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823" r:id="rId2"/>
    <p:sldId id="683" r:id="rId3"/>
    <p:sldId id="680" r:id="rId4"/>
    <p:sldId id="592" r:id="rId5"/>
    <p:sldId id="824" r:id="rId6"/>
    <p:sldId id="647" r:id="rId7"/>
    <p:sldId id="266" r:id="rId8"/>
    <p:sldId id="597" r:id="rId9"/>
    <p:sldId id="713" r:id="rId10"/>
    <p:sldId id="825" r:id="rId11"/>
    <p:sldId id="684" r:id="rId12"/>
    <p:sldId id="651" r:id="rId13"/>
    <p:sldId id="826" r:id="rId14"/>
    <p:sldId id="827" r:id="rId15"/>
    <p:sldId id="761" r:id="rId16"/>
    <p:sldId id="610" r:id="rId17"/>
    <p:sldId id="611" r:id="rId18"/>
    <p:sldId id="828" r:id="rId19"/>
    <p:sldId id="830" r:id="rId20"/>
    <p:sldId id="829" r:id="rId21"/>
    <p:sldId id="768" r:id="rId22"/>
    <p:sldId id="769" r:id="rId23"/>
    <p:sldId id="773" r:id="rId24"/>
    <p:sldId id="685" r:id="rId25"/>
    <p:sldId id="726" r:id="rId26"/>
    <p:sldId id="831" r:id="rId27"/>
    <p:sldId id="832" r:id="rId28"/>
    <p:sldId id="833" r:id="rId29"/>
    <p:sldId id="620" r:id="rId30"/>
    <p:sldId id="621" r:id="rId31"/>
    <p:sldId id="834" r:id="rId32"/>
    <p:sldId id="781" r:id="rId33"/>
    <p:sldId id="788" r:id="rId34"/>
    <p:sldId id="789" r:id="rId35"/>
    <p:sldId id="809" r:id="rId36"/>
    <p:sldId id="800" r:id="rId37"/>
    <p:sldId id="812" r:id="rId38"/>
    <p:sldId id="813" r:id="rId39"/>
    <p:sldId id="791" r:id="rId40"/>
    <p:sldId id="604" r:id="rId41"/>
    <p:sldId id="623" r:id="rId42"/>
    <p:sldId id="814" r:id="rId43"/>
    <p:sldId id="624" r:id="rId44"/>
    <p:sldId id="815" r:id="rId45"/>
    <p:sldId id="625" r:id="rId46"/>
    <p:sldId id="816" r:id="rId47"/>
    <p:sldId id="626" r:id="rId48"/>
    <p:sldId id="817" r:id="rId49"/>
    <p:sldId id="818" r:id="rId50"/>
    <p:sldId id="605" r:id="rId51"/>
    <p:sldId id="627" r:id="rId52"/>
    <p:sldId id="628" r:id="rId53"/>
    <p:sldId id="819" r:id="rId54"/>
    <p:sldId id="629" r:id="rId55"/>
    <p:sldId id="630" r:id="rId56"/>
    <p:sldId id="820" r:id="rId57"/>
    <p:sldId id="631" r:id="rId58"/>
    <p:sldId id="701" r:id="rId59"/>
    <p:sldId id="632" r:id="rId60"/>
    <p:sldId id="842" r:id="rId61"/>
    <p:sldId id="843" r:id="rId62"/>
    <p:sldId id="633" r:id="rId63"/>
    <p:sldId id="634" r:id="rId64"/>
    <p:sldId id="744" r:id="rId65"/>
    <p:sldId id="635" r:id="rId66"/>
    <p:sldId id="836" r:id="rId67"/>
    <p:sldId id="636" r:id="rId68"/>
    <p:sldId id="637" r:id="rId69"/>
    <p:sldId id="672" r:id="rId70"/>
    <p:sldId id="638" r:id="rId71"/>
    <p:sldId id="673" r:id="rId72"/>
    <p:sldId id="639" r:id="rId73"/>
    <p:sldId id="747" r:id="rId74"/>
    <p:sldId id="640" r:id="rId75"/>
    <p:sldId id="751" r:id="rId76"/>
    <p:sldId id="839" r:id="rId77"/>
    <p:sldId id="838" r:id="rId78"/>
    <p:sldId id="837" r:id="rId79"/>
    <p:sldId id="840" r:id="rId80"/>
    <p:sldId id="841" r:id="rId81"/>
    <p:sldId id="590" r:id="rId8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D9E7"/>
    <a:srgbClr val="1A808E"/>
    <a:srgbClr val="D6A38C"/>
    <a:srgbClr val="BC5D22"/>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1" autoAdjust="0"/>
    <p:restoredTop sz="96318" autoAdjust="0"/>
  </p:normalViewPr>
  <p:slideViewPr>
    <p:cSldViewPr showGuides="1">
      <p:cViewPr varScale="1">
        <p:scale>
          <a:sx n="109" d="100"/>
          <a:sy n="109" d="100"/>
        </p:scale>
        <p:origin x="816" y="84"/>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1.emf"/><Relationship Id="rId1" Type="http://schemas.openxmlformats.org/officeDocument/2006/relationships/image" Target="../media/image28.emf"/><Relationship Id="rId4"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4" Type="http://schemas.openxmlformats.org/officeDocument/2006/relationships/image" Target="../media/image3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2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5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5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wmf"/><Relationship Id="rId1" Type="http://schemas.openxmlformats.org/officeDocument/2006/relationships/image" Target="../media/image56.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152083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5EE56C-C3A4-4189-9343-1134C9305CB7}" type="slidenum">
              <a:rPr lang="zh-CN" altLang="en-US" smtClean="0"/>
              <a:t>58</a:t>
            </a:fld>
            <a:endParaRPr lang="zh-CN" altLang="en-US"/>
          </a:p>
        </p:txBody>
      </p:sp>
    </p:spTree>
    <p:extLst>
      <p:ext uri="{BB962C8B-B14F-4D97-AF65-F5344CB8AC3E}">
        <p14:creationId xmlns:p14="http://schemas.microsoft.com/office/powerpoint/2010/main" val="155225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a16="http://schemas.microsoft.com/office/drawing/2014/main" xmlns=""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smtClean="0">
                <a:solidFill>
                  <a:schemeClr val="bg1"/>
                </a:solidFill>
                <a:latin typeface="方正粗圆简体" panose="03000509000000000000" pitchFamily="65" charset="-122"/>
                <a:ea typeface="方正粗圆简体" panose="03000509000000000000" pitchFamily="65" charset="-122"/>
              </a:rPr>
              <a:t>关键能力提升</a:t>
            </a:r>
            <a:endParaRPr lang="zh-CN" altLang="en-US" sz="2200" b="1" dirty="0">
              <a:solidFill>
                <a:schemeClr val="bg1"/>
              </a:solidFill>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2921397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易错辨析</a:t>
            </a:r>
            <a:endParaRPr lang="zh-CN" altLang="en-US" sz="2400" b="1" dirty="0">
              <a:solidFill>
                <a:schemeClr val="bg1"/>
              </a:solidFill>
            </a:endParaRPr>
          </a:p>
        </p:txBody>
      </p:sp>
    </p:spTree>
    <p:extLst>
      <p:ext uri="{BB962C8B-B14F-4D97-AF65-F5344CB8AC3E}">
        <p14:creationId xmlns:p14="http://schemas.microsoft.com/office/powerpoint/2010/main" val="1902051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真题演练</a:t>
            </a:r>
            <a:endParaRPr lang="zh-CN" altLang="en-US" sz="2400" b="1" dirty="0">
              <a:solidFill>
                <a:schemeClr val="bg1"/>
              </a:solidFill>
            </a:endParaRPr>
          </a:p>
        </p:txBody>
      </p:sp>
    </p:spTree>
    <p:extLst>
      <p:ext uri="{BB962C8B-B14F-4D97-AF65-F5344CB8AC3E}">
        <p14:creationId xmlns:p14="http://schemas.microsoft.com/office/powerpoint/2010/main" val="1319421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同侧圆角矩形 3">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课时精练</a:t>
            </a:r>
            <a:endParaRPr lang="zh-CN" altLang="en-US" sz="2400" b="1" dirty="0">
              <a:solidFill>
                <a:schemeClr val="bg1"/>
              </a:solidFill>
            </a:endParaRPr>
          </a:p>
        </p:txBody>
      </p:sp>
    </p:spTree>
    <p:extLst>
      <p:ext uri="{BB962C8B-B14F-4D97-AF65-F5344CB8AC3E}">
        <p14:creationId xmlns:p14="http://schemas.microsoft.com/office/powerpoint/2010/main" val="26271483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2022/2/24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a16="http://schemas.microsoft.com/office/drawing/2014/main" xmlns=""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a16="http://schemas.microsoft.com/office/drawing/2014/main" xmlns=""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63" r:id="rId7"/>
    <p:sldLayoutId id="2147483668" r:id="rId8"/>
    <p:sldLayoutId id="2147483666" r:id="rId9"/>
    <p:sldLayoutId id="214748365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package" Target="../embeddings/Microsoft_Word___2.docx"/><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3.bin"/><Relationship Id="rId7" Type="http://schemas.openxmlformats.org/officeDocument/2006/relationships/package" Target="../embeddings/Microsoft_Word___4.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2.emf"/><Relationship Id="rId5" Type="http://schemas.openxmlformats.org/officeDocument/2006/relationships/image" Target="../media/image10.emf"/><Relationship Id="rId10" Type="http://schemas.openxmlformats.org/officeDocument/2006/relationships/package" Target="../embeddings/Microsoft_Word___5.docx"/><Relationship Id="rId4" Type="http://schemas.openxmlformats.org/officeDocument/2006/relationships/package" Target="../embeddings/Microsoft_Word___3.docx"/><Relationship Id="rId9"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6.bin"/><Relationship Id="rId7" Type="http://schemas.openxmlformats.org/officeDocument/2006/relationships/package" Target="../embeddings/Microsoft_Word___7.docx"/><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3.emf"/><Relationship Id="rId4" Type="http://schemas.openxmlformats.org/officeDocument/2006/relationships/package" Target="../embeddings/Microsoft_Word___6.docx"/></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package" Target="../embeddings/Microsoft_Word___8.docx"/></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package" Target="../embeddings/Microsoft_Word___9.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10.bin"/><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package" Target="../embeddings/Microsoft_Word___10.docx"/></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package" Target="../embeddings/Microsoft_Word___11.docx"/></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1.emf"/><Relationship Id="rId5" Type="http://schemas.openxmlformats.org/officeDocument/2006/relationships/package" Target="../embeddings/Microsoft_Word___12.docx"/><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3.bin"/><Relationship Id="rId7" Type="http://schemas.openxmlformats.org/officeDocument/2006/relationships/package" Target="../embeddings/Microsoft_Word___14.docx"/><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4.bin"/><Relationship Id="rId11" Type="http://schemas.openxmlformats.org/officeDocument/2006/relationships/image" Target="../media/image24.emf"/><Relationship Id="rId5" Type="http://schemas.openxmlformats.org/officeDocument/2006/relationships/image" Target="../media/image22.emf"/><Relationship Id="rId10" Type="http://schemas.openxmlformats.org/officeDocument/2006/relationships/package" Target="../embeddings/Microsoft_Word___15.docx"/><Relationship Id="rId4" Type="http://schemas.openxmlformats.org/officeDocument/2006/relationships/package" Target="../embeddings/Microsoft_Word___13.docx"/><Relationship Id="rId9"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5.emf"/><Relationship Id="rId4" Type="http://schemas.openxmlformats.org/officeDocument/2006/relationships/package" Target="../embeddings/Microsoft_Word___16.docx"/></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slide" Target="slide50.xml"/><Relationship Id="rId2" Type="http://schemas.openxmlformats.org/officeDocument/2006/relationships/image" Target="../media/image3.jpeg"/><Relationship Id="rId1" Type="http://schemas.openxmlformats.org/officeDocument/2006/relationships/slideLayout" Target="../slideLayouts/slideLayout10.xml"/><Relationship Id="rId6" Type="http://schemas.openxmlformats.org/officeDocument/2006/relationships/slide" Target="slide4.xml"/><Relationship Id="rId5" Type="http://schemas.openxmlformats.org/officeDocument/2006/relationships/slide" Target="slide11.xml"/><Relationship Id="rId4" Type="http://schemas.openxmlformats.org/officeDocument/2006/relationships/slide" Target="slide24.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7.bin"/><Relationship Id="rId7" Type="http://schemas.openxmlformats.org/officeDocument/2006/relationships/package" Target="../embeddings/Microsoft_Word___18.docx"/><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8.bin"/><Relationship Id="rId5" Type="http://schemas.openxmlformats.org/officeDocument/2006/relationships/image" Target="../media/image21.emf"/><Relationship Id="rId4" Type="http://schemas.openxmlformats.org/officeDocument/2006/relationships/package" Target="../embeddings/Microsoft_Word___17.docx"/><Relationship Id="rId9" Type="http://schemas.openxmlformats.org/officeDocument/2006/relationships/package" Target="../embeddings/Microsoft_Word___19.docx"/></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1.emf"/><Relationship Id="rId4" Type="http://schemas.openxmlformats.org/officeDocument/2006/relationships/package" Target="../embeddings/Microsoft_Word___20.docx"/></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7.emf"/><Relationship Id="rId4" Type="http://schemas.openxmlformats.org/officeDocument/2006/relationships/package" Target="../embeddings/Microsoft_Word___21.docx"/></Relationships>
</file>

<file path=ppt/slides/_rels/slide34.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oleObject" Target="../embeddings/oleObject26.bin"/><Relationship Id="rId18" Type="http://schemas.openxmlformats.org/officeDocument/2006/relationships/image" Target="../media/image30.emf"/><Relationship Id="rId3" Type="http://schemas.openxmlformats.org/officeDocument/2006/relationships/oleObject" Target="../embeddings/oleObject22.bin"/><Relationship Id="rId7" Type="http://schemas.openxmlformats.org/officeDocument/2006/relationships/package" Target="../embeddings/Microsoft_Word___23.docx"/><Relationship Id="rId12" Type="http://schemas.openxmlformats.org/officeDocument/2006/relationships/package" Target="../embeddings/Microsoft_Word___25.docx"/><Relationship Id="rId17" Type="http://schemas.openxmlformats.org/officeDocument/2006/relationships/package" Target="../embeddings/Microsoft_Word___27.docx"/><Relationship Id="rId2" Type="http://schemas.openxmlformats.org/officeDocument/2006/relationships/slideLayout" Target="../slideLayouts/slideLayout2.xml"/><Relationship Id="rId16" Type="http://schemas.openxmlformats.org/officeDocument/2006/relationships/oleObject" Target="../embeddings/oleObject27.bin"/><Relationship Id="rId1" Type="http://schemas.openxmlformats.org/officeDocument/2006/relationships/vmlDrawing" Target="../drawings/vmlDrawing15.vml"/><Relationship Id="rId6" Type="http://schemas.openxmlformats.org/officeDocument/2006/relationships/oleObject" Target="../embeddings/oleObject23.bin"/><Relationship Id="rId11" Type="http://schemas.openxmlformats.org/officeDocument/2006/relationships/oleObject" Target="../embeddings/oleObject25.bin"/><Relationship Id="rId5" Type="http://schemas.openxmlformats.org/officeDocument/2006/relationships/image" Target="../media/image28.emf"/><Relationship Id="rId15" Type="http://schemas.openxmlformats.org/officeDocument/2006/relationships/image" Target="../media/image29.emf"/><Relationship Id="rId10" Type="http://schemas.openxmlformats.org/officeDocument/2006/relationships/package" Target="../embeddings/Microsoft_Word___24.docx"/><Relationship Id="rId4" Type="http://schemas.openxmlformats.org/officeDocument/2006/relationships/package" Target="../embeddings/Microsoft_Word___22.docx"/><Relationship Id="rId9" Type="http://schemas.openxmlformats.org/officeDocument/2006/relationships/oleObject" Target="../embeddings/oleObject24.bin"/><Relationship Id="rId14" Type="http://schemas.openxmlformats.org/officeDocument/2006/relationships/package" Target="../embeddings/Microsoft_Word___26.docx"/></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oleObject" Target="../embeddings/oleObject28.bin"/><Relationship Id="rId7" Type="http://schemas.openxmlformats.org/officeDocument/2006/relationships/package" Target="../embeddings/Microsoft_Word___29.docx"/><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9.bin"/><Relationship Id="rId5" Type="http://schemas.openxmlformats.org/officeDocument/2006/relationships/image" Target="../media/image21.emf"/><Relationship Id="rId4" Type="http://schemas.openxmlformats.org/officeDocument/2006/relationships/package" Target="../embeddings/Microsoft_Word___28.docx"/><Relationship Id="rId9" Type="http://schemas.openxmlformats.org/officeDocument/2006/relationships/package" Target="../embeddings/Microsoft_Word___30.docx"/></Relationships>
</file>

<file path=ppt/slides/_rels/slide3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31.bin"/><Relationship Id="rId7" Type="http://schemas.openxmlformats.org/officeDocument/2006/relationships/package" Target="../embeddings/Microsoft_Word___32.docx"/><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2.bin"/><Relationship Id="rId11" Type="http://schemas.openxmlformats.org/officeDocument/2006/relationships/image" Target="../media/image33.emf"/><Relationship Id="rId5" Type="http://schemas.openxmlformats.org/officeDocument/2006/relationships/image" Target="../media/image31.emf"/><Relationship Id="rId10" Type="http://schemas.openxmlformats.org/officeDocument/2006/relationships/package" Target="../embeddings/Microsoft_Word___33.docx"/><Relationship Id="rId4" Type="http://schemas.openxmlformats.org/officeDocument/2006/relationships/package" Target="../embeddings/Microsoft_Word___31.docx"/><Relationship Id="rId9" Type="http://schemas.openxmlformats.org/officeDocument/2006/relationships/oleObject" Target="../embeddings/oleObject33.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oleObject" Target="../embeddings/oleObject34.bin"/><Relationship Id="rId7" Type="http://schemas.openxmlformats.org/officeDocument/2006/relationships/package" Target="../embeddings/Microsoft_Word___35.docx"/><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5.bin"/><Relationship Id="rId5" Type="http://schemas.openxmlformats.org/officeDocument/2006/relationships/image" Target="../media/image21.emf"/><Relationship Id="rId4" Type="http://schemas.openxmlformats.org/officeDocument/2006/relationships/package" Target="../embeddings/Microsoft_Word___34.docx"/><Relationship Id="rId9" Type="http://schemas.openxmlformats.org/officeDocument/2006/relationships/package" Target="../embeddings/Microsoft_Word___36.docx"/></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oleObject" Target="../embeddings/oleObject37.bin"/><Relationship Id="rId7" Type="http://schemas.openxmlformats.org/officeDocument/2006/relationships/package" Target="../embeddings/Microsoft_Word___38.docx"/><Relationship Id="rId12"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8.bin"/><Relationship Id="rId11" Type="http://schemas.openxmlformats.org/officeDocument/2006/relationships/package" Target="../embeddings/Microsoft_Word___40.docx"/><Relationship Id="rId5" Type="http://schemas.openxmlformats.org/officeDocument/2006/relationships/image" Target="../media/image21.emf"/><Relationship Id="rId10" Type="http://schemas.openxmlformats.org/officeDocument/2006/relationships/oleObject" Target="../embeddings/oleObject40.bin"/><Relationship Id="rId4" Type="http://schemas.openxmlformats.org/officeDocument/2006/relationships/package" Target="../embeddings/Microsoft_Word___37.docx"/><Relationship Id="rId9" Type="http://schemas.openxmlformats.org/officeDocument/2006/relationships/package" Target="../embeddings/Microsoft_Word___39.docx"/></Relationships>
</file>

<file path=ppt/slides/_rels/slide39.xml.rels><?xml version="1.0" encoding="UTF-8" standalone="yes"?>
<Relationships xmlns="http://schemas.openxmlformats.org/package/2006/relationships"><Relationship Id="rId8" Type="http://schemas.openxmlformats.org/officeDocument/2006/relationships/package" Target="../embeddings/Microsoft_Word___42.docx"/><Relationship Id="rId3" Type="http://schemas.openxmlformats.org/officeDocument/2006/relationships/slide" Target="slide3.xml"/><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5.emf"/><Relationship Id="rId5" Type="http://schemas.openxmlformats.org/officeDocument/2006/relationships/package" Target="../embeddings/Microsoft_Word___41.docx"/><Relationship Id="rId4" Type="http://schemas.openxmlformats.org/officeDocument/2006/relationships/oleObject" Target="../embeddings/oleObject41.bin"/></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package" Target="../embeddings/Microsoft_Word___43.docx"/><Relationship Id="rId3" Type="http://schemas.openxmlformats.org/officeDocument/2006/relationships/slide" Target="slide41.xml"/><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slide" Target="slide47.xml"/><Relationship Id="rId5" Type="http://schemas.openxmlformats.org/officeDocument/2006/relationships/slide" Target="slide45.xml"/><Relationship Id="rId4" Type="http://schemas.openxmlformats.org/officeDocument/2006/relationships/slide" Target="slide43.xml"/><Relationship Id="rId9" Type="http://schemas.openxmlformats.org/officeDocument/2006/relationships/image" Target="../media/image21.emf"/></Relationships>
</file>

<file path=ppt/slides/_rels/slide42.xml.rels><?xml version="1.0" encoding="UTF-8" standalone="yes"?>
<Relationships xmlns="http://schemas.openxmlformats.org/package/2006/relationships"><Relationship Id="rId8" Type="http://schemas.openxmlformats.org/officeDocument/2006/relationships/package" Target="../embeddings/Microsoft_Word___44.docx"/><Relationship Id="rId13" Type="http://schemas.openxmlformats.org/officeDocument/2006/relationships/oleObject" Target="../embeddings/oleObject46.bin"/><Relationship Id="rId18" Type="http://schemas.openxmlformats.org/officeDocument/2006/relationships/image" Target="../media/image39.emf"/><Relationship Id="rId3" Type="http://schemas.openxmlformats.org/officeDocument/2006/relationships/slide" Target="slide41.xml"/><Relationship Id="rId7" Type="http://schemas.openxmlformats.org/officeDocument/2006/relationships/oleObject" Target="../embeddings/oleObject44.bin"/><Relationship Id="rId12" Type="http://schemas.openxmlformats.org/officeDocument/2006/relationships/image" Target="../media/image37.emf"/><Relationship Id="rId17" Type="http://schemas.openxmlformats.org/officeDocument/2006/relationships/package" Target="../embeddings/Microsoft_Word___47.docx"/><Relationship Id="rId2" Type="http://schemas.openxmlformats.org/officeDocument/2006/relationships/slideLayout" Target="../slideLayouts/slideLayout7.xml"/><Relationship Id="rId16" Type="http://schemas.openxmlformats.org/officeDocument/2006/relationships/oleObject" Target="../embeddings/oleObject47.bin"/><Relationship Id="rId1" Type="http://schemas.openxmlformats.org/officeDocument/2006/relationships/vmlDrawing" Target="../drawings/vmlDrawing22.vml"/><Relationship Id="rId6" Type="http://schemas.openxmlformats.org/officeDocument/2006/relationships/slide" Target="slide47.xml"/><Relationship Id="rId11" Type="http://schemas.openxmlformats.org/officeDocument/2006/relationships/package" Target="../embeddings/Microsoft_Word___45.docx"/><Relationship Id="rId5" Type="http://schemas.openxmlformats.org/officeDocument/2006/relationships/slide" Target="slide45.xml"/><Relationship Id="rId15" Type="http://schemas.openxmlformats.org/officeDocument/2006/relationships/image" Target="../media/image38.emf"/><Relationship Id="rId10" Type="http://schemas.openxmlformats.org/officeDocument/2006/relationships/oleObject" Target="../embeddings/oleObject45.bin"/><Relationship Id="rId4" Type="http://schemas.openxmlformats.org/officeDocument/2006/relationships/slide" Target="slide43.xml"/><Relationship Id="rId9" Type="http://schemas.openxmlformats.org/officeDocument/2006/relationships/image" Target="../media/image36.emf"/><Relationship Id="rId14" Type="http://schemas.openxmlformats.org/officeDocument/2006/relationships/package" Target="../embeddings/Microsoft_Word___46.docx"/></Relationships>
</file>

<file path=ppt/slides/_rels/slide43.xml.rels><?xml version="1.0" encoding="UTF-8" standalone="yes"?>
<Relationships xmlns="http://schemas.openxmlformats.org/package/2006/relationships"><Relationship Id="rId8" Type="http://schemas.openxmlformats.org/officeDocument/2006/relationships/package" Target="../embeddings/Microsoft_Word___48.docx"/><Relationship Id="rId3" Type="http://schemas.openxmlformats.org/officeDocument/2006/relationships/slide" Target="slide41.xml"/><Relationship Id="rId7"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slide" Target="slide47.xml"/><Relationship Id="rId11" Type="http://schemas.openxmlformats.org/officeDocument/2006/relationships/package" Target="../embeddings/Microsoft_Word___49.docx"/><Relationship Id="rId5" Type="http://schemas.openxmlformats.org/officeDocument/2006/relationships/slide" Target="slide45.xml"/><Relationship Id="rId10" Type="http://schemas.openxmlformats.org/officeDocument/2006/relationships/oleObject" Target="../embeddings/oleObject49.bin"/><Relationship Id="rId4" Type="http://schemas.openxmlformats.org/officeDocument/2006/relationships/slide" Target="slide43.xml"/><Relationship Id="rId9" Type="http://schemas.openxmlformats.org/officeDocument/2006/relationships/image" Target="../media/image21.emf"/></Relationships>
</file>

<file path=ppt/slides/_rels/slide44.xml.rels><?xml version="1.0" encoding="UTF-8" standalone="yes"?>
<Relationships xmlns="http://schemas.openxmlformats.org/package/2006/relationships"><Relationship Id="rId8" Type="http://schemas.openxmlformats.org/officeDocument/2006/relationships/package" Target="../embeddings/Microsoft_Word___50.docx"/><Relationship Id="rId3" Type="http://schemas.openxmlformats.org/officeDocument/2006/relationships/slide" Target="slide41.xml"/><Relationship Id="rId7"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slide" Target="slide47.xml"/><Relationship Id="rId5" Type="http://schemas.openxmlformats.org/officeDocument/2006/relationships/slide" Target="slide45.xml"/><Relationship Id="rId4" Type="http://schemas.openxmlformats.org/officeDocument/2006/relationships/slide" Target="slide43.xml"/><Relationship Id="rId9" Type="http://schemas.openxmlformats.org/officeDocument/2006/relationships/image" Target="../media/image40.emf"/></Relationships>
</file>

<file path=ppt/slides/_rels/slide45.xml.rels><?xml version="1.0" encoding="UTF-8" standalone="yes"?>
<Relationships xmlns="http://schemas.openxmlformats.org/package/2006/relationships"><Relationship Id="rId8" Type="http://schemas.openxmlformats.org/officeDocument/2006/relationships/package" Target="../embeddings/Microsoft_Word___51.docx"/><Relationship Id="rId13" Type="http://schemas.openxmlformats.org/officeDocument/2006/relationships/image" Target="../media/image43.png"/><Relationship Id="rId3" Type="http://schemas.openxmlformats.org/officeDocument/2006/relationships/slide" Target="slide41.xml"/><Relationship Id="rId7" Type="http://schemas.openxmlformats.org/officeDocument/2006/relationships/oleObject" Target="../embeddings/oleObject51.bin"/><Relationship Id="rId12" Type="http://schemas.openxmlformats.org/officeDocument/2006/relationships/image" Target="../media/image42.e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slide" Target="slide47.xml"/><Relationship Id="rId11" Type="http://schemas.openxmlformats.org/officeDocument/2006/relationships/package" Target="../embeddings/Microsoft_Word___52.docx"/><Relationship Id="rId5" Type="http://schemas.openxmlformats.org/officeDocument/2006/relationships/slide" Target="slide45.xml"/><Relationship Id="rId10" Type="http://schemas.openxmlformats.org/officeDocument/2006/relationships/oleObject" Target="../embeddings/oleObject52.bin"/><Relationship Id="rId4" Type="http://schemas.openxmlformats.org/officeDocument/2006/relationships/slide" Target="slide43.xml"/><Relationship Id="rId9" Type="http://schemas.openxmlformats.org/officeDocument/2006/relationships/image" Target="../media/image41.e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slide" Target="slide41.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slide" Target="slide47.xml"/><Relationship Id="rId5" Type="http://schemas.openxmlformats.org/officeDocument/2006/relationships/slide" Target="slide45.xml"/><Relationship Id="rId10" Type="http://schemas.openxmlformats.org/officeDocument/2006/relationships/image" Target="../media/image44.emf"/><Relationship Id="rId4" Type="http://schemas.openxmlformats.org/officeDocument/2006/relationships/slide" Target="slide43.xml"/><Relationship Id="rId9" Type="http://schemas.openxmlformats.org/officeDocument/2006/relationships/package" Target="../embeddings/Microsoft_Word___53.docx"/></Relationships>
</file>

<file path=ppt/slides/_rels/slide47.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1.xml"/><Relationship Id="rId1" Type="http://schemas.openxmlformats.org/officeDocument/2006/relationships/slideLayout" Target="../slideLayouts/slideLayout7.xml"/><Relationship Id="rId5" Type="http://schemas.openxmlformats.org/officeDocument/2006/relationships/slide" Target="slide47.xml"/><Relationship Id="rId4" Type="http://schemas.openxmlformats.org/officeDocument/2006/relationships/slide" Target="slide45.xml"/></Relationships>
</file>

<file path=ppt/slides/_rels/slide48.xml.rels><?xml version="1.0" encoding="UTF-8" standalone="yes"?>
<Relationships xmlns="http://schemas.openxmlformats.org/package/2006/relationships"><Relationship Id="rId8" Type="http://schemas.openxmlformats.org/officeDocument/2006/relationships/package" Target="../embeddings/Microsoft_Word___54.docx"/><Relationship Id="rId3" Type="http://schemas.openxmlformats.org/officeDocument/2006/relationships/slide" Target="slide41.xml"/><Relationship Id="rId7" Type="http://schemas.openxmlformats.org/officeDocument/2006/relationships/oleObject" Target="../embeddings/oleObject54.bin"/><Relationship Id="rId12" Type="http://schemas.openxmlformats.org/officeDocument/2006/relationships/image" Target="../media/image46.e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slide" Target="slide47.xml"/><Relationship Id="rId11" Type="http://schemas.openxmlformats.org/officeDocument/2006/relationships/package" Target="../embeddings/Microsoft_Word___55.docx"/><Relationship Id="rId5" Type="http://schemas.openxmlformats.org/officeDocument/2006/relationships/slide" Target="slide45.xml"/><Relationship Id="rId10" Type="http://schemas.openxmlformats.org/officeDocument/2006/relationships/oleObject" Target="../embeddings/oleObject55.bin"/><Relationship Id="rId4" Type="http://schemas.openxmlformats.org/officeDocument/2006/relationships/slide" Target="slide43.xml"/><Relationship Id="rId9" Type="http://schemas.openxmlformats.org/officeDocument/2006/relationships/image" Target="../media/image45.emf"/></Relationships>
</file>

<file path=ppt/slides/_rels/slide49.xml.rels><?xml version="1.0" encoding="UTF-8" standalone="yes"?>
<Relationships xmlns="http://schemas.openxmlformats.org/package/2006/relationships"><Relationship Id="rId8" Type="http://schemas.openxmlformats.org/officeDocument/2006/relationships/package" Target="../embeddings/Microsoft_Word___56.docx"/><Relationship Id="rId3" Type="http://schemas.openxmlformats.org/officeDocument/2006/relationships/slide" Target="slide41.xml"/><Relationship Id="rId7"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slide" Target="slide47.xml"/><Relationship Id="rId5" Type="http://schemas.openxmlformats.org/officeDocument/2006/relationships/slide" Target="slide45.xml"/><Relationship Id="rId10" Type="http://schemas.openxmlformats.org/officeDocument/2006/relationships/slide" Target="slide3.xml"/><Relationship Id="rId4" Type="http://schemas.openxmlformats.org/officeDocument/2006/relationships/slide" Target="slide43.xml"/><Relationship Id="rId9" Type="http://schemas.openxmlformats.org/officeDocument/2006/relationships/image" Target="../media/image4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0.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17" Type="http://schemas.openxmlformats.org/officeDocument/2006/relationships/slide" Target="slide79.xml"/><Relationship Id="rId2" Type="http://schemas.openxmlformats.org/officeDocument/2006/relationships/slide" Target="slide51.xml"/><Relationship Id="rId16" Type="http://schemas.openxmlformats.org/officeDocument/2006/relationships/slide" Target="slide77.xml"/><Relationship Id="rId1" Type="http://schemas.openxmlformats.org/officeDocument/2006/relationships/slideLayout" Target="../slideLayouts/slideLayout8.xml"/><Relationship Id="rId6" Type="http://schemas.openxmlformats.org/officeDocument/2006/relationships/slide" Target="slide57.xml"/><Relationship Id="rId11" Type="http://schemas.openxmlformats.org/officeDocument/2006/relationships/slide" Target="slide67.xml"/><Relationship Id="rId5" Type="http://schemas.openxmlformats.org/officeDocument/2006/relationships/slide" Target="slide55.xml"/><Relationship Id="rId15" Type="http://schemas.openxmlformats.org/officeDocument/2006/relationships/slide" Target="slide74.xml"/><Relationship Id="rId10" Type="http://schemas.openxmlformats.org/officeDocument/2006/relationships/slide" Target="slide65.xml"/><Relationship Id="rId4" Type="http://schemas.openxmlformats.org/officeDocument/2006/relationships/slide" Target="slide54.xml"/><Relationship Id="rId9" Type="http://schemas.openxmlformats.org/officeDocument/2006/relationships/slide" Target="slide63.xml"/><Relationship Id="rId14" Type="http://schemas.openxmlformats.org/officeDocument/2006/relationships/slide" Target="slide72.xml"/></Relationships>
</file>

<file path=ppt/slides/_rels/slide52.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57.docx"/><Relationship Id="rId3" Type="http://schemas.openxmlformats.org/officeDocument/2006/relationships/slide" Target="slide51.xml"/><Relationship Id="rId21" Type="http://schemas.openxmlformats.org/officeDocument/2006/relationships/slide" Target="slide79.xml"/><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57.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slide" Target="slide77.xml"/><Relationship Id="rId1" Type="http://schemas.openxmlformats.org/officeDocument/2006/relationships/vmlDrawing" Target="../drawings/vmlDrawing29.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3.xml"/><Relationship Id="rId19" Type="http://schemas.openxmlformats.org/officeDocument/2006/relationships/image" Target="../media/image21.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s>
</file>

<file path=ppt/slides/_rels/slide53.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0.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17" Type="http://schemas.openxmlformats.org/officeDocument/2006/relationships/slide" Target="slide79.xml"/><Relationship Id="rId2" Type="http://schemas.openxmlformats.org/officeDocument/2006/relationships/slide" Target="slide51.xml"/><Relationship Id="rId16" Type="http://schemas.openxmlformats.org/officeDocument/2006/relationships/slide" Target="slide77.xml"/><Relationship Id="rId1" Type="http://schemas.openxmlformats.org/officeDocument/2006/relationships/slideLayout" Target="../slideLayouts/slideLayout8.xml"/><Relationship Id="rId6" Type="http://schemas.openxmlformats.org/officeDocument/2006/relationships/slide" Target="slide57.xml"/><Relationship Id="rId11" Type="http://schemas.openxmlformats.org/officeDocument/2006/relationships/slide" Target="slide67.xml"/><Relationship Id="rId5" Type="http://schemas.openxmlformats.org/officeDocument/2006/relationships/slide" Target="slide55.xml"/><Relationship Id="rId15" Type="http://schemas.openxmlformats.org/officeDocument/2006/relationships/slide" Target="slide74.xml"/><Relationship Id="rId10" Type="http://schemas.openxmlformats.org/officeDocument/2006/relationships/slide" Target="slide65.xml"/><Relationship Id="rId4" Type="http://schemas.openxmlformats.org/officeDocument/2006/relationships/slide" Target="slide54.xml"/><Relationship Id="rId9" Type="http://schemas.openxmlformats.org/officeDocument/2006/relationships/slide" Target="slide63.xml"/><Relationship Id="rId14" Type="http://schemas.openxmlformats.org/officeDocument/2006/relationships/slide" Target="slide72.xml"/></Relationships>
</file>

<file path=ppt/slides/_rels/slide54.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58.docx"/><Relationship Id="rId3" Type="http://schemas.openxmlformats.org/officeDocument/2006/relationships/slide" Target="slide51.xml"/><Relationship Id="rId21" Type="http://schemas.openxmlformats.org/officeDocument/2006/relationships/package" Target="../embeddings/Microsoft_Word___59.docx"/><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58.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oleObject" Target="../embeddings/oleObject59.bin"/><Relationship Id="rId1" Type="http://schemas.openxmlformats.org/officeDocument/2006/relationships/vmlDrawing" Target="../drawings/vmlDrawing30.vml"/><Relationship Id="rId6" Type="http://schemas.openxmlformats.org/officeDocument/2006/relationships/slide" Target="slide55.xml"/><Relationship Id="rId11" Type="http://schemas.openxmlformats.org/officeDocument/2006/relationships/slide" Target="slide65.xml"/><Relationship Id="rId24" Type="http://schemas.openxmlformats.org/officeDocument/2006/relationships/slide" Target="slide79.xml"/><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slide" Target="slide77.xml"/><Relationship Id="rId10" Type="http://schemas.openxmlformats.org/officeDocument/2006/relationships/slide" Target="slide63.xml"/><Relationship Id="rId19" Type="http://schemas.openxmlformats.org/officeDocument/2006/relationships/image" Target="../media/image21.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image" Target="../media/image49.emf"/></Relationships>
</file>

<file path=ppt/slides/_rels/slide55.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60.docx"/><Relationship Id="rId3" Type="http://schemas.openxmlformats.org/officeDocument/2006/relationships/slide" Target="slide51.xml"/><Relationship Id="rId21" Type="http://schemas.openxmlformats.org/officeDocument/2006/relationships/slide" Target="slide79.xml"/><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60.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slide" Target="slide77.xml"/><Relationship Id="rId1" Type="http://schemas.openxmlformats.org/officeDocument/2006/relationships/vmlDrawing" Target="../drawings/vmlDrawing31.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3.xml"/><Relationship Id="rId19" Type="http://schemas.openxmlformats.org/officeDocument/2006/relationships/image" Target="../media/image21.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s>
</file>

<file path=ppt/slides/_rels/slide56.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61.docx"/><Relationship Id="rId3" Type="http://schemas.openxmlformats.org/officeDocument/2006/relationships/slide" Target="slide51.xml"/><Relationship Id="rId21" Type="http://schemas.openxmlformats.org/officeDocument/2006/relationships/slide" Target="slide79.xml"/><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61.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slide" Target="slide77.xml"/><Relationship Id="rId1" Type="http://schemas.openxmlformats.org/officeDocument/2006/relationships/vmlDrawing" Target="../drawings/vmlDrawing32.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3.xml"/><Relationship Id="rId19" Type="http://schemas.openxmlformats.org/officeDocument/2006/relationships/image" Target="../media/image50.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s>
</file>

<file path=ppt/slides/_rels/slide57.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62.docx"/><Relationship Id="rId3" Type="http://schemas.openxmlformats.org/officeDocument/2006/relationships/slide" Target="slide51.xml"/><Relationship Id="rId21" Type="http://schemas.openxmlformats.org/officeDocument/2006/relationships/package" Target="../embeddings/Microsoft_Word___63.docx"/><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62.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oleObject" Target="../embeddings/oleObject63.bin"/><Relationship Id="rId1" Type="http://schemas.openxmlformats.org/officeDocument/2006/relationships/vmlDrawing" Target="../drawings/vmlDrawing33.vml"/><Relationship Id="rId6" Type="http://schemas.openxmlformats.org/officeDocument/2006/relationships/slide" Target="slide55.xml"/><Relationship Id="rId11" Type="http://schemas.openxmlformats.org/officeDocument/2006/relationships/slide" Target="slide65.xml"/><Relationship Id="rId24" Type="http://schemas.openxmlformats.org/officeDocument/2006/relationships/slide" Target="slide79.xml"/><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slide" Target="slide77.xml"/><Relationship Id="rId10" Type="http://schemas.openxmlformats.org/officeDocument/2006/relationships/slide" Target="slide63.xml"/><Relationship Id="rId19" Type="http://schemas.openxmlformats.org/officeDocument/2006/relationships/image" Target="../media/image51.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image" Target="../media/image21.emf"/></Relationships>
</file>

<file path=ppt/slides/_rels/slide58.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7.xml"/><Relationship Id="rId18" Type="http://schemas.openxmlformats.org/officeDocument/2006/relationships/oleObject" Target="../embeddings/oleObject64.bin"/><Relationship Id="rId3" Type="http://schemas.openxmlformats.org/officeDocument/2006/relationships/notesSlide" Target="../notesSlides/notesSlide2.xml"/><Relationship Id="rId21" Type="http://schemas.openxmlformats.org/officeDocument/2006/relationships/slide" Target="slide77.xml"/><Relationship Id="rId7" Type="http://schemas.openxmlformats.org/officeDocument/2006/relationships/slide" Target="slide55.xml"/><Relationship Id="rId12" Type="http://schemas.openxmlformats.org/officeDocument/2006/relationships/slide" Target="slide65.xml"/><Relationship Id="rId17" Type="http://schemas.openxmlformats.org/officeDocument/2006/relationships/slide" Target="slide74.xml"/><Relationship Id="rId2" Type="http://schemas.openxmlformats.org/officeDocument/2006/relationships/slideLayout" Target="../slideLayouts/slideLayout8.xml"/><Relationship Id="rId16" Type="http://schemas.openxmlformats.org/officeDocument/2006/relationships/slide" Target="slide72.xml"/><Relationship Id="rId20" Type="http://schemas.openxmlformats.org/officeDocument/2006/relationships/image" Target="../media/image52.emf"/><Relationship Id="rId1" Type="http://schemas.openxmlformats.org/officeDocument/2006/relationships/vmlDrawing" Target="../drawings/vmlDrawing34.vml"/><Relationship Id="rId6" Type="http://schemas.openxmlformats.org/officeDocument/2006/relationships/slide" Target="slide54.xml"/><Relationship Id="rId11" Type="http://schemas.openxmlformats.org/officeDocument/2006/relationships/slide" Target="slide63.xml"/><Relationship Id="rId5" Type="http://schemas.openxmlformats.org/officeDocument/2006/relationships/slide" Target="slide52.xml"/><Relationship Id="rId15" Type="http://schemas.openxmlformats.org/officeDocument/2006/relationships/slide" Target="slide70.xml"/><Relationship Id="rId10" Type="http://schemas.openxmlformats.org/officeDocument/2006/relationships/slide" Target="slide62.xml"/><Relationship Id="rId19" Type="http://schemas.openxmlformats.org/officeDocument/2006/relationships/package" Target="../embeddings/Microsoft_Word___64.docx"/><Relationship Id="rId4" Type="http://schemas.openxmlformats.org/officeDocument/2006/relationships/slide" Target="slide51.xml"/><Relationship Id="rId9" Type="http://schemas.openxmlformats.org/officeDocument/2006/relationships/slide" Target="slide59.xml"/><Relationship Id="rId14" Type="http://schemas.openxmlformats.org/officeDocument/2006/relationships/slide" Target="slide68.xml"/><Relationship Id="rId22" Type="http://schemas.openxmlformats.org/officeDocument/2006/relationships/slide" Target="slide79.xml"/></Relationships>
</file>

<file path=ppt/slides/_rels/slide59.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65.docx"/><Relationship Id="rId3" Type="http://schemas.openxmlformats.org/officeDocument/2006/relationships/slide" Target="slide51.xml"/><Relationship Id="rId21" Type="http://schemas.openxmlformats.org/officeDocument/2006/relationships/package" Target="../embeddings/Microsoft_Word___66.docx"/><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65.bin"/><Relationship Id="rId25" Type="http://schemas.openxmlformats.org/officeDocument/2006/relationships/slide" Target="slide79.xml"/><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oleObject" Target="../embeddings/oleObject66.bin"/><Relationship Id="rId1" Type="http://schemas.openxmlformats.org/officeDocument/2006/relationships/vmlDrawing" Target="../drawings/vmlDrawing35.vml"/><Relationship Id="rId6" Type="http://schemas.openxmlformats.org/officeDocument/2006/relationships/slide" Target="slide55.xml"/><Relationship Id="rId11" Type="http://schemas.openxmlformats.org/officeDocument/2006/relationships/slide" Target="slide65.xml"/><Relationship Id="rId24" Type="http://schemas.openxmlformats.org/officeDocument/2006/relationships/slide" Target="slide77.xml"/><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package" Target="../embeddings/Microsoft_Word___67.docx"/><Relationship Id="rId10" Type="http://schemas.openxmlformats.org/officeDocument/2006/relationships/slide" Target="slide63.xml"/><Relationship Id="rId19" Type="http://schemas.openxmlformats.org/officeDocument/2006/relationships/image" Target="../media/image21.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oleObject" Target="../embeddings/oleObject6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68.docx"/><Relationship Id="rId3" Type="http://schemas.openxmlformats.org/officeDocument/2006/relationships/slide" Target="slide51.xml"/><Relationship Id="rId21" Type="http://schemas.openxmlformats.org/officeDocument/2006/relationships/package" Target="../embeddings/Microsoft_Word___69.docx"/><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68.bin"/><Relationship Id="rId25" Type="http://schemas.openxmlformats.org/officeDocument/2006/relationships/slide" Target="slide79.xml"/><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oleObject" Target="../embeddings/oleObject69.bin"/><Relationship Id="rId1" Type="http://schemas.openxmlformats.org/officeDocument/2006/relationships/vmlDrawing" Target="../drawings/vmlDrawing36.vml"/><Relationship Id="rId6" Type="http://schemas.openxmlformats.org/officeDocument/2006/relationships/slide" Target="slide55.xml"/><Relationship Id="rId11" Type="http://schemas.openxmlformats.org/officeDocument/2006/relationships/slide" Target="slide65.xml"/><Relationship Id="rId24" Type="http://schemas.openxmlformats.org/officeDocument/2006/relationships/slide" Target="slide77.xml"/><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package" Target="../embeddings/Microsoft_Word___70.docx"/><Relationship Id="rId10" Type="http://schemas.openxmlformats.org/officeDocument/2006/relationships/slide" Target="slide63.xml"/><Relationship Id="rId19" Type="http://schemas.openxmlformats.org/officeDocument/2006/relationships/image" Target="../media/image21.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oleObject" Target="../embeddings/oleObject70.bin"/></Relationships>
</file>

<file path=ppt/slides/_rels/slide61.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slide" Target="slide79.xml"/><Relationship Id="rId3" Type="http://schemas.openxmlformats.org/officeDocument/2006/relationships/slide" Target="slide51.xml"/><Relationship Id="rId21" Type="http://schemas.openxmlformats.org/officeDocument/2006/relationships/image" Target="../media/image21.emf"/><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slide" Target="slide77.xml"/><Relationship Id="rId25" Type="http://schemas.openxmlformats.org/officeDocument/2006/relationships/package" Target="../embeddings/Microsoft_Word___73.docx"/><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package" Target="../embeddings/Microsoft_Word___71.docx"/><Relationship Id="rId1" Type="http://schemas.openxmlformats.org/officeDocument/2006/relationships/vmlDrawing" Target="../drawings/vmlDrawing37.vml"/><Relationship Id="rId6" Type="http://schemas.openxmlformats.org/officeDocument/2006/relationships/slide" Target="slide55.xml"/><Relationship Id="rId11" Type="http://schemas.openxmlformats.org/officeDocument/2006/relationships/slide" Target="slide65.xml"/><Relationship Id="rId24" Type="http://schemas.openxmlformats.org/officeDocument/2006/relationships/oleObject" Target="../embeddings/oleObject73.bin"/><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package" Target="../embeddings/Microsoft_Word___72.docx"/><Relationship Id="rId10" Type="http://schemas.openxmlformats.org/officeDocument/2006/relationships/slide" Target="slide63.xml"/><Relationship Id="rId19" Type="http://schemas.openxmlformats.org/officeDocument/2006/relationships/oleObject" Target="../embeddings/oleObject71.bin"/><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oleObject" Target="../embeddings/oleObject72.bin"/></Relationships>
</file>

<file path=ppt/slides/_rels/slide62.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74.docx"/><Relationship Id="rId3" Type="http://schemas.openxmlformats.org/officeDocument/2006/relationships/slide" Target="slide51.xml"/><Relationship Id="rId21" Type="http://schemas.openxmlformats.org/officeDocument/2006/relationships/slide" Target="slide79.xml"/><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74.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slide" Target="slide77.xml"/><Relationship Id="rId1" Type="http://schemas.openxmlformats.org/officeDocument/2006/relationships/vmlDrawing" Target="../drawings/vmlDrawing38.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3.xml"/><Relationship Id="rId19" Type="http://schemas.openxmlformats.org/officeDocument/2006/relationships/image" Target="../media/image53.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s>
</file>

<file path=ppt/slides/_rels/slide63.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75.docx"/><Relationship Id="rId3" Type="http://schemas.openxmlformats.org/officeDocument/2006/relationships/slide" Target="slide51.xml"/><Relationship Id="rId21" Type="http://schemas.openxmlformats.org/officeDocument/2006/relationships/package" Target="../embeddings/Microsoft_Word___76.docx"/><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75.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oleObject" Target="../embeddings/oleObject76.bin"/><Relationship Id="rId1" Type="http://schemas.openxmlformats.org/officeDocument/2006/relationships/vmlDrawing" Target="../drawings/vmlDrawing39.vml"/><Relationship Id="rId6" Type="http://schemas.openxmlformats.org/officeDocument/2006/relationships/slide" Target="slide55.xml"/><Relationship Id="rId11" Type="http://schemas.openxmlformats.org/officeDocument/2006/relationships/slide" Target="slide65.xml"/><Relationship Id="rId24" Type="http://schemas.openxmlformats.org/officeDocument/2006/relationships/slide" Target="slide79.xml"/><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slide" Target="slide77.xml"/><Relationship Id="rId10" Type="http://schemas.openxmlformats.org/officeDocument/2006/relationships/slide" Target="slide63.xml"/><Relationship Id="rId19" Type="http://schemas.openxmlformats.org/officeDocument/2006/relationships/image" Target="../media/image54.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image" Target="../media/image21.emf"/></Relationships>
</file>

<file path=ppt/slides/_rels/slide64.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0.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17" Type="http://schemas.openxmlformats.org/officeDocument/2006/relationships/slide" Target="slide79.xml"/><Relationship Id="rId2" Type="http://schemas.openxmlformats.org/officeDocument/2006/relationships/slide" Target="slide51.xml"/><Relationship Id="rId16" Type="http://schemas.openxmlformats.org/officeDocument/2006/relationships/slide" Target="slide77.xml"/><Relationship Id="rId1" Type="http://schemas.openxmlformats.org/officeDocument/2006/relationships/slideLayout" Target="../slideLayouts/slideLayout8.xml"/><Relationship Id="rId6" Type="http://schemas.openxmlformats.org/officeDocument/2006/relationships/slide" Target="slide57.xml"/><Relationship Id="rId11" Type="http://schemas.openxmlformats.org/officeDocument/2006/relationships/slide" Target="slide67.xml"/><Relationship Id="rId5" Type="http://schemas.openxmlformats.org/officeDocument/2006/relationships/slide" Target="slide55.xml"/><Relationship Id="rId15" Type="http://schemas.openxmlformats.org/officeDocument/2006/relationships/slide" Target="slide74.xml"/><Relationship Id="rId10" Type="http://schemas.openxmlformats.org/officeDocument/2006/relationships/slide" Target="slide65.xml"/><Relationship Id="rId4" Type="http://schemas.openxmlformats.org/officeDocument/2006/relationships/slide" Target="slide54.xml"/><Relationship Id="rId9" Type="http://schemas.openxmlformats.org/officeDocument/2006/relationships/slide" Target="slide63.xml"/><Relationship Id="rId14" Type="http://schemas.openxmlformats.org/officeDocument/2006/relationships/slide" Target="slide72.xml"/></Relationships>
</file>

<file path=ppt/slides/_rels/slide65.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77.docx"/><Relationship Id="rId3" Type="http://schemas.openxmlformats.org/officeDocument/2006/relationships/slide" Target="slide51.xml"/><Relationship Id="rId21" Type="http://schemas.openxmlformats.org/officeDocument/2006/relationships/slide" Target="slide79.xml"/><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77.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slide" Target="slide77.xml"/><Relationship Id="rId1" Type="http://schemas.openxmlformats.org/officeDocument/2006/relationships/vmlDrawing" Target="../drawings/vmlDrawing40.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3.xml"/><Relationship Id="rId19" Type="http://schemas.openxmlformats.org/officeDocument/2006/relationships/image" Target="../media/image55.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s>
</file>

<file path=ppt/slides/_rels/slide66.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image" Target="../media/image56.wmf"/><Relationship Id="rId3" Type="http://schemas.openxmlformats.org/officeDocument/2006/relationships/slide" Target="slide51.xml"/><Relationship Id="rId21" Type="http://schemas.openxmlformats.org/officeDocument/2006/relationships/oleObject" Target="../embeddings/oleObject80.bin"/><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78.bin"/><Relationship Id="rId25" Type="http://schemas.openxmlformats.org/officeDocument/2006/relationships/slide" Target="slide79.xml"/><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image" Target="../media/image57.wmf"/><Relationship Id="rId1" Type="http://schemas.openxmlformats.org/officeDocument/2006/relationships/vmlDrawing" Target="../drawings/vmlDrawing41.vml"/><Relationship Id="rId6" Type="http://schemas.openxmlformats.org/officeDocument/2006/relationships/slide" Target="slide55.xml"/><Relationship Id="rId11" Type="http://schemas.openxmlformats.org/officeDocument/2006/relationships/slide" Target="slide65.xml"/><Relationship Id="rId24" Type="http://schemas.openxmlformats.org/officeDocument/2006/relationships/slide" Target="slide77.xml"/><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image" Target="../media/image58.emf"/><Relationship Id="rId10" Type="http://schemas.openxmlformats.org/officeDocument/2006/relationships/slide" Target="slide63.xml"/><Relationship Id="rId19" Type="http://schemas.openxmlformats.org/officeDocument/2006/relationships/oleObject" Target="../embeddings/oleObject79.bin"/><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package" Target="../embeddings/Microsoft_Word___78.docx"/></Relationships>
</file>

<file path=ppt/slides/_rels/slide67.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79.docx"/><Relationship Id="rId3" Type="http://schemas.openxmlformats.org/officeDocument/2006/relationships/slide" Target="slide51.xml"/><Relationship Id="rId21" Type="http://schemas.openxmlformats.org/officeDocument/2006/relationships/package" Target="../embeddings/Microsoft_Word___80.docx"/><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81.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oleObject" Target="../embeddings/oleObject82.bin"/><Relationship Id="rId1" Type="http://schemas.openxmlformats.org/officeDocument/2006/relationships/vmlDrawing" Target="../drawings/vmlDrawing42.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slide" Target="slide79.xml"/><Relationship Id="rId10" Type="http://schemas.openxmlformats.org/officeDocument/2006/relationships/slide" Target="slide63.xml"/><Relationship Id="rId19" Type="http://schemas.openxmlformats.org/officeDocument/2006/relationships/image" Target="../media/image21.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slide" Target="slide77.xml"/></Relationships>
</file>

<file path=ppt/slides/_rels/slide68.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oleObject" Target="../embeddings/oleObject83.bin"/><Relationship Id="rId3" Type="http://schemas.openxmlformats.org/officeDocument/2006/relationships/slide" Target="slide51.xml"/><Relationship Id="rId21" Type="http://schemas.openxmlformats.org/officeDocument/2006/relationships/slide" Target="slide77.xml"/><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image" Target="../media/image59.png"/><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image" Target="../media/image21.emf"/><Relationship Id="rId1" Type="http://schemas.openxmlformats.org/officeDocument/2006/relationships/vmlDrawing" Target="../drawings/vmlDrawing43.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3.xml"/><Relationship Id="rId19" Type="http://schemas.openxmlformats.org/officeDocument/2006/relationships/package" Target="../embeddings/Microsoft_Word___81.docx"/><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slide" Target="slide79.xml"/></Relationships>
</file>

<file path=ppt/slides/_rels/slide69.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0.xml"/><Relationship Id="rId18" Type="http://schemas.openxmlformats.org/officeDocument/2006/relationships/slide" Target="slide79.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17" Type="http://schemas.openxmlformats.org/officeDocument/2006/relationships/slide" Target="slide77.xml"/><Relationship Id="rId2" Type="http://schemas.openxmlformats.org/officeDocument/2006/relationships/slide" Target="slide51.xml"/><Relationship Id="rId16" Type="http://schemas.openxmlformats.org/officeDocument/2006/relationships/image" Target="../media/image59.png"/><Relationship Id="rId1" Type="http://schemas.openxmlformats.org/officeDocument/2006/relationships/slideLayout" Target="../slideLayouts/slideLayout8.xml"/><Relationship Id="rId6" Type="http://schemas.openxmlformats.org/officeDocument/2006/relationships/slide" Target="slide57.xml"/><Relationship Id="rId11" Type="http://schemas.openxmlformats.org/officeDocument/2006/relationships/slide" Target="slide67.xml"/><Relationship Id="rId5" Type="http://schemas.openxmlformats.org/officeDocument/2006/relationships/slide" Target="slide55.xml"/><Relationship Id="rId15" Type="http://schemas.openxmlformats.org/officeDocument/2006/relationships/slide" Target="slide74.xml"/><Relationship Id="rId10" Type="http://schemas.openxmlformats.org/officeDocument/2006/relationships/slide" Target="slide65.xml"/><Relationship Id="rId4" Type="http://schemas.openxmlformats.org/officeDocument/2006/relationships/slide" Target="slide54.xml"/><Relationship Id="rId9" Type="http://schemas.openxmlformats.org/officeDocument/2006/relationships/slide" Target="slide63.xml"/><Relationship Id="rId14" Type="http://schemas.openxmlformats.org/officeDocument/2006/relationships/slide" Target="slide7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oleObject" Target="../embeddings/oleObject84.bin"/><Relationship Id="rId3" Type="http://schemas.openxmlformats.org/officeDocument/2006/relationships/slide" Target="slide51.xml"/><Relationship Id="rId21" Type="http://schemas.openxmlformats.org/officeDocument/2006/relationships/slide" Target="slide77.xml"/><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image" Target="../media/image60.png"/><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image" Target="../media/image21.emf"/><Relationship Id="rId1" Type="http://schemas.openxmlformats.org/officeDocument/2006/relationships/vmlDrawing" Target="../drawings/vmlDrawing44.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3.xml"/><Relationship Id="rId19" Type="http://schemas.openxmlformats.org/officeDocument/2006/relationships/package" Target="../embeddings/Microsoft_Word___82.docx"/><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slide" Target="slide79.xml"/></Relationships>
</file>

<file path=ppt/slides/_rels/slide71.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83.docx"/><Relationship Id="rId3" Type="http://schemas.openxmlformats.org/officeDocument/2006/relationships/slide" Target="slide51.xml"/><Relationship Id="rId21" Type="http://schemas.openxmlformats.org/officeDocument/2006/relationships/slide" Target="slide77.xml"/><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85.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image" Target="../media/image60.png"/><Relationship Id="rId1" Type="http://schemas.openxmlformats.org/officeDocument/2006/relationships/vmlDrawing" Target="../drawings/vmlDrawing45.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3.xml"/><Relationship Id="rId19" Type="http://schemas.openxmlformats.org/officeDocument/2006/relationships/image" Target="../media/image61.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slide" Target="slide79.xml"/></Relationships>
</file>

<file path=ppt/slides/_rels/slide72.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84.docx"/><Relationship Id="rId3" Type="http://schemas.openxmlformats.org/officeDocument/2006/relationships/slide" Target="slide51.xml"/><Relationship Id="rId21" Type="http://schemas.openxmlformats.org/officeDocument/2006/relationships/package" Target="../embeddings/Microsoft_Word___85.docx"/><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86.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oleObject" Target="../embeddings/oleObject87.bin"/><Relationship Id="rId1" Type="http://schemas.openxmlformats.org/officeDocument/2006/relationships/vmlDrawing" Target="../drawings/vmlDrawing46.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slide" Target="slide79.xml"/><Relationship Id="rId10" Type="http://schemas.openxmlformats.org/officeDocument/2006/relationships/slide" Target="slide63.xml"/><Relationship Id="rId19" Type="http://schemas.openxmlformats.org/officeDocument/2006/relationships/image" Target="../media/image21.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slide" Target="slide77.xml"/></Relationships>
</file>

<file path=ppt/slides/_rels/slide73.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86.docx"/><Relationship Id="rId3" Type="http://schemas.openxmlformats.org/officeDocument/2006/relationships/slide" Target="slide51.xml"/><Relationship Id="rId21" Type="http://schemas.openxmlformats.org/officeDocument/2006/relationships/package" Target="../embeddings/Microsoft_Word___87.docx"/><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88.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oleObject" Target="../embeddings/oleObject89.bin"/><Relationship Id="rId1" Type="http://schemas.openxmlformats.org/officeDocument/2006/relationships/vmlDrawing" Target="../drawings/vmlDrawing47.vml"/><Relationship Id="rId6" Type="http://schemas.openxmlformats.org/officeDocument/2006/relationships/slide" Target="slide55.xml"/><Relationship Id="rId11" Type="http://schemas.openxmlformats.org/officeDocument/2006/relationships/slide" Target="slide65.xml"/><Relationship Id="rId24" Type="http://schemas.openxmlformats.org/officeDocument/2006/relationships/slide" Target="slide79.xml"/><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slide" Target="slide77.xml"/><Relationship Id="rId10" Type="http://schemas.openxmlformats.org/officeDocument/2006/relationships/slide" Target="slide63.xml"/><Relationship Id="rId19" Type="http://schemas.openxmlformats.org/officeDocument/2006/relationships/image" Target="../media/image62.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image" Target="../media/image63.emf"/></Relationships>
</file>

<file path=ppt/slides/_rels/slide74.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88.docx"/><Relationship Id="rId3" Type="http://schemas.openxmlformats.org/officeDocument/2006/relationships/slide" Target="slide51.xml"/><Relationship Id="rId21" Type="http://schemas.openxmlformats.org/officeDocument/2006/relationships/package" Target="../embeddings/Microsoft_Word___89.docx"/><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90.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oleObject" Target="../embeddings/oleObject91.bin"/><Relationship Id="rId1" Type="http://schemas.openxmlformats.org/officeDocument/2006/relationships/vmlDrawing" Target="../drawings/vmlDrawing48.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slide" Target="slide79.xml"/><Relationship Id="rId10" Type="http://schemas.openxmlformats.org/officeDocument/2006/relationships/slide" Target="slide63.xml"/><Relationship Id="rId19" Type="http://schemas.openxmlformats.org/officeDocument/2006/relationships/image" Target="../media/image21.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slide" Target="slide77.xml"/></Relationships>
</file>

<file path=ppt/slides/_rels/slide75.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90.docx"/><Relationship Id="rId3" Type="http://schemas.openxmlformats.org/officeDocument/2006/relationships/slide" Target="slide51.xml"/><Relationship Id="rId21" Type="http://schemas.openxmlformats.org/officeDocument/2006/relationships/package" Target="../embeddings/Microsoft_Word___91.docx"/><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92.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oleObject" Target="../embeddings/oleObject93.bin"/><Relationship Id="rId1" Type="http://schemas.openxmlformats.org/officeDocument/2006/relationships/vmlDrawing" Target="../drawings/vmlDrawing49.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slide" Target="slide79.xml"/><Relationship Id="rId10" Type="http://schemas.openxmlformats.org/officeDocument/2006/relationships/slide" Target="slide63.xml"/><Relationship Id="rId19" Type="http://schemas.openxmlformats.org/officeDocument/2006/relationships/image" Target="../media/image21.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slide" Target="slide77.xml"/></Relationships>
</file>

<file path=ppt/slides/_rels/slide76.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slide" Target="slide79.xml"/><Relationship Id="rId3" Type="http://schemas.openxmlformats.org/officeDocument/2006/relationships/slide" Target="slide51.xml"/><Relationship Id="rId21" Type="http://schemas.openxmlformats.org/officeDocument/2006/relationships/image" Target="../media/image21.emf"/><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slide" Target="slide77.xml"/><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package" Target="../embeddings/Microsoft_Word___92.docx"/><Relationship Id="rId1" Type="http://schemas.openxmlformats.org/officeDocument/2006/relationships/vmlDrawing" Target="../drawings/vmlDrawing50.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package" Target="../embeddings/Microsoft_Word___93.docx"/><Relationship Id="rId10" Type="http://schemas.openxmlformats.org/officeDocument/2006/relationships/slide" Target="slide63.xml"/><Relationship Id="rId19" Type="http://schemas.openxmlformats.org/officeDocument/2006/relationships/oleObject" Target="../embeddings/oleObject94.bin"/><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oleObject" Target="../embeddings/oleObject95.bin"/></Relationships>
</file>

<file path=ppt/slides/_rels/slide77.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94.docx"/><Relationship Id="rId3" Type="http://schemas.openxmlformats.org/officeDocument/2006/relationships/slide" Target="slide51.xml"/><Relationship Id="rId21" Type="http://schemas.openxmlformats.org/officeDocument/2006/relationships/package" Target="../embeddings/Microsoft_Word___95.docx"/><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96.bin"/><Relationship Id="rId25" Type="http://schemas.openxmlformats.org/officeDocument/2006/relationships/slide" Target="slide79.xml"/><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oleObject" Target="../embeddings/oleObject97.bin"/><Relationship Id="rId1" Type="http://schemas.openxmlformats.org/officeDocument/2006/relationships/vmlDrawing" Target="../drawings/vmlDrawing51.vml"/><Relationship Id="rId6" Type="http://schemas.openxmlformats.org/officeDocument/2006/relationships/slide" Target="slide55.xml"/><Relationship Id="rId11" Type="http://schemas.openxmlformats.org/officeDocument/2006/relationships/slide" Target="slide65.xml"/><Relationship Id="rId24" Type="http://schemas.openxmlformats.org/officeDocument/2006/relationships/slide" Target="slide77.xml"/><Relationship Id="rId5" Type="http://schemas.openxmlformats.org/officeDocument/2006/relationships/slide" Target="slide54.xml"/><Relationship Id="rId15" Type="http://schemas.openxmlformats.org/officeDocument/2006/relationships/slide" Target="slide72.xml"/><Relationship Id="rId23" Type="http://schemas.openxmlformats.org/officeDocument/2006/relationships/package" Target="../embeddings/Microsoft_Word___96.docx"/><Relationship Id="rId10" Type="http://schemas.openxmlformats.org/officeDocument/2006/relationships/slide" Target="slide63.xml"/><Relationship Id="rId19" Type="http://schemas.openxmlformats.org/officeDocument/2006/relationships/image" Target="../media/image21.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oleObject" Target="../embeddings/oleObject98.bin"/></Relationships>
</file>

<file path=ppt/slides/_rels/slide78.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97.docx"/><Relationship Id="rId3" Type="http://schemas.openxmlformats.org/officeDocument/2006/relationships/slide" Target="slide51.xml"/><Relationship Id="rId21" Type="http://schemas.openxmlformats.org/officeDocument/2006/relationships/slide" Target="slide79.xml"/><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99.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slide" Target="slide77.xml"/><Relationship Id="rId1" Type="http://schemas.openxmlformats.org/officeDocument/2006/relationships/vmlDrawing" Target="../drawings/vmlDrawing52.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3.xml"/><Relationship Id="rId19" Type="http://schemas.openxmlformats.org/officeDocument/2006/relationships/image" Target="../media/image64.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s>
</file>

<file path=ppt/slides/_rels/slide79.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8.xml"/><Relationship Id="rId18" Type="http://schemas.openxmlformats.org/officeDocument/2006/relationships/package" Target="../embeddings/Microsoft_Word___98.docx"/><Relationship Id="rId3" Type="http://schemas.openxmlformats.org/officeDocument/2006/relationships/slide" Target="slide51.xml"/><Relationship Id="rId21" Type="http://schemas.openxmlformats.org/officeDocument/2006/relationships/slide" Target="slide77.xml"/><Relationship Id="rId7" Type="http://schemas.openxmlformats.org/officeDocument/2006/relationships/slide" Target="slide57.xml"/><Relationship Id="rId12" Type="http://schemas.openxmlformats.org/officeDocument/2006/relationships/slide" Target="slide67.xml"/><Relationship Id="rId17" Type="http://schemas.openxmlformats.org/officeDocument/2006/relationships/oleObject" Target="../embeddings/oleObject100.bin"/><Relationship Id="rId2" Type="http://schemas.openxmlformats.org/officeDocument/2006/relationships/slideLayout" Target="../slideLayouts/slideLayout8.xml"/><Relationship Id="rId16" Type="http://schemas.openxmlformats.org/officeDocument/2006/relationships/slide" Target="slide74.xml"/><Relationship Id="rId20" Type="http://schemas.openxmlformats.org/officeDocument/2006/relationships/image" Target="../media/image65.png"/><Relationship Id="rId1" Type="http://schemas.openxmlformats.org/officeDocument/2006/relationships/vmlDrawing" Target="../drawings/vmlDrawing53.vml"/><Relationship Id="rId6" Type="http://schemas.openxmlformats.org/officeDocument/2006/relationships/slide" Target="slide55.xml"/><Relationship Id="rId11" Type="http://schemas.openxmlformats.org/officeDocument/2006/relationships/slide" Target="slide65.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3.xml"/><Relationship Id="rId19" Type="http://schemas.openxmlformats.org/officeDocument/2006/relationships/image" Target="../media/image21.emf"/><Relationship Id="rId4" Type="http://schemas.openxmlformats.org/officeDocument/2006/relationships/slide" Target="slide52.xml"/><Relationship Id="rId9" Type="http://schemas.openxmlformats.org/officeDocument/2006/relationships/slide" Target="slide62.xml"/><Relationship Id="rId14" Type="http://schemas.openxmlformats.org/officeDocument/2006/relationships/slide" Target="slide70.xml"/><Relationship Id="rId22" Type="http://schemas.openxmlformats.org/officeDocument/2006/relationships/slide" Target="slide79.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__1.docx"/></Relationships>
</file>

<file path=ppt/slides/_rels/slide80.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0.xml"/><Relationship Id="rId18" Type="http://schemas.openxmlformats.org/officeDocument/2006/relationships/slide" Target="slide77.xml"/><Relationship Id="rId3" Type="http://schemas.openxmlformats.org/officeDocument/2006/relationships/slide" Target="slide52.xml"/><Relationship Id="rId7" Type="http://schemas.openxmlformats.org/officeDocument/2006/relationships/slide" Target="slide59.xml"/><Relationship Id="rId12" Type="http://schemas.openxmlformats.org/officeDocument/2006/relationships/slide" Target="slide68.xml"/><Relationship Id="rId17" Type="http://schemas.openxmlformats.org/officeDocument/2006/relationships/image" Target="../media/image65.png"/><Relationship Id="rId2" Type="http://schemas.openxmlformats.org/officeDocument/2006/relationships/slide" Target="slide51.xml"/><Relationship Id="rId16"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57.xml"/><Relationship Id="rId11" Type="http://schemas.openxmlformats.org/officeDocument/2006/relationships/slide" Target="slide67.xml"/><Relationship Id="rId5" Type="http://schemas.openxmlformats.org/officeDocument/2006/relationships/slide" Target="slide55.xml"/><Relationship Id="rId15" Type="http://schemas.openxmlformats.org/officeDocument/2006/relationships/slide" Target="slide74.xml"/><Relationship Id="rId10" Type="http://schemas.openxmlformats.org/officeDocument/2006/relationships/slide" Target="slide65.xml"/><Relationship Id="rId19" Type="http://schemas.openxmlformats.org/officeDocument/2006/relationships/slide" Target="slide79.xml"/><Relationship Id="rId4" Type="http://schemas.openxmlformats.org/officeDocument/2006/relationships/slide" Target="slide54.xml"/><Relationship Id="rId9" Type="http://schemas.openxmlformats.org/officeDocument/2006/relationships/slide" Target="slide63.xml"/><Relationship Id="rId14" Type="http://schemas.openxmlformats.org/officeDocument/2006/relationships/slide" Target="slide72.xml"/></Relationships>
</file>

<file path=ppt/slides/_rels/slide8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t="37901" b="17992"/>
          <a:stretch/>
        </p:blipFill>
        <p:spPr>
          <a:xfrm>
            <a:off x="0" y="1509508"/>
            <a:ext cx="12193200" cy="3791699"/>
          </a:xfrm>
          <a:prstGeom prst="rect">
            <a:avLst/>
          </a:prstGeom>
        </p:spPr>
      </p:pic>
      <p:sp>
        <p:nvSpPr>
          <p:cNvPr id="6" name="矩形 5">
            <a:extLst>
              <a:ext uri="{FF2B5EF4-FFF2-40B4-BE49-F238E27FC236}">
                <a16:creationId xmlns:a16="http://schemas.microsoft.com/office/drawing/2014/main" xmlns="" id="{A439C5BC-78DD-0947-9E91-72FACC384131}"/>
              </a:ext>
            </a:extLst>
          </p:cNvPr>
          <p:cNvSpPr/>
          <p:nvPr/>
        </p:nvSpPr>
        <p:spPr>
          <a:xfrm>
            <a:off x="923221" y="2770475"/>
            <a:ext cx="10246731" cy="1077218"/>
          </a:xfrm>
          <a:prstGeom prst="rect">
            <a:avLst/>
          </a:prstGeom>
        </p:spPr>
        <p:txBody>
          <a:bodyPr wrap="square" anchor="ctr">
            <a:spAutoFit/>
          </a:bodyPr>
          <a:lstStyle/>
          <a:p>
            <a:pPr algn="ctr">
              <a:defRPr/>
            </a:pPr>
            <a:r>
              <a:rPr lang="zh-CN" altLang="zh-CN" sz="6400" b="1" dirty="0">
                <a:solidFill>
                  <a:schemeClr val="bg1"/>
                </a:solidFill>
                <a:latin typeface="+mn-ea"/>
              </a:rPr>
              <a:t>化学反应的方向　化学平衡</a:t>
            </a:r>
            <a:endParaRPr lang="zh-CN" altLang="en-US" sz="6400" b="1" dirty="0">
              <a:solidFill>
                <a:schemeClr val="bg1"/>
              </a:solidFill>
              <a:latin typeface="+mn-ea"/>
            </a:endParaRPr>
          </a:p>
        </p:txBody>
      </p:sp>
      <p:sp>
        <p:nvSpPr>
          <p:cNvPr id="16" name="文本框 15">
            <a:extLst>
              <a:ext uri="{FF2B5EF4-FFF2-40B4-BE49-F238E27FC236}">
                <a16:creationId xmlns:a16="http://schemas.microsoft.com/office/drawing/2014/main" xmlns=""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a16="http://schemas.microsoft.com/office/drawing/2014/main" xmlns=""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a16="http://schemas.microsoft.com/office/drawing/2014/main" xmlns=""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600" dirty="0" smtClean="0">
                <a:solidFill>
                  <a:schemeClr val="bg1"/>
                </a:solidFill>
                <a:latin typeface="KaiTi" panose="02010609060101010101" pitchFamily="49" charset="-122"/>
                <a:ea typeface="KaiTi" panose="02010609060101010101" pitchFamily="49" charset="-122"/>
              </a:rPr>
              <a:t>第</a:t>
            </a:r>
            <a:r>
              <a:rPr lang="en-US" altLang="zh-CN" sz="2600" dirty="0">
                <a:solidFill>
                  <a:schemeClr val="bg1"/>
                </a:solidFill>
                <a:latin typeface="KaiTi" panose="02010609060101010101" pitchFamily="49" charset="-122"/>
                <a:ea typeface="KaiTi" panose="02010609060101010101" pitchFamily="49" charset="-122"/>
              </a:rPr>
              <a:t>1</a:t>
            </a:r>
            <a:r>
              <a:rPr lang="zh-CN" altLang="en-US" sz="2600" dirty="0" smtClean="0">
                <a:solidFill>
                  <a:schemeClr val="bg1"/>
                </a:solidFill>
                <a:latin typeface="KaiTi" panose="02010609060101010101" pitchFamily="49" charset="-122"/>
                <a:ea typeface="KaiTi" panose="02010609060101010101" pitchFamily="49" charset="-122"/>
              </a:rPr>
              <a:t>讲</a:t>
            </a:r>
            <a:endParaRPr lang="zh-CN" altLang="en-US" sz="2600" dirty="0">
              <a:solidFill>
                <a:schemeClr val="bg1"/>
              </a:solidFill>
              <a:latin typeface="KaiTi" panose="02010609060101010101" pitchFamily="49" charset="-122"/>
              <a:ea typeface="KaiTi" panose="02010609060101010101" pitchFamily="49" charset="-122"/>
            </a:endParaRPr>
          </a:p>
        </p:txBody>
      </p:sp>
      <p:sp>
        <p:nvSpPr>
          <p:cNvPr id="8" name="同侧圆角矩形 7">
            <a:extLst>
              <a:ext uri="{FF2B5EF4-FFF2-40B4-BE49-F238E27FC236}">
                <a16:creationId xmlns:a16="http://schemas.microsoft.com/office/drawing/2014/main" xmlns=""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a16="http://schemas.microsoft.com/office/drawing/2014/main" xmlns=""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2989978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609274"/>
            <a:ext cx="11412000" cy="646331"/>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若温度能决定反应方向，则该反应正向自发进行的最低温度为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7" name="组合 6">
            <a:extLst>
              <a:ext uri="{FF2B5EF4-FFF2-40B4-BE49-F238E27FC236}">
                <a16:creationId xmlns:a16="http://schemas.microsoft.com/office/drawing/2014/main" xmlns="" id="{8E2DE2DB-9635-7343-9324-24E879D1A803}"/>
              </a:ext>
            </a:extLst>
          </p:cNvPr>
          <p:cNvGrpSpPr/>
          <p:nvPr/>
        </p:nvGrpSpPr>
        <p:grpSpPr>
          <a:xfrm>
            <a:off x="516000" y="2780928"/>
            <a:ext cx="11160000" cy="1296144"/>
            <a:chOff x="631969" y="3925222"/>
            <a:chExt cx="11160000" cy="1296144"/>
          </a:xfrm>
        </p:grpSpPr>
        <p:sp>
          <p:nvSpPr>
            <p:cNvPr id="8" name="圆角矩形 7">
              <a:extLst>
                <a:ext uri="{FF2B5EF4-FFF2-40B4-BE49-F238E27FC236}">
                  <a16:creationId xmlns:a16="http://schemas.microsoft.com/office/drawing/2014/main" xmlns="" id="{E595429C-FC91-844C-93CF-CDF13B79A00E}"/>
                </a:ext>
              </a:extLst>
            </p:cNvPr>
            <p:cNvSpPr/>
            <p:nvPr/>
          </p:nvSpPr>
          <p:spPr>
            <a:xfrm>
              <a:off x="631969" y="4038112"/>
              <a:ext cx="11160000" cy="1183254"/>
            </a:xfrm>
            <a:prstGeom prst="roundRect">
              <a:avLst>
                <a:gd name="adj" fmla="val 538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9" name="矩形 8">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2" name="矩形 21">
            <a:hlinkClick r:id="rId3"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5" name="矩形 4"/>
          <p:cNvSpPr/>
          <p:nvPr/>
        </p:nvSpPr>
        <p:spPr>
          <a:xfrm>
            <a:off x="9048328" y="1613123"/>
            <a:ext cx="1384931" cy="64633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1 111.6 K</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996751805"/>
              </p:ext>
            </p:extLst>
          </p:nvPr>
        </p:nvGraphicFramePr>
        <p:xfrm>
          <a:off x="785813" y="3182863"/>
          <a:ext cx="10620375" cy="1038225"/>
        </p:xfrm>
        <a:graphic>
          <a:graphicData uri="http://schemas.openxmlformats.org/presentationml/2006/ole">
            <mc:AlternateContent xmlns:mc="http://schemas.openxmlformats.org/markup-compatibility/2006">
              <mc:Choice xmlns:v="urn:schemas-microsoft-com:vml" Requires="v">
                <p:oleObj spid="_x0000_s149592" name="文档" r:id="rId5" imgW="10631606" imgH="1036248" progId="Word.Document.12">
                  <p:embed/>
                </p:oleObj>
              </mc:Choice>
              <mc:Fallback>
                <p:oleObj name="文档" r:id="rId5" imgW="10631606" imgH="1036248" progId="Word.Document.12">
                  <p:embed/>
                  <p:pic>
                    <p:nvPicPr>
                      <p:cNvPr id="0" name=""/>
                      <p:cNvPicPr/>
                      <p:nvPr/>
                    </p:nvPicPr>
                    <p:blipFill>
                      <a:blip r:embed="rId6"/>
                      <a:stretch>
                        <a:fillRect/>
                      </a:stretch>
                    </p:blipFill>
                    <p:spPr>
                      <a:xfrm>
                        <a:off x="785813" y="3182863"/>
                        <a:ext cx="10620375" cy="1038225"/>
                      </a:xfrm>
                      <a:prstGeom prst="rect">
                        <a:avLst/>
                      </a:prstGeom>
                    </p:spPr>
                  </p:pic>
                </p:oleObj>
              </mc:Fallback>
            </mc:AlternateContent>
          </a:graphicData>
        </a:graphic>
      </p:graphicFrame>
    </p:spTree>
    <p:extLst>
      <p:ext uri="{BB962C8B-B14F-4D97-AF65-F5344CB8AC3E}">
        <p14:creationId xmlns:p14="http://schemas.microsoft.com/office/powerpoint/2010/main" val="96093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9" name="矩形 8"/>
          <p:cNvSpPr/>
          <p:nvPr/>
        </p:nvSpPr>
        <p:spPr>
          <a:xfrm>
            <a:off x="0" y="1772816"/>
            <a:ext cx="10769912"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a16="http://schemas.microsoft.com/office/drawing/2014/main" xmlns="" id="{C267AA83-D616-ED4E-81C0-545EB4398E09}"/>
              </a:ext>
            </a:extLst>
          </p:cNvPr>
          <p:cNvSpPr txBox="1"/>
          <p:nvPr/>
        </p:nvSpPr>
        <p:spPr>
          <a:xfrm>
            <a:off x="452408" y="2753050"/>
            <a:ext cx="9865096"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可逆反应与化学平衡建立</a:t>
            </a:r>
          </a:p>
        </p:txBody>
      </p:sp>
      <p:sp>
        <p:nvSpPr>
          <p:cNvPr id="6" name="文本框 5">
            <a:extLst>
              <a:ext uri="{FF2B5EF4-FFF2-40B4-BE49-F238E27FC236}">
                <a16:creationId xmlns:a16="http://schemas.microsoft.com/office/drawing/2014/main" xmlns="" id="{8C829374-D590-8149-8BB5-B124E3F9341E}"/>
              </a:ext>
            </a:extLst>
          </p:cNvPr>
          <p:cNvSpPr txBox="1"/>
          <p:nvPr/>
        </p:nvSpPr>
        <p:spPr>
          <a:xfrm>
            <a:off x="5807968" y="2185458"/>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xmlns="" id="{72467164-16F2-4A4D-B46C-22BE743484D1}"/>
              </a:ext>
            </a:extLst>
          </p:cNvPr>
          <p:cNvSpPr txBox="1"/>
          <p:nvPr/>
        </p:nvSpPr>
        <p:spPr>
          <a:xfrm>
            <a:off x="4523746" y="2185458"/>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8" name="文本框 7">
            <a:extLst>
              <a:ext uri="{FF2B5EF4-FFF2-40B4-BE49-F238E27FC236}">
                <a16:creationId xmlns:a16="http://schemas.microsoft.com/office/drawing/2014/main" xmlns="" id="{70F59A29-C0E7-AF44-BD4E-AA2B31736E23}"/>
              </a:ext>
            </a:extLst>
          </p:cNvPr>
          <p:cNvSpPr txBox="1"/>
          <p:nvPr/>
        </p:nvSpPr>
        <p:spPr>
          <a:xfrm>
            <a:off x="4935783" y="2262339"/>
            <a:ext cx="872185" cy="215570"/>
          </a:xfrm>
          <a:custGeom>
            <a:avLst/>
            <a:gdLst/>
            <a:ahLst/>
            <a:cxnLst/>
            <a:rect l="l" t="t" r="r" b="b"/>
            <a:pathLst>
              <a:path w="872185" h="215570">
                <a:moveTo>
                  <a:pt x="607009" y="187909"/>
                </a:moveTo>
                <a:lnTo>
                  <a:pt x="860755" y="187909"/>
                </a:lnTo>
                <a:lnTo>
                  <a:pt x="858469" y="205740"/>
                </a:lnTo>
                <a:cubicBezTo>
                  <a:pt x="858012" y="208483"/>
                  <a:pt x="856754" y="210769"/>
                  <a:pt x="854697" y="212598"/>
                </a:cubicBezTo>
                <a:cubicBezTo>
                  <a:pt x="852639" y="214427"/>
                  <a:pt x="850239" y="215341"/>
                  <a:pt x="847496" y="215341"/>
                </a:cubicBezTo>
                <a:lnTo>
                  <a:pt x="593521" y="215341"/>
                </a:lnTo>
                <a:lnTo>
                  <a:pt x="596036" y="197739"/>
                </a:lnTo>
                <a:cubicBezTo>
                  <a:pt x="596493" y="194844"/>
                  <a:pt x="597751" y="192481"/>
                  <a:pt x="599808" y="190653"/>
                </a:cubicBezTo>
                <a:cubicBezTo>
                  <a:pt x="601865" y="188824"/>
                  <a:pt x="604266" y="187909"/>
                  <a:pt x="607009" y="187909"/>
                </a:cubicBezTo>
                <a:close/>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41756" y="10059"/>
                </a:moveTo>
                <a:lnTo>
                  <a:pt x="872185" y="10059"/>
                </a:lnTo>
                <a:lnTo>
                  <a:pt x="869899" y="27889"/>
                </a:lnTo>
                <a:cubicBezTo>
                  <a:pt x="869442" y="30785"/>
                  <a:pt x="868184" y="33147"/>
                  <a:pt x="866127" y="34976"/>
                </a:cubicBezTo>
                <a:cubicBezTo>
                  <a:pt x="864069" y="36805"/>
                  <a:pt x="861593" y="37719"/>
                  <a:pt x="858697" y="37719"/>
                </a:cubicBezTo>
                <a:lnTo>
                  <a:pt x="628269" y="37719"/>
                </a:lnTo>
                <a:lnTo>
                  <a:pt x="630555" y="19888"/>
                </a:lnTo>
                <a:cubicBezTo>
                  <a:pt x="631012" y="16993"/>
                  <a:pt x="632269" y="14631"/>
                  <a:pt x="634327" y="12802"/>
                </a:cubicBezTo>
                <a:cubicBezTo>
                  <a:pt x="636384" y="10973"/>
                  <a:pt x="638860" y="10059"/>
                  <a:pt x="641756" y="10059"/>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2687425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000A3B8-86B2-F04E-B45E-1BFF0BE2164A}"/>
              </a:ext>
            </a:extLst>
          </p:cNvPr>
          <p:cNvSpPr txBox="1">
            <a:spLocks/>
          </p:cNvSpPr>
          <p:nvPr/>
        </p:nvSpPr>
        <p:spPr>
          <a:xfrm>
            <a:off x="390000" y="1134269"/>
            <a:ext cx="11412000" cy="63854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0"/>
              </a:spcAft>
            </a:pPr>
            <a:r>
              <a:rPr lang="en-US" altLang="zh-CN" sz="2400" b="1" kern="100" dirty="0">
                <a:latin typeface="+mn-ea"/>
                <a:ea typeface="+mn-ea"/>
                <a:cs typeface="Courier New" panose="02070309020205020404" pitchFamily="49" charset="0"/>
              </a:rPr>
              <a:t>1</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可逆反应</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7" name="矩形 6"/>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3" name="图片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27743" y="1798441"/>
            <a:ext cx="7336515" cy="3790799"/>
          </a:xfrm>
          <a:prstGeom prst="rect">
            <a:avLst/>
          </a:prstGeom>
        </p:spPr>
      </p:pic>
      <p:sp>
        <p:nvSpPr>
          <p:cNvPr id="10" name="矩形 9"/>
          <p:cNvSpPr/>
          <p:nvPr/>
        </p:nvSpPr>
        <p:spPr>
          <a:xfrm>
            <a:off x="5836543" y="4869160"/>
            <a:ext cx="800219" cy="461665"/>
          </a:xfrm>
          <a:prstGeom prst="rect">
            <a:avLst/>
          </a:prstGeom>
        </p:spPr>
        <p:txBody>
          <a:bodyPr wrap="none">
            <a:spAutoFit/>
          </a:bodyPr>
          <a:lstStyle/>
          <a:p>
            <a:r>
              <a:rPr lang="zh-CN" altLang="en-US" sz="2400" dirty="0" smtClean="0">
                <a:solidFill>
                  <a:srgbClr val="C00000"/>
                </a:solidFill>
              </a:rPr>
              <a:t>小于</a:t>
            </a:r>
            <a:endParaRPr lang="zh-CN" altLang="en-US" sz="2400" dirty="0">
              <a:solidFill>
                <a:srgbClr val="C00000"/>
              </a:solidFill>
            </a:endParaRPr>
          </a:p>
        </p:txBody>
      </p:sp>
    </p:spTree>
    <p:extLst>
      <p:ext uri="{BB962C8B-B14F-4D97-AF65-F5344CB8AC3E}">
        <p14:creationId xmlns:p14="http://schemas.microsoft.com/office/powerpoint/2010/main" val="22213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xmlns="" id="{3000A3B8-86B2-F04E-B45E-1BFF0BE2164A}"/>
              </a:ext>
            </a:extLst>
          </p:cNvPr>
          <p:cNvSpPr txBox="1">
            <a:spLocks/>
          </p:cNvSpPr>
          <p:nvPr/>
        </p:nvSpPr>
        <p:spPr>
          <a:xfrm>
            <a:off x="390000" y="731042"/>
            <a:ext cx="11412000" cy="295232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0"/>
              </a:spcAft>
            </a:pPr>
            <a:r>
              <a:rPr lang="en-US" altLang="zh-CN" sz="2400" b="1" kern="100" dirty="0">
                <a:latin typeface="+mn-ea"/>
                <a:ea typeface="+mn-ea"/>
                <a:cs typeface="Courier New" panose="02070309020205020404" pitchFamily="49" charset="0"/>
              </a:rPr>
              <a:t>2</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化学平衡状态</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概念</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一定条件下的可逆反应中，当正反应和逆反应速率相等时，反应物和生成物的浓度均保持不变，即体系的组成不随时间而改变的状态</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建立</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50530" name="Picture 2" descr="7-2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2311" y="3360039"/>
            <a:ext cx="5607378"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689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xmlns="" id="{3000A3B8-86B2-F04E-B45E-1BFF0BE2164A}"/>
              </a:ext>
            </a:extLst>
          </p:cNvPr>
          <p:cNvSpPr txBox="1">
            <a:spLocks/>
          </p:cNvSpPr>
          <p:nvPr/>
        </p:nvSpPr>
        <p:spPr>
          <a:xfrm>
            <a:off x="390000" y="731042"/>
            <a:ext cx="11412000" cy="8257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平衡特点</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7392" y="1484784"/>
            <a:ext cx="6637217" cy="3985208"/>
          </a:xfrm>
          <a:prstGeom prst="rect">
            <a:avLst/>
          </a:prstGeom>
        </p:spPr>
      </p:pic>
      <p:sp>
        <p:nvSpPr>
          <p:cNvPr id="4" name="矩形 3"/>
          <p:cNvSpPr/>
          <p:nvPr/>
        </p:nvSpPr>
        <p:spPr>
          <a:xfrm>
            <a:off x="4151784" y="2953519"/>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dirty="0">
              <a:solidFill>
                <a:srgbClr val="C00000"/>
              </a:solidFill>
            </a:endParaRPr>
          </a:p>
        </p:txBody>
      </p:sp>
    </p:spTree>
    <p:extLst>
      <p:ext uri="{BB962C8B-B14F-4D97-AF65-F5344CB8AC3E}">
        <p14:creationId xmlns:p14="http://schemas.microsoft.com/office/powerpoint/2010/main" val="315951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42764"/>
            <a:ext cx="11412000" cy="5632311"/>
          </a:xfrm>
          <a:prstGeom prst="rect">
            <a:avLst/>
          </a:prstGeom>
        </p:spPr>
        <p:txBody>
          <a:bodyPr>
            <a:spAutoFit/>
          </a:bodyPr>
          <a:lstStyle/>
          <a:p>
            <a:pPr algn="just">
              <a:lnSpc>
                <a:spcPct val="150000"/>
              </a:lnSpc>
              <a:spcAft>
                <a:spcPts val="0"/>
              </a:spcAft>
            </a:pPr>
            <a:r>
              <a:rPr lang="en-US" altLang="zh-CN" sz="2400" b="1" kern="100" dirty="0">
                <a:latin typeface="+mn-ea"/>
                <a:cs typeface="Courier New" panose="02070309020205020404" pitchFamily="49" charset="0"/>
              </a:rPr>
              <a:t>3</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判断化学平衡状态的两种方法</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动态标志：</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同种物质：同一物质的生成速率等于消耗速率。</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不同物质：必须标明是</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异向</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的反应速率关系。如</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时</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，反应达到平衡状态。</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静态标志：</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在未达到平衡时不断变化、在达到平衡时不再发生变化的各种物理量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如各物质的质量、物质的量或浓度、百分含量、压强、密度或颜色等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，如果不再发生变化，即达到平衡状态。</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可简单总结为</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正逆相等，变量不变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39435894"/>
              </p:ext>
            </p:extLst>
          </p:nvPr>
        </p:nvGraphicFramePr>
        <p:xfrm>
          <a:off x="8832304" y="2223914"/>
          <a:ext cx="977900" cy="457200"/>
        </p:xfrm>
        <a:graphic>
          <a:graphicData uri="http://schemas.openxmlformats.org/presentationml/2006/ole">
            <mc:AlternateContent xmlns:mc="http://schemas.openxmlformats.org/markup-compatibility/2006">
              <mc:Choice xmlns:v="urn:schemas-microsoft-com:vml" Requires="v">
                <p:oleObj spid="_x0000_s151803" name="文档" r:id="rId4" imgW="978236" imgH="457929" progId="Word.Document.12">
                  <p:embed/>
                </p:oleObj>
              </mc:Choice>
              <mc:Fallback>
                <p:oleObj name="文档" r:id="rId4" imgW="978236" imgH="457929" progId="Word.Document.12">
                  <p:embed/>
                  <p:pic>
                    <p:nvPicPr>
                      <p:cNvPr id="0" name=""/>
                      <p:cNvPicPr/>
                      <p:nvPr/>
                    </p:nvPicPr>
                    <p:blipFill>
                      <a:blip r:embed="rId5"/>
                      <a:stretch>
                        <a:fillRect/>
                      </a:stretch>
                    </p:blipFill>
                    <p:spPr>
                      <a:xfrm>
                        <a:off x="8832304" y="2223914"/>
                        <a:ext cx="977900" cy="4572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904351269"/>
              </p:ext>
            </p:extLst>
          </p:nvPr>
        </p:nvGraphicFramePr>
        <p:xfrm>
          <a:off x="10640615" y="1935882"/>
          <a:ext cx="1235075" cy="1011238"/>
        </p:xfrm>
        <a:graphic>
          <a:graphicData uri="http://schemas.openxmlformats.org/presentationml/2006/ole">
            <mc:AlternateContent xmlns:mc="http://schemas.openxmlformats.org/markup-compatibility/2006">
              <mc:Choice xmlns:v="urn:schemas-microsoft-com:vml" Requires="v">
                <p:oleObj spid="_x0000_s151804" name="文档" r:id="rId7" imgW="1235572" imgH="1011050" progId="Word.Document.12">
                  <p:embed/>
                </p:oleObj>
              </mc:Choice>
              <mc:Fallback>
                <p:oleObj name="文档" r:id="rId7" imgW="1235572" imgH="1011050" progId="Word.Document.12">
                  <p:embed/>
                  <p:pic>
                    <p:nvPicPr>
                      <p:cNvPr id="0" name=""/>
                      <p:cNvPicPr/>
                      <p:nvPr/>
                    </p:nvPicPr>
                    <p:blipFill>
                      <a:blip r:embed="rId8"/>
                      <a:stretch>
                        <a:fillRect/>
                      </a:stretch>
                    </p:blipFill>
                    <p:spPr>
                      <a:xfrm>
                        <a:off x="10640615" y="1935882"/>
                        <a:ext cx="1235075" cy="1011238"/>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555731233"/>
              </p:ext>
            </p:extLst>
          </p:nvPr>
        </p:nvGraphicFramePr>
        <p:xfrm>
          <a:off x="570434" y="2574429"/>
          <a:ext cx="733425" cy="1009650"/>
        </p:xfrm>
        <a:graphic>
          <a:graphicData uri="http://schemas.openxmlformats.org/presentationml/2006/ole">
            <mc:AlternateContent xmlns:mc="http://schemas.openxmlformats.org/markup-compatibility/2006">
              <mc:Choice xmlns:v="urn:schemas-microsoft-com:vml" Requires="v">
                <p:oleObj spid="_x0000_s151805" name="文档" r:id="rId10" imgW="740335" imgH="1011050" progId="Word.Document.12">
                  <p:embed/>
                </p:oleObj>
              </mc:Choice>
              <mc:Fallback>
                <p:oleObj name="文档" r:id="rId10" imgW="740335" imgH="1011050" progId="Word.Document.12">
                  <p:embed/>
                  <p:pic>
                    <p:nvPicPr>
                      <p:cNvPr id="0" name=""/>
                      <p:cNvPicPr/>
                      <p:nvPr/>
                    </p:nvPicPr>
                    <p:blipFill>
                      <a:blip r:embed="rId11"/>
                      <a:stretch>
                        <a:fillRect/>
                      </a:stretch>
                    </p:blipFill>
                    <p:spPr>
                      <a:xfrm>
                        <a:off x="570434" y="2574429"/>
                        <a:ext cx="733425" cy="1009650"/>
                      </a:xfrm>
                      <a:prstGeom prst="rect">
                        <a:avLst/>
                      </a:prstGeom>
                    </p:spPr>
                  </p:pic>
                </p:oleObj>
              </mc:Fallback>
            </mc:AlternateContent>
          </a:graphicData>
        </a:graphic>
      </p:graphicFrame>
    </p:spTree>
    <p:extLst>
      <p:ext uri="{BB962C8B-B14F-4D97-AF65-F5344CB8AC3E}">
        <p14:creationId xmlns:p14="http://schemas.microsoft.com/office/powerpoint/2010/main" val="91377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xmlns="" id="{318CE0B2-849C-2B4D-B715-7B2A33B87A76}"/>
              </a:ext>
            </a:extLst>
          </p:cNvPr>
          <p:cNvSpPr/>
          <p:nvPr/>
        </p:nvSpPr>
        <p:spPr>
          <a:xfrm>
            <a:off x="597769" y="5634672"/>
            <a:ext cx="10970839"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在一定条件下，向密闭容器中充入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充分反应，生成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a:extLst>
              <a:ext uri="{FF2B5EF4-FFF2-40B4-BE49-F238E27FC236}">
                <a16:creationId xmlns:a16="http://schemas.microsoft.com/office/drawing/2014/main" xmlns="" id="{318CE0B2-849C-2B4D-B715-7B2A33B87A76}"/>
              </a:ext>
            </a:extLst>
          </p:cNvPr>
          <p:cNvSpPr/>
          <p:nvPr/>
        </p:nvSpPr>
        <p:spPr>
          <a:xfrm>
            <a:off x="597769" y="831740"/>
            <a:ext cx="10970839" cy="175432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2NaHCO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Na</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=2NaHCO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互为可逆反应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化学反应达到平衡后，反应物和生成物的浓度或百分含量相等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702238022"/>
              </p:ext>
            </p:extLst>
          </p:nvPr>
        </p:nvGraphicFramePr>
        <p:xfrm>
          <a:off x="695325" y="2583954"/>
          <a:ext cx="10801350" cy="3143250"/>
        </p:xfrm>
        <a:graphic>
          <a:graphicData uri="http://schemas.openxmlformats.org/presentationml/2006/ole">
            <mc:AlternateContent xmlns:mc="http://schemas.openxmlformats.org/markup-compatibility/2006">
              <mc:Choice xmlns:v="urn:schemas-microsoft-com:vml" Requires="v">
                <p:oleObj spid="_x0000_s5567" name="文档" r:id="rId4" imgW="10812761" imgH="3138218" progId="Word.Document.12">
                  <p:embed/>
                </p:oleObj>
              </mc:Choice>
              <mc:Fallback>
                <p:oleObj name="文档" r:id="rId4" imgW="10812761" imgH="3138218" progId="Word.Document.12">
                  <p:embed/>
                  <p:pic>
                    <p:nvPicPr>
                      <p:cNvPr id="0" name=""/>
                      <p:cNvPicPr/>
                      <p:nvPr/>
                    </p:nvPicPr>
                    <p:blipFill>
                      <a:blip r:embed="rId5"/>
                      <a:stretch>
                        <a:fillRect/>
                      </a:stretch>
                    </p:blipFill>
                    <p:spPr>
                      <a:xfrm>
                        <a:off x="695325" y="2583954"/>
                        <a:ext cx="10801350" cy="3143250"/>
                      </a:xfrm>
                      <a:prstGeom prst="rect">
                        <a:avLst/>
                      </a:prstGeom>
                    </p:spPr>
                  </p:pic>
                </p:oleObj>
              </mc:Fallback>
            </mc:AlternateContent>
          </a:graphicData>
        </a:graphic>
      </p:graphicFrame>
      <p:sp>
        <p:nvSpPr>
          <p:cNvPr id="12" name="矩形 11"/>
          <p:cNvSpPr/>
          <p:nvPr/>
        </p:nvSpPr>
        <p:spPr>
          <a:xfrm>
            <a:off x="2595476" y="1411960"/>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5" name="矩形 14"/>
          <p:cNvSpPr/>
          <p:nvPr/>
        </p:nvSpPr>
        <p:spPr>
          <a:xfrm>
            <a:off x="9216839" y="1953300"/>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p:cNvSpPr/>
          <p:nvPr/>
        </p:nvSpPr>
        <p:spPr>
          <a:xfrm>
            <a:off x="5945016" y="3168792"/>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7" name="矩形 16"/>
          <p:cNvSpPr/>
          <p:nvPr/>
        </p:nvSpPr>
        <p:spPr>
          <a:xfrm>
            <a:off x="9994066" y="3796933"/>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9" name="矩形 18"/>
          <p:cNvSpPr/>
          <p:nvPr/>
        </p:nvSpPr>
        <p:spPr>
          <a:xfrm>
            <a:off x="6475199" y="5060094"/>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0" name="矩形 19"/>
          <p:cNvSpPr/>
          <p:nvPr/>
        </p:nvSpPr>
        <p:spPr>
          <a:xfrm>
            <a:off x="1315825" y="6217629"/>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512191385"/>
              </p:ext>
            </p:extLst>
          </p:nvPr>
        </p:nvGraphicFramePr>
        <p:xfrm>
          <a:off x="2923059" y="764704"/>
          <a:ext cx="1266825" cy="657225"/>
        </p:xfrm>
        <a:graphic>
          <a:graphicData uri="http://schemas.openxmlformats.org/presentationml/2006/ole">
            <mc:AlternateContent xmlns:mc="http://schemas.openxmlformats.org/markup-compatibility/2006">
              <mc:Choice xmlns:v="urn:schemas-microsoft-com:vml" Requires="v">
                <p:oleObj spid="_x0000_s5568" name="文档" r:id="rId7" imgW="1273363" imgH="658048" progId="Word.Document.12">
                  <p:embed/>
                </p:oleObj>
              </mc:Choice>
              <mc:Fallback>
                <p:oleObj name="文档" r:id="rId7" imgW="1273363" imgH="658048" progId="Word.Document.12">
                  <p:embed/>
                  <p:pic>
                    <p:nvPicPr>
                      <p:cNvPr id="0" name=""/>
                      <p:cNvPicPr/>
                      <p:nvPr/>
                    </p:nvPicPr>
                    <p:blipFill>
                      <a:blip r:embed="rId8"/>
                      <a:stretch>
                        <a:fillRect/>
                      </a:stretch>
                    </p:blipFill>
                    <p:spPr>
                      <a:xfrm>
                        <a:off x="2923059" y="764704"/>
                        <a:ext cx="1266825" cy="657225"/>
                      </a:xfrm>
                      <a:prstGeom prst="rect">
                        <a:avLst/>
                      </a:prstGeom>
                    </p:spPr>
                  </p:pic>
                </p:oleObj>
              </mc:Fallback>
            </mc:AlternateContent>
          </a:graphicData>
        </a:graphic>
      </p:graphicFrame>
    </p:spTree>
    <p:extLst>
      <p:ext uri="{BB962C8B-B14F-4D97-AF65-F5344CB8AC3E}">
        <p14:creationId xmlns:p14="http://schemas.microsoft.com/office/powerpoint/2010/main" val="1022420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5E46BBC-7C8F-4F49-8364-3C89F7A4ABC3}"/>
              </a:ext>
            </a:extLst>
          </p:cNvPr>
          <p:cNvSpPr/>
          <p:nvPr/>
        </p:nvSpPr>
        <p:spPr>
          <a:xfrm>
            <a:off x="390000" y="980728"/>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在密闭容器中进行反应：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Y</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2Z(g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的起始浓度分别为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，在一定条件下，当反应达到平衡时，各物质的浓度有可能是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B.Y</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9" name="矩形 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15" name="TextBox 9"/>
          <p:cNvSpPr txBox="1"/>
          <p:nvPr/>
        </p:nvSpPr>
        <p:spPr>
          <a:xfrm>
            <a:off x="263352" y="26030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 name="对象 1"/>
          <p:cNvGraphicFramePr>
            <a:graphicFrameLocks noChangeAspect="1"/>
          </p:cNvGraphicFramePr>
          <p:nvPr>
            <p:extLst>
              <p:ext uri="{D42A27DB-BD31-4B8C-83A1-F6EECF244321}">
                <p14:modId xmlns:p14="http://schemas.microsoft.com/office/powerpoint/2010/main" val="2721877996"/>
              </p:ext>
            </p:extLst>
          </p:nvPr>
        </p:nvGraphicFramePr>
        <p:xfrm>
          <a:off x="5745485" y="1162844"/>
          <a:ext cx="1054100" cy="544513"/>
        </p:xfrm>
        <a:graphic>
          <a:graphicData uri="http://schemas.openxmlformats.org/presentationml/2006/ole">
            <mc:AlternateContent xmlns:mc="http://schemas.openxmlformats.org/markup-compatibility/2006">
              <mc:Choice xmlns:v="urn:schemas-microsoft-com:vml" Requires="v">
                <p:oleObj spid="_x0000_s98407" name="文档" r:id="rId4" imgW="1054537" imgH="543746" progId="Word.Document.12">
                  <p:embed/>
                </p:oleObj>
              </mc:Choice>
              <mc:Fallback>
                <p:oleObj name="文档" r:id="rId4" imgW="1054537" imgH="543746" progId="Word.Document.12">
                  <p:embed/>
                  <p:pic>
                    <p:nvPicPr>
                      <p:cNvPr id="0" name=""/>
                      <p:cNvPicPr/>
                      <p:nvPr/>
                    </p:nvPicPr>
                    <p:blipFill>
                      <a:blip r:embed="rId5"/>
                      <a:stretch>
                        <a:fillRect/>
                      </a:stretch>
                    </p:blipFill>
                    <p:spPr>
                      <a:xfrm>
                        <a:off x="5745485" y="1162844"/>
                        <a:ext cx="1054100" cy="544513"/>
                      </a:xfrm>
                      <a:prstGeom prst="rect">
                        <a:avLst/>
                      </a:prstGeom>
                    </p:spPr>
                  </p:pic>
                </p:oleObj>
              </mc:Fallback>
            </mc:AlternateContent>
          </a:graphicData>
        </a:graphic>
      </p:graphicFrame>
    </p:spTree>
    <p:extLst>
      <p:ext uri="{BB962C8B-B14F-4D97-AF65-F5344CB8AC3E}">
        <p14:creationId xmlns:p14="http://schemas.microsoft.com/office/powerpoint/2010/main" val="267746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5E46BBC-7C8F-4F49-8364-3C89F7A4ABC3}"/>
              </a:ext>
            </a:extLst>
          </p:cNvPr>
          <p:cNvSpPr/>
          <p:nvPr/>
        </p:nvSpPr>
        <p:spPr>
          <a:xfrm>
            <a:off x="390000" y="332656"/>
            <a:ext cx="11412000"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在一定温度下的恒容容器中，当下列物理量不再发生变化时：</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混合气体的压强；</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混合气体的密度；</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混合气体的总物质的量；</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混合气体的平均相对分子质量；</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⑤</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混合气体的颜色；</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⑥</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各反应物或生成物的浓度之比等于化学计量数之比；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⑦</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某种气体的百分含量</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175259401"/>
              </p:ext>
            </p:extLst>
          </p:nvPr>
        </p:nvGraphicFramePr>
        <p:xfrm>
          <a:off x="504825" y="2638425"/>
          <a:ext cx="11182350" cy="3810000"/>
        </p:xfrm>
        <a:graphic>
          <a:graphicData uri="http://schemas.openxmlformats.org/presentationml/2006/ole">
            <mc:AlternateContent xmlns:mc="http://schemas.openxmlformats.org/markup-compatibility/2006">
              <mc:Choice xmlns:v="urn:schemas-microsoft-com:vml" Requires="v">
                <p:oleObj spid="_x0000_s152725" name="文档" r:id="rId4" imgW="11193799" imgH="3807125" progId="Word.Document.12">
                  <p:embed/>
                </p:oleObj>
              </mc:Choice>
              <mc:Fallback>
                <p:oleObj name="文档" r:id="rId4" imgW="11193799" imgH="3807125" progId="Word.Document.12">
                  <p:embed/>
                  <p:pic>
                    <p:nvPicPr>
                      <p:cNvPr id="0" name=""/>
                      <p:cNvPicPr/>
                      <p:nvPr/>
                    </p:nvPicPr>
                    <p:blipFill>
                      <a:blip r:embed="rId5"/>
                      <a:stretch>
                        <a:fillRect/>
                      </a:stretch>
                    </p:blipFill>
                    <p:spPr>
                      <a:xfrm>
                        <a:off x="504825" y="2638425"/>
                        <a:ext cx="11182350" cy="3810000"/>
                      </a:xfrm>
                      <a:prstGeom prst="rect">
                        <a:avLst/>
                      </a:prstGeom>
                    </p:spPr>
                  </p:pic>
                </p:oleObj>
              </mc:Fallback>
            </mc:AlternateContent>
          </a:graphicData>
        </a:graphic>
      </p:graphicFrame>
      <p:sp>
        <p:nvSpPr>
          <p:cNvPr id="10" name="矩形 9"/>
          <p:cNvSpPr/>
          <p:nvPr/>
        </p:nvSpPr>
        <p:spPr>
          <a:xfrm>
            <a:off x="7752184" y="2596010"/>
            <a:ext cx="1415772"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①③④⑦</a:t>
            </a:r>
            <a:endParaRPr lang="zh-CN" altLang="en-US" dirty="0"/>
          </a:p>
        </p:txBody>
      </p:sp>
      <p:sp>
        <p:nvSpPr>
          <p:cNvPr id="12" name="矩形 11"/>
          <p:cNvSpPr/>
          <p:nvPr/>
        </p:nvSpPr>
        <p:spPr>
          <a:xfrm>
            <a:off x="7536160" y="3212976"/>
            <a:ext cx="800219"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⑤⑦</a:t>
            </a:r>
            <a:endParaRPr lang="zh-CN" altLang="en-US" dirty="0"/>
          </a:p>
        </p:txBody>
      </p:sp>
      <p:sp>
        <p:nvSpPr>
          <p:cNvPr id="16" name="矩形 15"/>
          <p:cNvSpPr/>
          <p:nvPr/>
        </p:nvSpPr>
        <p:spPr>
          <a:xfrm>
            <a:off x="6890409" y="3829942"/>
            <a:ext cx="1723549"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①③④⑤⑦</a:t>
            </a:r>
            <a:endParaRPr lang="zh-CN" altLang="en-US" dirty="0"/>
          </a:p>
        </p:txBody>
      </p:sp>
      <p:sp>
        <p:nvSpPr>
          <p:cNvPr id="18" name="矩形 17"/>
          <p:cNvSpPr/>
          <p:nvPr/>
        </p:nvSpPr>
        <p:spPr>
          <a:xfrm>
            <a:off x="7458496" y="4446908"/>
            <a:ext cx="1723549"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①②③④⑦</a:t>
            </a:r>
            <a:endParaRPr lang="zh-CN" altLang="en-US" dirty="0"/>
          </a:p>
        </p:txBody>
      </p:sp>
      <p:sp>
        <p:nvSpPr>
          <p:cNvPr id="20" name="矩形 19"/>
          <p:cNvSpPr/>
          <p:nvPr/>
        </p:nvSpPr>
        <p:spPr>
          <a:xfrm>
            <a:off x="9182045" y="5063874"/>
            <a:ext cx="1107996"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①②③</a:t>
            </a:r>
            <a:endParaRPr lang="zh-CN" altLang="en-US" dirty="0"/>
          </a:p>
        </p:txBody>
      </p:sp>
      <p:sp>
        <p:nvSpPr>
          <p:cNvPr id="22" name="矩形 21"/>
          <p:cNvSpPr/>
          <p:nvPr/>
        </p:nvSpPr>
        <p:spPr>
          <a:xfrm>
            <a:off x="8832304" y="5731516"/>
            <a:ext cx="1107996"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②④⑦</a:t>
            </a:r>
            <a:endParaRPr lang="zh-CN" altLang="en-US" dirty="0"/>
          </a:p>
        </p:txBody>
      </p:sp>
    </p:spTree>
    <p:extLst>
      <p:ext uri="{BB962C8B-B14F-4D97-AF65-F5344CB8AC3E}">
        <p14:creationId xmlns:p14="http://schemas.microsoft.com/office/powerpoint/2010/main" val="20185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P spid="18" grpId="0"/>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5E46BBC-7C8F-4F49-8364-3C89F7A4ABC3}"/>
              </a:ext>
            </a:extLst>
          </p:cNvPr>
          <p:cNvSpPr/>
          <p:nvPr/>
        </p:nvSpPr>
        <p:spPr>
          <a:xfrm>
            <a:off x="390000" y="2708920"/>
            <a:ext cx="11412000"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若上述题目中的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改成一定温度下的恒压密闭容器，结果又如何？</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983432" y="3334336"/>
            <a:ext cx="1415772"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②③④⑦</a:t>
            </a:r>
            <a:endParaRPr lang="zh-CN" altLang="en-US" dirty="0"/>
          </a:p>
        </p:txBody>
      </p:sp>
      <p:sp>
        <p:nvSpPr>
          <p:cNvPr id="8" name="矩形 7"/>
          <p:cNvSpPr/>
          <p:nvPr/>
        </p:nvSpPr>
        <p:spPr>
          <a:xfrm>
            <a:off x="4716066" y="3334336"/>
            <a:ext cx="800219"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⑤⑦</a:t>
            </a:r>
            <a:endParaRPr lang="zh-CN" altLang="en-US" dirty="0"/>
          </a:p>
        </p:txBody>
      </p:sp>
      <p:sp>
        <p:nvSpPr>
          <p:cNvPr id="11" name="矩形 10"/>
          <p:cNvSpPr/>
          <p:nvPr/>
        </p:nvSpPr>
        <p:spPr>
          <a:xfrm>
            <a:off x="983432" y="3894730"/>
            <a:ext cx="1723549"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②③④⑤⑦</a:t>
            </a:r>
            <a:endParaRPr lang="zh-CN" altLang="en-US" dirty="0"/>
          </a:p>
        </p:txBody>
      </p:sp>
      <p:sp>
        <p:nvSpPr>
          <p:cNvPr id="14" name="矩形 13"/>
          <p:cNvSpPr/>
          <p:nvPr/>
        </p:nvSpPr>
        <p:spPr>
          <a:xfrm>
            <a:off x="4727848" y="3894730"/>
            <a:ext cx="1415772" cy="461665"/>
          </a:xfrm>
          <a:prstGeom prst="rect">
            <a:avLst/>
          </a:prstGeom>
        </p:spPr>
        <p:txBody>
          <a:bodyPr wrap="none">
            <a:spAutoFit/>
          </a:bodyPr>
          <a:lstStyle/>
          <a:p>
            <a:pPr algn="just">
              <a:spcAft>
                <a:spcPts val="0"/>
              </a:spcAft>
            </a:pP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②③④⑦</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a:extLst>
              <a:ext uri="{FF2B5EF4-FFF2-40B4-BE49-F238E27FC236}">
                <a16:creationId xmlns:a16="http://schemas.microsoft.com/office/drawing/2014/main" xmlns="" id="{E5E46BBC-7C8F-4F49-8364-3C89F7A4ABC3}"/>
              </a:ext>
            </a:extLst>
          </p:cNvPr>
          <p:cNvSpPr/>
          <p:nvPr/>
        </p:nvSpPr>
        <p:spPr>
          <a:xfrm>
            <a:off x="390000" y="838527"/>
            <a:ext cx="11412000"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混合气体的压强；</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混合气体的密度；</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混合气体的总物质的量；</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混合气体的平均相对分子质量；</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⑤</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混合气体的颜色；</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⑥</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各反应物或生成物的浓度之比等于化学计量数之比；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⑦</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某种气体的百分含量</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35667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3585562"/>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endPar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88663" y="1413244"/>
            <a:ext cx="11122661" cy="2340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269260"/>
            <a:ext cx="11122546" cy="24841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a:extLst>
              <a:ext uri="{FF2B5EF4-FFF2-40B4-BE49-F238E27FC236}">
                <a16:creationId xmlns:a16="http://schemas.microsoft.com/office/drawing/2014/main" xmlns="" id="{BCC371D3-A076-C14C-81A0-460D628CCC61}"/>
              </a:ext>
            </a:extLst>
          </p:cNvPr>
          <p:cNvSpPr txBox="1"/>
          <p:nvPr/>
        </p:nvSpPr>
        <p:spPr>
          <a:xfrm>
            <a:off x="767408" y="1412776"/>
            <a:ext cx="10801200" cy="2238241"/>
          </a:xfrm>
          <a:prstGeom prst="rect">
            <a:avLst/>
          </a:prstGeom>
          <a:noFill/>
        </p:spPr>
        <p:txBody>
          <a:bodyPr wrap="square" rtlCol="0">
            <a:spAutoFit/>
          </a:bodyPr>
          <a:lstStyle/>
          <a:p>
            <a:pPr>
              <a:lnSpc>
                <a:spcPct val="150000"/>
              </a:lnSpc>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会用复合判据判断反应进行的方向</a:t>
            </a:r>
            <a:r>
              <a:rPr lang="zh-CN" altLang="zh-CN" sz="2400" kern="100" dirty="0" smtClean="0">
                <a:latin typeface="Times New Roman" panose="02020603050405020304" pitchFamily="18" charset="0"/>
                <a:ea typeface="楷体" panose="02010609060101010101" pitchFamily="49" charset="-122"/>
                <a:cs typeface="Courier New" panose="02070309020205020404" pitchFamily="49" charset="0"/>
              </a:rPr>
              <a:t>。</a:t>
            </a:r>
            <a:endPar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endParaRPr>
          </a:p>
          <a:p>
            <a:pPr>
              <a:lnSpc>
                <a:spcPct val="150000"/>
              </a:lnSpc>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了解化学反应可逆的特点</a:t>
            </a:r>
            <a:r>
              <a:rPr lang="zh-CN" altLang="zh-CN" sz="2400" kern="100" dirty="0" smtClean="0">
                <a:latin typeface="Times New Roman" panose="02020603050405020304" pitchFamily="18" charset="0"/>
                <a:ea typeface="楷体" panose="02010609060101010101" pitchFamily="49" charset="-122"/>
                <a:cs typeface="Courier New" panose="02070309020205020404" pitchFamily="49" charset="0"/>
              </a:rPr>
              <a:t>。</a:t>
            </a:r>
            <a:endPar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endParaRPr>
          </a:p>
          <a:p>
            <a:pPr>
              <a:lnSpc>
                <a:spcPct val="150000"/>
              </a:lnSpc>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3</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掌握化学平衡状态的建立及特征</a:t>
            </a:r>
            <a:r>
              <a:rPr lang="zh-CN" altLang="zh-CN" sz="2400" kern="100" dirty="0" smtClean="0">
                <a:latin typeface="Times New Roman" panose="02020603050405020304" pitchFamily="18" charset="0"/>
                <a:ea typeface="楷体" panose="02010609060101010101" pitchFamily="49" charset="-122"/>
                <a:cs typeface="Courier New" panose="02070309020205020404" pitchFamily="49" charset="0"/>
              </a:rPr>
              <a:t>。</a:t>
            </a:r>
            <a:endPar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endParaRPr>
          </a:p>
          <a:p>
            <a:pPr>
              <a:lnSpc>
                <a:spcPct val="150000"/>
              </a:lnSpc>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4</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了解平衡常数的概念及意义。</a:t>
            </a:r>
          </a:p>
        </p:txBody>
      </p:sp>
    </p:spTree>
    <p:extLst>
      <p:ext uri="{BB962C8B-B14F-4D97-AF65-F5344CB8AC3E}">
        <p14:creationId xmlns:p14="http://schemas.microsoft.com/office/powerpoint/2010/main" val="365063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5E46BBC-7C8F-4F49-8364-3C89F7A4ABC3}"/>
              </a:ext>
            </a:extLst>
          </p:cNvPr>
          <p:cNvSpPr/>
          <p:nvPr/>
        </p:nvSpPr>
        <p:spPr>
          <a:xfrm>
            <a:off x="390000" y="355973"/>
            <a:ext cx="11412000"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汽车尾气净化的主要原理为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2NO(g)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2CO(g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2CO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。若该反应在绝热、恒容的密闭体系中进行，下列示意图正确且能说明反应在进行到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时刻达到平衡状态的是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5" name="对象 14"/>
          <p:cNvGraphicFramePr>
            <a:graphicFrameLocks noChangeAspect="1"/>
          </p:cNvGraphicFramePr>
          <p:nvPr>
            <p:extLst>
              <p:ext uri="{D42A27DB-BD31-4B8C-83A1-F6EECF244321}">
                <p14:modId xmlns:p14="http://schemas.microsoft.com/office/powerpoint/2010/main" val="1200841828"/>
              </p:ext>
            </p:extLst>
          </p:nvPr>
        </p:nvGraphicFramePr>
        <p:xfrm>
          <a:off x="6600056" y="188640"/>
          <a:ext cx="1463675" cy="858838"/>
        </p:xfrm>
        <a:graphic>
          <a:graphicData uri="http://schemas.openxmlformats.org/presentationml/2006/ole">
            <mc:AlternateContent xmlns:mc="http://schemas.openxmlformats.org/markup-compatibility/2006">
              <mc:Choice xmlns:v="urn:schemas-microsoft-com:vml" Requires="v">
                <p:oleObj spid="_x0000_s153683" name="文档" r:id="rId4" imgW="1464115" imgH="858527" progId="Word.Document.12">
                  <p:embed/>
                </p:oleObj>
              </mc:Choice>
              <mc:Fallback>
                <p:oleObj name="文档" r:id="rId4" imgW="1464115" imgH="858527" progId="Word.Document.12">
                  <p:embed/>
                  <p:pic>
                    <p:nvPicPr>
                      <p:cNvPr id="0" name=""/>
                      <p:cNvPicPr/>
                      <p:nvPr/>
                    </p:nvPicPr>
                    <p:blipFill>
                      <a:blip r:embed="rId5"/>
                      <a:stretch>
                        <a:fillRect/>
                      </a:stretch>
                    </p:blipFill>
                    <p:spPr>
                      <a:xfrm>
                        <a:off x="6600056" y="188640"/>
                        <a:ext cx="1463675" cy="858838"/>
                      </a:xfrm>
                      <a:prstGeom prst="rect">
                        <a:avLst/>
                      </a:prstGeom>
                    </p:spPr>
                  </p:pic>
                </p:oleObj>
              </mc:Fallback>
            </mc:AlternateContent>
          </a:graphicData>
        </a:graphic>
      </p:graphicFrame>
      <p:pic>
        <p:nvPicPr>
          <p:cNvPr id="153602" name="Picture 2" descr="7-3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3376" y="2132856"/>
            <a:ext cx="5488954"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3" name="Picture 3" descr="7-3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368" y="4367874"/>
            <a:ext cx="5488954"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4" name="Picture 4" descr="7-3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3048" y="4367874"/>
            <a:ext cx="5291584"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2999656" y="1553302"/>
            <a:ext cx="1107996"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②④⑤</a:t>
            </a:r>
            <a:endParaRPr lang="zh-CN" altLang="en-US" dirty="0"/>
          </a:p>
        </p:txBody>
      </p:sp>
    </p:spTree>
    <p:extLst>
      <p:ext uri="{BB962C8B-B14F-4D97-AF65-F5344CB8AC3E}">
        <p14:creationId xmlns:p14="http://schemas.microsoft.com/office/powerpoint/2010/main" val="3000493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95400" y="365041"/>
            <a:ext cx="5916718" cy="6219780"/>
          </a:xfrm>
          <a:prstGeom prst="rect">
            <a:avLst/>
          </a:prstGeom>
        </p:spPr>
        <p:txBody>
          <a:bodyPr>
            <a:spAutoFit/>
          </a:bodyPr>
          <a:lstStyle/>
          <a:p>
            <a:pPr algn="just">
              <a:lnSpc>
                <a:spcPct val="14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达到平衡时，</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应保持不变；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由于是放热反应，又是绝热容器，体系温度升高，平衡左移，</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减小，当</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不变时，温度不变，达到平衡状态；</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图中达到平衡时，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的改变量不是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w</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逐渐减小，达到平衡时保持不变；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⑤</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因正反应放热，容器绝热，故反应开始后体系温度升高，达到平衡状态时，体系温度不再发生变化；</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是一个定值，不能用于判断可逆反应是否达到平衡状态。</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1" name="组合 10">
            <a:extLst>
              <a:ext uri="{FF2B5EF4-FFF2-40B4-BE49-F238E27FC236}">
                <a16:creationId xmlns:a16="http://schemas.microsoft.com/office/drawing/2014/main" xmlns="" id="{574E7DD6-E482-894D-9E46-D2B62C9ED9EC}"/>
              </a:ext>
            </a:extLst>
          </p:cNvPr>
          <p:cNvGrpSpPr/>
          <p:nvPr/>
        </p:nvGrpSpPr>
        <p:grpSpPr>
          <a:xfrm>
            <a:off x="516000" y="116632"/>
            <a:ext cx="11160000" cy="6500570"/>
            <a:chOff x="792914" y="3925222"/>
            <a:chExt cx="11160000" cy="6500570"/>
          </a:xfrm>
        </p:grpSpPr>
        <p:sp>
          <p:nvSpPr>
            <p:cNvPr id="12" name="圆角矩形 11">
              <a:extLst>
                <a:ext uri="{FF2B5EF4-FFF2-40B4-BE49-F238E27FC236}">
                  <a16:creationId xmlns:a16="http://schemas.microsoft.com/office/drawing/2014/main" xmlns="" id="{E0791A29-2CB4-2744-96C1-EA2037B165CE}"/>
                </a:ext>
              </a:extLst>
            </p:cNvPr>
            <p:cNvSpPr/>
            <p:nvPr/>
          </p:nvSpPr>
          <p:spPr>
            <a:xfrm>
              <a:off x="792914" y="4038111"/>
              <a:ext cx="11160000" cy="6387681"/>
            </a:xfrm>
            <a:prstGeom prst="roundRect">
              <a:avLst>
                <a:gd name="adj" fmla="val 15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3" name="矩形 1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16" name="Picture 2" descr="7-3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8267" y="322042"/>
            <a:ext cx="4536325" cy="178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7-3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8267" y="2366047"/>
            <a:ext cx="4536325" cy="178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7-3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9824" y="4526287"/>
            <a:ext cx="4373210" cy="178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57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矩形 3"/>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5" name="圆角矩形 4">
            <a:extLst>
              <a:ext uri="{FF2B5EF4-FFF2-40B4-BE49-F238E27FC236}">
                <a16:creationId xmlns="" xmlns:a16="http://schemas.microsoft.com/office/drawing/2014/main" id="{42F66117-1422-E04E-93A0-A3423E0F05D2}"/>
              </a:ext>
            </a:extLst>
          </p:cNvPr>
          <p:cNvSpPr/>
          <p:nvPr/>
        </p:nvSpPr>
        <p:spPr>
          <a:xfrm>
            <a:off x="559851" y="1556792"/>
            <a:ext cx="11110368" cy="4752527"/>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 xmlns:a16="http://schemas.microsoft.com/office/drawing/2014/main" id="{1639F706-5A08-E441-9E43-476613981402}"/>
              </a:ext>
            </a:extLst>
          </p:cNvPr>
          <p:cNvSpPr txBox="1"/>
          <p:nvPr/>
        </p:nvSpPr>
        <p:spPr>
          <a:xfrm>
            <a:off x="2999656" y="776317"/>
            <a:ext cx="6097836"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规避</a:t>
            </a:r>
            <a:r>
              <a:rPr lang="en-US" altLang="zh-CN" sz="2600" b="1" kern="100" dirty="0">
                <a:solidFill>
                  <a:schemeClr val="bg1"/>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chemeClr val="bg1"/>
                </a:solidFill>
                <a:latin typeface="+mn-ea"/>
                <a:cs typeface="Times New Roman" panose="02020603050405020304" pitchFamily="18" charset="0"/>
              </a:rPr>
              <a:t>2</a:t>
            </a:r>
            <a:r>
              <a:rPr lang="en-US" altLang="zh-CN" sz="2600" b="1" kern="100" dirty="0">
                <a:solidFill>
                  <a:schemeClr val="bg1"/>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chemeClr val="bg1"/>
                </a:solidFill>
                <a:latin typeface="+mn-ea"/>
                <a:cs typeface="Times New Roman" panose="02020603050405020304" pitchFamily="18" charset="0"/>
              </a:rPr>
              <a:t>个易失分点</a:t>
            </a:r>
          </a:p>
        </p:txBody>
      </p:sp>
      <p:sp>
        <p:nvSpPr>
          <p:cNvPr id="10" name="矩形 9"/>
          <p:cNvSpPr/>
          <p:nvPr/>
        </p:nvSpPr>
        <p:spPr>
          <a:xfrm>
            <a:off x="695400" y="1681758"/>
            <a:ext cx="10631130" cy="4455066"/>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化学平衡状态判断</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三关注</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关注反应条件，是恒温恒容、恒温恒压，还是绝热恒容容器；关注反应特点，是等体积反应，还是非等体积反应；关注特殊情况，是否有固体参加或生成，或固体的分解反应。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不能作为化学平衡状态</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标志</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的四种情况</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反应组分的物质的量之比等于化学方程式中相应物质的化学计量数之比。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恒温恒容下的体积不变的反应，体系的压强或总物质的量不再随时间而变化，如</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2HI(g)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385204117"/>
              </p:ext>
            </p:extLst>
          </p:nvPr>
        </p:nvGraphicFramePr>
        <p:xfrm>
          <a:off x="1964606" y="5689149"/>
          <a:ext cx="1006475" cy="447675"/>
        </p:xfrm>
        <a:graphic>
          <a:graphicData uri="http://schemas.openxmlformats.org/presentationml/2006/ole">
            <mc:AlternateContent xmlns:mc="http://schemas.openxmlformats.org/markup-compatibility/2006">
              <mc:Choice xmlns:v="urn:schemas-microsoft-com:vml" Requires="v">
                <p:oleObj spid="_x0000_s104552" name="文档" r:id="rId4" imgW="1007029" imgH="448194" progId="Word.Document.12">
                  <p:embed/>
                </p:oleObj>
              </mc:Choice>
              <mc:Fallback>
                <p:oleObj name="文档" r:id="rId4" imgW="1007029" imgH="448194" progId="Word.Document.12">
                  <p:embed/>
                  <p:pic>
                    <p:nvPicPr>
                      <p:cNvPr id="0" name=""/>
                      <p:cNvPicPr/>
                      <p:nvPr/>
                    </p:nvPicPr>
                    <p:blipFill>
                      <a:blip r:embed="rId5"/>
                      <a:stretch>
                        <a:fillRect/>
                      </a:stretch>
                    </p:blipFill>
                    <p:spPr>
                      <a:xfrm>
                        <a:off x="1964606" y="5689149"/>
                        <a:ext cx="1006475" cy="447675"/>
                      </a:xfrm>
                      <a:prstGeom prst="rect">
                        <a:avLst/>
                      </a:prstGeom>
                    </p:spPr>
                  </p:pic>
                </p:oleObj>
              </mc:Fallback>
            </mc:AlternateContent>
          </a:graphicData>
        </a:graphic>
      </p:graphicFrame>
    </p:spTree>
    <p:extLst>
      <p:ext uri="{BB962C8B-B14F-4D97-AF65-F5344CB8AC3E}">
        <p14:creationId xmlns:p14="http://schemas.microsoft.com/office/powerpoint/2010/main" val="1426883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矩形 3"/>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5" name="圆角矩形 4">
            <a:extLst>
              <a:ext uri="{FF2B5EF4-FFF2-40B4-BE49-F238E27FC236}">
                <a16:creationId xmlns="" xmlns:a16="http://schemas.microsoft.com/office/drawing/2014/main" id="{42F66117-1422-E04E-93A0-A3423E0F05D2}"/>
              </a:ext>
            </a:extLst>
          </p:cNvPr>
          <p:cNvSpPr/>
          <p:nvPr/>
        </p:nvSpPr>
        <p:spPr>
          <a:xfrm>
            <a:off x="559851" y="1556793"/>
            <a:ext cx="11110368" cy="2016223"/>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 xmlns:a16="http://schemas.microsoft.com/office/drawing/2014/main" id="{1639F706-5A08-E441-9E43-476613981402}"/>
              </a:ext>
            </a:extLst>
          </p:cNvPr>
          <p:cNvSpPr txBox="1"/>
          <p:nvPr/>
        </p:nvSpPr>
        <p:spPr>
          <a:xfrm>
            <a:off x="2999656" y="776317"/>
            <a:ext cx="6097836"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规避</a:t>
            </a:r>
            <a:r>
              <a:rPr lang="en-US" altLang="zh-CN" sz="2600" b="1" kern="100" dirty="0">
                <a:solidFill>
                  <a:schemeClr val="bg1"/>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b="1" kern="100" dirty="0">
                <a:solidFill>
                  <a:schemeClr val="bg1"/>
                </a:solidFill>
                <a:latin typeface="+mn-ea"/>
                <a:cs typeface="Times New Roman" panose="02020603050405020304" pitchFamily="18" charset="0"/>
              </a:rPr>
              <a:t>2</a:t>
            </a:r>
            <a:r>
              <a:rPr lang="en-US" altLang="zh-CN" sz="2600" b="1" kern="100" dirty="0">
                <a:solidFill>
                  <a:schemeClr val="bg1"/>
                </a:solidFill>
                <a:latin typeface="宋体" panose="02010600030101010101" pitchFamily="2" charset="-122"/>
                <a:ea typeface="宋体" panose="02010600030101010101" pitchFamily="2" charset="-122"/>
                <a:cs typeface="Times New Roman" panose="02020603050405020304" pitchFamily="18" charset="0"/>
              </a:rPr>
              <a:t>”</a:t>
            </a:r>
            <a:r>
              <a:rPr lang="zh-CN" altLang="zh-CN" sz="2600" b="1" kern="100" dirty="0">
                <a:solidFill>
                  <a:schemeClr val="bg1"/>
                </a:solidFill>
                <a:latin typeface="+mn-ea"/>
                <a:cs typeface="Times New Roman" panose="02020603050405020304" pitchFamily="18" charset="0"/>
              </a:rPr>
              <a:t>个易失分点</a:t>
            </a:r>
          </a:p>
        </p:txBody>
      </p:sp>
      <p:sp>
        <p:nvSpPr>
          <p:cNvPr id="10" name="矩形 9"/>
          <p:cNvSpPr/>
          <p:nvPr/>
        </p:nvSpPr>
        <p:spPr>
          <a:xfrm>
            <a:off x="695400" y="1651300"/>
            <a:ext cx="10513168" cy="1685077"/>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全是气体参加的体积不变的反应，体系的平均相对分子质量不再随时间而变化，如</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2HI(g)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全是气体参加的反应，恒容条件下体系的密度保持不变。</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a:hlinkClick r:id="rId3"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33737468"/>
              </p:ext>
            </p:extLst>
          </p:nvPr>
        </p:nvGraphicFramePr>
        <p:xfrm>
          <a:off x="2865165" y="2377084"/>
          <a:ext cx="1006475" cy="447675"/>
        </p:xfrm>
        <a:graphic>
          <a:graphicData uri="http://schemas.openxmlformats.org/presentationml/2006/ole">
            <mc:AlternateContent xmlns:mc="http://schemas.openxmlformats.org/markup-compatibility/2006">
              <mc:Choice xmlns:v="urn:schemas-microsoft-com:vml" Requires="v">
                <p:oleObj spid="_x0000_s102503" name="文档" r:id="rId5" imgW="1007029" imgH="448194" progId="Word.Document.12">
                  <p:embed/>
                </p:oleObj>
              </mc:Choice>
              <mc:Fallback>
                <p:oleObj name="文档" r:id="rId5" imgW="1007029" imgH="448194" progId="Word.Document.12">
                  <p:embed/>
                  <p:pic>
                    <p:nvPicPr>
                      <p:cNvPr id="0" name=""/>
                      <p:cNvPicPr/>
                      <p:nvPr/>
                    </p:nvPicPr>
                    <p:blipFill>
                      <a:blip r:embed="rId6"/>
                      <a:stretch>
                        <a:fillRect/>
                      </a:stretch>
                    </p:blipFill>
                    <p:spPr>
                      <a:xfrm>
                        <a:off x="2865165" y="2377084"/>
                        <a:ext cx="1006475" cy="447675"/>
                      </a:xfrm>
                      <a:prstGeom prst="rect">
                        <a:avLst/>
                      </a:prstGeom>
                    </p:spPr>
                  </p:pic>
                </p:oleObj>
              </mc:Fallback>
            </mc:AlternateContent>
          </a:graphicData>
        </a:graphic>
      </p:graphicFrame>
    </p:spTree>
    <p:extLst>
      <p:ext uri="{BB962C8B-B14F-4D97-AF65-F5344CB8AC3E}">
        <p14:creationId xmlns:p14="http://schemas.microsoft.com/office/powerpoint/2010/main" val="2052002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11" name="矩形 10"/>
          <p:cNvSpPr/>
          <p:nvPr/>
        </p:nvSpPr>
        <p:spPr>
          <a:xfrm>
            <a:off x="0" y="1772816"/>
            <a:ext cx="10769912"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xmlns="" id="{36697CF7-FB47-444A-88FC-52B1B18DAD65}"/>
              </a:ext>
            </a:extLst>
          </p:cNvPr>
          <p:cNvSpPr txBox="1"/>
          <p:nvPr/>
        </p:nvSpPr>
        <p:spPr>
          <a:xfrm>
            <a:off x="4932126" y="2279766"/>
            <a:ext cx="875842" cy="215570"/>
          </a:xfrm>
          <a:custGeom>
            <a:avLst/>
            <a:gdLst/>
            <a:ahLst/>
            <a:cxnLst/>
            <a:rect l="l" t="t" r="r" b="b"/>
            <a:pathLst>
              <a:path w="875842" h="215570">
                <a:moveTo>
                  <a:pt x="605180" y="185166"/>
                </a:moveTo>
                <a:lnTo>
                  <a:pt x="859612" y="185166"/>
                </a:lnTo>
                <a:lnTo>
                  <a:pt x="857554" y="201397"/>
                </a:lnTo>
                <a:cubicBezTo>
                  <a:pt x="856945" y="205359"/>
                  <a:pt x="855230" y="208674"/>
                  <a:pt x="852411" y="211341"/>
                </a:cubicBezTo>
                <a:cubicBezTo>
                  <a:pt x="849591" y="214008"/>
                  <a:pt x="846353" y="215342"/>
                  <a:pt x="842695" y="215342"/>
                </a:cubicBezTo>
                <a:lnTo>
                  <a:pt x="589407" y="215342"/>
                </a:lnTo>
                <a:lnTo>
                  <a:pt x="591693" y="197968"/>
                </a:lnTo>
                <a:cubicBezTo>
                  <a:pt x="592150" y="194310"/>
                  <a:pt x="593712" y="191262"/>
                  <a:pt x="596379" y="188824"/>
                </a:cubicBezTo>
                <a:cubicBezTo>
                  <a:pt x="599046" y="186385"/>
                  <a:pt x="601980" y="185166"/>
                  <a:pt x="605180" y="185166"/>
                </a:cubicBezTo>
                <a:close/>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7"/>
                </a:cubicBezTo>
                <a:cubicBezTo>
                  <a:pt x="328345" y="213284"/>
                  <a:pt x="322478" y="215113"/>
                  <a:pt x="316077" y="215113"/>
                </a:cubicBezTo>
                <a:lnTo>
                  <a:pt x="292989" y="215113"/>
                </a:lnTo>
                <a:close/>
                <a:moveTo>
                  <a:pt x="634212" y="85725"/>
                </a:moveTo>
                <a:lnTo>
                  <a:pt x="858469" y="85725"/>
                </a:lnTo>
                <a:lnTo>
                  <a:pt x="856869" y="98070"/>
                </a:lnTo>
                <a:cubicBezTo>
                  <a:pt x="856259" y="102489"/>
                  <a:pt x="854354" y="106185"/>
                  <a:pt x="851154" y="109157"/>
                </a:cubicBezTo>
                <a:cubicBezTo>
                  <a:pt x="847953" y="112129"/>
                  <a:pt x="844296" y="113614"/>
                  <a:pt x="840181" y="113614"/>
                </a:cubicBezTo>
                <a:lnTo>
                  <a:pt x="617067" y="113614"/>
                </a:lnTo>
                <a:lnTo>
                  <a:pt x="618896" y="100127"/>
                </a:lnTo>
                <a:cubicBezTo>
                  <a:pt x="619506" y="96012"/>
                  <a:pt x="621296" y="92583"/>
                  <a:pt x="624268" y="89840"/>
                </a:cubicBezTo>
                <a:cubicBezTo>
                  <a:pt x="627240" y="87097"/>
                  <a:pt x="630555" y="85725"/>
                  <a:pt x="634212" y="85725"/>
                </a:cubicBezTo>
                <a:close/>
                <a:moveTo>
                  <a:pt x="633755" y="915"/>
                </a:moveTo>
                <a:lnTo>
                  <a:pt x="875842" y="915"/>
                </a:lnTo>
                <a:lnTo>
                  <a:pt x="874014" y="14859"/>
                </a:lnTo>
                <a:cubicBezTo>
                  <a:pt x="873404" y="18822"/>
                  <a:pt x="871689" y="22136"/>
                  <a:pt x="868870" y="24803"/>
                </a:cubicBezTo>
                <a:cubicBezTo>
                  <a:pt x="866051" y="27470"/>
                  <a:pt x="862812" y="28804"/>
                  <a:pt x="859155" y="28804"/>
                </a:cubicBezTo>
                <a:lnTo>
                  <a:pt x="617067" y="28804"/>
                </a:lnTo>
                <a:lnTo>
                  <a:pt x="618896" y="14631"/>
                </a:lnTo>
                <a:cubicBezTo>
                  <a:pt x="619506" y="10821"/>
                  <a:pt x="621220" y="7582"/>
                  <a:pt x="624039" y="4915"/>
                </a:cubicBezTo>
                <a:cubicBezTo>
                  <a:pt x="626859" y="2248"/>
                  <a:pt x="630097" y="915"/>
                  <a:pt x="633755" y="915"/>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4"/>
                  <a:pt x="246888" y="202997"/>
                  <a:pt x="241401" y="208026"/>
                </a:cubicBezTo>
                <a:cubicBezTo>
                  <a:pt x="235762" y="213056"/>
                  <a:pt x="229438" y="215570"/>
                  <a:pt x="222427" y="215570"/>
                </a:cubicBezTo>
                <a:lnTo>
                  <a:pt x="77495" y="215570"/>
                </a:lnTo>
                <a:cubicBezTo>
                  <a:pt x="78409" y="210084"/>
                  <a:pt x="80848" y="205664"/>
                  <a:pt x="84810" y="202311"/>
                </a:cubicBezTo>
                <a:cubicBezTo>
                  <a:pt x="88773" y="198959"/>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
        <p:nvSpPr>
          <p:cNvPr id="13" name="文本框 12">
            <a:extLst>
              <a:ext uri="{FF2B5EF4-FFF2-40B4-BE49-F238E27FC236}">
                <a16:creationId xmlns:a16="http://schemas.microsoft.com/office/drawing/2014/main" xmlns="" id="{8C829374-D590-8149-8BB5-B124E3F9341E}"/>
              </a:ext>
            </a:extLst>
          </p:cNvPr>
          <p:cNvSpPr txBox="1"/>
          <p:nvPr/>
        </p:nvSpPr>
        <p:spPr>
          <a:xfrm>
            <a:off x="5848690" y="2185458"/>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4" name="文本框 13">
            <a:extLst>
              <a:ext uri="{FF2B5EF4-FFF2-40B4-BE49-F238E27FC236}">
                <a16:creationId xmlns:a16="http://schemas.microsoft.com/office/drawing/2014/main" xmlns="" id="{72467164-16F2-4A4D-B46C-22BE743484D1}"/>
              </a:ext>
            </a:extLst>
          </p:cNvPr>
          <p:cNvSpPr txBox="1"/>
          <p:nvPr/>
        </p:nvSpPr>
        <p:spPr>
          <a:xfrm>
            <a:off x="4523746" y="2185458"/>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452408" y="2753049"/>
            <a:ext cx="9865096"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化学平衡常数</a:t>
            </a:r>
          </a:p>
        </p:txBody>
      </p:sp>
    </p:spTree>
    <p:extLst>
      <p:ext uri="{BB962C8B-B14F-4D97-AF65-F5344CB8AC3E}">
        <p14:creationId xmlns:p14="http://schemas.microsoft.com/office/powerpoint/2010/main" val="3816700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0000" y="1340768"/>
            <a:ext cx="11412000" cy="1754326"/>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1</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概念</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在一定温度下，当一个可逆反应达到化学平衡时，生成物浓度幂之积与反应物浓度幂之积的比值是一个常数，即化学平衡常数，用</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符号</a:t>
            </a:r>
            <a:r>
              <a:rPr lang="en-US" altLang="zh-CN" sz="2400" i="1"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表示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9" name="矩形 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2" name="矩形 1"/>
          <p:cNvSpPr/>
          <p:nvPr/>
        </p:nvSpPr>
        <p:spPr>
          <a:xfrm>
            <a:off x="7589118" y="2502421"/>
            <a:ext cx="389850"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a:t>
            </a:r>
            <a:endParaRPr lang="zh-CN" altLang="en-US" sz="2400" dirty="0">
              <a:solidFill>
                <a:srgbClr val="C00000"/>
              </a:solidFill>
            </a:endParaRPr>
          </a:p>
        </p:txBody>
      </p:sp>
    </p:spTree>
    <p:extLst>
      <p:ext uri="{BB962C8B-B14F-4D97-AF65-F5344CB8AC3E}">
        <p14:creationId xmlns:p14="http://schemas.microsoft.com/office/powerpoint/2010/main" val="239438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0000" y="620688"/>
            <a:ext cx="11412000" cy="646331"/>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2</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表达式</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965596245"/>
              </p:ext>
            </p:extLst>
          </p:nvPr>
        </p:nvGraphicFramePr>
        <p:xfrm>
          <a:off x="488950" y="1266825"/>
          <a:ext cx="11190288" cy="3341688"/>
        </p:xfrm>
        <a:graphic>
          <a:graphicData uri="http://schemas.openxmlformats.org/presentationml/2006/ole">
            <mc:AlternateContent xmlns:mc="http://schemas.openxmlformats.org/markup-compatibility/2006">
              <mc:Choice xmlns:v="urn:schemas-microsoft-com:vml" Requires="v">
                <p:oleObj spid="_x0000_s154860" name="文档" r:id="rId4" imgW="11215432" imgH="3348325" progId="Word.Document.12">
                  <p:embed/>
                </p:oleObj>
              </mc:Choice>
              <mc:Fallback>
                <p:oleObj name="文档" r:id="rId4" imgW="11215432" imgH="3348325" progId="Word.Document.12">
                  <p:embed/>
                  <p:pic>
                    <p:nvPicPr>
                      <p:cNvPr id="0" name=""/>
                      <p:cNvPicPr/>
                      <p:nvPr/>
                    </p:nvPicPr>
                    <p:blipFill>
                      <a:blip r:embed="rId5"/>
                      <a:stretch>
                        <a:fillRect/>
                      </a:stretch>
                    </p:blipFill>
                    <p:spPr>
                      <a:xfrm>
                        <a:off x="488950" y="1266825"/>
                        <a:ext cx="11190288" cy="334168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028088780"/>
              </p:ext>
            </p:extLst>
          </p:nvPr>
        </p:nvGraphicFramePr>
        <p:xfrm>
          <a:off x="8559229" y="2610785"/>
          <a:ext cx="2073275" cy="877888"/>
        </p:xfrm>
        <a:graphic>
          <a:graphicData uri="http://schemas.openxmlformats.org/presentationml/2006/ole">
            <mc:AlternateContent xmlns:mc="http://schemas.openxmlformats.org/markup-compatibility/2006">
              <mc:Choice xmlns:v="urn:schemas-microsoft-com:vml" Requires="v">
                <p:oleObj spid="_x0000_s154861" name="文档" r:id="rId7" imgW="2073443" imgH="877638" progId="Word.Document.12">
                  <p:embed/>
                </p:oleObj>
              </mc:Choice>
              <mc:Fallback>
                <p:oleObj name="文档" r:id="rId7" imgW="2073443" imgH="877638" progId="Word.Document.12">
                  <p:embed/>
                  <p:pic>
                    <p:nvPicPr>
                      <p:cNvPr id="0" name=""/>
                      <p:cNvPicPr/>
                      <p:nvPr/>
                    </p:nvPicPr>
                    <p:blipFill>
                      <a:blip r:embed="rId8"/>
                      <a:stretch>
                        <a:fillRect/>
                      </a:stretch>
                    </p:blipFill>
                    <p:spPr>
                      <a:xfrm>
                        <a:off x="8559229" y="2610785"/>
                        <a:ext cx="2073275" cy="877888"/>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551905942"/>
              </p:ext>
            </p:extLst>
          </p:nvPr>
        </p:nvGraphicFramePr>
        <p:xfrm>
          <a:off x="9750425" y="3405326"/>
          <a:ext cx="1158875" cy="996950"/>
        </p:xfrm>
        <a:graphic>
          <a:graphicData uri="http://schemas.openxmlformats.org/presentationml/2006/ole">
            <mc:AlternateContent xmlns:mc="http://schemas.openxmlformats.org/markup-compatibility/2006">
              <mc:Choice xmlns:v="urn:schemas-microsoft-com:vml" Requires="v">
                <p:oleObj spid="_x0000_s154862" name="文档" r:id="rId10" imgW="1165839" imgH="997335" progId="Word.Document.12">
                  <p:embed/>
                </p:oleObj>
              </mc:Choice>
              <mc:Fallback>
                <p:oleObj name="文档" r:id="rId10" imgW="1165839" imgH="997335" progId="Word.Document.12">
                  <p:embed/>
                  <p:pic>
                    <p:nvPicPr>
                      <p:cNvPr id="0" name=""/>
                      <p:cNvPicPr/>
                      <p:nvPr/>
                    </p:nvPicPr>
                    <p:blipFill>
                      <a:blip r:embed="rId11"/>
                      <a:stretch>
                        <a:fillRect/>
                      </a:stretch>
                    </p:blipFill>
                    <p:spPr>
                      <a:xfrm>
                        <a:off x="9750425" y="3405326"/>
                        <a:ext cx="1158875" cy="996950"/>
                      </a:xfrm>
                      <a:prstGeom prst="rect">
                        <a:avLst/>
                      </a:prstGeom>
                    </p:spPr>
                  </p:pic>
                </p:oleObj>
              </mc:Fallback>
            </mc:AlternateContent>
          </a:graphicData>
        </a:graphic>
      </p:graphicFrame>
      <p:sp>
        <p:nvSpPr>
          <p:cNvPr id="12" name="矩形 11"/>
          <p:cNvSpPr/>
          <p:nvPr/>
        </p:nvSpPr>
        <p:spPr>
          <a:xfrm>
            <a:off x="390000" y="4456859"/>
            <a:ext cx="11412000" cy="1754326"/>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3</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影响因素</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只受</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影响，与反应物或生成物的浓度变化无关，与压强变化、是否使用催化剂无关。</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1415480" y="5068353"/>
            <a:ext cx="800219" cy="461665"/>
          </a:xfrm>
          <a:prstGeom prst="rect">
            <a:avLst/>
          </a:prstGeom>
        </p:spPr>
        <p:txBody>
          <a:bodyPr wrap="none">
            <a:spAutoFit/>
          </a:bodyPr>
          <a:lstStyle/>
          <a:p>
            <a:pPr algn="ctr">
              <a:spcBef>
                <a:spcPts val="1200"/>
              </a:spcBef>
              <a:defRPr/>
            </a:pPr>
            <a:r>
              <a:rPr lang="zh-CN" altLang="zh-CN" sz="2400" kern="0" dirty="0">
                <a:solidFill>
                  <a:srgbClr val="C00000"/>
                </a:solidFill>
                <a:latin typeface="Verdana" panose="020B0604030504040204"/>
                <a:ea typeface="微软雅黑" panose="020B0503020204020204" pitchFamily="34" charset="-122"/>
              </a:rPr>
              <a:t>温度</a:t>
            </a:r>
            <a:endParaRPr lang="zh-CN" altLang="en-US" sz="2400" kern="0" dirty="0">
              <a:solidFill>
                <a:srgbClr val="C00000"/>
              </a:solidFill>
              <a:latin typeface="Verdana" panose="020B0604030504040204"/>
              <a:ea typeface="微软雅黑" panose="020B0503020204020204" pitchFamily="34" charset="-122"/>
            </a:endParaRPr>
          </a:p>
        </p:txBody>
      </p:sp>
    </p:spTree>
    <p:extLst>
      <p:ext uri="{BB962C8B-B14F-4D97-AF65-F5344CB8AC3E}">
        <p14:creationId xmlns:p14="http://schemas.microsoft.com/office/powerpoint/2010/main" val="1357035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0000" y="528489"/>
            <a:ext cx="11412000" cy="1200329"/>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4</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平衡常数意义及应用</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判断可逆反应进行的程度</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390000" y="3208025"/>
            <a:ext cx="11412000" cy="279307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判断反应是否达到平衡或进行的方向</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i="1" kern="100" baseline="-250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方向进行；</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i="1" kern="100" baseline="-250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处于</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状态</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i="1" kern="100" baseline="-250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方向进行。</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996271644"/>
              </p:ext>
            </p:extLst>
          </p:nvPr>
        </p:nvGraphicFramePr>
        <p:xfrm>
          <a:off x="506696" y="1896641"/>
          <a:ext cx="11178608" cy="1097280"/>
        </p:xfrm>
        <a:graphic>
          <a:graphicData uri="http://schemas.openxmlformats.org/drawingml/2006/table">
            <a:tbl>
              <a:tblPr/>
              <a:tblGrid>
                <a:gridCol w="2556765"/>
                <a:gridCol w="2556765"/>
                <a:gridCol w="2639509"/>
                <a:gridCol w="3425569"/>
              </a:tblGrid>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K</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&lt;10</a:t>
                      </a:r>
                      <a:r>
                        <a:rPr lang="zh-CN" sz="2400" kern="100" baseline="3000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5</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&gt;10</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反应程度</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很难进行</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反应可逆</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反应接近完全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231165807"/>
              </p:ext>
            </p:extLst>
          </p:nvPr>
        </p:nvGraphicFramePr>
        <p:xfrm>
          <a:off x="488901" y="3710161"/>
          <a:ext cx="10982325" cy="1019175"/>
        </p:xfrm>
        <a:graphic>
          <a:graphicData uri="http://schemas.openxmlformats.org/presentationml/2006/ole">
            <mc:AlternateContent xmlns:mc="http://schemas.openxmlformats.org/markup-compatibility/2006">
              <mc:Choice xmlns:v="urn:schemas-microsoft-com:vml" Requires="v">
                <p:oleObj spid="_x0000_s155726" name="文档" r:id="rId4" imgW="10984192" imgH="1019355" progId="Word.Document.12">
                  <p:embed/>
                </p:oleObj>
              </mc:Choice>
              <mc:Fallback>
                <p:oleObj name="文档" r:id="rId4" imgW="10984192" imgH="1019355" progId="Word.Document.12">
                  <p:embed/>
                  <p:pic>
                    <p:nvPicPr>
                      <p:cNvPr id="0" name=""/>
                      <p:cNvPicPr/>
                      <p:nvPr/>
                    </p:nvPicPr>
                    <p:blipFill>
                      <a:blip r:embed="rId5"/>
                      <a:stretch>
                        <a:fillRect/>
                      </a:stretch>
                    </p:blipFill>
                    <p:spPr>
                      <a:xfrm>
                        <a:off x="488901" y="3710161"/>
                        <a:ext cx="10982325" cy="1019175"/>
                      </a:xfrm>
                      <a:prstGeom prst="rect">
                        <a:avLst/>
                      </a:prstGeom>
                    </p:spPr>
                  </p:pic>
                </p:oleObj>
              </mc:Fallback>
            </mc:AlternateContent>
          </a:graphicData>
        </a:graphic>
      </p:graphicFrame>
      <p:sp>
        <p:nvSpPr>
          <p:cNvPr id="8" name="矩形 7"/>
          <p:cNvSpPr/>
          <p:nvPr/>
        </p:nvSpPr>
        <p:spPr>
          <a:xfrm>
            <a:off x="2567608" y="4373728"/>
            <a:ext cx="492444" cy="461665"/>
          </a:xfrm>
          <a:prstGeom prst="rect">
            <a:avLst/>
          </a:prstGeom>
        </p:spPr>
        <p:txBody>
          <a:bodyPr wrap="none">
            <a:spAutoFit/>
          </a:bodyPr>
          <a:lstStyle/>
          <a:p>
            <a:pPr algn="ctr">
              <a:spcBef>
                <a:spcPts val="1200"/>
              </a:spcBef>
              <a:defRPr/>
            </a:pPr>
            <a:r>
              <a:rPr lang="zh-CN" altLang="zh-CN" sz="2400" kern="0" dirty="0">
                <a:solidFill>
                  <a:srgbClr val="C00000"/>
                </a:solidFill>
                <a:latin typeface="Verdana" panose="020B0604030504040204"/>
                <a:ea typeface="微软雅黑" panose="020B0503020204020204" pitchFamily="34" charset="-122"/>
              </a:rPr>
              <a:t>正</a:t>
            </a:r>
            <a:endParaRPr lang="zh-CN" altLang="en-US" sz="2400" kern="0" dirty="0">
              <a:solidFill>
                <a:srgbClr val="C00000"/>
              </a:solidFill>
              <a:latin typeface="Verdana" panose="020B0604030504040204"/>
              <a:ea typeface="微软雅黑" panose="020B0503020204020204" pitchFamily="34" charset="-122"/>
            </a:endParaRPr>
          </a:p>
        </p:txBody>
      </p:sp>
      <p:sp>
        <p:nvSpPr>
          <p:cNvPr id="9" name="矩形 8"/>
          <p:cNvSpPr/>
          <p:nvPr/>
        </p:nvSpPr>
        <p:spPr>
          <a:xfrm>
            <a:off x="2844687" y="4903551"/>
            <a:ext cx="800219" cy="461665"/>
          </a:xfrm>
          <a:prstGeom prst="rect">
            <a:avLst/>
          </a:prstGeom>
        </p:spPr>
        <p:txBody>
          <a:bodyPr wrap="none">
            <a:spAutoFit/>
          </a:bodyPr>
          <a:lstStyle/>
          <a:p>
            <a:pPr algn="ctr">
              <a:spcBef>
                <a:spcPts val="1200"/>
              </a:spcBef>
              <a:defRPr/>
            </a:pPr>
            <a:r>
              <a:rPr lang="zh-CN" altLang="zh-CN" sz="2400" kern="0" dirty="0">
                <a:solidFill>
                  <a:srgbClr val="C00000"/>
                </a:solidFill>
                <a:latin typeface="Verdana" panose="020B0604030504040204"/>
                <a:ea typeface="微软雅黑" panose="020B0503020204020204" pitchFamily="34" charset="-122"/>
              </a:rPr>
              <a:t>平衡</a:t>
            </a:r>
            <a:endParaRPr lang="zh-CN" altLang="en-US" sz="2400" kern="0" dirty="0">
              <a:solidFill>
                <a:srgbClr val="C00000"/>
              </a:solidFill>
              <a:latin typeface="Verdana" panose="020B0604030504040204"/>
              <a:ea typeface="微软雅黑" panose="020B0503020204020204" pitchFamily="34" charset="-122"/>
            </a:endParaRPr>
          </a:p>
        </p:txBody>
      </p:sp>
      <p:sp>
        <p:nvSpPr>
          <p:cNvPr id="13" name="矩形 12"/>
          <p:cNvSpPr/>
          <p:nvPr/>
        </p:nvSpPr>
        <p:spPr>
          <a:xfrm>
            <a:off x="2598465" y="5452324"/>
            <a:ext cx="492444" cy="461665"/>
          </a:xfrm>
          <a:prstGeom prst="rect">
            <a:avLst/>
          </a:prstGeom>
        </p:spPr>
        <p:txBody>
          <a:bodyPr wrap="none">
            <a:spAutoFit/>
          </a:bodyPr>
          <a:lstStyle/>
          <a:p>
            <a:pPr algn="ctr">
              <a:spcBef>
                <a:spcPts val="1200"/>
              </a:spcBef>
              <a:defRPr/>
            </a:pPr>
            <a:r>
              <a:rPr lang="zh-CN" altLang="zh-CN" sz="2400" kern="0" dirty="0">
                <a:solidFill>
                  <a:srgbClr val="C00000"/>
                </a:solidFill>
                <a:latin typeface="Verdana" panose="020B0604030504040204"/>
                <a:ea typeface="微软雅黑" panose="020B0503020204020204" pitchFamily="34" charset="-122"/>
              </a:rPr>
              <a:t>逆</a:t>
            </a:r>
            <a:endParaRPr lang="zh-CN" altLang="en-US" sz="2400" kern="0" dirty="0">
              <a:solidFill>
                <a:srgbClr val="C00000"/>
              </a:solidFill>
              <a:latin typeface="Verdana" panose="020B0604030504040204"/>
              <a:ea typeface="微软雅黑" panose="020B0503020204020204" pitchFamily="34" charset="-122"/>
            </a:endParaRPr>
          </a:p>
        </p:txBody>
      </p:sp>
    </p:spTree>
    <p:extLst>
      <p:ext uri="{BB962C8B-B14F-4D97-AF65-F5344CB8AC3E}">
        <p14:creationId xmlns:p14="http://schemas.microsoft.com/office/powerpoint/2010/main" val="898085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0000" y="1196752"/>
            <a:ext cx="11412000"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判断可逆反应的热效应</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9746" name="Picture 2" descr="7-4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2081039"/>
            <a:ext cx="6685430" cy="215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456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318CE0B2-849C-2B4D-B715-7B2A33B87A76}"/>
              </a:ext>
            </a:extLst>
          </p:cNvPr>
          <p:cNvSpPr/>
          <p:nvPr/>
        </p:nvSpPr>
        <p:spPr>
          <a:xfrm>
            <a:off x="551384" y="1132732"/>
            <a:ext cx="10750621" cy="3416320"/>
          </a:xfrm>
          <a:prstGeom prst="rect">
            <a:avLst/>
          </a:prstGeom>
        </p:spPr>
        <p:txBody>
          <a:bodyPr wrap="square">
            <a:spAutoFit/>
          </a:bodyPr>
          <a:lstStyle/>
          <a:p>
            <a:pPr algn="just">
              <a:lnSpc>
                <a:spcPct val="150000"/>
              </a:lnSpc>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平衡常数表达式中，可以是物质的任一</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浓度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增大反应物的浓度，平衡正向移动，化学平衡常数</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对某一可逆反应，升高温度则化学平衡常数一定变</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大</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一个可逆反应的正反应</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与逆反应</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相等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平衡常数发生变化，化学平衡不一定发生</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移动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化学平衡常数和转化率都能体现反应进行的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程度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736288" y="1170063"/>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p:cNvSpPr/>
          <p:nvPr/>
        </p:nvSpPr>
        <p:spPr>
          <a:xfrm>
            <a:off x="8256240" y="1718077"/>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p:cNvSpPr/>
          <p:nvPr/>
        </p:nvSpPr>
        <p:spPr>
          <a:xfrm>
            <a:off x="7966163" y="2256566"/>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p:cNvSpPr/>
          <p:nvPr/>
        </p:nvSpPr>
        <p:spPr>
          <a:xfrm>
            <a:off x="6635705" y="2795055"/>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p:cNvSpPr/>
          <p:nvPr/>
        </p:nvSpPr>
        <p:spPr>
          <a:xfrm>
            <a:off x="7049928" y="3343069"/>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p:cNvSpPr/>
          <p:nvPr/>
        </p:nvSpPr>
        <p:spPr>
          <a:xfrm>
            <a:off x="7355785" y="3934797"/>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717403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2">
            <a:extLst>
              <a:ext uri="{28A0092B-C50C-407E-A947-70E740481C1C}">
                <a14:useLocalDpi xmlns:a14="http://schemas.microsoft.com/office/drawing/2010/main" val="0"/>
              </a:ext>
            </a:extLst>
          </a:blip>
          <a:srcRect t="15164"/>
          <a:stretch/>
        </p:blipFill>
        <p:spPr>
          <a:xfrm>
            <a:off x="0" y="1500"/>
            <a:ext cx="12193200" cy="6856500"/>
          </a:xfrm>
          <a:prstGeom prst="rect">
            <a:avLst/>
          </a:prstGeom>
        </p:spPr>
      </p:pic>
      <p:sp>
        <p:nvSpPr>
          <p:cNvPr id="26" name="右箭头 25">
            <a:extLst>
              <a:ext uri="{FF2B5EF4-FFF2-40B4-BE49-F238E27FC236}">
                <a16:creationId xmlns="" xmlns:a16="http://schemas.microsoft.com/office/drawing/2014/main" id="{2A6AC19E-00AE-F04F-A6A1-03D164D4EEB2}"/>
              </a:ext>
            </a:extLst>
          </p:cNvPr>
          <p:cNvSpPr/>
          <p:nvPr/>
        </p:nvSpPr>
        <p:spPr>
          <a:xfrm>
            <a:off x="0" y="2269067"/>
            <a:ext cx="12192000" cy="2319868"/>
          </a:xfrm>
          <a:prstGeom prst="rightArrow">
            <a:avLst>
              <a:gd name="adj1" fmla="val 85280"/>
              <a:gd name="adj2" fmla="val 3638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矩形 26"/>
          <p:cNvSpPr/>
          <p:nvPr/>
        </p:nvSpPr>
        <p:spPr>
          <a:xfrm>
            <a:off x="204884" y="3751066"/>
            <a:ext cx="1114408" cy="369332"/>
          </a:xfrm>
          <a:prstGeom prst="rect">
            <a:avLst/>
          </a:prstGeom>
        </p:spPr>
        <p:txBody>
          <a:bodyPr wrap="none">
            <a:spAutoFit/>
          </a:bodyPr>
          <a:lstStyle/>
          <a:p>
            <a:pPr lvl="0" algn="ctr">
              <a:spcBef>
                <a:spcPts val="1200"/>
              </a:spcBef>
              <a:defRPr/>
            </a:pPr>
            <a:r>
              <a:rPr kumimoji="1" lang="zh-CN" altLang="en-US" b="1" i="1" kern="0" dirty="0">
                <a:solidFill>
                  <a:srgbClr val="2FC4DA"/>
                </a:solidFill>
                <a:latin typeface="DOUYU Font" pitchFamily="2" charset="-122"/>
                <a:ea typeface="DOUYU Font" pitchFamily="2" charset="-122"/>
              </a:rPr>
              <a:t>内容索引</a:t>
            </a:r>
            <a:endParaRPr kumimoji="1" lang="en-US" altLang="zh-CN" b="1" i="1" kern="0" dirty="0">
              <a:solidFill>
                <a:srgbClr val="2FC4DA"/>
              </a:solidFill>
              <a:latin typeface="DOUYU Font" pitchFamily="2" charset="-122"/>
              <a:ea typeface="DOUYU Font" pitchFamily="2" charset="-122"/>
            </a:endParaRPr>
          </a:p>
        </p:txBody>
      </p:sp>
      <p:grpSp>
        <p:nvGrpSpPr>
          <p:cNvPr id="30" name="组合 29"/>
          <p:cNvGrpSpPr/>
          <p:nvPr/>
        </p:nvGrpSpPr>
        <p:grpSpPr>
          <a:xfrm>
            <a:off x="7200502" y="2854335"/>
            <a:ext cx="2147137" cy="1222737"/>
            <a:chOff x="7200502" y="2854335"/>
            <a:chExt cx="2147137" cy="1222737"/>
          </a:xfrm>
        </p:grpSpPr>
        <p:sp>
          <p:nvSpPr>
            <p:cNvPr id="31" name="平行四边形 30">
              <a:hlinkClick r:id="rId3" action="ppaction://hlinksldjump"/>
              <a:extLst>
                <a:ext uri="{FF2B5EF4-FFF2-40B4-BE49-F238E27FC236}">
                  <a16:creationId xmlns="" xmlns:a16="http://schemas.microsoft.com/office/drawing/2014/main" id="{E5D58877-D481-1A43-BA10-35071D65CEC4}"/>
                </a:ext>
              </a:extLst>
            </p:cNvPr>
            <p:cNvSpPr/>
            <p:nvPr/>
          </p:nvSpPr>
          <p:spPr>
            <a:xfrm>
              <a:off x="7200502" y="2854335"/>
              <a:ext cx="2147137" cy="1222737"/>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2" name="文本框 31">
              <a:hlinkClick r:id="rId3" action="ppaction://hlinksldjump"/>
              <a:extLst>
                <a:ext uri="{FF2B5EF4-FFF2-40B4-BE49-F238E27FC236}">
                  <a16:creationId xmlns="" xmlns:a16="http://schemas.microsoft.com/office/drawing/2014/main" id="{6AC70600-4115-C54C-ACAE-9E5A30E27804}"/>
                </a:ext>
              </a:extLst>
            </p:cNvPr>
            <p:cNvSpPr txBox="1"/>
            <p:nvPr/>
          </p:nvSpPr>
          <p:spPr>
            <a:xfrm>
              <a:off x="7648229" y="3123780"/>
              <a:ext cx="1328091" cy="760529"/>
            </a:xfrm>
            <a:prstGeom prst="rect">
              <a:avLst/>
            </a:prstGeom>
            <a:noFill/>
          </p:spPr>
          <p:txBody>
            <a:bodyPr wrap="square" rtlCol="0" anchor="ctr">
              <a:spAutoFit/>
            </a:bodyPr>
            <a:lstStyle/>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真题演练</a:t>
              </a:r>
              <a:endParaRPr lang="en-US" altLang="zh-CN" sz="2200" b="1" kern="0" dirty="0" smtClean="0">
                <a:solidFill>
                  <a:schemeClr val="bg1"/>
                </a:solidFill>
                <a:latin typeface="Verdana" panose="020B0604030504040204"/>
                <a:ea typeface="微软雅黑" panose="020B0503020204020204" pitchFamily="34" charset="-122"/>
              </a:endParaRPr>
            </a:p>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明确考向</a:t>
              </a:r>
              <a:endParaRPr lang="en-US" altLang="zh-CN" sz="2200" b="1" kern="0" dirty="0" smtClean="0">
                <a:solidFill>
                  <a:schemeClr val="bg1"/>
                </a:solidFill>
                <a:latin typeface="Verdana" panose="020B0604030504040204"/>
                <a:ea typeface="微软雅黑" panose="020B0503020204020204" pitchFamily="34" charset="-122"/>
              </a:endParaRPr>
            </a:p>
          </p:txBody>
        </p:sp>
      </p:grpSp>
      <p:grpSp>
        <p:nvGrpSpPr>
          <p:cNvPr id="33" name="组合 32"/>
          <p:cNvGrpSpPr/>
          <p:nvPr/>
        </p:nvGrpSpPr>
        <p:grpSpPr>
          <a:xfrm>
            <a:off x="5250130" y="2846860"/>
            <a:ext cx="2154326" cy="1222738"/>
            <a:chOff x="5250130" y="2846860"/>
            <a:chExt cx="2154326" cy="1222738"/>
          </a:xfrm>
        </p:grpSpPr>
        <p:sp>
          <p:nvSpPr>
            <p:cNvPr id="49" name="平行四边形 48">
              <a:hlinkClick r:id="rId4" action="ppaction://hlinksldjump"/>
              <a:extLst>
                <a:ext uri="{FF2B5EF4-FFF2-40B4-BE49-F238E27FC236}">
                  <a16:creationId xmlns="" xmlns:a16="http://schemas.microsoft.com/office/drawing/2014/main" id="{E5D58877-D481-1A43-BA10-35071D65CEC4}"/>
                </a:ext>
              </a:extLst>
            </p:cNvPr>
            <p:cNvSpPr/>
            <p:nvPr/>
          </p:nvSpPr>
          <p:spPr>
            <a:xfrm>
              <a:off x="5250130" y="2846860"/>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文本框 49">
              <a:hlinkClick r:id="rId4" action="ppaction://hlinksldjump"/>
              <a:extLst>
                <a:ext uri="{FF2B5EF4-FFF2-40B4-BE49-F238E27FC236}">
                  <a16:creationId xmlns="" xmlns:a16="http://schemas.microsoft.com/office/drawing/2014/main" id="{6AC70600-4115-C54C-ACAE-9E5A30E27804}"/>
                </a:ext>
              </a:extLst>
            </p:cNvPr>
            <p:cNvSpPr txBox="1"/>
            <p:nvPr/>
          </p:nvSpPr>
          <p:spPr>
            <a:xfrm>
              <a:off x="5690697" y="3120356"/>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考点三</a:t>
              </a:r>
              <a:endParaRPr lang="en-US" altLang="zh-CN" sz="2400" b="1" kern="0" dirty="0">
                <a:solidFill>
                  <a:schemeClr val="bg1"/>
                </a:solidFill>
                <a:latin typeface="Verdana" panose="020B0604030504040204"/>
                <a:ea typeface="微软雅黑" panose="020B0503020204020204" pitchFamily="34" charset="-122"/>
              </a:endParaRPr>
            </a:p>
          </p:txBody>
        </p:sp>
        <p:sp>
          <p:nvSpPr>
            <p:cNvPr id="51" name="文本框 50">
              <a:hlinkClick r:id="rId4" action="ppaction://hlinksldjump"/>
              <a:extLst>
                <a:ext uri="{FF2B5EF4-FFF2-40B4-BE49-F238E27FC236}">
                  <a16:creationId xmlns="" xmlns:a16="http://schemas.microsoft.com/office/drawing/2014/main" id="{6AC70600-4115-C54C-ACAE-9E5A30E27804}"/>
                </a:ext>
              </a:extLst>
            </p:cNvPr>
            <p:cNvSpPr txBox="1"/>
            <p:nvPr/>
          </p:nvSpPr>
          <p:spPr>
            <a:xfrm>
              <a:off x="5523950" y="3624357"/>
              <a:ext cx="1427679" cy="276999"/>
            </a:xfrm>
            <a:prstGeom prst="rect">
              <a:avLst/>
            </a:prstGeom>
            <a:noFill/>
          </p:spPr>
          <p:txBody>
            <a:bodyPr wrap="square" rtlCol="0" anchor="ctr">
              <a:spAutoFit/>
            </a:bodyPr>
            <a:lstStyle/>
            <a:p>
              <a:pPr algn="ctr">
                <a:spcBef>
                  <a:spcPts val="1200"/>
                </a:spcBef>
                <a:defRPr/>
              </a:pPr>
              <a:r>
                <a:rPr lang="zh-CN" altLang="zh-CN" sz="1200" kern="0" dirty="0">
                  <a:solidFill>
                    <a:schemeClr val="bg1">
                      <a:lumMod val="95000"/>
                    </a:schemeClr>
                  </a:solidFill>
                  <a:latin typeface="Verdana" panose="020B0604030504040204"/>
                  <a:ea typeface="微软雅黑" panose="020B0503020204020204" pitchFamily="34" charset="-122"/>
                </a:rPr>
                <a:t>化学平衡常数</a:t>
              </a:r>
            </a:p>
          </p:txBody>
        </p:sp>
      </p:grpSp>
      <p:grpSp>
        <p:nvGrpSpPr>
          <p:cNvPr id="52" name="组合 51"/>
          <p:cNvGrpSpPr/>
          <p:nvPr/>
        </p:nvGrpSpPr>
        <p:grpSpPr>
          <a:xfrm>
            <a:off x="3299758" y="2837936"/>
            <a:ext cx="2154326" cy="1222738"/>
            <a:chOff x="3299758" y="2837936"/>
            <a:chExt cx="2154326" cy="1222738"/>
          </a:xfrm>
        </p:grpSpPr>
        <p:sp>
          <p:nvSpPr>
            <p:cNvPr id="53" name="平行四边形 52">
              <a:hlinkClick r:id="rId5" action="ppaction://hlinksldjump"/>
              <a:extLst>
                <a:ext uri="{FF2B5EF4-FFF2-40B4-BE49-F238E27FC236}">
                  <a16:creationId xmlns="" xmlns:a16="http://schemas.microsoft.com/office/drawing/2014/main" id="{E5D58877-D481-1A43-BA10-35071D65CEC4}"/>
                </a:ext>
              </a:extLst>
            </p:cNvPr>
            <p:cNvSpPr/>
            <p:nvPr/>
          </p:nvSpPr>
          <p:spPr>
            <a:xfrm>
              <a:off x="3299758"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文本框 53">
              <a:hlinkClick r:id="rId5" action="ppaction://hlinksldjump"/>
              <a:extLst>
                <a:ext uri="{FF2B5EF4-FFF2-40B4-BE49-F238E27FC236}">
                  <a16:creationId xmlns="" xmlns:a16="http://schemas.microsoft.com/office/drawing/2014/main" id="{6AC70600-4115-C54C-ACAE-9E5A30E27804}"/>
                </a:ext>
              </a:extLst>
            </p:cNvPr>
            <p:cNvSpPr txBox="1"/>
            <p:nvPr/>
          </p:nvSpPr>
          <p:spPr>
            <a:xfrm>
              <a:off x="3775338" y="3120356"/>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考点二</a:t>
              </a:r>
              <a:endParaRPr lang="en-US" altLang="zh-CN" sz="2400" b="1" kern="0" dirty="0">
                <a:solidFill>
                  <a:schemeClr val="bg1"/>
                </a:solidFill>
                <a:latin typeface="Verdana" panose="020B0604030504040204"/>
                <a:ea typeface="微软雅黑" panose="020B0503020204020204" pitchFamily="34" charset="-122"/>
              </a:endParaRPr>
            </a:p>
          </p:txBody>
        </p:sp>
        <p:sp>
          <p:nvSpPr>
            <p:cNvPr id="55" name="矩形 54">
              <a:hlinkClick r:id="rId5" action="ppaction://hlinksldjump"/>
            </p:cNvPr>
            <p:cNvSpPr/>
            <p:nvPr/>
          </p:nvSpPr>
          <p:spPr>
            <a:xfrm>
              <a:off x="3388271" y="3624356"/>
              <a:ext cx="1877437" cy="276999"/>
            </a:xfrm>
            <a:prstGeom prst="rect">
              <a:avLst/>
            </a:prstGeom>
          </p:spPr>
          <p:txBody>
            <a:bodyPr wrap="none">
              <a:spAutoFit/>
            </a:bodyPr>
            <a:lstStyle/>
            <a:p>
              <a:r>
                <a:rPr lang="zh-CN" altLang="zh-CN" sz="1200" dirty="0">
                  <a:solidFill>
                    <a:schemeClr val="bg1">
                      <a:lumMod val="95000"/>
                    </a:schemeClr>
                  </a:solidFill>
                  <a:latin typeface="+mn-ea"/>
                </a:rPr>
                <a:t>可逆反应与化学平衡建立</a:t>
              </a:r>
              <a:endParaRPr lang="zh-CN" altLang="en-US" sz="1200" dirty="0">
                <a:solidFill>
                  <a:schemeClr val="bg1">
                    <a:lumMod val="95000"/>
                  </a:schemeClr>
                </a:solidFill>
                <a:latin typeface="+mn-ea"/>
              </a:endParaRPr>
            </a:p>
          </p:txBody>
        </p:sp>
      </p:grpSp>
      <p:grpSp>
        <p:nvGrpSpPr>
          <p:cNvPr id="56" name="组合 55"/>
          <p:cNvGrpSpPr/>
          <p:nvPr/>
        </p:nvGrpSpPr>
        <p:grpSpPr>
          <a:xfrm>
            <a:off x="1349386" y="2837936"/>
            <a:ext cx="2154326" cy="1222738"/>
            <a:chOff x="1349386" y="2837936"/>
            <a:chExt cx="2154326" cy="1222738"/>
          </a:xfrm>
        </p:grpSpPr>
        <p:sp>
          <p:nvSpPr>
            <p:cNvPr id="57" name="平行四边形 56">
              <a:hlinkClick r:id="rId6" action="ppaction://hlinksldjump"/>
              <a:extLst>
                <a:ext uri="{FF2B5EF4-FFF2-40B4-BE49-F238E27FC236}">
                  <a16:creationId xmlns="" xmlns:a16="http://schemas.microsoft.com/office/drawing/2014/main" id="{E5D58877-D481-1A43-BA10-35071D65CEC4}"/>
                </a:ext>
              </a:extLst>
            </p:cNvPr>
            <p:cNvSpPr/>
            <p:nvPr/>
          </p:nvSpPr>
          <p:spPr>
            <a:xfrm>
              <a:off x="1349386"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文本框 57">
              <a:hlinkClick r:id="rId6" action="ppaction://hlinksldjump"/>
              <a:extLst>
                <a:ext uri="{FF2B5EF4-FFF2-40B4-BE49-F238E27FC236}">
                  <a16:creationId xmlns="" xmlns:a16="http://schemas.microsoft.com/office/drawing/2014/main" id="{6AC70600-4115-C54C-ACAE-9E5A30E27804}"/>
                </a:ext>
              </a:extLst>
            </p:cNvPr>
            <p:cNvSpPr txBox="1"/>
            <p:nvPr/>
          </p:nvSpPr>
          <p:spPr>
            <a:xfrm>
              <a:off x="1855607" y="3120356"/>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考点一</a:t>
              </a:r>
              <a:endParaRPr lang="en-US" altLang="zh-CN" sz="2400" b="1" kern="0" dirty="0">
                <a:solidFill>
                  <a:schemeClr val="bg1"/>
                </a:solidFill>
                <a:latin typeface="Verdana" panose="020B0604030504040204"/>
                <a:ea typeface="微软雅黑" panose="020B0503020204020204" pitchFamily="34" charset="-122"/>
              </a:endParaRPr>
            </a:p>
          </p:txBody>
        </p:sp>
        <p:sp>
          <p:nvSpPr>
            <p:cNvPr id="59" name="矩形 58">
              <a:hlinkClick r:id="rId6" action="ppaction://hlinksldjump"/>
            </p:cNvPr>
            <p:cNvSpPr/>
            <p:nvPr/>
          </p:nvSpPr>
          <p:spPr>
            <a:xfrm>
              <a:off x="1703512" y="3624356"/>
              <a:ext cx="1351652" cy="276999"/>
            </a:xfrm>
            <a:prstGeom prst="rect">
              <a:avLst/>
            </a:prstGeom>
          </p:spPr>
          <p:txBody>
            <a:bodyPr wrap="none">
              <a:spAutoFit/>
            </a:bodyPr>
            <a:lstStyle/>
            <a:p>
              <a:r>
                <a:rPr lang="zh-CN" altLang="zh-CN" sz="1200" spc="100" dirty="0">
                  <a:solidFill>
                    <a:schemeClr val="bg1">
                      <a:lumMod val="95000"/>
                    </a:schemeClr>
                  </a:solidFill>
                  <a:latin typeface="+mn-ea"/>
                </a:rPr>
                <a:t>化学反应的方向</a:t>
              </a:r>
              <a:endParaRPr lang="zh-CN" altLang="en-US" sz="1200" spc="100" dirty="0">
                <a:solidFill>
                  <a:schemeClr val="bg1">
                    <a:lumMod val="95000"/>
                  </a:schemeClr>
                </a:solidFill>
                <a:latin typeface="+mn-ea"/>
              </a:endParaRPr>
            </a:p>
          </p:txBody>
        </p:sp>
      </p:grpSp>
      <p:grpSp>
        <p:nvGrpSpPr>
          <p:cNvPr id="60" name="组合 59"/>
          <p:cNvGrpSpPr/>
          <p:nvPr/>
        </p:nvGrpSpPr>
        <p:grpSpPr>
          <a:xfrm>
            <a:off x="9143686" y="2854335"/>
            <a:ext cx="2154326" cy="1222738"/>
            <a:chOff x="9143686" y="2854335"/>
            <a:chExt cx="2154326" cy="1222738"/>
          </a:xfrm>
        </p:grpSpPr>
        <p:sp>
          <p:nvSpPr>
            <p:cNvPr id="62" name="平行四边形 61">
              <a:hlinkClick r:id="rId7" action="ppaction://hlinksldjump"/>
              <a:extLst>
                <a:ext uri="{FF2B5EF4-FFF2-40B4-BE49-F238E27FC236}">
                  <a16:creationId xmlns="" xmlns:a16="http://schemas.microsoft.com/office/drawing/2014/main" id="{E5D58877-D481-1A43-BA10-35071D65CEC4}"/>
                </a:ext>
              </a:extLst>
            </p:cNvPr>
            <p:cNvSpPr/>
            <p:nvPr/>
          </p:nvSpPr>
          <p:spPr>
            <a:xfrm>
              <a:off x="9143686" y="2854335"/>
              <a:ext cx="2154326" cy="1222738"/>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3" name="文本框 62">
              <a:hlinkClick r:id="rId7" action="ppaction://hlinksldjump"/>
              <a:extLst>
                <a:ext uri="{FF2B5EF4-FFF2-40B4-BE49-F238E27FC236}">
                  <a16:creationId xmlns="" xmlns:a16="http://schemas.microsoft.com/office/drawing/2014/main" id="{6AC70600-4115-C54C-ACAE-9E5A30E27804}"/>
                </a:ext>
              </a:extLst>
            </p:cNvPr>
            <p:cNvSpPr txBox="1"/>
            <p:nvPr/>
          </p:nvSpPr>
          <p:spPr>
            <a:xfrm>
              <a:off x="9552384" y="3241551"/>
              <a:ext cx="1368152" cy="430887"/>
            </a:xfrm>
            <a:prstGeom prst="rect">
              <a:avLst/>
            </a:prstGeom>
            <a:solidFill>
              <a:schemeClr val="accent3">
                <a:lumMod val="50000"/>
              </a:schemeClr>
            </a:solidFill>
          </p:spPr>
          <p:txBody>
            <a:bodyPr wrap="square" rtlCol="0" anchor="ctr">
              <a:spAutoFit/>
            </a:bodyPr>
            <a:lstStyle/>
            <a:p>
              <a:pPr lvl="0" algn="ctr">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课时精练</a:t>
              </a:r>
              <a:endParaRPr lang="en-US" altLang="zh-CN" sz="2200" b="1" kern="0" dirty="0">
                <a:solidFill>
                  <a:schemeClr val="bg1"/>
                </a:solidFill>
                <a:latin typeface="Verdana" panose="020B0604030504040204"/>
                <a:ea typeface="微软雅黑" panose="020B0503020204020204" pitchFamily="34" charset="-122"/>
              </a:endParaRPr>
            </a:p>
          </p:txBody>
        </p:sp>
      </p:grpSp>
    </p:spTree>
    <p:extLst>
      <p:ext uri="{BB962C8B-B14F-4D97-AF65-F5344CB8AC3E}">
        <p14:creationId xmlns:p14="http://schemas.microsoft.com/office/powerpoint/2010/main" val="29861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5" name="矩形 14"/>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11" name="文本框 10">
            <a:extLst>
              <a:ext uri="{FF2B5EF4-FFF2-40B4-BE49-F238E27FC236}">
                <a16:creationId xmlns:a16="http://schemas.microsoft.com/office/drawing/2014/main" xmlns="" id="{1639F706-5A08-E441-9E43-476613981402}"/>
              </a:ext>
            </a:extLst>
          </p:cNvPr>
          <p:cNvSpPr txBox="1"/>
          <p:nvPr/>
        </p:nvSpPr>
        <p:spPr>
          <a:xfrm>
            <a:off x="390000" y="1187227"/>
            <a:ext cx="7218168" cy="492443"/>
          </a:xfrm>
          <a:prstGeom prst="rect">
            <a:avLst/>
          </a:prstGeom>
          <a:noFill/>
        </p:spPr>
        <p:txBody>
          <a:bodyPr wrap="square">
            <a:spAutoFit/>
          </a:bodyPr>
          <a:lstStyle/>
          <a:p>
            <a:pPr>
              <a:tabLst>
                <a:tab pos="2430780" algn="l"/>
              </a:tabLst>
            </a:pPr>
            <a:r>
              <a:rPr lang="zh-CN" altLang="zh-CN" sz="2600" b="1" kern="100" dirty="0">
                <a:solidFill>
                  <a:srgbClr val="BC5D22"/>
                </a:solidFill>
                <a:latin typeface="+mn-ea"/>
                <a:cs typeface="Times New Roman" panose="02020603050405020304" pitchFamily="18" charset="0"/>
              </a:rPr>
              <a:t>一、化学平衡常数的含义及应用</a:t>
            </a:r>
          </a:p>
        </p:txBody>
      </p:sp>
      <p:sp>
        <p:nvSpPr>
          <p:cNvPr id="3" name="矩形 2"/>
          <p:cNvSpPr/>
          <p:nvPr/>
        </p:nvSpPr>
        <p:spPr>
          <a:xfrm>
            <a:off x="390000" y="1661269"/>
            <a:ext cx="11412000" cy="397031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是一种很好的消毒剂，具有高效、洁净、方便、经济等优点，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可溶于水，在水中易分解，产生的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为游离氧原子，有很强的杀菌消毒能力，能杀灭新冠肺炎病毒。已知常温常压下发生的反应如下：</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，平衡常数为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反应进行的程度较小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，平衡常数为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反应进行的程度较大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总反应：</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，平衡常数为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你能比较</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的大小吗？</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3801834859"/>
              </p:ext>
            </p:extLst>
          </p:nvPr>
        </p:nvGraphicFramePr>
        <p:xfrm>
          <a:off x="2221894" y="4558484"/>
          <a:ext cx="1006475" cy="447675"/>
        </p:xfrm>
        <a:graphic>
          <a:graphicData uri="http://schemas.openxmlformats.org/presentationml/2006/ole">
            <mc:AlternateContent xmlns:mc="http://schemas.openxmlformats.org/markup-compatibility/2006">
              <mc:Choice xmlns:v="urn:schemas-microsoft-com:vml" Requires="v">
                <p:oleObj spid="_x0000_s8642" name="文档" r:id="rId4" imgW="1007029" imgH="448194" progId="Word.Document.12">
                  <p:embed/>
                </p:oleObj>
              </mc:Choice>
              <mc:Fallback>
                <p:oleObj name="文档" r:id="rId4" imgW="1007029" imgH="448194" progId="Word.Document.12">
                  <p:embed/>
                  <p:pic>
                    <p:nvPicPr>
                      <p:cNvPr id="0" name=""/>
                      <p:cNvPicPr/>
                      <p:nvPr/>
                    </p:nvPicPr>
                    <p:blipFill>
                      <a:blip r:embed="rId5"/>
                      <a:stretch>
                        <a:fillRect/>
                      </a:stretch>
                    </p:blipFill>
                    <p:spPr>
                      <a:xfrm>
                        <a:off x="2221894" y="4558484"/>
                        <a:ext cx="1006475" cy="4476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090883778"/>
              </p:ext>
            </p:extLst>
          </p:nvPr>
        </p:nvGraphicFramePr>
        <p:xfrm>
          <a:off x="2459949" y="4009694"/>
          <a:ext cx="1006475" cy="447675"/>
        </p:xfrm>
        <a:graphic>
          <a:graphicData uri="http://schemas.openxmlformats.org/presentationml/2006/ole">
            <mc:AlternateContent xmlns:mc="http://schemas.openxmlformats.org/markup-compatibility/2006">
              <mc:Choice xmlns:v="urn:schemas-microsoft-com:vml" Requires="v">
                <p:oleObj spid="_x0000_s8643" name="文档" r:id="rId7" imgW="1007029" imgH="448194" progId="Word.Document.12">
                  <p:embed/>
                </p:oleObj>
              </mc:Choice>
              <mc:Fallback>
                <p:oleObj name="文档" r:id="rId7" imgW="1007029" imgH="448194" progId="Word.Document.12">
                  <p:embed/>
                  <p:pic>
                    <p:nvPicPr>
                      <p:cNvPr id="0" name=""/>
                      <p:cNvPicPr/>
                      <p:nvPr/>
                    </p:nvPicPr>
                    <p:blipFill>
                      <a:blip r:embed="rId5"/>
                      <a:stretch>
                        <a:fillRect/>
                      </a:stretch>
                    </p:blipFill>
                    <p:spPr>
                      <a:xfrm>
                        <a:off x="2459949" y="4009694"/>
                        <a:ext cx="1006475" cy="447675"/>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644538406"/>
              </p:ext>
            </p:extLst>
          </p:nvPr>
        </p:nvGraphicFramePr>
        <p:xfrm>
          <a:off x="1718657" y="3485381"/>
          <a:ext cx="1006475" cy="447675"/>
        </p:xfrm>
        <a:graphic>
          <a:graphicData uri="http://schemas.openxmlformats.org/presentationml/2006/ole">
            <mc:AlternateContent xmlns:mc="http://schemas.openxmlformats.org/markup-compatibility/2006">
              <mc:Choice xmlns:v="urn:schemas-microsoft-com:vml" Requires="v">
                <p:oleObj spid="_x0000_s8644" name="文档" r:id="rId9" imgW="1007029" imgH="448194" progId="Word.Document.12">
                  <p:embed/>
                </p:oleObj>
              </mc:Choice>
              <mc:Fallback>
                <p:oleObj name="文档" r:id="rId9" imgW="1007029" imgH="448194" progId="Word.Document.12">
                  <p:embed/>
                  <p:pic>
                    <p:nvPicPr>
                      <p:cNvPr id="0" name=""/>
                      <p:cNvPicPr/>
                      <p:nvPr/>
                    </p:nvPicPr>
                    <p:blipFill>
                      <a:blip r:embed="rId5"/>
                      <a:stretch>
                        <a:fillRect/>
                      </a:stretch>
                    </p:blipFill>
                    <p:spPr>
                      <a:xfrm>
                        <a:off x="1718657" y="3485381"/>
                        <a:ext cx="1006475" cy="447675"/>
                      </a:xfrm>
                      <a:prstGeom prst="rect">
                        <a:avLst/>
                      </a:prstGeom>
                    </p:spPr>
                  </p:pic>
                </p:oleObj>
              </mc:Fallback>
            </mc:AlternateContent>
          </a:graphicData>
        </a:graphic>
      </p:graphicFrame>
      <p:sp>
        <p:nvSpPr>
          <p:cNvPr id="19" name="矩形 18"/>
          <p:cNvSpPr/>
          <p:nvPr/>
        </p:nvSpPr>
        <p:spPr>
          <a:xfrm>
            <a:off x="390000" y="5660231"/>
            <a:ext cx="11412000" cy="577081"/>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反应进行的程度越大，平衡常数越大，故</a:t>
            </a:r>
            <a:r>
              <a:rPr lang="en-US" altLang="zh-CN" sz="2400" i="1"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K</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2</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大于</a:t>
            </a:r>
            <a:r>
              <a:rPr lang="en-US" altLang="zh-CN" sz="2400" i="1"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K</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1</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72323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908720"/>
            <a:ext cx="11412000" cy="445506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降低压强，总反应平衡向哪个方向移动？此时</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如何变化？</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4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降低压强，总反应平衡向正反应方向移动。但平衡常数只与温度有关，故降低压强</a:t>
            </a:r>
            <a:r>
              <a:rPr lang="en-US" altLang="zh-CN" sz="2400" i="1"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K</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3</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不变。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升高温度，</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如何变化？</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放热反应，升高温度</a:t>
            </a:r>
            <a:r>
              <a:rPr lang="en-US" altLang="zh-CN" sz="2400" i="1"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K</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减小，吸热反应，升高温度</a:t>
            </a:r>
            <a:r>
              <a:rPr lang="en-US" altLang="zh-CN" sz="2400" i="1"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K</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增大。因此，升高温度</a:t>
            </a:r>
            <a:r>
              <a:rPr lang="en-US" altLang="zh-CN" sz="2400" i="1"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K</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2</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i="1"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K</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3</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减小，</a:t>
            </a:r>
            <a:r>
              <a:rPr lang="en-US" altLang="zh-CN" sz="2400" i="1"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K</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1</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增大。</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有何数量关系？</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由盖斯定律可知，反应</a:t>
            </a:r>
            <a:r>
              <a:rPr lang="en-US" altLang="zh-CN" sz="2400" kern="100" dirty="0">
                <a:solidFill>
                  <a:srgbClr val="0000FF"/>
                </a:solidFill>
                <a:latin typeface="宋体" panose="02010600030101010101" pitchFamily="2" charset="-122"/>
                <a:ea typeface="黑体" panose="02010609060101010101" pitchFamily="49" charset="-122"/>
                <a:cs typeface="Times New Roman" panose="02020603050405020304" pitchFamily="18" charset="0"/>
              </a:rPr>
              <a:t>①</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kern="100" dirty="0">
                <a:solidFill>
                  <a:srgbClr val="0000FF"/>
                </a:solidFill>
                <a:latin typeface="宋体" panose="02010600030101010101" pitchFamily="2" charset="-122"/>
                <a:ea typeface="黑体" panose="02010609060101010101" pitchFamily="49" charset="-122"/>
                <a:cs typeface="Times New Roman" panose="02020603050405020304" pitchFamily="18" charset="0"/>
              </a:rPr>
              <a:t>②</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可得总反应，则</a:t>
            </a:r>
            <a:r>
              <a:rPr lang="en-US" altLang="zh-CN" sz="2400" i="1"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K</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i="1"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K</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1</a:t>
            </a:r>
            <a:r>
              <a:rPr lang="en-US" altLang="zh-CN" sz="2400"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a:t>
            </a:r>
            <a:r>
              <a:rPr lang="en-US" altLang="zh-CN" sz="2400" i="1" kern="1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K</a:t>
            </a:r>
            <a:r>
              <a:rPr lang="en-US" altLang="zh-CN" sz="2400" kern="100" baseline="-25000" dirty="0">
                <a:solidFill>
                  <a:srgbClr val="0000FF"/>
                </a:solidFill>
                <a:latin typeface="Times New Roman" panose="02020603050405020304" pitchFamily="18" charset="0"/>
                <a:ea typeface="黑体" panose="02010609060101010101" pitchFamily="49" charset="-122"/>
                <a:cs typeface="Courier New" panose="02070309020205020404" pitchFamily="49" charset="0"/>
              </a:rPr>
              <a:t>2</a:t>
            </a:r>
            <a:r>
              <a:rPr lang="zh-CN" altLang="zh-CN" sz="2400" kern="1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139235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630213"/>
            <a:ext cx="11412000" cy="1200329"/>
          </a:xfrm>
          <a:prstGeom prst="rect">
            <a:avLst/>
          </a:prstGeom>
        </p:spPr>
        <p:txBody>
          <a:bodyPr>
            <a:spAutoFit/>
          </a:bodyPr>
          <a:lstStyle/>
          <a:p>
            <a:pPr>
              <a:lnSpc>
                <a:spcPct val="150000"/>
              </a:lnSpc>
              <a:spcAft>
                <a:spcPts val="0"/>
              </a:spcAft>
              <a:tabLst>
                <a:tab pos="2250440" algn="l"/>
              </a:tabLst>
            </a:pPr>
            <a:r>
              <a:rPr lang="en-US" altLang="zh-CN" sz="2400" kern="1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在体积为</a:t>
            </a:r>
            <a:r>
              <a:rPr lang="en-US" altLang="zh-CN" sz="2400" kern="100" dirty="0">
                <a:latin typeface="Times New Roman" panose="02020603050405020304" pitchFamily="18" charset="0"/>
                <a:ea typeface="微软雅黑" panose="020B0503020204020204" pitchFamily="34" charset="-122"/>
              </a:rPr>
              <a:t>1 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的密闭容器中，进行如下化学反应：</a:t>
            </a:r>
            <a:r>
              <a:rPr lang="en-US" altLang="zh-CN" sz="2400" kern="100" dirty="0">
                <a:latin typeface="Times New Roman" panose="02020603050405020304" pitchFamily="18" charset="0"/>
                <a:ea typeface="微软雅黑" panose="020B0503020204020204" pitchFamily="34" charset="-122"/>
              </a:rPr>
              <a:t>CO</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rPr>
              <a:t>H</a:t>
            </a:r>
            <a:r>
              <a:rPr lang="en-US" altLang="zh-CN" sz="2400" kern="100" baseline="-25000" dirty="0" smtClean="0">
                <a:latin typeface="Times New Roman" panose="02020603050405020304" pitchFamily="18" charset="0"/>
                <a:ea typeface="微软雅黑" panose="020B0503020204020204" pitchFamily="34" charset="-122"/>
              </a:rPr>
              <a:t>2</a:t>
            </a:r>
            <a:r>
              <a:rPr lang="en-US" altLang="zh-CN" sz="2400" kern="100" dirty="0" smtClean="0">
                <a:latin typeface="Times New Roman" panose="02020603050405020304" pitchFamily="18" charset="0"/>
                <a:ea typeface="微软雅黑" panose="020B0503020204020204" pitchFamily="34" charset="-122"/>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rPr>
              <a:t>CO(g</a:t>
            </a:r>
            <a:r>
              <a:rPr lang="en-US" altLang="zh-CN" sz="2400" kern="100" dirty="0">
                <a:latin typeface="Times New Roman" panose="02020603050405020304" pitchFamily="18" charset="0"/>
                <a:ea typeface="微软雅黑" panose="020B0503020204020204" pitchFamily="34"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H</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，化学平衡常数</a:t>
            </a:r>
            <a:r>
              <a:rPr lang="en-US" altLang="zh-CN" sz="2400" i="1" kern="100" dirty="0">
                <a:latin typeface="Times New Roman" panose="02020603050405020304" pitchFamily="18" charset="0"/>
                <a:ea typeface="微软雅黑" panose="020B0503020204020204" pitchFamily="34" charset="-122"/>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与温度</a:t>
            </a:r>
            <a:r>
              <a:rPr lang="en-US" altLang="zh-CN" sz="2400" i="1" kern="100" dirty="0">
                <a:latin typeface="Times New Roman" panose="02020603050405020304" pitchFamily="18" charset="0"/>
                <a:ea typeface="微软雅黑" panose="020B0503020204020204" pitchFamily="34" charset="-122"/>
              </a:rPr>
              <a:t>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的关系如下表：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1" name="组合 10">
            <a:extLst>
              <a:ext uri="{FF2B5EF4-FFF2-40B4-BE49-F238E27FC236}">
                <a16:creationId xmlns:a16="http://schemas.microsoft.com/office/drawing/2014/main" xmlns="" id="{8E2DE2DB-9635-7343-9324-24E879D1A803}"/>
              </a:ext>
            </a:extLst>
          </p:cNvPr>
          <p:cNvGrpSpPr/>
          <p:nvPr/>
        </p:nvGrpSpPr>
        <p:grpSpPr>
          <a:xfrm>
            <a:off x="569754" y="4779202"/>
            <a:ext cx="11160000" cy="1098070"/>
            <a:chOff x="631969" y="3925222"/>
            <a:chExt cx="11160000" cy="1098070"/>
          </a:xfrm>
        </p:grpSpPr>
        <p:sp>
          <p:nvSpPr>
            <p:cNvPr id="12" name="圆角矩形 11">
              <a:extLst>
                <a:ext uri="{FF2B5EF4-FFF2-40B4-BE49-F238E27FC236}">
                  <a16:creationId xmlns:a16="http://schemas.microsoft.com/office/drawing/2014/main" xmlns="" id="{E595429C-FC91-844C-93CF-CDF13B79A00E}"/>
                </a:ext>
              </a:extLst>
            </p:cNvPr>
            <p:cNvSpPr/>
            <p:nvPr/>
          </p:nvSpPr>
          <p:spPr>
            <a:xfrm>
              <a:off x="631969" y="4038112"/>
              <a:ext cx="11160000" cy="985180"/>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3" name="矩形 12">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6" name="矩形 15"/>
          <p:cNvSpPr/>
          <p:nvPr/>
        </p:nvSpPr>
        <p:spPr>
          <a:xfrm>
            <a:off x="696196" y="5083267"/>
            <a:ext cx="10907430" cy="559769"/>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由表格数据可知，随着温度升高，平衡常数增大，化学平衡向正反应方向移动。</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5" name="对象 14"/>
          <p:cNvGraphicFramePr>
            <a:graphicFrameLocks noChangeAspect="1"/>
          </p:cNvGraphicFramePr>
          <p:nvPr>
            <p:extLst>
              <p:ext uri="{D42A27DB-BD31-4B8C-83A1-F6EECF244321}">
                <p14:modId xmlns:p14="http://schemas.microsoft.com/office/powerpoint/2010/main" val="3936358276"/>
              </p:ext>
            </p:extLst>
          </p:nvPr>
        </p:nvGraphicFramePr>
        <p:xfrm>
          <a:off x="9120336" y="782702"/>
          <a:ext cx="1006475" cy="447675"/>
        </p:xfrm>
        <a:graphic>
          <a:graphicData uri="http://schemas.openxmlformats.org/presentationml/2006/ole">
            <mc:AlternateContent xmlns:mc="http://schemas.openxmlformats.org/markup-compatibility/2006">
              <mc:Choice xmlns:v="urn:schemas-microsoft-com:vml" Requires="v">
                <p:oleObj spid="_x0000_s108645" name="文档" r:id="rId4" imgW="1007029" imgH="448194" progId="Word.Document.12">
                  <p:embed/>
                </p:oleObj>
              </mc:Choice>
              <mc:Fallback>
                <p:oleObj name="文档" r:id="rId4" imgW="1007029" imgH="448194" progId="Word.Document.12">
                  <p:embed/>
                  <p:pic>
                    <p:nvPicPr>
                      <p:cNvPr id="0" name=""/>
                      <p:cNvPicPr/>
                      <p:nvPr/>
                    </p:nvPicPr>
                    <p:blipFill>
                      <a:blip r:embed="rId5"/>
                      <a:stretch>
                        <a:fillRect/>
                      </a:stretch>
                    </p:blipFill>
                    <p:spPr>
                      <a:xfrm>
                        <a:off x="9120336" y="782702"/>
                        <a:ext cx="1006475" cy="447675"/>
                      </a:xfrm>
                      <a:prstGeom prst="rect">
                        <a:avLst/>
                      </a:prstGeom>
                    </p:spPr>
                  </p:pic>
                </p:oleObj>
              </mc:Fallback>
            </mc:AlternateContent>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911208923"/>
              </p:ext>
            </p:extLst>
          </p:nvPr>
        </p:nvGraphicFramePr>
        <p:xfrm>
          <a:off x="509092" y="2021717"/>
          <a:ext cx="7014369" cy="1097280"/>
        </p:xfrm>
        <a:graphic>
          <a:graphicData uri="http://schemas.openxmlformats.org/drawingml/2006/table">
            <a:tbl>
              <a:tblPr/>
              <a:tblGrid>
                <a:gridCol w="1170308"/>
                <a:gridCol w="1064053"/>
                <a:gridCol w="1064053"/>
                <a:gridCol w="1064053"/>
                <a:gridCol w="1325951"/>
                <a:gridCol w="1325951"/>
              </a:tblGrid>
              <a:tr h="0">
                <a:tc>
                  <a:txBody>
                    <a:bodyPr/>
                    <a:lstStyle/>
                    <a:p>
                      <a:pPr algn="ctr">
                        <a:lnSpc>
                          <a:spcPct val="150000"/>
                        </a:lnSpc>
                        <a:spcAft>
                          <a:spcPts val="0"/>
                        </a:spcAft>
                      </a:pPr>
                      <a:r>
                        <a:rPr lang="en-US" sz="2400" i="1" kern="100" baseline="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baseline="0" dirty="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700</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800</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850</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1 000</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1 200</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baseline="0" dirty="0">
                          <a:effectLst/>
                          <a:latin typeface="Times New Roman" panose="02020603050405020304" pitchFamily="18" charset="0"/>
                          <a:ea typeface="微软雅黑" panose="020B0503020204020204" pitchFamily="34" charset="-122"/>
                          <a:cs typeface="Courier New" panose="02070309020205020404" pitchFamily="49" charset="0"/>
                        </a:rPr>
                        <a:t>K</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0.6</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0.9</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1.7</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2.6</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矩形 16"/>
          <p:cNvSpPr/>
          <p:nvPr/>
        </p:nvSpPr>
        <p:spPr>
          <a:xfrm>
            <a:off x="390000" y="3171542"/>
            <a:ext cx="11412000" cy="1131079"/>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回答下列问题：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升高温度，化学平衡向</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方向移动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正反应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逆反应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3935760" y="3811676"/>
            <a:ext cx="1107996"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正反应</a:t>
            </a:r>
            <a:endPar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48989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534361"/>
            <a:ext cx="11412000" cy="2308324"/>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若某温度下，平衡浓度符合下列关系：</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，此时的温度为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；在此温度下，若该容器中含有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0.75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，则此时反应所处的状态为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向正反应方向进行中</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向逆反应方向进行中</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平衡状态</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9" name="组合 8">
            <a:extLst>
              <a:ext uri="{FF2B5EF4-FFF2-40B4-BE49-F238E27FC236}">
                <a16:creationId xmlns:a16="http://schemas.microsoft.com/office/drawing/2014/main" xmlns="" id="{8E2DE2DB-9635-7343-9324-24E879D1A803}"/>
              </a:ext>
            </a:extLst>
          </p:cNvPr>
          <p:cNvGrpSpPr/>
          <p:nvPr/>
        </p:nvGrpSpPr>
        <p:grpSpPr>
          <a:xfrm>
            <a:off x="569754" y="4374629"/>
            <a:ext cx="11160000" cy="2006699"/>
            <a:chOff x="631969" y="3925222"/>
            <a:chExt cx="11160000" cy="2006699"/>
          </a:xfrm>
        </p:grpSpPr>
        <p:sp>
          <p:nvSpPr>
            <p:cNvPr id="10" name="圆角矩形 9">
              <a:extLst>
                <a:ext uri="{FF2B5EF4-FFF2-40B4-BE49-F238E27FC236}">
                  <a16:creationId xmlns:a16="http://schemas.microsoft.com/office/drawing/2014/main" xmlns="" id="{E595429C-FC91-844C-93CF-CDF13B79A00E}"/>
                </a:ext>
              </a:extLst>
            </p:cNvPr>
            <p:cNvSpPr/>
            <p:nvPr/>
          </p:nvSpPr>
          <p:spPr>
            <a:xfrm>
              <a:off x="631969" y="4038112"/>
              <a:ext cx="11160000" cy="1893809"/>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1" name="矩形 10">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13" name="对象 12"/>
          <p:cNvGraphicFramePr>
            <a:graphicFrameLocks noChangeAspect="1"/>
          </p:cNvGraphicFramePr>
          <p:nvPr>
            <p:extLst>
              <p:ext uri="{D42A27DB-BD31-4B8C-83A1-F6EECF244321}">
                <p14:modId xmlns:p14="http://schemas.microsoft.com/office/powerpoint/2010/main" val="3474090826"/>
              </p:ext>
            </p:extLst>
          </p:nvPr>
        </p:nvGraphicFramePr>
        <p:xfrm>
          <a:off x="819150" y="4760937"/>
          <a:ext cx="10553700" cy="1495425"/>
        </p:xfrm>
        <a:graphic>
          <a:graphicData uri="http://schemas.openxmlformats.org/presentationml/2006/ole">
            <mc:AlternateContent xmlns:mc="http://schemas.openxmlformats.org/markup-compatibility/2006">
              <mc:Choice xmlns:v="urn:schemas-microsoft-com:vml" Requires="v">
                <p:oleObj spid="_x0000_s112741" name="文档" r:id="rId4" imgW="10564978" imgH="1492729" progId="Word.Document.12">
                  <p:embed/>
                </p:oleObj>
              </mc:Choice>
              <mc:Fallback>
                <p:oleObj name="文档" r:id="rId4" imgW="10564978" imgH="1492729" progId="Word.Document.12">
                  <p:embed/>
                  <p:pic>
                    <p:nvPicPr>
                      <p:cNvPr id="0" name=""/>
                      <p:cNvPicPr/>
                      <p:nvPr/>
                    </p:nvPicPr>
                    <p:blipFill>
                      <a:blip r:embed="rId5"/>
                      <a:stretch>
                        <a:fillRect/>
                      </a:stretch>
                    </p:blipFill>
                    <p:spPr>
                      <a:xfrm>
                        <a:off x="819150" y="4760937"/>
                        <a:ext cx="10553700" cy="1495425"/>
                      </a:xfrm>
                      <a:prstGeom prst="rect">
                        <a:avLst/>
                      </a:prstGeom>
                    </p:spPr>
                  </p:pic>
                </p:oleObj>
              </mc:Fallback>
            </mc:AlternateContent>
          </a:graphicData>
        </a:graphic>
      </p:graphicFrame>
      <p:sp>
        <p:nvSpPr>
          <p:cNvPr id="4" name="矩形 3"/>
          <p:cNvSpPr/>
          <p:nvPr/>
        </p:nvSpPr>
        <p:spPr>
          <a:xfrm>
            <a:off x="1032501" y="1192233"/>
            <a:ext cx="103105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850 </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endParaRPr lang="zh-CN" altLang="en-US" dirty="0"/>
          </a:p>
        </p:txBody>
      </p:sp>
      <p:sp>
        <p:nvSpPr>
          <p:cNvPr id="14" name="矩形 13"/>
          <p:cNvSpPr/>
          <p:nvPr/>
        </p:nvSpPr>
        <p:spPr>
          <a:xfrm>
            <a:off x="5923530" y="1708363"/>
            <a:ext cx="295465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向正反应方向进行中</a:t>
            </a:r>
            <a:endParaRPr lang="zh-CN" altLang="en-US" dirty="0"/>
          </a:p>
        </p:txBody>
      </p:sp>
      <p:graphicFrame>
        <p:nvGraphicFramePr>
          <p:cNvPr id="15" name="表格 14"/>
          <p:cNvGraphicFramePr>
            <a:graphicFrameLocks noGrp="1"/>
          </p:cNvGraphicFramePr>
          <p:nvPr>
            <p:extLst>
              <p:ext uri="{D42A27DB-BD31-4B8C-83A1-F6EECF244321}">
                <p14:modId xmlns:p14="http://schemas.microsoft.com/office/powerpoint/2010/main" val="4037535158"/>
              </p:ext>
            </p:extLst>
          </p:nvPr>
        </p:nvGraphicFramePr>
        <p:xfrm>
          <a:off x="509092" y="2924944"/>
          <a:ext cx="7014369" cy="1097280"/>
        </p:xfrm>
        <a:graphic>
          <a:graphicData uri="http://schemas.openxmlformats.org/drawingml/2006/table">
            <a:tbl>
              <a:tblPr/>
              <a:tblGrid>
                <a:gridCol w="1170308"/>
                <a:gridCol w="1064053"/>
                <a:gridCol w="1064053"/>
                <a:gridCol w="1064053"/>
                <a:gridCol w="1325951"/>
                <a:gridCol w="1325951"/>
              </a:tblGrid>
              <a:tr h="0">
                <a:tc>
                  <a:txBody>
                    <a:bodyPr/>
                    <a:lstStyle/>
                    <a:p>
                      <a:pPr algn="ctr">
                        <a:lnSpc>
                          <a:spcPct val="150000"/>
                        </a:lnSpc>
                        <a:spcAft>
                          <a:spcPts val="0"/>
                        </a:spcAft>
                      </a:pPr>
                      <a:r>
                        <a:rPr lang="en-US" sz="2400" i="1" kern="100" baseline="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baseline="0" dirty="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700</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800</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850</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1 000</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1 200</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baseline="0" dirty="0">
                          <a:effectLst/>
                          <a:latin typeface="Times New Roman" panose="02020603050405020304" pitchFamily="18" charset="0"/>
                          <a:ea typeface="微软雅黑" panose="020B0503020204020204" pitchFamily="34" charset="-122"/>
                          <a:cs typeface="Courier New" panose="02070309020205020404" pitchFamily="49" charset="0"/>
                        </a:rPr>
                        <a:t>K</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0.6</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0.9</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a:effectLst/>
                          <a:latin typeface="Times New Roman" panose="02020603050405020304" pitchFamily="18" charset="0"/>
                          <a:ea typeface="微软雅黑" panose="020B0503020204020204" pitchFamily="34" charset="-122"/>
                          <a:cs typeface="Courier New" panose="02070309020205020404" pitchFamily="49" charset="0"/>
                        </a:rPr>
                        <a:t>1.7</a:t>
                      </a:r>
                      <a:endParaRPr lang="zh-CN" sz="24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baseline="0" dirty="0">
                          <a:effectLst/>
                          <a:latin typeface="Times New Roman" panose="02020603050405020304" pitchFamily="18" charset="0"/>
                          <a:ea typeface="微软雅黑" panose="020B0503020204020204" pitchFamily="34" charset="-122"/>
                          <a:cs typeface="Courier New" panose="02070309020205020404" pitchFamily="49" charset="0"/>
                        </a:rPr>
                        <a:t>2.6</a:t>
                      </a:r>
                      <a:endParaRPr lang="zh-CN" sz="24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1380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1639F706-5A08-E441-9E43-476613981402}"/>
              </a:ext>
            </a:extLst>
          </p:cNvPr>
          <p:cNvSpPr txBox="1"/>
          <p:nvPr/>
        </p:nvSpPr>
        <p:spPr>
          <a:xfrm>
            <a:off x="407368" y="468196"/>
            <a:ext cx="7218168" cy="492443"/>
          </a:xfrm>
          <a:prstGeom prst="rect">
            <a:avLst/>
          </a:prstGeom>
          <a:noFill/>
        </p:spPr>
        <p:txBody>
          <a:bodyPr wrap="square">
            <a:spAutoFit/>
          </a:bodyPr>
          <a:lstStyle/>
          <a:p>
            <a:pPr>
              <a:tabLst>
                <a:tab pos="2430780" algn="l"/>
              </a:tabLst>
            </a:pPr>
            <a:r>
              <a:rPr lang="zh-CN" altLang="zh-CN" sz="2600" b="1" kern="100" dirty="0">
                <a:solidFill>
                  <a:srgbClr val="BC5D22"/>
                </a:solidFill>
                <a:latin typeface="+mn-ea"/>
                <a:cs typeface="Times New Roman" panose="02020603050405020304" pitchFamily="18" charset="0"/>
              </a:rPr>
              <a:t>二、化学平衡常数表达式的理解与应用</a:t>
            </a:r>
          </a:p>
        </p:txBody>
      </p:sp>
      <p:sp>
        <p:nvSpPr>
          <p:cNvPr id="3" name="矩形 2"/>
          <p:cNvSpPr/>
          <p:nvPr/>
        </p:nvSpPr>
        <p:spPr>
          <a:xfrm>
            <a:off x="407368" y="951572"/>
            <a:ext cx="11267156" cy="378565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研究氮氧化物与悬浮在大气中海盐粒子的相互作用时，涉及如下反应：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NaCl</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NaNO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ClNO</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2NO(g)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2ClNO(g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的平衡常数表达式为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(2)4NO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2NaCl(s)</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2NaNO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2NO(g)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9" name="组合 8">
            <a:extLst>
              <a:ext uri="{FF2B5EF4-FFF2-40B4-BE49-F238E27FC236}">
                <a16:creationId xmlns:a16="http://schemas.microsoft.com/office/drawing/2014/main" xmlns="" id="{8E2DE2DB-9635-7343-9324-24E879D1A803}"/>
              </a:ext>
            </a:extLst>
          </p:cNvPr>
          <p:cNvGrpSpPr/>
          <p:nvPr/>
        </p:nvGrpSpPr>
        <p:grpSpPr>
          <a:xfrm>
            <a:off x="516000" y="4851925"/>
            <a:ext cx="11160000" cy="1457395"/>
            <a:chOff x="631969" y="3925222"/>
            <a:chExt cx="11160000" cy="1457395"/>
          </a:xfrm>
        </p:grpSpPr>
        <p:sp>
          <p:nvSpPr>
            <p:cNvPr id="10" name="圆角矩形 9">
              <a:extLst>
                <a:ext uri="{FF2B5EF4-FFF2-40B4-BE49-F238E27FC236}">
                  <a16:creationId xmlns:a16="http://schemas.microsoft.com/office/drawing/2014/main" xmlns="" id="{E595429C-FC91-844C-93CF-CDF13B79A00E}"/>
                </a:ext>
              </a:extLst>
            </p:cNvPr>
            <p:cNvSpPr/>
            <p:nvPr/>
          </p:nvSpPr>
          <p:spPr>
            <a:xfrm>
              <a:off x="631969" y="4038113"/>
              <a:ext cx="11160000" cy="1344504"/>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1" name="矩形 10">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13" name="对象 12"/>
          <p:cNvGraphicFramePr>
            <a:graphicFrameLocks noChangeAspect="1"/>
          </p:cNvGraphicFramePr>
          <p:nvPr>
            <p:extLst>
              <p:ext uri="{D42A27DB-BD31-4B8C-83A1-F6EECF244321}">
                <p14:modId xmlns:p14="http://schemas.microsoft.com/office/powerpoint/2010/main" val="283445380"/>
              </p:ext>
            </p:extLst>
          </p:nvPr>
        </p:nvGraphicFramePr>
        <p:xfrm>
          <a:off x="690563" y="5227223"/>
          <a:ext cx="10810875" cy="981075"/>
        </p:xfrm>
        <a:graphic>
          <a:graphicData uri="http://schemas.openxmlformats.org/presentationml/2006/ole">
            <mc:AlternateContent xmlns:mc="http://schemas.openxmlformats.org/markup-compatibility/2006">
              <mc:Choice xmlns:v="urn:schemas-microsoft-com:vml" Requires="v">
                <p:oleObj spid="_x0000_s111193" name="文档" r:id="rId4" imgW="10822485" imgH="979458" progId="Word.Document.12">
                  <p:embed/>
                </p:oleObj>
              </mc:Choice>
              <mc:Fallback>
                <p:oleObj name="文档" r:id="rId4" imgW="10822485" imgH="979458" progId="Word.Document.12">
                  <p:embed/>
                  <p:pic>
                    <p:nvPicPr>
                      <p:cNvPr id="0" name=""/>
                      <p:cNvPicPr/>
                      <p:nvPr/>
                    </p:nvPicPr>
                    <p:blipFill>
                      <a:blip r:embed="rId5"/>
                      <a:stretch>
                        <a:fillRect/>
                      </a:stretch>
                    </p:blipFill>
                    <p:spPr>
                      <a:xfrm>
                        <a:off x="690563" y="5227223"/>
                        <a:ext cx="10810875" cy="981075"/>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423932157"/>
              </p:ext>
            </p:extLst>
          </p:nvPr>
        </p:nvGraphicFramePr>
        <p:xfrm>
          <a:off x="3143672" y="1673282"/>
          <a:ext cx="1006475" cy="447675"/>
        </p:xfrm>
        <a:graphic>
          <a:graphicData uri="http://schemas.openxmlformats.org/presentationml/2006/ole">
            <mc:AlternateContent xmlns:mc="http://schemas.openxmlformats.org/markup-compatibility/2006">
              <mc:Choice xmlns:v="urn:schemas-microsoft-com:vml" Requires="v">
                <p:oleObj spid="_x0000_s111194" name="文档" r:id="rId7" imgW="1007029" imgH="448194" progId="Word.Document.12">
                  <p:embed/>
                </p:oleObj>
              </mc:Choice>
              <mc:Fallback>
                <p:oleObj name="文档" r:id="rId7" imgW="1007029" imgH="448194" progId="Word.Document.12">
                  <p:embed/>
                  <p:pic>
                    <p:nvPicPr>
                      <p:cNvPr id="0" name=""/>
                      <p:cNvPicPr/>
                      <p:nvPr/>
                    </p:nvPicPr>
                    <p:blipFill>
                      <a:blip r:embed="rId8"/>
                      <a:stretch>
                        <a:fillRect/>
                      </a:stretch>
                    </p:blipFill>
                    <p:spPr>
                      <a:xfrm>
                        <a:off x="3143672" y="1673282"/>
                        <a:ext cx="1006475" cy="44767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717462496"/>
              </p:ext>
            </p:extLst>
          </p:nvPr>
        </p:nvGraphicFramePr>
        <p:xfrm>
          <a:off x="2855640" y="2349160"/>
          <a:ext cx="1006475" cy="447675"/>
        </p:xfrm>
        <a:graphic>
          <a:graphicData uri="http://schemas.openxmlformats.org/presentationml/2006/ole">
            <mc:AlternateContent xmlns:mc="http://schemas.openxmlformats.org/markup-compatibility/2006">
              <mc:Choice xmlns:v="urn:schemas-microsoft-com:vml" Requires="v">
                <p:oleObj spid="_x0000_s111195" name="文档" r:id="rId10" imgW="1007029" imgH="448194" progId="Word.Document.12">
                  <p:embed/>
                </p:oleObj>
              </mc:Choice>
              <mc:Fallback>
                <p:oleObj name="文档" r:id="rId10" imgW="1007029" imgH="448194" progId="Word.Document.12">
                  <p:embed/>
                  <p:pic>
                    <p:nvPicPr>
                      <p:cNvPr id="0" name=""/>
                      <p:cNvPicPr/>
                      <p:nvPr/>
                    </p:nvPicPr>
                    <p:blipFill>
                      <a:blip r:embed="rId8"/>
                      <a:stretch>
                        <a:fillRect/>
                      </a:stretch>
                    </p:blipFill>
                    <p:spPr>
                      <a:xfrm>
                        <a:off x="2855640" y="2349160"/>
                        <a:ext cx="1006475" cy="447675"/>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556025393"/>
              </p:ext>
            </p:extLst>
          </p:nvPr>
        </p:nvGraphicFramePr>
        <p:xfrm>
          <a:off x="3423816" y="3683404"/>
          <a:ext cx="1006475" cy="447675"/>
        </p:xfrm>
        <a:graphic>
          <a:graphicData uri="http://schemas.openxmlformats.org/presentationml/2006/ole">
            <mc:AlternateContent xmlns:mc="http://schemas.openxmlformats.org/markup-compatibility/2006">
              <mc:Choice xmlns:v="urn:schemas-microsoft-com:vml" Requires="v">
                <p:oleObj spid="_x0000_s111196" name="文档" r:id="rId12" imgW="1007029" imgH="448194" progId="Word.Document.12">
                  <p:embed/>
                </p:oleObj>
              </mc:Choice>
              <mc:Fallback>
                <p:oleObj name="文档" r:id="rId12" imgW="1007029" imgH="448194" progId="Word.Document.12">
                  <p:embed/>
                  <p:pic>
                    <p:nvPicPr>
                      <p:cNvPr id="0" name=""/>
                      <p:cNvPicPr/>
                      <p:nvPr/>
                    </p:nvPicPr>
                    <p:blipFill>
                      <a:blip r:embed="rId8"/>
                      <a:stretch>
                        <a:fillRect/>
                      </a:stretch>
                    </p:blipFill>
                    <p:spPr>
                      <a:xfrm>
                        <a:off x="3423816" y="3683404"/>
                        <a:ext cx="1006475" cy="447675"/>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180499650"/>
              </p:ext>
            </p:extLst>
          </p:nvPr>
        </p:nvGraphicFramePr>
        <p:xfrm>
          <a:off x="4615210" y="2637283"/>
          <a:ext cx="2263775" cy="906463"/>
        </p:xfrm>
        <a:graphic>
          <a:graphicData uri="http://schemas.openxmlformats.org/presentationml/2006/ole">
            <mc:AlternateContent xmlns:mc="http://schemas.openxmlformats.org/markup-compatibility/2006">
              <mc:Choice xmlns:v="urn:schemas-microsoft-com:vml" Requires="v">
                <p:oleObj spid="_x0000_s111197" name="文档" r:id="rId14" imgW="2263836" imgH="906123" progId="Word.Document.12">
                  <p:embed/>
                </p:oleObj>
              </mc:Choice>
              <mc:Fallback>
                <p:oleObj name="文档" r:id="rId14" imgW="2263836" imgH="906123" progId="Word.Document.12">
                  <p:embed/>
                  <p:pic>
                    <p:nvPicPr>
                      <p:cNvPr id="0" name=""/>
                      <p:cNvPicPr/>
                      <p:nvPr/>
                    </p:nvPicPr>
                    <p:blipFill>
                      <a:blip r:embed="rId15"/>
                      <a:stretch>
                        <a:fillRect/>
                      </a:stretch>
                    </p:blipFill>
                    <p:spPr>
                      <a:xfrm>
                        <a:off x="4615210" y="2637283"/>
                        <a:ext cx="2263775" cy="906463"/>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27302999"/>
              </p:ext>
            </p:extLst>
          </p:nvPr>
        </p:nvGraphicFramePr>
        <p:xfrm>
          <a:off x="9988624" y="3230966"/>
          <a:ext cx="1095375" cy="904875"/>
        </p:xfrm>
        <a:graphic>
          <a:graphicData uri="http://schemas.openxmlformats.org/presentationml/2006/ole">
            <mc:AlternateContent xmlns:mc="http://schemas.openxmlformats.org/markup-compatibility/2006">
              <mc:Choice xmlns:v="urn:schemas-microsoft-com:vml" Requires="v">
                <p:oleObj spid="_x0000_s111198" name="文档" r:id="rId17" imgW="1102045" imgH="906123" progId="Word.Document.12">
                  <p:embed/>
                </p:oleObj>
              </mc:Choice>
              <mc:Fallback>
                <p:oleObj name="文档" r:id="rId17" imgW="1102045" imgH="906123" progId="Word.Document.12">
                  <p:embed/>
                  <p:pic>
                    <p:nvPicPr>
                      <p:cNvPr id="0" name=""/>
                      <p:cNvPicPr/>
                      <p:nvPr/>
                    </p:nvPicPr>
                    <p:blipFill>
                      <a:blip r:embed="rId18"/>
                      <a:stretch>
                        <a:fillRect/>
                      </a:stretch>
                    </p:blipFill>
                    <p:spPr>
                      <a:xfrm>
                        <a:off x="9988624" y="3230966"/>
                        <a:ext cx="1095375" cy="904875"/>
                      </a:xfrm>
                      <a:prstGeom prst="rect">
                        <a:avLst/>
                      </a:prstGeom>
                    </p:spPr>
                  </p:pic>
                </p:oleObj>
              </mc:Fallback>
            </mc:AlternateContent>
          </a:graphicData>
        </a:graphic>
      </p:graphicFrame>
    </p:spTree>
    <p:extLst>
      <p:ext uri="{BB962C8B-B14F-4D97-AF65-F5344CB8AC3E}">
        <p14:creationId xmlns:p14="http://schemas.microsoft.com/office/powerpoint/2010/main" val="29563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04664"/>
            <a:ext cx="11412000" cy="1754326"/>
          </a:xfrm>
          <a:prstGeom prst="rect">
            <a:avLst/>
          </a:prstGeom>
        </p:spPr>
        <p:txBody>
          <a:bodyPr>
            <a:spAutoFit/>
          </a:bodyPr>
          <a:lstStyle/>
          <a:p>
            <a:pPr algn="just">
              <a:lnSpc>
                <a:spcPct val="150000"/>
              </a:lnSpc>
            </a:pPr>
            <a:r>
              <a:rPr lang="en-US" altLang="zh-CN" sz="2400" kern="100" dirty="0">
                <a:latin typeface="Times New Roman" panose="02020603050405020304" pitchFamily="18" charset="0"/>
                <a:ea typeface="微软雅黑" panose="020B0503020204020204" pitchFamily="34" charset="-122"/>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甲醇是重要的化学工业基础原料和清洁液体燃料。工业上可利用</a:t>
            </a:r>
            <a:r>
              <a:rPr lang="en-US" altLang="zh-CN" sz="2400" kern="100" dirty="0">
                <a:latin typeface="Times New Roman" panose="02020603050405020304" pitchFamily="18" charset="0"/>
                <a:ea typeface="微软雅黑" panose="020B0503020204020204" pitchFamily="34" charset="-122"/>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Times New Roman" panose="02020603050405020304" pitchFamily="18" charset="0"/>
                <a:ea typeface="微软雅黑" panose="020B0503020204020204" pitchFamily="34" charset="-122"/>
              </a:rPr>
              <a:t>CO</a:t>
            </a:r>
            <a:r>
              <a:rPr lang="en-US" altLang="zh-CN" sz="2400" kern="100" baseline="-250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来生产燃料甲醇。已知制备甲醇的有关化学反应以及在不同温度下的化学反应平衡常数如下表所示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graphicFrame>
        <p:nvGraphicFramePr>
          <p:cNvPr id="10" name="表格 9"/>
          <p:cNvGraphicFramePr>
            <a:graphicFrameLocks noGrp="1"/>
          </p:cNvGraphicFramePr>
          <p:nvPr>
            <p:extLst>
              <p:ext uri="{D42A27DB-BD31-4B8C-83A1-F6EECF244321}">
                <p14:modId xmlns:p14="http://schemas.microsoft.com/office/powerpoint/2010/main" val="3269413816"/>
              </p:ext>
            </p:extLst>
          </p:nvPr>
        </p:nvGraphicFramePr>
        <p:xfrm>
          <a:off x="571179" y="2276872"/>
          <a:ext cx="11049643" cy="2743200"/>
        </p:xfrm>
        <a:graphic>
          <a:graphicData uri="http://schemas.openxmlformats.org/drawingml/2006/table">
            <a:tbl>
              <a:tblPr/>
              <a:tblGrid>
                <a:gridCol w="6121448"/>
                <a:gridCol w="1846521"/>
                <a:gridCol w="1540837"/>
                <a:gridCol w="1540837"/>
              </a:tblGrid>
              <a:tr h="0">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平衡常数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温度</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zh-CN" altLang="en-US"/>
                    </a:p>
                  </a:txBody>
                  <a:tcPr/>
                </a:tc>
              </a:tr>
              <a:tr h="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500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800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0">
                <a:tc>
                  <a:txBody>
                    <a:bodyPr/>
                    <a:lstStyle/>
                    <a:p>
                      <a:pPr algn="ctr">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①</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OH(g</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0.15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②</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O(g</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CO(g)</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③</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OH(g</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O(g)</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880937386"/>
              </p:ext>
            </p:extLst>
          </p:nvPr>
        </p:nvGraphicFramePr>
        <p:xfrm>
          <a:off x="3287688" y="4588278"/>
          <a:ext cx="1006475" cy="447675"/>
        </p:xfrm>
        <a:graphic>
          <a:graphicData uri="http://schemas.openxmlformats.org/presentationml/2006/ole">
            <mc:AlternateContent xmlns:mc="http://schemas.openxmlformats.org/markup-compatibility/2006">
              <mc:Choice xmlns:v="urn:schemas-microsoft-com:vml" Requires="v">
                <p:oleObj spid="_x0000_s113969" name="文档" r:id="rId4" imgW="1007029" imgH="448194" progId="Word.Document.12">
                  <p:embed/>
                </p:oleObj>
              </mc:Choice>
              <mc:Fallback>
                <p:oleObj name="文档" r:id="rId4" imgW="1007029" imgH="448194" progId="Word.Document.12">
                  <p:embed/>
                  <p:pic>
                    <p:nvPicPr>
                      <p:cNvPr id="0" name=""/>
                      <p:cNvPicPr/>
                      <p:nvPr/>
                    </p:nvPicPr>
                    <p:blipFill>
                      <a:blip r:embed="rId5"/>
                      <a:stretch>
                        <a:fillRect/>
                      </a:stretch>
                    </p:blipFill>
                    <p:spPr>
                      <a:xfrm>
                        <a:off x="3287688" y="4588278"/>
                        <a:ext cx="1006475" cy="44767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420261227"/>
              </p:ext>
            </p:extLst>
          </p:nvPr>
        </p:nvGraphicFramePr>
        <p:xfrm>
          <a:off x="3503712" y="4059641"/>
          <a:ext cx="1006475" cy="447675"/>
        </p:xfrm>
        <a:graphic>
          <a:graphicData uri="http://schemas.openxmlformats.org/presentationml/2006/ole">
            <mc:AlternateContent xmlns:mc="http://schemas.openxmlformats.org/markup-compatibility/2006">
              <mc:Choice xmlns:v="urn:schemas-microsoft-com:vml" Requires="v">
                <p:oleObj spid="_x0000_s113970" name="文档" r:id="rId7" imgW="1007029" imgH="448194" progId="Word.Document.12">
                  <p:embed/>
                </p:oleObj>
              </mc:Choice>
              <mc:Fallback>
                <p:oleObj name="文档" r:id="rId7" imgW="1007029" imgH="448194" progId="Word.Document.12">
                  <p:embed/>
                  <p:pic>
                    <p:nvPicPr>
                      <p:cNvPr id="0" name=""/>
                      <p:cNvPicPr/>
                      <p:nvPr/>
                    </p:nvPicPr>
                    <p:blipFill>
                      <a:blip r:embed="rId5"/>
                      <a:stretch>
                        <a:fillRect/>
                      </a:stretch>
                    </p:blipFill>
                    <p:spPr>
                      <a:xfrm>
                        <a:off x="3503712" y="4059641"/>
                        <a:ext cx="1006475" cy="4476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200263721"/>
              </p:ext>
            </p:extLst>
          </p:nvPr>
        </p:nvGraphicFramePr>
        <p:xfrm>
          <a:off x="3863752" y="3531004"/>
          <a:ext cx="1006475" cy="447675"/>
        </p:xfrm>
        <a:graphic>
          <a:graphicData uri="http://schemas.openxmlformats.org/presentationml/2006/ole">
            <mc:AlternateContent xmlns:mc="http://schemas.openxmlformats.org/markup-compatibility/2006">
              <mc:Choice xmlns:v="urn:schemas-microsoft-com:vml" Requires="v">
                <p:oleObj spid="_x0000_s113971" name="文档" r:id="rId9" imgW="1007029" imgH="448194" progId="Word.Document.12">
                  <p:embed/>
                </p:oleObj>
              </mc:Choice>
              <mc:Fallback>
                <p:oleObj name="文档" r:id="rId9" imgW="1007029" imgH="448194" progId="Word.Document.12">
                  <p:embed/>
                  <p:pic>
                    <p:nvPicPr>
                      <p:cNvPr id="0" name=""/>
                      <p:cNvPicPr/>
                      <p:nvPr/>
                    </p:nvPicPr>
                    <p:blipFill>
                      <a:blip r:embed="rId5"/>
                      <a:stretch>
                        <a:fillRect/>
                      </a:stretch>
                    </p:blipFill>
                    <p:spPr>
                      <a:xfrm>
                        <a:off x="3863752" y="3531004"/>
                        <a:ext cx="1006475" cy="447675"/>
                      </a:xfrm>
                      <a:prstGeom prst="rect">
                        <a:avLst/>
                      </a:prstGeom>
                    </p:spPr>
                  </p:pic>
                </p:oleObj>
              </mc:Fallback>
            </mc:AlternateContent>
          </a:graphicData>
        </a:graphic>
      </p:graphicFrame>
      <p:sp>
        <p:nvSpPr>
          <p:cNvPr id="14" name="矩形 13"/>
          <p:cNvSpPr/>
          <p:nvPr/>
        </p:nvSpPr>
        <p:spPr>
          <a:xfrm>
            <a:off x="390000" y="5229200"/>
            <a:ext cx="11412000" cy="577081"/>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据反应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可推导出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之间的关系，则</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p:cNvSpPr/>
          <p:nvPr/>
        </p:nvSpPr>
        <p:spPr>
          <a:xfrm>
            <a:off x="8328248" y="5286907"/>
            <a:ext cx="902811"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Tree>
    <p:extLst>
      <p:ext uri="{BB962C8B-B14F-4D97-AF65-F5344CB8AC3E}">
        <p14:creationId xmlns:p14="http://schemas.microsoft.com/office/powerpoint/2010/main" val="249304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p:cNvGraphicFramePr>
            <a:graphicFrameLocks noChangeAspect="1"/>
          </p:cNvGraphicFramePr>
          <p:nvPr>
            <p:extLst>
              <p:ext uri="{D42A27DB-BD31-4B8C-83A1-F6EECF244321}">
                <p14:modId xmlns:p14="http://schemas.microsoft.com/office/powerpoint/2010/main" val="655535356"/>
              </p:ext>
            </p:extLst>
          </p:nvPr>
        </p:nvGraphicFramePr>
        <p:xfrm>
          <a:off x="793626" y="1700808"/>
          <a:ext cx="5105400" cy="1047750"/>
        </p:xfrm>
        <a:graphic>
          <a:graphicData uri="http://schemas.openxmlformats.org/presentationml/2006/ole">
            <mc:AlternateContent xmlns:mc="http://schemas.openxmlformats.org/markup-compatibility/2006">
              <mc:Choice xmlns:v="urn:schemas-microsoft-com:vml" Requires="v">
                <p:oleObj spid="_x0000_s114993" name="文档" r:id="rId4" imgW="5111086" imgH="1049271" progId="Word.Document.12">
                  <p:embed/>
                </p:oleObj>
              </mc:Choice>
              <mc:Fallback>
                <p:oleObj name="文档" r:id="rId4" imgW="5111086" imgH="1049271" progId="Word.Document.12">
                  <p:embed/>
                  <p:pic>
                    <p:nvPicPr>
                      <p:cNvPr id="0" name=""/>
                      <p:cNvPicPr/>
                      <p:nvPr/>
                    </p:nvPicPr>
                    <p:blipFill>
                      <a:blip r:embed="rId5"/>
                      <a:stretch>
                        <a:fillRect/>
                      </a:stretch>
                    </p:blipFill>
                    <p:spPr>
                      <a:xfrm>
                        <a:off x="793626" y="1700808"/>
                        <a:ext cx="5105400" cy="1047750"/>
                      </a:xfrm>
                      <a:prstGeom prst="rect">
                        <a:avLst/>
                      </a:prstGeom>
                    </p:spPr>
                  </p:pic>
                </p:oleObj>
              </mc:Fallback>
            </mc:AlternateContent>
          </a:graphicData>
        </a:graphic>
      </p:graphicFrame>
      <p:grpSp>
        <p:nvGrpSpPr>
          <p:cNvPr id="11" name="组合 10">
            <a:extLst>
              <a:ext uri="{FF2B5EF4-FFF2-40B4-BE49-F238E27FC236}">
                <a16:creationId xmlns:a16="http://schemas.microsoft.com/office/drawing/2014/main" xmlns="" id="{574E7DD6-E482-894D-9E46-D2B62C9ED9EC}"/>
              </a:ext>
            </a:extLst>
          </p:cNvPr>
          <p:cNvGrpSpPr/>
          <p:nvPr/>
        </p:nvGrpSpPr>
        <p:grpSpPr>
          <a:xfrm>
            <a:off x="516000" y="1420027"/>
            <a:ext cx="11160000" cy="3665157"/>
            <a:chOff x="792914" y="3925222"/>
            <a:chExt cx="11160000" cy="3665157"/>
          </a:xfrm>
        </p:grpSpPr>
        <p:sp>
          <p:nvSpPr>
            <p:cNvPr id="12" name="圆角矩形 11">
              <a:extLst>
                <a:ext uri="{FF2B5EF4-FFF2-40B4-BE49-F238E27FC236}">
                  <a16:creationId xmlns:a16="http://schemas.microsoft.com/office/drawing/2014/main" xmlns="" id="{E0791A29-2CB4-2744-96C1-EA2037B165CE}"/>
                </a:ext>
              </a:extLst>
            </p:cNvPr>
            <p:cNvSpPr/>
            <p:nvPr/>
          </p:nvSpPr>
          <p:spPr>
            <a:xfrm>
              <a:off x="792914" y="4038112"/>
              <a:ext cx="11160000" cy="3552267"/>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3" name="矩形 1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5" name="文本框 14">
              <a:extLst>
                <a:ext uri="{FF2B5EF4-FFF2-40B4-BE49-F238E27FC236}">
                  <a16:creationId xmlns:a16="http://schemas.microsoft.com/office/drawing/2014/main" xmlns="" id="{E38EBCDC-ABCA-E945-AC9F-C9807C462968}"/>
                </a:ext>
              </a:extLst>
            </p:cNvPr>
            <p:cNvSpPr txBox="1"/>
            <p:nvPr/>
          </p:nvSpPr>
          <p:spPr>
            <a:xfrm>
              <a:off x="971152" y="6798291"/>
              <a:ext cx="10683993" cy="576248"/>
            </a:xfrm>
            <a:prstGeom prst="rect">
              <a:avLst/>
            </a:prstGeom>
            <a:noFill/>
          </p:spPr>
          <p:txBody>
            <a:bodyPr wrap="square">
              <a:spAutoFit/>
            </a:bodyPr>
            <a:lstStyle/>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16" name="对象 15"/>
          <p:cNvGraphicFramePr>
            <a:graphicFrameLocks noChangeAspect="1"/>
          </p:cNvGraphicFramePr>
          <p:nvPr>
            <p:extLst>
              <p:ext uri="{D42A27DB-BD31-4B8C-83A1-F6EECF244321}">
                <p14:modId xmlns:p14="http://schemas.microsoft.com/office/powerpoint/2010/main" val="2334435848"/>
              </p:ext>
            </p:extLst>
          </p:nvPr>
        </p:nvGraphicFramePr>
        <p:xfrm>
          <a:off x="793626" y="2636912"/>
          <a:ext cx="5105400" cy="1000125"/>
        </p:xfrm>
        <a:graphic>
          <a:graphicData uri="http://schemas.openxmlformats.org/presentationml/2006/ole">
            <mc:AlternateContent xmlns:mc="http://schemas.openxmlformats.org/markup-compatibility/2006">
              <mc:Choice xmlns:v="urn:schemas-microsoft-com:vml" Requires="v">
                <p:oleObj spid="_x0000_s114994" name="文档" r:id="rId7" imgW="5111086" imgH="1001675" progId="Word.Document.12">
                  <p:embed/>
                </p:oleObj>
              </mc:Choice>
              <mc:Fallback>
                <p:oleObj name="文档" r:id="rId7" imgW="5111086" imgH="1001675" progId="Word.Document.12">
                  <p:embed/>
                  <p:pic>
                    <p:nvPicPr>
                      <p:cNvPr id="0" name=""/>
                      <p:cNvPicPr/>
                      <p:nvPr/>
                    </p:nvPicPr>
                    <p:blipFill>
                      <a:blip r:embed="rId8"/>
                      <a:stretch>
                        <a:fillRect/>
                      </a:stretch>
                    </p:blipFill>
                    <p:spPr>
                      <a:xfrm>
                        <a:off x="793626" y="2636912"/>
                        <a:ext cx="5105400" cy="1000125"/>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3494246087"/>
              </p:ext>
            </p:extLst>
          </p:nvPr>
        </p:nvGraphicFramePr>
        <p:xfrm>
          <a:off x="793626" y="3533378"/>
          <a:ext cx="5105400" cy="1047750"/>
        </p:xfrm>
        <a:graphic>
          <a:graphicData uri="http://schemas.openxmlformats.org/presentationml/2006/ole">
            <mc:AlternateContent xmlns:mc="http://schemas.openxmlformats.org/markup-compatibility/2006">
              <mc:Choice xmlns:v="urn:schemas-microsoft-com:vml" Requires="v">
                <p:oleObj spid="_x0000_s114995" name="文档" r:id="rId10" imgW="5111086" imgH="1049271" progId="Word.Document.12">
                  <p:embed/>
                </p:oleObj>
              </mc:Choice>
              <mc:Fallback>
                <p:oleObj name="文档" r:id="rId10" imgW="5111086" imgH="1049271" progId="Word.Document.12">
                  <p:embed/>
                  <p:pic>
                    <p:nvPicPr>
                      <p:cNvPr id="0" name=""/>
                      <p:cNvPicPr/>
                      <p:nvPr/>
                    </p:nvPicPr>
                    <p:blipFill>
                      <a:blip r:embed="rId11"/>
                      <a:stretch>
                        <a:fillRect/>
                      </a:stretch>
                    </p:blipFill>
                    <p:spPr>
                      <a:xfrm>
                        <a:off x="793626" y="3533378"/>
                        <a:ext cx="5105400" cy="1047750"/>
                      </a:xfrm>
                      <a:prstGeom prst="rect">
                        <a:avLst/>
                      </a:prstGeom>
                    </p:spPr>
                  </p:pic>
                </p:oleObj>
              </mc:Fallback>
            </mc:AlternateContent>
          </a:graphicData>
        </a:graphic>
      </p:graphicFrame>
    </p:spTree>
    <p:extLst>
      <p:ext uri="{BB962C8B-B14F-4D97-AF65-F5344CB8AC3E}">
        <p14:creationId xmlns:p14="http://schemas.microsoft.com/office/powerpoint/2010/main" val="218020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577255"/>
            <a:ext cx="11412000" cy="577081"/>
          </a:xfrm>
          <a:prstGeom prst="rect">
            <a:avLst/>
          </a:prstGeom>
        </p:spPr>
        <p:txBody>
          <a:bodyPr wrap="non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9" name="组合 8">
            <a:extLst>
              <a:ext uri="{FF2B5EF4-FFF2-40B4-BE49-F238E27FC236}">
                <a16:creationId xmlns:a16="http://schemas.microsoft.com/office/drawing/2014/main" xmlns="" id="{8E2DE2DB-9635-7343-9324-24E879D1A803}"/>
              </a:ext>
            </a:extLst>
          </p:cNvPr>
          <p:cNvGrpSpPr/>
          <p:nvPr/>
        </p:nvGrpSpPr>
        <p:grpSpPr>
          <a:xfrm>
            <a:off x="516000" y="4468163"/>
            <a:ext cx="11160000" cy="1625133"/>
            <a:chOff x="631969" y="3925222"/>
            <a:chExt cx="11160000" cy="1625133"/>
          </a:xfrm>
        </p:grpSpPr>
        <p:sp>
          <p:nvSpPr>
            <p:cNvPr id="10" name="圆角矩形 9">
              <a:extLst>
                <a:ext uri="{FF2B5EF4-FFF2-40B4-BE49-F238E27FC236}">
                  <a16:creationId xmlns:a16="http://schemas.microsoft.com/office/drawing/2014/main" xmlns="" id="{E595429C-FC91-844C-93CF-CDF13B79A00E}"/>
                </a:ext>
              </a:extLst>
            </p:cNvPr>
            <p:cNvSpPr/>
            <p:nvPr/>
          </p:nvSpPr>
          <p:spPr>
            <a:xfrm>
              <a:off x="631969" y="4038112"/>
              <a:ext cx="11160000" cy="1512243"/>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1" name="矩形 10">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4" name="矩形 13"/>
          <p:cNvSpPr/>
          <p:nvPr/>
        </p:nvSpPr>
        <p:spPr>
          <a:xfrm>
            <a:off x="780435" y="4756195"/>
            <a:ext cx="10631130" cy="1200329"/>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500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800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的平衡常数分别为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0.375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；升温，</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减小，平衡左移，正反应为放热反应，所以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2440583389"/>
              </p:ext>
            </p:extLst>
          </p:nvPr>
        </p:nvGraphicFramePr>
        <p:xfrm>
          <a:off x="518965" y="1350293"/>
          <a:ext cx="11049643" cy="2743200"/>
        </p:xfrm>
        <a:graphic>
          <a:graphicData uri="http://schemas.openxmlformats.org/drawingml/2006/table">
            <a:tbl>
              <a:tblPr/>
              <a:tblGrid>
                <a:gridCol w="6121448"/>
                <a:gridCol w="1846521"/>
                <a:gridCol w="1540837"/>
                <a:gridCol w="1540837"/>
              </a:tblGrid>
              <a:tr h="0">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平衡常数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温度</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zh-CN" altLang="en-US"/>
                    </a:p>
                  </a:txBody>
                  <a:tcPr/>
                </a:tc>
              </a:tr>
              <a:tr h="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500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800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0">
                <a:tc>
                  <a:txBody>
                    <a:bodyPr/>
                    <a:lstStyle/>
                    <a:p>
                      <a:pPr algn="ctr">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①</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OH(g</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0.15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②</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O(g</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CO(g)</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③</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OH(g</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O(g)</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185758991"/>
              </p:ext>
            </p:extLst>
          </p:nvPr>
        </p:nvGraphicFramePr>
        <p:xfrm>
          <a:off x="3235474" y="3661699"/>
          <a:ext cx="1006475" cy="447675"/>
        </p:xfrm>
        <a:graphic>
          <a:graphicData uri="http://schemas.openxmlformats.org/presentationml/2006/ole">
            <mc:AlternateContent xmlns:mc="http://schemas.openxmlformats.org/markup-compatibility/2006">
              <mc:Choice xmlns:v="urn:schemas-microsoft-com:vml" Requires="v">
                <p:oleObj spid="_x0000_s116014" name="文档" r:id="rId4" imgW="1007029" imgH="448194" progId="Word.Document.12">
                  <p:embed/>
                </p:oleObj>
              </mc:Choice>
              <mc:Fallback>
                <p:oleObj name="文档" r:id="rId4" imgW="1007029" imgH="448194" progId="Word.Document.12">
                  <p:embed/>
                  <p:pic>
                    <p:nvPicPr>
                      <p:cNvPr id="0" name=""/>
                      <p:cNvPicPr/>
                      <p:nvPr/>
                    </p:nvPicPr>
                    <p:blipFill>
                      <a:blip r:embed="rId5"/>
                      <a:stretch>
                        <a:fillRect/>
                      </a:stretch>
                    </p:blipFill>
                    <p:spPr>
                      <a:xfrm>
                        <a:off x="3235474" y="3661699"/>
                        <a:ext cx="1006475" cy="447675"/>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145643652"/>
              </p:ext>
            </p:extLst>
          </p:nvPr>
        </p:nvGraphicFramePr>
        <p:xfrm>
          <a:off x="3451498" y="3133062"/>
          <a:ext cx="1006475" cy="447675"/>
        </p:xfrm>
        <a:graphic>
          <a:graphicData uri="http://schemas.openxmlformats.org/presentationml/2006/ole">
            <mc:AlternateContent xmlns:mc="http://schemas.openxmlformats.org/markup-compatibility/2006">
              <mc:Choice xmlns:v="urn:schemas-microsoft-com:vml" Requires="v">
                <p:oleObj spid="_x0000_s116015" name="文档" r:id="rId7" imgW="1007029" imgH="448194" progId="Word.Document.12">
                  <p:embed/>
                </p:oleObj>
              </mc:Choice>
              <mc:Fallback>
                <p:oleObj name="文档" r:id="rId7" imgW="1007029" imgH="448194" progId="Word.Document.12">
                  <p:embed/>
                  <p:pic>
                    <p:nvPicPr>
                      <p:cNvPr id="0" name=""/>
                      <p:cNvPicPr/>
                      <p:nvPr/>
                    </p:nvPicPr>
                    <p:blipFill>
                      <a:blip r:embed="rId5"/>
                      <a:stretch>
                        <a:fillRect/>
                      </a:stretch>
                    </p:blipFill>
                    <p:spPr>
                      <a:xfrm>
                        <a:off x="3451498" y="3133062"/>
                        <a:ext cx="1006475" cy="447675"/>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1609046195"/>
              </p:ext>
            </p:extLst>
          </p:nvPr>
        </p:nvGraphicFramePr>
        <p:xfrm>
          <a:off x="3811538" y="2604425"/>
          <a:ext cx="1006475" cy="447675"/>
        </p:xfrm>
        <a:graphic>
          <a:graphicData uri="http://schemas.openxmlformats.org/presentationml/2006/ole">
            <mc:AlternateContent xmlns:mc="http://schemas.openxmlformats.org/markup-compatibility/2006">
              <mc:Choice xmlns:v="urn:schemas-microsoft-com:vml" Requires="v">
                <p:oleObj spid="_x0000_s116016" name="文档" r:id="rId9" imgW="1007029" imgH="448194" progId="Word.Document.12">
                  <p:embed/>
                </p:oleObj>
              </mc:Choice>
              <mc:Fallback>
                <p:oleObj name="文档" r:id="rId9" imgW="1007029" imgH="448194" progId="Word.Document.12">
                  <p:embed/>
                  <p:pic>
                    <p:nvPicPr>
                      <p:cNvPr id="0" name=""/>
                      <p:cNvPicPr/>
                      <p:nvPr/>
                    </p:nvPicPr>
                    <p:blipFill>
                      <a:blip r:embed="rId5"/>
                      <a:stretch>
                        <a:fillRect/>
                      </a:stretch>
                    </p:blipFill>
                    <p:spPr>
                      <a:xfrm>
                        <a:off x="3811538" y="2604425"/>
                        <a:ext cx="1006475" cy="447675"/>
                      </a:xfrm>
                      <a:prstGeom prst="rect">
                        <a:avLst/>
                      </a:prstGeom>
                    </p:spPr>
                  </p:pic>
                </p:oleObj>
              </mc:Fallback>
            </mc:AlternateContent>
          </a:graphicData>
        </a:graphic>
      </p:graphicFrame>
      <p:sp>
        <p:nvSpPr>
          <p:cNvPr id="18" name="矩形 17"/>
          <p:cNvSpPr/>
          <p:nvPr/>
        </p:nvSpPr>
        <p:spPr>
          <a:xfrm>
            <a:off x="2758073" y="708960"/>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344846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78532"/>
            <a:ext cx="11412000" cy="1140569"/>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(3)500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时测得反应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在某时刻</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的浓度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分别为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，则此时</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5891589" y="757436"/>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graphicFrame>
        <p:nvGraphicFramePr>
          <p:cNvPr id="10" name="表格 9"/>
          <p:cNvGraphicFramePr>
            <a:graphicFrameLocks noGrp="1"/>
          </p:cNvGraphicFramePr>
          <p:nvPr>
            <p:extLst>
              <p:ext uri="{D42A27DB-BD31-4B8C-83A1-F6EECF244321}">
                <p14:modId xmlns:p14="http://schemas.microsoft.com/office/powerpoint/2010/main" val="647002980"/>
              </p:ext>
            </p:extLst>
          </p:nvPr>
        </p:nvGraphicFramePr>
        <p:xfrm>
          <a:off x="522809" y="1499642"/>
          <a:ext cx="11049643" cy="2743200"/>
        </p:xfrm>
        <a:graphic>
          <a:graphicData uri="http://schemas.openxmlformats.org/drawingml/2006/table">
            <a:tbl>
              <a:tblPr/>
              <a:tblGrid>
                <a:gridCol w="6121448"/>
                <a:gridCol w="1846521"/>
                <a:gridCol w="1540837"/>
                <a:gridCol w="1540837"/>
              </a:tblGrid>
              <a:tr h="0">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平衡常数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温度</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zh-CN" altLang="en-US"/>
                    </a:p>
                  </a:txBody>
                  <a:tcPr/>
                </a:tc>
              </a:tr>
              <a:tr h="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500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800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0">
                <a:tc>
                  <a:txBody>
                    <a:bodyPr/>
                    <a:lstStyle/>
                    <a:p>
                      <a:pPr algn="ctr">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①</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OH(g</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0.15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②</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O(g</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CO(g)</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③</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3</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OH(g</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O(g)</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089984956"/>
              </p:ext>
            </p:extLst>
          </p:nvPr>
        </p:nvGraphicFramePr>
        <p:xfrm>
          <a:off x="3239318" y="3811048"/>
          <a:ext cx="1006475" cy="447675"/>
        </p:xfrm>
        <a:graphic>
          <a:graphicData uri="http://schemas.openxmlformats.org/presentationml/2006/ole">
            <mc:AlternateContent xmlns:mc="http://schemas.openxmlformats.org/markup-compatibility/2006">
              <mc:Choice xmlns:v="urn:schemas-microsoft-com:vml" Requires="v">
                <p:oleObj spid="_x0000_s117104" name="文档" r:id="rId4" imgW="1007029" imgH="448194" progId="Word.Document.12">
                  <p:embed/>
                </p:oleObj>
              </mc:Choice>
              <mc:Fallback>
                <p:oleObj name="文档" r:id="rId4" imgW="1007029" imgH="448194" progId="Word.Document.12">
                  <p:embed/>
                  <p:pic>
                    <p:nvPicPr>
                      <p:cNvPr id="0" name=""/>
                      <p:cNvPicPr/>
                      <p:nvPr/>
                    </p:nvPicPr>
                    <p:blipFill>
                      <a:blip r:embed="rId5"/>
                      <a:stretch>
                        <a:fillRect/>
                      </a:stretch>
                    </p:blipFill>
                    <p:spPr>
                      <a:xfrm>
                        <a:off x="3239318" y="3811048"/>
                        <a:ext cx="1006475" cy="44767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69836514"/>
              </p:ext>
            </p:extLst>
          </p:nvPr>
        </p:nvGraphicFramePr>
        <p:xfrm>
          <a:off x="3455342" y="3282411"/>
          <a:ext cx="1006475" cy="447675"/>
        </p:xfrm>
        <a:graphic>
          <a:graphicData uri="http://schemas.openxmlformats.org/presentationml/2006/ole">
            <mc:AlternateContent xmlns:mc="http://schemas.openxmlformats.org/markup-compatibility/2006">
              <mc:Choice xmlns:v="urn:schemas-microsoft-com:vml" Requires="v">
                <p:oleObj spid="_x0000_s117105" name="文档" r:id="rId7" imgW="1007029" imgH="448194" progId="Word.Document.12">
                  <p:embed/>
                </p:oleObj>
              </mc:Choice>
              <mc:Fallback>
                <p:oleObj name="文档" r:id="rId7" imgW="1007029" imgH="448194" progId="Word.Document.12">
                  <p:embed/>
                  <p:pic>
                    <p:nvPicPr>
                      <p:cNvPr id="0" name=""/>
                      <p:cNvPicPr/>
                      <p:nvPr/>
                    </p:nvPicPr>
                    <p:blipFill>
                      <a:blip r:embed="rId5"/>
                      <a:stretch>
                        <a:fillRect/>
                      </a:stretch>
                    </p:blipFill>
                    <p:spPr>
                      <a:xfrm>
                        <a:off x="3455342" y="3282411"/>
                        <a:ext cx="1006475" cy="4476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133791266"/>
              </p:ext>
            </p:extLst>
          </p:nvPr>
        </p:nvGraphicFramePr>
        <p:xfrm>
          <a:off x="3815382" y="2753774"/>
          <a:ext cx="1006475" cy="447675"/>
        </p:xfrm>
        <a:graphic>
          <a:graphicData uri="http://schemas.openxmlformats.org/presentationml/2006/ole">
            <mc:AlternateContent xmlns:mc="http://schemas.openxmlformats.org/markup-compatibility/2006">
              <mc:Choice xmlns:v="urn:schemas-microsoft-com:vml" Requires="v">
                <p:oleObj spid="_x0000_s117106" name="文档" r:id="rId9" imgW="1007029" imgH="448194" progId="Word.Document.12">
                  <p:embed/>
                </p:oleObj>
              </mc:Choice>
              <mc:Fallback>
                <p:oleObj name="文档" r:id="rId9" imgW="1007029" imgH="448194" progId="Word.Document.12">
                  <p:embed/>
                  <p:pic>
                    <p:nvPicPr>
                      <p:cNvPr id="0" name=""/>
                      <p:cNvPicPr/>
                      <p:nvPr/>
                    </p:nvPicPr>
                    <p:blipFill>
                      <a:blip r:embed="rId5"/>
                      <a:stretch>
                        <a:fillRect/>
                      </a:stretch>
                    </p:blipFill>
                    <p:spPr>
                      <a:xfrm>
                        <a:off x="3815382" y="2753774"/>
                        <a:ext cx="1006475" cy="447675"/>
                      </a:xfrm>
                      <a:prstGeom prst="rect">
                        <a:avLst/>
                      </a:prstGeom>
                    </p:spPr>
                  </p:pic>
                </p:oleObj>
              </mc:Fallback>
            </mc:AlternateContent>
          </a:graphicData>
        </a:graphic>
      </p:graphicFrame>
      <p:grpSp>
        <p:nvGrpSpPr>
          <p:cNvPr id="14" name="组合 13">
            <a:extLst>
              <a:ext uri="{FF2B5EF4-FFF2-40B4-BE49-F238E27FC236}">
                <a16:creationId xmlns:a16="http://schemas.microsoft.com/office/drawing/2014/main" xmlns="" id="{8E2DE2DB-9635-7343-9324-24E879D1A803}"/>
              </a:ext>
            </a:extLst>
          </p:cNvPr>
          <p:cNvGrpSpPr/>
          <p:nvPr/>
        </p:nvGrpSpPr>
        <p:grpSpPr>
          <a:xfrm>
            <a:off x="516000" y="4528170"/>
            <a:ext cx="11160000" cy="2160240"/>
            <a:chOff x="631969" y="3925222"/>
            <a:chExt cx="11160000" cy="2160240"/>
          </a:xfrm>
        </p:grpSpPr>
        <p:sp>
          <p:nvSpPr>
            <p:cNvPr id="15" name="圆角矩形 14">
              <a:extLst>
                <a:ext uri="{FF2B5EF4-FFF2-40B4-BE49-F238E27FC236}">
                  <a16:creationId xmlns:a16="http://schemas.microsoft.com/office/drawing/2014/main" xmlns="" id="{E595429C-FC91-844C-93CF-CDF13B79A00E}"/>
                </a:ext>
              </a:extLst>
            </p:cNvPr>
            <p:cNvSpPr/>
            <p:nvPr/>
          </p:nvSpPr>
          <p:spPr>
            <a:xfrm>
              <a:off x="631969" y="4038112"/>
              <a:ext cx="11160000" cy="2047350"/>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6" name="矩形 15">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8" name="矩形 17"/>
          <p:cNvSpPr/>
          <p:nvPr/>
        </p:nvSpPr>
        <p:spPr>
          <a:xfrm>
            <a:off x="799070" y="4846518"/>
            <a:ext cx="10593860" cy="64633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500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9" name="对象 18"/>
          <p:cNvGraphicFramePr>
            <a:graphicFrameLocks noChangeAspect="1"/>
          </p:cNvGraphicFramePr>
          <p:nvPr>
            <p:extLst>
              <p:ext uri="{D42A27DB-BD31-4B8C-83A1-F6EECF244321}">
                <p14:modId xmlns:p14="http://schemas.microsoft.com/office/powerpoint/2010/main" val="4194726260"/>
              </p:ext>
            </p:extLst>
          </p:nvPr>
        </p:nvGraphicFramePr>
        <p:xfrm>
          <a:off x="913607" y="5642247"/>
          <a:ext cx="10364787" cy="1046163"/>
        </p:xfrm>
        <a:graphic>
          <a:graphicData uri="http://schemas.openxmlformats.org/presentationml/2006/ole">
            <mc:AlternateContent xmlns:mc="http://schemas.openxmlformats.org/markup-compatibility/2006">
              <mc:Choice xmlns:v="urn:schemas-microsoft-com:vml" Requires="v">
                <p:oleObj spid="_x0000_s117107" name="文档" r:id="rId11" imgW="10358466" imgH="1045924" progId="Word.Document.12">
                  <p:embed/>
                </p:oleObj>
              </mc:Choice>
              <mc:Fallback>
                <p:oleObj name="文档" r:id="rId11" imgW="10358466" imgH="1045924" progId="Word.Document.12">
                  <p:embed/>
                  <p:pic>
                    <p:nvPicPr>
                      <p:cNvPr id="0" name=""/>
                      <p:cNvPicPr/>
                      <p:nvPr/>
                    </p:nvPicPr>
                    <p:blipFill>
                      <a:blip r:embed="rId12"/>
                      <a:stretch>
                        <a:fillRect/>
                      </a:stretch>
                    </p:blipFill>
                    <p:spPr>
                      <a:xfrm>
                        <a:off x="913607" y="5642247"/>
                        <a:ext cx="10364787" cy="1046163"/>
                      </a:xfrm>
                      <a:prstGeom prst="rect">
                        <a:avLst/>
                      </a:prstGeom>
                    </p:spPr>
                  </p:pic>
                </p:oleObj>
              </mc:Fallback>
            </mc:AlternateContent>
          </a:graphicData>
        </a:graphic>
      </p:graphicFrame>
    </p:spTree>
    <p:extLst>
      <p:ext uri="{BB962C8B-B14F-4D97-AF65-F5344CB8AC3E}">
        <p14:creationId xmlns:p14="http://schemas.microsoft.com/office/powerpoint/2010/main" val="181411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矩形 3"/>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5" name="圆角矩形 4">
            <a:extLst>
              <a:ext uri="{FF2B5EF4-FFF2-40B4-BE49-F238E27FC236}">
                <a16:creationId xmlns="" xmlns:a16="http://schemas.microsoft.com/office/drawing/2014/main" id="{42F66117-1422-E04E-93A0-A3423E0F05D2}"/>
              </a:ext>
            </a:extLst>
          </p:cNvPr>
          <p:cNvSpPr/>
          <p:nvPr/>
        </p:nvSpPr>
        <p:spPr>
          <a:xfrm>
            <a:off x="559851" y="1556793"/>
            <a:ext cx="11110368" cy="3240360"/>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 xmlns:a16="http://schemas.microsoft.com/office/drawing/2014/main" id="{1639F706-5A08-E441-9E43-476613981402}"/>
              </a:ext>
            </a:extLst>
          </p:cNvPr>
          <p:cNvSpPr txBox="1"/>
          <p:nvPr/>
        </p:nvSpPr>
        <p:spPr>
          <a:xfrm>
            <a:off x="3047082" y="776317"/>
            <a:ext cx="6097836"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化学平衡常数与方程式书写形式的关系</a:t>
            </a:r>
          </a:p>
        </p:txBody>
      </p:sp>
      <p:sp>
        <p:nvSpPr>
          <p:cNvPr id="7" name="矩形 6"/>
          <p:cNvSpPr/>
          <p:nvPr/>
        </p:nvSpPr>
        <p:spPr>
          <a:xfrm>
            <a:off x="695400" y="1982014"/>
            <a:ext cx="10631130" cy="2239074"/>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正、逆反应的平衡常数互为倒数。</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若化学方程式中各物质的化学计量数都变成</a:t>
            </a:r>
            <a:r>
              <a:rPr lang="en-US" altLang="zh-CN" sz="2400" i="1" kern="100" spc="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倍</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倍</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，则化学平衡常数变为原来的</a:t>
            </a:r>
            <a:r>
              <a:rPr lang="en-US" altLang="zh-CN" sz="2400" i="1" kern="100" spc="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次幂</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次</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幂。</a:t>
            </a:r>
            <a:endParaRPr lang="zh-CN" altLang="zh-CN" sz="24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两方程式相加得到新的方程式，其化学平衡常数是两反应平衡常数的乘积。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a:hlinkClick r:id="rId3"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1953632271"/>
              </p:ext>
            </p:extLst>
          </p:nvPr>
        </p:nvGraphicFramePr>
        <p:xfrm>
          <a:off x="8112224" y="2433112"/>
          <a:ext cx="654050" cy="839788"/>
        </p:xfrm>
        <a:graphic>
          <a:graphicData uri="http://schemas.openxmlformats.org/presentationml/2006/ole">
            <mc:AlternateContent xmlns:mc="http://schemas.openxmlformats.org/markup-compatibility/2006">
              <mc:Choice xmlns:v="urn:schemas-microsoft-com:vml" Requires="v">
                <p:oleObj spid="_x0000_s118950" name="文档" r:id="rId5" imgW="654677" imgH="839417" progId="Word.Document.12">
                  <p:embed/>
                </p:oleObj>
              </mc:Choice>
              <mc:Fallback>
                <p:oleObj name="文档" r:id="rId5" imgW="654677" imgH="839417" progId="Word.Document.12">
                  <p:embed/>
                  <p:pic>
                    <p:nvPicPr>
                      <p:cNvPr id="0" name=""/>
                      <p:cNvPicPr/>
                      <p:nvPr/>
                    </p:nvPicPr>
                    <p:blipFill>
                      <a:blip r:embed="rId6"/>
                      <a:stretch>
                        <a:fillRect/>
                      </a:stretch>
                    </p:blipFill>
                    <p:spPr>
                      <a:xfrm>
                        <a:off x="8112224" y="2433112"/>
                        <a:ext cx="654050" cy="839788"/>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384256480"/>
              </p:ext>
            </p:extLst>
          </p:nvPr>
        </p:nvGraphicFramePr>
        <p:xfrm>
          <a:off x="3541812" y="2956218"/>
          <a:ext cx="654050" cy="839788"/>
        </p:xfrm>
        <a:graphic>
          <a:graphicData uri="http://schemas.openxmlformats.org/presentationml/2006/ole">
            <mc:AlternateContent xmlns:mc="http://schemas.openxmlformats.org/markup-compatibility/2006">
              <mc:Choice xmlns:v="urn:schemas-microsoft-com:vml" Requires="v">
                <p:oleObj spid="_x0000_s118951" name="文档" r:id="rId8" imgW="654677" imgH="839417" progId="Word.Document.12">
                  <p:embed/>
                </p:oleObj>
              </mc:Choice>
              <mc:Fallback>
                <p:oleObj name="文档" r:id="rId8" imgW="654677" imgH="839417" progId="Word.Document.12">
                  <p:embed/>
                  <p:pic>
                    <p:nvPicPr>
                      <p:cNvPr id="0" name=""/>
                      <p:cNvPicPr/>
                      <p:nvPr/>
                    </p:nvPicPr>
                    <p:blipFill>
                      <a:blip r:embed="rId6"/>
                      <a:stretch>
                        <a:fillRect/>
                      </a:stretch>
                    </p:blipFill>
                    <p:spPr>
                      <a:xfrm>
                        <a:off x="3541812" y="2956218"/>
                        <a:ext cx="654050" cy="839788"/>
                      </a:xfrm>
                      <a:prstGeom prst="rect">
                        <a:avLst/>
                      </a:prstGeom>
                    </p:spPr>
                  </p:pic>
                </p:oleObj>
              </mc:Fallback>
            </mc:AlternateContent>
          </a:graphicData>
        </a:graphic>
      </p:graphicFrame>
    </p:spTree>
    <p:extLst>
      <p:ext uri="{BB962C8B-B14F-4D97-AF65-F5344CB8AC3E}">
        <p14:creationId xmlns:p14="http://schemas.microsoft.com/office/powerpoint/2010/main" val="2308138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8" name="矩形 7"/>
          <p:cNvSpPr/>
          <p:nvPr/>
        </p:nvSpPr>
        <p:spPr>
          <a:xfrm>
            <a:off x="0" y="1772816"/>
            <a:ext cx="10769912"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a16="http://schemas.microsoft.com/office/drawing/2014/main" xmlns="" id="{C267AA83-D616-ED4E-81C0-545EB4398E09}"/>
              </a:ext>
            </a:extLst>
          </p:cNvPr>
          <p:cNvSpPr txBox="1"/>
          <p:nvPr/>
        </p:nvSpPr>
        <p:spPr>
          <a:xfrm>
            <a:off x="1703512" y="2772457"/>
            <a:ext cx="7272808"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化学反应的方向</a:t>
            </a:r>
          </a:p>
        </p:txBody>
      </p:sp>
      <p:sp>
        <p:nvSpPr>
          <p:cNvPr id="6" name="文本框 5">
            <a:extLst>
              <a:ext uri="{FF2B5EF4-FFF2-40B4-BE49-F238E27FC236}">
                <a16:creationId xmlns:a16="http://schemas.microsoft.com/office/drawing/2014/main" xmlns="" id="{8C829374-D590-8149-8BB5-B124E3F9341E}"/>
              </a:ext>
            </a:extLst>
          </p:cNvPr>
          <p:cNvSpPr txBox="1"/>
          <p:nvPr/>
        </p:nvSpPr>
        <p:spPr>
          <a:xfrm>
            <a:off x="5807968" y="2204864"/>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xmlns="" id="{72467164-16F2-4A4D-B46C-22BE743484D1}"/>
              </a:ext>
            </a:extLst>
          </p:cNvPr>
          <p:cNvSpPr txBox="1"/>
          <p:nvPr/>
        </p:nvSpPr>
        <p:spPr>
          <a:xfrm>
            <a:off x="4523746" y="2204864"/>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9" name="文本框 8">
            <a:extLst>
              <a:ext uri="{FF2B5EF4-FFF2-40B4-BE49-F238E27FC236}">
                <a16:creationId xmlns:a16="http://schemas.microsoft.com/office/drawing/2014/main" xmlns="" id="{BB9F8ED9-2331-FD4B-ADA0-471E1F90BF32}"/>
              </a:ext>
            </a:extLst>
          </p:cNvPr>
          <p:cNvSpPr txBox="1"/>
          <p:nvPr/>
        </p:nvSpPr>
        <p:spPr>
          <a:xfrm>
            <a:off x="4901424" y="2281745"/>
            <a:ext cx="876985" cy="215570"/>
          </a:xfrm>
          <a:custGeom>
            <a:avLst/>
            <a:gdLst/>
            <a:ahLst/>
            <a:cxnLst/>
            <a:rect l="l" t="t" r="r" b="b"/>
            <a:pathLst>
              <a:path w="876985" h="215570">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18896" y="82296"/>
                </a:moveTo>
                <a:lnTo>
                  <a:pt x="876985" y="82296"/>
                </a:lnTo>
                <a:lnTo>
                  <a:pt x="875157" y="95555"/>
                </a:lnTo>
                <a:cubicBezTo>
                  <a:pt x="874090" y="103023"/>
                  <a:pt x="870813" y="109042"/>
                  <a:pt x="865327" y="113614"/>
                </a:cubicBezTo>
                <a:cubicBezTo>
                  <a:pt x="859993" y="118339"/>
                  <a:pt x="853668" y="120701"/>
                  <a:pt x="846353" y="120701"/>
                </a:cubicBezTo>
                <a:lnTo>
                  <a:pt x="588264" y="120701"/>
                </a:lnTo>
                <a:lnTo>
                  <a:pt x="590321" y="107214"/>
                </a:lnTo>
                <a:cubicBezTo>
                  <a:pt x="591388" y="100051"/>
                  <a:pt x="594588" y="94107"/>
                  <a:pt x="599922" y="89383"/>
                </a:cubicBezTo>
                <a:cubicBezTo>
                  <a:pt x="605409" y="84658"/>
                  <a:pt x="611733" y="82296"/>
                  <a:pt x="618896" y="82296"/>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latin typeface="DOUYU Font" pitchFamily="2" charset="-122"/>
              <a:ea typeface="DOUYU Font" pitchFamily="2" charset="-122"/>
            </a:endParaRPr>
          </a:p>
        </p:txBody>
      </p:sp>
    </p:spTree>
    <p:extLst>
      <p:ext uri="{BB962C8B-B14F-4D97-AF65-F5344CB8AC3E}">
        <p14:creationId xmlns:p14="http://schemas.microsoft.com/office/powerpoint/2010/main" val="176117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8" name="矩形 7"/>
          <p:cNvSpPr/>
          <p:nvPr/>
        </p:nvSpPr>
        <p:spPr>
          <a:xfrm>
            <a:off x="0" y="1772816"/>
            <a:ext cx="10769912"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xmlns=""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xmlns=""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11" name="文本框 10">
            <a:extLst>
              <a:ext uri="{FF2B5EF4-FFF2-40B4-BE49-F238E27FC236}">
                <a16:creationId xmlns:a16="http://schemas.microsoft.com/office/drawing/2014/main" xmlns="" id="{B872AB8A-14DD-9C40-A732-56BC6020FD9F}"/>
              </a:ext>
            </a:extLst>
          </p:cNvPr>
          <p:cNvSpPr txBox="1"/>
          <p:nvPr/>
        </p:nvSpPr>
        <p:spPr>
          <a:xfrm>
            <a:off x="4965024" y="2353753"/>
            <a:ext cx="1172946" cy="215570"/>
          </a:xfrm>
          <a:custGeom>
            <a:avLst/>
            <a:gdLst/>
            <a:ahLst/>
            <a:cxnLst/>
            <a:rect l="l" t="t" r="r" b="b"/>
            <a:pathLst>
              <a:path w="1172946" h="215570">
                <a:moveTo>
                  <a:pt x="32918" y="162992"/>
                </a:moveTo>
                <a:lnTo>
                  <a:pt x="73152" y="162992"/>
                </a:lnTo>
                <a:lnTo>
                  <a:pt x="54178" y="199339"/>
                </a:lnTo>
                <a:cubicBezTo>
                  <a:pt x="47777" y="210160"/>
                  <a:pt x="39547" y="215570"/>
                  <a:pt x="29489" y="215570"/>
                </a:cubicBezTo>
                <a:lnTo>
                  <a:pt x="0" y="215570"/>
                </a:lnTo>
                <a:lnTo>
                  <a:pt x="25603" y="167793"/>
                </a:lnTo>
                <a:cubicBezTo>
                  <a:pt x="27584" y="164592"/>
                  <a:pt x="30022" y="162992"/>
                  <a:pt x="32918" y="162992"/>
                </a:cubicBezTo>
                <a:close/>
                <a:moveTo>
                  <a:pt x="59893" y="114300"/>
                </a:moveTo>
                <a:lnTo>
                  <a:pt x="57150" y="133960"/>
                </a:lnTo>
                <a:cubicBezTo>
                  <a:pt x="56997" y="135484"/>
                  <a:pt x="57378" y="136779"/>
                  <a:pt x="58293" y="137846"/>
                </a:cubicBezTo>
                <a:cubicBezTo>
                  <a:pt x="59207" y="138760"/>
                  <a:pt x="60350" y="139218"/>
                  <a:pt x="61722" y="139218"/>
                </a:cubicBezTo>
                <a:lnTo>
                  <a:pt x="117957" y="139218"/>
                </a:lnTo>
                <a:lnTo>
                  <a:pt x="121386" y="114300"/>
                </a:lnTo>
                <a:close/>
                <a:moveTo>
                  <a:pt x="603580" y="96012"/>
                </a:moveTo>
                <a:lnTo>
                  <a:pt x="650214" y="96012"/>
                </a:lnTo>
                <a:lnTo>
                  <a:pt x="637641" y="189738"/>
                </a:lnTo>
                <a:cubicBezTo>
                  <a:pt x="637336" y="191872"/>
                  <a:pt x="637794" y="193701"/>
                  <a:pt x="639013" y="195225"/>
                </a:cubicBezTo>
                <a:cubicBezTo>
                  <a:pt x="640080" y="196749"/>
                  <a:pt x="641756" y="197511"/>
                  <a:pt x="644042" y="197511"/>
                </a:cubicBezTo>
                <a:lnTo>
                  <a:pt x="674903" y="197511"/>
                </a:lnTo>
                <a:cubicBezTo>
                  <a:pt x="677037" y="197511"/>
                  <a:pt x="679018" y="196749"/>
                  <a:pt x="680847" y="195225"/>
                </a:cubicBezTo>
                <a:cubicBezTo>
                  <a:pt x="682828" y="193701"/>
                  <a:pt x="683971" y="191872"/>
                  <a:pt x="684276" y="189738"/>
                </a:cubicBezTo>
                <a:lnTo>
                  <a:pt x="694563" y="114072"/>
                </a:lnTo>
                <a:lnTo>
                  <a:pt x="654786" y="114072"/>
                </a:lnTo>
                <a:lnTo>
                  <a:pt x="657301" y="96012"/>
                </a:lnTo>
                <a:lnTo>
                  <a:pt x="741883" y="96012"/>
                </a:lnTo>
                <a:lnTo>
                  <a:pt x="728853" y="191338"/>
                </a:lnTo>
                <a:cubicBezTo>
                  <a:pt x="728091" y="198044"/>
                  <a:pt x="725043" y="203759"/>
                  <a:pt x="719709" y="208483"/>
                </a:cubicBezTo>
                <a:cubicBezTo>
                  <a:pt x="714527" y="213208"/>
                  <a:pt x="708583" y="215570"/>
                  <a:pt x="701878" y="215570"/>
                </a:cubicBezTo>
                <a:lnTo>
                  <a:pt x="612495" y="215570"/>
                </a:lnTo>
                <a:cubicBezTo>
                  <a:pt x="605790" y="215570"/>
                  <a:pt x="600303" y="213208"/>
                  <a:pt x="596036" y="208483"/>
                </a:cubicBezTo>
                <a:cubicBezTo>
                  <a:pt x="591769" y="203759"/>
                  <a:pt x="590016" y="198044"/>
                  <a:pt x="590778" y="191338"/>
                </a:cubicBezTo>
                <a:close/>
                <a:moveTo>
                  <a:pt x="913257" y="77038"/>
                </a:moveTo>
                <a:lnTo>
                  <a:pt x="1148714" y="77038"/>
                </a:lnTo>
                <a:cubicBezTo>
                  <a:pt x="1150696" y="77038"/>
                  <a:pt x="1152296" y="77762"/>
                  <a:pt x="1153515" y="79210"/>
                </a:cubicBezTo>
                <a:cubicBezTo>
                  <a:pt x="1154734" y="80658"/>
                  <a:pt x="1155191" y="82372"/>
                  <a:pt x="1154887" y="84354"/>
                </a:cubicBezTo>
                <a:lnTo>
                  <a:pt x="1140256" y="190424"/>
                </a:lnTo>
                <a:cubicBezTo>
                  <a:pt x="1139342" y="197282"/>
                  <a:pt x="1136142" y="203149"/>
                  <a:pt x="1130655" y="208026"/>
                </a:cubicBezTo>
                <a:cubicBezTo>
                  <a:pt x="1125321" y="213055"/>
                  <a:pt x="1119149" y="215570"/>
                  <a:pt x="1112138" y="215570"/>
                </a:cubicBezTo>
                <a:lnTo>
                  <a:pt x="1035786" y="215570"/>
                </a:lnTo>
                <a:lnTo>
                  <a:pt x="1036472" y="210541"/>
                </a:lnTo>
                <a:cubicBezTo>
                  <a:pt x="1037386" y="205664"/>
                  <a:pt x="1039672" y="201549"/>
                  <a:pt x="1043330" y="198196"/>
                </a:cubicBezTo>
                <a:cubicBezTo>
                  <a:pt x="1046987" y="194844"/>
                  <a:pt x="1051178" y="193167"/>
                  <a:pt x="1055903" y="193167"/>
                </a:cubicBezTo>
                <a:lnTo>
                  <a:pt x="1085392" y="193167"/>
                </a:lnTo>
                <a:cubicBezTo>
                  <a:pt x="1087526" y="193167"/>
                  <a:pt x="1089507" y="192405"/>
                  <a:pt x="1091336" y="190881"/>
                </a:cubicBezTo>
                <a:cubicBezTo>
                  <a:pt x="1093165" y="189357"/>
                  <a:pt x="1094308" y="187376"/>
                  <a:pt x="1094765" y="184938"/>
                </a:cubicBezTo>
                <a:lnTo>
                  <a:pt x="1106423" y="99441"/>
                </a:lnTo>
                <a:lnTo>
                  <a:pt x="1005839" y="99441"/>
                </a:lnTo>
                <a:lnTo>
                  <a:pt x="962863" y="172822"/>
                </a:lnTo>
                <a:cubicBezTo>
                  <a:pt x="943965" y="201321"/>
                  <a:pt x="920572" y="215570"/>
                  <a:pt x="892683" y="215570"/>
                </a:cubicBezTo>
                <a:lnTo>
                  <a:pt x="889025" y="215570"/>
                </a:lnTo>
                <a:lnTo>
                  <a:pt x="957148" y="99441"/>
                </a:lnTo>
                <a:lnTo>
                  <a:pt x="905256" y="99441"/>
                </a:lnTo>
                <a:lnTo>
                  <a:pt x="907770" y="82068"/>
                </a:lnTo>
                <a:cubicBezTo>
                  <a:pt x="907923" y="80696"/>
                  <a:pt x="908532" y="79515"/>
                  <a:pt x="909599" y="78524"/>
                </a:cubicBezTo>
                <a:cubicBezTo>
                  <a:pt x="910666" y="77534"/>
                  <a:pt x="911885" y="77038"/>
                  <a:pt x="913257" y="77038"/>
                </a:cubicBezTo>
                <a:close/>
                <a:moveTo>
                  <a:pt x="173050" y="68809"/>
                </a:moveTo>
                <a:lnTo>
                  <a:pt x="169392" y="96012"/>
                </a:lnTo>
                <a:lnTo>
                  <a:pt x="226771" y="96012"/>
                </a:lnTo>
                <a:cubicBezTo>
                  <a:pt x="227990" y="96012"/>
                  <a:pt x="229209" y="95479"/>
                  <a:pt x="230428" y="94412"/>
                </a:cubicBezTo>
                <a:cubicBezTo>
                  <a:pt x="231648" y="93193"/>
                  <a:pt x="232333" y="91897"/>
                  <a:pt x="232486" y="90526"/>
                </a:cubicBezTo>
                <a:lnTo>
                  <a:pt x="235458" y="68809"/>
                </a:lnTo>
                <a:close/>
                <a:moveTo>
                  <a:pt x="29946" y="50292"/>
                </a:moveTo>
                <a:lnTo>
                  <a:pt x="283464" y="50292"/>
                </a:lnTo>
                <a:lnTo>
                  <a:pt x="277520" y="94412"/>
                </a:lnTo>
                <a:cubicBezTo>
                  <a:pt x="276758" y="99898"/>
                  <a:pt x="274243" y="104623"/>
                  <a:pt x="269976" y="108585"/>
                </a:cubicBezTo>
                <a:cubicBezTo>
                  <a:pt x="266014" y="112395"/>
                  <a:pt x="261442" y="114300"/>
                  <a:pt x="256260" y="114300"/>
                </a:cubicBezTo>
                <a:lnTo>
                  <a:pt x="166878" y="114300"/>
                </a:lnTo>
                <a:lnTo>
                  <a:pt x="163449" y="139218"/>
                </a:lnTo>
                <a:lnTo>
                  <a:pt x="271348" y="139218"/>
                </a:lnTo>
                <a:lnTo>
                  <a:pt x="264947" y="189281"/>
                </a:lnTo>
                <a:cubicBezTo>
                  <a:pt x="264033" y="196444"/>
                  <a:pt x="260832" y="202387"/>
                  <a:pt x="255346" y="207112"/>
                </a:cubicBezTo>
                <a:cubicBezTo>
                  <a:pt x="250012" y="211989"/>
                  <a:pt x="243992" y="214427"/>
                  <a:pt x="237286" y="214427"/>
                </a:cubicBezTo>
                <a:lnTo>
                  <a:pt x="182194" y="214427"/>
                </a:lnTo>
                <a:lnTo>
                  <a:pt x="183108" y="208026"/>
                </a:lnTo>
                <a:cubicBezTo>
                  <a:pt x="183565" y="204673"/>
                  <a:pt x="185013" y="201892"/>
                  <a:pt x="187452" y="199682"/>
                </a:cubicBezTo>
                <a:cubicBezTo>
                  <a:pt x="189890" y="197473"/>
                  <a:pt x="192633" y="196368"/>
                  <a:pt x="195681" y="196368"/>
                </a:cubicBezTo>
                <a:lnTo>
                  <a:pt x="207797" y="196368"/>
                </a:lnTo>
                <a:cubicBezTo>
                  <a:pt x="210845" y="196368"/>
                  <a:pt x="213512" y="195225"/>
                  <a:pt x="215798" y="192939"/>
                </a:cubicBezTo>
                <a:cubicBezTo>
                  <a:pt x="218236" y="190805"/>
                  <a:pt x="219684" y="188214"/>
                  <a:pt x="220141" y="185166"/>
                </a:cubicBezTo>
                <a:lnTo>
                  <a:pt x="223799" y="157506"/>
                </a:lnTo>
                <a:lnTo>
                  <a:pt x="161163" y="157506"/>
                </a:lnTo>
                <a:lnTo>
                  <a:pt x="153847" y="210998"/>
                </a:lnTo>
                <a:cubicBezTo>
                  <a:pt x="153695" y="212370"/>
                  <a:pt x="153124" y="213475"/>
                  <a:pt x="152133" y="214313"/>
                </a:cubicBezTo>
                <a:cubicBezTo>
                  <a:pt x="151142" y="215151"/>
                  <a:pt x="150037" y="215570"/>
                  <a:pt x="148818" y="215570"/>
                </a:cubicBezTo>
                <a:lnTo>
                  <a:pt x="107899" y="215570"/>
                </a:lnTo>
                <a:lnTo>
                  <a:pt x="115671" y="157506"/>
                </a:lnTo>
                <a:lnTo>
                  <a:pt x="27203" y="157506"/>
                </a:lnTo>
                <a:cubicBezTo>
                  <a:pt x="22021" y="157506"/>
                  <a:pt x="17907" y="155601"/>
                  <a:pt x="14859" y="151791"/>
                </a:cubicBezTo>
                <a:cubicBezTo>
                  <a:pt x="11658" y="147981"/>
                  <a:pt x="10439" y="143332"/>
                  <a:pt x="11201" y="137846"/>
                </a:cubicBezTo>
                <a:lnTo>
                  <a:pt x="16687" y="96012"/>
                </a:lnTo>
                <a:lnTo>
                  <a:pt x="123901" y="96012"/>
                </a:lnTo>
                <a:lnTo>
                  <a:pt x="127558" y="68809"/>
                </a:lnTo>
                <a:lnTo>
                  <a:pt x="20345" y="68809"/>
                </a:lnTo>
                <a:lnTo>
                  <a:pt x="21717" y="58065"/>
                </a:lnTo>
                <a:cubicBezTo>
                  <a:pt x="22021" y="55931"/>
                  <a:pt x="22974" y="54102"/>
                  <a:pt x="24574" y="52578"/>
                </a:cubicBezTo>
                <a:cubicBezTo>
                  <a:pt x="26174" y="51054"/>
                  <a:pt x="27965" y="50292"/>
                  <a:pt x="29946" y="50292"/>
                </a:cubicBezTo>
                <a:close/>
                <a:moveTo>
                  <a:pt x="616381" y="34290"/>
                </a:moveTo>
                <a:lnTo>
                  <a:pt x="649757" y="34290"/>
                </a:lnTo>
                <a:cubicBezTo>
                  <a:pt x="652348" y="34290"/>
                  <a:pt x="654481" y="35128"/>
                  <a:pt x="656158" y="36805"/>
                </a:cubicBezTo>
                <a:cubicBezTo>
                  <a:pt x="657834" y="38481"/>
                  <a:pt x="658749" y="40615"/>
                  <a:pt x="658901" y="43206"/>
                </a:cubicBezTo>
                <a:lnTo>
                  <a:pt x="659358" y="70638"/>
                </a:lnTo>
                <a:lnTo>
                  <a:pt x="692277" y="70638"/>
                </a:lnTo>
                <a:lnTo>
                  <a:pt x="700506" y="44349"/>
                </a:lnTo>
                <a:cubicBezTo>
                  <a:pt x="701421" y="41453"/>
                  <a:pt x="703097" y="39053"/>
                  <a:pt x="705535" y="37148"/>
                </a:cubicBezTo>
                <a:cubicBezTo>
                  <a:pt x="707974" y="35243"/>
                  <a:pt x="710565" y="34290"/>
                  <a:pt x="713308" y="34290"/>
                </a:cubicBezTo>
                <a:lnTo>
                  <a:pt x="745540" y="34290"/>
                </a:lnTo>
                <a:lnTo>
                  <a:pt x="734339" y="70638"/>
                </a:lnTo>
                <a:lnTo>
                  <a:pt x="750798" y="70638"/>
                </a:lnTo>
                <a:lnTo>
                  <a:pt x="749198" y="82753"/>
                </a:lnTo>
                <a:cubicBezTo>
                  <a:pt x="748893" y="84430"/>
                  <a:pt x="748055" y="85840"/>
                  <a:pt x="746683" y="86983"/>
                </a:cubicBezTo>
                <a:cubicBezTo>
                  <a:pt x="745312" y="88126"/>
                  <a:pt x="743864" y="88697"/>
                  <a:pt x="742340" y="88697"/>
                </a:cubicBezTo>
                <a:lnTo>
                  <a:pt x="601522" y="88697"/>
                </a:lnTo>
                <a:lnTo>
                  <a:pt x="603123" y="76353"/>
                </a:lnTo>
                <a:cubicBezTo>
                  <a:pt x="603427" y="74676"/>
                  <a:pt x="604151" y="73305"/>
                  <a:pt x="605294" y="72238"/>
                </a:cubicBezTo>
                <a:cubicBezTo>
                  <a:pt x="606437" y="71171"/>
                  <a:pt x="607771" y="70638"/>
                  <a:pt x="609295" y="70638"/>
                </a:cubicBezTo>
                <a:lnTo>
                  <a:pt x="617753" y="70638"/>
                </a:lnTo>
                <a:close/>
                <a:moveTo>
                  <a:pt x="786917" y="30633"/>
                </a:moveTo>
                <a:lnTo>
                  <a:pt x="812292" y="30633"/>
                </a:lnTo>
                <a:lnTo>
                  <a:pt x="785774" y="215570"/>
                </a:lnTo>
                <a:lnTo>
                  <a:pt x="742569" y="215570"/>
                </a:lnTo>
                <a:lnTo>
                  <a:pt x="766572" y="48692"/>
                </a:lnTo>
                <a:cubicBezTo>
                  <a:pt x="767486" y="43510"/>
                  <a:pt x="769772" y="39243"/>
                  <a:pt x="773430" y="35890"/>
                </a:cubicBezTo>
                <a:cubicBezTo>
                  <a:pt x="777392" y="32385"/>
                  <a:pt x="781888" y="30633"/>
                  <a:pt x="786917" y="30633"/>
                </a:cubicBezTo>
                <a:close/>
                <a:moveTo>
                  <a:pt x="780516" y="1829"/>
                </a:moveTo>
                <a:lnTo>
                  <a:pt x="879271" y="1829"/>
                </a:lnTo>
                <a:lnTo>
                  <a:pt x="876300" y="21489"/>
                </a:lnTo>
                <a:lnTo>
                  <a:pt x="857783" y="77953"/>
                </a:lnTo>
                <a:lnTo>
                  <a:pt x="868070" y="77953"/>
                </a:lnTo>
                <a:lnTo>
                  <a:pt x="852982" y="184023"/>
                </a:lnTo>
                <a:cubicBezTo>
                  <a:pt x="851915" y="192405"/>
                  <a:pt x="849630" y="198273"/>
                  <a:pt x="846124" y="201625"/>
                </a:cubicBezTo>
                <a:cubicBezTo>
                  <a:pt x="842467" y="204826"/>
                  <a:pt x="836523" y="206426"/>
                  <a:pt x="828294" y="206426"/>
                </a:cubicBezTo>
                <a:lnTo>
                  <a:pt x="802690" y="206426"/>
                </a:lnTo>
                <a:lnTo>
                  <a:pt x="820978" y="77953"/>
                </a:lnTo>
                <a:lnTo>
                  <a:pt x="810463" y="77953"/>
                </a:lnTo>
                <a:lnTo>
                  <a:pt x="828979" y="21717"/>
                </a:lnTo>
                <a:lnTo>
                  <a:pt x="816635" y="21717"/>
                </a:lnTo>
                <a:lnTo>
                  <a:pt x="816406" y="21717"/>
                </a:lnTo>
                <a:lnTo>
                  <a:pt x="812977" y="21717"/>
                </a:lnTo>
                <a:lnTo>
                  <a:pt x="769543" y="21717"/>
                </a:lnTo>
                <a:lnTo>
                  <a:pt x="771601" y="9601"/>
                </a:lnTo>
                <a:cubicBezTo>
                  <a:pt x="772058" y="7315"/>
                  <a:pt x="773049" y="5487"/>
                  <a:pt x="774573" y="4115"/>
                </a:cubicBezTo>
                <a:cubicBezTo>
                  <a:pt x="776401" y="2591"/>
                  <a:pt x="778383" y="1829"/>
                  <a:pt x="780516" y="1829"/>
                </a:cubicBezTo>
                <a:close/>
                <a:moveTo>
                  <a:pt x="1101394" y="686"/>
                </a:moveTo>
                <a:lnTo>
                  <a:pt x="1140714" y="686"/>
                </a:lnTo>
                <a:cubicBezTo>
                  <a:pt x="1146962" y="686"/>
                  <a:pt x="1151534" y="3658"/>
                  <a:pt x="1154430" y="9601"/>
                </a:cubicBezTo>
                <a:lnTo>
                  <a:pt x="1172946" y="66751"/>
                </a:lnTo>
                <a:lnTo>
                  <a:pt x="1131569" y="66751"/>
                </a:lnTo>
                <a:cubicBezTo>
                  <a:pt x="1126693" y="66751"/>
                  <a:pt x="1123111" y="64465"/>
                  <a:pt x="1120825" y="59893"/>
                </a:cubicBezTo>
                <a:close/>
                <a:moveTo>
                  <a:pt x="956005" y="686"/>
                </a:moveTo>
                <a:lnTo>
                  <a:pt x="997839" y="686"/>
                </a:lnTo>
                <a:lnTo>
                  <a:pt x="978408" y="32461"/>
                </a:lnTo>
                <a:cubicBezTo>
                  <a:pt x="962253" y="55321"/>
                  <a:pt x="942670" y="66751"/>
                  <a:pt x="919657" y="66751"/>
                </a:cubicBezTo>
                <a:lnTo>
                  <a:pt x="907999" y="66751"/>
                </a:lnTo>
                <a:lnTo>
                  <a:pt x="943889" y="7315"/>
                </a:lnTo>
                <a:cubicBezTo>
                  <a:pt x="947242" y="2896"/>
                  <a:pt x="951280" y="686"/>
                  <a:pt x="956005" y="686"/>
                </a:cubicBezTo>
                <a:close/>
                <a:moveTo>
                  <a:pt x="663244" y="0"/>
                </a:moveTo>
                <a:lnTo>
                  <a:pt x="701649" y="0"/>
                </a:lnTo>
                <a:cubicBezTo>
                  <a:pt x="703478" y="0"/>
                  <a:pt x="704888" y="838"/>
                  <a:pt x="705878" y="2515"/>
                </a:cubicBezTo>
                <a:cubicBezTo>
                  <a:pt x="706869" y="4191"/>
                  <a:pt x="707212" y="6096"/>
                  <a:pt x="706907" y="8230"/>
                </a:cubicBezTo>
                <a:lnTo>
                  <a:pt x="706907" y="8916"/>
                </a:lnTo>
                <a:lnTo>
                  <a:pt x="755142" y="8916"/>
                </a:lnTo>
                <a:lnTo>
                  <a:pt x="753541" y="20346"/>
                </a:lnTo>
                <a:cubicBezTo>
                  <a:pt x="753237" y="22327"/>
                  <a:pt x="752398" y="23927"/>
                  <a:pt x="751027" y="25146"/>
                </a:cubicBezTo>
                <a:cubicBezTo>
                  <a:pt x="749655" y="26365"/>
                  <a:pt x="748055" y="26975"/>
                  <a:pt x="746226" y="26975"/>
                </a:cubicBezTo>
                <a:lnTo>
                  <a:pt x="610895" y="26975"/>
                </a:lnTo>
                <a:lnTo>
                  <a:pt x="612724" y="15774"/>
                </a:lnTo>
                <a:cubicBezTo>
                  <a:pt x="613029" y="13945"/>
                  <a:pt x="613943" y="12345"/>
                  <a:pt x="615467" y="10973"/>
                </a:cubicBezTo>
                <a:cubicBezTo>
                  <a:pt x="616991" y="9601"/>
                  <a:pt x="618591" y="8916"/>
                  <a:pt x="620268" y="8916"/>
                </a:cubicBezTo>
                <a:lnTo>
                  <a:pt x="661873" y="8916"/>
                </a:lnTo>
                <a:close/>
                <a:moveTo>
                  <a:pt x="321564" y="0"/>
                </a:moveTo>
                <a:lnTo>
                  <a:pt x="369570" y="0"/>
                </a:lnTo>
                <a:lnTo>
                  <a:pt x="344881" y="182652"/>
                </a:lnTo>
                <a:cubicBezTo>
                  <a:pt x="344728" y="183109"/>
                  <a:pt x="344652" y="183490"/>
                  <a:pt x="344652" y="183795"/>
                </a:cubicBezTo>
                <a:cubicBezTo>
                  <a:pt x="344652" y="185928"/>
                  <a:pt x="345262" y="187681"/>
                  <a:pt x="346481" y="189052"/>
                </a:cubicBezTo>
                <a:cubicBezTo>
                  <a:pt x="348005" y="190729"/>
                  <a:pt x="349834" y="191567"/>
                  <a:pt x="351967" y="191567"/>
                </a:cubicBezTo>
                <a:lnTo>
                  <a:pt x="503529" y="191567"/>
                </a:lnTo>
                <a:cubicBezTo>
                  <a:pt x="505815" y="191567"/>
                  <a:pt x="507796" y="190729"/>
                  <a:pt x="509473" y="189052"/>
                </a:cubicBezTo>
                <a:cubicBezTo>
                  <a:pt x="510082" y="188443"/>
                  <a:pt x="510616" y="187757"/>
                  <a:pt x="511073" y="186995"/>
                </a:cubicBezTo>
                <a:cubicBezTo>
                  <a:pt x="511835" y="185776"/>
                  <a:pt x="512292" y="184328"/>
                  <a:pt x="512445" y="182652"/>
                </a:cubicBezTo>
                <a:lnTo>
                  <a:pt x="532790" y="25146"/>
                </a:lnTo>
                <a:lnTo>
                  <a:pt x="507644" y="25146"/>
                </a:lnTo>
                <a:lnTo>
                  <a:pt x="493242" y="141961"/>
                </a:lnTo>
                <a:cubicBezTo>
                  <a:pt x="492937" y="143942"/>
                  <a:pt x="493395" y="145618"/>
                  <a:pt x="494614" y="146990"/>
                </a:cubicBezTo>
                <a:cubicBezTo>
                  <a:pt x="495833" y="148362"/>
                  <a:pt x="497509" y="149047"/>
                  <a:pt x="499643" y="149047"/>
                </a:cubicBezTo>
                <a:lnTo>
                  <a:pt x="511073" y="149047"/>
                </a:lnTo>
                <a:lnTo>
                  <a:pt x="507187" y="174422"/>
                </a:lnTo>
                <a:lnTo>
                  <a:pt x="470839" y="174422"/>
                </a:lnTo>
                <a:cubicBezTo>
                  <a:pt x="464591" y="174422"/>
                  <a:pt x="459562" y="172212"/>
                  <a:pt x="455752" y="167793"/>
                </a:cubicBezTo>
                <a:cubicBezTo>
                  <a:pt x="453618" y="164897"/>
                  <a:pt x="452247" y="161773"/>
                  <a:pt x="451637" y="158420"/>
                </a:cubicBezTo>
                <a:cubicBezTo>
                  <a:pt x="451485" y="157506"/>
                  <a:pt x="451408" y="156667"/>
                  <a:pt x="451408" y="155905"/>
                </a:cubicBezTo>
                <a:cubicBezTo>
                  <a:pt x="451408" y="154534"/>
                  <a:pt x="451485" y="153010"/>
                  <a:pt x="451637" y="151333"/>
                </a:cubicBezTo>
                <a:lnTo>
                  <a:pt x="467639" y="25146"/>
                </a:lnTo>
                <a:lnTo>
                  <a:pt x="436778" y="25146"/>
                </a:lnTo>
                <a:lnTo>
                  <a:pt x="419862" y="151333"/>
                </a:lnTo>
                <a:cubicBezTo>
                  <a:pt x="419557" y="153772"/>
                  <a:pt x="418947" y="156134"/>
                  <a:pt x="418033" y="158420"/>
                </a:cubicBezTo>
                <a:cubicBezTo>
                  <a:pt x="416661" y="161773"/>
                  <a:pt x="414528" y="164897"/>
                  <a:pt x="411632" y="167793"/>
                </a:cubicBezTo>
                <a:cubicBezTo>
                  <a:pt x="406755" y="172212"/>
                  <a:pt x="401269" y="174422"/>
                  <a:pt x="395173" y="174422"/>
                </a:cubicBezTo>
                <a:lnTo>
                  <a:pt x="351510" y="174422"/>
                </a:lnTo>
                <a:lnTo>
                  <a:pt x="355168" y="149047"/>
                </a:lnTo>
                <a:lnTo>
                  <a:pt x="369798" y="149047"/>
                </a:lnTo>
                <a:cubicBezTo>
                  <a:pt x="371932" y="149047"/>
                  <a:pt x="373684" y="148362"/>
                  <a:pt x="375056" y="146990"/>
                </a:cubicBezTo>
                <a:cubicBezTo>
                  <a:pt x="376428" y="145771"/>
                  <a:pt x="377266" y="144094"/>
                  <a:pt x="377571" y="141961"/>
                </a:cubicBezTo>
                <a:lnTo>
                  <a:pt x="394487" y="25146"/>
                </a:lnTo>
                <a:lnTo>
                  <a:pt x="372313" y="25146"/>
                </a:lnTo>
                <a:lnTo>
                  <a:pt x="375742" y="0"/>
                </a:lnTo>
                <a:lnTo>
                  <a:pt x="583996" y="0"/>
                </a:lnTo>
                <a:lnTo>
                  <a:pt x="559079" y="191567"/>
                </a:lnTo>
                <a:cubicBezTo>
                  <a:pt x="558317" y="198120"/>
                  <a:pt x="555421" y="203683"/>
                  <a:pt x="550392" y="208255"/>
                </a:cubicBezTo>
                <a:cubicBezTo>
                  <a:pt x="545515" y="213132"/>
                  <a:pt x="540029" y="215570"/>
                  <a:pt x="533933" y="215570"/>
                </a:cubicBezTo>
                <a:lnTo>
                  <a:pt x="315163" y="215570"/>
                </a:lnTo>
                <a:cubicBezTo>
                  <a:pt x="309067" y="215570"/>
                  <a:pt x="304114" y="213132"/>
                  <a:pt x="300304" y="208255"/>
                </a:cubicBezTo>
                <a:cubicBezTo>
                  <a:pt x="296494" y="203683"/>
                  <a:pt x="294970" y="198120"/>
                  <a:pt x="295732" y="191567"/>
                </a:cubicBezTo>
                <a:close/>
                <a:moveTo>
                  <a:pt x="175793" y="0"/>
                </a:moveTo>
                <a:lnTo>
                  <a:pt x="218313" y="0"/>
                </a:lnTo>
                <a:lnTo>
                  <a:pt x="215341" y="5487"/>
                </a:lnTo>
                <a:lnTo>
                  <a:pt x="288721" y="5487"/>
                </a:lnTo>
                <a:lnTo>
                  <a:pt x="286664" y="20803"/>
                </a:lnTo>
                <a:cubicBezTo>
                  <a:pt x="286359" y="22022"/>
                  <a:pt x="285711" y="23089"/>
                  <a:pt x="284721" y="24003"/>
                </a:cubicBezTo>
                <a:cubicBezTo>
                  <a:pt x="283730" y="24918"/>
                  <a:pt x="282625" y="25375"/>
                  <a:pt x="281406" y="25375"/>
                </a:cubicBezTo>
                <a:lnTo>
                  <a:pt x="270662" y="25375"/>
                </a:lnTo>
                <a:lnTo>
                  <a:pt x="273177" y="44806"/>
                </a:lnTo>
                <a:lnTo>
                  <a:pt x="236143" y="44806"/>
                </a:lnTo>
                <a:cubicBezTo>
                  <a:pt x="234010" y="44806"/>
                  <a:pt x="232638" y="43587"/>
                  <a:pt x="232029" y="41148"/>
                </a:cubicBezTo>
                <a:lnTo>
                  <a:pt x="229971" y="25375"/>
                </a:lnTo>
                <a:lnTo>
                  <a:pt x="205511" y="25375"/>
                </a:lnTo>
                <a:lnTo>
                  <a:pt x="204139" y="28575"/>
                </a:lnTo>
                <a:cubicBezTo>
                  <a:pt x="198043" y="39396"/>
                  <a:pt x="190195" y="44806"/>
                  <a:pt x="180594" y="44806"/>
                </a:cubicBezTo>
                <a:lnTo>
                  <a:pt x="151333" y="44806"/>
                </a:lnTo>
                <a:lnTo>
                  <a:pt x="171450" y="2972"/>
                </a:lnTo>
                <a:cubicBezTo>
                  <a:pt x="172516" y="991"/>
                  <a:pt x="173964" y="0"/>
                  <a:pt x="175793" y="0"/>
                </a:cubicBezTo>
                <a:close/>
                <a:moveTo>
                  <a:pt x="44348" y="0"/>
                </a:moveTo>
                <a:lnTo>
                  <a:pt x="86182" y="0"/>
                </a:lnTo>
                <a:lnTo>
                  <a:pt x="83439" y="5487"/>
                </a:lnTo>
                <a:lnTo>
                  <a:pt x="156591" y="5487"/>
                </a:lnTo>
                <a:lnTo>
                  <a:pt x="154533" y="21031"/>
                </a:lnTo>
                <a:cubicBezTo>
                  <a:pt x="154228" y="22251"/>
                  <a:pt x="153619" y="23279"/>
                  <a:pt x="152704" y="24118"/>
                </a:cubicBezTo>
                <a:cubicBezTo>
                  <a:pt x="151790" y="24956"/>
                  <a:pt x="150799" y="25375"/>
                  <a:pt x="149733" y="25375"/>
                </a:cubicBezTo>
                <a:lnTo>
                  <a:pt x="135559" y="25375"/>
                </a:lnTo>
                <a:lnTo>
                  <a:pt x="138074" y="44806"/>
                </a:lnTo>
                <a:lnTo>
                  <a:pt x="100355" y="44806"/>
                </a:lnTo>
                <a:cubicBezTo>
                  <a:pt x="97612" y="44806"/>
                  <a:pt x="95859" y="43282"/>
                  <a:pt x="95097" y="40234"/>
                </a:cubicBezTo>
                <a:lnTo>
                  <a:pt x="93268" y="25375"/>
                </a:lnTo>
                <a:lnTo>
                  <a:pt x="73380" y="25375"/>
                </a:lnTo>
                <a:cubicBezTo>
                  <a:pt x="66217" y="38329"/>
                  <a:pt x="56845" y="44806"/>
                  <a:pt x="45262" y="44806"/>
                </a:cubicBezTo>
                <a:lnTo>
                  <a:pt x="19431" y="44806"/>
                </a:lnTo>
                <a:lnTo>
                  <a:pt x="39090" y="3658"/>
                </a:lnTo>
                <a:cubicBezTo>
                  <a:pt x="40462" y="1219"/>
                  <a:pt x="42214" y="0"/>
                  <a:pt x="44348"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470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B9872406-72F5-594F-A16E-02C2617B58AB}"/>
              </a:ext>
            </a:extLst>
          </p:cNvPr>
          <p:cNvSpPr/>
          <p:nvPr/>
        </p:nvSpPr>
        <p:spPr>
          <a:xfrm>
            <a:off x="390000" y="1043211"/>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北京，</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10</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一定温度下，反应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2HI(g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在密闭容器中达到平衡时，测得</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(HI)</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0.78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。相同温度下，按下列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组初始浓度进行实验，反应逆向进行的是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569874001"/>
              </p:ext>
            </p:extLst>
          </p:nvPr>
        </p:nvGraphicFramePr>
        <p:xfrm>
          <a:off x="515381" y="2924944"/>
          <a:ext cx="11161238" cy="2194560"/>
        </p:xfrm>
        <a:graphic>
          <a:graphicData uri="http://schemas.openxmlformats.org/drawingml/2006/table">
            <a:tbl>
              <a:tblPr/>
              <a:tblGrid>
                <a:gridCol w="4978758"/>
                <a:gridCol w="1545620"/>
                <a:gridCol w="1545620"/>
                <a:gridCol w="1545620"/>
                <a:gridCol w="1545620"/>
              </a:tblGrid>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D</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)/(mmol·L</a:t>
                      </a:r>
                      <a:r>
                        <a:rPr lang="zh-CN" sz="2400" kern="100" baseline="3000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0.22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0.44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0.11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mmol·L</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0.22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0.44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0.44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(HI)/(mmol·L</a:t>
                      </a:r>
                      <a:r>
                        <a:rPr lang="zh-CN" sz="2400" kern="100" baseline="3000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1.56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1.56</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矩形 12">
            <a:extLst>
              <a:ext uri="{FF2B5EF4-FFF2-40B4-BE49-F238E27FC236}">
                <a16:creationId xmlns:a16="http://schemas.microsoft.com/office/drawing/2014/main" xmlns="" id="{B9872406-72F5-594F-A16E-02C2617B58AB}"/>
              </a:ext>
            </a:extLst>
          </p:cNvPr>
          <p:cNvSpPr/>
          <p:nvPr/>
        </p:nvSpPr>
        <p:spPr>
          <a:xfrm>
            <a:off x="390000" y="5075659"/>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9"/>
          <p:cNvSpPr txBox="1"/>
          <p:nvPr/>
        </p:nvSpPr>
        <p:spPr>
          <a:xfrm>
            <a:off x="9012408" y="283388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14" name="对象 13"/>
          <p:cNvGraphicFramePr>
            <a:graphicFrameLocks noChangeAspect="1"/>
          </p:cNvGraphicFramePr>
          <p:nvPr>
            <p:extLst>
              <p:ext uri="{D42A27DB-BD31-4B8C-83A1-F6EECF244321}">
                <p14:modId xmlns:p14="http://schemas.microsoft.com/office/powerpoint/2010/main" val="3469048525"/>
              </p:ext>
            </p:extLst>
          </p:nvPr>
        </p:nvGraphicFramePr>
        <p:xfrm>
          <a:off x="6952208" y="1253133"/>
          <a:ext cx="1006475" cy="447675"/>
        </p:xfrm>
        <a:graphic>
          <a:graphicData uri="http://schemas.openxmlformats.org/presentationml/2006/ole">
            <mc:AlternateContent xmlns:mc="http://schemas.openxmlformats.org/markup-compatibility/2006">
              <mc:Choice xmlns:v="urn:schemas-microsoft-com:vml" Requires="v">
                <p:oleObj spid="_x0000_s119909" name="文档" r:id="rId8" imgW="1007029" imgH="448194" progId="Word.Document.12">
                  <p:embed/>
                </p:oleObj>
              </mc:Choice>
              <mc:Fallback>
                <p:oleObj name="文档" r:id="rId8" imgW="1007029" imgH="448194" progId="Word.Document.12">
                  <p:embed/>
                  <p:pic>
                    <p:nvPicPr>
                      <p:cNvPr id="0" name=""/>
                      <p:cNvPicPr/>
                      <p:nvPr/>
                    </p:nvPicPr>
                    <p:blipFill>
                      <a:blip r:embed="rId9"/>
                      <a:stretch>
                        <a:fillRect/>
                      </a:stretch>
                    </p:blipFill>
                    <p:spPr>
                      <a:xfrm>
                        <a:off x="6952208" y="1253133"/>
                        <a:ext cx="1006475" cy="447675"/>
                      </a:xfrm>
                      <a:prstGeom prst="rect">
                        <a:avLst/>
                      </a:prstGeom>
                    </p:spPr>
                  </p:pic>
                </p:oleObj>
              </mc:Fallback>
            </mc:AlternateContent>
          </a:graphicData>
        </a:graphic>
      </p:graphicFrame>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2" name="矩形 11"/>
          <p:cNvSpPr/>
          <p:nvPr/>
        </p:nvSpPr>
        <p:spPr>
          <a:xfrm>
            <a:off x="696282" y="1218634"/>
            <a:ext cx="10799436"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题目中缺少</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，无法计算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，则不能通过</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Q</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的关系判断平衡的移动方向，但可比较</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个选项中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Q</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的大小关系，</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Q</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越大，则可能逆向移动。</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157255013"/>
              </p:ext>
            </p:extLst>
          </p:nvPr>
        </p:nvGraphicFramePr>
        <p:xfrm>
          <a:off x="828675" y="2430413"/>
          <a:ext cx="8743950" cy="971550"/>
        </p:xfrm>
        <a:graphic>
          <a:graphicData uri="http://schemas.openxmlformats.org/presentationml/2006/ole">
            <mc:AlternateContent xmlns:mc="http://schemas.openxmlformats.org/markup-compatibility/2006">
              <mc:Choice xmlns:v="urn:schemas-microsoft-com:vml" Requires="v">
                <p:oleObj spid="_x0000_s126352" name="文档" r:id="rId8" imgW="8754508" imgH="969753" progId="Word.Document.12">
                  <p:embed/>
                </p:oleObj>
              </mc:Choice>
              <mc:Fallback>
                <p:oleObj name="文档" r:id="rId8" imgW="8754508" imgH="969753" progId="Word.Document.12">
                  <p:embed/>
                  <p:pic>
                    <p:nvPicPr>
                      <p:cNvPr id="0" name=""/>
                      <p:cNvPicPr/>
                      <p:nvPr/>
                    </p:nvPicPr>
                    <p:blipFill>
                      <a:blip r:embed="rId9"/>
                      <a:stretch>
                        <a:fillRect/>
                      </a:stretch>
                    </p:blipFill>
                    <p:spPr>
                      <a:xfrm>
                        <a:off x="828675" y="2430413"/>
                        <a:ext cx="8743950" cy="97155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97997739"/>
              </p:ext>
            </p:extLst>
          </p:nvPr>
        </p:nvGraphicFramePr>
        <p:xfrm>
          <a:off x="828675" y="3356992"/>
          <a:ext cx="8743950" cy="1028700"/>
        </p:xfrm>
        <a:graphic>
          <a:graphicData uri="http://schemas.openxmlformats.org/presentationml/2006/ole">
            <mc:AlternateContent xmlns:mc="http://schemas.openxmlformats.org/markup-compatibility/2006">
              <mc:Choice xmlns:v="urn:schemas-microsoft-com:vml" Requires="v">
                <p:oleObj spid="_x0000_s126353" name="文档" r:id="rId11" imgW="8754508" imgH="1026903" progId="Word.Document.12">
                  <p:embed/>
                </p:oleObj>
              </mc:Choice>
              <mc:Fallback>
                <p:oleObj name="文档" r:id="rId11" imgW="8754508" imgH="1026903" progId="Word.Document.12">
                  <p:embed/>
                  <p:pic>
                    <p:nvPicPr>
                      <p:cNvPr id="0" name=""/>
                      <p:cNvPicPr/>
                      <p:nvPr/>
                    </p:nvPicPr>
                    <p:blipFill>
                      <a:blip r:embed="rId12"/>
                      <a:stretch>
                        <a:fillRect/>
                      </a:stretch>
                    </p:blipFill>
                    <p:spPr>
                      <a:xfrm>
                        <a:off x="828675" y="3356992"/>
                        <a:ext cx="8743950" cy="1028700"/>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121819298"/>
              </p:ext>
            </p:extLst>
          </p:nvPr>
        </p:nvGraphicFramePr>
        <p:xfrm>
          <a:off x="828675" y="4249663"/>
          <a:ext cx="8743950" cy="971550"/>
        </p:xfrm>
        <a:graphic>
          <a:graphicData uri="http://schemas.openxmlformats.org/presentationml/2006/ole">
            <mc:AlternateContent xmlns:mc="http://schemas.openxmlformats.org/markup-compatibility/2006">
              <mc:Choice xmlns:v="urn:schemas-microsoft-com:vml" Requires="v">
                <p:oleObj spid="_x0000_s126354" name="文档" r:id="rId14" imgW="8754508" imgH="969753" progId="Word.Document.12">
                  <p:embed/>
                </p:oleObj>
              </mc:Choice>
              <mc:Fallback>
                <p:oleObj name="文档" r:id="rId14" imgW="8754508" imgH="969753" progId="Word.Document.12">
                  <p:embed/>
                  <p:pic>
                    <p:nvPicPr>
                      <p:cNvPr id="0" name=""/>
                      <p:cNvPicPr/>
                      <p:nvPr/>
                    </p:nvPicPr>
                    <p:blipFill>
                      <a:blip r:embed="rId15"/>
                      <a:stretch>
                        <a:fillRect/>
                      </a:stretch>
                    </p:blipFill>
                    <p:spPr>
                      <a:xfrm>
                        <a:off x="828675" y="4249663"/>
                        <a:ext cx="8743950" cy="971550"/>
                      </a:xfrm>
                      <a:prstGeom prst="rect">
                        <a:avLst/>
                      </a:prstGeom>
                    </p:spPr>
                  </p:pic>
                </p:oleObj>
              </mc:Fallback>
            </mc:AlternateContent>
          </a:graphicData>
        </a:graphic>
      </p:graphicFrame>
      <p:grpSp>
        <p:nvGrpSpPr>
          <p:cNvPr id="18" name="组合 17">
            <a:extLst>
              <a:ext uri="{FF2B5EF4-FFF2-40B4-BE49-F238E27FC236}">
                <a16:creationId xmlns:a16="http://schemas.microsoft.com/office/drawing/2014/main" xmlns="" id="{574E7DD6-E482-894D-9E46-D2B62C9ED9EC}"/>
              </a:ext>
            </a:extLst>
          </p:cNvPr>
          <p:cNvGrpSpPr/>
          <p:nvPr/>
        </p:nvGrpSpPr>
        <p:grpSpPr>
          <a:xfrm>
            <a:off x="516000" y="919334"/>
            <a:ext cx="11160000" cy="5832648"/>
            <a:chOff x="792914" y="3925222"/>
            <a:chExt cx="11160000" cy="5832648"/>
          </a:xfrm>
        </p:grpSpPr>
        <p:sp>
          <p:nvSpPr>
            <p:cNvPr id="20" name="圆角矩形 19">
              <a:extLst>
                <a:ext uri="{FF2B5EF4-FFF2-40B4-BE49-F238E27FC236}">
                  <a16:creationId xmlns:a16="http://schemas.microsoft.com/office/drawing/2014/main" xmlns="" id="{E0791A29-2CB4-2744-96C1-EA2037B165CE}"/>
                </a:ext>
              </a:extLst>
            </p:cNvPr>
            <p:cNvSpPr/>
            <p:nvPr/>
          </p:nvSpPr>
          <p:spPr>
            <a:xfrm>
              <a:off x="792914" y="4038112"/>
              <a:ext cx="11160000" cy="5719758"/>
            </a:xfrm>
            <a:prstGeom prst="roundRect">
              <a:avLst>
                <a:gd name="adj" fmla="val 15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4" name="对象 23"/>
          <p:cNvGraphicFramePr>
            <a:graphicFrameLocks noChangeAspect="1"/>
          </p:cNvGraphicFramePr>
          <p:nvPr>
            <p:extLst>
              <p:ext uri="{D42A27DB-BD31-4B8C-83A1-F6EECF244321}">
                <p14:modId xmlns:p14="http://schemas.microsoft.com/office/powerpoint/2010/main" val="1288335909"/>
              </p:ext>
            </p:extLst>
          </p:nvPr>
        </p:nvGraphicFramePr>
        <p:xfrm>
          <a:off x="828675" y="5146129"/>
          <a:ext cx="8743950" cy="1019175"/>
        </p:xfrm>
        <a:graphic>
          <a:graphicData uri="http://schemas.openxmlformats.org/presentationml/2006/ole">
            <mc:AlternateContent xmlns:mc="http://schemas.openxmlformats.org/markup-compatibility/2006">
              <mc:Choice xmlns:v="urn:schemas-microsoft-com:vml" Requires="v">
                <p:oleObj spid="_x0000_s126355" name="文档" r:id="rId17" imgW="8754508" imgH="1017558" progId="Word.Document.12">
                  <p:embed/>
                </p:oleObj>
              </mc:Choice>
              <mc:Fallback>
                <p:oleObj name="文档" r:id="rId17" imgW="8754508" imgH="1017558" progId="Word.Document.12">
                  <p:embed/>
                  <p:pic>
                    <p:nvPicPr>
                      <p:cNvPr id="0" name=""/>
                      <p:cNvPicPr/>
                      <p:nvPr/>
                    </p:nvPicPr>
                    <p:blipFill>
                      <a:blip r:embed="rId18"/>
                      <a:stretch>
                        <a:fillRect/>
                      </a:stretch>
                    </p:blipFill>
                    <p:spPr>
                      <a:xfrm>
                        <a:off x="828675" y="5146129"/>
                        <a:ext cx="8743950" cy="1019175"/>
                      </a:xfrm>
                      <a:prstGeom prst="rect">
                        <a:avLst/>
                      </a:prstGeom>
                    </p:spPr>
                  </p:pic>
                </p:oleObj>
              </mc:Fallback>
            </mc:AlternateContent>
          </a:graphicData>
        </a:graphic>
      </p:graphicFrame>
      <p:sp>
        <p:nvSpPr>
          <p:cNvPr id="25" name="矩形 24"/>
          <p:cNvSpPr/>
          <p:nvPr/>
        </p:nvSpPr>
        <p:spPr>
          <a:xfrm>
            <a:off x="696282" y="5949280"/>
            <a:ext cx="10799436" cy="576248"/>
          </a:xfrm>
          <a:prstGeom prst="rect">
            <a:avLst/>
          </a:prstGeom>
        </p:spPr>
        <p:txBody>
          <a:bodyPr>
            <a:spAutoFit/>
          </a:bodyPr>
          <a:lstStyle/>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Q</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的值最大，答案为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2295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3A329BE5-FA48-1445-847B-16C3FB060719}"/>
              </a:ext>
            </a:extLst>
          </p:cNvPr>
          <p:cNvSpPr/>
          <p:nvPr/>
        </p:nvSpPr>
        <p:spPr>
          <a:xfrm>
            <a:off x="390000" y="721271"/>
            <a:ext cx="11412000"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湖南，</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16(1)(2)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氨气中氢含量高，是一种优良的小分子储氢载体，且安全、易储运，可通过下面两种方法由氨气得到氢气。</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方法</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氨热分解法制氢气</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5279662"/>
            <a:ext cx="11160000" cy="1416353"/>
            <a:chOff x="792914" y="3925222"/>
            <a:chExt cx="11160000" cy="1416353"/>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1"/>
              <a:ext cx="11160000" cy="1303464"/>
            </a:xfrm>
            <a:prstGeom prst="roundRect">
              <a:avLst>
                <a:gd name="adj" fmla="val 611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8" name="矩形 7"/>
          <p:cNvSpPr/>
          <p:nvPr/>
        </p:nvSpPr>
        <p:spPr>
          <a:xfrm>
            <a:off x="4464784" y="2276872"/>
            <a:ext cx="3262432" cy="461665"/>
          </a:xfrm>
          <a:prstGeom prst="rect">
            <a:avLst/>
          </a:prstGeom>
        </p:spPr>
        <p:txBody>
          <a:bodyPr wrap="none">
            <a:spAutoFit/>
          </a:bodyPr>
          <a:lstStyle/>
          <a:p>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相关化学键的键能数据</a:t>
            </a:r>
            <a:endParaRPr lang="zh-CN" altLang="en-US" sz="2400" dirty="0"/>
          </a:p>
        </p:txBody>
      </p:sp>
      <p:graphicFrame>
        <p:nvGraphicFramePr>
          <p:cNvPr id="11" name="表格 10"/>
          <p:cNvGraphicFramePr>
            <a:graphicFrameLocks noGrp="1"/>
          </p:cNvGraphicFramePr>
          <p:nvPr>
            <p:extLst>
              <p:ext uri="{D42A27DB-BD31-4B8C-83A1-F6EECF244321}">
                <p14:modId xmlns:p14="http://schemas.microsoft.com/office/powerpoint/2010/main" val="816826041"/>
              </p:ext>
            </p:extLst>
          </p:nvPr>
        </p:nvGraphicFramePr>
        <p:xfrm>
          <a:off x="542849" y="2852936"/>
          <a:ext cx="11106303" cy="1097280"/>
        </p:xfrm>
        <a:graphic>
          <a:graphicData uri="http://schemas.openxmlformats.org/drawingml/2006/table">
            <a:tbl>
              <a:tblPr/>
              <a:tblGrid>
                <a:gridCol w="4983480"/>
                <a:gridCol w="2040941"/>
                <a:gridCol w="2040941"/>
                <a:gridCol w="2040941"/>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H—H</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N—H</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键能</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E</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946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436.0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390.8</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 name="矩形 24">
            <a:extLst>
              <a:ext uri="{FF2B5EF4-FFF2-40B4-BE49-F238E27FC236}">
                <a16:creationId xmlns:a16="http://schemas.microsoft.com/office/drawing/2014/main" xmlns="" id="{3A329BE5-FA48-1445-847B-16C3FB060719}"/>
              </a:ext>
            </a:extLst>
          </p:cNvPr>
          <p:cNvSpPr/>
          <p:nvPr/>
        </p:nvSpPr>
        <p:spPr>
          <a:xfrm>
            <a:off x="390000" y="3899148"/>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在一定温度下，利用催化剂将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分解为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。回答下列问题：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2NH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6" name="对象 25"/>
          <p:cNvGraphicFramePr>
            <a:graphicFrameLocks noChangeAspect="1"/>
          </p:cNvGraphicFramePr>
          <p:nvPr>
            <p:extLst>
              <p:ext uri="{D42A27DB-BD31-4B8C-83A1-F6EECF244321}">
                <p14:modId xmlns:p14="http://schemas.microsoft.com/office/powerpoint/2010/main" val="1201917734"/>
              </p:ext>
            </p:extLst>
          </p:nvPr>
        </p:nvGraphicFramePr>
        <p:xfrm>
          <a:off x="2546231" y="4623942"/>
          <a:ext cx="1006475" cy="447675"/>
        </p:xfrm>
        <a:graphic>
          <a:graphicData uri="http://schemas.openxmlformats.org/presentationml/2006/ole">
            <mc:AlternateContent xmlns:mc="http://schemas.openxmlformats.org/markup-compatibility/2006">
              <mc:Choice xmlns:v="urn:schemas-microsoft-com:vml" Requires="v">
                <p:oleObj spid="_x0000_s61672" name="文档" r:id="rId8" imgW="1007029" imgH="448194" progId="Word.Document.12">
                  <p:embed/>
                </p:oleObj>
              </mc:Choice>
              <mc:Fallback>
                <p:oleObj name="文档" r:id="rId8" imgW="1007029" imgH="448194" progId="Word.Document.12">
                  <p:embed/>
                  <p:pic>
                    <p:nvPicPr>
                      <p:cNvPr id="0" name=""/>
                      <p:cNvPicPr/>
                      <p:nvPr/>
                    </p:nvPicPr>
                    <p:blipFill>
                      <a:blip r:embed="rId9"/>
                      <a:stretch>
                        <a:fillRect/>
                      </a:stretch>
                    </p:blipFill>
                    <p:spPr>
                      <a:xfrm>
                        <a:off x="2546231" y="4623942"/>
                        <a:ext cx="1006475" cy="447675"/>
                      </a:xfrm>
                      <a:prstGeom prst="rect">
                        <a:avLst/>
                      </a:prstGeom>
                    </p:spPr>
                  </p:pic>
                </p:oleObj>
              </mc:Fallback>
            </mc:AlternateContent>
          </a:graphicData>
        </a:graphic>
      </p:graphicFrame>
      <p:sp>
        <p:nvSpPr>
          <p:cNvPr id="13" name="矩形 12"/>
          <p:cNvSpPr/>
          <p:nvPr/>
        </p:nvSpPr>
        <p:spPr>
          <a:xfrm>
            <a:off x="6096000" y="4586347"/>
            <a:ext cx="72327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90.8</a:t>
            </a:r>
            <a:endParaRPr lang="zh-CN" altLang="en-US" dirty="0"/>
          </a:p>
        </p:txBody>
      </p:sp>
      <p:sp>
        <p:nvSpPr>
          <p:cNvPr id="27" name="矩形 26"/>
          <p:cNvSpPr/>
          <p:nvPr/>
        </p:nvSpPr>
        <p:spPr>
          <a:xfrm>
            <a:off x="696282" y="5495686"/>
            <a:ext cx="10799436" cy="1200329"/>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根据反应热＝反应物的总键能－生成物的总键能，</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2NH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390.8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(946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436.0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90.8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8" name="对象 27"/>
          <p:cNvGraphicFramePr>
            <a:graphicFrameLocks noChangeAspect="1"/>
          </p:cNvGraphicFramePr>
          <p:nvPr>
            <p:extLst>
              <p:ext uri="{D42A27DB-BD31-4B8C-83A1-F6EECF244321}">
                <p14:modId xmlns:p14="http://schemas.microsoft.com/office/powerpoint/2010/main" val="969381384"/>
              </p:ext>
            </p:extLst>
          </p:nvPr>
        </p:nvGraphicFramePr>
        <p:xfrm>
          <a:off x="8913837" y="5689823"/>
          <a:ext cx="1006475" cy="447675"/>
        </p:xfrm>
        <a:graphic>
          <a:graphicData uri="http://schemas.openxmlformats.org/presentationml/2006/ole">
            <mc:AlternateContent xmlns:mc="http://schemas.openxmlformats.org/markup-compatibility/2006">
              <mc:Choice xmlns:v="urn:schemas-microsoft-com:vml" Requires="v">
                <p:oleObj spid="_x0000_s61673" name="文档" r:id="rId11" imgW="1007029" imgH="448194" progId="Word.Document.12">
                  <p:embed/>
                </p:oleObj>
              </mc:Choice>
              <mc:Fallback>
                <p:oleObj name="文档" r:id="rId11" imgW="1007029" imgH="448194" progId="Word.Document.12">
                  <p:embed/>
                  <p:pic>
                    <p:nvPicPr>
                      <p:cNvPr id="0" name=""/>
                      <p:cNvPicPr/>
                      <p:nvPr/>
                    </p:nvPicPr>
                    <p:blipFill>
                      <a:blip r:embed="rId9"/>
                      <a:stretch>
                        <a:fillRect/>
                      </a:stretch>
                    </p:blipFill>
                    <p:spPr>
                      <a:xfrm>
                        <a:off x="8913837" y="5689823"/>
                        <a:ext cx="1006475" cy="447675"/>
                      </a:xfrm>
                      <a:prstGeom prst="rect">
                        <a:avLst/>
                      </a:prstGeom>
                    </p:spPr>
                  </p:pic>
                </p:oleObj>
              </mc:Fallback>
            </mc:AlternateContent>
          </a:graphicData>
        </a:graphic>
      </p:graphicFrame>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par>
                                <p:cTn id="16" presetID="3" presetClass="entr" presetSubtype="1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linds(horizontal)">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 name="矩形 3"/>
          <p:cNvSpPr/>
          <p:nvPr/>
        </p:nvSpPr>
        <p:spPr>
          <a:xfrm>
            <a:off x="407368" y="908720"/>
            <a:ext cx="11302822" cy="2238241"/>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已知该反应的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198.9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，在下列哪些温度下反应能自发进行？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A.25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B.125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C.225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D.325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4560308"/>
            <a:ext cx="11160000" cy="1893028"/>
            <a:chOff x="792914" y="3925222"/>
            <a:chExt cx="11160000" cy="1893028"/>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1"/>
              <a:ext cx="11160000" cy="1780139"/>
            </a:xfrm>
            <a:prstGeom prst="roundRect">
              <a:avLst>
                <a:gd name="adj" fmla="val 611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12" name="对象 11"/>
          <p:cNvGraphicFramePr>
            <a:graphicFrameLocks noChangeAspect="1"/>
          </p:cNvGraphicFramePr>
          <p:nvPr>
            <p:extLst>
              <p:ext uri="{D42A27DB-BD31-4B8C-83A1-F6EECF244321}">
                <p14:modId xmlns:p14="http://schemas.microsoft.com/office/powerpoint/2010/main" val="146782469"/>
              </p:ext>
            </p:extLst>
          </p:nvPr>
        </p:nvGraphicFramePr>
        <p:xfrm>
          <a:off x="742950" y="4888954"/>
          <a:ext cx="10706100" cy="1276350"/>
        </p:xfrm>
        <a:graphic>
          <a:graphicData uri="http://schemas.openxmlformats.org/presentationml/2006/ole">
            <mc:AlternateContent xmlns:mc="http://schemas.openxmlformats.org/markup-compatibility/2006">
              <mc:Choice xmlns:v="urn:schemas-microsoft-com:vml" Requires="v">
                <p:oleObj spid="_x0000_s125030" name="文档" r:id="rId8" imgW="10717682" imgH="1274193" progId="Word.Document.12">
                  <p:embed/>
                </p:oleObj>
              </mc:Choice>
              <mc:Fallback>
                <p:oleObj name="文档" r:id="rId8" imgW="10717682" imgH="1274193" progId="Word.Document.12">
                  <p:embed/>
                  <p:pic>
                    <p:nvPicPr>
                      <p:cNvPr id="0" name=""/>
                      <p:cNvPicPr/>
                      <p:nvPr/>
                    </p:nvPicPr>
                    <p:blipFill>
                      <a:blip r:embed="rId9"/>
                      <a:stretch>
                        <a:fillRect/>
                      </a:stretch>
                    </p:blipFill>
                    <p:spPr>
                      <a:xfrm>
                        <a:off x="742950" y="4888954"/>
                        <a:ext cx="10706100" cy="1276350"/>
                      </a:xfrm>
                      <a:prstGeom prst="rect">
                        <a:avLst/>
                      </a:prstGeom>
                    </p:spPr>
                  </p:pic>
                </p:oleObj>
              </mc:Fallback>
            </mc:AlternateContent>
          </a:graphicData>
        </a:graphic>
      </p:graphicFrame>
      <p:sp>
        <p:nvSpPr>
          <p:cNvPr id="3" name="矩形 2"/>
          <p:cNvSpPr/>
          <p:nvPr/>
        </p:nvSpPr>
        <p:spPr>
          <a:xfrm>
            <a:off x="497634" y="1466770"/>
            <a:ext cx="612668" cy="64633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CD</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8" name="表格 17"/>
          <p:cNvGraphicFramePr>
            <a:graphicFrameLocks noGrp="1"/>
          </p:cNvGraphicFramePr>
          <p:nvPr>
            <p:extLst>
              <p:ext uri="{D42A27DB-BD31-4B8C-83A1-F6EECF244321}">
                <p14:modId xmlns:p14="http://schemas.microsoft.com/office/powerpoint/2010/main" val="1179492918"/>
              </p:ext>
            </p:extLst>
          </p:nvPr>
        </p:nvGraphicFramePr>
        <p:xfrm>
          <a:off x="542849" y="3212976"/>
          <a:ext cx="11106303" cy="1097280"/>
        </p:xfrm>
        <a:graphic>
          <a:graphicData uri="http://schemas.openxmlformats.org/drawingml/2006/table">
            <a:tbl>
              <a:tblPr/>
              <a:tblGrid>
                <a:gridCol w="4983480"/>
                <a:gridCol w="2040941"/>
                <a:gridCol w="2040941"/>
                <a:gridCol w="2040941"/>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H—H</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N—H</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键能</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E</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946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436.0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390.8</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21307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6" name="圆角矩形 15">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369633501"/>
              </p:ext>
            </p:extLst>
          </p:nvPr>
        </p:nvGraphicFramePr>
        <p:xfrm>
          <a:off x="428625" y="908720"/>
          <a:ext cx="11258550" cy="2066925"/>
        </p:xfrm>
        <a:graphic>
          <a:graphicData uri="http://schemas.openxmlformats.org/presentationml/2006/ole">
            <mc:AlternateContent xmlns:mc="http://schemas.openxmlformats.org/markup-compatibility/2006">
              <mc:Choice xmlns:v="urn:schemas-microsoft-com:vml" Requires="v">
                <p:oleObj spid="_x0000_s127180" name="文档" r:id="rId8" imgW="11270151" imgH="2063510" progId="Word.Document.12">
                  <p:embed/>
                </p:oleObj>
              </mc:Choice>
              <mc:Fallback>
                <p:oleObj name="文档" r:id="rId8" imgW="11270151" imgH="2063510" progId="Word.Document.12">
                  <p:embed/>
                  <p:pic>
                    <p:nvPicPr>
                      <p:cNvPr id="0" name=""/>
                      <p:cNvPicPr/>
                      <p:nvPr/>
                    </p:nvPicPr>
                    <p:blipFill>
                      <a:blip r:embed="rId9"/>
                      <a:stretch>
                        <a:fillRect/>
                      </a:stretch>
                    </p:blipFill>
                    <p:spPr>
                      <a:xfrm>
                        <a:off x="428625" y="908720"/>
                        <a:ext cx="11258550" cy="2066925"/>
                      </a:xfrm>
                      <a:prstGeom prst="rect">
                        <a:avLst/>
                      </a:prstGeom>
                    </p:spPr>
                  </p:pic>
                </p:oleObj>
              </mc:Fallback>
            </mc:AlternateContent>
          </a:graphicData>
        </a:graphic>
      </p:graphicFrame>
      <p:sp>
        <p:nvSpPr>
          <p:cNvPr id="6" name="矩形 5"/>
          <p:cNvSpPr/>
          <p:nvPr/>
        </p:nvSpPr>
        <p:spPr>
          <a:xfrm>
            <a:off x="310977" y="2856152"/>
            <a:ext cx="7376160" cy="1131079"/>
          </a:xfrm>
          <a:prstGeom prst="rect">
            <a:avLst/>
          </a:prstGeom>
        </p:spPr>
        <p:txBody>
          <a:bodyPr>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下列可判断反应达到平衡的是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不再变化</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691879785"/>
              </p:ext>
            </p:extLst>
          </p:nvPr>
        </p:nvGraphicFramePr>
        <p:xfrm>
          <a:off x="428625" y="4133850"/>
          <a:ext cx="7781925" cy="1762125"/>
        </p:xfrm>
        <a:graphic>
          <a:graphicData uri="http://schemas.openxmlformats.org/presentationml/2006/ole">
            <mc:AlternateContent xmlns:mc="http://schemas.openxmlformats.org/markup-compatibility/2006">
              <mc:Choice xmlns:v="urn:schemas-microsoft-com:vml" Requires="v">
                <p:oleObj spid="_x0000_s127181" name="文档" r:id="rId11" imgW="7786318" imgH="1763898" progId="Word.Document.12">
                  <p:embed/>
                </p:oleObj>
              </mc:Choice>
              <mc:Fallback>
                <p:oleObj name="文档" r:id="rId11" imgW="7786318" imgH="1763898" progId="Word.Document.12">
                  <p:embed/>
                  <p:pic>
                    <p:nvPicPr>
                      <p:cNvPr id="0" name=""/>
                      <p:cNvPicPr/>
                      <p:nvPr/>
                    </p:nvPicPr>
                    <p:blipFill>
                      <a:blip r:embed="rId12"/>
                      <a:stretch>
                        <a:fillRect/>
                      </a:stretch>
                    </p:blipFill>
                    <p:spPr>
                      <a:xfrm>
                        <a:off x="428625" y="4133850"/>
                        <a:ext cx="7781925" cy="1762125"/>
                      </a:xfrm>
                      <a:prstGeom prst="rect">
                        <a:avLst/>
                      </a:prstGeom>
                    </p:spPr>
                  </p:pic>
                </p:oleObj>
              </mc:Fallback>
            </mc:AlternateContent>
          </a:graphicData>
        </a:graphic>
      </p:graphicFrame>
      <p:pic>
        <p:nvPicPr>
          <p:cNvPr id="127065" name="Picture 89" descr="7-36"/>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7219" y="2986909"/>
            <a:ext cx="4743437" cy="284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871864" y="2970825"/>
            <a:ext cx="45717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ac</a:t>
            </a:r>
            <a:endParaRPr lang="zh-CN" altLang="en-US" dirty="0"/>
          </a:p>
        </p:txBody>
      </p:sp>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8FEF50E-5279-AC48-99A0-C8947064D50F}"/>
              </a:ext>
            </a:extLst>
          </p:cNvPr>
          <p:cNvSpPr/>
          <p:nvPr/>
        </p:nvSpPr>
        <p:spPr>
          <a:xfrm>
            <a:off x="390000" y="1015156"/>
            <a:ext cx="11412000"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等于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等于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，理由是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若平衡时溶液的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，则该反应的平衡常数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6" name="圆角矩形 15">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19" name="Picture 89" descr="7-3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7728" y="3536088"/>
            <a:ext cx="4743437" cy="284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208146" y="110971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大于</a:t>
            </a:r>
            <a:endParaRPr lang="zh-CN" altLang="en-US" dirty="0"/>
          </a:p>
        </p:txBody>
      </p:sp>
      <p:sp>
        <p:nvSpPr>
          <p:cNvPr id="8" name="矩形 7"/>
          <p:cNvSpPr/>
          <p:nvPr/>
        </p:nvSpPr>
        <p:spPr>
          <a:xfrm>
            <a:off x="2182309" y="166688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小于</a:t>
            </a:r>
            <a:endParaRPr lang="zh-CN" altLang="en-US" dirty="0"/>
          </a:p>
        </p:txBody>
      </p:sp>
      <p:sp>
        <p:nvSpPr>
          <p:cNvPr id="12" name="矩形 11"/>
          <p:cNvSpPr/>
          <p:nvPr/>
        </p:nvSpPr>
        <p:spPr>
          <a:xfrm>
            <a:off x="538848" y="2190273"/>
            <a:ext cx="2892138"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baseline="-25000" dirty="0">
                <a:solidFill>
                  <a:srgbClr val="C00000"/>
                </a:solidFill>
                <a:latin typeface="Times New Roman" panose="02020603050405020304" pitchFamily="18" charset="0"/>
                <a:ea typeface="微软雅黑" panose="020B0503020204020204" pitchFamily="34" charset="-122"/>
              </a:rPr>
              <a:t>m</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时生成物浓度较低</a:t>
            </a:r>
            <a:endParaRPr lang="zh-CN" altLang="en-US" dirty="0"/>
          </a:p>
        </p:txBody>
      </p:sp>
      <p:graphicFrame>
        <p:nvGraphicFramePr>
          <p:cNvPr id="20" name="对象 19"/>
          <p:cNvGraphicFramePr>
            <a:graphicFrameLocks noChangeAspect="1"/>
          </p:cNvGraphicFramePr>
          <p:nvPr>
            <p:extLst>
              <p:ext uri="{D42A27DB-BD31-4B8C-83A1-F6EECF244321}">
                <p14:modId xmlns:p14="http://schemas.microsoft.com/office/powerpoint/2010/main" val="1875043341"/>
              </p:ext>
            </p:extLst>
          </p:nvPr>
        </p:nvGraphicFramePr>
        <p:xfrm>
          <a:off x="7670651" y="2411912"/>
          <a:ext cx="1492250" cy="868363"/>
        </p:xfrm>
        <a:graphic>
          <a:graphicData uri="http://schemas.openxmlformats.org/presentationml/2006/ole">
            <mc:AlternateContent xmlns:mc="http://schemas.openxmlformats.org/markup-compatibility/2006">
              <mc:Choice xmlns:v="urn:schemas-microsoft-com:vml" Requires="v">
                <p:oleObj spid="_x0000_s128102" name="文档" r:id="rId9" imgW="1492548" imgH="867902" progId="Word.Document.12">
                  <p:embed/>
                </p:oleObj>
              </mc:Choice>
              <mc:Fallback>
                <p:oleObj name="文档" r:id="rId9" imgW="1492548" imgH="867902" progId="Word.Document.12">
                  <p:embed/>
                  <p:pic>
                    <p:nvPicPr>
                      <p:cNvPr id="0" name=""/>
                      <p:cNvPicPr/>
                      <p:nvPr/>
                    </p:nvPicPr>
                    <p:blipFill>
                      <a:blip r:embed="rId10"/>
                      <a:stretch>
                        <a:fillRect/>
                      </a:stretch>
                    </p:blipFill>
                    <p:spPr>
                      <a:xfrm>
                        <a:off x="7670651" y="2411912"/>
                        <a:ext cx="1492250" cy="868363"/>
                      </a:xfrm>
                      <a:prstGeom prst="rect">
                        <a:avLst/>
                      </a:prstGeom>
                    </p:spPr>
                  </p:pic>
                </p:oleObj>
              </mc:Fallback>
            </mc:AlternateContent>
          </a:graphicData>
        </a:graphic>
      </p:graphicFrame>
    </p:spTree>
    <p:extLst>
      <p:ext uri="{BB962C8B-B14F-4D97-AF65-F5344CB8AC3E}">
        <p14:creationId xmlns:p14="http://schemas.microsoft.com/office/powerpoint/2010/main" val="51753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 name="矩形 3"/>
          <p:cNvSpPr/>
          <p:nvPr/>
        </p:nvSpPr>
        <p:spPr>
          <a:xfrm>
            <a:off x="390000" y="1124744"/>
            <a:ext cx="11466640" cy="397031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楷体_GB2312" panose="02010609030101010101" pitchFamily="49" charset="-122"/>
                <a:cs typeface="Times New Roman" panose="02020603050405020304" pitchFamily="18" charset="0"/>
              </a:rPr>
              <a:t>Ⅰ</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28(1)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水煤气变换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是重要的化工过程，主要用于合成氨、制氢以及合成气加工等工业领域中。回答下列问题：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(1)Shibata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曾做过下列实验：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使纯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缓慢地通过处于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721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下的过量氧化钴</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CoO</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氧化钴部分被还原为金属钴</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，平衡后气体中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的物质的量分数为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0.025 0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在同一温度下用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还原</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CoO</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，平衡后气体中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的物质的量分数为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0.019 2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根据上述实验结果判断，还原</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CoO</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的倾向是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CO________H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8409543" y="395047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大于</a:t>
            </a:r>
            <a:endParaRPr lang="zh-CN" altLang="en-US" dirty="0"/>
          </a:p>
        </p:txBody>
      </p:sp>
    </p:spTree>
    <p:extLst>
      <p:ext uri="{BB962C8B-B14F-4D97-AF65-F5344CB8AC3E}">
        <p14:creationId xmlns:p14="http://schemas.microsoft.com/office/powerpoint/2010/main" val="25224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grpSp>
        <p:nvGrpSpPr>
          <p:cNvPr id="7" name="组合 6">
            <a:extLst>
              <a:ext uri="{FF2B5EF4-FFF2-40B4-BE49-F238E27FC236}">
                <a16:creationId xmlns:a16="http://schemas.microsoft.com/office/drawing/2014/main" xmlns="" id="{574E7DD6-E482-894D-9E46-D2B62C9ED9EC}"/>
              </a:ext>
            </a:extLst>
          </p:cNvPr>
          <p:cNvGrpSpPr/>
          <p:nvPr/>
        </p:nvGrpSpPr>
        <p:grpSpPr>
          <a:xfrm>
            <a:off x="516000" y="1495400"/>
            <a:ext cx="11160000" cy="3979490"/>
            <a:chOff x="792914" y="3925222"/>
            <a:chExt cx="11160000" cy="3979490"/>
          </a:xfrm>
        </p:grpSpPr>
        <p:sp>
          <p:nvSpPr>
            <p:cNvPr id="8" name="圆角矩形 7">
              <a:extLst>
                <a:ext uri="{FF2B5EF4-FFF2-40B4-BE49-F238E27FC236}">
                  <a16:creationId xmlns:a16="http://schemas.microsoft.com/office/drawing/2014/main" xmlns="" id="{E0791A29-2CB4-2744-96C1-EA2037B165CE}"/>
                </a:ext>
              </a:extLst>
            </p:cNvPr>
            <p:cNvSpPr/>
            <p:nvPr/>
          </p:nvSpPr>
          <p:spPr>
            <a:xfrm>
              <a:off x="792914" y="4038111"/>
              <a:ext cx="11160000" cy="3866601"/>
            </a:xfrm>
            <a:prstGeom prst="roundRect">
              <a:avLst>
                <a:gd name="adj" fmla="val 220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4" name="矩形 1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3720835048"/>
              </p:ext>
            </p:extLst>
          </p:nvPr>
        </p:nvGraphicFramePr>
        <p:xfrm>
          <a:off x="862013" y="1844824"/>
          <a:ext cx="10467975" cy="1533525"/>
        </p:xfrm>
        <a:graphic>
          <a:graphicData uri="http://schemas.openxmlformats.org/presentationml/2006/ole">
            <mc:AlternateContent xmlns:mc="http://schemas.openxmlformats.org/markup-compatibility/2006">
              <mc:Choice xmlns:v="urn:schemas-microsoft-com:vml" Requires="v">
                <p:oleObj spid="_x0000_s129182" name="文档" r:id="rId8" imgW="10479263" imgH="1530829" progId="Word.Document.12">
                  <p:embed/>
                </p:oleObj>
              </mc:Choice>
              <mc:Fallback>
                <p:oleObj name="文档" r:id="rId8" imgW="10479263" imgH="1530829" progId="Word.Document.12">
                  <p:embed/>
                  <p:pic>
                    <p:nvPicPr>
                      <p:cNvPr id="0" name=""/>
                      <p:cNvPicPr/>
                      <p:nvPr/>
                    </p:nvPicPr>
                    <p:blipFill>
                      <a:blip r:embed="rId9"/>
                      <a:stretch>
                        <a:fillRect/>
                      </a:stretch>
                    </p:blipFill>
                    <p:spPr>
                      <a:xfrm>
                        <a:off x="862013" y="1844824"/>
                        <a:ext cx="10467975" cy="153352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070028449"/>
              </p:ext>
            </p:extLst>
          </p:nvPr>
        </p:nvGraphicFramePr>
        <p:xfrm>
          <a:off x="862013" y="3352800"/>
          <a:ext cx="10467975" cy="1962150"/>
        </p:xfrm>
        <a:graphic>
          <a:graphicData uri="http://schemas.openxmlformats.org/presentationml/2006/ole">
            <mc:AlternateContent xmlns:mc="http://schemas.openxmlformats.org/markup-compatibility/2006">
              <mc:Choice xmlns:v="urn:schemas-microsoft-com:vml" Requires="v">
                <p:oleObj spid="_x0000_s129183" name="文档" r:id="rId11" imgW="10479263" imgH="1958915" progId="Word.Document.12">
                  <p:embed/>
                </p:oleObj>
              </mc:Choice>
              <mc:Fallback>
                <p:oleObj name="文档" r:id="rId11" imgW="10479263" imgH="1958915" progId="Word.Document.12">
                  <p:embed/>
                  <p:pic>
                    <p:nvPicPr>
                      <p:cNvPr id="0" name=""/>
                      <p:cNvPicPr/>
                      <p:nvPr/>
                    </p:nvPicPr>
                    <p:blipFill>
                      <a:blip r:embed="rId12"/>
                      <a:stretch>
                        <a:fillRect/>
                      </a:stretch>
                    </p:blipFill>
                    <p:spPr>
                      <a:xfrm>
                        <a:off x="862013" y="3352800"/>
                        <a:ext cx="10467975" cy="1962150"/>
                      </a:xfrm>
                      <a:prstGeom prst="rect">
                        <a:avLst/>
                      </a:prstGeom>
                    </p:spPr>
                  </p:pic>
                </p:oleObj>
              </mc:Fallback>
            </mc:AlternateContent>
          </a:graphicData>
        </a:graphic>
      </p:graphicFrame>
    </p:spTree>
    <p:extLst>
      <p:ext uri="{BB962C8B-B14F-4D97-AF65-F5344CB8AC3E}">
        <p14:creationId xmlns:p14="http://schemas.microsoft.com/office/powerpoint/2010/main" val="87372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3" name="矩形 2"/>
          <p:cNvSpPr/>
          <p:nvPr/>
        </p:nvSpPr>
        <p:spPr>
          <a:xfrm>
            <a:off x="362309" y="1297335"/>
            <a:ext cx="11350315" cy="1754326"/>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(2)721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时，在密闭容器中将等物质的量的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混合，采用适当的催化剂进行反应，则平衡时体系中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的物质的量分数为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A.&lt;0.25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B.0.25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C.0.25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0.50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D.0.50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E.&gt;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0.50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14" name="组合 13">
            <a:extLst>
              <a:ext uri="{FF2B5EF4-FFF2-40B4-BE49-F238E27FC236}">
                <a16:creationId xmlns:a16="http://schemas.microsoft.com/office/drawing/2014/main" xmlns="" id="{574E7DD6-E482-894D-9E46-D2B62C9ED9EC}"/>
              </a:ext>
            </a:extLst>
          </p:cNvPr>
          <p:cNvGrpSpPr/>
          <p:nvPr/>
        </p:nvGrpSpPr>
        <p:grpSpPr>
          <a:xfrm>
            <a:off x="516000" y="3264124"/>
            <a:ext cx="11160000" cy="1893068"/>
            <a:chOff x="792914" y="3925222"/>
            <a:chExt cx="11160000" cy="1893068"/>
          </a:xfrm>
        </p:grpSpPr>
        <p:sp>
          <p:nvSpPr>
            <p:cNvPr id="15" name="圆角矩形 14">
              <a:extLst>
                <a:ext uri="{FF2B5EF4-FFF2-40B4-BE49-F238E27FC236}">
                  <a16:creationId xmlns:a16="http://schemas.microsoft.com/office/drawing/2014/main" xmlns="" id="{E0791A29-2CB4-2744-96C1-EA2037B165CE}"/>
                </a:ext>
              </a:extLst>
            </p:cNvPr>
            <p:cNvSpPr/>
            <p:nvPr/>
          </p:nvSpPr>
          <p:spPr>
            <a:xfrm>
              <a:off x="792914" y="4038112"/>
              <a:ext cx="11160000" cy="1780178"/>
            </a:xfrm>
            <a:prstGeom prst="roundRect">
              <a:avLst>
                <a:gd name="adj" fmla="val 384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6" name="对象 5"/>
          <p:cNvGraphicFramePr>
            <a:graphicFrameLocks noChangeAspect="1"/>
          </p:cNvGraphicFramePr>
          <p:nvPr>
            <p:extLst>
              <p:ext uri="{D42A27DB-BD31-4B8C-83A1-F6EECF244321}">
                <p14:modId xmlns:p14="http://schemas.microsoft.com/office/powerpoint/2010/main" val="3029948026"/>
              </p:ext>
            </p:extLst>
          </p:nvPr>
        </p:nvGraphicFramePr>
        <p:xfrm>
          <a:off x="771525" y="3658072"/>
          <a:ext cx="10648950" cy="1162050"/>
        </p:xfrm>
        <a:graphic>
          <a:graphicData uri="http://schemas.openxmlformats.org/presentationml/2006/ole">
            <mc:AlternateContent xmlns:mc="http://schemas.openxmlformats.org/markup-compatibility/2006">
              <mc:Choice xmlns:v="urn:schemas-microsoft-com:vml" Requires="v">
                <p:oleObj spid="_x0000_s130150" name="文档" r:id="rId8" imgW="10660418" imgH="1159893" progId="Word.Document.12">
                  <p:embed/>
                </p:oleObj>
              </mc:Choice>
              <mc:Fallback>
                <p:oleObj name="文档" r:id="rId8" imgW="10660418" imgH="1159893" progId="Word.Document.12">
                  <p:embed/>
                  <p:pic>
                    <p:nvPicPr>
                      <p:cNvPr id="0" name=""/>
                      <p:cNvPicPr/>
                      <p:nvPr/>
                    </p:nvPicPr>
                    <p:blipFill>
                      <a:blip r:embed="rId9"/>
                      <a:stretch>
                        <a:fillRect/>
                      </a:stretch>
                    </p:blipFill>
                    <p:spPr>
                      <a:xfrm>
                        <a:off x="771525" y="3658072"/>
                        <a:ext cx="10648950" cy="1162050"/>
                      </a:xfrm>
                      <a:prstGeom prst="rect">
                        <a:avLst/>
                      </a:prstGeom>
                    </p:spPr>
                  </p:pic>
                </p:oleObj>
              </mc:Fallback>
            </mc:AlternateContent>
          </a:graphicData>
        </a:graphic>
      </p:graphicFrame>
      <p:sp>
        <p:nvSpPr>
          <p:cNvPr id="18" name="矩形 17">
            <a:hlinkClick r:id="rId10"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4" name="矩形 3"/>
          <p:cNvSpPr/>
          <p:nvPr/>
        </p:nvSpPr>
        <p:spPr>
          <a:xfrm>
            <a:off x="7104112" y="1851332"/>
            <a:ext cx="389850" cy="64633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0220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980728"/>
            <a:ext cx="11412000" cy="4524315"/>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1</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自发反应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在一定条件下能自动进行的反应称为自发反应。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b="1" kern="100" dirty="0">
                <a:latin typeface="+mn-ea"/>
                <a:cs typeface="Courier New" panose="02070309020205020404" pitchFamily="49" charset="0"/>
              </a:rPr>
              <a:t>2</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熵和熵变的含义</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熵的含义</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度量体系混乱程度的物理量，符号为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。熵值越大，体系混乱度越大。同一条件下，</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不同物质有不同的熵值，同一物质在不同状态下熵值也不同，一般规律是</a:t>
            </a:r>
            <a:r>
              <a:rPr lang="en-US" altLang="zh-CN" sz="2400" i="1" kern="100" spc="-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u="sng" kern="100" spc="-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spc="-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(l)</a:t>
            </a:r>
            <a:r>
              <a:rPr lang="en-US" altLang="zh-CN" sz="2400" u="sng" kern="100" spc="-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spc="-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熵变的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含义</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生成物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。化学反应的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越大，越有利于</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矩形 3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54" name="矩形 53"/>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2" name="矩形 1"/>
          <p:cNvSpPr/>
          <p:nvPr/>
        </p:nvSpPr>
        <p:spPr>
          <a:xfrm>
            <a:off x="10243889" y="3836665"/>
            <a:ext cx="344966" cy="461665"/>
          </a:xfrm>
          <a:prstGeom prst="rect">
            <a:avLst/>
          </a:prstGeom>
        </p:spPr>
        <p:txBody>
          <a:bodyPr wrap="none">
            <a:spAutoFit/>
          </a:bodyPr>
          <a:lstStyle/>
          <a:p>
            <a:r>
              <a:rPr lang="en-US" altLang="zh-CN" sz="2400" kern="100" spc="-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&gt;</a:t>
            </a:r>
            <a:endParaRPr lang="zh-CN" altLang="en-US" sz="2400" dirty="0">
              <a:solidFill>
                <a:srgbClr val="C00000"/>
              </a:solidFill>
            </a:endParaRPr>
          </a:p>
        </p:txBody>
      </p:sp>
      <p:sp>
        <p:nvSpPr>
          <p:cNvPr id="4" name="矩形 3"/>
          <p:cNvSpPr/>
          <p:nvPr/>
        </p:nvSpPr>
        <p:spPr>
          <a:xfrm>
            <a:off x="10920536" y="3836664"/>
            <a:ext cx="344966" cy="461665"/>
          </a:xfrm>
          <a:prstGeom prst="rect">
            <a:avLst/>
          </a:prstGeom>
        </p:spPr>
        <p:txBody>
          <a:bodyPr wrap="none">
            <a:spAutoFit/>
          </a:bodyPr>
          <a:lstStyle/>
          <a:p>
            <a:r>
              <a:rPr lang="en-US" altLang="zh-CN" sz="2400" kern="100" spc="-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&gt;</a:t>
            </a:r>
            <a:endParaRPr lang="zh-CN" altLang="en-US" sz="2400" dirty="0">
              <a:solidFill>
                <a:srgbClr val="C00000"/>
              </a:solidFill>
            </a:endParaRPr>
          </a:p>
        </p:txBody>
      </p:sp>
      <p:sp>
        <p:nvSpPr>
          <p:cNvPr id="5" name="矩形 4"/>
          <p:cNvSpPr/>
          <p:nvPr/>
        </p:nvSpPr>
        <p:spPr>
          <a:xfrm>
            <a:off x="8891528" y="4877869"/>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自发进行</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53901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15624" b="-1"/>
          <a:stretch/>
        </p:blipFill>
        <p:spPr>
          <a:xfrm>
            <a:off x="-297" y="-620"/>
            <a:ext cx="12193200" cy="6858620"/>
          </a:xfrm>
          <a:prstGeom prst="rect">
            <a:avLst/>
          </a:prstGeom>
        </p:spPr>
      </p:pic>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xmlns=""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1" name="文本框 10">
            <a:extLst>
              <a:ext uri="{FF2B5EF4-FFF2-40B4-BE49-F238E27FC236}">
                <a16:creationId xmlns:a16="http://schemas.microsoft.com/office/drawing/2014/main" xmlns=""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12" name="图片 11"/>
          <p:cNvPicPr>
            <a:picLocks noChangeAspect="1"/>
          </p:cNvPicPr>
          <p:nvPr/>
        </p:nvPicPr>
        <p:blipFill rotWithShape="1">
          <a:blip r:embed="rId3"/>
          <a:srcRect b="27983"/>
          <a:stretch/>
        </p:blipFill>
        <p:spPr>
          <a:xfrm>
            <a:off x="4806985" y="2277684"/>
            <a:ext cx="1481456" cy="355633"/>
          </a:xfrm>
          <a:prstGeom prst="rect">
            <a:avLst/>
          </a:prstGeom>
        </p:spPr>
      </p:pic>
    </p:spTree>
    <p:extLst>
      <p:ext uri="{BB962C8B-B14F-4D97-AF65-F5344CB8AC3E}">
        <p14:creationId xmlns:p14="http://schemas.microsoft.com/office/powerpoint/2010/main" val="197391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a16="http://schemas.microsoft.com/office/drawing/2014/main" xmlns="" id="{F3C0D54F-E471-254D-996C-2FBC9553FFE9}"/>
              </a:ext>
            </a:extLst>
          </p:cNvPr>
          <p:cNvSpPr/>
          <p:nvPr/>
        </p:nvSpPr>
        <p:spPr>
          <a:xfrm>
            <a:off x="390000" y="1359818"/>
            <a:ext cx="11412000" cy="393182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河南模拟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碳酸钙的分解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CaO</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仅在高温下自发进行；</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氯酸钾的分解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2KClO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=2KCl(s)</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在任何温度下都自发进行，下面有几组焓变数据，其中可能正确的是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178.32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78.3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178.32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78.3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178.32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78.3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178.32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78.3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44302" y="353491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0" name="圆角矩形 19">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17"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1456748"/>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一定条件下，对于可逆反应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3Y(g)   2Z(g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的起始浓度分别为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均不为零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，达到平衡时，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的浓度分别为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，则下列判断正确的是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的生成速率之比为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的转化率不相等</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的取值范围为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3827" y="47231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6" name="圆角矩形 4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19" name="对象 18"/>
          <p:cNvGraphicFramePr>
            <a:graphicFrameLocks noChangeAspect="1"/>
          </p:cNvGraphicFramePr>
          <p:nvPr>
            <p:extLst>
              <p:ext uri="{D42A27DB-BD31-4B8C-83A1-F6EECF244321}">
                <p14:modId xmlns:p14="http://schemas.microsoft.com/office/powerpoint/2010/main" val="1411195672"/>
              </p:ext>
            </p:extLst>
          </p:nvPr>
        </p:nvGraphicFramePr>
        <p:xfrm>
          <a:off x="6017875" y="1638325"/>
          <a:ext cx="1006475" cy="447675"/>
        </p:xfrm>
        <a:graphic>
          <a:graphicData uri="http://schemas.openxmlformats.org/presentationml/2006/ole">
            <mc:AlternateContent xmlns:mc="http://schemas.openxmlformats.org/markup-compatibility/2006">
              <mc:Choice xmlns:v="urn:schemas-microsoft-com:vml" Requires="v">
                <p:oleObj spid="_x0000_s132196"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6017875" y="1638325"/>
                        <a:ext cx="1006475" cy="447675"/>
                      </a:xfrm>
                      <a:prstGeom prst="rect">
                        <a:avLst/>
                      </a:prstGeom>
                    </p:spPr>
                  </p:pic>
                </p:oleObj>
              </mc:Fallback>
            </mc:AlternateContent>
          </a:graphicData>
        </a:graphic>
      </p:graphicFrame>
      <p:sp>
        <p:nvSpPr>
          <p:cNvPr id="20" name="圆角矩形 19">
            <a:hlinkClick r:id="rId20"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21"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574E7DD6-E482-894D-9E46-D2B62C9ED9EC}"/>
              </a:ext>
            </a:extLst>
          </p:cNvPr>
          <p:cNvGrpSpPr/>
          <p:nvPr/>
        </p:nvGrpSpPr>
        <p:grpSpPr>
          <a:xfrm>
            <a:off x="516000" y="1772816"/>
            <a:ext cx="11160000" cy="2808312"/>
            <a:chOff x="792914" y="3925222"/>
            <a:chExt cx="11160000" cy="2808312"/>
          </a:xfrm>
        </p:grpSpPr>
        <p:sp>
          <p:nvSpPr>
            <p:cNvPr id="3" name="圆角矩形 2">
              <a:extLst>
                <a:ext uri="{FF2B5EF4-FFF2-40B4-BE49-F238E27FC236}">
                  <a16:creationId xmlns:a16="http://schemas.microsoft.com/office/drawing/2014/main" xmlns="" id="{E0791A29-2CB4-2744-96C1-EA2037B165CE}"/>
                </a:ext>
              </a:extLst>
            </p:cNvPr>
            <p:cNvSpPr/>
            <p:nvPr/>
          </p:nvSpPr>
          <p:spPr>
            <a:xfrm>
              <a:off x="792914" y="4038111"/>
              <a:ext cx="11160000" cy="269542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7" name="圆角矩形 6">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8" name="圆角矩形 7">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9" name="圆角矩形 8">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0" name="圆角矩形 9">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1" name="圆角矩形 10">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2" name="圆角矩形 11">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3" name="圆角矩形 12">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4" name="圆角矩形 13">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5" name="圆角矩形 14">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6" name="圆角矩形 15">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7" name="圆角矩形 16">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2" name="矩形 21"/>
          <p:cNvSpPr/>
          <p:nvPr/>
        </p:nvSpPr>
        <p:spPr>
          <a:xfrm>
            <a:off x="802678" y="2117515"/>
            <a:ext cx="10586645" cy="223824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平衡浓度之比为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，转化浓度之比亦为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生成表示逆反应速率，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生成表示正反应速率且</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由可逆反应的特点可知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17"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122281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46739" y="1124744"/>
            <a:ext cx="11305256"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在一定温度下，向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固定容积的密闭容器中通入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OH(g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。能说明该反应已达到平衡状态的是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混合气体的平均相对分子质量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6" name="TextBox 9"/>
          <p:cNvSpPr txBox="1"/>
          <p:nvPr/>
        </p:nvSpPr>
        <p:spPr>
          <a:xfrm>
            <a:off x="308965" y="220486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0" name="对象 19"/>
          <p:cNvGraphicFramePr>
            <a:graphicFrameLocks noChangeAspect="1"/>
          </p:cNvGraphicFramePr>
          <p:nvPr>
            <p:extLst>
              <p:ext uri="{D42A27DB-BD31-4B8C-83A1-F6EECF244321}">
                <p14:modId xmlns:p14="http://schemas.microsoft.com/office/powerpoint/2010/main" val="3745220146"/>
              </p:ext>
            </p:extLst>
          </p:nvPr>
        </p:nvGraphicFramePr>
        <p:xfrm>
          <a:off x="2623358" y="1854349"/>
          <a:ext cx="1006475" cy="447675"/>
        </p:xfrm>
        <a:graphic>
          <a:graphicData uri="http://schemas.openxmlformats.org/presentationml/2006/ole">
            <mc:AlternateContent xmlns:mc="http://schemas.openxmlformats.org/markup-compatibility/2006">
              <mc:Choice xmlns:v="urn:schemas-microsoft-com:vml" Requires="v">
                <p:oleObj spid="_x0000_s133318"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2623358" y="1854349"/>
                        <a:ext cx="1006475" cy="44767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745705571"/>
              </p:ext>
            </p:extLst>
          </p:nvPr>
        </p:nvGraphicFramePr>
        <p:xfrm>
          <a:off x="560909" y="2862461"/>
          <a:ext cx="4949825" cy="1077913"/>
        </p:xfrm>
        <a:graphic>
          <a:graphicData uri="http://schemas.openxmlformats.org/presentationml/2006/ole">
            <mc:AlternateContent xmlns:mc="http://schemas.openxmlformats.org/markup-compatibility/2006">
              <mc:Choice xmlns:v="urn:schemas-microsoft-com:vml" Requires="v">
                <p:oleObj spid="_x0000_s133319" name="文档" r:id="rId21" imgW="4949127" imgH="1077756" progId="Word.Document.12">
                  <p:embed/>
                </p:oleObj>
              </mc:Choice>
              <mc:Fallback>
                <p:oleObj name="文档" r:id="rId21" imgW="4949127" imgH="1077756" progId="Word.Document.12">
                  <p:embed/>
                  <p:pic>
                    <p:nvPicPr>
                      <p:cNvPr id="0" name=""/>
                      <p:cNvPicPr/>
                      <p:nvPr/>
                    </p:nvPicPr>
                    <p:blipFill>
                      <a:blip r:embed="rId22"/>
                      <a:stretch>
                        <a:fillRect/>
                      </a:stretch>
                    </p:blipFill>
                    <p:spPr>
                      <a:xfrm>
                        <a:off x="560909" y="2862461"/>
                        <a:ext cx="4949825" cy="1077913"/>
                      </a:xfrm>
                      <a:prstGeom prst="rect">
                        <a:avLst/>
                      </a:prstGeom>
                    </p:spPr>
                  </p:pic>
                </p:oleObj>
              </mc:Fallback>
            </mc:AlternateContent>
          </a:graphicData>
        </a:graphic>
      </p:graphicFrame>
      <p:sp>
        <p:nvSpPr>
          <p:cNvPr id="22" name="矩形 21">
            <a:extLst>
              <a:ext uri="{FF2B5EF4-FFF2-40B4-BE49-F238E27FC236}">
                <a16:creationId xmlns:a16="http://schemas.microsoft.com/office/drawing/2014/main" xmlns="" id="{F3C0D54F-E471-254D-996C-2FBC9553FFE9}"/>
              </a:ext>
            </a:extLst>
          </p:cNvPr>
          <p:cNvSpPr/>
          <p:nvPr/>
        </p:nvSpPr>
        <p:spPr>
          <a:xfrm>
            <a:off x="446739" y="3635320"/>
            <a:ext cx="11305256"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混合气体的密度不随时间变化</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单位时间内有</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键断裂，同时有</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键生成</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23"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24"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92233" y="1412776"/>
            <a:ext cx="11076375"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在密闭容器中，给一氧化碳和水蒸气的气体混合物加热，在催化剂存在下发生反应：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O(g)</a:t>
            </a:r>
            <a:r>
              <a:rPr lang="zh-CN" altLang="en-US" kern="100" dirty="0">
                <a:latin typeface="ZBFH" panose="02020603050405020304" pitchFamily="18" charset="0"/>
                <a:ea typeface="微软雅黑" panose="020B0503020204020204" pitchFamily="34" charset="-122"/>
                <a:cs typeface="Times New Roman" panose="02020603050405020304" pitchFamily="18" charset="0"/>
              </a:rPr>
              <a:t>　</a:t>
            </a:r>
            <a:r>
              <a:rPr lang="zh-CN" altLang="en-US"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500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。若反应开始时，一氧化碳和水蒸气的浓度都是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，则在此条件下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的转化率为</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A.25%</a:t>
            </a:r>
            <a:r>
              <a:rPr lang="zh-CN" altLang="en-US"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B.50%</a:t>
            </a:r>
            <a:r>
              <a:rPr lang="zh-CN" altLang="en-US"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C.75%</a:t>
            </a:r>
            <a:r>
              <a:rPr lang="zh-CN" altLang="en-US"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D.80</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5" name="圆角矩形 5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9" name="TextBox 9"/>
          <p:cNvSpPr txBox="1"/>
          <p:nvPr/>
        </p:nvSpPr>
        <p:spPr>
          <a:xfrm>
            <a:off x="4494138" y="299695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1" name="对象 20"/>
          <p:cNvGraphicFramePr>
            <a:graphicFrameLocks noChangeAspect="1"/>
          </p:cNvGraphicFramePr>
          <p:nvPr>
            <p:extLst>
              <p:ext uri="{D42A27DB-BD31-4B8C-83A1-F6EECF244321}">
                <p14:modId xmlns:p14="http://schemas.microsoft.com/office/powerpoint/2010/main" val="604888801"/>
              </p:ext>
            </p:extLst>
          </p:nvPr>
        </p:nvGraphicFramePr>
        <p:xfrm>
          <a:off x="3561634" y="2162471"/>
          <a:ext cx="1006475" cy="447675"/>
        </p:xfrm>
        <a:graphic>
          <a:graphicData uri="http://schemas.openxmlformats.org/presentationml/2006/ole">
            <mc:AlternateContent xmlns:mc="http://schemas.openxmlformats.org/markup-compatibility/2006">
              <mc:Choice xmlns:v="urn:schemas-microsoft-com:vml" Requires="v">
                <p:oleObj spid="_x0000_s134244"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3561634" y="2162471"/>
                        <a:ext cx="1006475" cy="447675"/>
                      </a:xfrm>
                      <a:prstGeom prst="rect">
                        <a:avLst/>
                      </a:prstGeom>
                    </p:spPr>
                  </p:pic>
                </p:oleObj>
              </mc:Fallback>
            </mc:AlternateContent>
          </a:graphicData>
        </a:graphic>
      </p:graphicFrame>
      <p:sp>
        <p:nvSpPr>
          <p:cNvPr id="22" name="圆角矩形 21">
            <a:hlinkClick r:id="rId20"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21"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1626982445"/>
              </p:ext>
            </p:extLst>
          </p:nvPr>
        </p:nvGraphicFramePr>
        <p:xfrm>
          <a:off x="819150" y="1628800"/>
          <a:ext cx="10553700" cy="3390900"/>
        </p:xfrm>
        <a:graphic>
          <a:graphicData uri="http://schemas.openxmlformats.org/presentationml/2006/ole">
            <mc:AlternateContent xmlns:mc="http://schemas.openxmlformats.org/markup-compatibility/2006">
              <mc:Choice xmlns:v="urn:schemas-microsoft-com:vml" Requires="v">
                <p:oleObj spid="_x0000_s135268" name="文档" r:id="rId18" imgW="10564978" imgH="3386227" progId="Word.Document.12">
                  <p:embed/>
                </p:oleObj>
              </mc:Choice>
              <mc:Fallback>
                <p:oleObj name="文档" r:id="rId18" imgW="10564978" imgH="3386227" progId="Word.Document.12">
                  <p:embed/>
                  <p:pic>
                    <p:nvPicPr>
                      <p:cNvPr id="0" name=""/>
                      <p:cNvPicPr/>
                      <p:nvPr/>
                    </p:nvPicPr>
                    <p:blipFill>
                      <a:blip r:embed="rId19"/>
                      <a:stretch>
                        <a:fillRect/>
                      </a:stretch>
                    </p:blipFill>
                    <p:spPr>
                      <a:xfrm>
                        <a:off x="819150" y="1628800"/>
                        <a:ext cx="10553700" cy="3390900"/>
                      </a:xfrm>
                      <a:prstGeom prst="rect">
                        <a:avLst/>
                      </a:prstGeom>
                    </p:spPr>
                  </p:pic>
                </p:oleObj>
              </mc:Fallback>
            </mc:AlternateContent>
          </a:graphicData>
        </a:graphic>
      </p:graphicFrame>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1196752"/>
            <a:ext cx="11160000" cy="4032448"/>
            <a:chOff x="792914" y="3925222"/>
            <a:chExt cx="11160000" cy="4032448"/>
          </a:xfrm>
        </p:grpSpPr>
        <p:sp>
          <p:nvSpPr>
            <p:cNvPr id="22" name="圆角矩形 21">
              <a:extLst>
                <a:ext uri="{FF2B5EF4-FFF2-40B4-BE49-F238E27FC236}">
                  <a16:creationId xmlns:a16="http://schemas.microsoft.com/office/drawing/2014/main" xmlns="" id="{E0791A29-2CB4-2744-96C1-EA2037B165CE}"/>
                </a:ext>
              </a:extLst>
            </p:cNvPr>
            <p:cNvSpPr/>
            <p:nvPr/>
          </p:nvSpPr>
          <p:spPr>
            <a:xfrm>
              <a:off x="792914" y="4038111"/>
              <a:ext cx="11160000" cy="3919559"/>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圆角矩形 25">
            <a:hlinkClick r:id="rId20"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21"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35445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xmlns="" id="{F3C0D54F-E471-254D-996C-2FBC9553FFE9}"/>
              </a:ext>
            </a:extLst>
          </p:cNvPr>
          <p:cNvSpPr/>
          <p:nvPr/>
        </p:nvSpPr>
        <p:spPr>
          <a:xfrm>
            <a:off x="390000" y="1052736"/>
            <a:ext cx="11412000" cy="348400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Fe(s)</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zh-CN" altLang="en-US"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FeO</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700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时平衡常数为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1.47,900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时平衡常数为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2.15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升高温度，该反应的正反应速率增大，逆反应速率减小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6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该反应的化学平衡常数表达式为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该反应的正反应是吸热反应</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浓度，平衡常数增大</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6" name="圆角矩形 4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0" name="TextBox 9"/>
          <p:cNvSpPr txBox="1"/>
          <p:nvPr/>
        </p:nvSpPr>
        <p:spPr>
          <a:xfrm>
            <a:off x="262156" y="323191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3" name="对象 2"/>
          <p:cNvGraphicFramePr>
            <a:graphicFrameLocks noChangeAspect="1"/>
          </p:cNvGraphicFramePr>
          <p:nvPr>
            <p:extLst>
              <p:ext uri="{D42A27DB-BD31-4B8C-83A1-F6EECF244321}">
                <p14:modId xmlns:p14="http://schemas.microsoft.com/office/powerpoint/2010/main" val="4017346984"/>
              </p:ext>
            </p:extLst>
          </p:nvPr>
        </p:nvGraphicFramePr>
        <p:xfrm>
          <a:off x="5572801" y="2702354"/>
          <a:ext cx="2082800" cy="944563"/>
        </p:xfrm>
        <a:graphic>
          <a:graphicData uri="http://schemas.openxmlformats.org/presentationml/2006/ole">
            <mc:AlternateContent xmlns:mc="http://schemas.openxmlformats.org/markup-compatibility/2006">
              <mc:Choice xmlns:v="urn:schemas-microsoft-com:vml" Requires="v">
                <p:oleObj spid="_x0000_s73954" name="文档" r:id="rId18" imgW="2082801" imgH="946147" progId="Word.Document.12">
                  <p:embed/>
                </p:oleObj>
              </mc:Choice>
              <mc:Fallback>
                <p:oleObj name="文档" r:id="rId18" imgW="2082801" imgH="946147" progId="Word.Document.12">
                  <p:embed/>
                  <p:pic>
                    <p:nvPicPr>
                      <p:cNvPr id="0" name=""/>
                      <p:cNvPicPr/>
                      <p:nvPr/>
                    </p:nvPicPr>
                    <p:blipFill>
                      <a:blip r:embed="rId19"/>
                      <a:stretch>
                        <a:fillRect/>
                      </a:stretch>
                    </p:blipFill>
                    <p:spPr>
                      <a:xfrm>
                        <a:off x="5572801" y="2702354"/>
                        <a:ext cx="2082800" cy="944563"/>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1545497328"/>
              </p:ext>
            </p:extLst>
          </p:nvPr>
        </p:nvGraphicFramePr>
        <p:xfrm>
          <a:off x="5929238" y="1259235"/>
          <a:ext cx="1006475" cy="447675"/>
        </p:xfrm>
        <a:graphic>
          <a:graphicData uri="http://schemas.openxmlformats.org/presentationml/2006/ole">
            <mc:AlternateContent xmlns:mc="http://schemas.openxmlformats.org/markup-compatibility/2006">
              <mc:Choice xmlns:v="urn:schemas-microsoft-com:vml" Requires="v">
                <p:oleObj spid="_x0000_s73955" name="文档" r:id="rId21" imgW="1007029" imgH="448194" progId="Word.Document.12">
                  <p:embed/>
                </p:oleObj>
              </mc:Choice>
              <mc:Fallback>
                <p:oleObj name="文档" r:id="rId21" imgW="1007029" imgH="448194" progId="Word.Document.12">
                  <p:embed/>
                  <p:pic>
                    <p:nvPicPr>
                      <p:cNvPr id="0" name=""/>
                      <p:cNvPicPr/>
                      <p:nvPr/>
                    </p:nvPicPr>
                    <p:blipFill>
                      <a:blip r:embed="rId22"/>
                      <a:stretch>
                        <a:fillRect/>
                      </a:stretch>
                    </p:blipFill>
                    <p:spPr>
                      <a:xfrm>
                        <a:off x="5929238" y="1259235"/>
                        <a:ext cx="1006475" cy="447675"/>
                      </a:xfrm>
                      <a:prstGeom prst="rect">
                        <a:avLst/>
                      </a:prstGeom>
                    </p:spPr>
                  </p:pic>
                </p:oleObj>
              </mc:Fallback>
            </mc:AlternateContent>
          </a:graphicData>
        </a:graphic>
      </p:graphicFrame>
      <p:sp>
        <p:nvSpPr>
          <p:cNvPr id="22" name="圆角矩形 21">
            <a:hlinkClick r:id="rId23"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24"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a:hlinkClick r:id="rId4"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5"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6"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7"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9" name="圆角矩形 28">
            <a:hlinkClick r:id="rId8"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0" name="圆角矩形 29">
            <a:hlinkClick r:id="rId9"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6"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5" name="圆角矩形 54">
            <a:hlinkClick r:id="rId17"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685875" y="1854349"/>
            <a:ext cx="10782125" cy="190205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项，升高温度，正、逆反应速率均增大，错误；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项，固体物质浓度视为常数，不列入平衡常数的表达式，该反应的化学平衡常数表达式为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544475249"/>
              </p:ext>
            </p:extLst>
          </p:nvPr>
        </p:nvGraphicFramePr>
        <p:xfrm>
          <a:off x="2810294" y="3030785"/>
          <a:ext cx="1377950" cy="849313"/>
        </p:xfrm>
        <a:graphic>
          <a:graphicData uri="http://schemas.openxmlformats.org/presentationml/2006/ole">
            <mc:AlternateContent xmlns:mc="http://schemas.openxmlformats.org/markup-compatibility/2006">
              <mc:Choice xmlns:v="urn:schemas-microsoft-com:vml" Requires="v">
                <p:oleObj spid="_x0000_s136293" name="文档" r:id="rId19" imgW="1378097" imgH="848792" progId="Word.Document.12">
                  <p:embed/>
                </p:oleObj>
              </mc:Choice>
              <mc:Fallback>
                <p:oleObj name="文档" r:id="rId19" imgW="1378097" imgH="848792" progId="Word.Document.12">
                  <p:embed/>
                  <p:pic>
                    <p:nvPicPr>
                      <p:cNvPr id="0" name=""/>
                      <p:cNvPicPr/>
                      <p:nvPr/>
                    </p:nvPicPr>
                    <p:blipFill>
                      <a:blip r:embed="rId20"/>
                      <a:stretch>
                        <a:fillRect/>
                      </a:stretch>
                    </p:blipFill>
                    <p:spPr>
                      <a:xfrm>
                        <a:off x="2810294" y="3030785"/>
                        <a:ext cx="1377950" cy="849313"/>
                      </a:xfrm>
                      <a:prstGeom prst="rect">
                        <a:avLst/>
                      </a:prstGeom>
                    </p:spPr>
                  </p:pic>
                </p:oleObj>
              </mc:Fallback>
            </mc:AlternateContent>
          </a:graphicData>
        </a:graphic>
      </p:graphicFrame>
      <p:sp>
        <p:nvSpPr>
          <p:cNvPr id="24" name="矩形 23"/>
          <p:cNvSpPr/>
          <p:nvPr/>
        </p:nvSpPr>
        <p:spPr>
          <a:xfrm>
            <a:off x="685875" y="3882930"/>
            <a:ext cx="10782125" cy="113024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项，温度升高，</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增大，则该反应的正反应为吸热反应，正确；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项，平衡常数只与温度有关，故增大反应物浓度，平衡常数不变，错误。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31" name="组合 30">
            <a:extLst>
              <a:ext uri="{FF2B5EF4-FFF2-40B4-BE49-F238E27FC236}">
                <a16:creationId xmlns:a16="http://schemas.microsoft.com/office/drawing/2014/main" xmlns="" id="{574E7DD6-E482-894D-9E46-D2B62C9ED9EC}"/>
              </a:ext>
            </a:extLst>
          </p:cNvPr>
          <p:cNvGrpSpPr/>
          <p:nvPr/>
        </p:nvGrpSpPr>
        <p:grpSpPr>
          <a:xfrm>
            <a:off x="516000" y="1556792"/>
            <a:ext cx="11160000" cy="3744416"/>
            <a:chOff x="792914" y="3925222"/>
            <a:chExt cx="11160000" cy="3744416"/>
          </a:xfrm>
        </p:grpSpPr>
        <p:sp>
          <p:nvSpPr>
            <p:cNvPr id="32" name="圆角矩形 31">
              <a:extLst>
                <a:ext uri="{FF2B5EF4-FFF2-40B4-BE49-F238E27FC236}">
                  <a16:creationId xmlns:a16="http://schemas.microsoft.com/office/drawing/2014/main" xmlns="" id="{E0791A29-2CB4-2744-96C1-EA2037B165CE}"/>
                </a:ext>
              </a:extLst>
            </p:cNvPr>
            <p:cNvSpPr/>
            <p:nvPr/>
          </p:nvSpPr>
          <p:spPr>
            <a:xfrm>
              <a:off x="792914" y="4038111"/>
              <a:ext cx="11160000" cy="3631527"/>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3" name="矩形 3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文本框 3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5" name="圆角矩形 34">
            <a:hlinkClick r:id="rId21"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22"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154649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5B31A23C-2D81-E54D-AA89-8AE9E5BDD097}"/>
              </a:ext>
            </a:extLst>
          </p:cNvPr>
          <p:cNvSpPr/>
          <p:nvPr/>
        </p:nvSpPr>
        <p:spPr>
          <a:xfrm>
            <a:off x="390000" y="774229"/>
            <a:ext cx="11412000" cy="58013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0000"/>
              </a:lnSpc>
              <a:spcAft>
                <a:spcPts val="0"/>
              </a:spcAft>
              <a:tabLst>
                <a:tab pos="2250440" algn="l"/>
              </a:tabLst>
            </a:pPr>
            <a:r>
              <a:rPr lang="en-US" altLang="zh-CN" kern="100" dirty="0">
                <a:latin typeface="Times New Roman" panose="02020603050405020304" pitchFamily="18" charset="0"/>
                <a:ea typeface="微软雅黑" panose="020B0503020204020204" pitchFamily="34" charset="-122"/>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化学平衡状态</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的相关数据见下表：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7" name="圆角矩形 56">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 name="矩形 5"/>
          <p:cNvSpPr/>
          <p:nvPr/>
        </p:nvSpPr>
        <p:spPr>
          <a:xfrm>
            <a:off x="322556" y="4205261"/>
            <a:ext cx="10799436" cy="2617640"/>
          </a:xfrm>
          <a:prstGeom prst="rect">
            <a:avLst/>
          </a:prstGeom>
        </p:spPr>
        <p:txBody>
          <a:bodyPr>
            <a:spAutoFit/>
          </a:bodyPr>
          <a:lstStyle/>
          <a:p>
            <a:pPr algn="just">
              <a:lnSpc>
                <a:spcPct val="14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根据以上信息判断，下列结论错误的是</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增大压强，平衡状态</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不移动</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升高温度平衡状态</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向正反应方向移动</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均为放热反应</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166961" y="566124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5" name="表格 4"/>
          <p:cNvGraphicFramePr>
            <a:graphicFrameLocks noGrp="1"/>
          </p:cNvGraphicFramePr>
          <p:nvPr>
            <p:extLst>
              <p:ext uri="{D42A27DB-BD31-4B8C-83A1-F6EECF244321}">
                <p14:modId xmlns:p14="http://schemas.microsoft.com/office/powerpoint/2010/main" val="4159274061"/>
              </p:ext>
            </p:extLst>
          </p:nvPr>
        </p:nvGraphicFramePr>
        <p:xfrm>
          <a:off x="522210" y="1412776"/>
          <a:ext cx="11147580" cy="2743200"/>
        </p:xfrm>
        <a:graphic>
          <a:graphicData uri="http://schemas.openxmlformats.org/drawingml/2006/table">
            <a:tbl>
              <a:tblPr/>
              <a:tblGrid>
                <a:gridCol w="1304245"/>
                <a:gridCol w="5024155"/>
                <a:gridCol w="1806814"/>
                <a:gridCol w="1506183"/>
                <a:gridCol w="1506183"/>
              </a:tblGrid>
              <a:tr h="0">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编号</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化学方程式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平衡常数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温度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979 K</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1 173 K</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Fe(s)</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err="1" smtClean="0">
                          <a:effectLst/>
                          <a:latin typeface="Times New Roman" panose="02020603050405020304" pitchFamily="18" charset="0"/>
                          <a:ea typeface="微软雅黑" panose="020B0503020204020204" pitchFamily="34" charset="-122"/>
                          <a:cs typeface="Courier New" panose="02070309020205020404" pitchFamily="49" charset="0"/>
                        </a:rPr>
                        <a:t>FeO</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(s</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CO(g)</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1.47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2.15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Ⅱ</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CO(g)</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(g</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Ⅲ</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Fe(s)</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err="1" smtClean="0">
                          <a:effectLst/>
                          <a:latin typeface="Times New Roman" panose="02020603050405020304" pitchFamily="18" charset="0"/>
                          <a:ea typeface="微软雅黑" panose="020B0503020204020204" pitchFamily="34" charset="-122"/>
                          <a:cs typeface="Courier New" panose="02070309020205020404" pitchFamily="49" charset="0"/>
                        </a:rPr>
                        <a:t>FeO</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(s</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1.68</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3060794718"/>
              </p:ext>
            </p:extLst>
          </p:nvPr>
        </p:nvGraphicFramePr>
        <p:xfrm>
          <a:off x="4109988" y="3765003"/>
          <a:ext cx="1006475" cy="447675"/>
        </p:xfrm>
        <a:graphic>
          <a:graphicData uri="http://schemas.openxmlformats.org/presentationml/2006/ole">
            <mc:AlternateContent xmlns:mc="http://schemas.openxmlformats.org/markup-compatibility/2006">
              <mc:Choice xmlns:v="urn:schemas-microsoft-com:vml" Requires="v">
                <p:oleObj spid="_x0000_s131367"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4109988" y="3765003"/>
                        <a:ext cx="1006475" cy="447675"/>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4293875459"/>
              </p:ext>
            </p:extLst>
          </p:nvPr>
        </p:nvGraphicFramePr>
        <p:xfrm>
          <a:off x="4154936" y="3212432"/>
          <a:ext cx="1006475" cy="447675"/>
        </p:xfrm>
        <a:graphic>
          <a:graphicData uri="http://schemas.openxmlformats.org/presentationml/2006/ole">
            <mc:AlternateContent xmlns:mc="http://schemas.openxmlformats.org/markup-compatibility/2006">
              <mc:Choice xmlns:v="urn:schemas-microsoft-com:vml" Requires="v">
                <p:oleObj spid="_x0000_s131368" name="文档" r:id="rId21" imgW="1007029" imgH="448194" progId="Word.Document.12">
                  <p:embed/>
                </p:oleObj>
              </mc:Choice>
              <mc:Fallback>
                <p:oleObj name="文档" r:id="rId21" imgW="1007029" imgH="448194" progId="Word.Document.12">
                  <p:embed/>
                  <p:pic>
                    <p:nvPicPr>
                      <p:cNvPr id="0" name=""/>
                      <p:cNvPicPr/>
                      <p:nvPr/>
                    </p:nvPicPr>
                    <p:blipFill>
                      <a:blip r:embed="rId19"/>
                      <a:stretch>
                        <a:fillRect/>
                      </a:stretch>
                    </p:blipFill>
                    <p:spPr>
                      <a:xfrm>
                        <a:off x="4154936" y="3212432"/>
                        <a:ext cx="1006475" cy="447675"/>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1577086684"/>
              </p:ext>
            </p:extLst>
          </p:nvPr>
        </p:nvGraphicFramePr>
        <p:xfrm>
          <a:off x="4038782" y="2659861"/>
          <a:ext cx="1006475" cy="447675"/>
        </p:xfrm>
        <a:graphic>
          <a:graphicData uri="http://schemas.openxmlformats.org/presentationml/2006/ole">
            <mc:AlternateContent xmlns:mc="http://schemas.openxmlformats.org/markup-compatibility/2006">
              <mc:Choice xmlns:v="urn:schemas-microsoft-com:vml" Requires="v">
                <p:oleObj spid="_x0000_s131369" name="文档" r:id="rId23" imgW="1007029" imgH="448194" progId="Word.Document.12">
                  <p:embed/>
                </p:oleObj>
              </mc:Choice>
              <mc:Fallback>
                <p:oleObj name="文档" r:id="rId23" imgW="1007029" imgH="448194" progId="Word.Document.12">
                  <p:embed/>
                  <p:pic>
                    <p:nvPicPr>
                      <p:cNvPr id="0" name=""/>
                      <p:cNvPicPr/>
                      <p:nvPr/>
                    </p:nvPicPr>
                    <p:blipFill>
                      <a:blip r:embed="rId19"/>
                      <a:stretch>
                        <a:fillRect/>
                      </a:stretch>
                    </p:blipFill>
                    <p:spPr>
                      <a:xfrm>
                        <a:off x="4038782" y="2659861"/>
                        <a:ext cx="1006475" cy="447675"/>
                      </a:xfrm>
                      <a:prstGeom prst="rect">
                        <a:avLst/>
                      </a:prstGeom>
                    </p:spPr>
                  </p:pic>
                </p:oleObj>
              </mc:Fallback>
            </mc:AlternateContent>
          </a:graphicData>
        </a:graphic>
      </p:graphicFrame>
      <p:sp>
        <p:nvSpPr>
          <p:cNvPr id="32" name="圆角矩形 31">
            <a:hlinkClick r:id="rId24"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25"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980728"/>
            <a:ext cx="11412000" cy="2862322"/>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3</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判断化学反应方向的判据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S</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自发</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进行；</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处于</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状态</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自发</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进行。</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423592" y="2146431"/>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能</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3215680" y="268987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平衡</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2515925" y="323183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不能</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2199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2" name="表格 21"/>
          <p:cNvGraphicFramePr>
            <a:graphicFrameLocks noGrp="1"/>
          </p:cNvGraphicFramePr>
          <p:nvPr>
            <p:extLst>
              <p:ext uri="{D42A27DB-BD31-4B8C-83A1-F6EECF244321}">
                <p14:modId xmlns:p14="http://schemas.microsoft.com/office/powerpoint/2010/main" val="2943068718"/>
              </p:ext>
            </p:extLst>
          </p:nvPr>
        </p:nvGraphicFramePr>
        <p:xfrm>
          <a:off x="812404" y="1565202"/>
          <a:ext cx="10567193" cy="2790000"/>
        </p:xfrm>
        <a:graphic>
          <a:graphicData uri="http://schemas.openxmlformats.org/drawingml/2006/table">
            <a:tbl>
              <a:tblPr/>
              <a:tblGrid>
                <a:gridCol w="1236341"/>
                <a:gridCol w="4762577"/>
                <a:gridCol w="1712745"/>
                <a:gridCol w="1427765"/>
                <a:gridCol w="1427765"/>
              </a:tblGrid>
              <a:tr h="558000">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编号</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化学方程式</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平衡常数</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温度</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5580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979 K</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1 173 K</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00">
                <a:tc>
                  <a:txBody>
                    <a:bodyPr/>
                    <a:lstStyle/>
                    <a:p>
                      <a:pPr algn="ctr">
                        <a:lnSpc>
                          <a:spcPct val="150000"/>
                        </a:lnSpc>
                        <a:spcAft>
                          <a:spcPts val="0"/>
                        </a:spcAft>
                      </a:pPr>
                      <a:r>
                        <a:rPr lang="en-US" sz="2400" kern="100" dirty="0">
                          <a:effectLst/>
                          <a:latin typeface="宋体" panose="02010600030101010101" pitchFamily="2" charset="-122"/>
                          <a:ea typeface="宋体" panose="02010600030101010101" pitchFamily="2" charset="-122"/>
                          <a:cs typeface="Times New Roman" panose="02020603050405020304" pitchFamily="18" charset="0"/>
                        </a:rPr>
                        <a:t>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Fe(s)</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err="1" smtClean="0">
                          <a:effectLst/>
                          <a:latin typeface="Times New Roman" panose="02020603050405020304" pitchFamily="18" charset="0"/>
                          <a:ea typeface="微软雅黑" panose="020B0503020204020204" pitchFamily="34" charset="-122"/>
                          <a:cs typeface="Courier New" panose="02070309020205020404" pitchFamily="49" charset="0"/>
                        </a:rPr>
                        <a:t>FeO</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(s</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CO(g)</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1.47</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2.15</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00">
                <a:tc>
                  <a:txBody>
                    <a:bodyPr/>
                    <a:lstStyle/>
                    <a:p>
                      <a:pPr algn="ctr">
                        <a:lnSpc>
                          <a:spcPct val="150000"/>
                        </a:lnSpc>
                        <a:spcAft>
                          <a:spcPts val="0"/>
                        </a:spcAft>
                      </a:pPr>
                      <a:r>
                        <a:rPr lang="en-US" sz="2400" kern="100">
                          <a:effectLst/>
                          <a:latin typeface="宋体" panose="02010600030101010101" pitchFamily="2" charset="-122"/>
                          <a:ea typeface="宋体" panose="02010600030101010101" pitchFamily="2" charset="-122"/>
                          <a:cs typeface="Times New Roman" panose="02020603050405020304" pitchFamily="18" charset="0"/>
                        </a:rPr>
                        <a:t>Ⅱ</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CO(g)</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(g</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1.62</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00">
                <a:tc>
                  <a:txBody>
                    <a:bodyPr/>
                    <a:lstStyle/>
                    <a:p>
                      <a:pPr algn="ctr">
                        <a:lnSpc>
                          <a:spcPct val="150000"/>
                        </a:lnSpc>
                        <a:spcAft>
                          <a:spcPts val="0"/>
                        </a:spcAft>
                      </a:pPr>
                      <a:r>
                        <a:rPr lang="en-US" sz="2400" kern="100" dirty="0">
                          <a:effectLst/>
                          <a:latin typeface="宋体" panose="02010600030101010101" pitchFamily="2" charset="-122"/>
                          <a:ea typeface="宋体" panose="02010600030101010101" pitchFamily="2" charset="-122"/>
                          <a:cs typeface="Times New Roman" panose="02020603050405020304" pitchFamily="18" charset="0"/>
                        </a:rPr>
                        <a:t>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Fe(s)</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err="1" smtClean="0">
                          <a:effectLst/>
                          <a:latin typeface="Times New Roman" panose="02020603050405020304" pitchFamily="18" charset="0"/>
                          <a:ea typeface="微软雅黑" panose="020B0503020204020204" pitchFamily="34" charset="-122"/>
                          <a:cs typeface="Courier New" panose="02070309020205020404" pitchFamily="49" charset="0"/>
                        </a:rPr>
                        <a:t>FeO</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(s</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1.68</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2624034510"/>
              </p:ext>
            </p:extLst>
          </p:nvPr>
        </p:nvGraphicFramePr>
        <p:xfrm>
          <a:off x="4223914" y="3943556"/>
          <a:ext cx="1006475" cy="447675"/>
        </p:xfrm>
        <a:graphic>
          <a:graphicData uri="http://schemas.openxmlformats.org/presentationml/2006/ole">
            <mc:AlternateContent xmlns:mc="http://schemas.openxmlformats.org/markup-compatibility/2006">
              <mc:Choice xmlns:v="urn:schemas-microsoft-com:vml" Requires="v">
                <p:oleObj spid="_x0000_s170058"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4223914" y="3943556"/>
                        <a:ext cx="1006475" cy="447675"/>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4019777218"/>
              </p:ext>
            </p:extLst>
          </p:nvPr>
        </p:nvGraphicFramePr>
        <p:xfrm>
          <a:off x="4268862" y="3391828"/>
          <a:ext cx="1006475" cy="447675"/>
        </p:xfrm>
        <a:graphic>
          <a:graphicData uri="http://schemas.openxmlformats.org/presentationml/2006/ole">
            <mc:AlternateContent xmlns:mc="http://schemas.openxmlformats.org/markup-compatibility/2006">
              <mc:Choice xmlns:v="urn:schemas-microsoft-com:vml" Requires="v">
                <p:oleObj spid="_x0000_s170059" name="文档" r:id="rId21" imgW="1007029" imgH="448194" progId="Word.Document.12">
                  <p:embed/>
                </p:oleObj>
              </mc:Choice>
              <mc:Fallback>
                <p:oleObj name="文档" r:id="rId21" imgW="1007029" imgH="448194" progId="Word.Document.12">
                  <p:embed/>
                  <p:pic>
                    <p:nvPicPr>
                      <p:cNvPr id="0" name=""/>
                      <p:cNvPicPr/>
                      <p:nvPr/>
                    </p:nvPicPr>
                    <p:blipFill>
                      <a:blip r:embed="rId19"/>
                      <a:stretch>
                        <a:fillRect/>
                      </a:stretch>
                    </p:blipFill>
                    <p:spPr>
                      <a:xfrm>
                        <a:off x="4268862" y="3391828"/>
                        <a:ext cx="1006475" cy="447675"/>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3558490002"/>
              </p:ext>
            </p:extLst>
          </p:nvPr>
        </p:nvGraphicFramePr>
        <p:xfrm>
          <a:off x="4152708" y="2838414"/>
          <a:ext cx="1006475" cy="447675"/>
        </p:xfrm>
        <a:graphic>
          <a:graphicData uri="http://schemas.openxmlformats.org/presentationml/2006/ole">
            <mc:AlternateContent xmlns:mc="http://schemas.openxmlformats.org/markup-compatibility/2006">
              <mc:Choice xmlns:v="urn:schemas-microsoft-com:vml" Requires="v">
                <p:oleObj spid="_x0000_s170060" name="文档" r:id="rId23" imgW="1007029" imgH="448194" progId="Word.Document.12">
                  <p:embed/>
                </p:oleObj>
              </mc:Choice>
              <mc:Fallback>
                <p:oleObj name="文档" r:id="rId23" imgW="1007029" imgH="448194" progId="Word.Document.12">
                  <p:embed/>
                  <p:pic>
                    <p:nvPicPr>
                      <p:cNvPr id="0" name=""/>
                      <p:cNvPicPr/>
                      <p:nvPr/>
                    </p:nvPicPr>
                    <p:blipFill>
                      <a:blip r:embed="rId19"/>
                      <a:stretch>
                        <a:fillRect/>
                      </a:stretch>
                    </p:blipFill>
                    <p:spPr>
                      <a:xfrm>
                        <a:off x="4152708" y="2838414"/>
                        <a:ext cx="1006475" cy="447675"/>
                      </a:xfrm>
                      <a:prstGeom prst="rect">
                        <a:avLst/>
                      </a:prstGeom>
                    </p:spPr>
                  </p:pic>
                </p:oleObj>
              </mc:Fallback>
            </mc:AlternateContent>
          </a:graphicData>
        </a:graphic>
      </p:graphicFrame>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1196752"/>
            <a:ext cx="11160000" cy="4608512"/>
            <a:chOff x="792914" y="3925222"/>
            <a:chExt cx="11160000" cy="4608512"/>
          </a:xfrm>
        </p:grpSpPr>
        <p:sp>
          <p:nvSpPr>
            <p:cNvPr id="27" name="圆角矩形 26">
              <a:extLst>
                <a:ext uri="{FF2B5EF4-FFF2-40B4-BE49-F238E27FC236}">
                  <a16:creationId xmlns:a16="http://schemas.microsoft.com/office/drawing/2014/main" xmlns="" id="{E0791A29-2CB4-2744-96C1-EA2037B165CE}"/>
                </a:ext>
              </a:extLst>
            </p:cNvPr>
            <p:cNvSpPr/>
            <p:nvPr/>
          </p:nvSpPr>
          <p:spPr>
            <a:xfrm>
              <a:off x="792914" y="4038111"/>
              <a:ext cx="11160000" cy="4495623"/>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0" name="文本框 29">
              <a:extLst>
                <a:ext uri="{FF2B5EF4-FFF2-40B4-BE49-F238E27FC236}">
                  <a16:creationId xmlns:a16="http://schemas.microsoft.com/office/drawing/2014/main" xmlns="" id="{E38EBCDC-ABCA-E945-AC9F-C9807C462968}"/>
                </a:ext>
              </a:extLst>
            </p:cNvPr>
            <p:cNvSpPr txBox="1"/>
            <p:nvPr/>
          </p:nvSpPr>
          <p:spPr>
            <a:xfrm>
              <a:off x="971152" y="7189389"/>
              <a:ext cx="10802361" cy="120032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是等体反应，增大压强，平衡不移动，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1" name="圆角矩形 30">
            <a:hlinkClick r:id="rId24"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25"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374412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1196752"/>
            <a:ext cx="11160000" cy="5112568"/>
            <a:chOff x="792914" y="3925222"/>
            <a:chExt cx="11160000" cy="5112568"/>
          </a:xfrm>
        </p:grpSpPr>
        <p:sp>
          <p:nvSpPr>
            <p:cNvPr id="27" name="圆角矩形 26">
              <a:extLst>
                <a:ext uri="{FF2B5EF4-FFF2-40B4-BE49-F238E27FC236}">
                  <a16:creationId xmlns:a16="http://schemas.microsoft.com/office/drawing/2014/main" xmlns="" id="{E0791A29-2CB4-2744-96C1-EA2037B165CE}"/>
                </a:ext>
              </a:extLst>
            </p:cNvPr>
            <p:cNvSpPr/>
            <p:nvPr/>
          </p:nvSpPr>
          <p:spPr>
            <a:xfrm>
              <a:off x="792914" y="4038111"/>
              <a:ext cx="11160000" cy="4999679"/>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30" name="文本框 29">
              <a:extLst>
                <a:ext uri="{FF2B5EF4-FFF2-40B4-BE49-F238E27FC236}">
                  <a16:creationId xmlns:a16="http://schemas.microsoft.com/office/drawing/2014/main" xmlns="" id="{E38EBCDC-ABCA-E945-AC9F-C9807C462968}"/>
                </a:ext>
              </a:extLst>
            </p:cNvPr>
            <p:cNvSpPr txBox="1"/>
            <p:nvPr/>
          </p:nvSpPr>
          <p:spPr>
            <a:xfrm>
              <a:off x="971152" y="7189389"/>
              <a:ext cx="10802361" cy="168424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可知，随温度升高，</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均减小，故反应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均为放热反应，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升温时，平衡状态</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向逆反应方向移动，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31" name="圆角矩形 30">
            <a:hlinkClick r:id="rId17"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18"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aphicFrame>
        <p:nvGraphicFramePr>
          <p:cNvPr id="33" name="表格 32"/>
          <p:cNvGraphicFramePr>
            <a:graphicFrameLocks noGrp="1"/>
          </p:cNvGraphicFramePr>
          <p:nvPr>
            <p:extLst>
              <p:ext uri="{D42A27DB-BD31-4B8C-83A1-F6EECF244321}">
                <p14:modId xmlns:p14="http://schemas.microsoft.com/office/powerpoint/2010/main" val="2990995467"/>
              </p:ext>
            </p:extLst>
          </p:nvPr>
        </p:nvGraphicFramePr>
        <p:xfrm>
          <a:off x="812404" y="1565202"/>
          <a:ext cx="10567193" cy="2790000"/>
        </p:xfrm>
        <a:graphic>
          <a:graphicData uri="http://schemas.openxmlformats.org/drawingml/2006/table">
            <a:tbl>
              <a:tblPr/>
              <a:tblGrid>
                <a:gridCol w="1236341"/>
                <a:gridCol w="4762577"/>
                <a:gridCol w="1712745"/>
                <a:gridCol w="1427765"/>
                <a:gridCol w="1427765"/>
              </a:tblGrid>
              <a:tr h="558000">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编号</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化学方程式</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平衡常数</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温度</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5580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979 K</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1 173 K</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00">
                <a:tc>
                  <a:txBody>
                    <a:bodyPr/>
                    <a:lstStyle/>
                    <a:p>
                      <a:pPr algn="ctr">
                        <a:lnSpc>
                          <a:spcPct val="150000"/>
                        </a:lnSpc>
                        <a:spcAft>
                          <a:spcPts val="0"/>
                        </a:spcAft>
                      </a:pPr>
                      <a:r>
                        <a:rPr lang="en-US" sz="2400" kern="100" dirty="0">
                          <a:effectLst/>
                          <a:latin typeface="宋体" panose="02010600030101010101" pitchFamily="2" charset="-122"/>
                          <a:ea typeface="宋体" panose="02010600030101010101" pitchFamily="2" charset="-122"/>
                          <a:cs typeface="Times New Roman" panose="02020603050405020304" pitchFamily="18" charset="0"/>
                        </a:rPr>
                        <a:t>Ⅰ</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Fe(s)</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err="1" smtClean="0">
                          <a:effectLst/>
                          <a:latin typeface="Times New Roman" panose="02020603050405020304" pitchFamily="18" charset="0"/>
                          <a:ea typeface="微软雅黑" panose="020B0503020204020204" pitchFamily="34" charset="-122"/>
                          <a:cs typeface="Courier New" panose="02070309020205020404" pitchFamily="49" charset="0"/>
                        </a:rPr>
                        <a:t>FeO</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(s</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CO(g)</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1.47</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2.15</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00">
                <a:tc>
                  <a:txBody>
                    <a:bodyPr/>
                    <a:lstStyle/>
                    <a:p>
                      <a:pPr algn="ctr">
                        <a:lnSpc>
                          <a:spcPct val="150000"/>
                        </a:lnSpc>
                        <a:spcAft>
                          <a:spcPts val="0"/>
                        </a:spcAft>
                      </a:pPr>
                      <a:r>
                        <a:rPr lang="en-US" sz="2400" kern="100">
                          <a:effectLst/>
                          <a:latin typeface="宋体" panose="02010600030101010101" pitchFamily="2" charset="-122"/>
                          <a:ea typeface="宋体" panose="02010600030101010101" pitchFamily="2" charset="-122"/>
                          <a:cs typeface="Times New Roman" panose="02020603050405020304" pitchFamily="18" charset="0"/>
                        </a:rPr>
                        <a:t>Ⅱ</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CO(g)</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(g</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1.62</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00">
                <a:tc>
                  <a:txBody>
                    <a:bodyPr/>
                    <a:lstStyle/>
                    <a:p>
                      <a:pPr algn="ctr">
                        <a:lnSpc>
                          <a:spcPct val="150000"/>
                        </a:lnSpc>
                        <a:spcAft>
                          <a:spcPts val="0"/>
                        </a:spcAft>
                      </a:pPr>
                      <a:r>
                        <a:rPr lang="en-US" sz="2400" kern="100" dirty="0">
                          <a:effectLst/>
                          <a:latin typeface="宋体" panose="02010600030101010101" pitchFamily="2" charset="-122"/>
                          <a:ea typeface="宋体" panose="02010600030101010101" pitchFamily="2" charset="-122"/>
                          <a:cs typeface="Times New Roman" panose="02020603050405020304" pitchFamily="18" charset="0"/>
                        </a:rPr>
                        <a:t>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Fe(s)</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O(g)</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err="1" smtClean="0">
                          <a:effectLst/>
                          <a:latin typeface="Times New Roman" panose="02020603050405020304" pitchFamily="18" charset="0"/>
                          <a:ea typeface="微软雅黑" panose="020B0503020204020204" pitchFamily="34" charset="-122"/>
                          <a:cs typeface="Courier New" panose="02070309020205020404" pitchFamily="49" charset="0"/>
                        </a:rPr>
                        <a:t>FeO</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(s</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1.68</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280398125"/>
              </p:ext>
            </p:extLst>
          </p:nvPr>
        </p:nvGraphicFramePr>
        <p:xfrm>
          <a:off x="4223914" y="3943556"/>
          <a:ext cx="1006475" cy="447675"/>
        </p:xfrm>
        <a:graphic>
          <a:graphicData uri="http://schemas.openxmlformats.org/presentationml/2006/ole">
            <mc:AlternateContent xmlns:mc="http://schemas.openxmlformats.org/markup-compatibility/2006">
              <mc:Choice xmlns:v="urn:schemas-microsoft-com:vml" Requires="v">
                <p:oleObj spid="_x0000_s171079" name="文档" r:id="rId20" imgW="1007029" imgH="448194" progId="Word.Document.12">
                  <p:embed/>
                </p:oleObj>
              </mc:Choice>
              <mc:Fallback>
                <p:oleObj name="文档" r:id="rId20" imgW="1007029" imgH="448194" progId="Word.Document.12">
                  <p:embed/>
                  <p:pic>
                    <p:nvPicPr>
                      <p:cNvPr id="0" name=""/>
                      <p:cNvPicPr/>
                      <p:nvPr/>
                    </p:nvPicPr>
                    <p:blipFill>
                      <a:blip r:embed="rId21"/>
                      <a:stretch>
                        <a:fillRect/>
                      </a:stretch>
                    </p:blipFill>
                    <p:spPr>
                      <a:xfrm>
                        <a:off x="4223914" y="3943556"/>
                        <a:ext cx="1006475" cy="447675"/>
                      </a:xfrm>
                      <a:prstGeom prst="rect">
                        <a:avLst/>
                      </a:prstGeom>
                    </p:spPr>
                  </p:pic>
                </p:oleObj>
              </mc:Fallback>
            </mc:AlternateContent>
          </a:graphicData>
        </a:graphic>
      </p:graphicFrame>
      <p:graphicFrame>
        <p:nvGraphicFramePr>
          <p:cNvPr id="35" name="对象 34"/>
          <p:cNvGraphicFramePr>
            <a:graphicFrameLocks noChangeAspect="1"/>
          </p:cNvGraphicFramePr>
          <p:nvPr>
            <p:extLst>
              <p:ext uri="{D42A27DB-BD31-4B8C-83A1-F6EECF244321}">
                <p14:modId xmlns:p14="http://schemas.microsoft.com/office/powerpoint/2010/main" val="2947860801"/>
              </p:ext>
            </p:extLst>
          </p:nvPr>
        </p:nvGraphicFramePr>
        <p:xfrm>
          <a:off x="4268862" y="3391828"/>
          <a:ext cx="1006475" cy="447675"/>
        </p:xfrm>
        <a:graphic>
          <a:graphicData uri="http://schemas.openxmlformats.org/presentationml/2006/ole">
            <mc:AlternateContent xmlns:mc="http://schemas.openxmlformats.org/markup-compatibility/2006">
              <mc:Choice xmlns:v="urn:schemas-microsoft-com:vml" Requires="v">
                <p:oleObj spid="_x0000_s171080" name="文档" r:id="rId23" imgW="1007029" imgH="448194" progId="Word.Document.12">
                  <p:embed/>
                </p:oleObj>
              </mc:Choice>
              <mc:Fallback>
                <p:oleObj name="文档" r:id="rId23" imgW="1007029" imgH="448194" progId="Word.Document.12">
                  <p:embed/>
                  <p:pic>
                    <p:nvPicPr>
                      <p:cNvPr id="0" name=""/>
                      <p:cNvPicPr/>
                      <p:nvPr/>
                    </p:nvPicPr>
                    <p:blipFill>
                      <a:blip r:embed="rId21"/>
                      <a:stretch>
                        <a:fillRect/>
                      </a:stretch>
                    </p:blipFill>
                    <p:spPr>
                      <a:xfrm>
                        <a:off x="4268862" y="3391828"/>
                        <a:ext cx="1006475" cy="447675"/>
                      </a:xfrm>
                      <a:prstGeom prst="rect">
                        <a:avLst/>
                      </a:prstGeom>
                    </p:spPr>
                  </p:pic>
                </p:oleObj>
              </mc:Fallback>
            </mc:AlternateContent>
          </a:graphicData>
        </a:graphic>
      </p:graphicFrame>
      <p:graphicFrame>
        <p:nvGraphicFramePr>
          <p:cNvPr id="36" name="对象 35"/>
          <p:cNvGraphicFramePr>
            <a:graphicFrameLocks noChangeAspect="1"/>
          </p:cNvGraphicFramePr>
          <p:nvPr>
            <p:extLst>
              <p:ext uri="{D42A27DB-BD31-4B8C-83A1-F6EECF244321}">
                <p14:modId xmlns:p14="http://schemas.microsoft.com/office/powerpoint/2010/main" val="3740683818"/>
              </p:ext>
            </p:extLst>
          </p:nvPr>
        </p:nvGraphicFramePr>
        <p:xfrm>
          <a:off x="4152708" y="2838414"/>
          <a:ext cx="1006475" cy="447675"/>
        </p:xfrm>
        <a:graphic>
          <a:graphicData uri="http://schemas.openxmlformats.org/presentationml/2006/ole">
            <mc:AlternateContent xmlns:mc="http://schemas.openxmlformats.org/markup-compatibility/2006">
              <mc:Choice xmlns:v="urn:schemas-microsoft-com:vml" Requires="v">
                <p:oleObj spid="_x0000_s171081" name="文档" r:id="rId25" imgW="1007029" imgH="448194" progId="Word.Document.12">
                  <p:embed/>
                </p:oleObj>
              </mc:Choice>
              <mc:Fallback>
                <p:oleObj name="文档" r:id="rId25" imgW="1007029" imgH="448194" progId="Word.Document.12">
                  <p:embed/>
                  <p:pic>
                    <p:nvPicPr>
                      <p:cNvPr id="0" name=""/>
                      <p:cNvPicPr/>
                      <p:nvPr/>
                    </p:nvPicPr>
                    <p:blipFill>
                      <a:blip r:embed="rId21"/>
                      <a:stretch>
                        <a:fillRect/>
                      </a:stretch>
                    </p:blipFill>
                    <p:spPr>
                      <a:xfrm>
                        <a:off x="4152708" y="2838414"/>
                        <a:ext cx="1006475" cy="447675"/>
                      </a:xfrm>
                      <a:prstGeom prst="rect">
                        <a:avLst/>
                      </a:prstGeom>
                    </p:spPr>
                  </p:pic>
                </p:oleObj>
              </mc:Fallback>
            </mc:AlternateContent>
          </a:graphicData>
        </a:graphic>
      </p:graphicFrame>
    </p:spTree>
    <p:extLst>
      <p:ext uri="{BB962C8B-B14F-4D97-AF65-F5344CB8AC3E}">
        <p14:creationId xmlns:p14="http://schemas.microsoft.com/office/powerpoint/2010/main" val="140235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linds(horizontal)">
                                      <p:cBhvr>
                                        <p:cTn id="16" dur="500"/>
                                        <p:tgtEl>
                                          <p:spTgt spid="35"/>
                                        </p:tgtEl>
                                      </p:cBhvr>
                                    </p:animEffect>
                                  </p:childTnLst>
                                </p:cTn>
                              </p:par>
                              <p:par>
                                <p:cTn id="17" presetID="3" presetClass="entr" presetSubtype="1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linds(horizontal)">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5" name="圆角矩形 4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843975526"/>
              </p:ext>
            </p:extLst>
          </p:nvPr>
        </p:nvGraphicFramePr>
        <p:xfrm>
          <a:off x="438150" y="867519"/>
          <a:ext cx="11315700" cy="3819525"/>
        </p:xfrm>
        <a:graphic>
          <a:graphicData uri="http://schemas.openxmlformats.org/presentationml/2006/ole">
            <mc:AlternateContent xmlns:mc="http://schemas.openxmlformats.org/markup-compatibility/2006">
              <mc:Choice xmlns:v="urn:schemas-microsoft-com:vml" Requires="v">
                <p:oleObj spid="_x0000_s138340" name="文档" r:id="rId18" imgW="11327414" imgH="3813235" progId="Word.Document.12">
                  <p:embed/>
                </p:oleObj>
              </mc:Choice>
              <mc:Fallback>
                <p:oleObj name="文档" r:id="rId18" imgW="11327414" imgH="3813235" progId="Word.Document.12">
                  <p:embed/>
                  <p:pic>
                    <p:nvPicPr>
                      <p:cNvPr id="0" name=""/>
                      <p:cNvPicPr/>
                      <p:nvPr/>
                    </p:nvPicPr>
                    <p:blipFill>
                      <a:blip r:embed="rId19"/>
                      <a:stretch>
                        <a:fillRect/>
                      </a:stretch>
                    </p:blipFill>
                    <p:spPr>
                      <a:xfrm>
                        <a:off x="438150" y="867519"/>
                        <a:ext cx="11315700" cy="3819525"/>
                      </a:xfrm>
                      <a:prstGeom prst="rect">
                        <a:avLst/>
                      </a:prstGeom>
                    </p:spPr>
                  </p:pic>
                </p:oleObj>
              </mc:Fallback>
            </mc:AlternateContent>
          </a:graphicData>
        </a:graphic>
      </p:graphicFrame>
      <p:sp>
        <p:nvSpPr>
          <p:cNvPr id="20" name="TextBox 9"/>
          <p:cNvSpPr txBox="1"/>
          <p:nvPr/>
        </p:nvSpPr>
        <p:spPr>
          <a:xfrm>
            <a:off x="166961" y="387590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4787985"/>
            <a:ext cx="11160000" cy="1617726"/>
            <a:chOff x="792914" y="3925222"/>
            <a:chExt cx="11160000" cy="1617726"/>
          </a:xfrm>
        </p:grpSpPr>
        <p:sp>
          <p:nvSpPr>
            <p:cNvPr id="22" name="圆角矩形 21">
              <a:extLst>
                <a:ext uri="{FF2B5EF4-FFF2-40B4-BE49-F238E27FC236}">
                  <a16:creationId xmlns:a16="http://schemas.microsoft.com/office/drawing/2014/main" xmlns="" id="{E0791A29-2CB4-2744-96C1-EA2037B165CE}"/>
                </a:ext>
              </a:extLst>
            </p:cNvPr>
            <p:cNvSpPr/>
            <p:nvPr/>
          </p:nvSpPr>
          <p:spPr>
            <a:xfrm>
              <a:off x="792914" y="4038112"/>
              <a:ext cx="11160000" cy="150483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683085" y="5107066"/>
            <a:ext cx="10631130" cy="1130246"/>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扩大一倍，但平衡常数变为原来的平方；</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变为原来的相反数，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变为原来的倒数。</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0"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21"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5" name="圆角矩形 4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 name="矩形 5"/>
          <p:cNvSpPr/>
          <p:nvPr/>
        </p:nvSpPr>
        <p:spPr>
          <a:xfrm>
            <a:off x="390000" y="1052736"/>
            <a:ext cx="11412000" cy="3416320"/>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某温度下气体反应达到化学平衡状态，平衡常数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恒容时，若温度适当降低，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的浓度增大。下列说法正确的是</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降低温度，正反应速率增大</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该反应的焓变为负值</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该反应的化学方程式为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2E(g)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F(g)       A(g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2B(g)</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9"/>
          <p:cNvSpPr txBox="1"/>
          <p:nvPr/>
        </p:nvSpPr>
        <p:spPr>
          <a:xfrm>
            <a:off x="217907" y="37170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3" name="对象 2"/>
          <p:cNvGraphicFramePr>
            <a:graphicFrameLocks noChangeAspect="1"/>
          </p:cNvGraphicFramePr>
          <p:nvPr>
            <p:extLst>
              <p:ext uri="{D42A27DB-BD31-4B8C-83A1-F6EECF244321}">
                <p14:modId xmlns:p14="http://schemas.microsoft.com/office/powerpoint/2010/main" val="3391554267"/>
              </p:ext>
            </p:extLst>
          </p:nvPr>
        </p:nvGraphicFramePr>
        <p:xfrm>
          <a:off x="7693701" y="1009303"/>
          <a:ext cx="1863725" cy="896938"/>
        </p:xfrm>
        <a:graphic>
          <a:graphicData uri="http://schemas.openxmlformats.org/presentationml/2006/ole">
            <mc:AlternateContent xmlns:mc="http://schemas.openxmlformats.org/markup-compatibility/2006">
              <mc:Choice xmlns:v="urn:schemas-microsoft-com:vml" Requires="v">
                <p:oleObj spid="_x0000_s137362" name="文档" r:id="rId18" imgW="1863975" imgH="896748" progId="Word.Document.12">
                  <p:embed/>
                </p:oleObj>
              </mc:Choice>
              <mc:Fallback>
                <p:oleObj name="文档" r:id="rId18" imgW="1863975" imgH="896748" progId="Word.Document.12">
                  <p:embed/>
                  <p:pic>
                    <p:nvPicPr>
                      <p:cNvPr id="0" name=""/>
                      <p:cNvPicPr/>
                      <p:nvPr/>
                    </p:nvPicPr>
                    <p:blipFill>
                      <a:blip r:embed="rId19"/>
                      <a:stretch>
                        <a:fillRect/>
                      </a:stretch>
                    </p:blipFill>
                    <p:spPr>
                      <a:xfrm>
                        <a:off x="7693701" y="1009303"/>
                        <a:ext cx="1863725" cy="896938"/>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4186052960"/>
              </p:ext>
            </p:extLst>
          </p:nvPr>
        </p:nvGraphicFramePr>
        <p:xfrm>
          <a:off x="5391951" y="3970360"/>
          <a:ext cx="1006475" cy="447675"/>
        </p:xfrm>
        <a:graphic>
          <a:graphicData uri="http://schemas.openxmlformats.org/presentationml/2006/ole">
            <mc:AlternateContent xmlns:mc="http://schemas.openxmlformats.org/markup-compatibility/2006">
              <mc:Choice xmlns:v="urn:schemas-microsoft-com:vml" Requires="v">
                <p:oleObj spid="_x0000_s137363" name="文档" r:id="rId21" imgW="1007029" imgH="448194" progId="Word.Document.12">
                  <p:embed/>
                </p:oleObj>
              </mc:Choice>
              <mc:Fallback>
                <p:oleObj name="文档" r:id="rId21" imgW="1007029" imgH="448194" progId="Word.Document.12">
                  <p:embed/>
                  <p:pic>
                    <p:nvPicPr>
                      <p:cNvPr id="0" name=""/>
                      <p:cNvPicPr/>
                      <p:nvPr/>
                    </p:nvPicPr>
                    <p:blipFill>
                      <a:blip r:embed="rId22"/>
                      <a:stretch>
                        <a:fillRect/>
                      </a:stretch>
                    </p:blipFill>
                    <p:spPr>
                      <a:xfrm>
                        <a:off x="5391951" y="3970360"/>
                        <a:ext cx="1006475" cy="447675"/>
                      </a:xfrm>
                      <a:prstGeom prst="rect">
                        <a:avLst/>
                      </a:prstGeom>
                    </p:spPr>
                  </p:pic>
                </p:oleObj>
              </mc:Fallback>
            </mc:AlternateContent>
          </a:graphicData>
        </a:graphic>
      </p:graphicFrame>
      <p:sp>
        <p:nvSpPr>
          <p:cNvPr id="21" name="圆角矩形 20">
            <a:hlinkClick r:id="rId23"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24"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10" name="圆角矩形 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9" name="矩形 28"/>
          <p:cNvSpPr/>
          <p:nvPr/>
        </p:nvSpPr>
        <p:spPr>
          <a:xfrm>
            <a:off x="755316" y="1666939"/>
            <a:ext cx="10669276" cy="3346237"/>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平衡常数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只随温度变化，不随浓度变化，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降低温度，正、逆反应速率均减小，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降温，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的浓度增大，表明平衡逆向移动，正反应是吸热反应，则焓变为正值，</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根据化学平衡常数表达式可知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是生成物，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为反应物，且对应指数为其化学方程式前的计量数，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4" name="组合 23">
            <a:extLst>
              <a:ext uri="{FF2B5EF4-FFF2-40B4-BE49-F238E27FC236}">
                <a16:creationId xmlns:a16="http://schemas.microsoft.com/office/drawing/2014/main" xmlns="" id="{574E7DD6-E482-894D-9E46-D2B62C9ED9EC}"/>
              </a:ext>
            </a:extLst>
          </p:cNvPr>
          <p:cNvGrpSpPr/>
          <p:nvPr/>
        </p:nvGrpSpPr>
        <p:grpSpPr>
          <a:xfrm>
            <a:off x="516000" y="1340768"/>
            <a:ext cx="11160000" cy="4032448"/>
            <a:chOff x="792914" y="3925222"/>
            <a:chExt cx="11160000" cy="4032448"/>
          </a:xfrm>
        </p:grpSpPr>
        <p:sp>
          <p:nvSpPr>
            <p:cNvPr id="26" name="圆角矩形 25">
              <a:extLst>
                <a:ext uri="{FF2B5EF4-FFF2-40B4-BE49-F238E27FC236}">
                  <a16:creationId xmlns:a16="http://schemas.microsoft.com/office/drawing/2014/main" xmlns="" id="{E0791A29-2CB4-2744-96C1-EA2037B165CE}"/>
                </a:ext>
              </a:extLst>
            </p:cNvPr>
            <p:cNvSpPr/>
            <p:nvPr/>
          </p:nvSpPr>
          <p:spPr>
            <a:xfrm>
              <a:off x="792914" y="4038111"/>
              <a:ext cx="11160000" cy="3919559"/>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2" name="圆角矩形 31">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17"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2205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9EF13083-441D-CC41-A3B9-50FF39250BAC}"/>
              </a:ext>
            </a:extLst>
          </p:cNvPr>
          <p:cNvSpPr/>
          <p:nvPr/>
        </p:nvSpPr>
        <p:spPr>
          <a:xfrm>
            <a:off x="390000" y="3751460"/>
            <a:ext cx="11412000"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的平衡常数为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的平衡常数为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0.5</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达到平衡时，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的平衡浓度为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0.25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达到平衡时，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HI(g)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的平衡浓度为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6" name="圆角矩形 4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9" name="TextBox 9"/>
          <p:cNvSpPr txBox="1"/>
          <p:nvPr/>
        </p:nvSpPr>
        <p:spPr>
          <a:xfrm>
            <a:off x="246482" y="429309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 name="对象 1"/>
          <p:cNvGraphicFramePr>
            <a:graphicFrameLocks noChangeAspect="1"/>
          </p:cNvGraphicFramePr>
          <p:nvPr>
            <p:extLst>
              <p:ext uri="{D42A27DB-BD31-4B8C-83A1-F6EECF244321}">
                <p14:modId xmlns:p14="http://schemas.microsoft.com/office/powerpoint/2010/main" val="549528107"/>
              </p:ext>
            </p:extLst>
          </p:nvPr>
        </p:nvGraphicFramePr>
        <p:xfrm>
          <a:off x="542925" y="1123950"/>
          <a:ext cx="11106150" cy="2724150"/>
        </p:xfrm>
        <a:graphic>
          <a:graphicData uri="http://schemas.openxmlformats.org/presentationml/2006/ole">
            <mc:AlternateContent xmlns:mc="http://schemas.openxmlformats.org/markup-compatibility/2006">
              <mc:Choice xmlns:v="urn:schemas-microsoft-com:vml" Requires="v">
                <p:oleObj spid="_x0000_s78003" name="文档" r:id="rId18" imgW="11110696" imgH="2718827" progId="Word.Document.12">
                  <p:embed/>
                </p:oleObj>
              </mc:Choice>
              <mc:Fallback>
                <p:oleObj name="文档" r:id="rId18" imgW="11110696" imgH="2718827" progId="Word.Document.12">
                  <p:embed/>
                  <p:pic>
                    <p:nvPicPr>
                      <p:cNvPr id="0" name=""/>
                      <p:cNvPicPr/>
                      <p:nvPr/>
                    </p:nvPicPr>
                    <p:blipFill>
                      <a:blip r:embed="rId19"/>
                      <a:stretch>
                        <a:fillRect/>
                      </a:stretch>
                    </p:blipFill>
                    <p:spPr>
                      <a:xfrm>
                        <a:off x="542925" y="1123950"/>
                        <a:ext cx="11106150" cy="2724150"/>
                      </a:xfrm>
                      <a:prstGeom prst="rect">
                        <a:avLst/>
                      </a:prstGeom>
                    </p:spPr>
                  </p:pic>
                </p:oleObj>
              </mc:Fallback>
            </mc:AlternateContent>
          </a:graphicData>
        </a:graphic>
      </p:graphicFrame>
      <p:sp>
        <p:nvSpPr>
          <p:cNvPr id="26" name="圆角矩形 25">
            <a:hlinkClick r:id="rId20"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21"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6" name="圆角矩形 4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1196752"/>
            <a:ext cx="11160000" cy="4889292"/>
            <a:chOff x="792914" y="3925222"/>
            <a:chExt cx="11160000" cy="4889292"/>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1"/>
              <a:ext cx="11160000" cy="4776403"/>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4" name="对象 3"/>
          <p:cNvGraphicFramePr>
            <a:graphicFrameLocks noChangeAspect="1"/>
          </p:cNvGraphicFramePr>
          <p:nvPr>
            <p:extLst>
              <p:ext uri="{D42A27DB-BD31-4B8C-83A1-F6EECF244321}">
                <p14:modId xmlns:p14="http://schemas.microsoft.com/office/powerpoint/2010/main" val="3592273485"/>
              </p:ext>
            </p:extLst>
          </p:nvPr>
        </p:nvGraphicFramePr>
        <p:xfrm>
          <a:off x="8491314" y="1935882"/>
          <a:ext cx="1967524" cy="1150817"/>
        </p:xfrm>
        <a:graphic>
          <a:graphicData uri="http://schemas.openxmlformats.org/presentationml/2006/ole">
            <mc:AlternateContent xmlns:mc="http://schemas.openxmlformats.org/markup-compatibility/2006">
              <mc:Choice xmlns:v="urn:schemas-microsoft-com:vml" Requires="v">
                <p:oleObj spid="_x0000_s163989" name="Equation" r:id="rId17" imgW="1002865" imgH="583947" progId="Equation.DSMT4">
                  <p:embed/>
                </p:oleObj>
              </mc:Choice>
              <mc:Fallback>
                <p:oleObj name="Equation" r:id="rId17" imgW="1002865" imgH="583947" progId="Equation.DSMT4">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91314" y="1935882"/>
                        <a:ext cx="1967524" cy="11508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205687891"/>
              </p:ext>
            </p:extLst>
          </p:nvPr>
        </p:nvGraphicFramePr>
        <p:xfrm>
          <a:off x="3525772" y="4253524"/>
          <a:ext cx="1076570" cy="1020886"/>
        </p:xfrm>
        <a:graphic>
          <a:graphicData uri="http://schemas.openxmlformats.org/presentationml/2006/ole">
            <mc:AlternateContent xmlns:mc="http://schemas.openxmlformats.org/markup-compatibility/2006">
              <mc:Choice xmlns:v="urn:schemas-microsoft-com:vml" Requires="v">
                <p:oleObj spid="_x0000_s163990" name="Equation" r:id="rId19" imgW="545863" imgH="520474" progId="Equation.DSMT4">
                  <p:embed/>
                </p:oleObj>
              </mc:Choice>
              <mc:Fallback>
                <p:oleObj name="Equation" r:id="rId19" imgW="545863" imgH="520474" progId="Equation.DSMT4">
                  <p:embed/>
                  <p:pic>
                    <p:nvPicPr>
                      <p:cNvPr id="0" name="Object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25772" y="4253524"/>
                        <a:ext cx="1076570" cy="1020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142448455"/>
              </p:ext>
            </p:extLst>
          </p:nvPr>
        </p:nvGraphicFramePr>
        <p:xfrm>
          <a:off x="904875" y="1628775"/>
          <a:ext cx="10382250" cy="2162175"/>
        </p:xfrm>
        <a:graphic>
          <a:graphicData uri="http://schemas.openxmlformats.org/presentationml/2006/ole">
            <mc:AlternateContent xmlns:mc="http://schemas.openxmlformats.org/markup-compatibility/2006">
              <mc:Choice xmlns:v="urn:schemas-microsoft-com:vml" Requires="v">
                <p:oleObj spid="_x0000_s163991" name="文档" r:id="rId22" imgW="10393547" imgH="2165949" progId="Word.Document.12">
                  <p:embed/>
                </p:oleObj>
              </mc:Choice>
              <mc:Fallback>
                <p:oleObj name="文档" r:id="rId22" imgW="10393547" imgH="2165949" progId="Word.Document.12">
                  <p:embed/>
                  <p:pic>
                    <p:nvPicPr>
                      <p:cNvPr id="0" name=""/>
                      <p:cNvPicPr/>
                      <p:nvPr/>
                    </p:nvPicPr>
                    <p:blipFill>
                      <a:blip r:embed="rId23"/>
                      <a:stretch>
                        <a:fillRect/>
                      </a:stretch>
                    </p:blipFill>
                    <p:spPr>
                      <a:xfrm>
                        <a:off x="904875" y="1628775"/>
                        <a:ext cx="10382250" cy="2162175"/>
                      </a:xfrm>
                      <a:prstGeom prst="rect">
                        <a:avLst/>
                      </a:prstGeom>
                    </p:spPr>
                  </p:pic>
                </p:oleObj>
              </mc:Fallback>
            </mc:AlternateContent>
          </a:graphicData>
        </a:graphic>
      </p:graphicFrame>
      <p:sp>
        <p:nvSpPr>
          <p:cNvPr id="29" name="矩形 28"/>
          <p:cNvSpPr/>
          <p:nvPr/>
        </p:nvSpPr>
        <p:spPr>
          <a:xfrm>
            <a:off x="800389" y="3654549"/>
            <a:ext cx="10591222" cy="576248"/>
          </a:xfrm>
          <a:prstGeom prst="rect">
            <a:avLst/>
          </a:prstGeom>
        </p:spPr>
        <p:txBody>
          <a:bodyPr wrap="square">
            <a:spAutoFit/>
          </a:bodyPr>
          <a:lstStyle/>
          <a:p>
            <a:pPr algn="dist">
              <a:lnSpc>
                <a:spcPct val="150000"/>
              </a:lnSpc>
              <a:spcAft>
                <a:spcPts val="0"/>
              </a:spcAft>
            </a:pP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设反应</a:t>
            </a:r>
            <a:r>
              <a:rPr lang="en-US" altLang="zh-CN" sz="2400" kern="100" spc="2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达平衡时</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，则平衡时</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(HI)</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0.5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矩形 29"/>
          <p:cNvSpPr/>
          <p:nvPr/>
        </p:nvSpPr>
        <p:spPr>
          <a:xfrm>
            <a:off x="800389" y="4580552"/>
            <a:ext cx="10591222" cy="1200329"/>
          </a:xfrm>
          <a:prstGeom prst="rect">
            <a:avLst/>
          </a:prstGeom>
        </p:spPr>
        <p:txBody>
          <a:bodyPr wrap="square">
            <a:spAutoFit/>
          </a:bodyPr>
          <a:lstStyle/>
          <a:p>
            <a:pPr algn="just">
              <a:lnSpc>
                <a:spcPct val="150000"/>
              </a:lnSpc>
              <a:spcAft>
                <a:spcPts val="0"/>
              </a:spcAft>
            </a:pP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0.5</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，解得</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0.125</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，故平衡时</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(HI)</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0.25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圆角矩形 30">
            <a:hlinkClick r:id="rId24"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7" name="圆角矩形 46">
            <a:hlinkClick r:id="rId25"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3197368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9EF13083-441D-CC41-A3B9-50FF39250BAC}"/>
              </a:ext>
            </a:extLst>
          </p:cNvPr>
          <p:cNvSpPr/>
          <p:nvPr/>
        </p:nvSpPr>
        <p:spPr>
          <a:xfrm>
            <a:off x="466572" y="908720"/>
            <a:ext cx="1129901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可逆反应：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2SO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达到平衡状态时，保持恒温恒容向容器中加入一定量的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为浓度商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变小，</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转化率减小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转化率减小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转化率增大</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转化率增大</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6" name="圆角矩形 4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5" name="TextBox 9"/>
          <p:cNvSpPr txBox="1"/>
          <p:nvPr/>
        </p:nvSpPr>
        <p:spPr>
          <a:xfrm>
            <a:off x="328015" y="198884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0" name="对象 19"/>
          <p:cNvGraphicFramePr>
            <a:graphicFrameLocks noChangeAspect="1"/>
          </p:cNvGraphicFramePr>
          <p:nvPr>
            <p:extLst>
              <p:ext uri="{D42A27DB-BD31-4B8C-83A1-F6EECF244321}">
                <p14:modId xmlns:p14="http://schemas.microsoft.com/office/powerpoint/2010/main" val="13093102"/>
              </p:ext>
            </p:extLst>
          </p:nvPr>
        </p:nvGraphicFramePr>
        <p:xfrm>
          <a:off x="4565709" y="1096169"/>
          <a:ext cx="1006475" cy="447675"/>
        </p:xfrm>
        <a:graphic>
          <a:graphicData uri="http://schemas.openxmlformats.org/presentationml/2006/ole">
            <mc:AlternateContent xmlns:mc="http://schemas.openxmlformats.org/markup-compatibility/2006">
              <mc:Choice xmlns:v="urn:schemas-microsoft-com:vml" Requires="v">
                <p:oleObj spid="_x0000_s140437"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4565709" y="1096169"/>
                        <a:ext cx="1006475" cy="447675"/>
                      </a:xfrm>
                      <a:prstGeom prst="rect">
                        <a:avLst/>
                      </a:prstGeom>
                    </p:spPr>
                  </p:pic>
                </p:oleObj>
              </mc:Fallback>
            </mc:AlternateContent>
          </a:graphicData>
        </a:graphic>
      </p:graphicFrame>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4427945"/>
            <a:ext cx="11160000" cy="2169406"/>
            <a:chOff x="792914" y="3925222"/>
            <a:chExt cx="11160000" cy="2169406"/>
          </a:xfrm>
        </p:grpSpPr>
        <p:sp>
          <p:nvSpPr>
            <p:cNvPr id="22" name="圆角矩形 21">
              <a:extLst>
                <a:ext uri="{FF2B5EF4-FFF2-40B4-BE49-F238E27FC236}">
                  <a16:creationId xmlns:a16="http://schemas.microsoft.com/office/drawing/2014/main" xmlns="" id="{E0791A29-2CB4-2744-96C1-EA2037B165CE}"/>
                </a:ext>
              </a:extLst>
            </p:cNvPr>
            <p:cNvSpPr/>
            <p:nvPr/>
          </p:nvSpPr>
          <p:spPr>
            <a:xfrm>
              <a:off x="792914" y="4038111"/>
              <a:ext cx="11160000" cy="2056517"/>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7" name="矩形 26"/>
          <p:cNvSpPr/>
          <p:nvPr/>
        </p:nvSpPr>
        <p:spPr>
          <a:xfrm>
            <a:off x="683085" y="4747026"/>
            <a:ext cx="10631130" cy="175432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当可逆反应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2SO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达到平衡状态时，保持恒温恒容向容器中加入一定量的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，氧气的浓度增大，浓度商</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变小，平衡向右移动，氧气转化率减小，平衡常数只受温度影响，温度不变平衡常数不变，故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8" name="对象 27"/>
          <p:cNvGraphicFramePr>
            <a:graphicFrameLocks noChangeAspect="1"/>
          </p:cNvGraphicFramePr>
          <p:nvPr>
            <p:extLst>
              <p:ext uri="{D42A27DB-BD31-4B8C-83A1-F6EECF244321}">
                <p14:modId xmlns:p14="http://schemas.microsoft.com/office/powerpoint/2010/main" val="1915479929"/>
              </p:ext>
            </p:extLst>
          </p:nvPr>
        </p:nvGraphicFramePr>
        <p:xfrm>
          <a:off x="4276750" y="4941168"/>
          <a:ext cx="1006475" cy="447675"/>
        </p:xfrm>
        <a:graphic>
          <a:graphicData uri="http://schemas.openxmlformats.org/presentationml/2006/ole">
            <mc:AlternateContent xmlns:mc="http://schemas.openxmlformats.org/markup-compatibility/2006">
              <mc:Choice xmlns:v="urn:schemas-microsoft-com:vml" Requires="v">
                <p:oleObj spid="_x0000_s140438" name="文档" r:id="rId21" imgW="1007029" imgH="448194" progId="Word.Document.12">
                  <p:embed/>
                </p:oleObj>
              </mc:Choice>
              <mc:Fallback>
                <p:oleObj name="文档" r:id="rId21" imgW="1007029" imgH="448194" progId="Word.Document.12">
                  <p:embed/>
                  <p:pic>
                    <p:nvPicPr>
                      <p:cNvPr id="0" name=""/>
                      <p:cNvPicPr/>
                      <p:nvPr/>
                    </p:nvPicPr>
                    <p:blipFill>
                      <a:blip r:embed="rId19"/>
                      <a:stretch>
                        <a:fillRect/>
                      </a:stretch>
                    </p:blipFill>
                    <p:spPr>
                      <a:xfrm>
                        <a:off x="4276750" y="4941168"/>
                        <a:ext cx="1006475" cy="447675"/>
                      </a:xfrm>
                      <a:prstGeom prst="rect">
                        <a:avLst/>
                      </a:prstGeom>
                    </p:spPr>
                  </p:pic>
                </p:oleObj>
              </mc:Fallback>
            </mc:AlternateContent>
          </a:graphicData>
        </a:graphic>
      </p:graphicFrame>
      <p:sp>
        <p:nvSpPr>
          <p:cNvPr id="29" name="圆角矩形 28">
            <a:hlinkClick r:id="rId22"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0" name="圆角矩形 29">
            <a:hlinkClick r:id="rId23"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par>
                                <p:cTn id="16" presetID="3" presetClass="entr" presetSubtype="1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linds(horizontal)">
                                      <p:cBhvr>
                                        <p:cTn id="18" dur="500"/>
                                        <p:tgtEl>
                                          <p:spTgt spid="28"/>
                                        </p:tgtEl>
                                      </p:cBhvr>
                                    </p:animEffect>
                                  </p:childTnLst>
                                </p:cTn>
                              </p:par>
                              <p:par>
                                <p:cTn id="19" presetID="3" presetClass="entr" presetSubtype="1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75F79D94-896B-AE4F-97EE-8AF2ABE2A968}"/>
              </a:ext>
            </a:extLst>
          </p:cNvPr>
          <p:cNvSpPr/>
          <p:nvPr/>
        </p:nvSpPr>
        <p:spPr>
          <a:xfrm>
            <a:off x="390000" y="1052736"/>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在容积一定的密闭容器中，置入一定量的一氧化氮和足量碳发生化学反应：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C(s)</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2NO(g)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，平衡时</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与温度</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的关系如图所示，则下列说法正确的是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&gt;0</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若该反应在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时的平衡常数分别为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若状态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的压强分别为</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时，若反应体系处于状态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，则此时</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5" name="圆角矩形 4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0" name="TextBox 9"/>
          <p:cNvSpPr txBox="1"/>
          <p:nvPr/>
        </p:nvSpPr>
        <p:spPr>
          <a:xfrm>
            <a:off x="246482" y="433652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41367" name="Picture 55" descr="7-4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28566" y="2644926"/>
            <a:ext cx="3084058" cy="284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对象 20"/>
          <p:cNvGraphicFramePr>
            <a:graphicFrameLocks noChangeAspect="1"/>
          </p:cNvGraphicFramePr>
          <p:nvPr>
            <p:extLst>
              <p:ext uri="{D42A27DB-BD31-4B8C-83A1-F6EECF244321}">
                <p14:modId xmlns:p14="http://schemas.microsoft.com/office/powerpoint/2010/main" val="2837566578"/>
              </p:ext>
            </p:extLst>
          </p:nvPr>
        </p:nvGraphicFramePr>
        <p:xfrm>
          <a:off x="1873402" y="1816249"/>
          <a:ext cx="1006475" cy="447675"/>
        </p:xfrm>
        <a:graphic>
          <a:graphicData uri="http://schemas.openxmlformats.org/presentationml/2006/ole">
            <mc:AlternateContent xmlns:mc="http://schemas.openxmlformats.org/markup-compatibility/2006">
              <mc:Choice xmlns:v="urn:schemas-microsoft-com:vml" Requires="v">
                <p:oleObj spid="_x0000_s141414" name="文档" r:id="rId19" imgW="1007029" imgH="448194" progId="Word.Document.12">
                  <p:embed/>
                </p:oleObj>
              </mc:Choice>
              <mc:Fallback>
                <p:oleObj name="文档" r:id="rId19" imgW="1007029" imgH="448194" progId="Word.Document.12">
                  <p:embed/>
                  <p:pic>
                    <p:nvPicPr>
                      <p:cNvPr id="0" name=""/>
                      <p:cNvPicPr/>
                      <p:nvPr/>
                    </p:nvPicPr>
                    <p:blipFill>
                      <a:blip r:embed="rId20"/>
                      <a:stretch>
                        <a:fillRect/>
                      </a:stretch>
                    </p:blipFill>
                    <p:spPr>
                      <a:xfrm>
                        <a:off x="1873402" y="1816249"/>
                        <a:ext cx="1006475" cy="447675"/>
                      </a:xfrm>
                      <a:prstGeom prst="rect">
                        <a:avLst/>
                      </a:prstGeom>
                    </p:spPr>
                  </p:pic>
                </p:oleObj>
              </mc:Fallback>
            </mc:AlternateContent>
          </a:graphicData>
        </a:graphic>
      </p:graphicFrame>
      <p:sp>
        <p:nvSpPr>
          <p:cNvPr id="22" name="圆角矩形 21">
            <a:hlinkClick r:id="rId21"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22"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8" name="圆角矩形 47">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4" name="矩形 3"/>
          <p:cNvSpPr/>
          <p:nvPr/>
        </p:nvSpPr>
        <p:spPr>
          <a:xfrm>
            <a:off x="767408" y="1606674"/>
            <a:ext cx="7382619" cy="3910558"/>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的浓度增大，说明平衡左移，则该反应的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，升高温度平衡常数减小，则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反应中气体物质的量不变，压强与温度有关，温度越高压强越大，则</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时，若反应体系处于状态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，达到平衡时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的浓度要减小，反应正向进行，则此时</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 name="Picture 55" descr="7-4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232" y="1844824"/>
            <a:ext cx="3084058" cy="284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组合 24">
            <a:extLst>
              <a:ext uri="{FF2B5EF4-FFF2-40B4-BE49-F238E27FC236}">
                <a16:creationId xmlns:a16="http://schemas.microsoft.com/office/drawing/2014/main" xmlns="" id="{574E7DD6-E482-894D-9E46-D2B62C9ED9EC}"/>
              </a:ext>
            </a:extLst>
          </p:cNvPr>
          <p:cNvGrpSpPr/>
          <p:nvPr/>
        </p:nvGrpSpPr>
        <p:grpSpPr>
          <a:xfrm>
            <a:off x="516000" y="1348020"/>
            <a:ext cx="11160000" cy="4385236"/>
            <a:chOff x="792914" y="3925222"/>
            <a:chExt cx="11160000" cy="4385236"/>
          </a:xfrm>
        </p:grpSpPr>
        <p:sp>
          <p:nvSpPr>
            <p:cNvPr id="26" name="圆角矩形 25">
              <a:extLst>
                <a:ext uri="{FF2B5EF4-FFF2-40B4-BE49-F238E27FC236}">
                  <a16:creationId xmlns:a16="http://schemas.microsoft.com/office/drawing/2014/main" xmlns="" id="{E0791A29-2CB4-2744-96C1-EA2037B165CE}"/>
                </a:ext>
              </a:extLst>
            </p:cNvPr>
            <p:cNvSpPr/>
            <p:nvPr/>
          </p:nvSpPr>
          <p:spPr>
            <a:xfrm>
              <a:off x="792914" y="4038111"/>
              <a:ext cx="11160000" cy="4272347"/>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9" name="圆角矩形 28">
            <a:hlinkClick r:id="rId17"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0" name="圆角矩形 29">
            <a:hlinkClick r:id="rId18"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68866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318CE0B2-849C-2B4D-B715-7B2A33B87A76}"/>
              </a:ext>
            </a:extLst>
          </p:cNvPr>
          <p:cNvSpPr/>
          <p:nvPr/>
        </p:nvSpPr>
        <p:spPr>
          <a:xfrm>
            <a:off x="597768" y="1279018"/>
            <a:ext cx="11412000" cy="223907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在其他外界条件不变的情况下，使用催化剂，可以改变化学反应进行的方向</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能自发进行的反应一定能迅速发生</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因为焓变和熵变都与反应的自发性有关，因此焓变或熵变均可以单独作为判断反应能否自发进行的判据</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11047134" y="1323350"/>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p:cNvSpPr/>
          <p:nvPr/>
        </p:nvSpPr>
        <p:spPr>
          <a:xfrm>
            <a:off x="5547804" y="1862242"/>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p:cNvSpPr/>
          <p:nvPr/>
        </p:nvSpPr>
        <p:spPr>
          <a:xfrm>
            <a:off x="3503712" y="2955148"/>
            <a:ext cx="646331" cy="646331"/>
          </a:xfrm>
          <a:prstGeom prst="rect">
            <a:avLst/>
          </a:prstGeom>
        </p:spPr>
        <p:txBody>
          <a:bodyPr wrap="non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69106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1991D404-2CED-D84E-A33D-6A797F18D4C4}"/>
              </a:ext>
            </a:extLst>
          </p:cNvPr>
          <p:cNvSpPr/>
          <p:nvPr/>
        </p:nvSpPr>
        <p:spPr>
          <a:xfrm>
            <a:off x="390000" y="980728"/>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时，在一固定容积的密闭容器中发生反应：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B(g)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，按照不同配比充入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，达到平衡时容器中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浓度变化如图中曲线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实线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所示，下列判断正确的是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时，该反应的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平衡常</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数</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点没有达到平衡，此时反应向逆反应方向进行</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点为平衡点，则此时容器内的温度高于</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时，直线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上的点均为平衡状态</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4" name="圆角矩形 4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5" name="圆角矩形 4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5" name="TextBox 9"/>
          <p:cNvSpPr txBox="1"/>
          <p:nvPr/>
        </p:nvSpPr>
        <p:spPr>
          <a:xfrm>
            <a:off x="251815" y="370750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42443" name="Picture 107" descr="7-47"/>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23561" y="2212145"/>
            <a:ext cx="3017055"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对象 22"/>
          <p:cNvGraphicFramePr>
            <a:graphicFrameLocks noChangeAspect="1"/>
          </p:cNvGraphicFramePr>
          <p:nvPr>
            <p:extLst>
              <p:ext uri="{D42A27DB-BD31-4B8C-83A1-F6EECF244321}">
                <p14:modId xmlns:p14="http://schemas.microsoft.com/office/powerpoint/2010/main" val="2472472970"/>
              </p:ext>
            </p:extLst>
          </p:nvPr>
        </p:nvGraphicFramePr>
        <p:xfrm>
          <a:off x="8741246" y="1177336"/>
          <a:ext cx="1006475" cy="447675"/>
        </p:xfrm>
        <a:graphic>
          <a:graphicData uri="http://schemas.openxmlformats.org/presentationml/2006/ole">
            <mc:AlternateContent xmlns:mc="http://schemas.openxmlformats.org/markup-compatibility/2006">
              <mc:Choice xmlns:v="urn:schemas-microsoft-com:vml" Requires="v">
                <p:oleObj spid="_x0000_s142489" name="文档" r:id="rId19" imgW="1007029" imgH="448194" progId="Word.Document.12">
                  <p:embed/>
                </p:oleObj>
              </mc:Choice>
              <mc:Fallback>
                <p:oleObj name="文档" r:id="rId19" imgW="1007029" imgH="448194" progId="Word.Document.12">
                  <p:embed/>
                  <p:pic>
                    <p:nvPicPr>
                      <p:cNvPr id="0" name=""/>
                      <p:cNvPicPr/>
                      <p:nvPr/>
                    </p:nvPicPr>
                    <p:blipFill>
                      <a:blip r:embed="rId20"/>
                      <a:stretch>
                        <a:fillRect/>
                      </a:stretch>
                    </p:blipFill>
                    <p:spPr>
                      <a:xfrm>
                        <a:off x="8741246" y="1177336"/>
                        <a:ext cx="1006475" cy="447675"/>
                      </a:xfrm>
                      <a:prstGeom prst="rect">
                        <a:avLst/>
                      </a:prstGeom>
                    </p:spPr>
                  </p:pic>
                </p:oleObj>
              </mc:Fallback>
            </mc:AlternateContent>
          </a:graphicData>
        </a:graphic>
      </p:graphicFrame>
      <p:sp>
        <p:nvSpPr>
          <p:cNvPr id="26" name="圆角矩形 25">
            <a:hlinkClick r:id="rId21"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22"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69872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9" name="圆角矩形 4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9" name="对象 28"/>
          <p:cNvGraphicFramePr>
            <a:graphicFrameLocks noChangeAspect="1"/>
          </p:cNvGraphicFramePr>
          <p:nvPr>
            <p:extLst>
              <p:ext uri="{D42A27DB-BD31-4B8C-83A1-F6EECF244321}">
                <p14:modId xmlns:p14="http://schemas.microsoft.com/office/powerpoint/2010/main" val="9492401"/>
              </p:ext>
            </p:extLst>
          </p:nvPr>
        </p:nvGraphicFramePr>
        <p:xfrm>
          <a:off x="757238" y="1562100"/>
          <a:ext cx="10677525" cy="914400"/>
        </p:xfrm>
        <a:graphic>
          <a:graphicData uri="http://schemas.openxmlformats.org/presentationml/2006/ole">
            <mc:AlternateContent xmlns:mc="http://schemas.openxmlformats.org/markup-compatibility/2006">
              <mc:Choice xmlns:v="urn:schemas-microsoft-com:vml" Requires="v">
                <p:oleObj spid="_x0000_s146583" name="文档" r:id="rId18" imgW="10688870" imgH="933091" progId="Word.Document.12">
                  <p:embed/>
                </p:oleObj>
              </mc:Choice>
              <mc:Fallback>
                <p:oleObj name="文档" r:id="rId18" imgW="10688870" imgH="933091" progId="Word.Document.12">
                  <p:embed/>
                  <p:pic>
                    <p:nvPicPr>
                      <p:cNvPr id="0" name=""/>
                      <p:cNvPicPr/>
                      <p:nvPr/>
                    </p:nvPicPr>
                    <p:blipFill>
                      <a:blip r:embed="rId19"/>
                      <a:stretch>
                        <a:fillRect/>
                      </a:stretch>
                    </p:blipFill>
                    <p:spPr>
                      <a:xfrm>
                        <a:off x="757238" y="1562100"/>
                        <a:ext cx="10677525" cy="914400"/>
                      </a:xfrm>
                      <a:prstGeom prst="rect">
                        <a:avLst/>
                      </a:prstGeom>
                    </p:spPr>
                  </p:pic>
                </p:oleObj>
              </mc:Fallback>
            </mc:AlternateContent>
          </a:graphicData>
        </a:graphic>
      </p:graphicFrame>
      <p:sp>
        <p:nvSpPr>
          <p:cNvPr id="9" name="矩形 8"/>
          <p:cNvSpPr/>
          <p:nvPr/>
        </p:nvSpPr>
        <p:spPr>
          <a:xfrm>
            <a:off x="713035" y="2276872"/>
            <a:ext cx="6967141"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点没有达到平衡，如果要达到平衡，应向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的浓度降低，说明反应向正反应方向进行，故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如果</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点达到平衡，此时的平衡常数小于</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时的平衡常数，说明平衡向逆反应方向移动，即温度升高，故</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 name="Picture 107" descr="7-47"/>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8208" y="2500177"/>
            <a:ext cx="3017055"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1196752"/>
            <a:ext cx="11160000" cy="4889292"/>
            <a:chOff x="792914" y="3925222"/>
            <a:chExt cx="11160000" cy="4889292"/>
          </a:xfrm>
        </p:grpSpPr>
        <p:sp>
          <p:nvSpPr>
            <p:cNvPr id="27" name="圆角矩形 26">
              <a:extLst>
                <a:ext uri="{FF2B5EF4-FFF2-40B4-BE49-F238E27FC236}">
                  <a16:creationId xmlns:a16="http://schemas.microsoft.com/office/drawing/2014/main" xmlns="" id="{E0791A29-2CB4-2744-96C1-EA2037B165CE}"/>
                </a:ext>
              </a:extLst>
            </p:cNvPr>
            <p:cNvSpPr/>
            <p:nvPr/>
          </p:nvSpPr>
          <p:spPr>
            <a:xfrm>
              <a:off x="792914" y="4038111"/>
              <a:ext cx="11160000" cy="4776403"/>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1" name="圆角矩形 30">
            <a:hlinkClick r:id="rId21"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22"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378276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1991D404-2CED-D84E-A33D-6A797F18D4C4}"/>
              </a:ext>
            </a:extLst>
          </p:cNvPr>
          <p:cNvSpPr/>
          <p:nvPr/>
        </p:nvSpPr>
        <p:spPr>
          <a:xfrm>
            <a:off x="390000" y="941576"/>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300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的密闭容器中，放入镍粉并充入一定量的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气体，一定条件下发生反应：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Ni(s)</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4CO(g)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Ni(CO)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，已知该反应平衡常数与温度的关系如表：</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5" name="圆角矩形 4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46" name="圆角矩形 4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 name="矩形 4"/>
          <p:cNvSpPr/>
          <p:nvPr/>
        </p:nvSpPr>
        <p:spPr>
          <a:xfrm>
            <a:off x="390000" y="3302982"/>
            <a:ext cx="11412000" cy="2862322"/>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上述生成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Ni(CO)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的反应为吸热反应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时，反应</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Ni(CO)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Ni(s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4CO(g)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的平衡常数为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0.5</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时，测得某时刻</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Ni(CO)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的浓度均为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0.5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，则此时</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达到平衡时，测得</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0.3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Ni(CO)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的平衡浓度为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9"/>
          <p:cNvSpPr txBox="1"/>
          <p:nvPr/>
        </p:nvSpPr>
        <p:spPr>
          <a:xfrm>
            <a:off x="217907" y="547379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0" name="对象 19"/>
          <p:cNvGraphicFramePr>
            <a:graphicFrameLocks noChangeAspect="1"/>
          </p:cNvGraphicFramePr>
          <p:nvPr>
            <p:extLst>
              <p:ext uri="{D42A27DB-BD31-4B8C-83A1-F6EECF244321}">
                <p14:modId xmlns:p14="http://schemas.microsoft.com/office/powerpoint/2010/main" val="2451082156"/>
              </p:ext>
            </p:extLst>
          </p:nvPr>
        </p:nvGraphicFramePr>
        <p:xfrm>
          <a:off x="3013257" y="1680434"/>
          <a:ext cx="1006475" cy="447675"/>
        </p:xfrm>
        <a:graphic>
          <a:graphicData uri="http://schemas.openxmlformats.org/presentationml/2006/ole">
            <mc:AlternateContent xmlns:mc="http://schemas.openxmlformats.org/markup-compatibility/2006">
              <mc:Choice xmlns:v="urn:schemas-microsoft-com:vml" Requires="v">
                <p:oleObj spid="_x0000_s147600"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3013257" y="1680434"/>
                        <a:ext cx="1006475" cy="447675"/>
                      </a:xfrm>
                      <a:prstGeom prst="rect">
                        <a:avLst/>
                      </a:prstGeom>
                    </p:spPr>
                  </p:pic>
                </p:oleObj>
              </mc:Fallback>
            </mc:AlternateContent>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1213079368"/>
              </p:ext>
            </p:extLst>
          </p:nvPr>
        </p:nvGraphicFramePr>
        <p:xfrm>
          <a:off x="560479" y="2209145"/>
          <a:ext cx="6947106" cy="1097280"/>
        </p:xfrm>
        <a:graphic>
          <a:graphicData uri="http://schemas.openxmlformats.org/drawingml/2006/table">
            <a:tbl>
              <a:tblPr/>
              <a:tblGrid>
                <a:gridCol w="2196629"/>
                <a:gridCol w="1599487"/>
                <a:gridCol w="1076988"/>
                <a:gridCol w="2074002"/>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温度</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230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平衡常数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1.9</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3553999258"/>
              </p:ext>
            </p:extLst>
          </p:nvPr>
        </p:nvGraphicFramePr>
        <p:xfrm>
          <a:off x="4441453" y="4593024"/>
          <a:ext cx="1006475" cy="447675"/>
        </p:xfrm>
        <a:graphic>
          <a:graphicData uri="http://schemas.openxmlformats.org/presentationml/2006/ole">
            <mc:AlternateContent xmlns:mc="http://schemas.openxmlformats.org/markup-compatibility/2006">
              <mc:Choice xmlns:v="urn:schemas-microsoft-com:vml" Requires="v">
                <p:oleObj spid="_x0000_s147601" name="文档" r:id="rId21" imgW="1007029" imgH="448194" progId="Word.Document.12">
                  <p:embed/>
                </p:oleObj>
              </mc:Choice>
              <mc:Fallback>
                <p:oleObj name="文档" r:id="rId21" imgW="1007029" imgH="448194" progId="Word.Document.12">
                  <p:embed/>
                  <p:pic>
                    <p:nvPicPr>
                      <p:cNvPr id="0" name=""/>
                      <p:cNvPicPr/>
                      <p:nvPr/>
                    </p:nvPicPr>
                    <p:blipFill>
                      <a:blip r:embed="rId19"/>
                      <a:stretch>
                        <a:fillRect/>
                      </a:stretch>
                    </p:blipFill>
                    <p:spPr>
                      <a:xfrm>
                        <a:off x="4441453" y="4593024"/>
                        <a:ext cx="1006475" cy="447675"/>
                      </a:xfrm>
                      <a:prstGeom prst="rect">
                        <a:avLst/>
                      </a:prstGeom>
                    </p:spPr>
                  </p:pic>
                </p:oleObj>
              </mc:Fallback>
            </mc:AlternateContent>
          </a:graphicData>
        </a:graphic>
      </p:graphicFrame>
      <p:sp>
        <p:nvSpPr>
          <p:cNvPr id="24" name="圆角矩形 23">
            <a:hlinkClick r:id="rId22"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23"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57042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8" name="圆角矩形 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9" name="圆角矩形 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0" name="圆角矩形 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1" name="圆角矩形 1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2" name="圆角矩形 1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3" name="圆角矩形 1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4" name="圆角矩形 1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5" name="圆角矩形 1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6" name="圆角矩形 1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7" name="圆角矩形 1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9" name="圆角矩形 18">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0" name="圆角矩形 19">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1059988"/>
            <a:ext cx="11160000" cy="5609372"/>
            <a:chOff x="792914" y="3925222"/>
            <a:chExt cx="11160000" cy="5609372"/>
          </a:xfrm>
        </p:grpSpPr>
        <p:sp>
          <p:nvSpPr>
            <p:cNvPr id="22" name="圆角矩形 21">
              <a:extLst>
                <a:ext uri="{FF2B5EF4-FFF2-40B4-BE49-F238E27FC236}">
                  <a16:creationId xmlns:a16="http://schemas.microsoft.com/office/drawing/2014/main" xmlns="" id="{E0791A29-2CB4-2744-96C1-EA2037B165CE}"/>
                </a:ext>
              </a:extLst>
            </p:cNvPr>
            <p:cNvSpPr/>
            <p:nvPr/>
          </p:nvSpPr>
          <p:spPr>
            <a:xfrm>
              <a:off x="792914" y="4038111"/>
              <a:ext cx="11160000" cy="5496483"/>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7" name="表格 26"/>
          <p:cNvGraphicFramePr>
            <a:graphicFrameLocks noGrp="1"/>
          </p:cNvGraphicFramePr>
          <p:nvPr>
            <p:extLst>
              <p:ext uri="{D42A27DB-BD31-4B8C-83A1-F6EECF244321}">
                <p14:modId xmlns:p14="http://schemas.microsoft.com/office/powerpoint/2010/main" val="2244018194"/>
              </p:ext>
            </p:extLst>
          </p:nvPr>
        </p:nvGraphicFramePr>
        <p:xfrm>
          <a:off x="877086" y="1412776"/>
          <a:ext cx="6947106" cy="1152000"/>
        </p:xfrm>
        <a:graphic>
          <a:graphicData uri="http://schemas.openxmlformats.org/drawingml/2006/table">
            <a:tbl>
              <a:tblPr/>
              <a:tblGrid>
                <a:gridCol w="2196629"/>
                <a:gridCol w="1599487"/>
                <a:gridCol w="1076988"/>
                <a:gridCol w="2074002"/>
              </a:tblGrid>
              <a:tr h="576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温度</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25</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230</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平衡常数</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a:t>
                      </a:r>
                      <a:r>
                        <a:rPr lang="en-US" sz="2400" kern="10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1.9</a:t>
                      </a:r>
                      <a:r>
                        <a:rPr 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5</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 name="矩形 27"/>
          <p:cNvSpPr/>
          <p:nvPr/>
        </p:nvSpPr>
        <p:spPr>
          <a:xfrm>
            <a:off x="727280" y="2564904"/>
            <a:ext cx="10737441" cy="57624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温度升高，平衡常数减小，故该反应为放热反应，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143890157"/>
              </p:ext>
            </p:extLst>
          </p:nvPr>
        </p:nvGraphicFramePr>
        <p:xfrm>
          <a:off x="842963" y="3209925"/>
          <a:ext cx="10506075" cy="971550"/>
        </p:xfrm>
        <a:graphic>
          <a:graphicData uri="http://schemas.openxmlformats.org/presentationml/2006/ole">
            <mc:AlternateContent xmlns:mc="http://schemas.openxmlformats.org/markup-compatibility/2006">
              <mc:Choice xmlns:v="urn:schemas-microsoft-com:vml" Requires="v">
                <p:oleObj spid="_x0000_s148623" name="文档" r:id="rId18" imgW="10517439" imgH="969753" progId="Word.Document.12">
                  <p:embed/>
                </p:oleObj>
              </mc:Choice>
              <mc:Fallback>
                <p:oleObj name="文档" r:id="rId18" imgW="10517439" imgH="969753" progId="Word.Document.12">
                  <p:embed/>
                  <p:pic>
                    <p:nvPicPr>
                      <p:cNvPr id="0" name=""/>
                      <p:cNvPicPr/>
                      <p:nvPr/>
                    </p:nvPicPr>
                    <p:blipFill>
                      <a:blip r:embed="rId19"/>
                      <a:stretch>
                        <a:fillRect/>
                      </a:stretch>
                    </p:blipFill>
                    <p:spPr>
                      <a:xfrm>
                        <a:off x="842963" y="3209925"/>
                        <a:ext cx="10506075" cy="971550"/>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4293278275"/>
              </p:ext>
            </p:extLst>
          </p:nvPr>
        </p:nvGraphicFramePr>
        <p:xfrm>
          <a:off x="842963" y="3982566"/>
          <a:ext cx="10506075" cy="1390650"/>
        </p:xfrm>
        <a:graphic>
          <a:graphicData uri="http://schemas.openxmlformats.org/presentationml/2006/ole">
            <mc:AlternateContent xmlns:mc="http://schemas.openxmlformats.org/markup-compatibility/2006">
              <mc:Choice xmlns:v="urn:schemas-microsoft-com:vml" Requires="v">
                <p:oleObj spid="_x0000_s148624" name="文档" r:id="rId21" imgW="10517439" imgH="1391369" progId="Word.Document.12">
                  <p:embed/>
                </p:oleObj>
              </mc:Choice>
              <mc:Fallback>
                <p:oleObj name="文档" r:id="rId21" imgW="10517439" imgH="1391369" progId="Word.Document.12">
                  <p:embed/>
                  <p:pic>
                    <p:nvPicPr>
                      <p:cNvPr id="0" name=""/>
                      <p:cNvPicPr/>
                      <p:nvPr/>
                    </p:nvPicPr>
                    <p:blipFill>
                      <a:blip r:embed="rId22"/>
                      <a:stretch>
                        <a:fillRect/>
                      </a:stretch>
                    </p:blipFill>
                    <p:spPr>
                      <a:xfrm>
                        <a:off x="842963" y="3982566"/>
                        <a:ext cx="10506075" cy="1390650"/>
                      </a:xfrm>
                      <a:prstGeom prst="rect">
                        <a:avLst/>
                      </a:prstGeom>
                    </p:spPr>
                  </p:pic>
                </p:oleObj>
              </mc:Fallback>
            </mc:AlternateContent>
          </a:graphicData>
        </a:graphic>
      </p:graphicFrame>
      <p:sp>
        <p:nvSpPr>
          <p:cNvPr id="30" name="矩形 29"/>
          <p:cNvSpPr/>
          <p:nvPr/>
        </p:nvSpPr>
        <p:spPr>
          <a:xfrm>
            <a:off x="727280" y="5301208"/>
            <a:ext cx="10737441" cy="1131079"/>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达到平衡时，若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[Ni(CO)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圆角矩形 30">
            <a:hlinkClick r:id="rId23"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24"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359798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par>
                                <p:cTn id="20" presetID="3" presetClass="entr" presetSubtype="1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0000" y="908720"/>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250440" algn="l"/>
              </a:tabLst>
            </a:pPr>
            <a:r>
              <a:rPr lang="en-US" altLang="zh-CN" kern="100" dirty="0">
                <a:latin typeface="Times New Roman" panose="02020603050405020304" pitchFamily="18" charset="0"/>
                <a:ea typeface="微软雅黑" panose="020B0503020204020204" pitchFamily="34" charset="-122"/>
              </a:rPr>
              <a:t>14.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大气固氮</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闪电时</a:t>
            </a:r>
            <a:r>
              <a:rPr lang="en-US" altLang="zh-CN" kern="100" dirty="0">
                <a:latin typeface="Times New Roman" panose="02020603050405020304" pitchFamily="18" charset="0"/>
                <a:ea typeface="微软雅黑" panose="020B0503020204020204" pitchFamily="34" charset="-122"/>
              </a:rPr>
              <a:t>N</a:t>
            </a:r>
            <a:r>
              <a:rPr lang="en-US" altLang="zh-CN" kern="100" baseline="-25000" dirty="0">
                <a:latin typeface="Times New Roman" panose="02020603050405020304" pitchFamily="18" charset="0"/>
                <a:ea typeface="微软雅黑" panose="020B0503020204020204" pitchFamily="34" charset="-122"/>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kern="100" dirty="0">
                <a:latin typeface="Times New Roman" panose="02020603050405020304" pitchFamily="18" charset="0"/>
                <a:ea typeface="微软雅黑" panose="020B0503020204020204" pitchFamily="34" charset="-122"/>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和工业固氮</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合成氨</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都是固氮的重要形式，下表列举了不同温度下大气固氮和工业固氮的部分</a:t>
            </a:r>
            <a:r>
              <a:rPr lang="en-US" altLang="zh-CN" i="1" kern="100" dirty="0">
                <a:latin typeface="Times New Roman" panose="02020603050405020304" pitchFamily="18" charset="0"/>
                <a:ea typeface="微软雅黑" panose="020B0503020204020204" pitchFamily="34" charset="-122"/>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489462087"/>
              </p:ext>
            </p:extLst>
          </p:nvPr>
        </p:nvGraphicFramePr>
        <p:xfrm>
          <a:off x="587389" y="2214379"/>
          <a:ext cx="11017223" cy="1645920"/>
        </p:xfrm>
        <a:graphic>
          <a:graphicData uri="http://schemas.openxmlformats.org/drawingml/2006/table">
            <a:tbl>
              <a:tblPr/>
              <a:tblGrid>
                <a:gridCol w="1083789"/>
                <a:gridCol w="2928569"/>
                <a:gridCol w="2150424"/>
                <a:gridCol w="2211242"/>
                <a:gridCol w="2643199"/>
              </a:tblGrid>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2NO</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3H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2NH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温度</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 </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2 000 </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25 </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400 </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3.84</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31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1.88</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1907078906"/>
              </p:ext>
            </p:extLst>
          </p:nvPr>
        </p:nvGraphicFramePr>
        <p:xfrm>
          <a:off x="9163769" y="2336392"/>
          <a:ext cx="1006475" cy="447675"/>
        </p:xfrm>
        <a:graphic>
          <a:graphicData uri="http://schemas.openxmlformats.org/presentationml/2006/ole">
            <mc:AlternateContent xmlns:mc="http://schemas.openxmlformats.org/markup-compatibility/2006">
              <mc:Choice xmlns:v="urn:schemas-microsoft-com:vml" Requires="v">
                <p:oleObj spid="_x0000_s145550"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9163769" y="2336392"/>
                        <a:ext cx="1006475" cy="447675"/>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374044475"/>
              </p:ext>
            </p:extLst>
          </p:nvPr>
        </p:nvGraphicFramePr>
        <p:xfrm>
          <a:off x="4154936" y="2355443"/>
          <a:ext cx="1006475" cy="447675"/>
        </p:xfrm>
        <a:graphic>
          <a:graphicData uri="http://schemas.openxmlformats.org/presentationml/2006/ole">
            <mc:AlternateContent xmlns:mc="http://schemas.openxmlformats.org/markup-compatibility/2006">
              <mc:Choice xmlns:v="urn:schemas-microsoft-com:vml" Requires="v">
                <p:oleObj spid="_x0000_s145551" name="文档" r:id="rId21" imgW="1007029" imgH="448194" progId="Word.Document.12">
                  <p:embed/>
                </p:oleObj>
              </mc:Choice>
              <mc:Fallback>
                <p:oleObj name="文档" r:id="rId21" imgW="1007029" imgH="448194" progId="Word.Document.12">
                  <p:embed/>
                  <p:pic>
                    <p:nvPicPr>
                      <p:cNvPr id="0" name=""/>
                      <p:cNvPicPr/>
                      <p:nvPr/>
                    </p:nvPicPr>
                    <p:blipFill>
                      <a:blip r:embed="rId19"/>
                      <a:stretch>
                        <a:fillRect/>
                      </a:stretch>
                    </p:blipFill>
                    <p:spPr>
                      <a:xfrm>
                        <a:off x="4154936" y="2355443"/>
                        <a:ext cx="1006475" cy="447675"/>
                      </a:xfrm>
                      <a:prstGeom prst="rect">
                        <a:avLst/>
                      </a:prstGeom>
                    </p:spPr>
                  </p:pic>
                </p:oleObj>
              </mc:Fallback>
            </mc:AlternateContent>
          </a:graphicData>
        </a:graphic>
      </p:graphicFrame>
      <p:sp>
        <p:nvSpPr>
          <p:cNvPr id="25" name="矩形 24"/>
          <p:cNvSpPr/>
          <p:nvPr/>
        </p:nvSpPr>
        <p:spPr>
          <a:xfrm>
            <a:off x="390000" y="3820576"/>
            <a:ext cx="11412000"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在常温下，工业固氮非常容易进行</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人类可以通过大规模模拟大气固氮利用氮资源</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大气固氮与工业固氮的</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受温度和压强等的影响较大</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大气固氮是吸热反应，工业固氮是放热反应</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9"/>
          <p:cNvSpPr txBox="1"/>
          <p:nvPr/>
        </p:nvSpPr>
        <p:spPr>
          <a:xfrm>
            <a:off x="245934" y="59505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6" name="圆角矩形 25">
            <a:hlinkClick r:id="rId22"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23"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1222814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5" name="矩形 4"/>
          <p:cNvSpPr/>
          <p:nvPr/>
        </p:nvSpPr>
        <p:spPr>
          <a:xfrm>
            <a:off x="749634" y="3284984"/>
            <a:ext cx="10737441" cy="2792239"/>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仅从平衡角度分析，常温下工业固氮能够获得更高的平衡转化率，但是常温下工业固氮反应速率太低，所以工业固氮往往在高温、高压、催化剂的条件下进行，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分析表格中不同温度下的平衡常数可知，大气固氮反应的平衡常数很小，难以获得较高的转化率，因此不适合实现大规模固氮，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3" name="组合 22">
            <a:extLst>
              <a:ext uri="{FF2B5EF4-FFF2-40B4-BE49-F238E27FC236}">
                <a16:creationId xmlns:a16="http://schemas.microsoft.com/office/drawing/2014/main" xmlns="" id="{574E7DD6-E482-894D-9E46-D2B62C9ED9EC}"/>
              </a:ext>
            </a:extLst>
          </p:cNvPr>
          <p:cNvGrpSpPr/>
          <p:nvPr/>
        </p:nvGrpSpPr>
        <p:grpSpPr>
          <a:xfrm>
            <a:off x="516000" y="1196752"/>
            <a:ext cx="11160000" cy="4889292"/>
            <a:chOff x="792914" y="3925222"/>
            <a:chExt cx="11160000" cy="4889292"/>
          </a:xfrm>
        </p:grpSpPr>
        <p:sp>
          <p:nvSpPr>
            <p:cNvPr id="24" name="圆角矩形 23">
              <a:extLst>
                <a:ext uri="{FF2B5EF4-FFF2-40B4-BE49-F238E27FC236}">
                  <a16:creationId xmlns:a16="http://schemas.microsoft.com/office/drawing/2014/main" xmlns="" id="{E0791A29-2CB4-2744-96C1-EA2037B165CE}"/>
                </a:ext>
              </a:extLst>
            </p:cNvPr>
            <p:cNvSpPr/>
            <p:nvPr/>
          </p:nvSpPr>
          <p:spPr>
            <a:xfrm>
              <a:off x="792914" y="4038111"/>
              <a:ext cx="11160000" cy="4776403"/>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30" name="表格 29"/>
          <p:cNvGraphicFramePr>
            <a:graphicFrameLocks noGrp="1"/>
          </p:cNvGraphicFramePr>
          <p:nvPr>
            <p:extLst>
              <p:ext uri="{D42A27DB-BD31-4B8C-83A1-F6EECF244321}">
                <p14:modId xmlns:p14="http://schemas.microsoft.com/office/powerpoint/2010/main" val="273033019"/>
              </p:ext>
            </p:extLst>
          </p:nvPr>
        </p:nvGraphicFramePr>
        <p:xfrm>
          <a:off x="902424" y="1556792"/>
          <a:ext cx="10387153" cy="1728000"/>
        </p:xfrm>
        <a:graphic>
          <a:graphicData uri="http://schemas.openxmlformats.org/drawingml/2006/table">
            <a:tbl>
              <a:tblPr/>
              <a:tblGrid>
                <a:gridCol w="1021808"/>
                <a:gridCol w="2761086"/>
                <a:gridCol w="2027442"/>
                <a:gridCol w="2084782"/>
                <a:gridCol w="2492035"/>
              </a:tblGrid>
              <a:tr h="57600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2NO</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3H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2NH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57600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温度</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25 </a:t>
                      </a:r>
                      <a:r>
                        <a:rPr lang="en-US" sz="2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2 000 </a:t>
                      </a:r>
                      <a:r>
                        <a:rPr lang="en-US" sz="24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25 </a:t>
                      </a:r>
                      <a:r>
                        <a:rPr lang="en-US" sz="2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400</a:t>
                      </a:r>
                      <a:r>
                        <a:rPr lang="en-US" altLang="zh-CN"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kern="100" dirty="0" smtClean="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0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3.84</a:t>
                      </a:r>
                      <a:r>
                        <a:rPr lang="en-US" sz="2400" kern="10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31</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0.1</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a:t>
                      </a:r>
                      <a:r>
                        <a:rPr lang="en-US" sz="2400" kern="10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8</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1.88</a:t>
                      </a:r>
                      <a:r>
                        <a:rPr 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1476589669"/>
              </p:ext>
            </p:extLst>
          </p:nvPr>
        </p:nvGraphicFramePr>
        <p:xfrm>
          <a:off x="8951937" y="1697040"/>
          <a:ext cx="1006475" cy="447675"/>
        </p:xfrm>
        <a:graphic>
          <a:graphicData uri="http://schemas.openxmlformats.org/presentationml/2006/ole">
            <mc:AlternateContent xmlns:mc="http://schemas.openxmlformats.org/markup-compatibility/2006">
              <mc:Choice xmlns:v="urn:schemas-microsoft-com:vml" Requires="v">
                <p:oleObj spid="_x0000_s164952"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8951937" y="1697040"/>
                        <a:ext cx="1006475" cy="447675"/>
                      </a:xfrm>
                      <a:prstGeom prst="rect">
                        <a:avLst/>
                      </a:prstGeom>
                    </p:spPr>
                  </p:pic>
                </p:oleObj>
              </mc:Fallback>
            </mc:AlternateContent>
          </a:graphicData>
        </a:graphic>
      </p:graphicFrame>
      <p:graphicFrame>
        <p:nvGraphicFramePr>
          <p:cNvPr id="32" name="对象 31"/>
          <p:cNvGraphicFramePr>
            <a:graphicFrameLocks noChangeAspect="1"/>
          </p:cNvGraphicFramePr>
          <p:nvPr>
            <p:extLst>
              <p:ext uri="{D42A27DB-BD31-4B8C-83A1-F6EECF244321}">
                <p14:modId xmlns:p14="http://schemas.microsoft.com/office/powerpoint/2010/main" val="2832222851"/>
              </p:ext>
            </p:extLst>
          </p:nvPr>
        </p:nvGraphicFramePr>
        <p:xfrm>
          <a:off x="4253892" y="1697040"/>
          <a:ext cx="1006475" cy="447675"/>
        </p:xfrm>
        <a:graphic>
          <a:graphicData uri="http://schemas.openxmlformats.org/presentationml/2006/ole">
            <mc:AlternateContent xmlns:mc="http://schemas.openxmlformats.org/markup-compatibility/2006">
              <mc:Choice xmlns:v="urn:schemas-microsoft-com:vml" Requires="v">
                <p:oleObj spid="_x0000_s164953" name="文档" r:id="rId21" imgW="1007029" imgH="448194" progId="Word.Document.12">
                  <p:embed/>
                </p:oleObj>
              </mc:Choice>
              <mc:Fallback>
                <p:oleObj name="文档" r:id="rId21" imgW="1007029" imgH="448194" progId="Word.Document.12">
                  <p:embed/>
                  <p:pic>
                    <p:nvPicPr>
                      <p:cNvPr id="0" name=""/>
                      <p:cNvPicPr/>
                      <p:nvPr/>
                    </p:nvPicPr>
                    <p:blipFill>
                      <a:blip r:embed="rId19"/>
                      <a:stretch>
                        <a:fillRect/>
                      </a:stretch>
                    </p:blipFill>
                    <p:spPr>
                      <a:xfrm>
                        <a:off x="4253892" y="1697040"/>
                        <a:ext cx="1006475" cy="447675"/>
                      </a:xfrm>
                      <a:prstGeom prst="rect">
                        <a:avLst/>
                      </a:prstGeom>
                    </p:spPr>
                  </p:pic>
                </p:oleObj>
              </mc:Fallback>
            </mc:AlternateContent>
          </a:graphicData>
        </a:graphic>
      </p:graphicFrame>
      <p:sp>
        <p:nvSpPr>
          <p:cNvPr id="33" name="圆角矩形 32">
            <a:hlinkClick r:id="rId22"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23"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1717292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par>
                                <p:cTn id="17" presetID="3" presetClass="entr" presetSubtype="1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linds(horizontal)">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5" name="矩形 4"/>
          <p:cNvSpPr/>
          <p:nvPr/>
        </p:nvSpPr>
        <p:spPr>
          <a:xfrm>
            <a:off x="749634" y="3400940"/>
            <a:ext cx="10737441"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平衡常数是只和温度有关的常数，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对于大气固氮反应，温度越高，</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越大，为吸热反应，对于工业固氮反应，温度越高，</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越小，为放热反应，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3" name="组合 22">
            <a:extLst>
              <a:ext uri="{FF2B5EF4-FFF2-40B4-BE49-F238E27FC236}">
                <a16:creationId xmlns:a16="http://schemas.microsoft.com/office/drawing/2014/main" xmlns="" id="{574E7DD6-E482-894D-9E46-D2B62C9ED9EC}"/>
              </a:ext>
            </a:extLst>
          </p:cNvPr>
          <p:cNvGrpSpPr/>
          <p:nvPr/>
        </p:nvGrpSpPr>
        <p:grpSpPr>
          <a:xfrm>
            <a:off x="516000" y="1196752"/>
            <a:ext cx="11160000" cy="4104456"/>
            <a:chOff x="792914" y="3925222"/>
            <a:chExt cx="11160000" cy="4104456"/>
          </a:xfrm>
        </p:grpSpPr>
        <p:sp>
          <p:nvSpPr>
            <p:cNvPr id="24" name="圆角矩形 23">
              <a:extLst>
                <a:ext uri="{FF2B5EF4-FFF2-40B4-BE49-F238E27FC236}">
                  <a16:creationId xmlns:a16="http://schemas.microsoft.com/office/drawing/2014/main" xmlns="" id="{E0791A29-2CB4-2744-96C1-EA2037B165CE}"/>
                </a:ext>
              </a:extLst>
            </p:cNvPr>
            <p:cNvSpPr/>
            <p:nvPr/>
          </p:nvSpPr>
          <p:spPr>
            <a:xfrm>
              <a:off x="792914" y="4038111"/>
              <a:ext cx="11160000" cy="3991567"/>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圆角矩形 24">
            <a:hlinkClick r:id="rId17"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9" name="圆角矩形 28">
            <a:hlinkClick r:id="rId18"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graphicFrame>
        <p:nvGraphicFramePr>
          <p:cNvPr id="26" name="表格 25"/>
          <p:cNvGraphicFramePr>
            <a:graphicFrameLocks noGrp="1"/>
          </p:cNvGraphicFramePr>
          <p:nvPr>
            <p:extLst>
              <p:ext uri="{D42A27DB-BD31-4B8C-83A1-F6EECF244321}">
                <p14:modId xmlns:p14="http://schemas.microsoft.com/office/powerpoint/2010/main" val="2402675421"/>
              </p:ext>
            </p:extLst>
          </p:nvPr>
        </p:nvGraphicFramePr>
        <p:xfrm>
          <a:off x="902424" y="1556792"/>
          <a:ext cx="10387153" cy="1728000"/>
        </p:xfrm>
        <a:graphic>
          <a:graphicData uri="http://schemas.openxmlformats.org/drawingml/2006/table">
            <a:tbl>
              <a:tblPr/>
              <a:tblGrid>
                <a:gridCol w="1021808"/>
                <a:gridCol w="2761086"/>
                <a:gridCol w="2027442"/>
                <a:gridCol w="2084782"/>
                <a:gridCol w="2492035"/>
              </a:tblGrid>
              <a:tr h="57600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2NO</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3H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baseline="0" dirty="0" smtClean="0">
                          <a:effectLst/>
                          <a:latin typeface="ZBFH" panose="02020603050405020304" pitchFamily="18" charset="0"/>
                          <a:ea typeface="微软雅黑" panose="020B0503020204020204" pitchFamily="34" charset="-122"/>
                          <a:cs typeface="Times New Roman" panose="02020603050405020304" pitchFamily="18"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2NH</a:t>
                      </a:r>
                      <a:r>
                        <a:rPr lang="en-US" sz="2400" kern="100" baseline="-25000" dirty="0" smtClean="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57600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温度</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25 </a:t>
                      </a:r>
                      <a:r>
                        <a:rPr lang="en-US" sz="2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2 000 </a:t>
                      </a:r>
                      <a:r>
                        <a:rPr lang="en-US" sz="24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25 </a:t>
                      </a:r>
                      <a:r>
                        <a:rPr lang="en-US" sz="2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400</a:t>
                      </a:r>
                      <a:r>
                        <a:rPr lang="en-US" altLang="zh-CN"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kern="100" dirty="0" smtClean="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lang="zh-CN" sz="240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0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K</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3.84</a:t>
                      </a:r>
                      <a:r>
                        <a:rPr lang="en-US" sz="2400" kern="10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31</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0.1</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a:t>
                      </a:r>
                      <a:r>
                        <a:rPr lang="en-US" sz="2400" kern="10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8</a:t>
                      </a:r>
                      <a:endParaRPr lang="zh-CN" sz="2400" kern="10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1.88</a:t>
                      </a:r>
                      <a:r>
                        <a:rPr lang="en-US"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dirty="0">
                        <a:effectLst/>
                        <a:latin typeface="微软雅黑" panose="020B0503020204020204" pitchFamily="34" charset="-122"/>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3" name="对象 32"/>
          <p:cNvGraphicFramePr>
            <a:graphicFrameLocks noChangeAspect="1"/>
          </p:cNvGraphicFramePr>
          <p:nvPr>
            <p:extLst>
              <p:ext uri="{D42A27DB-BD31-4B8C-83A1-F6EECF244321}">
                <p14:modId xmlns:p14="http://schemas.microsoft.com/office/powerpoint/2010/main" val="2269942802"/>
              </p:ext>
            </p:extLst>
          </p:nvPr>
        </p:nvGraphicFramePr>
        <p:xfrm>
          <a:off x="8951937" y="1697040"/>
          <a:ext cx="1006475" cy="447675"/>
        </p:xfrm>
        <a:graphic>
          <a:graphicData uri="http://schemas.openxmlformats.org/presentationml/2006/ole">
            <mc:AlternateContent xmlns:mc="http://schemas.openxmlformats.org/markup-compatibility/2006">
              <mc:Choice xmlns:v="urn:schemas-microsoft-com:vml" Requires="v">
                <p:oleObj spid="_x0000_s169046" name="文档" r:id="rId20" imgW="1007029" imgH="448194" progId="Word.Document.12">
                  <p:embed/>
                </p:oleObj>
              </mc:Choice>
              <mc:Fallback>
                <p:oleObj name="文档" r:id="rId20" imgW="1007029" imgH="448194" progId="Word.Document.12">
                  <p:embed/>
                  <p:pic>
                    <p:nvPicPr>
                      <p:cNvPr id="0" name=""/>
                      <p:cNvPicPr/>
                      <p:nvPr/>
                    </p:nvPicPr>
                    <p:blipFill>
                      <a:blip r:embed="rId21"/>
                      <a:stretch>
                        <a:fillRect/>
                      </a:stretch>
                    </p:blipFill>
                    <p:spPr>
                      <a:xfrm>
                        <a:off x="8951937" y="1697040"/>
                        <a:ext cx="1006475" cy="447675"/>
                      </a:xfrm>
                      <a:prstGeom prst="rect">
                        <a:avLst/>
                      </a:prstGeom>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65575304"/>
              </p:ext>
            </p:extLst>
          </p:nvPr>
        </p:nvGraphicFramePr>
        <p:xfrm>
          <a:off x="4253892" y="1697040"/>
          <a:ext cx="1006475" cy="447675"/>
        </p:xfrm>
        <a:graphic>
          <a:graphicData uri="http://schemas.openxmlformats.org/presentationml/2006/ole">
            <mc:AlternateContent xmlns:mc="http://schemas.openxmlformats.org/markup-compatibility/2006">
              <mc:Choice xmlns:v="urn:schemas-microsoft-com:vml" Requires="v">
                <p:oleObj spid="_x0000_s169047" name="文档" r:id="rId23" imgW="1007029" imgH="448194" progId="Word.Document.12">
                  <p:embed/>
                </p:oleObj>
              </mc:Choice>
              <mc:Fallback>
                <p:oleObj name="文档" r:id="rId23" imgW="1007029" imgH="448194" progId="Word.Document.12">
                  <p:embed/>
                  <p:pic>
                    <p:nvPicPr>
                      <p:cNvPr id="0" name=""/>
                      <p:cNvPicPr/>
                      <p:nvPr/>
                    </p:nvPicPr>
                    <p:blipFill>
                      <a:blip r:embed="rId21"/>
                      <a:stretch>
                        <a:fillRect/>
                      </a:stretch>
                    </p:blipFill>
                    <p:spPr>
                      <a:xfrm>
                        <a:off x="4253892" y="1697040"/>
                        <a:ext cx="1006475" cy="447675"/>
                      </a:xfrm>
                      <a:prstGeom prst="rect">
                        <a:avLst/>
                      </a:prstGeom>
                    </p:spPr>
                  </p:pic>
                </p:oleObj>
              </mc:Fallback>
            </mc:AlternateContent>
          </a:graphicData>
        </a:graphic>
      </p:graphicFrame>
    </p:spTree>
    <p:extLst>
      <p:ext uri="{BB962C8B-B14F-4D97-AF65-F5344CB8AC3E}">
        <p14:creationId xmlns:p14="http://schemas.microsoft.com/office/powerpoint/2010/main" val="2649035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par>
                                <p:cTn id="17" presetID="3" presetClass="entr" presetSubtype="1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linds(horizontal)">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0000" y="846571"/>
            <a:ext cx="11412000" cy="581079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化学平衡常数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的大小是衡量化学反应进行程度的标志，在常温下，下列反应的平衡常数如下：</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2NO(g)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30</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81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2CO(g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92</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以下说法正确的是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分解生成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的反应的平衡常数表达式为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常温下，水分解生成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，此时平衡常数约为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80</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4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三种化合物分解放出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的倾向由大到小的顺序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NO&gt;H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O&gt;CO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以上说法都不正确</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1685170709"/>
              </p:ext>
            </p:extLst>
          </p:nvPr>
        </p:nvGraphicFramePr>
        <p:xfrm>
          <a:off x="1511181" y="2045221"/>
          <a:ext cx="1006475" cy="447675"/>
        </p:xfrm>
        <a:graphic>
          <a:graphicData uri="http://schemas.openxmlformats.org/presentationml/2006/ole">
            <mc:AlternateContent xmlns:mc="http://schemas.openxmlformats.org/markup-compatibility/2006">
              <mc:Choice xmlns:v="urn:schemas-microsoft-com:vml" Requires="v">
                <p:oleObj spid="_x0000_s167043"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1511181" y="2045221"/>
                        <a:ext cx="1006475" cy="447675"/>
                      </a:xfrm>
                      <a:prstGeom prst="rect">
                        <a:avLst/>
                      </a:prstGeom>
                    </p:spPr>
                  </p:pic>
                </p:oleObj>
              </mc:Fallback>
            </mc:AlternateContent>
          </a:graphicData>
        </a:graphic>
      </p:graphicFrame>
      <p:sp>
        <p:nvSpPr>
          <p:cNvPr id="22" name="TextBox 9"/>
          <p:cNvSpPr txBox="1"/>
          <p:nvPr/>
        </p:nvSpPr>
        <p:spPr>
          <a:xfrm>
            <a:off x="263352" y="487868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6" name="对象 25"/>
          <p:cNvGraphicFramePr>
            <a:graphicFrameLocks noChangeAspect="1"/>
          </p:cNvGraphicFramePr>
          <p:nvPr>
            <p:extLst>
              <p:ext uri="{D42A27DB-BD31-4B8C-83A1-F6EECF244321}">
                <p14:modId xmlns:p14="http://schemas.microsoft.com/office/powerpoint/2010/main" val="557409980"/>
              </p:ext>
            </p:extLst>
          </p:nvPr>
        </p:nvGraphicFramePr>
        <p:xfrm>
          <a:off x="2337342" y="2534179"/>
          <a:ext cx="1006475" cy="447675"/>
        </p:xfrm>
        <a:graphic>
          <a:graphicData uri="http://schemas.openxmlformats.org/presentationml/2006/ole">
            <mc:AlternateContent xmlns:mc="http://schemas.openxmlformats.org/markup-compatibility/2006">
              <mc:Choice xmlns:v="urn:schemas-microsoft-com:vml" Requires="v">
                <p:oleObj spid="_x0000_s167044" name="文档" r:id="rId21" imgW="1007029" imgH="448194" progId="Word.Document.12">
                  <p:embed/>
                </p:oleObj>
              </mc:Choice>
              <mc:Fallback>
                <p:oleObj name="文档" r:id="rId21" imgW="1007029" imgH="448194" progId="Word.Document.12">
                  <p:embed/>
                  <p:pic>
                    <p:nvPicPr>
                      <p:cNvPr id="0" name=""/>
                      <p:cNvPicPr/>
                      <p:nvPr/>
                    </p:nvPicPr>
                    <p:blipFill>
                      <a:blip r:embed="rId19"/>
                      <a:stretch>
                        <a:fillRect/>
                      </a:stretch>
                    </p:blipFill>
                    <p:spPr>
                      <a:xfrm>
                        <a:off x="2337342" y="2534179"/>
                        <a:ext cx="1006475" cy="447675"/>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1413367095"/>
              </p:ext>
            </p:extLst>
          </p:nvPr>
        </p:nvGraphicFramePr>
        <p:xfrm>
          <a:off x="1599233" y="3053333"/>
          <a:ext cx="1006475" cy="447675"/>
        </p:xfrm>
        <a:graphic>
          <a:graphicData uri="http://schemas.openxmlformats.org/presentationml/2006/ole">
            <mc:AlternateContent xmlns:mc="http://schemas.openxmlformats.org/markup-compatibility/2006">
              <mc:Choice xmlns:v="urn:schemas-microsoft-com:vml" Requires="v">
                <p:oleObj spid="_x0000_s167045" name="文档" r:id="rId23" imgW="1007029" imgH="448194" progId="Word.Document.12">
                  <p:embed/>
                </p:oleObj>
              </mc:Choice>
              <mc:Fallback>
                <p:oleObj name="文档" r:id="rId23" imgW="1007029" imgH="448194" progId="Word.Document.12">
                  <p:embed/>
                  <p:pic>
                    <p:nvPicPr>
                      <p:cNvPr id="0" name=""/>
                      <p:cNvPicPr/>
                      <p:nvPr/>
                    </p:nvPicPr>
                    <p:blipFill>
                      <a:blip r:embed="rId19"/>
                      <a:stretch>
                        <a:fillRect/>
                      </a:stretch>
                    </p:blipFill>
                    <p:spPr>
                      <a:xfrm>
                        <a:off x="1599233" y="3053333"/>
                        <a:ext cx="1006475" cy="447675"/>
                      </a:xfrm>
                      <a:prstGeom prst="rect">
                        <a:avLst/>
                      </a:prstGeom>
                    </p:spPr>
                  </p:pic>
                </p:oleObj>
              </mc:Fallback>
            </mc:AlternateContent>
          </a:graphicData>
        </a:graphic>
      </p:graphicFrame>
      <p:sp>
        <p:nvSpPr>
          <p:cNvPr id="28" name="圆角矩形 27">
            <a:hlinkClick r:id="rId24"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29" name="圆角矩形 28">
            <a:hlinkClick r:id="rId25"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2373381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5" name="矩形 4"/>
          <p:cNvSpPr/>
          <p:nvPr/>
        </p:nvSpPr>
        <p:spPr>
          <a:xfrm>
            <a:off x="749634" y="1777856"/>
            <a:ext cx="10737441" cy="2515240"/>
          </a:xfrm>
          <a:prstGeom prst="rect">
            <a:avLst/>
          </a:prstGeom>
        </p:spPr>
        <p:txBody>
          <a:bodyPr>
            <a:spAutoFit/>
          </a:bodyPr>
          <a:lstStyle/>
          <a:p>
            <a:pPr algn="just">
              <a:lnSpc>
                <a:spcPct val="17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的表达式应为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常温下，水分解生成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化合生成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的逆反应，因此其平衡常数应为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的倒数，为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82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；由于三个反应都在常温下进行，根据</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的大小可以得出三种化合物分解放出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的倾向由大到小的顺序为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NO&gt;H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3" name="组合 22">
            <a:extLst>
              <a:ext uri="{FF2B5EF4-FFF2-40B4-BE49-F238E27FC236}">
                <a16:creationId xmlns:a16="http://schemas.microsoft.com/office/drawing/2014/main" xmlns="" id="{574E7DD6-E482-894D-9E46-D2B62C9ED9EC}"/>
              </a:ext>
            </a:extLst>
          </p:cNvPr>
          <p:cNvGrpSpPr/>
          <p:nvPr/>
        </p:nvGrpSpPr>
        <p:grpSpPr>
          <a:xfrm>
            <a:off x="516000" y="1340768"/>
            <a:ext cx="11160000" cy="3240360"/>
            <a:chOff x="792914" y="3925222"/>
            <a:chExt cx="11160000" cy="3240360"/>
          </a:xfrm>
        </p:grpSpPr>
        <p:sp>
          <p:nvSpPr>
            <p:cNvPr id="24" name="圆角矩形 23">
              <a:extLst>
                <a:ext uri="{FF2B5EF4-FFF2-40B4-BE49-F238E27FC236}">
                  <a16:creationId xmlns:a16="http://schemas.microsoft.com/office/drawing/2014/main" xmlns="" id="{E0791A29-2CB4-2744-96C1-EA2037B165CE}"/>
                </a:ext>
              </a:extLst>
            </p:cNvPr>
            <p:cNvSpPr/>
            <p:nvPr/>
          </p:nvSpPr>
          <p:spPr>
            <a:xfrm>
              <a:off x="792914" y="4038111"/>
              <a:ext cx="11160000" cy="3127471"/>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729425313"/>
              </p:ext>
            </p:extLst>
          </p:nvPr>
        </p:nvGraphicFramePr>
        <p:xfrm>
          <a:off x="3600103" y="1744472"/>
          <a:ext cx="1930400" cy="858838"/>
        </p:xfrm>
        <a:graphic>
          <a:graphicData uri="http://schemas.openxmlformats.org/presentationml/2006/ole">
            <mc:AlternateContent xmlns:mc="http://schemas.openxmlformats.org/markup-compatibility/2006">
              <mc:Choice xmlns:v="urn:schemas-microsoft-com:vml" Requires="v">
                <p:oleObj spid="_x0000_s165934" name="文档" r:id="rId18" imgW="1930559" imgH="858527" progId="Word.Document.12">
                  <p:embed/>
                </p:oleObj>
              </mc:Choice>
              <mc:Fallback>
                <p:oleObj name="文档" r:id="rId18" imgW="1930559" imgH="858527" progId="Word.Document.12">
                  <p:embed/>
                  <p:pic>
                    <p:nvPicPr>
                      <p:cNvPr id="0" name=""/>
                      <p:cNvPicPr/>
                      <p:nvPr/>
                    </p:nvPicPr>
                    <p:blipFill>
                      <a:blip r:embed="rId19"/>
                      <a:stretch>
                        <a:fillRect/>
                      </a:stretch>
                    </p:blipFill>
                    <p:spPr>
                      <a:xfrm>
                        <a:off x="3600103" y="1744472"/>
                        <a:ext cx="1930400" cy="858838"/>
                      </a:xfrm>
                      <a:prstGeom prst="rect">
                        <a:avLst/>
                      </a:prstGeom>
                    </p:spPr>
                  </p:pic>
                </p:oleObj>
              </mc:Fallback>
            </mc:AlternateContent>
          </a:graphicData>
        </a:graphic>
      </p:graphicFrame>
      <p:sp>
        <p:nvSpPr>
          <p:cNvPr id="29" name="圆角矩形 28">
            <a:hlinkClick r:id="rId20"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33" name="圆角矩形 32">
            <a:hlinkClick r:id="rId21"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Tree>
    <p:extLst>
      <p:ext uri="{BB962C8B-B14F-4D97-AF65-F5344CB8AC3E}">
        <p14:creationId xmlns:p14="http://schemas.microsoft.com/office/powerpoint/2010/main" val="1014386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0000" y="1082188"/>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16.</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保定模拟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通入一密闭容器中，发生反应：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的平衡转化率与温度、压强的关系如图所示，下列有关平衡常数的判断正确的是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D</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D</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D</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D</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7" name="圆角矩形 36">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3171069808"/>
              </p:ext>
            </p:extLst>
          </p:nvPr>
        </p:nvGraphicFramePr>
        <p:xfrm>
          <a:off x="2626545" y="1825774"/>
          <a:ext cx="1006475" cy="447675"/>
        </p:xfrm>
        <a:graphic>
          <a:graphicData uri="http://schemas.openxmlformats.org/presentationml/2006/ole">
            <mc:AlternateContent xmlns:mc="http://schemas.openxmlformats.org/markup-compatibility/2006">
              <mc:Choice xmlns:v="urn:schemas-microsoft-com:vml" Requires="v">
                <p:oleObj spid="_x0000_s167981"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2626545" y="1825774"/>
                        <a:ext cx="1006475" cy="447675"/>
                      </a:xfrm>
                      <a:prstGeom prst="rect">
                        <a:avLst/>
                      </a:prstGeom>
                    </p:spPr>
                  </p:pic>
                </p:oleObj>
              </mc:Fallback>
            </mc:AlternateContent>
          </a:graphicData>
        </a:graphic>
      </p:graphicFrame>
      <p:sp>
        <p:nvSpPr>
          <p:cNvPr id="22" name="TextBox 9"/>
          <p:cNvSpPr txBox="1"/>
          <p:nvPr/>
        </p:nvSpPr>
        <p:spPr>
          <a:xfrm>
            <a:off x="244302" y="326060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67938" name="Picture 2" descr="7-4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2534179"/>
            <a:ext cx="3017055" cy="258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圆角矩形 23">
            <a:hlinkClick r:id="rId21"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22"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p:spTree>
    <p:extLst>
      <p:ext uri="{BB962C8B-B14F-4D97-AF65-F5344CB8AC3E}">
        <p14:creationId xmlns:p14="http://schemas.microsoft.com/office/powerpoint/2010/main" val="1833017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3" name="矩形 12"/>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3" name="矩形 2"/>
          <p:cNvSpPr/>
          <p:nvPr/>
        </p:nvSpPr>
        <p:spPr>
          <a:xfrm>
            <a:off x="390000" y="927770"/>
            <a:ext cx="11412000" cy="5078313"/>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下列有关说法不正确的是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spc="-8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515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353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两个反应在热力学上趋势均很大</a:t>
            </a:r>
            <a:endParaRPr lang="zh-CN" altLang="zh-CN" sz="24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B.Na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的反应是熵增的放热反应，该反应能自发进行</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某吸热反应能自发进行，因此该反应是熵增反应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D.2NO(g)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2CO(g)</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在常温下能自发进行，则该反应的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2C(s)</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只能在高温下自发进行，则该反应的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&gt;0</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BaSO</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4C(s)===</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BaS</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4CO(g)</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在室温下不能自发进行，说明该反应</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spc="-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&gt;0</a:t>
            </a:r>
            <a:endParaRPr lang="zh-CN" altLang="zh-CN" sz="24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一定温度下，反应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&gt;0</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433440587"/>
              </p:ext>
            </p:extLst>
          </p:nvPr>
        </p:nvGraphicFramePr>
        <p:xfrm>
          <a:off x="3469531" y="1384313"/>
          <a:ext cx="1349375" cy="839788"/>
        </p:xfrm>
        <a:graphic>
          <a:graphicData uri="http://schemas.openxmlformats.org/presentationml/2006/ole">
            <mc:AlternateContent xmlns:mc="http://schemas.openxmlformats.org/markup-compatibility/2006">
              <mc:Choice xmlns:v="urn:schemas-microsoft-com:vml" Requires="v">
                <p:oleObj spid="_x0000_s93287" name="文档" r:id="rId4" imgW="1349664" imgH="839417" progId="Word.Document.12">
                  <p:embed/>
                </p:oleObj>
              </mc:Choice>
              <mc:Fallback>
                <p:oleObj name="文档" r:id="rId4" imgW="1349664" imgH="839417" progId="Word.Document.12">
                  <p:embed/>
                  <p:pic>
                    <p:nvPicPr>
                      <p:cNvPr id="0" name=""/>
                      <p:cNvPicPr/>
                      <p:nvPr/>
                    </p:nvPicPr>
                    <p:blipFill>
                      <a:blip r:embed="rId5"/>
                      <a:stretch>
                        <a:fillRect/>
                      </a:stretch>
                    </p:blipFill>
                    <p:spPr>
                      <a:xfrm>
                        <a:off x="3469531" y="1384313"/>
                        <a:ext cx="1349375" cy="839788"/>
                      </a:xfrm>
                      <a:prstGeom prst="rect">
                        <a:avLst/>
                      </a:prstGeom>
                    </p:spPr>
                  </p:pic>
                </p:oleObj>
              </mc:Fallback>
            </mc:AlternateContent>
          </a:graphicData>
        </a:graphic>
      </p:graphicFrame>
      <p:sp>
        <p:nvSpPr>
          <p:cNvPr id="6" name="矩形 5"/>
          <p:cNvSpPr/>
          <p:nvPr/>
        </p:nvSpPr>
        <p:spPr>
          <a:xfrm>
            <a:off x="4439816" y="885434"/>
            <a:ext cx="407484" cy="64633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D</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64008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5" name="矩形 4"/>
          <p:cNvSpPr/>
          <p:nvPr/>
        </p:nvSpPr>
        <p:spPr>
          <a:xfrm>
            <a:off x="749635" y="1628800"/>
            <a:ext cx="7434598"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点温度相同，则平衡常数相同，即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点随着温度升高，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的平衡转化率增大，则说明平衡正向移动，平衡常数也增大，所以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，同理压强为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点随着温度升高，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的平衡转化率增大，则说明平衡正向移动</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矩形 25">
            <a:hlinkClick r:id="rId16"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grpSp>
        <p:nvGrpSpPr>
          <p:cNvPr id="23" name="组合 22">
            <a:extLst>
              <a:ext uri="{FF2B5EF4-FFF2-40B4-BE49-F238E27FC236}">
                <a16:creationId xmlns:a16="http://schemas.microsoft.com/office/drawing/2014/main" xmlns="" id="{574E7DD6-E482-894D-9E46-D2B62C9ED9EC}"/>
              </a:ext>
            </a:extLst>
          </p:cNvPr>
          <p:cNvGrpSpPr/>
          <p:nvPr/>
        </p:nvGrpSpPr>
        <p:grpSpPr>
          <a:xfrm>
            <a:off x="516000" y="1340768"/>
            <a:ext cx="11160000" cy="3960440"/>
            <a:chOff x="792914" y="3925222"/>
            <a:chExt cx="11160000" cy="3960440"/>
          </a:xfrm>
        </p:grpSpPr>
        <p:sp>
          <p:nvSpPr>
            <p:cNvPr id="24" name="圆角矩形 23">
              <a:extLst>
                <a:ext uri="{FF2B5EF4-FFF2-40B4-BE49-F238E27FC236}">
                  <a16:creationId xmlns:a16="http://schemas.microsoft.com/office/drawing/2014/main" xmlns="" id="{E0791A29-2CB4-2744-96C1-EA2037B165CE}"/>
                </a:ext>
              </a:extLst>
            </p:cNvPr>
            <p:cNvSpPr/>
            <p:nvPr/>
          </p:nvSpPr>
          <p:spPr>
            <a:xfrm>
              <a:off x="792914" y="4038111"/>
              <a:ext cx="11160000" cy="3847551"/>
            </a:xfrm>
            <a:prstGeom prst="roundRect">
              <a:avLst>
                <a:gd name="adj" fmla="val 1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25" name="Picture 2" descr="7-4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8248" y="1772816"/>
            <a:ext cx="3017055" cy="258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749635" y="4403204"/>
            <a:ext cx="10595668" cy="64633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平衡常数也增大，所以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，则平衡常数的大小关系为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18"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19" action="ppaction://hlinksldjump"/>
            <a:extLst>
              <a:ext uri="{FF2B5EF4-FFF2-40B4-BE49-F238E27FC236}">
                <a16:creationId xmlns="" xmlns:a16="http://schemas.microsoft.com/office/drawing/2014/main" id="{FD733147-E370-2647-A4FC-DF82439FCDA3}"/>
              </a:ext>
            </a:extLst>
          </p:cNvPr>
          <p:cNvSpPr/>
          <p:nvPr/>
        </p:nvSpPr>
        <p:spPr>
          <a:xfrm>
            <a:off x="8385876"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p:spTree>
    <p:extLst>
      <p:ext uri="{BB962C8B-B14F-4D97-AF65-F5344CB8AC3E}">
        <p14:creationId xmlns:p14="http://schemas.microsoft.com/office/powerpoint/2010/main" val="320075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a16="http://schemas.microsoft.com/office/drawing/2014/main" xmlns=""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a16="http://schemas.microsoft.com/office/drawing/2014/main" xmlns=""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a16="http://schemas.microsoft.com/office/drawing/2014/main" xmlns=""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a16="http://schemas.microsoft.com/office/drawing/2014/main" xmlns=""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xmlns=""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xmlns=""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a16="http://schemas.microsoft.com/office/drawing/2014/main" xmlns=""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a16="http://schemas.microsoft.com/office/drawing/2014/main" xmlns=""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a16="http://schemas.microsoft.com/office/drawing/2014/main" xmlns=""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a16="http://schemas.microsoft.com/office/drawing/2014/main" xmlns=""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a16="http://schemas.microsoft.com/office/drawing/2014/main" xmlns=""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124744"/>
            <a:ext cx="11412000" cy="1754326"/>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298.15 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时，石灰石发生分解反应：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CaO</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178.3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160.4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该反应</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不能</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正向自发进行</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7" name="组合 6">
            <a:extLst>
              <a:ext uri="{FF2B5EF4-FFF2-40B4-BE49-F238E27FC236}">
                <a16:creationId xmlns:a16="http://schemas.microsoft.com/office/drawing/2014/main" xmlns="" id="{8E2DE2DB-9635-7343-9324-24E879D1A803}"/>
              </a:ext>
            </a:extLst>
          </p:cNvPr>
          <p:cNvGrpSpPr/>
          <p:nvPr/>
        </p:nvGrpSpPr>
        <p:grpSpPr>
          <a:xfrm>
            <a:off x="516000" y="3212976"/>
            <a:ext cx="11160000" cy="1581834"/>
            <a:chOff x="631969" y="3925222"/>
            <a:chExt cx="11160000" cy="1581834"/>
          </a:xfrm>
        </p:grpSpPr>
        <p:sp>
          <p:nvSpPr>
            <p:cNvPr id="8" name="圆角矩形 7">
              <a:extLst>
                <a:ext uri="{FF2B5EF4-FFF2-40B4-BE49-F238E27FC236}">
                  <a16:creationId xmlns:a16="http://schemas.microsoft.com/office/drawing/2014/main" xmlns="" id="{E595429C-FC91-844C-93CF-CDF13B79A00E}"/>
                </a:ext>
              </a:extLst>
            </p:cNvPr>
            <p:cNvSpPr/>
            <p:nvPr/>
          </p:nvSpPr>
          <p:spPr>
            <a:xfrm>
              <a:off x="631969" y="4038112"/>
              <a:ext cx="11160000" cy="1468944"/>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9" name="矩形 8">
              <a:extLst>
                <a:ext uri="{FF2B5EF4-FFF2-40B4-BE49-F238E27FC236}">
                  <a16:creationId xmlns:a16="http://schemas.microsoft.com/office/drawing/2014/main" xmlns=""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xmlns=""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1" name="矩形 10"/>
          <p:cNvSpPr/>
          <p:nvPr/>
        </p:nvSpPr>
        <p:spPr>
          <a:xfrm>
            <a:off x="767408" y="3462908"/>
            <a:ext cx="10481827" cy="1130246"/>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178.3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298.15 K</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160.4</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130.5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，所以该反应不能正向自发进行。</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1839397" y="231926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不能</a:t>
            </a:r>
            <a:endParaRPr lang="zh-CN" altLang="en-US" dirty="0"/>
          </a:p>
        </p:txBody>
      </p:sp>
    </p:spTree>
    <p:extLst>
      <p:ext uri="{BB962C8B-B14F-4D97-AF65-F5344CB8AC3E}">
        <p14:creationId xmlns:p14="http://schemas.microsoft.com/office/powerpoint/2010/main" val="7686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10249</TotalTime>
  <Words>5626</Words>
  <Application>Microsoft Office PowerPoint</Application>
  <PresentationFormat>宽屏</PresentationFormat>
  <Paragraphs>1144</Paragraphs>
  <Slides>81</Slides>
  <Notes>2</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2</vt:i4>
      </vt:variant>
      <vt:variant>
        <vt:lpstr>幻灯片标题</vt:lpstr>
      </vt:variant>
      <vt:variant>
        <vt:i4>81</vt:i4>
      </vt:variant>
    </vt:vector>
  </HeadingPairs>
  <TitlesOfParts>
    <vt:vector size="102" baseType="lpstr">
      <vt:lpstr>Adobe 楷体 Std R</vt:lpstr>
      <vt:lpstr>DOUYU Font</vt:lpstr>
      <vt:lpstr>KaiTi</vt:lpstr>
      <vt:lpstr>方正粗圆简体</vt:lpstr>
      <vt:lpstr>方正中倩简体</vt:lpstr>
      <vt:lpstr>黑体</vt:lpstr>
      <vt:lpstr>华文细黑</vt:lpstr>
      <vt:lpstr>楷体</vt:lpstr>
      <vt:lpstr>楷体_GB2312</vt:lpstr>
      <vt:lpstr>宋体</vt:lpstr>
      <vt:lpstr>微软雅黑</vt:lpstr>
      <vt:lpstr>Arial</vt:lpstr>
      <vt:lpstr>Book Antiqua</vt:lpstr>
      <vt:lpstr>Calibri</vt:lpstr>
      <vt:lpstr>Courier New</vt:lpstr>
      <vt:lpstr>Times New Roman</vt:lpstr>
      <vt:lpstr>Verdana</vt:lpstr>
      <vt:lpstr>ZBFH</vt:lpstr>
      <vt:lpstr>Office 主题​​</vt:lpstr>
      <vt:lpstr>文档</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313</cp:revision>
  <dcterms:created xsi:type="dcterms:W3CDTF">2021-11-07T03:17:42Z</dcterms:created>
  <dcterms:modified xsi:type="dcterms:W3CDTF">2022-02-24T07:37:12Z</dcterms:modified>
</cp:coreProperties>
</file>