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896" r:id="rId2"/>
    <p:sldId id="897" r:id="rId3"/>
    <p:sldId id="898" r:id="rId4"/>
    <p:sldId id="899" r:id="rId5"/>
    <p:sldId id="900" r:id="rId6"/>
    <p:sldId id="901" r:id="rId7"/>
    <p:sldId id="902" r:id="rId8"/>
    <p:sldId id="903" r:id="rId9"/>
    <p:sldId id="904" r:id="rId10"/>
    <p:sldId id="905" r:id="rId11"/>
    <p:sldId id="906" r:id="rId12"/>
    <p:sldId id="907" r:id="rId13"/>
    <p:sldId id="908" r:id="rId14"/>
    <p:sldId id="909" r:id="rId15"/>
    <p:sldId id="910" r:id="rId16"/>
    <p:sldId id="824" r:id="rId17"/>
    <p:sldId id="837" r:id="rId18"/>
    <p:sldId id="868" r:id="rId19"/>
    <p:sldId id="869" r:id="rId20"/>
    <p:sldId id="870" r:id="rId21"/>
    <p:sldId id="873" r:id="rId22"/>
    <p:sldId id="874" r:id="rId23"/>
    <p:sldId id="877" r:id="rId24"/>
    <p:sldId id="878" r:id="rId25"/>
    <p:sldId id="879" r:id="rId26"/>
    <p:sldId id="875" r:id="rId27"/>
    <p:sldId id="604" r:id="rId28"/>
    <p:sldId id="623" r:id="rId29"/>
    <p:sldId id="880" r:id="rId30"/>
    <p:sldId id="624" r:id="rId31"/>
    <p:sldId id="625" r:id="rId32"/>
    <p:sldId id="881" r:id="rId33"/>
    <p:sldId id="605" r:id="rId34"/>
    <p:sldId id="627" r:id="rId35"/>
    <p:sldId id="700" r:id="rId36"/>
    <p:sldId id="628" r:id="rId37"/>
    <p:sldId id="882" r:id="rId38"/>
    <p:sldId id="629" r:id="rId39"/>
    <p:sldId id="858" r:id="rId40"/>
    <p:sldId id="883" r:id="rId41"/>
    <p:sldId id="630" r:id="rId42"/>
    <p:sldId id="783" r:id="rId43"/>
    <p:sldId id="631" r:id="rId44"/>
    <p:sldId id="701" r:id="rId45"/>
    <p:sldId id="632" r:id="rId46"/>
    <p:sldId id="884" r:id="rId47"/>
    <p:sldId id="633" r:id="rId48"/>
    <p:sldId id="885" r:id="rId49"/>
    <p:sldId id="634" r:id="rId50"/>
    <p:sldId id="744" r:id="rId51"/>
    <p:sldId id="635" r:id="rId52"/>
    <p:sldId id="886" r:id="rId53"/>
    <p:sldId id="636" r:id="rId54"/>
    <p:sldId id="785" r:id="rId55"/>
    <p:sldId id="637" r:id="rId56"/>
    <p:sldId id="786" r:id="rId57"/>
    <p:sldId id="638" r:id="rId58"/>
    <p:sldId id="793" r:id="rId59"/>
    <p:sldId id="911" r:id="rId60"/>
    <p:sldId id="795" r:id="rId61"/>
    <p:sldId id="887" r:id="rId62"/>
    <p:sldId id="912" r:id="rId63"/>
    <p:sldId id="889" r:id="rId64"/>
    <p:sldId id="890" r:id="rId65"/>
    <p:sldId id="913" r:id="rId66"/>
    <p:sldId id="914" r:id="rId67"/>
    <p:sldId id="590" r:id="rId6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5D22"/>
    <a:srgbClr val="7AD9E7"/>
    <a:srgbClr val="1A808E"/>
    <a:srgbClr val="D6A38C"/>
    <a:srgbClr val="2FC4DA"/>
    <a:srgbClr val="1B8696"/>
    <a:srgbClr val="1E96A6"/>
    <a:srgbClr val="E08F82"/>
    <a:srgbClr val="A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5" autoAdjust="0"/>
    <p:restoredTop sz="96318" autoAdjust="0"/>
  </p:normalViewPr>
  <p:slideViewPr>
    <p:cSldViewPr showGuides="1">
      <p:cViewPr varScale="1">
        <p:scale>
          <a:sx n="109" d="100"/>
          <a:sy n="109" d="100"/>
        </p:scale>
        <p:origin x="168" y="84"/>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t>2022/2/11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t>‹#›</a:t>
            </a:fld>
            <a:endParaRPr lang="zh-CN" altLang="en-US"/>
          </a:p>
        </p:txBody>
      </p:sp>
    </p:spTree>
    <p:extLst>
      <p:ext uri="{BB962C8B-B14F-4D97-AF65-F5344CB8AC3E}">
        <p14:creationId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xfrm>
            <a:off x="381000" y="685800"/>
            <a:ext cx="6096000" cy="3429000"/>
          </a:xfrm>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defTabSz="1217295" fontAlgn="base">
              <a:spcBef>
                <a:spcPct val="0"/>
              </a:spcBef>
              <a:spcAft>
                <a:spcPct val="0"/>
              </a:spcAft>
              <a:defRPr/>
            </a:pPr>
            <a:fld id="{C3E83408-13E1-4429-91FB-2C4E73E5E907}" type="slidenum">
              <a:rPr lang="zh-CN" altLang="en-US"/>
              <a:t>2</a:t>
            </a:fld>
            <a:endParaRPr lang="en-US" altLang="zh-CN" dirty="0"/>
          </a:p>
        </p:txBody>
      </p:sp>
    </p:spTree>
    <p:extLst>
      <p:ext uri="{BB962C8B-B14F-4D97-AF65-F5344CB8AC3E}">
        <p14:creationId xmlns:p14="http://schemas.microsoft.com/office/powerpoint/2010/main" val="281086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6172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9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531115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金榜苑：专项突破">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任意形状 7">
            <a:extLst>
              <a:ext uri="{FF2B5EF4-FFF2-40B4-BE49-F238E27FC236}">
                <a16:creationId xmlns:a16="http://schemas.microsoft.com/office/drawing/2014/main" xmlns="" id="{405F08B0-CCAB-A745-BBD9-7EAA0D3441D6}"/>
              </a:ext>
            </a:extLst>
          </p:cNvPr>
          <p:cNvSpPr/>
          <p:nvPr userDrawn="1"/>
        </p:nvSpPr>
        <p:spPr>
          <a:xfrm>
            <a:off x="0" y="0"/>
            <a:ext cx="3044109" cy="731452"/>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6" name="矩形 5"/>
          <p:cNvSpPr/>
          <p:nvPr userDrawn="1"/>
        </p:nvSpPr>
        <p:spPr>
          <a:xfrm>
            <a:off x="645490" y="70451"/>
            <a:ext cx="1887055" cy="430887"/>
          </a:xfrm>
          <a:prstGeom prst="rect">
            <a:avLst/>
          </a:prstGeom>
        </p:spPr>
        <p:txBody>
          <a:bodyPr wrap="none">
            <a:spAutoFit/>
          </a:bodyPr>
          <a:lstStyle/>
          <a:p>
            <a:r>
              <a:rPr lang="zh-CN" altLang="en-US" sz="2200" b="1" dirty="0" smtClean="0">
                <a:solidFill>
                  <a:schemeClr val="bg1"/>
                </a:solidFill>
                <a:latin typeface="方正粗圆简体" panose="03000509000000000000" pitchFamily="65" charset="-122"/>
                <a:ea typeface="方正粗圆简体" panose="03000509000000000000" pitchFamily="65" charset="-122"/>
              </a:rPr>
              <a:t>关键能力提升</a:t>
            </a:r>
            <a:endParaRPr lang="zh-CN" altLang="en-US" sz="2200" b="1" dirty="0">
              <a:solidFill>
                <a:schemeClr val="bg1"/>
              </a:solidFill>
              <a:latin typeface="方正粗圆简体" panose="03000509000000000000" pitchFamily="65" charset="-122"/>
              <a:ea typeface="方正粗圆简体" panose="03000509000000000000" pitchFamily="65" charset="-122"/>
            </a:endParaRPr>
          </a:p>
        </p:txBody>
      </p:sp>
    </p:spTree>
    <p:extLst>
      <p:ext uri="{BB962C8B-B14F-4D97-AF65-F5344CB8AC3E}">
        <p14:creationId xmlns:p14="http://schemas.microsoft.com/office/powerpoint/2010/main" val="29213976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72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易错辨析</a:t>
            </a:r>
            <a:endParaRPr lang="zh-CN" altLang="en-US" sz="2400" b="1" dirty="0">
              <a:solidFill>
                <a:schemeClr val="bg1"/>
              </a:solidFill>
            </a:endParaRPr>
          </a:p>
        </p:txBody>
      </p:sp>
    </p:spTree>
    <p:extLst>
      <p:ext uri="{BB962C8B-B14F-4D97-AF65-F5344CB8AC3E}">
        <p14:creationId xmlns:p14="http://schemas.microsoft.com/office/powerpoint/2010/main" val="1902051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练习">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同侧圆角矩形 5">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真题演练</a:t>
            </a:r>
            <a:endParaRPr lang="zh-CN" altLang="en-US" sz="2400" b="1" dirty="0">
              <a:solidFill>
                <a:schemeClr val="bg1"/>
              </a:solidFill>
            </a:endParaRPr>
          </a:p>
        </p:txBody>
      </p:sp>
    </p:spTree>
    <p:extLst>
      <p:ext uri="{BB962C8B-B14F-4D97-AF65-F5344CB8AC3E}">
        <p14:creationId xmlns:p14="http://schemas.microsoft.com/office/powerpoint/2010/main" val="131942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同侧圆角矩形 3">
            <a:extLst>
              <a:ext uri="{FF2B5EF4-FFF2-40B4-BE49-F238E27FC236}">
                <a16:creationId xmlns:a16="http://schemas.microsoft.com/office/drawing/2014/main" xmlns="" id="{DCF931F0-E024-3A42-B800-B9D38A749F17}"/>
              </a:ext>
            </a:extLst>
          </p:cNvPr>
          <p:cNvSpPr/>
          <p:nvPr userDrawn="1"/>
        </p:nvSpPr>
        <p:spPr>
          <a:xfrm rot="5400000">
            <a:off x="578742" y="-303318"/>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89804" y="289757"/>
            <a:ext cx="1415772" cy="461665"/>
          </a:xfrm>
          <a:prstGeom prst="rect">
            <a:avLst/>
          </a:prstGeom>
        </p:spPr>
        <p:txBody>
          <a:bodyPr wrap="none">
            <a:spAutoFit/>
          </a:bodyPr>
          <a:lstStyle/>
          <a:p>
            <a:r>
              <a:rPr lang="zh-CN" altLang="en-US" sz="2400" b="1" dirty="0" smtClean="0">
                <a:solidFill>
                  <a:schemeClr val="bg1"/>
                </a:solidFill>
              </a:rPr>
              <a:t>课时精练</a:t>
            </a:r>
            <a:endParaRPr lang="zh-CN" altLang="en-US" sz="2400" b="1" dirty="0">
              <a:solidFill>
                <a:schemeClr val="bg1"/>
              </a:solidFill>
            </a:endParaRPr>
          </a:p>
        </p:txBody>
      </p:sp>
    </p:spTree>
    <p:extLst>
      <p:ext uri="{BB962C8B-B14F-4D97-AF65-F5344CB8AC3E}">
        <p14:creationId xmlns:p14="http://schemas.microsoft.com/office/powerpoint/2010/main" val="26271483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FE7A53B-05DE-4759-9CA8-7D302AF8BA84}" type="datetimeFigureOut">
              <a:rPr lang="zh-CN" altLang="en-US" smtClean="0"/>
              <a:t>2022/2/11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7D0A99-BDC0-40B7-B0BC-D5614213BA60}" type="slidenum">
              <a:rPr lang="zh-CN" altLang="en-US" smtClean="0"/>
              <a:t>‹#›</a:t>
            </a:fld>
            <a:endParaRPr lang="zh-CN" altLang="en-US"/>
          </a:p>
        </p:txBody>
      </p:sp>
      <p:pic>
        <p:nvPicPr>
          <p:cNvPr id="6" name="图片 5">
            <a:extLst>
              <a:ext uri="{FF2B5EF4-FFF2-40B4-BE49-F238E27FC236}">
                <a16:creationId xmlns:a16="http://schemas.microsoft.com/office/drawing/2014/main" xmlns="" id="{921BF0DE-FBB4-944B-B9DB-66F2BA19B84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l="25422" t="69" r="25422" b="69"/>
          <a:stretch/>
        </p:blipFill>
        <p:spPr>
          <a:xfrm>
            <a:off x="0" y="0"/>
            <a:ext cx="5063724" cy="6858000"/>
          </a:xfrm>
          <a:prstGeom prst="rect">
            <a:avLst/>
          </a:prstGeom>
        </p:spPr>
      </p:pic>
      <p:sp>
        <p:nvSpPr>
          <p:cNvPr id="7" name="任意形状 56">
            <a:extLst>
              <a:ext uri="{FF2B5EF4-FFF2-40B4-BE49-F238E27FC236}">
                <a16:creationId xmlns:a16="http://schemas.microsoft.com/office/drawing/2014/main" xmlns="" id="{BC248BB9-25AE-CF48-A809-D0CF2A574466}"/>
              </a:ext>
            </a:extLst>
          </p:cNvPr>
          <p:cNvSpPr/>
          <p:nvPr userDrawn="1"/>
        </p:nvSpPr>
        <p:spPr>
          <a:xfrm>
            <a:off x="4304899" y="0"/>
            <a:ext cx="7887101" cy="6858000"/>
          </a:xfrm>
          <a:custGeom>
            <a:avLst/>
            <a:gdLst>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0 w 12192000"/>
              <a:gd name="connsiteY5" fmla="*/ 0 h 6858000"/>
              <a:gd name="connsiteX6" fmla="*/ 1 w 12192000"/>
              <a:gd name="connsiteY6" fmla="*/ 0 h 6858000"/>
              <a:gd name="connsiteX7" fmla="*/ 1 w 12192000"/>
              <a:gd name="connsiteY7" fmla="*/ 6858000 h 6858000"/>
              <a:gd name="connsiteX8" fmla="*/ 0 w 12192000"/>
              <a:gd name="connsiteY8" fmla="*/ 6858000 h 6858000"/>
              <a:gd name="connsiteX0" fmla="*/ 4304899 w 12192000"/>
              <a:gd name="connsiteY0" fmla="*/ 0 h 6858000"/>
              <a:gd name="connsiteX1" fmla="*/ 12192000 w 12192000"/>
              <a:gd name="connsiteY1" fmla="*/ 0 h 6858000"/>
              <a:gd name="connsiteX2" fmla="*/ 12192000 w 12192000"/>
              <a:gd name="connsiteY2" fmla="*/ 6858000 h 6858000"/>
              <a:gd name="connsiteX3" fmla="*/ 4304899 w 12192000"/>
              <a:gd name="connsiteY3" fmla="*/ 6858000 h 6858000"/>
              <a:gd name="connsiteX4" fmla="*/ 5005755 w 12192000"/>
              <a:gd name="connsiteY4" fmla="*/ 3429000 h 6858000"/>
              <a:gd name="connsiteX5" fmla="*/ 4304899 w 12192000"/>
              <a:gd name="connsiteY5" fmla="*/ 0 h 6858000"/>
              <a:gd name="connsiteX6" fmla="*/ 0 w 12192000"/>
              <a:gd name="connsiteY6" fmla="*/ 6858000 h 6858000"/>
              <a:gd name="connsiteX7" fmla="*/ 1 w 12192000"/>
              <a:gd name="connsiteY7" fmla="*/ 0 h 6858000"/>
              <a:gd name="connsiteX8" fmla="*/ 1 w 12192000"/>
              <a:gd name="connsiteY8" fmla="*/ 6858000 h 6858000"/>
              <a:gd name="connsiteX9" fmla="*/ 0 w 12192000"/>
              <a:gd name="connsiteY9" fmla="*/ 6858000 h 6858000"/>
              <a:gd name="connsiteX0" fmla="*/ 4304898 w 12191999"/>
              <a:gd name="connsiteY0" fmla="*/ 0 h 6858000"/>
              <a:gd name="connsiteX1" fmla="*/ 12191999 w 12191999"/>
              <a:gd name="connsiteY1" fmla="*/ 0 h 6858000"/>
              <a:gd name="connsiteX2" fmla="*/ 12191999 w 12191999"/>
              <a:gd name="connsiteY2" fmla="*/ 6858000 h 6858000"/>
              <a:gd name="connsiteX3" fmla="*/ 4304898 w 12191999"/>
              <a:gd name="connsiteY3" fmla="*/ 6858000 h 6858000"/>
              <a:gd name="connsiteX4" fmla="*/ 5005754 w 12191999"/>
              <a:gd name="connsiteY4" fmla="*/ 3429000 h 6858000"/>
              <a:gd name="connsiteX5" fmla="*/ 4304898 w 12191999"/>
              <a:gd name="connsiteY5" fmla="*/ 0 h 6858000"/>
              <a:gd name="connsiteX6" fmla="*/ 0 w 12191999"/>
              <a:gd name="connsiteY6" fmla="*/ 6858000 h 6858000"/>
              <a:gd name="connsiteX7" fmla="*/ 0 w 12191999"/>
              <a:gd name="connsiteY7" fmla="*/ 0 h 6858000"/>
              <a:gd name="connsiteX8" fmla="*/ 0 w 12191999"/>
              <a:gd name="connsiteY8" fmla="*/ 6858000 h 6858000"/>
              <a:gd name="connsiteX0" fmla="*/ 0 w 7887101"/>
              <a:gd name="connsiteY0" fmla="*/ 0 h 6858000"/>
              <a:gd name="connsiteX1" fmla="*/ 7887101 w 7887101"/>
              <a:gd name="connsiteY1" fmla="*/ 0 h 6858000"/>
              <a:gd name="connsiteX2" fmla="*/ 7887101 w 7887101"/>
              <a:gd name="connsiteY2" fmla="*/ 6858000 h 6858000"/>
              <a:gd name="connsiteX3" fmla="*/ 0 w 7887101"/>
              <a:gd name="connsiteY3" fmla="*/ 6858000 h 6858000"/>
              <a:gd name="connsiteX4" fmla="*/ 700856 w 7887101"/>
              <a:gd name="connsiteY4" fmla="*/ 3429000 h 6858000"/>
              <a:gd name="connsiteX5" fmla="*/ 0 w 788710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7101" h="6858000">
                <a:moveTo>
                  <a:pt x="0" y="0"/>
                </a:moveTo>
                <a:lnTo>
                  <a:pt x="7887101" y="0"/>
                </a:lnTo>
                <a:lnTo>
                  <a:pt x="7887101" y="6858000"/>
                </a:lnTo>
                <a:lnTo>
                  <a:pt x="0" y="6858000"/>
                </a:lnTo>
                <a:lnTo>
                  <a:pt x="700856" y="3429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Tree>
    <p:extLst>
      <p:ext uri="{BB962C8B-B14F-4D97-AF65-F5344CB8AC3E}">
        <p14:creationId xmlns:p14="http://schemas.microsoft.com/office/powerpoint/2010/main" val="5198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4" r:id="rId4"/>
    <p:sldLayoutId id="2147483665" r:id="rId5"/>
    <p:sldLayoutId id="2147483669" r:id="rId6"/>
    <p:sldLayoutId id="2147483663" r:id="rId7"/>
    <p:sldLayoutId id="2147483668" r:id="rId8"/>
    <p:sldLayoutId id="2147483666" r:id="rId9"/>
    <p:sldLayoutId id="214748365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Microsoft_Word___5.docx"/><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Word___6.docx"/><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7.bin"/><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__8.docx"/><Relationship Id="rId5" Type="http://schemas.openxmlformats.org/officeDocument/2006/relationships/image" Target="../media/image16.emf"/><Relationship Id="rId10" Type="http://schemas.openxmlformats.org/officeDocument/2006/relationships/image" Target="../media/image18.emf"/><Relationship Id="rId4" Type="http://schemas.openxmlformats.org/officeDocument/2006/relationships/package" Target="../embeddings/Microsoft_Word___7.docx"/><Relationship Id="rId9" Type="http://schemas.openxmlformats.org/officeDocument/2006/relationships/package" Target="../embeddings/Microsoft_Word___9.docx"/></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package" Target="../embeddings/Microsoft_Word___10.docx"/></Relationships>
</file>

<file path=ppt/slides/_rels/slide23.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png"/><Relationship Id="rId5" Type="http://schemas.openxmlformats.org/officeDocument/2006/relationships/image" Target="../media/image24.emf"/><Relationship Id="rId4" Type="http://schemas.openxmlformats.org/officeDocument/2006/relationships/package" Target="../embeddings/Microsoft_Word___11.docx"/><Relationship Id="rId9" Type="http://schemas.openxmlformats.org/officeDocument/2006/relationships/image" Target="../media/image25.emf"/></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Word___13.docx"/><Relationship Id="rId3" Type="http://schemas.openxmlformats.org/officeDocument/2006/relationships/slide" Target="slide28.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png"/><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31.png"/><Relationship Id="rId4" Type="http://schemas.openxmlformats.org/officeDocument/2006/relationships/slide" Target="slide3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3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3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3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3.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3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3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35.emf"/><Relationship Id="rId2" Type="http://schemas.openxmlformats.org/officeDocument/2006/relationships/slideLayout" Target="../slideLayouts/slideLayout8.xml"/><Relationship Id="rId16" Type="http://schemas.openxmlformats.org/officeDocument/2006/relationships/package" Target="../embeddings/Microsoft_Word___14.docx"/><Relationship Id="rId20" Type="http://schemas.openxmlformats.org/officeDocument/2006/relationships/image" Target="../media/image34.png"/><Relationship Id="rId1" Type="http://schemas.openxmlformats.org/officeDocument/2006/relationships/vmlDrawing" Target="../drawings/vmlDrawing10.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13.bin"/><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4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image" Target="../media/image37.png"/><Relationship Id="rId2" Type="http://schemas.openxmlformats.org/officeDocument/2006/relationships/slide" Target="slide34.xml"/><Relationship Id="rId16"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4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38.emf"/><Relationship Id="rId2" Type="http://schemas.openxmlformats.org/officeDocument/2006/relationships/slideLayout" Target="../slideLayouts/slideLayout8.xml"/><Relationship Id="rId16" Type="http://schemas.openxmlformats.org/officeDocument/2006/relationships/package" Target="../embeddings/Microsoft_Word___15.docx"/><Relationship Id="rId20" Type="http://schemas.openxmlformats.org/officeDocument/2006/relationships/image" Target="../media/image39.png"/><Relationship Id="rId1" Type="http://schemas.openxmlformats.org/officeDocument/2006/relationships/vmlDrawing" Target="../drawings/vmlDrawing11.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14.bin"/><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21" Type="http://schemas.openxmlformats.org/officeDocument/2006/relationships/oleObject" Target="../embeddings/oleObject16.bin"/><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40.emf"/><Relationship Id="rId2" Type="http://schemas.openxmlformats.org/officeDocument/2006/relationships/slideLayout" Target="../slideLayouts/slideLayout8.xml"/><Relationship Id="rId16" Type="http://schemas.openxmlformats.org/officeDocument/2006/relationships/package" Target="../embeddings/Microsoft_Word___16.docx"/><Relationship Id="rId20" Type="http://schemas.openxmlformats.org/officeDocument/2006/relationships/image" Target="../media/image39.png"/><Relationship Id="rId1" Type="http://schemas.openxmlformats.org/officeDocument/2006/relationships/vmlDrawing" Target="../drawings/vmlDrawing12.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15.bin"/><Relationship Id="rId23" Type="http://schemas.openxmlformats.org/officeDocument/2006/relationships/image" Target="../media/image41.emf"/><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 Id="rId22" Type="http://schemas.openxmlformats.org/officeDocument/2006/relationships/package" Target="../embeddings/Microsoft_Word___17.docx"/></Relationships>
</file>

<file path=ppt/slides/_rels/slide4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oleObject" Target="../embeddings/oleObject17.bin"/><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43.png"/><Relationship Id="rId2" Type="http://schemas.openxmlformats.org/officeDocument/2006/relationships/slideLayout" Target="../slideLayouts/slideLayout8.xml"/><Relationship Id="rId16" Type="http://schemas.openxmlformats.org/officeDocument/2006/relationships/slide" Target="slide63.xml"/><Relationship Id="rId20" Type="http://schemas.openxmlformats.org/officeDocument/2006/relationships/image" Target="../media/image42.emf"/><Relationship Id="rId1" Type="http://schemas.openxmlformats.org/officeDocument/2006/relationships/vmlDrawing" Target="../drawings/vmlDrawing13.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slide" Target="slide60.xml"/><Relationship Id="rId10" Type="http://schemas.openxmlformats.org/officeDocument/2006/relationships/slide" Target="slide49.xml"/><Relationship Id="rId19" Type="http://schemas.openxmlformats.org/officeDocument/2006/relationships/package" Target="../embeddings/Microsoft_Word___18.docx"/><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oleObject" Target="../embeddings/oleObject18.bin"/><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43.png"/><Relationship Id="rId2" Type="http://schemas.openxmlformats.org/officeDocument/2006/relationships/slideLayout" Target="../slideLayouts/slideLayout8.xml"/><Relationship Id="rId16" Type="http://schemas.openxmlformats.org/officeDocument/2006/relationships/slide" Target="slide63.xml"/><Relationship Id="rId20" Type="http://schemas.openxmlformats.org/officeDocument/2006/relationships/image" Target="../media/image42.emf"/><Relationship Id="rId1" Type="http://schemas.openxmlformats.org/officeDocument/2006/relationships/vmlDrawing" Target="../drawings/vmlDrawing14.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slide" Target="slide60.xml"/><Relationship Id="rId10" Type="http://schemas.openxmlformats.org/officeDocument/2006/relationships/slide" Target="slide49.xml"/><Relationship Id="rId19" Type="http://schemas.openxmlformats.org/officeDocument/2006/relationships/package" Target="../embeddings/Microsoft_Word___19.docx"/><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47.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48.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4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46.emf"/><Relationship Id="rId2" Type="http://schemas.openxmlformats.org/officeDocument/2006/relationships/slideLayout" Target="../slideLayouts/slideLayout8.xml"/><Relationship Id="rId16" Type="http://schemas.openxmlformats.org/officeDocument/2006/relationships/package" Target="../embeddings/Microsoft_Word___20.docx"/><Relationship Id="rId20" Type="http://schemas.openxmlformats.org/officeDocument/2006/relationships/image" Target="../media/image47.png"/><Relationship Id="rId1" Type="http://schemas.openxmlformats.org/officeDocument/2006/relationships/vmlDrawing" Target="../drawings/vmlDrawing15.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19.bin"/><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5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48.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5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49.emf"/><Relationship Id="rId2" Type="http://schemas.openxmlformats.org/officeDocument/2006/relationships/slideLayout" Target="../slideLayouts/slideLayout8.xml"/><Relationship Id="rId16" Type="http://schemas.openxmlformats.org/officeDocument/2006/relationships/package" Target="../embeddings/Microsoft_Word___21.docx"/><Relationship Id="rId20" Type="http://schemas.openxmlformats.org/officeDocument/2006/relationships/image" Target="../media/image50.png"/><Relationship Id="rId1" Type="http://schemas.openxmlformats.org/officeDocument/2006/relationships/vmlDrawing" Target="../drawings/vmlDrawing16.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20.bin"/><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oleObject" Target="../embeddings/oleObject21.bin"/><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50.png"/><Relationship Id="rId2" Type="http://schemas.openxmlformats.org/officeDocument/2006/relationships/slideLayout" Target="../slideLayouts/slideLayout8.xml"/><Relationship Id="rId16" Type="http://schemas.openxmlformats.org/officeDocument/2006/relationships/slide" Target="slide63.xml"/><Relationship Id="rId20" Type="http://schemas.openxmlformats.org/officeDocument/2006/relationships/image" Target="../media/image49.emf"/><Relationship Id="rId1" Type="http://schemas.openxmlformats.org/officeDocument/2006/relationships/vmlDrawing" Target="../drawings/vmlDrawing17.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slide" Target="slide60.xml"/><Relationship Id="rId10" Type="http://schemas.openxmlformats.org/officeDocument/2006/relationships/slide" Target="slide49.xml"/><Relationship Id="rId19" Type="http://schemas.openxmlformats.org/officeDocument/2006/relationships/package" Target="../embeddings/Microsoft_Word___22.docx"/><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oleObject" Target="../embeddings/oleObject22.bin"/><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52.png"/><Relationship Id="rId2" Type="http://schemas.openxmlformats.org/officeDocument/2006/relationships/slideLayout" Target="../slideLayouts/slideLayout8.xml"/><Relationship Id="rId16" Type="http://schemas.openxmlformats.org/officeDocument/2006/relationships/slide" Target="slide63.xml"/><Relationship Id="rId20" Type="http://schemas.openxmlformats.org/officeDocument/2006/relationships/image" Target="../media/image51.emf"/><Relationship Id="rId1" Type="http://schemas.openxmlformats.org/officeDocument/2006/relationships/vmlDrawing" Target="../drawings/vmlDrawing18.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slide" Target="slide60.xml"/><Relationship Id="rId10" Type="http://schemas.openxmlformats.org/officeDocument/2006/relationships/slide" Target="slide49.xml"/><Relationship Id="rId19" Type="http://schemas.openxmlformats.org/officeDocument/2006/relationships/package" Target="../embeddings/Microsoft_Word___23.docx"/><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21" Type="http://schemas.openxmlformats.org/officeDocument/2006/relationships/oleObject" Target="../embeddings/oleObject24.bin"/><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53.emf"/><Relationship Id="rId2" Type="http://schemas.openxmlformats.org/officeDocument/2006/relationships/slideLayout" Target="../slideLayouts/slideLayout8.xml"/><Relationship Id="rId16" Type="http://schemas.openxmlformats.org/officeDocument/2006/relationships/package" Target="../embeddings/Microsoft_Word___24.docx"/><Relationship Id="rId20" Type="http://schemas.openxmlformats.org/officeDocument/2006/relationships/image" Target="../media/image52.png"/><Relationship Id="rId1" Type="http://schemas.openxmlformats.org/officeDocument/2006/relationships/vmlDrawing" Target="../drawings/vmlDrawing19.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23.bin"/><Relationship Id="rId23" Type="http://schemas.openxmlformats.org/officeDocument/2006/relationships/image" Target="../media/image54.emf"/><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 Id="rId22" Type="http://schemas.openxmlformats.org/officeDocument/2006/relationships/package" Target="../embeddings/Microsoft_Word___25.docx"/></Relationships>
</file>

<file path=ppt/slides/_rels/slide57.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oleObject" Target="../embeddings/oleObject25.bin"/><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56.png"/><Relationship Id="rId2" Type="http://schemas.openxmlformats.org/officeDocument/2006/relationships/slideLayout" Target="../slideLayouts/slideLayout8.xml"/><Relationship Id="rId16" Type="http://schemas.openxmlformats.org/officeDocument/2006/relationships/slide" Target="slide63.xml"/><Relationship Id="rId20" Type="http://schemas.openxmlformats.org/officeDocument/2006/relationships/image" Target="../media/image55.emf"/><Relationship Id="rId1" Type="http://schemas.openxmlformats.org/officeDocument/2006/relationships/vmlDrawing" Target="../drawings/vmlDrawing20.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slide" Target="slide60.xml"/><Relationship Id="rId10" Type="http://schemas.openxmlformats.org/officeDocument/2006/relationships/slide" Target="slide49.xml"/><Relationship Id="rId19" Type="http://schemas.openxmlformats.org/officeDocument/2006/relationships/package" Target="../embeddings/Microsoft_Word___26.docx"/><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5.xml"/><Relationship Id="rId18" Type="http://schemas.openxmlformats.org/officeDocument/2006/relationships/slide" Target="slide60.xml"/><Relationship Id="rId3" Type="http://schemas.openxmlformats.org/officeDocument/2006/relationships/slide" Target="slide34.xml"/><Relationship Id="rId7" Type="http://schemas.openxmlformats.org/officeDocument/2006/relationships/slide" Target="slide43.xml"/><Relationship Id="rId12" Type="http://schemas.openxmlformats.org/officeDocument/2006/relationships/slide" Target="slide53.xml"/><Relationship Id="rId17" Type="http://schemas.openxmlformats.org/officeDocument/2006/relationships/image" Target="../media/image57.emf"/><Relationship Id="rId2" Type="http://schemas.openxmlformats.org/officeDocument/2006/relationships/slideLayout" Target="../slideLayouts/slideLayout8.xml"/><Relationship Id="rId16" Type="http://schemas.openxmlformats.org/officeDocument/2006/relationships/package" Target="../embeddings/Microsoft_Word___27.docx"/><Relationship Id="rId20" Type="http://schemas.openxmlformats.org/officeDocument/2006/relationships/image" Target="../media/image56.png"/><Relationship Id="rId1" Type="http://schemas.openxmlformats.org/officeDocument/2006/relationships/vmlDrawing" Target="../drawings/vmlDrawing21.v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38.xml"/><Relationship Id="rId15" Type="http://schemas.openxmlformats.org/officeDocument/2006/relationships/oleObject" Target="../embeddings/oleObject26.bin"/><Relationship Id="rId10" Type="http://schemas.openxmlformats.org/officeDocument/2006/relationships/slide" Target="slide49.xml"/><Relationship Id="rId19" Type="http://schemas.openxmlformats.org/officeDocument/2006/relationships/slide" Target="slide63.xml"/><Relationship Id="rId4" Type="http://schemas.openxmlformats.org/officeDocument/2006/relationships/slide" Target="slide36.xml"/><Relationship Id="rId9" Type="http://schemas.openxmlformats.org/officeDocument/2006/relationships/slide" Target="slide47.xml"/><Relationship Id="rId14" Type="http://schemas.openxmlformats.org/officeDocument/2006/relationships/slide" Target="slide57.xml"/></Relationships>
</file>

<file path=ppt/slides/_rels/slide59.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56.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1.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2" Type="http://schemas.openxmlformats.org/officeDocument/2006/relationships/slide" Target="slide34.xml"/><Relationship Id="rId16" Type="http://schemas.openxmlformats.org/officeDocument/2006/relationships/image" Target="../media/image58.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image" Target="../media/image60.png"/><Relationship Id="rId2" Type="http://schemas.openxmlformats.org/officeDocument/2006/relationships/slide" Target="slide34.xml"/><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4.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9.xml"/><Relationship Id="rId18" Type="http://schemas.openxmlformats.org/officeDocument/2006/relationships/slide" Target="slide60.xml"/><Relationship Id="rId3" Type="http://schemas.openxmlformats.org/officeDocument/2006/relationships/oleObject" Target="../embeddings/oleObject27.bin"/><Relationship Id="rId21" Type="http://schemas.openxmlformats.org/officeDocument/2006/relationships/image" Target="../media/image60.png"/><Relationship Id="rId7" Type="http://schemas.openxmlformats.org/officeDocument/2006/relationships/slide" Target="slide36.xml"/><Relationship Id="rId12" Type="http://schemas.openxmlformats.org/officeDocument/2006/relationships/slide" Target="slide47.xml"/><Relationship Id="rId17" Type="http://schemas.openxmlformats.org/officeDocument/2006/relationships/slide" Target="slide57.xml"/><Relationship Id="rId2" Type="http://schemas.openxmlformats.org/officeDocument/2006/relationships/slideLayout" Target="../slideLayouts/slideLayout8.xml"/><Relationship Id="rId16" Type="http://schemas.openxmlformats.org/officeDocument/2006/relationships/slide" Target="slide55.xml"/><Relationship Id="rId20" Type="http://schemas.openxmlformats.org/officeDocument/2006/relationships/image" Target="../media/image59.png"/><Relationship Id="rId1" Type="http://schemas.openxmlformats.org/officeDocument/2006/relationships/vmlDrawing" Target="../drawings/vmlDrawing22.vml"/><Relationship Id="rId6" Type="http://schemas.openxmlformats.org/officeDocument/2006/relationships/slide" Target="slide34.xml"/><Relationship Id="rId11" Type="http://schemas.openxmlformats.org/officeDocument/2006/relationships/slide" Target="slide45.xml"/><Relationship Id="rId5" Type="http://schemas.openxmlformats.org/officeDocument/2006/relationships/image" Target="../media/image61.emf"/><Relationship Id="rId15" Type="http://schemas.openxmlformats.org/officeDocument/2006/relationships/slide" Target="slide53.xml"/><Relationship Id="rId10" Type="http://schemas.openxmlformats.org/officeDocument/2006/relationships/slide" Target="slide43.xml"/><Relationship Id="rId19" Type="http://schemas.openxmlformats.org/officeDocument/2006/relationships/slide" Target="slide63.xml"/><Relationship Id="rId4" Type="http://schemas.openxmlformats.org/officeDocument/2006/relationships/package" Target="../embeddings/Microsoft_Word___28.docx"/><Relationship Id="rId9" Type="http://schemas.openxmlformats.org/officeDocument/2006/relationships/slide" Target="slide41.xml"/><Relationship Id="rId14" Type="http://schemas.openxmlformats.org/officeDocument/2006/relationships/slide" Target="slide51.xml"/></Relationships>
</file>

<file path=ppt/slides/_rels/slide65.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image" Target="../media/image60.png"/><Relationship Id="rId2" Type="http://schemas.openxmlformats.org/officeDocument/2006/relationships/slide" Target="slide34.xml"/><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6.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7.xml"/><Relationship Id="rId18" Type="http://schemas.openxmlformats.org/officeDocument/2006/relationships/slide" Target="slide3.xml"/><Relationship Id="rId3" Type="http://schemas.openxmlformats.org/officeDocument/2006/relationships/slide" Target="slide36.xml"/><Relationship Id="rId7" Type="http://schemas.openxmlformats.org/officeDocument/2006/relationships/slide" Target="slide45.xml"/><Relationship Id="rId12" Type="http://schemas.openxmlformats.org/officeDocument/2006/relationships/slide" Target="slide55.xml"/><Relationship Id="rId17" Type="http://schemas.openxmlformats.org/officeDocument/2006/relationships/image" Target="../media/image60.png"/><Relationship Id="rId2" Type="http://schemas.openxmlformats.org/officeDocument/2006/relationships/slide" Target="slide34.xml"/><Relationship Id="rId16" Type="http://schemas.openxmlformats.org/officeDocument/2006/relationships/image" Target="../media/image59.png"/><Relationship Id="rId1" Type="http://schemas.openxmlformats.org/officeDocument/2006/relationships/slideLayout" Target="../slideLayouts/slideLayout8.xml"/><Relationship Id="rId6" Type="http://schemas.openxmlformats.org/officeDocument/2006/relationships/slide" Target="slide43.xml"/><Relationship Id="rId11" Type="http://schemas.openxmlformats.org/officeDocument/2006/relationships/slide" Target="slide53.xml"/><Relationship Id="rId5" Type="http://schemas.openxmlformats.org/officeDocument/2006/relationships/slide" Target="slide41.xml"/><Relationship Id="rId15" Type="http://schemas.openxmlformats.org/officeDocument/2006/relationships/slide" Target="slide63.xml"/><Relationship Id="rId10" Type="http://schemas.openxmlformats.org/officeDocument/2006/relationships/slide" Target="slide51.xml"/><Relationship Id="rId4" Type="http://schemas.openxmlformats.org/officeDocument/2006/relationships/slide" Target="slide38.xml"/><Relationship Id="rId9" Type="http://schemas.openxmlformats.org/officeDocument/2006/relationships/slide" Target="slide49.xml"/><Relationship Id="rId14" Type="http://schemas.openxmlformats.org/officeDocument/2006/relationships/slide" Target="slide60.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Word___1.docx"/><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Word___2.docx"/><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__4.docx"/><Relationship Id="rId3" Type="http://schemas.openxmlformats.org/officeDocument/2006/relationships/image" Target="../media/image9.pn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Word___3.docx"/><Relationship Id="rId4" Type="http://schemas.openxmlformats.org/officeDocument/2006/relationships/oleObject" Target="../embeddings/oleObject3.bin"/><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43697" b="1051"/>
          <a:stretch/>
        </p:blipFill>
        <p:spPr>
          <a:xfrm>
            <a:off x="-3474" y="1511598"/>
            <a:ext cx="12193200" cy="3789610"/>
          </a:xfrm>
          <a:prstGeom prst="rect">
            <a:avLst/>
          </a:prstGeom>
        </p:spPr>
      </p:pic>
      <p:sp>
        <p:nvSpPr>
          <p:cNvPr id="6" name="矩形 5">
            <a:extLst>
              <a:ext uri="{FF2B5EF4-FFF2-40B4-BE49-F238E27FC236}">
                <a16:creationId xmlns="" xmlns:a16="http://schemas.microsoft.com/office/drawing/2014/main" id="{A439C5BC-78DD-0947-9E91-72FACC384131}"/>
              </a:ext>
            </a:extLst>
          </p:cNvPr>
          <p:cNvSpPr/>
          <p:nvPr/>
        </p:nvSpPr>
        <p:spPr>
          <a:xfrm>
            <a:off x="182052" y="2708919"/>
            <a:ext cx="11729068" cy="1200329"/>
          </a:xfrm>
          <a:prstGeom prst="rect">
            <a:avLst/>
          </a:prstGeom>
        </p:spPr>
        <p:txBody>
          <a:bodyPr wrap="square" anchor="ctr">
            <a:spAutoFit/>
          </a:bodyPr>
          <a:lstStyle/>
          <a:p>
            <a:pPr algn="ctr">
              <a:defRPr/>
            </a:pPr>
            <a:r>
              <a:rPr lang="zh-CN" altLang="zh-CN" sz="7200" b="1" dirty="0">
                <a:solidFill>
                  <a:schemeClr val="bg1"/>
                </a:solidFill>
                <a:latin typeface="+mn-ea"/>
              </a:rPr>
              <a:t>多池、多室的电化学装置</a:t>
            </a:r>
          </a:p>
        </p:txBody>
      </p:sp>
      <p:sp>
        <p:nvSpPr>
          <p:cNvPr id="16" name="文本框 15">
            <a:extLst>
              <a:ext uri="{FF2B5EF4-FFF2-40B4-BE49-F238E27FC236}">
                <a16:creationId xmlns="" xmlns:a16="http://schemas.microsoft.com/office/drawing/2014/main" id="{671D0029-DEE3-D74A-9B77-7D2AD03E3087}"/>
              </a:ext>
            </a:extLst>
          </p:cNvPr>
          <p:cNvSpPr txBox="1"/>
          <p:nvPr/>
        </p:nvSpPr>
        <p:spPr>
          <a:xfrm>
            <a:off x="257730" y="255879"/>
            <a:ext cx="827358" cy="148870"/>
          </a:xfrm>
          <a:custGeom>
            <a:avLst/>
            <a:gdLst/>
            <a:ahLst/>
            <a:cxnLst/>
            <a:rect l="l" t="t" r="r" b="b"/>
            <a:pathLst>
              <a:path w="1174546" h="215570">
                <a:moveTo>
                  <a:pt x="508787" y="147219"/>
                </a:moveTo>
                <a:cubicBezTo>
                  <a:pt x="508025" y="147523"/>
                  <a:pt x="507187" y="147676"/>
                  <a:pt x="506272" y="147676"/>
                </a:cubicBezTo>
                <a:cubicBezTo>
                  <a:pt x="506882" y="147676"/>
                  <a:pt x="507492" y="147600"/>
                  <a:pt x="508101" y="147447"/>
                </a:cubicBezTo>
                <a:cubicBezTo>
                  <a:pt x="508406" y="147295"/>
                  <a:pt x="508634" y="147219"/>
                  <a:pt x="508787" y="147219"/>
                </a:cubicBezTo>
                <a:close/>
                <a:moveTo>
                  <a:pt x="69037" y="132588"/>
                </a:moveTo>
                <a:lnTo>
                  <a:pt x="107442" y="132588"/>
                </a:lnTo>
                <a:lnTo>
                  <a:pt x="102412" y="168936"/>
                </a:lnTo>
                <a:cubicBezTo>
                  <a:pt x="102108" y="170612"/>
                  <a:pt x="102412" y="172136"/>
                  <a:pt x="103327" y="173508"/>
                </a:cubicBezTo>
                <a:cubicBezTo>
                  <a:pt x="104241" y="174879"/>
                  <a:pt x="105689" y="175565"/>
                  <a:pt x="107670" y="175565"/>
                </a:cubicBezTo>
                <a:lnTo>
                  <a:pt x="166420" y="175565"/>
                </a:lnTo>
                <a:cubicBezTo>
                  <a:pt x="167944" y="175565"/>
                  <a:pt x="169316" y="174955"/>
                  <a:pt x="170535" y="173736"/>
                </a:cubicBezTo>
                <a:cubicBezTo>
                  <a:pt x="171602" y="172365"/>
                  <a:pt x="172212" y="170764"/>
                  <a:pt x="172364" y="168936"/>
                </a:cubicBezTo>
                <a:lnTo>
                  <a:pt x="175336" y="147447"/>
                </a:lnTo>
                <a:lnTo>
                  <a:pt x="109956" y="147447"/>
                </a:lnTo>
                <a:lnTo>
                  <a:pt x="111785" y="132588"/>
                </a:lnTo>
                <a:lnTo>
                  <a:pt x="214655" y="132588"/>
                </a:lnTo>
                <a:lnTo>
                  <a:pt x="209854" y="170307"/>
                </a:lnTo>
                <a:cubicBezTo>
                  <a:pt x="208940" y="177318"/>
                  <a:pt x="205816" y="183185"/>
                  <a:pt x="200482" y="187909"/>
                </a:cubicBezTo>
                <a:cubicBezTo>
                  <a:pt x="194995" y="192481"/>
                  <a:pt x="188899" y="194767"/>
                  <a:pt x="182194" y="194767"/>
                </a:cubicBezTo>
                <a:lnTo>
                  <a:pt x="84353" y="194767"/>
                </a:lnTo>
                <a:cubicBezTo>
                  <a:pt x="77800" y="194767"/>
                  <a:pt x="72618" y="192481"/>
                  <a:pt x="68808" y="187909"/>
                </a:cubicBezTo>
                <a:cubicBezTo>
                  <a:pt x="64846" y="183185"/>
                  <a:pt x="63398" y="177318"/>
                  <a:pt x="64465" y="170307"/>
                </a:cubicBezTo>
                <a:close/>
                <a:moveTo>
                  <a:pt x="66979" y="102413"/>
                </a:moveTo>
                <a:lnTo>
                  <a:pt x="274777" y="102413"/>
                </a:lnTo>
                <a:lnTo>
                  <a:pt x="263347" y="189510"/>
                </a:lnTo>
                <a:cubicBezTo>
                  <a:pt x="262585" y="196520"/>
                  <a:pt x="259537" y="202540"/>
                  <a:pt x="254203" y="207569"/>
                </a:cubicBezTo>
                <a:cubicBezTo>
                  <a:pt x="249021" y="212903"/>
                  <a:pt x="243001" y="215570"/>
                  <a:pt x="236143" y="215570"/>
                </a:cubicBezTo>
                <a:lnTo>
                  <a:pt x="182422" y="215570"/>
                </a:lnTo>
                <a:lnTo>
                  <a:pt x="183108" y="209398"/>
                </a:lnTo>
                <a:cubicBezTo>
                  <a:pt x="183565" y="205740"/>
                  <a:pt x="185013" y="202768"/>
                  <a:pt x="187452" y="200482"/>
                </a:cubicBezTo>
                <a:cubicBezTo>
                  <a:pt x="190195" y="198196"/>
                  <a:pt x="193319" y="197053"/>
                  <a:pt x="196824" y="197053"/>
                </a:cubicBezTo>
                <a:lnTo>
                  <a:pt x="209169" y="197053"/>
                </a:lnTo>
                <a:cubicBezTo>
                  <a:pt x="209321" y="197053"/>
                  <a:pt x="209854" y="196977"/>
                  <a:pt x="210769" y="196825"/>
                </a:cubicBezTo>
                <a:cubicBezTo>
                  <a:pt x="211683" y="196672"/>
                  <a:pt x="212750" y="196291"/>
                  <a:pt x="213969" y="195682"/>
                </a:cubicBezTo>
                <a:cubicBezTo>
                  <a:pt x="215036" y="195225"/>
                  <a:pt x="216103" y="194386"/>
                  <a:pt x="217170" y="193167"/>
                </a:cubicBezTo>
                <a:cubicBezTo>
                  <a:pt x="218084" y="191948"/>
                  <a:pt x="218694" y="190348"/>
                  <a:pt x="218998" y="188367"/>
                </a:cubicBezTo>
                <a:lnTo>
                  <a:pt x="227685" y="123444"/>
                </a:lnTo>
                <a:lnTo>
                  <a:pt x="64236" y="123444"/>
                </a:lnTo>
                <a:close/>
                <a:moveTo>
                  <a:pt x="20802" y="102413"/>
                </a:moveTo>
                <a:lnTo>
                  <a:pt x="61950" y="102413"/>
                </a:lnTo>
                <a:lnTo>
                  <a:pt x="47548" y="209626"/>
                </a:lnTo>
                <a:cubicBezTo>
                  <a:pt x="47396" y="211303"/>
                  <a:pt x="46710" y="212751"/>
                  <a:pt x="45491" y="213970"/>
                </a:cubicBezTo>
                <a:cubicBezTo>
                  <a:pt x="44272" y="215037"/>
                  <a:pt x="42976" y="215570"/>
                  <a:pt x="41605" y="215570"/>
                </a:cubicBezTo>
                <a:lnTo>
                  <a:pt x="0" y="215570"/>
                </a:lnTo>
                <a:lnTo>
                  <a:pt x="13944" y="108585"/>
                </a:lnTo>
                <a:cubicBezTo>
                  <a:pt x="14249" y="106909"/>
                  <a:pt x="15163" y="105461"/>
                  <a:pt x="16687" y="104242"/>
                </a:cubicBezTo>
                <a:cubicBezTo>
                  <a:pt x="17907" y="103023"/>
                  <a:pt x="19278" y="102413"/>
                  <a:pt x="20802" y="102413"/>
                </a:cubicBezTo>
                <a:close/>
                <a:moveTo>
                  <a:pt x="910513" y="61036"/>
                </a:moveTo>
                <a:lnTo>
                  <a:pt x="1148257" y="61036"/>
                </a:lnTo>
                <a:lnTo>
                  <a:pt x="1142542" y="78410"/>
                </a:lnTo>
                <a:cubicBezTo>
                  <a:pt x="1141323" y="81610"/>
                  <a:pt x="1139189" y="84049"/>
                  <a:pt x="1136142" y="85725"/>
                </a:cubicBezTo>
                <a:lnTo>
                  <a:pt x="1065733" y="122530"/>
                </a:lnTo>
                <a:lnTo>
                  <a:pt x="1159002" y="122530"/>
                </a:lnTo>
                <a:lnTo>
                  <a:pt x="1156715" y="134874"/>
                </a:lnTo>
                <a:cubicBezTo>
                  <a:pt x="1155953" y="137617"/>
                  <a:pt x="1154277" y="140132"/>
                  <a:pt x="1151686" y="142418"/>
                </a:cubicBezTo>
                <a:cubicBezTo>
                  <a:pt x="1149095" y="144704"/>
                  <a:pt x="1146048" y="145847"/>
                  <a:pt x="1142542" y="145847"/>
                </a:cubicBezTo>
                <a:lnTo>
                  <a:pt x="1061618" y="145847"/>
                </a:lnTo>
                <a:lnTo>
                  <a:pt x="1051560" y="197053"/>
                </a:lnTo>
                <a:cubicBezTo>
                  <a:pt x="1050645" y="201930"/>
                  <a:pt x="1047521" y="206121"/>
                  <a:pt x="1042187" y="209626"/>
                </a:cubicBezTo>
                <a:cubicBezTo>
                  <a:pt x="1036700" y="213589"/>
                  <a:pt x="1030604" y="215570"/>
                  <a:pt x="1023899" y="215570"/>
                </a:cubicBezTo>
                <a:lnTo>
                  <a:pt x="934516" y="215570"/>
                </a:lnTo>
                <a:lnTo>
                  <a:pt x="936345" y="205054"/>
                </a:lnTo>
                <a:cubicBezTo>
                  <a:pt x="936802" y="202311"/>
                  <a:pt x="938402" y="200178"/>
                  <a:pt x="941146" y="198654"/>
                </a:cubicBezTo>
                <a:cubicBezTo>
                  <a:pt x="943736" y="197282"/>
                  <a:pt x="946784" y="196596"/>
                  <a:pt x="950290" y="196596"/>
                </a:cubicBezTo>
                <a:lnTo>
                  <a:pt x="980694" y="196596"/>
                </a:lnTo>
                <a:cubicBezTo>
                  <a:pt x="982827" y="196596"/>
                  <a:pt x="984808" y="195758"/>
                  <a:pt x="986637" y="194082"/>
                </a:cubicBezTo>
                <a:cubicBezTo>
                  <a:pt x="988466" y="192710"/>
                  <a:pt x="989533" y="191110"/>
                  <a:pt x="989837" y="189281"/>
                </a:cubicBezTo>
                <a:lnTo>
                  <a:pt x="998524" y="145847"/>
                </a:lnTo>
                <a:lnTo>
                  <a:pt x="885825" y="145847"/>
                </a:lnTo>
                <a:lnTo>
                  <a:pt x="888111" y="131445"/>
                </a:lnTo>
                <a:cubicBezTo>
                  <a:pt x="888720" y="128854"/>
                  <a:pt x="890320" y="126721"/>
                  <a:pt x="892911" y="125044"/>
                </a:cubicBezTo>
                <a:cubicBezTo>
                  <a:pt x="895349" y="123368"/>
                  <a:pt x="898245" y="122530"/>
                  <a:pt x="901598" y="122530"/>
                </a:cubicBezTo>
                <a:lnTo>
                  <a:pt x="1002639" y="122530"/>
                </a:lnTo>
                <a:lnTo>
                  <a:pt x="1004468" y="114300"/>
                </a:lnTo>
                <a:lnTo>
                  <a:pt x="1062761" y="82525"/>
                </a:lnTo>
                <a:lnTo>
                  <a:pt x="934973" y="82525"/>
                </a:lnTo>
                <a:cubicBezTo>
                  <a:pt x="929030" y="82525"/>
                  <a:pt x="924458" y="81229"/>
                  <a:pt x="921258" y="78639"/>
                </a:cubicBezTo>
                <a:cubicBezTo>
                  <a:pt x="918209" y="76048"/>
                  <a:pt x="915771" y="72619"/>
                  <a:pt x="913942" y="68352"/>
                </a:cubicBezTo>
                <a:close/>
                <a:moveTo>
                  <a:pt x="468325" y="57607"/>
                </a:moveTo>
                <a:lnTo>
                  <a:pt x="454380" y="146761"/>
                </a:lnTo>
                <a:lnTo>
                  <a:pt x="506272" y="146761"/>
                </a:lnTo>
                <a:cubicBezTo>
                  <a:pt x="506425" y="146761"/>
                  <a:pt x="506653" y="146761"/>
                  <a:pt x="506958" y="146761"/>
                </a:cubicBezTo>
                <a:cubicBezTo>
                  <a:pt x="507568" y="146914"/>
                  <a:pt x="508177" y="146914"/>
                  <a:pt x="508787" y="146761"/>
                </a:cubicBezTo>
                <a:lnTo>
                  <a:pt x="511073" y="145756"/>
                </a:lnTo>
                <a:lnTo>
                  <a:pt x="514502" y="143561"/>
                </a:lnTo>
                <a:lnTo>
                  <a:pt x="516731" y="141161"/>
                </a:lnTo>
                <a:lnTo>
                  <a:pt x="517474" y="140132"/>
                </a:lnTo>
                <a:lnTo>
                  <a:pt x="518160" y="138303"/>
                </a:lnTo>
                <a:lnTo>
                  <a:pt x="518845" y="136246"/>
                </a:lnTo>
                <a:lnTo>
                  <a:pt x="521360" y="120701"/>
                </a:lnTo>
                <a:lnTo>
                  <a:pt x="531418" y="57607"/>
                </a:lnTo>
                <a:close/>
                <a:moveTo>
                  <a:pt x="35433" y="34747"/>
                </a:moveTo>
                <a:lnTo>
                  <a:pt x="81610" y="34747"/>
                </a:lnTo>
                <a:lnTo>
                  <a:pt x="76581" y="69495"/>
                </a:lnTo>
                <a:cubicBezTo>
                  <a:pt x="76276" y="70409"/>
                  <a:pt x="76504" y="71552"/>
                  <a:pt x="77266" y="72924"/>
                </a:cubicBezTo>
                <a:cubicBezTo>
                  <a:pt x="78028" y="74143"/>
                  <a:pt x="79248" y="74752"/>
                  <a:pt x="80924" y="74752"/>
                </a:cubicBezTo>
                <a:lnTo>
                  <a:pt x="213055" y="74752"/>
                </a:lnTo>
                <a:cubicBezTo>
                  <a:pt x="214579" y="74752"/>
                  <a:pt x="216103" y="74219"/>
                  <a:pt x="217627" y="73152"/>
                </a:cubicBezTo>
                <a:cubicBezTo>
                  <a:pt x="218846" y="72085"/>
                  <a:pt x="219608" y="70866"/>
                  <a:pt x="219913" y="69495"/>
                </a:cubicBezTo>
                <a:lnTo>
                  <a:pt x="222427" y="51207"/>
                </a:lnTo>
                <a:lnTo>
                  <a:pt x="83439" y="51207"/>
                </a:lnTo>
                <a:lnTo>
                  <a:pt x="85725" y="34747"/>
                </a:lnTo>
                <a:lnTo>
                  <a:pt x="271348" y="34747"/>
                </a:lnTo>
                <a:lnTo>
                  <a:pt x="267233" y="70409"/>
                </a:lnTo>
                <a:cubicBezTo>
                  <a:pt x="266014" y="77115"/>
                  <a:pt x="262737" y="82830"/>
                  <a:pt x="257403" y="87554"/>
                </a:cubicBezTo>
                <a:cubicBezTo>
                  <a:pt x="252374" y="92278"/>
                  <a:pt x="246430" y="94641"/>
                  <a:pt x="239572" y="94641"/>
                </a:cubicBezTo>
                <a:lnTo>
                  <a:pt x="51206" y="94641"/>
                </a:lnTo>
                <a:cubicBezTo>
                  <a:pt x="44653" y="94641"/>
                  <a:pt x="39319" y="92278"/>
                  <a:pt x="35204" y="87554"/>
                </a:cubicBezTo>
                <a:cubicBezTo>
                  <a:pt x="31089" y="82830"/>
                  <a:pt x="29413" y="77115"/>
                  <a:pt x="30175" y="70409"/>
                </a:cubicBezTo>
                <a:close/>
                <a:moveTo>
                  <a:pt x="642442" y="915"/>
                </a:moveTo>
                <a:lnTo>
                  <a:pt x="687476" y="915"/>
                </a:lnTo>
                <a:lnTo>
                  <a:pt x="656386" y="61951"/>
                </a:lnTo>
                <a:lnTo>
                  <a:pt x="670331" y="61951"/>
                </a:lnTo>
                <a:lnTo>
                  <a:pt x="646328" y="206883"/>
                </a:lnTo>
                <a:cubicBezTo>
                  <a:pt x="645871" y="209322"/>
                  <a:pt x="644690" y="211379"/>
                  <a:pt x="642785" y="213055"/>
                </a:cubicBezTo>
                <a:cubicBezTo>
                  <a:pt x="640880" y="214732"/>
                  <a:pt x="638632" y="215570"/>
                  <a:pt x="636041" y="215570"/>
                </a:cubicBezTo>
                <a:lnTo>
                  <a:pt x="595350" y="215570"/>
                </a:lnTo>
                <a:lnTo>
                  <a:pt x="617982" y="80467"/>
                </a:lnTo>
                <a:lnTo>
                  <a:pt x="594664" y="80467"/>
                </a:lnTo>
                <a:lnTo>
                  <a:pt x="633298" y="6630"/>
                </a:lnTo>
                <a:cubicBezTo>
                  <a:pt x="635431" y="2820"/>
                  <a:pt x="638479" y="915"/>
                  <a:pt x="642442" y="915"/>
                </a:cubicBezTo>
                <a:close/>
                <a:moveTo>
                  <a:pt x="434721" y="686"/>
                </a:moveTo>
                <a:lnTo>
                  <a:pt x="477697" y="686"/>
                </a:lnTo>
                <a:lnTo>
                  <a:pt x="470839" y="36576"/>
                </a:lnTo>
                <a:lnTo>
                  <a:pt x="581025" y="36576"/>
                </a:lnTo>
                <a:lnTo>
                  <a:pt x="565480" y="146304"/>
                </a:lnTo>
                <a:cubicBezTo>
                  <a:pt x="564413" y="152705"/>
                  <a:pt x="561136" y="158115"/>
                  <a:pt x="555650" y="162535"/>
                </a:cubicBezTo>
                <a:cubicBezTo>
                  <a:pt x="550164" y="168021"/>
                  <a:pt x="543991" y="170764"/>
                  <a:pt x="537133" y="170764"/>
                </a:cubicBezTo>
                <a:lnTo>
                  <a:pt x="451866" y="170764"/>
                </a:lnTo>
                <a:lnTo>
                  <a:pt x="445236" y="215570"/>
                </a:lnTo>
                <a:lnTo>
                  <a:pt x="398145" y="215570"/>
                </a:lnTo>
                <a:lnTo>
                  <a:pt x="404774" y="170764"/>
                </a:lnTo>
                <a:lnTo>
                  <a:pt x="319506" y="170764"/>
                </a:lnTo>
                <a:cubicBezTo>
                  <a:pt x="312801" y="170764"/>
                  <a:pt x="307314" y="168326"/>
                  <a:pt x="303047" y="163449"/>
                </a:cubicBezTo>
                <a:cubicBezTo>
                  <a:pt x="298932" y="158572"/>
                  <a:pt x="297408" y="152705"/>
                  <a:pt x="298475" y="145847"/>
                </a:cubicBezTo>
                <a:lnTo>
                  <a:pt x="314020" y="36576"/>
                </a:lnTo>
                <a:lnTo>
                  <a:pt x="361111" y="36576"/>
                </a:lnTo>
                <a:lnTo>
                  <a:pt x="346024" y="134417"/>
                </a:lnTo>
                <a:cubicBezTo>
                  <a:pt x="345871" y="135941"/>
                  <a:pt x="345947" y="137465"/>
                  <a:pt x="346252" y="138989"/>
                </a:cubicBezTo>
                <a:cubicBezTo>
                  <a:pt x="346405" y="139294"/>
                  <a:pt x="346481" y="139599"/>
                  <a:pt x="346481" y="139903"/>
                </a:cubicBezTo>
                <a:cubicBezTo>
                  <a:pt x="346481" y="139903"/>
                  <a:pt x="346557" y="139980"/>
                  <a:pt x="346710" y="140132"/>
                </a:cubicBezTo>
                <a:cubicBezTo>
                  <a:pt x="347014" y="141351"/>
                  <a:pt x="347548" y="142418"/>
                  <a:pt x="348310" y="143332"/>
                </a:cubicBezTo>
                <a:cubicBezTo>
                  <a:pt x="349224" y="144399"/>
                  <a:pt x="350291" y="145390"/>
                  <a:pt x="351510" y="146304"/>
                </a:cubicBezTo>
                <a:cubicBezTo>
                  <a:pt x="352729" y="147219"/>
                  <a:pt x="354101" y="147676"/>
                  <a:pt x="355625" y="147676"/>
                </a:cubicBezTo>
                <a:lnTo>
                  <a:pt x="407289" y="147676"/>
                </a:lnTo>
                <a:lnTo>
                  <a:pt x="421233" y="58522"/>
                </a:lnTo>
                <a:lnTo>
                  <a:pt x="366598" y="58522"/>
                </a:lnTo>
                <a:lnTo>
                  <a:pt x="369570" y="36576"/>
                </a:lnTo>
                <a:lnTo>
                  <a:pt x="423748" y="36576"/>
                </a:lnTo>
                <a:lnTo>
                  <a:pt x="428777" y="6172"/>
                </a:lnTo>
                <a:cubicBezTo>
                  <a:pt x="428929" y="4648"/>
                  <a:pt x="429577" y="3353"/>
                  <a:pt x="430720" y="2286"/>
                </a:cubicBezTo>
                <a:cubicBezTo>
                  <a:pt x="431863" y="1219"/>
                  <a:pt x="433197" y="686"/>
                  <a:pt x="434721" y="686"/>
                </a:cubicBezTo>
                <a:close/>
                <a:moveTo>
                  <a:pt x="925372" y="0"/>
                </a:moveTo>
                <a:lnTo>
                  <a:pt x="975664" y="0"/>
                </a:lnTo>
                <a:lnTo>
                  <a:pt x="978179" y="20117"/>
                </a:lnTo>
                <a:lnTo>
                  <a:pt x="1000353" y="20117"/>
                </a:lnTo>
                <a:lnTo>
                  <a:pt x="1001953" y="9830"/>
                </a:lnTo>
                <a:cubicBezTo>
                  <a:pt x="1002563" y="6934"/>
                  <a:pt x="1004011" y="4572"/>
                  <a:pt x="1006297" y="2743"/>
                </a:cubicBezTo>
                <a:cubicBezTo>
                  <a:pt x="1008735" y="915"/>
                  <a:pt x="1011478" y="0"/>
                  <a:pt x="1014526" y="0"/>
                </a:cubicBezTo>
                <a:lnTo>
                  <a:pt x="1073277" y="0"/>
                </a:lnTo>
                <a:lnTo>
                  <a:pt x="1070076" y="20117"/>
                </a:lnTo>
                <a:lnTo>
                  <a:pt x="1092708" y="20117"/>
                </a:lnTo>
                <a:lnTo>
                  <a:pt x="1096822" y="10973"/>
                </a:lnTo>
                <a:cubicBezTo>
                  <a:pt x="1099108" y="5791"/>
                  <a:pt x="1102309" y="2667"/>
                  <a:pt x="1106423" y="1600"/>
                </a:cubicBezTo>
                <a:cubicBezTo>
                  <a:pt x="1110691" y="686"/>
                  <a:pt x="1115948" y="229"/>
                  <a:pt x="1122197" y="229"/>
                </a:cubicBezTo>
                <a:lnTo>
                  <a:pt x="1165860" y="229"/>
                </a:lnTo>
                <a:lnTo>
                  <a:pt x="1156944" y="20117"/>
                </a:lnTo>
                <a:lnTo>
                  <a:pt x="1174546" y="20117"/>
                </a:lnTo>
                <a:lnTo>
                  <a:pt x="1171117" y="41148"/>
                </a:lnTo>
                <a:cubicBezTo>
                  <a:pt x="1170203" y="45720"/>
                  <a:pt x="1167841" y="49454"/>
                  <a:pt x="1164031" y="52350"/>
                </a:cubicBezTo>
                <a:cubicBezTo>
                  <a:pt x="1160373" y="55093"/>
                  <a:pt x="1155953" y="56464"/>
                  <a:pt x="1150772" y="56464"/>
                </a:cubicBezTo>
                <a:lnTo>
                  <a:pt x="1098880" y="56464"/>
                </a:lnTo>
                <a:lnTo>
                  <a:pt x="1105738" y="39548"/>
                </a:lnTo>
                <a:lnTo>
                  <a:pt x="950061" y="39548"/>
                </a:lnTo>
                <a:lnTo>
                  <a:pt x="948004" y="56464"/>
                </a:lnTo>
                <a:lnTo>
                  <a:pt x="891311" y="56464"/>
                </a:lnTo>
                <a:lnTo>
                  <a:pt x="894740" y="29490"/>
                </a:lnTo>
                <a:cubicBezTo>
                  <a:pt x="895197" y="26746"/>
                  <a:pt x="896493" y="24537"/>
                  <a:pt x="898626" y="22860"/>
                </a:cubicBezTo>
                <a:cubicBezTo>
                  <a:pt x="900760" y="21031"/>
                  <a:pt x="903274" y="20117"/>
                  <a:pt x="906170" y="20117"/>
                </a:cubicBezTo>
                <a:lnTo>
                  <a:pt x="914400" y="20117"/>
                </a:lnTo>
                <a:lnTo>
                  <a:pt x="913028" y="11887"/>
                </a:lnTo>
                <a:cubicBezTo>
                  <a:pt x="912723" y="8687"/>
                  <a:pt x="913790" y="5868"/>
                  <a:pt x="916228" y="3429"/>
                </a:cubicBezTo>
                <a:cubicBezTo>
                  <a:pt x="918667" y="1143"/>
                  <a:pt x="921715" y="0"/>
                  <a:pt x="925372" y="0"/>
                </a:cubicBezTo>
                <a:close/>
                <a:moveTo>
                  <a:pt x="751027" y="0"/>
                </a:moveTo>
                <a:lnTo>
                  <a:pt x="791718" y="0"/>
                </a:lnTo>
                <a:lnTo>
                  <a:pt x="783031" y="58065"/>
                </a:lnTo>
                <a:lnTo>
                  <a:pt x="875157" y="39548"/>
                </a:lnTo>
                <a:cubicBezTo>
                  <a:pt x="871804" y="56769"/>
                  <a:pt x="861212" y="67590"/>
                  <a:pt x="843381" y="72009"/>
                </a:cubicBezTo>
                <a:lnTo>
                  <a:pt x="779145" y="85039"/>
                </a:lnTo>
                <a:lnTo>
                  <a:pt x="764286" y="186309"/>
                </a:lnTo>
                <a:cubicBezTo>
                  <a:pt x="763981" y="188595"/>
                  <a:pt x="764514" y="190576"/>
                  <a:pt x="765886" y="192253"/>
                </a:cubicBezTo>
                <a:cubicBezTo>
                  <a:pt x="767410" y="193929"/>
                  <a:pt x="769391" y="194767"/>
                  <a:pt x="771829" y="194767"/>
                </a:cubicBezTo>
                <a:lnTo>
                  <a:pt x="836066" y="194767"/>
                </a:lnTo>
                <a:cubicBezTo>
                  <a:pt x="841095" y="194767"/>
                  <a:pt x="845210" y="196520"/>
                  <a:pt x="848410" y="200025"/>
                </a:cubicBezTo>
                <a:cubicBezTo>
                  <a:pt x="851611" y="203530"/>
                  <a:pt x="852906" y="207721"/>
                  <a:pt x="852297" y="212598"/>
                </a:cubicBezTo>
                <a:lnTo>
                  <a:pt x="852297" y="212827"/>
                </a:lnTo>
                <a:lnTo>
                  <a:pt x="737082" y="212827"/>
                </a:lnTo>
                <a:cubicBezTo>
                  <a:pt x="729919" y="212827"/>
                  <a:pt x="724128" y="210465"/>
                  <a:pt x="719709" y="205740"/>
                </a:cubicBezTo>
                <a:cubicBezTo>
                  <a:pt x="715136" y="201168"/>
                  <a:pt x="713384" y="195453"/>
                  <a:pt x="714451" y="188595"/>
                </a:cubicBezTo>
                <a:lnTo>
                  <a:pt x="728167" y="94869"/>
                </a:lnTo>
                <a:lnTo>
                  <a:pt x="680847" y="104470"/>
                </a:lnTo>
                <a:lnTo>
                  <a:pt x="684047" y="82982"/>
                </a:lnTo>
                <a:cubicBezTo>
                  <a:pt x="684809" y="79477"/>
                  <a:pt x="686943" y="77267"/>
                  <a:pt x="690448" y="76353"/>
                </a:cubicBezTo>
                <a:lnTo>
                  <a:pt x="732282" y="68123"/>
                </a:lnTo>
                <a:lnTo>
                  <a:pt x="740968" y="8458"/>
                </a:lnTo>
                <a:cubicBezTo>
                  <a:pt x="741425" y="6020"/>
                  <a:pt x="742607" y="4001"/>
                  <a:pt x="744512" y="2401"/>
                </a:cubicBezTo>
                <a:cubicBezTo>
                  <a:pt x="746417" y="800"/>
                  <a:pt x="748588" y="0"/>
                  <a:pt x="751027" y="0"/>
                </a:cubicBezTo>
                <a:close/>
                <a:moveTo>
                  <a:pt x="136245" y="0"/>
                </a:moveTo>
                <a:lnTo>
                  <a:pt x="177393" y="0"/>
                </a:lnTo>
                <a:cubicBezTo>
                  <a:pt x="178917" y="0"/>
                  <a:pt x="180060" y="458"/>
                  <a:pt x="180822" y="1372"/>
                </a:cubicBezTo>
                <a:cubicBezTo>
                  <a:pt x="181737" y="2439"/>
                  <a:pt x="182118" y="3734"/>
                  <a:pt x="181965" y="5258"/>
                </a:cubicBezTo>
                <a:lnTo>
                  <a:pt x="181737" y="7544"/>
                </a:lnTo>
                <a:lnTo>
                  <a:pt x="288721" y="7544"/>
                </a:lnTo>
                <a:lnTo>
                  <a:pt x="286893" y="21260"/>
                </a:lnTo>
                <a:cubicBezTo>
                  <a:pt x="286740" y="22936"/>
                  <a:pt x="286131" y="24308"/>
                  <a:pt x="285064" y="25375"/>
                </a:cubicBezTo>
                <a:cubicBezTo>
                  <a:pt x="283845" y="26442"/>
                  <a:pt x="282397" y="26975"/>
                  <a:pt x="280720" y="26975"/>
                </a:cubicBezTo>
                <a:lnTo>
                  <a:pt x="24003" y="26975"/>
                </a:lnTo>
                <a:lnTo>
                  <a:pt x="25603" y="14173"/>
                </a:lnTo>
                <a:cubicBezTo>
                  <a:pt x="25908" y="12345"/>
                  <a:pt x="26822" y="10744"/>
                  <a:pt x="28346" y="9373"/>
                </a:cubicBezTo>
                <a:cubicBezTo>
                  <a:pt x="29718" y="8154"/>
                  <a:pt x="31318" y="7544"/>
                  <a:pt x="33147" y="7544"/>
                </a:cubicBezTo>
                <a:lnTo>
                  <a:pt x="135331" y="7544"/>
                </a:ln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50000"/>
                </a:schemeClr>
              </a:solidFill>
              <a:latin typeface="DOUYU Font" pitchFamily="2" charset="-122"/>
              <a:ea typeface="DOUYU Font" pitchFamily="2" charset="-122"/>
            </a:endParaRPr>
          </a:p>
        </p:txBody>
      </p:sp>
      <p:sp>
        <p:nvSpPr>
          <p:cNvPr id="11" name="文本框 10">
            <a:extLst>
              <a:ext uri="{FF2B5EF4-FFF2-40B4-BE49-F238E27FC236}">
                <a16:creationId xmlns="" xmlns:a16="http://schemas.microsoft.com/office/drawing/2014/main" id="{4C75E879-4B8E-1F49-8645-FB7A16A5109D}"/>
              </a:ext>
            </a:extLst>
          </p:cNvPr>
          <p:cNvSpPr txBox="1"/>
          <p:nvPr/>
        </p:nvSpPr>
        <p:spPr>
          <a:xfrm>
            <a:off x="1271464" y="255479"/>
            <a:ext cx="1443573" cy="149185"/>
          </a:xfrm>
          <a:custGeom>
            <a:avLst/>
            <a:gdLst/>
            <a:ahLst/>
            <a:cxnLst/>
            <a:rect l="l" t="t" r="r" b="b"/>
            <a:pathLst>
              <a:path w="1795081" h="189224">
                <a:moveTo>
                  <a:pt x="832132" y="116615"/>
                </a:moveTo>
                <a:lnTo>
                  <a:pt x="891140" y="139217"/>
                </a:lnTo>
                <a:lnTo>
                  <a:pt x="953347" y="116615"/>
                </a:lnTo>
                <a:close/>
                <a:moveTo>
                  <a:pt x="1174318" y="95812"/>
                </a:moveTo>
                <a:lnTo>
                  <a:pt x="1171717" y="116214"/>
                </a:lnTo>
                <a:cubicBezTo>
                  <a:pt x="1170917" y="120748"/>
                  <a:pt x="1168317" y="124082"/>
                  <a:pt x="1163917" y="126216"/>
                </a:cubicBezTo>
                <a:lnTo>
                  <a:pt x="1028700" y="185823"/>
                </a:lnTo>
                <a:lnTo>
                  <a:pt x="1030700" y="169021"/>
                </a:lnTo>
                <a:cubicBezTo>
                  <a:pt x="1031900" y="162087"/>
                  <a:pt x="1035834" y="157020"/>
                  <a:pt x="1042501" y="153819"/>
                </a:cubicBezTo>
                <a:close/>
                <a:moveTo>
                  <a:pt x="283978" y="72209"/>
                </a:moveTo>
                <a:lnTo>
                  <a:pt x="509806" y="72209"/>
                </a:lnTo>
                <a:lnTo>
                  <a:pt x="508206" y="83810"/>
                </a:lnTo>
                <a:cubicBezTo>
                  <a:pt x="507272" y="90345"/>
                  <a:pt x="504405" y="95612"/>
                  <a:pt x="499605" y="99612"/>
                </a:cubicBezTo>
                <a:cubicBezTo>
                  <a:pt x="494938" y="103746"/>
                  <a:pt x="489404" y="105813"/>
                  <a:pt x="483003" y="105813"/>
                </a:cubicBezTo>
                <a:lnTo>
                  <a:pt x="257175" y="105813"/>
                </a:lnTo>
                <a:lnTo>
                  <a:pt x="258975" y="94012"/>
                </a:lnTo>
                <a:cubicBezTo>
                  <a:pt x="259908" y="87744"/>
                  <a:pt x="262709" y="82544"/>
                  <a:pt x="267376" y="78410"/>
                </a:cubicBezTo>
                <a:cubicBezTo>
                  <a:pt x="272176" y="74276"/>
                  <a:pt x="277710" y="72209"/>
                  <a:pt x="283978" y="72209"/>
                </a:cubicBezTo>
                <a:close/>
                <a:moveTo>
                  <a:pt x="834732" y="65608"/>
                </a:moveTo>
                <a:lnTo>
                  <a:pt x="833732" y="73809"/>
                </a:lnTo>
                <a:cubicBezTo>
                  <a:pt x="833466" y="75409"/>
                  <a:pt x="833799" y="76743"/>
                  <a:pt x="834732" y="77810"/>
                </a:cubicBezTo>
                <a:cubicBezTo>
                  <a:pt x="835666" y="79010"/>
                  <a:pt x="836933" y="79610"/>
                  <a:pt x="838533" y="79610"/>
                </a:cubicBezTo>
                <a:lnTo>
                  <a:pt x="958948" y="79610"/>
                </a:lnTo>
                <a:cubicBezTo>
                  <a:pt x="960548" y="79610"/>
                  <a:pt x="961948" y="79076"/>
                  <a:pt x="963149" y="78010"/>
                </a:cubicBezTo>
                <a:cubicBezTo>
                  <a:pt x="964349" y="76943"/>
                  <a:pt x="965082" y="75543"/>
                  <a:pt x="965349" y="73809"/>
                </a:cubicBezTo>
                <a:lnTo>
                  <a:pt x="966349" y="65608"/>
                </a:lnTo>
                <a:close/>
                <a:moveTo>
                  <a:pt x="644366" y="62608"/>
                </a:moveTo>
                <a:lnTo>
                  <a:pt x="678170" y="62608"/>
                </a:lnTo>
                <a:lnTo>
                  <a:pt x="673769" y="95012"/>
                </a:lnTo>
                <a:lnTo>
                  <a:pt x="758980" y="79410"/>
                </a:lnTo>
                <a:cubicBezTo>
                  <a:pt x="756713" y="91811"/>
                  <a:pt x="749579" y="99412"/>
                  <a:pt x="737577" y="102213"/>
                </a:cubicBezTo>
                <a:lnTo>
                  <a:pt x="671169" y="114414"/>
                </a:lnTo>
                <a:lnTo>
                  <a:pt x="664368" y="164220"/>
                </a:lnTo>
                <a:cubicBezTo>
                  <a:pt x="664102" y="166354"/>
                  <a:pt x="664568" y="168088"/>
                  <a:pt x="665769" y="169421"/>
                </a:cubicBezTo>
                <a:cubicBezTo>
                  <a:pt x="666835" y="170888"/>
                  <a:pt x="668436" y="171621"/>
                  <a:pt x="670569" y="171621"/>
                </a:cubicBezTo>
                <a:lnTo>
                  <a:pt x="728376" y="171621"/>
                </a:lnTo>
                <a:cubicBezTo>
                  <a:pt x="733043" y="171621"/>
                  <a:pt x="736844" y="173355"/>
                  <a:pt x="739778" y="176822"/>
                </a:cubicBezTo>
                <a:cubicBezTo>
                  <a:pt x="742711" y="180289"/>
                  <a:pt x="743912" y="184423"/>
                  <a:pt x="743378" y="189224"/>
                </a:cubicBezTo>
                <a:lnTo>
                  <a:pt x="641966" y="189224"/>
                </a:lnTo>
                <a:cubicBezTo>
                  <a:pt x="636098" y="189224"/>
                  <a:pt x="631364" y="187023"/>
                  <a:pt x="627764" y="182623"/>
                </a:cubicBezTo>
                <a:cubicBezTo>
                  <a:pt x="624163" y="178356"/>
                  <a:pt x="622763" y="173155"/>
                  <a:pt x="623563" y="167021"/>
                </a:cubicBezTo>
                <a:lnTo>
                  <a:pt x="636965" y="69409"/>
                </a:lnTo>
                <a:cubicBezTo>
                  <a:pt x="637232" y="67408"/>
                  <a:pt x="638065" y="65775"/>
                  <a:pt x="639465" y="64508"/>
                </a:cubicBezTo>
                <a:cubicBezTo>
                  <a:pt x="640865" y="63241"/>
                  <a:pt x="642499" y="62608"/>
                  <a:pt x="644366" y="62608"/>
                </a:cubicBezTo>
                <a:close/>
                <a:moveTo>
                  <a:pt x="137217" y="59207"/>
                </a:moveTo>
                <a:lnTo>
                  <a:pt x="178822" y="59207"/>
                </a:lnTo>
                <a:cubicBezTo>
                  <a:pt x="181089" y="59207"/>
                  <a:pt x="182889" y="60341"/>
                  <a:pt x="184223" y="62608"/>
                </a:cubicBezTo>
                <a:lnTo>
                  <a:pt x="246830" y="188824"/>
                </a:lnTo>
                <a:lnTo>
                  <a:pt x="217027" y="188824"/>
                </a:lnTo>
                <a:cubicBezTo>
                  <a:pt x="207426" y="188824"/>
                  <a:pt x="199825" y="184023"/>
                  <a:pt x="194224" y="174422"/>
                </a:cubicBezTo>
                <a:close/>
                <a:moveTo>
                  <a:pt x="1426692" y="46206"/>
                </a:moveTo>
                <a:lnTo>
                  <a:pt x="1413091" y="119415"/>
                </a:lnTo>
                <a:lnTo>
                  <a:pt x="1463497" y="119415"/>
                </a:lnTo>
                <a:lnTo>
                  <a:pt x="1473898" y="46206"/>
                </a:lnTo>
                <a:close/>
                <a:moveTo>
                  <a:pt x="1049502" y="38605"/>
                </a:moveTo>
                <a:lnTo>
                  <a:pt x="1174318" y="52807"/>
                </a:lnTo>
                <a:cubicBezTo>
                  <a:pt x="1176185" y="53073"/>
                  <a:pt x="1177618" y="53873"/>
                  <a:pt x="1178618" y="55207"/>
                </a:cubicBezTo>
                <a:cubicBezTo>
                  <a:pt x="1179618" y="56540"/>
                  <a:pt x="1180052" y="58207"/>
                  <a:pt x="1179918" y="60207"/>
                </a:cubicBezTo>
                <a:lnTo>
                  <a:pt x="1177718" y="75209"/>
                </a:lnTo>
                <a:lnTo>
                  <a:pt x="1067504" y="62608"/>
                </a:lnTo>
                <a:cubicBezTo>
                  <a:pt x="1061370" y="61674"/>
                  <a:pt x="1056636" y="59007"/>
                  <a:pt x="1053303" y="54607"/>
                </a:cubicBezTo>
                <a:cubicBezTo>
                  <a:pt x="1049969" y="50206"/>
                  <a:pt x="1048702" y="44939"/>
                  <a:pt x="1049502" y="38805"/>
                </a:cubicBezTo>
                <a:close/>
                <a:moveTo>
                  <a:pt x="1292475" y="36204"/>
                </a:moveTo>
                <a:lnTo>
                  <a:pt x="1351283" y="36204"/>
                </a:lnTo>
                <a:lnTo>
                  <a:pt x="1332480" y="168421"/>
                </a:lnTo>
                <a:cubicBezTo>
                  <a:pt x="1332347" y="169354"/>
                  <a:pt x="1332614" y="170088"/>
                  <a:pt x="1333281" y="170621"/>
                </a:cubicBezTo>
                <a:cubicBezTo>
                  <a:pt x="1333947" y="171288"/>
                  <a:pt x="1334747" y="171488"/>
                  <a:pt x="1335681" y="171221"/>
                </a:cubicBezTo>
                <a:lnTo>
                  <a:pt x="1339681" y="171021"/>
                </a:lnTo>
                <a:cubicBezTo>
                  <a:pt x="1341815" y="170888"/>
                  <a:pt x="1343515" y="171455"/>
                  <a:pt x="1344782" y="172722"/>
                </a:cubicBezTo>
                <a:cubicBezTo>
                  <a:pt x="1346049" y="173988"/>
                  <a:pt x="1346549" y="175689"/>
                  <a:pt x="1346282" y="177822"/>
                </a:cubicBezTo>
                <a:lnTo>
                  <a:pt x="1345082" y="186023"/>
                </a:lnTo>
                <a:lnTo>
                  <a:pt x="1304877" y="188423"/>
                </a:lnTo>
                <a:cubicBezTo>
                  <a:pt x="1300076" y="188690"/>
                  <a:pt x="1296209" y="187357"/>
                  <a:pt x="1293275" y="184423"/>
                </a:cubicBezTo>
                <a:cubicBezTo>
                  <a:pt x="1290208" y="181356"/>
                  <a:pt x="1289008" y="177489"/>
                  <a:pt x="1289675" y="172822"/>
                </a:cubicBezTo>
                <a:lnTo>
                  <a:pt x="1306677" y="54207"/>
                </a:lnTo>
                <a:lnTo>
                  <a:pt x="1296276" y="54207"/>
                </a:lnTo>
                <a:cubicBezTo>
                  <a:pt x="1294542" y="54207"/>
                  <a:pt x="1293142" y="53607"/>
                  <a:pt x="1292075" y="52406"/>
                </a:cubicBezTo>
                <a:cubicBezTo>
                  <a:pt x="1291008" y="51206"/>
                  <a:pt x="1290542" y="49673"/>
                  <a:pt x="1290675" y="47806"/>
                </a:cubicBezTo>
                <a:close/>
                <a:moveTo>
                  <a:pt x="1565052" y="7001"/>
                </a:moveTo>
                <a:lnTo>
                  <a:pt x="1594456" y="7001"/>
                </a:lnTo>
                <a:cubicBezTo>
                  <a:pt x="1605524" y="7001"/>
                  <a:pt x="1614525" y="12401"/>
                  <a:pt x="1621459" y="23203"/>
                </a:cubicBezTo>
                <a:lnTo>
                  <a:pt x="1670266" y="82810"/>
                </a:lnTo>
                <a:lnTo>
                  <a:pt x="1741875" y="10601"/>
                </a:lnTo>
                <a:cubicBezTo>
                  <a:pt x="1744408" y="8201"/>
                  <a:pt x="1747208" y="7001"/>
                  <a:pt x="1750276" y="7001"/>
                </a:cubicBezTo>
                <a:lnTo>
                  <a:pt x="1795081" y="7001"/>
                </a:lnTo>
                <a:lnTo>
                  <a:pt x="1692268" y="106613"/>
                </a:lnTo>
                <a:lnTo>
                  <a:pt x="1770678" y="188824"/>
                </a:lnTo>
                <a:lnTo>
                  <a:pt x="1751676" y="188824"/>
                </a:lnTo>
                <a:cubicBezTo>
                  <a:pt x="1733007" y="188824"/>
                  <a:pt x="1716271" y="181756"/>
                  <a:pt x="1701469" y="167621"/>
                </a:cubicBezTo>
                <a:lnTo>
                  <a:pt x="1665265" y="130616"/>
                </a:lnTo>
                <a:lnTo>
                  <a:pt x="1611258" y="175222"/>
                </a:lnTo>
                <a:cubicBezTo>
                  <a:pt x="1599790" y="184290"/>
                  <a:pt x="1587255" y="188824"/>
                  <a:pt x="1573654" y="188824"/>
                </a:cubicBezTo>
                <a:lnTo>
                  <a:pt x="1544050" y="188824"/>
                </a:lnTo>
                <a:lnTo>
                  <a:pt x="1643462" y="106613"/>
                </a:lnTo>
                <a:close/>
                <a:moveTo>
                  <a:pt x="664168" y="1200"/>
                </a:moveTo>
                <a:lnTo>
                  <a:pt x="746179" y="1200"/>
                </a:lnTo>
                <a:cubicBezTo>
                  <a:pt x="749912" y="1200"/>
                  <a:pt x="753046" y="2400"/>
                  <a:pt x="755580" y="4801"/>
                </a:cubicBezTo>
                <a:cubicBezTo>
                  <a:pt x="758113" y="7201"/>
                  <a:pt x="759714" y="10268"/>
                  <a:pt x="760380" y="14002"/>
                </a:cubicBezTo>
                <a:lnTo>
                  <a:pt x="765981" y="54007"/>
                </a:lnTo>
                <a:lnTo>
                  <a:pt x="737778" y="54007"/>
                </a:lnTo>
                <a:cubicBezTo>
                  <a:pt x="734310" y="54007"/>
                  <a:pt x="731277" y="52840"/>
                  <a:pt x="728676" y="50506"/>
                </a:cubicBezTo>
                <a:cubicBezTo>
                  <a:pt x="726076" y="48173"/>
                  <a:pt x="724442" y="45139"/>
                  <a:pt x="723776" y="41405"/>
                </a:cubicBezTo>
                <a:lnTo>
                  <a:pt x="721175" y="22603"/>
                </a:lnTo>
                <a:cubicBezTo>
                  <a:pt x="720509" y="19002"/>
                  <a:pt x="718442" y="17202"/>
                  <a:pt x="714975" y="17202"/>
                </a:cubicBezTo>
                <a:lnTo>
                  <a:pt x="691172" y="17202"/>
                </a:lnTo>
                <a:cubicBezTo>
                  <a:pt x="687705" y="17202"/>
                  <a:pt x="685171" y="19002"/>
                  <a:pt x="683571" y="22603"/>
                </a:cubicBezTo>
                <a:lnTo>
                  <a:pt x="674570" y="44005"/>
                </a:lnTo>
                <a:cubicBezTo>
                  <a:pt x="671102" y="50673"/>
                  <a:pt x="666235" y="54007"/>
                  <a:pt x="659968" y="54007"/>
                </a:cubicBezTo>
                <a:lnTo>
                  <a:pt x="629964" y="54007"/>
                </a:lnTo>
                <a:lnTo>
                  <a:pt x="646366" y="14002"/>
                </a:lnTo>
                <a:cubicBezTo>
                  <a:pt x="648100" y="10268"/>
                  <a:pt x="650567" y="7201"/>
                  <a:pt x="653767" y="4801"/>
                </a:cubicBezTo>
                <a:cubicBezTo>
                  <a:pt x="656967" y="2400"/>
                  <a:pt x="660434" y="1200"/>
                  <a:pt x="664168" y="1200"/>
                </a:cubicBezTo>
                <a:close/>
                <a:moveTo>
                  <a:pt x="1661664" y="400"/>
                </a:moveTo>
                <a:lnTo>
                  <a:pt x="1678267" y="400"/>
                </a:lnTo>
                <a:cubicBezTo>
                  <a:pt x="1683200" y="400"/>
                  <a:pt x="1687301" y="2300"/>
                  <a:pt x="1690568" y="6101"/>
                </a:cubicBezTo>
                <a:cubicBezTo>
                  <a:pt x="1693835" y="9901"/>
                  <a:pt x="1695269" y="14468"/>
                  <a:pt x="1694869" y="19802"/>
                </a:cubicBezTo>
                <a:lnTo>
                  <a:pt x="1692668" y="41405"/>
                </a:lnTo>
                <a:lnTo>
                  <a:pt x="1657464" y="41405"/>
                </a:lnTo>
                <a:close/>
                <a:moveTo>
                  <a:pt x="1312478" y="400"/>
                </a:moveTo>
                <a:lnTo>
                  <a:pt x="1343482" y="400"/>
                </a:lnTo>
                <a:cubicBezTo>
                  <a:pt x="1345482" y="400"/>
                  <a:pt x="1347182" y="1033"/>
                  <a:pt x="1348583" y="2300"/>
                </a:cubicBezTo>
                <a:cubicBezTo>
                  <a:pt x="1349983" y="3567"/>
                  <a:pt x="1350683" y="5267"/>
                  <a:pt x="1350683" y="7401"/>
                </a:cubicBezTo>
                <a:lnTo>
                  <a:pt x="1351483" y="28203"/>
                </a:lnTo>
                <a:lnTo>
                  <a:pt x="1313278" y="28203"/>
                </a:lnTo>
                <a:close/>
                <a:moveTo>
                  <a:pt x="1397489" y="200"/>
                </a:moveTo>
                <a:lnTo>
                  <a:pt x="1434693" y="200"/>
                </a:lnTo>
                <a:lnTo>
                  <a:pt x="1430693" y="25603"/>
                </a:lnTo>
                <a:lnTo>
                  <a:pt x="1476899" y="25603"/>
                </a:lnTo>
                <a:lnTo>
                  <a:pt x="1480099" y="4000"/>
                </a:lnTo>
                <a:cubicBezTo>
                  <a:pt x="1480232" y="2934"/>
                  <a:pt x="1480732" y="2034"/>
                  <a:pt x="1481599" y="1300"/>
                </a:cubicBezTo>
                <a:cubicBezTo>
                  <a:pt x="1482466" y="567"/>
                  <a:pt x="1483433" y="200"/>
                  <a:pt x="1484500" y="200"/>
                </a:cubicBezTo>
                <a:lnTo>
                  <a:pt x="1522704" y="200"/>
                </a:lnTo>
                <a:lnTo>
                  <a:pt x="1519104" y="25603"/>
                </a:lnTo>
                <a:lnTo>
                  <a:pt x="1533306" y="25603"/>
                </a:lnTo>
                <a:lnTo>
                  <a:pt x="1531705" y="37605"/>
                </a:lnTo>
                <a:cubicBezTo>
                  <a:pt x="1531305" y="40005"/>
                  <a:pt x="1530172" y="42039"/>
                  <a:pt x="1528305" y="43705"/>
                </a:cubicBezTo>
                <a:cubicBezTo>
                  <a:pt x="1526438" y="45372"/>
                  <a:pt x="1524305" y="46206"/>
                  <a:pt x="1521904" y="46206"/>
                </a:cubicBezTo>
                <a:lnTo>
                  <a:pt x="1516103" y="46206"/>
                </a:lnTo>
                <a:lnTo>
                  <a:pt x="1505702" y="119415"/>
                </a:lnTo>
                <a:lnTo>
                  <a:pt x="1520904" y="119415"/>
                </a:lnTo>
                <a:lnTo>
                  <a:pt x="1519104" y="132416"/>
                </a:lnTo>
                <a:cubicBezTo>
                  <a:pt x="1518704" y="135084"/>
                  <a:pt x="1517470" y="137284"/>
                  <a:pt x="1515403" y="139017"/>
                </a:cubicBezTo>
                <a:cubicBezTo>
                  <a:pt x="1513336" y="140751"/>
                  <a:pt x="1511036" y="141618"/>
                  <a:pt x="1508502" y="141618"/>
                </a:cubicBezTo>
                <a:lnTo>
                  <a:pt x="1502502" y="141618"/>
                </a:lnTo>
                <a:lnTo>
                  <a:pt x="1495701" y="188824"/>
                </a:lnTo>
                <a:lnTo>
                  <a:pt x="1462297" y="188824"/>
                </a:lnTo>
                <a:cubicBezTo>
                  <a:pt x="1459896" y="188824"/>
                  <a:pt x="1457996" y="187990"/>
                  <a:pt x="1456596" y="186323"/>
                </a:cubicBezTo>
                <a:cubicBezTo>
                  <a:pt x="1455196" y="184656"/>
                  <a:pt x="1454629" y="182623"/>
                  <a:pt x="1454896" y="180222"/>
                </a:cubicBezTo>
                <a:lnTo>
                  <a:pt x="1460297" y="141618"/>
                </a:lnTo>
                <a:lnTo>
                  <a:pt x="1408890" y="141618"/>
                </a:lnTo>
                <a:lnTo>
                  <a:pt x="1403489" y="164621"/>
                </a:lnTo>
                <a:cubicBezTo>
                  <a:pt x="1401756" y="171688"/>
                  <a:pt x="1398022" y="177489"/>
                  <a:pt x="1392288" y="182023"/>
                </a:cubicBezTo>
                <a:cubicBezTo>
                  <a:pt x="1386554" y="186557"/>
                  <a:pt x="1380153" y="188824"/>
                  <a:pt x="1373086" y="188824"/>
                </a:cubicBezTo>
                <a:lnTo>
                  <a:pt x="1355883" y="188824"/>
                </a:lnTo>
                <a:lnTo>
                  <a:pt x="1366685" y="141618"/>
                </a:lnTo>
                <a:lnTo>
                  <a:pt x="1351683" y="141618"/>
                </a:lnTo>
                <a:lnTo>
                  <a:pt x="1353683" y="127016"/>
                </a:lnTo>
                <a:cubicBezTo>
                  <a:pt x="1354083" y="124882"/>
                  <a:pt x="1355117" y="123082"/>
                  <a:pt x="1356783" y="121615"/>
                </a:cubicBezTo>
                <a:cubicBezTo>
                  <a:pt x="1358450" y="120148"/>
                  <a:pt x="1360351" y="119415"/>
                  <a:pt x="1362484" y="119415"/>
                </a:cubicBezTo>
                <a:lnTo>
                  <a:pt x="1370885" y="119415"/>
                </a:lnTo>
                <a:lnTo>
                  <a:pt x="1384687" y="46206"/>
                </a:lnTo>
                <a:lnTo>
                  <a:pt x="1366085" y="46206"/>
                </a:lnTo>
                <a:lnTo>
                  <a:pt x="1368085" y="31604"/>
                </a:lnTo>
                <a:cubicBezTo>
                  <a:pt x="1368352" y="29870"/>
                  <a:pt x="1369152" y="28437"/>
                  <a:pt x="1370485" y="27303"/>
                </a:cubicBezTo>
                <a:cubicBezTo>
                  <a:pt x="1371819" y="26170"/>
                  <a:pt x="1373352" y="25603"/>
                  <a:pt x="1375086" y="25603"/>
                </a:cubicBezTo>
                <a:lnTo>
                  <a:pt x="1388688" y="25603"/>
                </a:lnTo>
                <a:lnTo>
                  <a:pt x="1391888" y="5001"/>
                </a:lnTo>
                <a:cubicBezTo>
                  <a:pt x="1392155" y="3667"/>
                  <a:pt x="1392821" y="2534"/>
                  <a:pt x="1393888" y="1600"/>
                </a:cubicBezTo>
                <a:cubicBezTo>
                  <a:pt x="1394955" y="667"/>
                  <a:pt x="1396155" y="200"/>
                  <a:pt x="1397489" y="200"/>
                </a:cubicBezTo>
                <a:close/>
                <a:moveTo>
                  <a:pt x="1057103" y="200"/>
                </a:moveTo>
                <a:lnTo>
                  <a:pt x="1271130" y="200"/>
                </a:lnTo>
                <a:cubicBezTo>
                  <a:pt x="1274064" y="200"/>
                  <a:pt x="1276364" y="1167"/>
                  <a:pt x="1278031" y="3100"/>
                </a:cubicBezTo>
                <a:cubicBezTo>
                  <a:pt x="1279698" y="5034"/>
                  <a:pt x="1280331" y="7401"/>
                  <a:pt x="1279931" y="10201"/>
                </a:cubicBezTo>
                <a:lnTo>
                  <a:pt x="1258128" y="166221"/>
                </a:lnTo>
                <a:cubicBezTo>
                  <a:pt x="1257195" y="172355"/>
                  <a:pt x="1254261" y="177689"/>
                  <a:pt x="1249327" y="182223"/>
                </a:cubicBezTo>
                <a:cubicBezTo>
                  <a:pt x="1244393" y="186623"/>
                  <a:pt x="1238726" y="188824"/>
                  <a:pt x="1232325" y="188824"/>
                </a:cubicBezTo>
                <a:lnTo>
                  <a:pt x="1141314" y="188824"/>
                </a:lnTo>
                <a:lnTo>
                  <a:pt x="1142314" y="181423"/>
                </a:lnTo>
                <a:cubicBezTo>
                  <a:pt x="1142980" y="177555"/>
                  <a:pt x="1144814" y="174288"/>
                  <a:pt x="1147814" y="171621"/>
                </a:cubicBezTo>
                <a:cubicBezTo>
                  <a:pt x="1150815" y="168954"/>
                  <a:pt x="1154249" y="167621"/>
                  <a:pt x="1158116" y="167621"/>
                </a:cubicBezTo>
                <a:lnTo>
                  <a:pt x="1199321" y="167621"/>
                </a:lnTo>
                <a:cubicBezTo>
                  <a:pt x="1201321" y="167621"/>
                  <a:pt x="1203188" y="166887"/>
                  <a:pt x="1204922" y="165421"/>
                </a:cubicBezTo>
                <a:cubicBezTo>
                  <a:pt x="1206655" y="163954"/>
                  <a:pt x="1207655" y="162220"/>
                  <a:pt x="1207922" y="160220"/>
                </a:cubicBezTo>
                <a:lnTo>
                  <a:pt x="1227324" y="21203"/>
                </a:lnTo>
                <a:lnTo>
                  <a:pt x="1048302" y="21203"/>
                </a:lnTo>
                <a:lnTo>
                  <a:pt x="1050302" y="6201"/>
                </a:lnTo>
                <a:cubicBezTo>
                  <a:pt x="1050569" y="4467"/>
                  <a:pt x="1051369" y="3034"/>
                  <a:pt x="1052703" y="1900"/>
                </a:cubicBezTo>
                <a:cubicBezTo>
                  <a:pt x="1054036" y="767"/>
                  <a:pt x="1055503" y="200"/>
                  <a:pt x="1057103" y="200"/>
                </a:cubicBezTo>
                <a:close/>
                <a:moveTo>
                  <a:pt x="814130" y="200"/>
                </a:moveTo>
                <a:lnTo>
                  <a:pt x="848534" y="200"/>
                </a:lnTo>
                <a:lnTo>
                  <a:pt x="846134" y="3800"/>
                </a:lnTo>
                <a:lnTo>
                  <a:pt x="1021156" y="3800"/>
                </a:lnTo>
                <a:lnTo>
                  <a:pt x="1020356" y="9801"/>
                </a:lnTo>
                <a:cubicBezTo>
                  <a:pt x="1019956" y="12735"/>
                  <a:pt x="1018755" y="15135"/>
                  <a:pt x="1016755" y="17002"/>
                </a:cubicBezTo>
                <a:cubicBezTo>
                  <a:pt x="1014755" y="18869"/>
                  <a:pt x="1012355" y="19802"/>
                  <a:pt x="1009554" y="19802"/>
                </a:cubicBezTo>
                <a:lnTo>
                  <a:pt x="836733" y="19802"/>
                </a:lnTo>
                <a:lnTo>
                  <a:pt x="833332" y="25403"/>
                </a:lnTo>
                <a:lnTo>
                  <a:pt x="839933" y="25403"/>
                </a:lnTo>
                <a:lnTo>
                  <a:pt x="838133" y="40005"/>
                </a:lnTo>
                <a:lnTo>
                  <a:pt x="837333" y="46206"/>
                </a:lnTo>
                <a:lnTo>
                  <a:pt x="836533" y="51606"/>
                </a:lnTo>
                <a:lnTo>
                  <a:pt x="968149" y="51606"/>
                </a:lnTo>
                <a:lnTo>
                  <a:pt x="969549" y="40005"/>
                </a:lnTo>
                <a:lnTo>
                  <a:pt x="843934" y="40005"/>
                </a:lnTo>
                <a:lnTo>
                  <a:pt x="845934" y="25403"/>
                </a:lnTo>
                <a:lnTo>
                  <a:pt x="1009954" y="25403"/>
                </a:lnTo>
                <a:lnTo>
                  <a:pt x="1003354" y="76009"/>
                </a:lnTo>
                <a:cubicBezTo>
                  <a:pt x="1002687" y="81077"/>
                  <a:pt x="1000353" y="85344"/>
                  <a:pt x="996353" y="88811"/>
                </a:cubicBezTo>
                <a:cubicBezTo>
                  <a:pt x="992352" y="92411"/>
                  <a:pt x="987885" y="94212"/>
                  <a:pt x="982951" y="94212"/>
                </a:cubicBezTo>
                <a:lnTo>
                  <a:pt x="844134" y="94212"/>
                </a:lnTo>
                <a:lnTo>
                  <a:pt x="839933" y="102213"/>
                </a:lnTo>
                <a:lnTo>
                  <a:pt x="1004554" y="102213"/>
                </a:lnTo>
                <a:lnTo>
                  <a:pt x="1001553" y="124816"/>
                </a:lnTo>
                <a:lnTo>
                  <a:pt x="930944" y="150819"/>
                </a:lnTo>
                <a:lnTo>
                  <a:pt x="981151" y="170021"/>
                </a:lnTo>
                <a:cubicBezTo>
                  <a:pt x="983818" y="170821"/>
                  <a:pt x="985885" y="171488"/>
                  <a:pt x="987352" y="172021"/>
                </a:cubicBezTo>
                <a:cubicBezTo>
                  <a:pt x="988818" y="172688"/>
                  <a:pt x="991019" y="173022"/>
                  <a:pt x="993952" y="173022"/>
                </a:cubicBezTo>
                <a:cubicBezTo>
                  <a:pt x="995286" y="173022"/>
                  <a:pt x="996353" y="173522"/>
                  <a:pt x="997153" y="174522"/>
                </a:cubicBezTo>
                <a:cubicBezTo>
                  <a:pt x="997953" y="175522"/>
                  <a:pt x="998286" y="176689"/>
                  <a:pt x="998153" y="178022"/>
                </a:cubicBezTo>
                <a:lnTo>
                  <a:pt x="996753" y="188824"/>
                </a:lnTo>
                <a:lnTo>
                  <a:pt x="970549" y="188824"/>
                </a:lnTo>
                <a:cubicBezTo>
                  <a:pt x="964549" y="188824"/>
                  <a:pt x="958281" y="188290"/>
                  <a:pt x="951747" y="187223"/>
                </a:cubicBezTo>
                <a:cubicBezTo>
                  <a:pt x="945213" y="186157"/>
                  <a:pt x="939212" y="184690"/>
                  <a:pt x="933745" y="182823"/>
                </a:cubicBezTo>
                <a:lnTo>
                  <a:pt x="889339" y="166221"/>
                </a:lnTo>
                <a:lnTo>
                  <a:pt x="845934" y="182223"/>
                </a:lnTo>
                <a:cubicBezTo>
                  <a:pt x="842867" y="183423"/>
                  <a:pt x="839533" y="184423"/>
                  <a:pt x="835933" y="185223"/>
                </a:cubicBezTo>
                <a:cubicBezTo>
                  <a:pt x="832332" y="186023"/>
                  <a:pt x="828598" y="186690"/>
                  <a:pt x="824731" y="187223"/>
                </a:cubicBezTo>
                <a:cubicBezTo>
                  <a:pt x="820997" y="187890"/>
                  <a:pt x="817330" y="188357"/>
                  <a:pt x="813730" y="188624"/>
                </a:cubicBezTo>
                <a:cubicBezTo>
                  <a:pt x="810263" y="188757"/>
                  <a:pt x="806996" y="188824"/>
                  <a:pt x="803929" y="188824"/>
                </a:cubicBezTo>
                <a:lnTo>
                  <a:pt x="773525" y="188824"/>
                </a:lnTo>
                <a:lnTo>
                  <a:pt x="774925" y="178022"/>
                </a:lnTo>
                <a:cubicBezTo>
                  <a:pt x="775058" y="176555"/>
                  <a:pt x="775625" y="175355"/>
                  <a:pt x="776625" y="174422"/>
                </a:cubicBezTo>
                <a:cubicBezTo>
                  <a:pt x="777625" y="173488"/>
                  <a:pt x="778859" y="173022"/>
                  <a:pt x="780326" y="173022"/>
                </a:cubicBezTo>
                <a:cubicBezTo>
                  <a:pt x="783259" y="173022"/>
                  <a:pt x="785993" y="172755"/>
                  <a:pt x="788527" y="172221"/>
                </a:cubicBezTo>
                <a:cubicBezTo>
                  <a:pt x="791060" y="171821"/>
                  <a:pt x="793794" y="171088"/>
                  <a:pt x="796728" y="170021"/>
                </a:cubicBezTo>
                <a:lnTo>
                  <a:pt x="849134" y="151019"/>
                </a:lnTo>
                <a:lnTo>
                  <a:pt x="818730" y="139817"/>
                </a:lnTo>
                <a:cubicBezTo>
                  <a:pt x="815663" y="145018"/>
                  <a:pt x="811596" y="147618"/>
                  <a:pt x="806529" y="147618"/>
                </a:cubicBezTo>
                <a:lnTo>
                  <a:pt x="778726" y="147618"/>
                </a:lnTo>
                <a:lnTo>
                  <a:pt x="807529" y="94012"/>
                </a:lnTo>
                <a:cubicBezTo>
                  <a:pt x="803529" y="93212"/>
                  <a:pt x="800261" y="91145"/>
                  <a:pt x="797728" y="87811"/>
                </a:cubicBezTo>
                <a:cubicBezTo>
                  <a:pt x="795327" y="84611"/>
                  <a:pt x="794394" y="80677"/>
                  <a:pt x="794928" y="76009"/>
                </a:cubicBezTo>
                <a:lnTo>
                  <a:pt x="801128" y="28203"/>
                </a:lnTo>
                <a:lnTo>
                  <a:pt x="793527" y="28203"/>
                </a:lnTo>
                <a:lnTo>
                  <a:pt x="807729" y="4000"/>
                </a:lnTo>
                <a:cubicBezTo>
                  <a:pt x="809463" y="1467"/>
                  <a:pt x="811596" y="200"/>
                  <a:pt x="814130" y="200"/>
                </a:cubicBezTo>
                <a:close/>
                <a:moveTo>
                  <a:pt x="122015" y="200"/>
                </a:moveTo>
                <a:lnTo>
                  <a:pt x="171021" y="200"/>
                </a:lnTo>
                <a:lnTo>
                  <a:pt x="155219" y="25403"/>
                </a:lnTo>
                <a:lnTo>
                  <a:pt x="252631" y="25403"/>
                </a:lnTo>
                <a:lnTo>
                  <a:pt x="246630" y="43405"/>
                </a:lnTo>
                <a:cubicBezTo>
                  <a:pt x="243963" y="49406"/>
                  <a:pt x="239896" y="52406"/>
                  <a:pt x="234429" y="52406"/>
                </a:cubicBezTo>
                <a:lnTo>
                  <a:pt x="138417" y="52406"/>
                </a:lnTo>
                <a:lnTo>
                  <a:pt x="67208" y="167621"/>
                </a:lnTo>
                <a:cubicBezTo>
                  <a:pt x="57474" y="181489"/>
                  <a:pt x="45072" y="188423"/>
                  <a:pt x="30003" y="188423"/>
                </a:cubicBezTo>
                <a:lnTo>
                  <a:pt x="0" y="188423"/>
                </a:lnTo>
                <a:lnTo>
                  <a:pt x="84410" y="52406"/>
                </a:lnTo>
                <a:lnTo>
                  <a:pt x="14801" y="52406"/>
                </a:lnTo>
                <a:lnTo>
                  <a:pt x="19802" y="37405"/>
                </a:lnTo>
                <a:cubicBezTo>
                  <a:pt x="23269" y="29404"/>
                  <a:pt x="28603" y="25403"/>
                  <a:pt x="35804" y="25403"/>
                </a:cubicBezTo>
                <a:lnTo>
                  <a:pt x="101212" y="25403"/>
                </a:lnTo>
                <a:lnTo>
                  <a:pt x="114214" y="4601"/>
                </a:lnTo>
                <a:cubicBezTo>
                  <a:pt x="116214" y="1667"/>
                  <a:pt x="118814" y="200"/>
                  <a:pt x="122015" y="200"/>
                </a:cubicBezTo>
                <a:close/>
                <a:moveTo>
                  <a:pt x="556555" y="0"/>
                </a:moveTo>
                <a:lnTo>
                  <a:pt x="583758" y="0"/>
                </a:lnTo>
                <a:lnTo>
                  <a:pt x="580758" y="9601"/>
                </a:lnTo>
                <a:lnTo>
                  <a:pt x="637165" y="9601"/>
                </a:lnTo>
                <a:lnTo>
                  <a:pt x="635765" y="19202"/>
                </a:lnTo>
                <a:cubicBezTo>
                  <a:pt x="635498" y="21069"/>
                  <a:pt x="634731" y="22603"/>
                  <a:pt x="633464" y="23803"/>
                </a:cubicBezTo>
                <a:cubicBezTo>
                  <a:pt x="632198" y="25003"/>
                  <a:pt x="630697" y="25603"/>
                  <a:pt x="628964" y="25603"/>
                </a:cubicBezTo>
                <a:lnTo>
                  <a:pt x="575957" y="25603"/>
                </a:lnTo>
                <a:lnTo>
                  <a:pt x="560155" y="83610"/>
                </a:lnTo>
                <a:cubicBezTo>
                  <a:pt x="558955" y="87211"/>
                  <a:pt x="559755" y="89011"/>
                  <a:pt x="562556" y="89011"/>
                </a:cubicBezTo>
                <a:lnTo>
                  <a:pt x="570157" y="89011"/>
                </a:lnTo>
                <a:lnTo>
                  <a:pt x="575757" y="48606"/>
                </a:lnTo>
                <a:cubicBezTo>
                  <a:pt x="576157" y="45406"/>
                  <a:pt x="577524" y="42772"/>
                  <a:pt x="579858" y="40705"/>
                </a:cubicBezTo>
                <a:cubicBezTo>
                  <a:pt x="582191" y="38638"/>
                  <a:pt x="584958" y="37605"/>
                  <a:pt x="588159" y="37605"/>
                </a:cubicBezTo>
                <a:lnTo>
                  <a:pt x="614362" y="37605"/>
                </a:lnTo>
                <a:lnTo>
                  <a:pt x="607361" y="89011"/>
                </a:lnTo>
                <a:lnTo>
                  <a:pt x="624163" y="89011"/>
                </a:lnTo>
                <a:lnTo>
                  <a:pt x="621963" y="105013"/>
                </a:lnTo>
                <a:lnTo>
                  <a:pt x="605161" y="105013"/>
                </a:lnTo>
                <a:lnTo>
                  <a:pt x="600160" y="141418"/>
                </a:lnTo>
                <a:lnTo>
                  <a:pt x="618563" y="141418"/>
                </a:lnTo>
                <a:lnTo>
                  <a:pt x="617362" y="149219"/>
                </a:lnTo>
                <a:cubicBezTo>
                  <a:pt x="617096" y="151619"/>
                  <a:pt x="616129" y="153552"/>
                  <a:pt x="614462" y="155019"/>
                </a:cubicBezTo>
                <a:cubicBezTo>
                  <a:pt x="612795" y="156486"/>
                  <a:pt x="610828" y="157220"/>
                  <a:pt x="608561" y="157220"/>
                </a:cubicBezTo>
                <a:lnTo>
                  <a:pt x="597960" y="157220"/>
                </a:lnTo>
                <a:lnTo>
                  <a:pt x="594360" y="184623"/>
                </a:lnTo>
                <a:cubicBezTo>
                  <a:pt x="594093" y="185957"/>
                  <a:pt x="593493" y="187057"/>
                  <a:pt x="592559" y="187923"/>
                </a:cubicBezTo>
                <a:cubicBezTo>
                  <a:pt x="591626" y="188790"/>
                  <a:pt x="590492" y="189224"/>
                  <a:pt x="589159" y="189224"/>
                </a:cubicBezTo>
                <a:lnTo>
                  <a:pt x="555355" y="189224"/>
                </a:lnTo>
                <a:lnTo>
                  <a:pt x="559755" y="157220"/>
                </a:lnTo>
                <a:lnTo>
                  <a:pt x="516150" y="157220"/>
                </a:lnTo>
                <a:lnTo>
                  <a:pt x="517150" y="149219"/>
                </a:lnTo>
                <a:cubicBezTo>
                  <a:pt x="517550" y="146952"/>
                  <a:pt x="518583" y="145085"/>
                  <a:pt x="520250" y="143618"/>
                </a:cubicBezTo>
                <a:cubicBezTo>
                  <a:pt x="521917" y="142151"/>
                  <a:pt x="523884" y="141418"/>
                  <a:pt x="526151" y="141418"/>
                </a:cubicBezTo>
                <a:lnTo>
                  <a:pt x="561956" y="141418"/>
                </a:lnTo>
                <a:lnTo>
                  <a:pt x="566756" y="105013"/>
                </a:lnTo>
                <a:lnTo>
                  <a:pt x="537352" y="105013"/>
                </a:lnTo>
                <a:cubicBezTo>
                  <a:pt x="531752" y="105013"/>
                  <a:pt x="528151" y="102879"/>
                  <a:pt x="526551" y="98612"/>
                </a:cubicBezTo>
                <a:cubicBezTo>
                  <a:pt x="524951" y="94345"/>
                  <a:pt x="525018" y="89544"/>
                  <a:pt x="526751" y="84210"/>
                </a:cubicBezTo>
                <a:lnTo>
                  <a:pt x="543153" y="25603"/>
                </a:lnTo>
                <a:lnTo>
                  <a:pt x="534752" y="25603"/>
                </a:lnTo>
                <a:lnTo>
                  <a:pt x="536152" y="15802"/>
                </a:lnTo>
                <a:cubicBezTo>
                  <a:pt x="536419" y="13935"/>
                  <a:pt x="537219" y="12435"/>
                  <a:pt x="538553" y="11301"/>
                </a:cubicBezTo>
                <a:cubicBezTo>
                  <a:pt x="539886" y="10168"/>
                  <a:pt x="541420" y="9601"/>
                  <a:pt x="543153" y="9601"/>
                </a:cubicBezTo>
                <a:lnTo>
                  <a:pt x="548154" y="9601"/>
                </a:lnTo>
                <a:lnTo>
                  <a:pt x="549554" y="5201"/>
                </a:lnTo>
                <a:cubicBezTo>
                  <a:pt x="551021" y="1733"/>
                  <a:pt x="553355" y="0"/>
                  <a:pt x="556555" y="0"/>
                </a:cubicBezTo>
                <a:close/>
              </a:path>
            </a:pathLst>
          </a:custGeom>
          <a:solidFill>
            <a:schemeClr val="tx1">
              <a:lumMod val="50000"/>
              <a:lumOff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1600" dirty="0">
              <a:solidFill>
                <a:schemeClr val="bg1">
                  <a:lumMod val="50000"/>
                </a:schemeClr>
              </a:solidFill>
              <a:latin typeface="DOUYU Font" pitchFamily="2" charset="-122"/>
              <a:ea typeface="DOUYU Font" pitchFamily="2" charset="-122"/>
            </a:endParaRPr>
          </a:p>
        </p:txBody>
      </p:sp>
      <p:sp>
        <p:nvSpPr>
          <p:cNvPr id="7" name="副标题 2">
            <a:extLst>
              <a:ext uri="{FF2B5EF4-FFF2-40B4-BE49-F238E27FC236}">
                <a16:creationId xmlns="" xmlns:a16="http://schemas.microsoft.com/office/drawing/2014/main" id="{52C4449A-F464-4D7F-BEC9-4DBC80644CF4}"/>
              </a:ext>
            </a:extLst>
          </p:cNvPr>
          <p:cNvSpPr txBox="1">
            <a:spLocks/>
          </p:cNvSpPr>
          <p:nvPr/>
        </p:nvSpPr>
        <p:spPr>
          <a:xfrm>
            <a:off x="5159896" y="1231072"/>
            <a:ext cx="1773382" cy="620466"/>
          </a:xfrm>
          <a:prstGeom prst="roundRect">
            <a:avLst>
              <a:gd name="adj" fmla="val 50000"/>
            </a:avLst>
          </a:prstGeom>
          <a:solidFill>
            <a:srgbClr val="2FC4DA"/>
          </a:solidFill>
          <a:ln>
            <a:no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zh-CN" sz="2600" dirty="0" smtClean="0">
                <a:solidFill>
                  <a:schemeClr val="bg1"/>
                </a:solidFill>
                <a:latin typeface="KaiTi" panose="02010609060101010101" pitchFamily="49" charset="-122"/>
                <a:ea typeface="KaiTi" panose="02010609060101010101" pitchFamily="49" charset="-122"/>
              </a:rPr>
              <a:t>第</a:t>
            </a:r>
            <a:r>
              <a:rPr lang="en-US" altLang="zh-CN" sz="2600" dirty="0">
                <a:solidFill>
                  <a:schemeClr val="bg1"/>
                </a:solidFill>
                <a:latin typeface="KaiTi" panose="02010609060101010101" pitchFamily="49" charset="-122"/>
                <a:ea typeface="KaiTi" panose="02010609060101010101" pitchFamily="49" charset="-122"/>
              </a:rPr>
              <a:t>3</a:t>
            </a:r>
            <a:r>
              <a:rPr lang="zh-CN" altLang="zh-CN" sz="2600" dirty="0" smtClean="0">
                <a:solidFill>
                  <a:schemeClr val="bg1"/>
                </a:solidFill>
                <a:latin typeface="KaiTi" panose="02010609060101010101" pitchFamily="49" charset="-122"/>
                <a:ea typeface="KaiTi" panose="02010609060101010101" pitchFamily="49" charset="-122"/>
              </a:rPr>
              <a:t>讲</a:t>
            </a:r>
            <a:endParaRPr lang="zh-CN" altLang="en-US" sz="2600" dirty="0">
              <a:solidFill>
                <a:schemeClr val="bg1"/>
              </a:solidFill>
              <a:latin typeface="KaiTi" panose="02010609060101010101" pitchFamily="49" charset="-122"/>
              <a:ea typeface="KaiTi" panose="02010609060101010101" pitchFamily="49" charset="-122"/>
            </a:endParaRPr>
          </a:p>
        </p:txBody>
      </p:sp>
      <p:sp>
        <p:nvSpPr>
          <p:cNvPr id="8" name="同侧圆角矩形 7">
            <a:extLst>
              <a:ext uri="{FF2B5EF4-FFF2-40B4-BE49-F238E27FC236}">
                <a16:creationId xmlns="" xmlns:a16="http://schemas.microsoft.com/office/drawing/2014/main" id="{8DC2250F-767C-FF4C-95CF-EAB281A98863}"/>
              </a:ext>
            </a:extLst>
          </p:cNvPr>
          <p:cNvSpPr/>
          <p:nvPr/>
        </p:nvSpPr>
        <p:spPr>
          <a:xfrm flipV="1">
            <a:off x="11286600" y="-5748"/>
            <a:ext cx="579247" cy="73014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多边形 3">
            <a:extLst>
              <a:ext uri="{FF2B5EF4-FFF2-40B4-BE49-F238E27FC236}">
                <a16:creationId xmlns="" xmlns:a16="http://schemas.microsoft.com/office/drawing/2014/main" id="{435EE09B-B0C9-3644-9641-51B1914CC742}"/>
              </a:ext>
            </a:extLst>
          </p:cNvPr>
          <p:cNvSpPr/>
          <p:nvPr/>
        </p:nvSpPr>
        <p:spPr>
          <a:xfrm>
            <a:off x="11345196" y="66679"/>
            <a:ext cx="462056" cy="511552"/>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spTree>
    <p:extLst>
      <p:ext uri="{BB962C8B-B14F-4D97-AF65-F5344CB8AC3E}">
        <p14:creationId xmlns:p14="http://schemas.microsoft.com/office/powerpoint/2010/main" val="957614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353705"/>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当乙池中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极质量增加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5.40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时，甲池中理论上消耗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的体积为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，丙池中</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极析出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铜。</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4626" name="Picture 2" descr="6-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1484784"/>
            <a:ext cx="6898795"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4840585"/>
            <a:ext cx="11160000" cy="1728192"/>
            <a:chOff x="792914" y="3925222"/>
            <a:chExt cx="11160000" cy="1728192"/>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1615302"/>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0" name="对象 9"/>
          <p:cNvGraphicFramePr>
            <a:graphicFrameLocks noChangeAspect="1"/>
          </p:cNvGraphicFramePr>
          <p:nvPr/>
        </p:nvGraphicFramePr>
        <p:xfrm>
          <a:off x="762000" y="5056609"/>
          <a:ext cx="10668000" cy="1419225"/>
        </p:xfrm>
        <a:graphic>
          <a:graphicData uri="http://schemas.openxmlformats.org/presentationml/2006/ole">
            <mc:AlternateContent xmlns:mc="http://schemas.openxmlformats.org/markup-compatibility/2006">
              <mc:Choice xmlns:v="urn:schemas-microsoft-com:vml" Requires="v">
                <p:oleObj spid="_x0000_s194595" name="文档" r:id="rId5" imgW="10679506" imgH="1425156" progId="Word.Document.12">
                  <p:embed/>
                </p:oleObj>
              </mc:Choice>
              <mc:Fallback>
                <p:oleObj name="文档" r:id="rId5" imgW="10679506" imgH="1425156" progId="Word.Document.12">
                  <p:embed/>
                  <p:pic>
                    <p:nvPicPr>
                      <p:cNvPr id="0" name=""/>
                      <p:cNvPicPr/>
                      <p:nvPr/>
                    </p:nvPicPr>
                    <p:blipFill>
                      <a:blip r:embed="rId6"/>
                      <a:stretch>
                        <a:fillRect/>
                      </a:stretch>
                    </p:blipFill>
                    <p:spPr>
                      <a:xfrm>
                        <a:off x="762000" y="5056609"/>
                        <a:ext cx="10668000" cy="1419225"/>
                      </a:xfrm>
                      <a:prstGeom prst="rect">
                        <a:avLst/>
                      </a:prstGeom>
                    </p:spPr>
                  </p:pic>
                </p:oleObj>
              </mc:Fallback>
            </mc:AlternateContent>
          </a:graphicData>
        </a:graphic>
      </p:graphicFrame>
      <p:sp>
        <p:nvSpPr>
          <p:cNvPr id="3" name="矩形 2"/>
          <p:cNvSpPr/>
          <p:nvPr/>
        </p:nvSpPr>
        <p:spPr>
          <a:xfrm>
            <a:off x="9410109" y="457579"/>
            <a:ext cx="64633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280</a:t>
            </a:r>
            <a:endParaRPr lang="zh-CN" altLang="en-US" dirty="0"/>
          </a:p>
        </p:txBody>
      </p:sp>
      <p:sp>
        <p:nvSpPr>
          <p:cNvPr id="7" name="矩形 6"/>
          <p:cNvSpPr/>
          <p:nvPr/>
        </p:nvSpPr>
        <p:spPr>
          <a:xfrm>
            <a:off x="2520164" y="992212"/>
            <a:ext cx="407484"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D</a:t>
            </a:r>
            <a:endParaRPr lang="zh-CN" altLang="en-US" dirty="0"/>
          </a:p>
        </p:txBody>
      </p:sp>
      <p:sp>
        <p:nvSpPr>
          <p:cNvPr id="9" name="矩形 8"/>
          <p:cNvSpPr/>
          <p:nvPr/>
        </p:nvSpPr>
        <p:spPr>
          <a:xfrm>
            <a:off x="4007768" y="992212"/>
            <a:ext cx="723275"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1.60</a:t>
            </a:r>
            <a:endParaRPr lang="zh-CN" altLang="en-US" dirty="0"/>
          </a:p>
        </p:txBody>
      </p:sp>
    </p:spTree>
    <p:extLst>
      <p:ext uri="{BB962C8B-B14F-4D97-AF65-F5344CB8AC3E}">
        <p14:creationId xmlns:p14="http://schemas.microsoft.com/office/powerpoint/2010/main" val="305800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16632"/>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若丙池中电极不变，将其溶液换成</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溶液，电键闭合一段时间后，甲池中溶液的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不变</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；丙池中溶液的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4626" name="Picture 2" descr="6-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1247711"/>
            <a:ext cx="6898795"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487488" y="728337"/>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6" name="矩形 5"/>
          <p:cNvSpPr/>
          <p:nvPr/>
        </p:nvSpPr>
        <p:spPr>
          <a:xfrm>
            <a:off x="10704512" y="72833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en-US" dirty="0"/>
          </a:p>
        </p:txBody>
      </p:sp>
      <p:grpSp>
        <p:nvGrpSpPr>
          <p:cNvPr id="20" name="组合 19">
            <a:extLst>
              <a:ext uri="{FF2B5EF4-FFF2-40B4-BE49-F238E27FC236}">
                <a16:creationId xmlns="" xmlns:a16="http://schemas.microsoft.com/office/drawing/2014/main" id="{574E7DD6-E482-894D-9E46-D2B62C9ED9EC}"/>
              </a:ext>
            </a:extLst>
          </p:cNvPr>
          <p:cNvGrpSpPr/>
          <p:nvPr/>
        </p:nvGrpSpPr>
        <p:grpSpPr>
          <a:xfrm>
            <a:off x="516000" y="4431778"/>
            <a:ext cx="11160000" cy="2237582"/>
            <a:chOff x="792914" y="3925222"/>
            <a:chExt cx="11160000" cy="2237582"/>
          </a:xfrm>
        </p:grpSpPr>
        <p:sp>
          <p:nvSpPr>
            <p:cNvPr id="21" name="圆角矩形 20">
              <a:extLst>
                <a:ext uri="{FF2B5EF4-FFF2-40B4-BE49-F238E27FC236}">
                  <a16:creationId xmlns="" xmlns:a16="http://schemas.microsoft.com/office/drawing/2014/main" id="{E0791A29-2CB4-2744-96C1-EA2037B165CE}"/>
                </a:ext>
              </a:extLst>
            </p:cNvPr>
            <p:cNvSpPr/>
            <p:nvPr/>
          </p:nvSpPr>
          <p:spPr>
            <a:xfrm>
              <a:off x="792914" y="4038112"/>
              <a:ext cx="11160000" cy="2124692"/>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8" name="对象 7"/>
          <p:cNvGraphicFramePr>
            <a:graphicFrameLocks noChangeAspect="1"/>
          </p:cNvGraphicFramePr>
          <p:nvPr>
            <p:extLst>
              <p:ext uri="{D42A27DB-BD31-4B8C-83A1-F6EECF244321}">
                <p14:modId xmlns:p14="http://schemas.microsoft.com/office/powerpoint/2010/main" val="2558080365"/>
              </p:ext>
            </p:extLst>
          </p:nvPr>
        </p:nvGraphicFramePr>
        <p:xfrm>
          <a:off x="790575" y="4848225"/>
          <a:ext cx="10610850" cy="1685925"/>
        </p:xfrm>
        <a:graphic>
          <a:graphicData uri="http://schemas.openxmlformats.org/presentationml/2006/ole">
            <mc:AlternateContent xmlns:mc="http://schemas.openxmlformats.org/markup-compatibility/2006">
              <mc:Choice xmlns:v="urn:schemas-microsoft-com:vml" Requires="v">
                <p:oleObj spid="_x0000_s195619" name="文档" r:id="rId5" imgW="10622242" imgH="1683229" progId="Word.Document.12">
                  <p:embed/>
                </p:oleObj>
              </mc:Choice>
              <mc:Fallback>
                <p:oleObj name="文档" r:id="rId5" imgW="10622242" imgH="1683229" progId="Word.Document.12">
                  <p:embed/>
                  <p:pic>
                    <p:nvPicPr>
                      <p:cNvPr id="0" name=""/>
                      <p:cNvPicPr/>
                      <p:nvPr/>
                    </p:nvPicPr>
                    <p:blipFill>
                      <a:blip r:embed="rId6"/>
                      <a:stretch>
                        <a:fillRect/>
                      </a:stretch>
                    </p:blipFill>
                    <p:spPr>
                      <a:xfrm>
                        <a:off x="790575" y="4848225"/>
                        <a:ext cx="10610850" cy="1685925"/>
                      </a:xfrm>
                      <a:prstGeom prst="rect">
                        <a:avLst/>
                      </a:prstGeom>
                    </p:spPr>
                  </p:pic>
                </p:oleObj>
              </mc:Fallback>
            </mc:AlternateContent>
          </a:graphicData>
        </a:graphic>
      </p:graphicFrame>
    </p:spTree>
    <p:extLst>
      <p:ext uri="{BB962C8B-B14F-4D97-AF65-F5344CB8AC3E}">
        <p14:creationId xmlns:p14="http://schemas.microsoft.com/office/powerpoint/2010/main" val="39168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476672"/>
            <a:ext cx="11346487" cy="563231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中科院长春应化所张新波团队提出了一种独特的锂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氮电池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，该电池在放电过程中消耗氮气，充电过程中释放氮气，实现氮气的循环，并对外提供电能。该电池在充电时发生反应：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2Li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6Li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。现以该电池为电源进行如图所示实验，下列说法正确的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乙电极上的反应为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2Li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6e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充电过程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由甲电极</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迁移</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向乙电极，并</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在多孔碳布表面生成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处均可能有铜析出</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氮电池为绿色固氮提供了一种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可能</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9"/>
          <p:cNvSpPr txBox="1"/>
          <p:nvPr/>
        </p:nvSpPr>
        <p:spPr>
          <a:xfrm>
            <a:off x="344885" y="536369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30120" name="Picture 72" descr="6-1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4020" y="2223914"/>
            <a:ext cx="6468322"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30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120" name="Picture 72" descr="6-1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8315" y="797874"/>
            <a:ext cx="5880293" cy="21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a:extLst>
              <a:ext uri="{FF2B5EF4-FFF2-40B4-BE49-F238E27FC236}">
                <a16:creationId xmlns="" xmlns:a16="http://schemas.microsoft.com/office/drawing/2014/main" id="{574E7DD6-E482-894D-9E46-D2B62C9ED9EC}"/>
              </a:ext>
            </a:extLst>
          </p:cNvPr>
          <p:cNvGrpSpPr/>
          <p:nvPr/>
        </p:nvGrpSpPr>
        <p:grpSpPr>
          <a:xfrm>
            <a:off x="516000" y="448097"/>
            <a:ext cx="11160000" cy="5879550"/>
            <a:chOff x="792914" y="3925222"/>
            <a:chExt cx="11160000" cy="5879550"/>
          </a:xfrm>
        </p:grpSpPr>
        <p:sp>
          <p:nvSpPr>
            <p:cNvPr id="6" name="圆角矩形 5">
              <a:extLst>
                <a:ext uri="{FF2B5EF4-FFF2-40B4-BE49-F238E27FC236}">
                  <a16:creationId xmlns="" xmlns:a16="http://schemas.microsoft.com/office/drawing/2014/main" id="{E0791A29-2CB4-2744-96C1-EA2037B165CE}"/>
                </a:ext>
              </a:extLst>
            </p:cNvPr>
            <p:cNvSpPr/>
            <p:nvPr/>
          </p:nvSpPr>
          <p:spPr>
            <a:xfrm>
              <a:off x="792914" y="4038112"/>
              <a:ext cx="11160000" cy="5766660"/>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7" name="矩形 6">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文本框 7">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744525" y="736129"/>
            <a:ext cx="4836398"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放电时，该原电池中锂失电子作负极，氮气得电子作正极，故乙电极是正极，发生反应：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6Li</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6e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=2Li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744524" y="2968377"/>
            <a:ext cx="10680067" cy="334623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充电过程是电解池原理，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由乙电极移向甲电极，多孔碳布表面</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分解生成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是阳极，阳极电极反应式：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，产生氧气，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6Li</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=2Li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属于氮的固定，锂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氮电池为绿色固氮提供了一种可能，</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1580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linds(horizontal)">
                                      <p:cBhvr>
                                        <p:cTn id="13" dur="500"/>
                                        <p:tgtEl>
                                          <p:spTgt spid="12">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linds(horizontal)">
                                      <p:cBhvr>
                                        <p:cTn id="16" dur="500"/>
                                        <p:tgtEl>
                                          <p:spTgt spid="12">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blinds(horizontal)">
                                      <p:cBhvr>
                                        <p:cTn id="19" dur="500"/>
                                        <p:tgtEl>
                                          <p:spTgt spid="12">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0120"/>
                                        </p:tgtEl>
                                        <p:attrNameLst>
                                          <p:attrName>style.visibility</p:attrName>
                                        </p:attrNameLst>
                                      </p:cBhvr>
                                      <p:to>
                                        <p:strVal val="visible"/>
                                      </p:to>
                                    </p:set>
                                    <p:animEffect transition="in" filter="blinds(horizontal)">
                                      <p:cBhvr>
                                        <p:cTn id="22" dur="500"/>
                                        <p:tgtEl>
                                          <p:spTgt spid="13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 xmlns:a16="http://schemas.microsoft.com/office/drawing/2014/main" id="{42F66117-1422-E04E-93A0-A3423E0F05D2}"/>
              </a:ext>
            </a:extLst>
          </p:cNvPr>
          <p:cNvSpPr/>
          <p:nvPr/>
        </p:nvSpPr>
        <p:spPr>
          <a:xfrm>
            <a:off x="559851" y="1556793"/>
            <a:ext cx="11110368" cy="2376263"/>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任意形状 7">
            <a:extLst>
              <a:ext uri="{FF2B5EF4-FFF2-40B4-BE49-F238E27FC236}">
                <a16:creationId xmlns="" xmlns:a16="http://schemas.microsoft.com/office/drawing/2014/main"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13" name="矩形 12"/>
          <p:cNvSpPr/>
          <p:nvPr/>
        </p:nvSpPr>
        <p:spPr>
          <a:xfrm>
            <a:off x="5542002" y="29732"/>
            <a:ext cx="1114408" cy="369332"/>
          </a:xfrm>
          <a:prstGeom prst="rect">
            <a:avLst/>
          </a:prstGeom>
        </p:spPr>
        <p:txBody>
          <a:bodyPr wrap="none">
            <a:spAutoFit/>
          </a:bodyPr>
          <a:lstStyle/>
          <a:p>
            <a:r>
              <a:rPr lang="zh-CN" altLang="en-US" b="1" dirty="0" smtClean="0">
                <a:solidFill>
                  <a:schemeClr val="bg1"/>
                </a:solidFill>
                <a:latin typeface="方正中倩简体" panose="03000509000000000000" pitchFamily="65" charset="-122"/>
                <a:ea typeface="方正中倩简体" panose="03000509000000000000" pitchFamily="65" charset="-122"/>
              </a:rPr>
              <a:t>练后反思</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11" name="矩形 10">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 name="矩形 3"/>
          <p:cNvSpPr/>
          <p:nvPr/>
        </p:nvSpPr>
        <p:spPr>
          <a:xfrm>
            <a:off x="786000" y="1868889"/>
            <a:ext cx="10620000" cy="1685077"/>
          </a:xfrm>
          <a:prstGeom prst="rect">
            <a:avLst/>
          </a:prstGeom>
        </p:spPr>
        <p:txBody>
          <a:bodyPr>
            <a:spAutoFit/>
          </a:bodyPr>
          <a:lstStyle/>
          <a:p>
            <a:pPr algn="just">
              <a:lnSpc>
                <a:spcPct val="150000"/>
              </a:lnSpc>
              <a:spcAft>
                <a:spcPts val="0"/>
              </a:spcAft>
            </a:pPr>
            <a:r>
              <a:rPr lang="zh-CN" altLang="zh-CN" sz="2400" kern="100" dirty="0">
                <a:latin typeface="宋体" panose="02010600030101010101" pitchFamily="2" charset="-122"/>
                <a:ea typeface="微软雅黑" panose="020B0503020204020204" pitchFamily="34" charset="-122"/>
                <a:cs typeface="Courier New" panose="02070309020205020404" pitchFamily="49" charset="0"/>
              </a:rPr>
              <a:t>多池串联的装置中，先根据电极反应物和电解质溶液判断哪个是原电池，其余装置一般为电解池；与原电池正极相连的电极为电解池阳极，与原电池负极相连的电极为电解池阴极，据此判断各池中发生的反应。</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67106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11" name="矩形 10"/>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15857" y="2753052"/>
            <a:ext cx="10648119" cy="1107996"/>
          </a:xfrm>
          <a:prstGeom prst="rect">
            <a:avLst/>
          </a:prstGeom>
          <a:noFill/>
        </p:spPr>
        <p:txBody>
          <a:bodyPr wrap="square" rtlCol="0" anchor="ctr">
            <a:spAutoFit/>
          </a:bodyPr>
          <a:lstStyle/>
          <a:p>
            <a:pPr algn="ctr"/>
            <a:r>
              <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rPr>
              <a:t>离子交换膜电解池</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185458"/>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185458"/>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8" name="文本框 7">
            <a:extLst>
              <a:ext uri="{FF2B5EF4-FFF2-40B4-BE49-F238E27FC236}">
                <a16:creationId xmlns="" xmlns:a16="http://schemas.microsoft.com/office/drawing/2014/main" id="{70F59A29-C0E7-AF44-BD4E-AA2B31736E23}"/>
              </a:ext>
            </a:extLst>
          </p:cNvPr>
          <p:cNvSpPr txBox="1"/>
          <p:nvPr/>
        </p:nvSpPr>
        <p:spPr>
          <a:xfrm>
            <a:off x="4935783" y="2262339"/>
            <a:ext cx="872185" cy="215570"/>
          </a:xfrm>
          <a:custGeom>
            <a:avLst/>
            <a:gdLst/>
            <a:ahLst/>
            <a:cxnLst/>
            <a:rect l="l" t="t" r="r" b="b"/>
            <a:pathLst>
              <a:path w="872185" h="215570">
                <a:moveTo>
                  <a:pt x="607009" y="187909"/>
                </a:moveTo>
                <a:lnTo>
                  <a:pt x="860755" y="187909"/>
                </a:lnTo>
                <a:lnTo>
                  <a:pt x="858469" y="205740"/>
                </a:lnTo>
                <a:cubicBezTo>
                  <a:pt x="858012" y="208483"/>
                  <a:pt x="856754" y="210769"/>
                  <a:pt x="854697" y="212598"/>
                </a:cubicBezTo>
                <a:cubicBezTo>
                  <a:pt x="852639" y="214427"/>
                  <a:pt x="850239" y="215341"/>
                  <a:pt x="847496" y="215341"/>
                </a:cubicBezTo>
                <a:lnTo>
                  <a:pt x="593521" y="215341"/>
                </a:lnTo>
                <a:lnTo>
                  <a:pt x="596036" y="197739"/>
                </a:lnTo>
                <a:cubicBezTo>
                  <a:pt x="596493" y="194844"/>
                  <a:pt x="597751" y="192481"/>
                  <a:pt x="599808" y="190653"/>
                </a:cubicBezTo>
                <a:cubicBezTo>
                  <a:pt x="601865" y="188824"/>
                  <a:pt x="604266" y="187909"/>
                  <a:pt x="607009" y="187909"/>
                </a:cubicBezTo>
                <a:close/>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41756" y="10059"/>
                </a:moveTo>
                <a:lnTo>
                  <a:pt x="872185" y="10059"/>
                </a:lnTo>
                <a:lnTo>
                  <a:pt x="869899" y="27889"/>
                </a:lnTo>
                <a:cubicBezTo>
                  <a:pt x="869442" y="30785"/>
                  <a:pt x="868184" y="33147"/>
                  <a:pt x="866127" y="34976"/>
                </a:cubicBezTo>
                <a:cubicBezTo>
                  <a:pt x="864069" y="36805"/>
                  <a:pt x="861593" y="37719"/>
                  <a:pt x="858697" y="37719"/>
                </a:cubicBezTo>
                <a:lnTo>
                  <a:pt x="628269" y="37719"/>
                </a:lnTo>
                <a:lnTo>
                  <a:pt x="630555" y="19888"/>
                </a:lnTo>
                <a:cubicBezTo>
                  <a:pt x="631012" y="16993"/>
                  <a:pt x="632269" y="14631"/>
                  <a:pt x="634327" y="12802"/>
                </a:cubicBezTo>
                <a:cubicBezTo>
                  <a:pt x="636384" y="10973"/>
                  <a:pt x="638860" y="10059"/>
                  <a:pt x="641756" y="10059"/>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3792505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同侧圆角矩形 11">
            <a:extLst>
              <a:ext uri="{FF2B5EF4-FFF2-40B4-BE49-F238E27FC236}">
                <a16:creationId xmlns:a16="http://schemas.microsoft.com/office/drawing/2014/main" xmlns="" id="{DCF931F0-E024-3A42-B800-B9D38A749F17}"/>
              </a:ext>
            </a:extLst>
          </p:cNvPr>
          <p:cNvSpPr/>
          <p:nvPr/>
        </p:nvSpPr>
        <p:spPr>
          <a:xfrm rot="5400000">
            <a:off x="578742" y="338986"/>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p:nvSpPr>
        <p:spPr>
          <a:xfrm>
            <a:off x="89804" y="932061"/>
            <a:ext cx="1415772" cy="461665"/>
          </a:xfrm>
          <a:prstGeom prst="rect">
            <a:avLst/>
          </a:prstGeom>
        </p:spPr>
        <p:txBody>
          <a:bodyPr wrap="none">
            <a:spAutoFit/>
          </a:bodyPr>
          <a:lstStyle/>
          <a:p>
            <a:r>
              <a:rPr lang="zh-CN" altLang="en-US" sz="2400" b="1" dirty="0" smtClean="0">
                <a:solidFill>
                  <a:schemeClr val="bg1"/>
                </a:solidFill>
              </a:rPr>
              <a:t>应用举例</a:t>
            </a:r>
            <a:endParaRPr lang="zh-CN" altLang="en-US" sz="2400" b="1" dirty="0">
              <a:solidFill>
                <a:schemeClr val="bg1"/>
              </a:solidFill>
            </a:endParaRPr>
          </a:p>
        </p:txBody>
      </p:sp>
      <p:sp>
        <p:nvSpPr>
          <p:cNvPr id="10" name="矩形 9"/>
          <p:cNvSpPr/>
          <p:nvPr/>
        </p:nvSpPr>
        <p:spPr>
          <a:xfrm>
            <a:off x="4503257" y="260648"/>
            <a:ext cx="3185487" cy="621773"/>
          </a:xfrm>
          <a:prstGeom prst="rect">
            <a:avLst/>
          </a:prstGeom>
        </p:spPr>
        <p:txBody>
          <a:bodyPr wrap="none">
            <a:spAutoFit/>
          </a:bodyPr>
          <a:lstStyle/>
          <a:p>
            <a:pPr>
              <a:lnSpc>
                <a:spcPct val="150000"/>
              </a:lnSpc>
              <a:tabLst>
                <a:tab pos="2430780" algn="l"/>
              </a:tabLst>
            </a:pPr>
            <a:r>
              <a:rPr lang="zh-CN" altLang="zh-CN" sz="2600" b="1" kern="100" dirty="0">
                <a:latin typeface="+mn-ea"/>
                <a:cs typeface="Times New Roman" panose="02020603050405020304" pitchFamily="18" charset="0"/>
              </a:rPr>
              <a:t>类型一　单膜电解池</a:t>
            </a:r>
          </a:p>
        </p:txBody>
      </p:sp>
      <p:sp>
        <p:nvSpPr>
          <p:cNvPr id="16" name="矩形 15"/>
          <p:cNvSpPr/>
          <p:nvPr/>
        </p:nvSpPr>
        <p:spPr>
          <a:xfrm>
            <a:off x="390000" y="1484784"/>
            <a:ext cx="11412000" cy="230832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高铁酸盐也是一种优良的含铁净水剂，</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J.C.Poggendorr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早在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1841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年利用纯铁作电极</a:t>
            </a:r>
            <a:r>
              <a:rPr lang="zh-CN" altLang="zh-CN" sz="2400" kern="100" spc="150" dirty="0">
                <a:latin typeface="Times New Roman" panose="02020603050405020304" pitchFamily="18" charset="0"/>
                <a:ea typeface="微软雅黑" panose="020B0503020204020204" pitchFamily="34" charset="-122"/>
                <a:cs typeface="Times New Roman" panose="02020603050405020304" pitchFamily="18" charset="0"/>
              </a:rPr>
              <a:t>插入浓的</a:t>
            </a:r>
            <a:r>
              <a:rPr lang="en-US" altLang="zh-CN" sz="2400" kern="100" spc="15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spc="150" dirty="0">
                <a:latin typeface="Times New Roman" panose="02020603050405020304" pitchFamily="18" charset="0"/>
                <a:ea typeface="微软雅黑" panose="020B0503020204020204" pitchFamily="34" charset="-122"/>
                <a:cs typeface="Times New Roman" panose="02020603050405020304" pitchFamily="18" charset="0"/>
              </a:rPr>
              <a:t>溶液电解制得</a:t>
            </a:r>
            <a:r>
              <a:rPr lang="en-US" altLang="zh-CN" sz="2400" kern="100" spc="15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spc="15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50" dirty="0">
                <a:latin typeface="Times New Roman" panose="02020603050405020304" pitchFamily="18" charset="0"/>
                <a:ea typeface="微软雅黑" panose="020B0503020204020204" pitchFamily="34" charset="-122"/>
                <a:cs typeface="Courier New" panose="02070309020205020404" pitchFamily="49" charset="0"/>
              </a:rPr>
              <a:t>FeO</a:t>
            </a:r>
            <a:r>
              <a:rPr lang="en-US" altLang="zh-CN" sz="2400" kern="100" spc="15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spc="150" dirty="0">
                <a:latin typeface="Times New Roman" panose="02020603050405020304" pitchFamily="18" charset="0"/>
                <a:ea typeface="微软雅黑" panose="020B0503020204020204" pitchFamily="34" charset="-122"/>
                <a:cs typeface="Times New Roman" panose="02020603050405020304" pitchFamily="18" charset="0"/>
              </a:rPr>
              <a:t>，阳极</a:t>
            </a:r>
            <a:r>
              <a:rPr lang="zh-CN" altLang="zh-CN" sz="2400" kern="100" spc="150" dirty="0" smtClean="0">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2400" kern="100" spc="15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spc="15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spc="15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spc="150" dirty="0">
                <a:latin typeface="Times New Roman" panose="02020603050405020304" pitchFamily="18" charset="0"/>
                <a:ea typeface="微软雅黑" panose="020B0503020204020204" pitchFamily="34" charset="-122"/>
                <a:cs typeface="Times New Roman" panose="02020603050405020304" pitchFamily="18" charset="0"/>
              </a:rPr>
              <a:t>电极反应式为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Deininger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等对其进行改进，在阴、阳电极间设置阳离子交换膜，有效提高了产率，阳离子交换膜的作用是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801118585"/>
              </p:ext>
            </p:extLst>
          </p:nvPr>
        </p:nvGraphicFramePr>
        <p:xfrm>
          <a:off x="7466528" y="2195339"/>
          <a:ext cx="1276350" cy="676275"/>
        </p:xfrm>
        <a:graphic>
          <a:graphicData uri="http://schemas.openxmlformats.org/presentationml/2006/ole">
            <mc:AlternateContent xmlns:mc="http://schemas.openxmlformats.org/markup-compatibility/2006">
              <mc:Choice xmlns:v="urn:schemas-microsoft-com:vml" Requires="v">
                <p:oleObj spid="_x0000_s170121" name="文档" r:id="rId4" imgW="1283080" imgH="678961" progId="Word.Document.12">
                  <p:embed/>
                </p:oleObj>
              </mc:Choice>
              <mc:Fallback>
                <p:oleObj name="文档" r:id="rId4" imgW="1283080" imgH="678961" progId="Word.Document.12">
                  <p:embed/>
                  <p:pic>
                    <p:nvPicPr>
                      <p:cNvPr id="0" name=""/>
                      <p:cNvPicPr/>
                      <p:nvPr/>
                    </p:nvPicPr>
                    <p:blipFill>
                      <a:blip r:embed="rId5"/>
                      <a:stretch>
                        <a:fillRect/>
                      </a:stretch>
                    </p:blipFill>
                    <p:spPr>
                      <a:xfrm>
                        <a:off x="7466528" y="2195339"/>
                        <a:ext cx="1276350" cy="676275"/>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570968874"/>
              </p:ext>
            </p:extLst>
          </p:nvPr>
        </p:nvGraphicFramePr>
        <p:xfrm>
          <a:off x="509588" y="2686050"/>
          <a:ext cx="3959225" cy="500063"/>
        </p:xfrm>
        <a:graphic>
          <a:graphicData uri="http://schemas.openxmlformats.org/presentationml/2006/ole">
            <mc:AlternateContent xmlns:mc="http://schemas.openxmlformats.org/markup-compatibility/2006">
              <mc:Choice xmlns:v="urn:schemas-microsoft-com:vml" Requires="v">
                <p:oleObj spid="_x0000_s170122" name="文档" r:id="rId6" imgW="4001723" imgH="504606" progId="Word.Document.12">
                  <p:embed/>
                </p:oleObj>
              </mc:Choice>
              <mc:Fallback>
                <p:oleObj name="文档" r:id="rId6" imgW="4001723" imgH="504606" progId="Word.Document.12">
                  <p:embed/>
                  <p:pic>
                    <p:nvPicPr>
                      <p:cNvPr id="0" name=""/>
                      <p:cNvPicPr/>
                      <p:nvPr/>
                    </p:nvPicPr>
                    <p:blipFill>
                      <a:blip r:embed="rId7"/>
                      <a:stretch>
                        <a:fillRect/>
                      </a:stretch>
                    </p:blipFill>
                    <p:spPr>
                      <a:xfrm>
                        <a:off x="509588" y="2686050"/>
                        <a:ext cx="3959225" cy="500063"/>
                      </a:xfrm>
                      <a:prstGeom prst="rect">
                        <a:avLst/>
                      </a:prstGeom>
                    </p:spPr>
                  </p:pic>
                </p:oleObj>
              </mc:Fallback>
            </mc:AlternateContent>
          </a:graphicData>
        </a:graphic>
      </p:graphicFrame>
      <p:sp>
        <p:nvSpPr>
          <p:cNvPr id="3" name="矩形 2"/>
          <p:cNvSpPr/>
          <p:nvPr/>
        </p:nvSpPr>
        <p:spPr>
          <a:xfrm>
            <a:off x="7464152" y="3212036"/>
            <a:ext cx="3801041"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避免</a:t>
            </a:r>
            <a:r>
              <a:rPr lang="en-US" altLang="zh-CN" sz="2400" kern="100" dirty="0">
                <a:solidFill>
                  <a:srgbClr val="C00000"/>
                </a:solidFill>
                <a:latin typeface="Times New Roman" panose="02020603050405020304" pitchFamily="18" charset="0"/>
                <a:ea typeface="微软雅黑" panose="020B0503020204020204" pitchFamily="34" charset="-122"/>
              </a:rPr>
              <a:t> </a:t>
            </a:r>
            <a:r>
              <a:rPr lang="en-US" altLang="zh-CN" sz="2400" kern="100" dirty="0" smtClean="0">
                <a:solidFill>
                  <a:srgbClr val="C00000"/>
                </a:solidFill>
                <a:latin typeface="Times New Roman" panose="02020603050405020304" pitchFamily="18" charset="0"/>
                <a:ea typeface="微软雅黑" panose="020B0503020204020204" pitchFamily="34" charset="-122"/>
              </a:rPr>
              <a:t>        </a:t>
            </a:r>
            <a:r>
              <a:rPr lang="en-US" altLang="zh-CN" sz="2400" kern="100" dirty="0" smtClean="0">
                <a:solidFill>
                  <a:srgbClr val="C00000"/>
                </a:solidFill>
                <a:latin typeface="Times New Roman" panose="02020603050405020304" pitchFamily="18" charset="0"/>
                <a:ea typeface="微软雅黑" panose="020B0503020204020204" pitchFamily="34" charset="-122"/>
              </a:rPr>
              <a:t>  </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在</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阴极上被还原</a:t>
            </a:r>
            <a:endParaRPr lang="zh-CN" altLang="en-US" sz="2400" dirty="0"/>
          </a:p>
        </p:txBody>
      </p:sp>
      <p:graphicFrame>
        <p:nvGraphicFramePr>
          <p:cNvPr id="13" name="对象 12"/>
          <p:cNvGraphicFramePr>
            <a:graphicFrameLocks noChangeAspect="1"/>
          </p:cNvGraphicFramePr>
          <p:nvPr>
            <p:extLst>
              <p:ext uri="{D42A27DB-BD31-4B8C-83A1-F6EECF244321}">
                <p14:modId xmlns:p14="http://schemas.microsoft.com/office/powerpoint/2010/main" val="3923931821"/>
              </p:ext>
            </p:extLst>
          </p:nvPr>
        </p:nvGraphicFramePr>
        <p:xfrm>
          <a:off x="8187536" y="3257679"/>
          <a:ext cx="1276350" cy="676275"/>
        </p:xfrm>
        <a:graphic>
          <a:graphicData uri="http://schemas.openxmlformats.org/presentationml/2006/ole">
            <mc:AlternateContent xmlns:mc="http://schemas.openxmlformats.org/markup-compatibility/2006">
              <mc:Choice xmlns:v="urn:schemas-microsoft-com:vml" Requires="v">
                <p:oleObj spid="_x0000_s170123" name="文档" r:id="rId9" imgW="1283080" imgH="680403" progId="Word.Document.12">
                  <p:embed/>
                </p:oleObj>
              </mc:Choice>
              <mc:Fallback>
                <p:oleObj name="文档" r:id="rId9" imgW="1283080" imgH="680403" progId="Word.Document.12">
                  <p:embed/>
                  <p:pic>
                    <p:nvPicPr>
                      <p:cNvPr id="0" name=""/>
                      <p:cNvPicPr/>
                      <p:nvPr/>
                    </p:nvPicPr>
                    <p:blipFill>
                      <a:blip r:embed="rId10"/>
                      <a:stretch>
                        <a:fillRect/>
                      </a:stretch>
                    </p:blipFill>
                    <p:spPr>
                      <a:xfrm>
                        <a:off x="8187536" y="3257679"/>
                        <a:ext cx="1276350" cy="676275"/>
                      </a:xfrm>
                      <a:prstGeom prst="rect">
                        <a:avLst/>
                      </a:prstGeom>
                    </p:spPr>
                  </p:pic>
                </p:oleObj>
              </mc:Fallback>
            </mc:AlternateContent>
          </a:graphicData>
        </a:graphic>
      </p:graphicFrame>
      <p:sp>
        <p:nvSpPr>
          <p:cNvPr id="4" name="矩形 3"/>
          <p:cNvSpPr/>
          <p:nvPr/>
        </p:nvSpPr>
        <p:spPr>
          <a:xfrm>
            <a:off x="10624373" y="2121932"/>
            <a:ext cx="800219" cy="461665"/>
          </a:xfrm>
          <a:prstGeom prst="rect">
            <a:avLst/>
          </a:prstGeom>
        </p:spPr>
        <p:txBody>
          <a:bodyPr wrap="none">
            <a:spAutoFit/>
          </a:bodyPr>
          <a:lstStyle/>
          <a:p>
            <a:r>
              <a:rPr lang="en-US" altLang="zh-CN" sz="2400" dirty="0">
                <a:solidFill>
                  <a:srgbClr val="C00000"/>
                </a:solidFill>
                <a:latin typeface="Times New Roman" panose="02020603050405020304" pitchFamily="18" charset="0"/>
                <a:ea typeface="微软雅黑" panose="020B0503020204020204" pitchFamily="34" charset="-122"/>
              </a:rPr>
              <a:t>Fe</a:t>
            </a:r>
            <a:r>
              <a:rPr lang="zh-CN" altLang="zh-CN" sz="2400"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dirty="0"/>
          </a:p>
        </p:txBody>
      </p:sp>
    </p:spTree>
    <p:extLst>
      <p:ext uri="{BB962C8B-B14F-4D97-AF65-F5344CB8AC3E}">
        <p14:creationId xmlns:p14="http://schemas.microsoft.com/office/powerpoint/2010/main" val="22361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26418" y="692696"/>
            <a:ext cx="11214198" cy="1685077"/>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LiOH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的原理如图所示，装置中使用阳离子交换膜将电解槽隔成阳极室和阴极室的目的是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9442" name="Picture 2" descr="6-151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49068" y="2675500"/>
            <a:ext cx="3913336" cy="312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3287688" y="1167637"/>
            <a:ext cx="8208912" cy="646331"/>
          </a:xfrm>
          <a:prstGeom prst="rect">
            <a:avLst/>
          </a:prstGeom>
        </p:spPr>
        <p:txBody>
          <a:bodyPr wrap="square">
            <a:spAutoFit/>
          </a:bodyPr>
          <a:lstStyle/>
          <a:p>
            <a:pPr algn="just">
              <a:lnSpc>
                <a:spcPct val="150000"/>
              </a:lnSpc>
              <a:spcAft>
                <a:spcPts val="0"/>
              </a:spcAft>
            </a:pP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避免生成的</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LiOH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反应，防止得到的</a:t>
            </a:r>
            <a:r>
              <a:rPr lang="en-US" altLang="zh-CN" sz="2400" kern="100" dirty="0" err="1">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LiOH</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不纯；</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60326" y="1729383"/>
            <a:ext cx="6032421" cy="646331"/>
          </a:xfrm>
          <a:prstGeom prst="rect">
            <a:avLst/>
          </a:prstGeom>
        </p:spPr>
        <p:txBody>
          <a:bodyPr wrap="none">
            <a:spAutoFit/>
          </a:bodyPr>
          <a:lstStyle/>
          <a:p>
            <a:pPr lvl="0" algn="just">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保了工业生产的安全</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以防</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混合爆炸</a:t>
            </a: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46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8971" y="548680"/>
            <a:ext cx="11080112" cy="113107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用电解法可提纯含有某种含氧酸根杂质的粗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溶液，其工作原理如图所示。下列有关说法错误的是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78971" y="4125962"/>
            <a:ext cx="8113776" cy="2308324"/>
          </a:xfrm>
          <a:prstGeom prst="rect">
            <a:avLst/>
          </a:prstGeom>
        </p:spPr>
        <p:txBody>
          <a:bodyPr>
            <a:spAutoFit/>
          </a:bodyPr>
          <a:lstStyle/>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阳极反应式为</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4OH</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4e</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通电后阴极区溶液</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会增大</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C.K</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通过阳离子交换膜从阴极区移向阳极区</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a:p>
            <a:pPr lvl="0" algn="just">
              <a:lnSpc>
                <a:spcPct val="150000"/>
              </a:lnSpc>
            </a:pP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纯净的</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KOH</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溶液从</a:t>
            </a:r>
            <a:r>
              <a:rPr lang="en-US" altLang="zh-CN" sz="2400" kern="100" dirty="0">
                <a:solidFill>
                  <a:prstClr val="black"/>
                </a:solidFill>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口导出</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9"/>
          <p:cNvSpPr txBox="1"/>
          <p:nvPr/>
        </p:nvSpPr>
        <p:spPr>
          <a:xfrm>
            <a:off x="318490" y="516671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90466" name="Picture 2" descr="6-15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0865" y="1628800"/>
            <a:ext cx="5390270"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79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574E7DD6-E482-894D-9E46-D2B62C9ED9EC}"/>
              </a:ext>
            </a:extLst>
          </p:cNvPr>
          <p:cNvGrpSpPr/>
          <p:nvPr/>
        </p:nvGrpSpPr>
        <p:grpSpPr>
          <a:xfrm>
            <a:off x="516000" y="548680"/>
            <a:ext cx="11160000" cy="5544616"/>
            <a:chOff x="792914" y="3925222"/>
            <a:chExt cx="11160000" cy="5544616"/>
          </a:xfrm>
        </p:grpSpPr>
        <p:sp>
          <p:nvSpPr>
            <p:cNvPr id="13" name="圆角矩形 12">
              <a:extLst>
                <a:ext uri="{FF2B5EF4-FFF2-40B4-BE49-F238E27FC236}">
                  <a16:creationId xmlns:a16="http://schemas.microsoft.com/office/drawing/2014/main" xmlns="" id="{E0791A29-2CB4-2744-96C1-EA2037B165CE}"/>
                </a:ext>
              </a:extLst>
            </p:cNvPr>
            <p:cNvSpPr/>
            <p:nvPr/>
          </p:nvSpPr>
          <p:spPr>
            <a:xfrm>
              <a:off x="792914" y="4038112"/>
              <a:ext cx="11160000" cy="5431726"/>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5" name="矩形 1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框 1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7" name="矩形 16"/>
          <p:cNvSpPr/>
          <p:nvPr/>
        </p:nvSpPr>
        <p:spPr>
          <a:xfrm>
            <a:off x="695399" y="908720"/>
            <a:ext cx="10823721"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阳极区为粗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失电子发生氧化反应：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得电子发生还原反应：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，阴极区附近溶液</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i="1" kern="1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en-US" altLang="zh-CN" sz="2400" kern="100" dirty="0" smtClean="0">
                <a:latin typeface="Times New Roman" panose="02020603050405020304" pitchFamily="18" charset="0"/>
                <a:ea typeface="Times New Roman" panose="02020603050405020304" pitchFamily="18" charset="0"/>
                <a:cs typeface="Times New Roman" panose="02020603050405020304" pitchFamily="18"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8" name="Picture 2" descr="6-15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992" y="2852936"/>
            <a:ext cx="5390270"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695400" y="3140968"/>
            <a:ext cx="5112568"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电解时阳离子向阴极移动，故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通过阳离子交换膜从阳极区移向阴极区，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阴极区生成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，故纯净的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口导出，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63262" y="-12546"/>
            <a:ext cx="1961180" cy="4149081"/>
          </a:xfrm>
          <a:prstGeom prst="rect">
            <a:avLst/>
          </a:prstGeom>
          <a:solidFill>
            <a:srgbClr val="1E9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p:nvPr/>
        </p:nvSpPr>
        <p:spPr>
          <a:xfrm>
            <a:off x="814512" y="824289"/>
            <a:ext cx="1393956" cy="400017"/>
          </a:xfrm>
          <a:prstGeom prst="rect">
            <a:avLst/>
          </a:prstGeom>
          <a:noFill/>
        </p:spPr>
        <p:txBody>
          <a:bodyPr wrap="square" lIns="0" tIns="0" rIns="0" bIns="0" rtlCol="0" anchor="ctr">
            <a:spAutoFit/>
          </a:bodyPr>
          <a:lstStyle/>
          <a:p>
            <a:pPr algn="dist"/>
            <a:r>
              <a:rPr lang="zh-CN" altLang="en-US" sz="2599"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复习目标</a:t>
            </a:r>
            <a:endParaRPr lang="zh-CN" altLang="en-US" sz="2599"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588663" y="1413243"/>
            <a:ext cx="11122661" cy="287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8778" y="1269260"/>
            <a:ext cx="11122546" cy="316785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a:extLst>
              <a:ext uri="{FF2B5EF4-FFF2-40B4-BE49-F238E27FC236}">
                <a16:creationId xmlns:a16="http://schemas.microsoft.com/office/drawing/2014/main" xmlns="" id="{BCC371D3-A076-C14C-81A0-460D628CCC61}"/>
              </a:ext>
            </a:extLst>
          </p:cNvPr>
          <p:cNvSpPr txBox="1"/>
          <p:nvPr/>
        </p:nvSpPr>
        <p:spPr>
          <a:xfrm>
            <a:off x="767408" y="1888772"/>
            <a:ext cx="10801200" cy="1684244"/>
          </a:xfrm>
          <a:prstGeom prst="rect">
            <a:avLst/>
          </a:prstGeom>
          <a:noFill/>
        </p:spPr>
        <p:txBody>
          <a:bodyPr wrap="square" rtlCol="0">
            <a:spAutoFit/>
          </a:bodyPr>
          <a:lstStyle/>
          <a:p>
            <a:pPr algn="just">
              <a:lnSpc>
                <a:spcPct val="150000"/>
              </a:lnSpc>
            </a:pP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1.</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掌握多池连接的分析应用</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2</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了解离子交换膜的分类及特点</a:t>
            </a:r>
            <a:r>
              <a:rPr lang="zh-CN" altLang="zh-CN" sz="2400" kern="100" dirty="0" smtClean="0">
                <a:latin typeface="Times New Roman" panose="02020603050405020304" pitchFamily="18" charset="0"/>
                <a:ea typeface="楷体" panose="02010609060101010101" pitchFamily="49" charset="-122"/>
                <a:cs typeface="Courier New" panose="02070309020205020404" pitchFamily="49" charset="0"/>
              </a:rPr>
              <a:t>。</a:t>
            </a:r>
            <a:endPar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endParaRPr>
          </a:p>
          <a:p>
            <a:pPr algn="just">
              <a:lnSpc>
                <a:spcPct val="150000"/>
              </a:lnSpc>
            </a:pPr>
            <a:r>
              <a:rPr lang="en-US" altLang="zh-CN" sz="2400" kern="100" dirty="0" smtClean="0">
                <a:latin typeface="Times New Roman" panose="02020603050405020304" pitchFamily="18" charset="0"/>
                <a:ea typeface="楷体" panose="02010609060101010101" pitchFamily="49" charset="-122"/>
                <a:cs typeface="Courier New" panose="02070309020205020404" pitchFamily="49" charset="0"/>
              </a:rPr>
              <a:t>3</a:t>
            </a:r>
            <a:r>
              <a:rPr lang="en-US" altLang="zh-CN" sz="2400" kern="100" dirty="0">
                <a:latin typeface="Times New Roman" panose="02020603050405020304" pitchFamily="18" charset="0"/>
                <a:ea typeface="楷体" panose="02010609060101010101" pitchFamily="49" charset="-122"/>
                <a:cs typeface="Courier New" panose="02070309020205020404" pitchFamily="49" charset="0"/>
              </a:rPr>
              <a:t>.</a:t>
            </a:r>
            <a:r>
              <a:rPr lang="zh-CN" altLang="zh-CN" sz="2400" kern="100" dirty="0">
                <a:latin typeface="Times New Roman" panose="02020603050405020304" pitchFamily="18" charset="0"/>
                <a:ea typeface="楷体" panose="02010609060101010101" pitchFamily="49" charset="-122"/>
                <a:cs typeface="Courier New" panose="02070309020205020404" pitchFamily="49" charset="0"/>
              </a:rPr>
              <a:t>理解离子交换膜在装置中的作用。</a:t>
            </a:r>
          </a:p>
        </p:txBody>
      </p:sp>
    </p:spTree>
    <p:extLst>
      <p:ext uri="{BB962C8B-B14F-4D97-AF65-F5344CB8AC3E}">
        <p14:creationId xmlns:p14="http://schemas.microsoft.com/office/powerpoint/2010/main" val="3996217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a:extLst>
              <a:ext uri="{FF2B5EF4-FFF2-40B4-BE49-F238E27FC236}">
                <a16:creationId xmlns:a16="http://schemas.microsoft.com/office/drawing/2014/main" xmlns="" id="{DCF931F0-E024-3A42-B800-B9D38A749F17}"/>
              </a:ext>
            </a:extLst>
          </p:cNvPr>
          <p:cNvSpPr/>
          <p:nvPr/>
        </p:nvSpPr>
        <p:spPr>
          <a:xfrm rot="5400000">
            <a:off x="578742" y="338986"/>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89804" y="932061"/>
            <a:ext cx="1415772" cy="461665"/>
          </a:xfrm>
          <a:prstGeom prst="rect">
            <a:avLst/>
          </a:prstGeom>
        </p:spPr>
        <p:txBody>
          <a:bodyPr wrap="none">
            <a:spAutoFit/>
          </a:bodyPr>
          <a:lstStyle/>
          <a:p>
            <a:r>
              <a:rPr lang="zh-CN" altLang="en-US" sz="2400" b="1" dirty="0" smtClean="0">
                <a:solidFill>
                  <a:schemeClr val="bg1"/>
                </a:solidFill>
              </a:rPr>
              <a:t>应用举例</a:t>
            </a:r>
            <a:endParaRPr lang="zh-CN" altLang="en-US" sz="2400" b="1" dirty="0">
              <a:solidFill>
                <a:schemeClr val="bg1"/>
              </a:solidFill>
            </a:endParaRPr>
          </a:p>
        </p:txBody>
      </p:sp>
      <p:sp>
        <p:nvSpPr>
          <p:cNvPr id="4" name="矩形 3"/>
          <p:cNvSpPr/>
          <p:nvPr/>
        </p:nvSpPr>
        <p:spPr>
          <a:xfrm>
            <a:off x="4503257" y="260648"/>
            <a:ext cx="3185487" cy="621773"/>
          </a:xfrm>
          <a:prstGeom prst="rect">
            <a:avLst/>
          </a:prstGeom>
        </p:spPr>
        <p:txBody>
          <a:bodyPr wrap="none">
            <a:spAutoFit/>
          </a:bodyPr>
          <a:lstStyle/>
          <a:p>
            <a:pPr>
              <a:lnSpc>
                <a:spcPct val="150000"/>
              </a:lnSpc>
              <a:tabLst>
                <a:tab pos="2430780" algn="l"/>
              </a:tabLst>
            </a:pPr>
            <a:r>
              <a:rPr lang="zh-CN" altLang="zh-CN" sz="2600" b="1" kern="100" dirty="0">
                <a:latin typeface="+mn-ea"/>
                <a:cs typeface="Times New Roman" panose="02020603050405020304" pitchFamily="18" charset="0"/>
              </a:rPr>
              <a:t>类型二　多膜电解池</a:t>
            </a:r>
          </a:p>
        </p:txBody>
      </p:sp>
      <p:sp>
        <p:nvSpPr>
          <p:cNvPr id="5" name="矩形 4"/>
          <p:cNvSpPr/>
          <p:nvPr/>
        </p:nvSpPr>
        <p:spPr>
          <a:xfrm>
            <a:off x="390000" y="1556792"/>
            <a:ext cx="11412000" cy="390106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现有阳离子交换膜、阴离子交换膜、石墨电极和如图所示的电解槽。利用氯碱工业中的离子交换膜技术原理，可电解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溶液生产</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口出来的是</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是阳离子交换膜，允许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口进入</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TextBox 9"/>
          <p:cNvSpPr txBox="1"/>
          <p:nvPr/>
        </p:nvSpPr>
        <p:spPr>
          <a:xfrm>
            <a:off x="225252" y="426871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96610" name="Picture 2" descr="6-151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2708" y="3140968"/>
            <a:ext cx="4269916"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2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574E7DD6-E482-894D-9E46-D2B62C9ED9EC}"/>
              </a:ext>
            </a:extLst>
          </p:cNvPr>
          <p:cNvGrpSpPr/>
          <p:nvPr/>
        </p:nvGrpSpPr>
        <p:grpSpPr>
          <a:xfrm>
            <a:off x="516000" y="1033686"/>
            <a:ext cx="11160000" cy="4051498"/>
            <a:chOff x="792914" y="3925222"/>
            <a:chExt cx="11160000" cy="4051498"/>
          </a:xfrm>
        </p:grpSpPr>
        <p:sp>
          <p:nvSpPr>
            <p:cNvPr id="3" name="圆角矩形 2">
              <a:extLst>
                <a:ext uri="{FF2B5EF4-FFF2-40B4-BE49-F238E27FC236}">
                  <a16:creationId xmlns:a16="http://schemas.microsoft.com/office/drawing/2014/main" xmlns="" id="{E0791A29-2CB4-2744-96C1-EA2037B165CE}"/>
                </a:ext>
              </a:extLst>
            </p:cNvPr>
            <p:cNvSpPr/>
            <p:nvPr/>
          </p:nvSpPr>
          <p:spPr>
            <a:xfrm>
              <a:off x="792914" y="4038111"/>
              <a:ext cx="11160000" cy="3938609"/>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 name="矩形 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8" name="矩形 7"/>
          <p:cNvSpPr/>
          <p:nvPr/>
        </p:nvSpPr>
        <p:spPr>
          <a:xfrm>
            <a:off x="762012" y="1434658"/>
            <a:ext cx="10609622" cy="113024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阴极是水电离的氢离子放电，阴极发生的反应为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6-151X"/>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8652" y="2420888"/>
            <a:ext cx="4269916" cy="23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762012" y="2607710"/>
            <a:ext cx="598206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为阳极是水电离的氢氧根离子放电，产生的气体是氧气，同时生成氢离子，则阳极附近生成硫酸，则从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口出来的是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125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332656"/>
            <a:ext cx="11412000" cy="6186309"/>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用惰性电极电解法制备硼酸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的工作原理如图所示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阳膜和阴膜分别只允许阳离子和阴离子通过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en-US" altLang="zh-CN" sz="2400" kern="100" dirty="0" smtClean="0">
              <a:latin typeface="宋体" panose="02010600030101010101" pitchFamily="2" charset="-122"/>
              <a:ea typeface="Times New Roman" panose="02020603050405020304" pitchFamily="18" charset="0"/>
              <a:cs typeface="Courier New" panose="02070309020205020404" pitchFamily="49"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endPar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阴极与阳极产生的气体体积比为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极的电极反应式为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产品室中发生的反应是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每增加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产品，</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溶液增重</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22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g</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869469067"/>
              </p:ext>
            </p:extLst>
          </p:nvPr>
        </p:nvGraphicFramePr>
        <p:xfrm>
          <a:off x="6204514" y="5430291"/>
          <a:ext cx="1644650" cy="706438"/>
        </p:xfrm>
        <a:graphic>
          <a:graphicData uri="http://schemas.openxmlformats.org/presentationml/2006/ole">
            <mc:AlternateContent xmlns:mc="http://schemas.openxmlformats.org/markup-compatibility/2006">
              <mc:Choice xmlns:v="urn:schemas-microsoft-com:vml" Requires="v">
                <p:oleObj spid="_x0000_s172081" name="文档" r:id="rId4" imgW="1644790" imgH="707447" progId="Word.Document.12">
                  <p:embed/>
                </p:oleObj>
              </mc:Choice>
              <mc:Fallback>
                <p:oleObj name="文档" r:id="rId4" imgW="1644790" imgH="707447" progId="Word.Document.12">
                  <p:embed/>
                  <p:pic>
                    <p:nvPicPr>
                      <p:cNvPr id="0" name=""/>
                      <p:cNvPicPr/>
                      <p:nvPr/>
                    </p:nvPicPr>
                    <p:blipFill>
                      <a:blip r:embed="rId5"/>
                      <a:stretch>
                        <a:fillRect/>
                      </a:stretch>
                    </p:blipFill>
                    <p:spPr>
                      <a:xfrm>
                        <a:off x="6204514" y="5430291"/>
                        <a:ext cx="1644650" cy="706438"/>
                      </a:xfrm>
                      <a:prstGeom prst="rect">
                        <a:avLst/>
                      </a:prstGeom>
                    </p:spPr>
                  </p:pic>
                </p:oleObj>
              </mc:Fallback>
            </mc:AlternateContent>
          </a:graphicData>
        </a:graphic>
      </p:graphicFrame>
      <p:sp>
        <p:nvSpPr>
          <p:cNvPr id="8" name="TextBox 9"/>
          <p:cNvSpPr txBox="1"/>
          <p:nvPr/>
        </p:nvSpPr>
        <p:spPr>
          <a:xfrm>
            <a:off x="217907" y="575981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72048" name="Picture 16" descr="6-1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6102" y="1556792"/>
            <a:ext cx="4959797"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59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对象 11"/>
          <p:cNvGraphicFramePr>
            <a:graphicFrameLocks noChangeAspect="1"/>
          </p:cNvGraphicFramePr>
          <p:nvPr>
            <p:extLst>
              <p:ext uri="{D42A27DB-BD31-4B8C-83A1-F6EECF244321}">
                <p14:modId xmlns:p14="http://schemas.microsoft.com/office/powerpoint/2010/main" val="2824731682"/>
              </p:ext>
            </p:extLst>
          </p:nvPr>
        </p:nvGraphicFramePr>
        <p:xfrm>
          <a:off x="1460798" y="3573016"/>
          <a:ext cx="1495425" cy="476250"/>
        </p:xfrm>
        <a:graphic>
          <a:graphicData uri="http://schemas.openxmlformats.org/presentationml/2006/ole">
            <mc:AlternateContent xmlns:mc="http://schemas.openxmlformats.org/markup-compatibility/2006">
              <mc:Choice xmlns:v="urn:schemas-microsoft-com:vml" Requires="v">
                <p:oleObj spid="_x0000_s174172" name="文档" r:id="rId4" imgW="1501906" imgH="477040" progId="Word.Document.12">
                  <p:embed/>
                </p:oleObj>
              </mc:Choice>
              <mc:Fallback>
                <p:oleObj name="文档" r:id="rId4" imgW="1501906" imgH="477040" progId="Word.Document.12">
                  <p:embed/>
                  <p:pic>
                    <p:nvPicPr>
                      <p:cNvPr id="0" name=""/>
                      <p:cNvPicPr/>
                      <p:nvPr/>
                    </p:nvPicPr>
                    <p:blipFill>
                      <a:blip r:embed="rId5"/>
                      <a:stretch>
                        <a:fillRect/>
                      </a:stretch>
                    </p:blipFill>
                    <p:spPr>
                      <a:xfrm>
                        <a:off x="1460798" y="3573016"/>
                        <a:ext cx="1495425" cy="476250"/>
                      </a:xfrm>
                      <a:prstGeom prst="rect">
                        <a:avLst/>
                      </a:prstGeom>
                    </p:spPr>
                  </p:pic>
                </p:oleObj>
              </mc:Fallback>
            </mc:AlternateContent>
          </a:graphicData>
        </a:graphic>
      </p:graphicFrame>
      <p:pic>
        <p:nvPicPr>
          <p:cNvPr id="14" name="Picture 16" descr="6-1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6803" y="764704"/>
            <a:ext cx="4959797" cy="258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a:extLst>
              <a:ext uri="{FF2B5EF4-FFF2-40B4-BE49-F238E27FC236}">
                <a16:creationId xmlns:a16="http://schemas.microsoft.com/office/drawing/2014/main" xmlns="" id="{574E7DD6-E482-894D-9E46-D2B62C9ED9EC}"/>
              </a:ext>
            </a:extLst>
          </p:cNvPr>
          <p:cNvGrpSpPr/>
          <p:nvPr/>
        </p:nvGrpSpPr>
        <p:grpSpPr>
          <a:xfrm>
            <a:off x="516000" y="260648"/>
            <a:ext cx="11160000" cy="6011624"/>
            <a:chOff x="792914" y="3925222"/>
            <a:chExt cx="11160000" cy="6011624"/>
          </a:xfrm>
        </p:grpSpPr>
        <p:sp>
          <p:nvSpPr>
            <p:cNvPr id="16" name="圆角矩形 15">
              <a:extLst>
                <a:ext uri="{FF2B5EF4-FFF2-40B4-BE49-F238E27FC236}">
                  <a16:creationId xmlns:a16="http://schemas.microsoft.com/office/drawing/2014/main" xmlns="" id="{E0791A29-2CB4-2744-96C1-EA2037B165CE}"/>
                </a:ext>
              </a:extLst>
            </p:cNvPr>
            <p:cNvSpPr/>
            <p:nvPr/>
          </p:nvSpPr>
          <p:spPr>
            <a:xfrm>
              <a:off x="792914" y="4038112"/>
              <a:ext cx="11160000" cy="5898734"/>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7" name="矩形 1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9" name="矩形 18"/>
          <p:cNvSpPr/>
          <p:nvPr/>
        </p:nvSpPr>
        <p:spPr>
          <a:xfrm>
            <a:off x="695400" y="620688"/>
            <a:ext cx="5841404" cy="2792239"/>
          </a:xfrm>
          <a:prstGeom prst="rect">
            <a:avLst/>
          </a:prstGeom>
        </p:spPr>
        <p:txBody>
          <a:bodyPr wrap="square">
            <a:spAutoFit/>
          </a:bodyPr>
          <a:lstStyle/>
          <a:p>
            <a:pPr algn="di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极为阳极，电解时阳极上水失电子发生氧化反应生成</a:t>
            </a:r>
            <a:r>
              <a:rPr lang="en-US" altLang="zh-CN" sz="2400" kern="100" dirty="0">
                <a:latin typeface="Times New Roman" panose="02020603050405020304" pitchFamily="18" charset="0"/>
                <a:ea typeface="宋体" panose="02010600030101010101" pitchFamily="2" charset="-122"/>
              </a:rPr>
              <a:t>O</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极为阴极，电解时阴极上水得电子发生还原反应生成</a:t>
            </a:r>
            <a:r>
              <a:rPr lang="en-US" altLang="zh-CN" sz="2400" kern="100" dirty="0">
                <a:latin typeface="Times New Roman" panose="02020603050405020304" pitchFamily="18" charset="0"/>
                <a:ea typeface="宋体" panose="02010600030101010101" pitchFamily="2" charset="-122"/>
              </a:rPr>
              <a:t>H</a:t>
            </a:r>
            <a:r>
              <a:rPr lang="en-US" altLang="zh-CN" sz="2400" kern="100" baseline="-25000" dirty="0">
                <a:latin typeface="Times New Roman" panose="02020603050405020304" pitchFamily="18" charset="0"/>
                <a:ea typeface="宋体" panose="02010600030101010101" pitchFamily="2" charset="-122"/>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，原料室中的钠离子通过阳膜进入</a:t>
            </a:r>
            <a:r>
              <a:rPr lang="en-US" altLang="zh-CN" sz="2400" kern="100" dirty="0">
                <a:latin typeface="Times New Roman" panose="02020603050405020304" pitchFamily="18" charset="0"/>
                <a:ea typeface="宋体" panose="02010600030101010101" pitchFamily="2" charset="-122"/>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极室</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a:t>
            </a:r>
            <a:r>
              <a:rPr lang="en-US" altLang="zh-CN" sz="2400" kern="100" dirty="0" err="1">
                <a:latin typeface="Times New Roman" panose="02020603050405020304" pitchFamily="18" charset="0"/>
                <a:ea typeface="宋体" panose="02010600030101010101" pitchFamily="2" charset="-122"/>
              </a:rPr>
              <a:t>NaOH</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，原料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矩形 19"/>
          <p:cNvSpPr/>
          <p:nvPr/>
        </p:nvSpPr>
        <p:spPr>
          <a:xfrm>
            <a:off x="695400" y="3409950"/>
            <a:ext cx="10729192" cy="2862322"/>
          </a:xfrm>
          <a:prstGeom prst="rect">
            <a:avLst/>
          </a:prstGeom>
        </p:spPr>
        <p:txBody>
          <a:bodyPr wrap="square">
            <a:spAutoFit/>
          </a:bodyPr>
          <a:lstStyle/>
          <a:p>
            <a:pPr algn="just">
              <a:lnSpc>
                <a:spcPct val="150000"/>
              </a:lnSpc>
              <a:spcAft>
                <a:spcPts val="0"/>
              </a:spcAft>
            </a:pP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室</a:t>
            </a:r>
            <a:r>
              <a:rPr lang="zh-CN" altLang="zh-CN" sz="2400" kern="100" spc="-5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5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50" dirty="0" smtClean="0">
                <a:latin typeface="Times New Roman" panose="02020603050405020304" pitchFamily="18" charset="0"/>
                <a:ea typeface="宋体" panose="02010600030101010101" pitchFamily="2" charset="-122"/>
                <a:cs typeface="Times New Roman" panose="02020603050405020304" pitchFamily="18" charset="0"/>
              </a:rPr>
              <a:t>通过</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阴膜进入产品室，</a:t>
            </a:r>
            <a:r>
              <a:rPr lang="en-US" altLang="zh-CN" sz="2400" kern="100" spc="-5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50" dirty="0">
                <a:latin typeface="Times New Roman" panose="02020603050405020304" pitchFamily="18" charset="0"/>
                <a:ea typeface="宋体" panose="02010600030101010101" pitchFamily="2" charset="-122"/>
                <a:cs typeface="Times New Roman" panose="02020603050405020304" pitchFamily="18" charset="0"/>
              </a:rPr>
              <a:t>极室中氢离子通过阳膜进入产品室，在产品</a:t>
            </a:r>
            <a:r>
              <a:rPr lang="zh-CN" altLang="zh-CN" sz="2400" kern="100" spc="-50" dirty="0" smtClean="0">
                <a:latin typeface="Times New Roman" panose="02020603050405020304" pitchFamily="18" charset="0"/>
                <a:ea typeface="宋体" panose="02010600030101010101" pitchFamily="2" charset="-122"/>
                <a:cs typeface="Times New Roman" panose="02020603050405020304" pitchFamily="18" charset="0"/>
              </a:rPr>
              <a:t>室</a:t>
            </a:r>
            <a:r>
              <a:rPr lang="en-US" altLang="zh-CN" sz="2400" kern="100" spc="-5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发生反应生成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电极反应式分别为</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spc="-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smtClean="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，理论上每生成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产品，</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极生成</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spc="-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 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，减少质量为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溶液增加的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23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溶液增重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22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extLst>
              <p:ext uri="{D42A27DB-BD31-4B8C-83A1-F6EECF244321}">
                <p14:modId xmlns:p14="http://schemas.microsoft.com/office/powerpoint/2010/main" val="1103604154"/>
              </p:ext>
            </p:extLst>
          </p:nvPr>
        </p:nvGraphicFramePr>
        <p:xfrm>
          <a:off x="1477963" y="4120979"/>
          <a:ext cx="1495425" cy="476250"/>
        </p:xfrm>
        <a:graphic>
          <a:graphicData uri="http://schemas.openxmlformats.org/presentationml/2006/ole">
            <mc:AlternateContent xmlns:mc="http://schemas.openxmlformats.org/markup-compatibility/2006">
              <mc:Choice xmlns:v="urn:schemas-microsoft-com:vml" Requires="v">
                <p:oleObj spid="_x0000_s174173" name="文档" r:id="rId8" imgW="1501906" imgH="477040" progId="Word.Document.12">
                  <p:embed/>
                </p:oleObj>
              </mc:Choice>
              <mc:Fallback>
                <p:oleObj name="文档" r:id="rId8" imgW="1501906" imgH="477040" progId="Word.Document.12">
                  <p:embed/>
                  <p:pic>
                    <p:nvPicPr>
                      <p:cNvPr id="0" name=""/>
                      <p:cNvPicPr/>
                      <p:nvPr/>
                    </p:nvPicPr>
                    <p:blipFill>
                      <a:blip r:embed="rId9"/>
                      <a:stretch>
                        <a:fillRect/>
                      </a:stretch>
                    </p:blipFill>
                    <p:spPr>
                      <a:xfrm>
                        <a:off x="1477963" y="4120979"/>
                        <a:ext cx="1495425" cy="476250"/>
                      </a:xfrm>
                      <a:prstGeom prst="rect">
                        <a:avLst/>
                      </a:prstGeom>
                    </p:spPr>
                  </p:pic>
                </p:oleObj>
              </mc:Fallback>
            </mc:AlternateContent>
          </a:graphicData>
        </a:graphic>
      </p:graphicFrame>
    </p:spTree>
    <p:extLst>
      <p:ext uri="{BB962C8B-B14F-4D97-AF65-F5344CB8AC3E}">
        <p14:creationId xmlns:p14="http://schemas.microsoft.com/office/powerpoint/2010/main" val="8047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侧圆角矩形 1">
            <a:extLst>
              <a:ext uri="{FF2B5EF4-FFF2-40B4-BE49-F238E27FC236}">
                <a16:creationId xmlns:a16="http://schemas.microsoft.com/office/drawing/2014/main" xmlns="" id="{DCF931F0-E024-3A42-B800-B9D38A749F17}"/>
              </a:ext>
            </a:extLst>
          </p:cNvPr>
          <p:cNvSpPr/>
          <p:nvPr/>
        </p:nvSpPr>
        <p:spPr>
          <a:xfrm rot="5400000">
            <a:off x="578742" y="338986"/>
            <a:ext cx="495047" cy="1652533"/>
          </a:xfrm>
          <a:prstGeom prst="round2Same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89804" y="932061"/>
            <a:ext cx="1415772" cy="461665"/>
          </a:xfrm>
          <a:prstGeom prst="rect">
            <a:avLst/>
          </a:prstGeom>
        </p:spPr>
        <p:txBody>
          <a:bodyPr wrap="none">
            <a:spAutoFit/>
          </a:bodyPr>
          <a:lstStyle/>
          <a:p>
            <a:r>
              <a:rPr lang="zh-CN" altLang="en-US" sz="2400" b="1" dirty="0" smtClean="0">
                <a:solidFill>
                  <a:schemeClr val="bg1"/>
                </a:solidFill>
              </a:rPr>
              <a:t>应用举例</a:t>
            </a:r>
            <a:endParaRPr lang="zh-CN" altLang="en-US" sz="2400" b="1" dirty="0">
              <a:solidFill>
                <a:schemeClr val="bg1"/>
              </a:solidFill>
            </a:endParaRPr>
          </a:p>
        </p:txBody>
      </p:sp>
      <p:sp>
        <p:nvSpPr>
          <p:cNvPr id="4" name="矩形 3"/>
          <p:cNvSpPr/>
          <p:nvPr/>
        </p:nvSpPr>
        <p:spPr>
          <a:xfrm>
            <a:off x="4336544" y="260648"/>
            <a:ext cx="3518912" cy="621773"/>
          </a:xfrm>
          <a:prstGeom prst="rect">
            <a:avLst/>
          </a:prstGeom>
        </p:spPr>
        <p:txBody>
          <a:bodyPr wrap="none">
            <a:spAutoFit/>
          </a:bodyPr>
          <a:lstStyle/>
          <a:p>
            <a:pPr>
              <a:lnSpc>
                <a:spcPct val="150000"/>
              </a:lnSpc>
              <a:tabLst>
                <a:tab pos="2430780" algn="l"/>
              </a:tabLst>
            </a:pPr>
            <a:r>
              <a:rPr lang="zh-CN" altLang="zh-CN" sz="2600" b="1" kern="100" dirty="0">
                <a:latin typeface="+mn-ea"/>
                <a:cs typeface="Times New Roman" panose="02020603050405020304" pitchFamily="18" charset="0"/>
              </a:rPr>
              <a:t>类型三　双极膜电解池</a:t>
            </a:r>
          </a:p>
        </p:txBody>
      </p:sp>
      <p:sp>
        <p:nvSpPr>
          <p:cNvPr id="5" name="矩形 4"/>
          <p:cNvSpPr/>
          <p:nvPr/>
        </p:nvSpPr>
        <p:spPr>
          <a:xfrm>
            <a:off x="390000" y="1514213"/>
            <a:ext cx="11412000" cy="4524315"/>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重庆</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月适应性测试，</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10</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双极膜在电渗析中应用广泛，它是由阳离子交换膜</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和阴离子交换膜复合而成。双极膜内层为水层，工作时水层中的</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解离成</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并分别通过离子交换膜向两侧发生迁移。下图为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溶液的电渗析装置示意图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出口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的产物为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HBr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出口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的产物为硫酸溶液</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可从盐室最终进入阳极液中</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阴极电极反应式为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7" name="TextBox 9"/>
          <p:cNvSpPr txBox="1"/>
          <p:nvPr/>
        </p:nvSpPr>
        <p:spPr>
          <a:xfrm>
            <a:off x="217907" y="531824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97634" name="Picture 2" descr="6-15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040" y="3203451"/>
            <a:ext cx="5345721" cy="30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85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67408" y="3627189"/>
            <a:ext cx="10692511"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阴极，水中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放电，双极膜中水解离生成的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移向阴极区，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移向交换室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溶液中通过阳离子交换膜进入交换室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组成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溶液，出口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溶液，出口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溶液，同理，阳极，水中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放电，双极膜中的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移向阳极，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移向交换室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，与通过阴离子交换膜进入交换室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组成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，出口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产物为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HBr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溶液，出口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 name="Picture 2" descr="6-15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3140" y="577255"/>
            <a:ext cx="5345721" cy="30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xmlns="" id="{574E7DD6-E482-894D-9E46-D2B62C9ED9EC}"/>
              </a:ext>
            </a:extLst>
          </p:cNvPr>
          <p:cNvGrpSpPr/>
          <p:nvPr/>
        </p:nvGrpSpPr>
        <p:grpSpPr>
          <a:xfrm>
            <a:off x="516000" y="361231"/>
            <a:ext cx="11160000" cy="6155640"/>
            <a:chOff x="792914" y="3925222"/>
            <a:chExt cx="11160000" cy="6155640"/>
          </a:xfrm>
        </p:grpSpPr>
        <p:sp>
          <p:nvSpPr>
            <p:cNvPr id="11" name="圆角矩形 10">
              <a:extLst>
                <a:ext uri="{FF2B5EF4-FFF2-40B4-BE49-F238E27FC236}">
                  <a16:creationId xmlns:a16="http://schemas.microsoft.com/office/drawing/2014/main" xmlns="" id="{E0791A29-2CB4-2744-96C1-EA2037B165CE}"/>
                </a:ext>
              </a:extLst>
            </p:cNvPr>
            <p:cNvSpPr/>
            <p:nvPr/>
          </p:nvSpPr>
          <p:spPr>
            <a:xfrm>
              <a:off x="792914" y="4038112"/>
              <a:ext cx="11160000" cy="6042750"/>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2" name="矩形 1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7221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638AE13-E0C5-2A49-B6CA-01C499382262}"/>
              </a:ext>
            </a:extLst>
          </p:cNvPr>
          <p:cNvSpPr/>
          <p:nvPr/>
        </p:nvSpPr>
        <p:spPr>
          <a:xfrm>
            <a:off x="0" y="0"/>
            <a:ext cx="12192000" cy="6858000"/>
          </a:xfrm>
          <a:prstGeom prst="rect">
            <a:avLst/>
          </a:prstGeom>
          <a:solidFill>
            <a:srgbClr val="1A8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任意形状 7">
            <a:extLst>
              <a:ext uri="{FF2B5EF4-FFF2-40B4-BE49-F238E27FC236}">
                <a16:creationId xmlns:a16="http://schemas.microsoft.com/office/drawing/2014/main" xmlns="" id="{405F08B0-CCAB-A745-BBD9-7EAA0D3441D6}"/>
              </a:ext>
            </a:extLst>
          </p:cNvPr>
          <p:cNvSpPr/>
          <p:nvPr/>
        </p:nvSpPr>
        <p:spPr>
          <a:xfrm>
            <a:off x="5375920" y="0"/>
            <a:ext cx="1415479" cy="620688"/>
          </a:xfrm>
          <a:custGeom>
            <a:avLst/>
            <a:gdLst>
              <a:gd name="connsiteX0" fmla="*/ 0 w 2725973"/>
              <a:gd name="connsiteY0" fmla="*/ 0 h 312235"/>
              <a:gd name="connsiteX1" fmla="*/ 2725973 w 2725973"/>
              <a:gd name="connsiteY1" fmla="*/ 0 h 312235"/>
              <a:gd name="connsiteX2" fmla="*/ 2593534 w 2725973"/>
              <a:gd name="connsiteY2" fmla="*/ 63799 h 312235"/>
              <a:gd name="connsiteX3" fmla="*/ 1362986 w 2725973"/>
              <a:gd name="connsiteY3" fmla="*/ 312235 h 312235"/>
              <a:gd name="connsiteX4" fmla="*/ 132438 w 2725973"/>
              <a:gd name="connsiteY4" fmla="*/ 63799 h 31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5973" h="312235">
                <a:moveTo>
                  <a:pt x="0" y="0"/>
                </a:moveTo>
                <a:lnTo>
                  <a:pt x="2725973" y="0"/>
                </a:lnTo>
                <a:lnTo>
                  <a:pt x="2593534" y="63799"/>
                </a:lnTo>
                <a:cubicBezTo>
                  <a:pt x="2215313" y="223773"/>
                  <a:pt x="1799481" y="312235"/>
                  <a:pt x="1362986" y="312235"/>
                </a:cubicBezTo>
                <a:cubicBezTo>
                  <a:pt x="926492" y="312235"/>
                  <a:pt x="510659" y="223773"/>
                  <a:pt x="132438" y="63799"/>
                </a:cubicBezTo>
                <a:close/>
              </a:path>
            </a:pathLst>
          </a:custGeom>
          <a:solidFill>
            <a:srgbClr val="D6A3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p>
        </p:txBody>
      </p:sp>
      <p:sp>
        <p:nvSpPr>
          <p:cNvPr id="4" name="矩形 3"/>
          <p:cNvSpPr/>
          <p:nvPr/>
        </p:nvSpPr>
        <p:spPr>
          <a:xfrm>
            <a:off x="5542002" y="29732"/>
            <a:ext cx="1114408" cy="369332"/>
          </a:xfrm>
          <a:prstGeom prst="rect">
            <a:avLst/>
          </a:prstGeom>
        </p:spPr>
        <p:txBody>
          <a:bodyPr wrap="none">
            <a:spAutoFit/>
          </a:bodyPr>
          <a:lstStyle/>
          <a:p>
            <a:r>
              <a:rPr lang="zh-CN" altLang="en-US" b="1" smtClean="0">
                <a:solidFill>
                  <a:schemeClr val="bg1"/>
                </a:solidFill>
                <a:latin typeface="方正中倩简体" panose="03000509000000000000" pitchFamily="65" charset="-122"/>
                <a:ea typeface="方正中倩简体" panose="03000509000000000000" pitchFamily="65" charset="-122"/>
              </a:rPr>
              <a:t>练后反思</a:t>
            </a:r>
            <a:endParaRPr lang="zh-CN" altLang="en-US" b="1" dirty="0">
              <a:solidFill>
                <a:schemeClr val="bg1"/>
              </a:solidFill>
              <a:latin typeface="方正中倩简体" panose="03000509000000000000" pitchFamily="65" charset="-122"/>
              <a:ea typeface="方正中倩简体" panose="03000509000000000000" pitchFamily="65" charset="-122"/>
            </a:endParaRPr>
          </a:p>
        </p:txBody>
      </p:sp>
      <p:sp>
        <p:nvSpPr>
          <p:cNvPr id="5" name="圆角矩形 4">
            <a:extLst>
              <a:ext uri="{FF2B5EF4-FFF2-40B4-BE49-F238E27FC236}">
                <a16:creationId xmlns:a16="http://schemas.microsoft.com/office/drawing/2014/main" xmlns="" id="{42F66117-1422-E04E-93A0-A3423E0F05D2}"/>
              </a:ext>
            </a:extLst>
          </p:cNvPr>
          <p:cNvSpPr/>
          <p:nvPr/>
        </p:nvSpPr>
        <p:spPr>
          <a:xfrm>
            <a:off x="559851" y="1556792"/>
            <a:ext cx="11110368" cy="3312367"/>
          </a:xfrm>
          <a:prstGeom prst="roundRect">
            <a:avLst>
              <a:gd name="adj" fmla="val 1925"/>
            </a:avLst>
          </a:prstGeom>
          <a:solidFill>
            <a:schemeClr val="bg1"/>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740929" y="1748433"/>
            <a:ext cx="10710142"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隔离某些物质，防止发生反应，常用于物质制备。</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限制某些离子的移动，常用于物质制备及纯化。</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双极膜：由一张阳膜和一张阴膜复合制成的阴、阳复合膜。该膜的特点是在直流电的作用下，阴、阳膜复合层间的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解离成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并分别通过阳膜和阴膜，作为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的离子源。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a:hlinkClick r:id="rId2"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8" name="文本框 7">
            <a:extLst>
              <a:ext uri="{FF2B5EF4-FFF2-40B4-BE49-F238E27FC236}">
                <a16:creationId xmlns="" xmlns:a16="http://schemas.microsoft.com/office/drawing/2014/main" id="{1639F706-5A08-E441-9E43-476613981402}"/>
              </a:ext>
            </a:extLst>
          </p:cNvPr>
          <p:cNvSpPr txBox="1"/>
          <p:nvPr/>
        </p:nvSpPr>
        <p:spPr>
          <a:xfrm>
            <a:off x="2999656" y="776317"/>
            <a:ext cx="6097836" cy="492443"/>
          </a:xfrm>
          <a:prstGeom prst="rect">
            <a:avLst/>
          </a:prstGeom>
          <a:noFill/>
        </p:spPr>
        <p:txBody>
          <a:bodyPr wrap="square">
            <a:spAutoFit/>
          </a:bodyPr>
          <a:lstStyle/>
          <a:p>
            <a:pPr algn="ctr">
              <a:tabLst>
                <a:tab pos="2430780" algn="l"/>
              </a:tabLst>
            </a:pPr>
            <a:r>
              <a:rPr lang="zh-CN" altLang="zh-CN" sz="2600" b="1" kern="100" dirty="0">
                <a:solidFill>
                  <a:schemeClr val="bg1"/>
                </a:solidFill>
                <a:latin typeface="+mn-ea"/>
                <a:cs typeface="Times New Roman" panose="02020603050405020304" pitchFamily="18" charset="0"/>
              </a:rPr>
              <a:t>离子交换膜的作用及意义</a:t>
            </a:r>
          </a:p>
        </p:txBody>
      </p:sp>
    </p:spTree>
    <p:extLst>
      <p:ext uri="{BB962C8B-B14F-4D97-AF65-F5344CB8AC3E}">
        <p14:creationId xmlns:p14="http://schemas.microsoft.com/office/powerpoint/2010/main" val="1458551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8" name="矩形 7"/>
          <p:cNvSpPr/>
          <p:nvPr/>
        </p:nvSpPr>
        <p:spPr>
          <a:xfrm>
            <a:off x="0" y="1772816"/>
            <a:ext cx="10769912"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真题演练  明确考向</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pic>
        <p:nvPicPr>
          <p:cNvPr id="15" name="图片 14"/>
          <p:cNvPicPr>
            <a:picLocks noChangeAspect="1"/>
          </p:cNvPicPr>
          <p:nvPr/>
        </p:nvPicPr>
        <p:blipFill rotWithShape="1">
          <a:blip r:embed="rId3"/>
          <a:srcRect b="31028"/>
          <a:stretch/>
        </p:blipFill>
        <p:spPr>
          <a:xfrm>
            <a:off x="4836248" y="2292113"/>
            <a:ext cx="1481456" cy="344800"/>
          </a:xfrm>
          <a:prstGeom prst="rect">
            <a:avLst/>
          </a:prstGeom>
        </p:spPr>
      </p:pic>
    </p:spTree>
    <p:extLst>
      <p:ext uri="{BB962C8B-B14F-4D97-AF65-F5344CB8AC3E}">
        <p14:creationId xmlns:p14="http://schemas.microsoft.com/office/powerpoint/2010/main" val="470202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B9872406-72F5-594F-A16E-02C2617B58AB}"/>
              </a:ext>
            </a:extLst>
          </p:cNvPr>
          <p:cNvSpPr/>
          <p:nvPr/>
        </p:nvSpPr>
        <p:spPr>
          <a:xfrm>
            <a:off x="453477" y="1124744"/>
            <a:ext cx="11187139" cy="442958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广东，</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16</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钴</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的合金材料广泛应用于航空航天、机械制造等领域。如图为水溶液中电解制备金属钴的装置示意图。下列说法正确的是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工作时，</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室和</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均增大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室溶液质量理论上减少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16 g</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移除两交换膜后，石墨电极上发生的反应不变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7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电解总反应：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2Co</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           2Co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70000"/>
              </a:lnSpc>
              <a:spcAft>
                <a:spcPts val="0"/>
              </a:spcAft>
            </a:pP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 </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圆角矩形 8">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10" name="圆角矩形 9">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6" name="TextBox 9"/>
          <p:cNvSpPr txBox="1"/>
          <p:nvPr/>
        </p:nvSpPr>
        <p:spPr>
          <a:xfrm>
            <a:off x="318490" y="424765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75122" name="Picture 18" descr="6-15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0409" y="2500177"/>
            <a:ext cx="4312215"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600171299"/>
              </p:ext>
            </p:extLst>
          </p:nvPr>
        </p:nvGraphicFramePr>
        <p:xfrm>
          <a:off x="4584576" y="4133850"/>
          <a:ext cx="1314450" cy="838200"/>
        </p:xfrm>
        <a:graphic>
          <a:graphicData uri="http://schemas.openxmlformats.org/presentationml/2006/ole">
            <mc:AlternateContent xmlns:mc="http://schemas.openxmlformats.org/markup-compatibility/2006">
              <mc:Choice xmlns:v="urn:schemas-microsoft-com:vml" Requires="v">
                <p:oleObj spid="_x0000_s175153" name="文档" r:id="rId8" imgW="1321231" imgH="839417" progId="Word.Document.12">
                  <p:embed/>
                </p:oleObj>
              </mc:Choice>
              <mc:Fallback>
                <p:oleObj name="文档" r:id="rId8" imgW="1321231" imgH="839417" progId="Word.Document.12">
                  <p:embed/>
                  <p:pic>
                    <p:nvPicPr>
                      <p:cNvPr id="0" name=""/>
                      <p:cNvPicPr/>
                      <p:nvPr/>
                    </p:nvPicPr>
                    <p:blipFill>
                      <a:blip r:embed="rId9"/>
                      <a:stretch>
                        <a:fillRect/>
                      </a:stretch>
                    </p:blipFill>
                    <p:spPr>
                      <a:xfrm>
                        <a:off x="4584576" y="4133850"/>
                        <a:ext cx="1314450" cy="838200"/>
                      </a:xfrm>
                      <a:prstGeom prst="rect">
                        <a:avLst/>
                      </a:prstGeom>
                    </p:spPr>
                  </p:pic>
                </p:oleObj>
              </mc:Fallback>
            </mc:AlternateContent>
          </a:graphicData>
        </a:graphic>
      </p:graphicFrame>
    </p:spTree>
    <p:extLst>
      <p:ext uri="{BB962C8B-B14F-4D97-AF65-F5344CB8AC3E}">
        <p14:creationId xmlns:p14="http://schemas.microsoft.com/office/powerpoint/2010/main" val="3060019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9" name="圆角矩形 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矩形 13"/>
          <p:cNvSpPr/>
          <p:nvPr/>
        </p:nvSpPr>
        <p:spPr>
          <a:xfrm>
            <a:off x="707914" y="1525669"/>
            <a:ext cx="6252937"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分析可知，水放电生成的氢离子通过阳离子交换膜由</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室向</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室移动，使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室中氢离子浓度增大，溶液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钴，阳极有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水放电，则</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室溶液质量减少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18 g</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矩形 15"/>
          <p:cNvSpPr/>
          <p:nvPr/>
        </p:nvSpPr>
        <p:spPr>
          <a:xfrm>
            <a:off x="707914" y="4302621"/>
            <a:ext cx="10799436"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若移除离子交换膜，氯离子的放电能力强于水，氯离子会在阳极失去电子发生氧化反应生成氯气，则移除离子交换膜后，石墨电极的电极反应会发生变化，故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 name="Picture 18" descr="6-15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318" y="1448302"/>
            <a:ext cx="4312215"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18" name="圆角矩形 17">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9" name="矩形 1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85704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t="24974" b="-3"/>
          <a:stretch/>
        </p:blipFill>
        <p:spPr>
          <a:xfrm>
            <a:off x="-297" y="-1167"/>
            <a:ext cx="12189600" cy="6859167"/>
          </a:xfrm>
          <a:prstGeom prst="rect">
            <a:avLst/>
          </a:prstGeom>
        </p:spPr>
      </p:pic>
      <p:sp>
        <p:nvSpPr>
          <p:cNvPr id="24" name="右箭头 23">
            <a:extLst>
              <a:ext uri="{FF2B5EF4-FFF2-40B4-BE49-F238E27FC236}">
                <a16:creationId xmlns:a16="http://schemas.microsoft.com/office/drawing/2014/main" xmlns="" id="{2A6AC19E-00AE-F04F-A6A1-03D164D4EEB2}"/>
              </a:ext>
            </a:extLst>
          </p:cNvPr>
          <p:cNvSpPr/>
          <p:nvPr/>
        </p:nvSpPr>
        <p:spPr>
          <a:xfrm>
            <a:off x="0" y="2269067"/>
            <a:ext cx="12192000" cy="2319868"/>
          </a:xfrm>
          <a:prstGeom prst="rightArrow">
            <a:avLst>
              <a:gd name="adj1" fmla="val 85280"/>
              <a:gd name="adj2" fmla="val 3638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5" name="组合 24"/>
          <p:cNvGrpSpPr/>
          <p:nvPr/>
        </p:nvGrpSpPr>
        <p:grpSpPr>
          <a:xfrm>
            <a:off x="9143686" y="2854335"/>
            <a:ext cx="2154326" cy="1222738"/>
            <a:chOff x="9143686" y="2854335"/>
            <a:chExt cx="2154326" cy="1222738"/>
          </a:xfrm>
        </p:grpSpPr>
        <p:sp>
          <p:nvSpPr>
            <p:cNvPr id="26" name="平行四边形 25">
              <a:hlinkClick r:id="rId3" action="ppaction://hlinksldjump"/>
              <a:extLst>
                <a:ext uri="{FF2B5EF4-FFF2-40B4-BE49-F238E27FC236}">
                  <a16:creationId xmlns:a16="http://schemas.microsoft.com/office/drawing/2014/main" xmlns="" id="{E5D58877-D481-1A43-BA10-35071D65CEC4}"/>
                </a:ext>
              </a:extLst>
            </p:cNvPr>
            <p:cNvSpPr/>
            <p:nvPr/>
          </p:nvSpPr>
          <p:spPr>
            <a:xfrm>
              <a:off x="9143686" y="2854335"/>
              <a:ext cx="2154326" cy="1222738"/>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hlinkClick r:id="rId3" action="ppaction://hlinksldjump"/>
              <a:extLst>
                <a:ext uri="{FF2B5EF4-FFF2-40B4-BE49-F238E27FC236}">
                  <a16:creationId xmlns:a16="http://schemas.microsoft.com/office/drawing/2014/main" xmlns="" id="{6AC70600-4115-C54C-ACAE-9E5A30E27804}"/>
                </a:ext>
              </a:extLst>
            </p:cNvPr>
            <p:cNvSpPr txBox="1"/>
            <p:nvPr/>
          </p:nvSpPr>
          <p:spPr>
            <a:xfrm>
              <a:off x="9473119" y="3250261"/>
              <a:ext cx="1495461" cy="430887"/>
            </a:xfrm>
            <a:prstGeom prst="rect">
              <a:avLst/>
            </a:prstGeom>
            <a:solidFill>
              <a:schemeClr val="accent3">
                <a:lumMod val="50000"/>
              </a:schemeClr>
            </a:solidFill>
          </p:spPr>
          <p:txBody>
            <a:bodyPr wrap="square" rtlCol="0" anchor="ctr">
              <a:spAutoFit/>
            </a:bodyPr>
            <a:lstStyle/>
            <a:p>
              <a:pPr lvl="0" algn="ctr">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课时精练</a:t>
              </a:r>
              <a:endParaRPr lang="en-US" altLang="zh-CN" sz="2200" b="1" kern="0" dirty="0" smtClean="0">
                <a:solidFill>
                  <a:schemeClr val="bg1"/>
                </a:solidFill>
                <a:latin typeface="Verdana" panose="020B0604030504040204"/>
                <a:ea typeface="微软雅黑" panose="020B0503020204020204" pitchFamily="34" charset="-122"/>
              </a:endParaRPr>
            </a:p>
          </p:txBody>
        </p:sp>
      </p:grpSp>
      <p:sp>
        <p:nvSpPr>
          <p:cNvPr id="32" name="矩形 31"/>
          <p:cNvSpPr/>
          <p:nvPr/>
        </p:nvSpPr>
        <p:spPr>
          <a:xfrm>
            <a:off x="204884" y="3751066"/>
            <a:ext cx="1114408" cy="369332"/>
          </a:xfrm>
          <a:prstGeom prst="rect">
            <a:avLst/>
          </a:prstGeom>
        </p:spPr>
        <p:txBody>
          <a:bodyPr wrap="none">
            <a:spAutoFit/>
          </a:bodyPr>
          <a:lstStyle/>
          <a:p>
            <a:pPr lvl="0" algn="ctr">
              <a:spcBef>
                <a:spcPts val="1200"/>
              </a:spcBef>
              <a:defRPr/>
            </a:pPr>
            <a:r>
              <a:rPr kumimoji="1" lang="zh-CN" altLang="en-US" b="1" i="1" kern="0" dirty="0">
                <a:solidFill>
                  <a:srgbClr val="2FC4DA"/>
                </a:solidFill>
                <a:latin typeface="DOUYU Font" pitchFamily="2" charset="-122"/>
                <a:ea typeface="DOUYU Font" pitchFamily="2" charset="-122"/>
              </a:rPr>
              <a:t>内容索引</a:t>
            </a:r>
            <a:endParaRPr kumimoji="1" lang="en-US" altLang="zh-CN" b="1" i="1" kern="0" dirty="0">
              <a:solidFill>
                <a:srgbClr val="2FC4DA"/>
              </a:solidFill>
              <a:latin typeface="DOUYU Font" pitchFamily="2" charset="-122"/>
              <a:ea typeface="DOUYU Font" pitchFamily="2" charset="-122"/>
            </a:endParaRPr>
          </a:p>
        </p:txBody>
      </p:sp>
      <p:grpSp>
        <p:nvGrpSpPr>
          <p:cNvPr id="34" name="组合 33"/>
          <p:cNvGrpSpPr/>
          <p:nvPr/>
        </p:nvGrpSpPr>
        <p:grpSpPr>
          <a:xfrm>
            <a:off x="6550378" y="2854335"/>
            <a:ext cx="2147137" cy="1222737"/>
            <a:chOff x="7200502" y="2854335"/>
            <a:chExt cx="2147137" cy="1222737"/>
          </a:xfrm>
        </p:grpSpPr>
        <p:sp>
          <p:nvSpPr>
            <p:cNvPr id="35" name="平行四边形 34">
              <a:hlinkClick r:id="rId4" action="ppaction://hlinksldjump"/>
              <a:extLst>
                <a:ext uri="{FF2B5EF4-FFF2-40B4-BE49-F238E27FC236}">
                  <a16:creationId xmlns:a16="http://schemas.microsoft.com/office/drawing/2014/main" xmlns="" id="{E5D58877-D481-1A43-BA10-35071D65CEC4}"/>
                </a:ext>
              </a:extLst>
            </p:cNvPr>
            <p:cNvSpPr/>
            <p:nvPr/>
          </p:nvSpPr>
          <p:spPr>
            <a:xfrm>
              <a:off x="7200502" y="2854335"/>
              <a:ext cx="2147137" cy="1222737"/>
            </a:xfrm>
            <a:prstGeom prst="parallelogram">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36" name="文本框 35">
              <a:hlinkClick r:id="rId4" action="ppaction://hlinksldjump"/>
              <a:extLst>
                <a:ext uri="{FF2B5EF4-FFF2-40B4-BE49-F238E27FC236}">
                  <a16:creationId xmlns:a16="http://schemas.microsoft.com/office/drawing/2014/main" xmlns="" id="{6AC70600-4115-C54C-ACAE-9E5A30E27804}"/>
                </a:ext>
              </a:extLst>
            </p:cNvPr>
            <p:cNvSpPr txBox="1"/>
            <p:nvPr/>
          </p:nvSpPr>
          <p:spPr>
            <a:xfrm>
              <a:off x="7648229" y="3123780"/>
              <a:ext cx="1328091" cy="760529"/>
            </a:xfrm>
            <a:prstGeom prst="rect">
              <a:avLst/>
            </a:prstGeom>
            <a:noFill/>
          </p:spPr>
          <p:txBody>
            <a:bodyPr wrap="square" rtlCol="0" anchor="ctr">
              <a:spAutoFit/>
            </a:bodyPr>
            <a:lstStyle/>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真题演练</a:t>
              </a:r>
              <a:endParaRPr lang="en-US" altLang="zh-CN" sz="2200" b="1" kern="0" dirty="0" smtClean="0">
                <a:solidFill>
                  <a:schemeClr val="bg1"/>
                </a:solidFill>
                <a:latin typeface="Verdana" panose="020B0604030504040204"/>
                <a:ea typeface="微软雅黑" panose="020B0503020204020204" pitchFamily="34" charset="-122"/>
              </a:endParaRPr>
            </a:p>
            <a:p>
              <a:pPr lvl="0" algn="dist">
                <a:lnSpc>
                  <a:spcPts val="2000"/>
                </a:lnSpc>
                <a:spcBef>
                  <a:spcPts val="1200"/>
                </a:spcBef>
                <a:defRPr/>
              </a:pPr>
              <a:r>
                <a:rPr lang="zh-CN" altLang="en-US" sz="2200" b="1" kern="0" dirty="0" smtClean="0">
                  <a:solidFill>
                    <a:schemeClr val="bg1"/>
                  </a:solidFill>
                  <a:latin typeface="Verdana" panose="020B0604030504040204"/>
                  <a:ea typeface="微软雅黑" panose="020B0503020204020204" pitchFamily="34" charset="-122"/>
                </a:rPr>
                <a:t>明确考向</a:t>
              </a:r>
              <a:endParaRPr lang="en-US" altLang="zh-CN" sz="2200" b="1" kern="0" dirty="0" smtClean="0">
                <a:solidFill>
                  <a:schemeClr val="bg1"/>
                </a:solidFill>
                <a:latin typeface="Verdana" panose="020B0604030504040204"/>
                <a:ea typeface="微软雅黑" panose="020B0503020204020204" pitchFamily="34" charset="-122"/>
              </a:endParaRPr>
            </a:p>
          </p:txBody>
        </p:sp>
      </p:grpSp>
      <p:grpSp>
        <p:nvGrpSpPr>
          <p:cNvPr id="41" name="组合 40"/>
          <p:cNvGrpSpPr/>
          <p:nvPr/>
        </p:nvGrpSpPr>
        <p:grpSpPr>
          <a:xfrm>
            <a:off x="3949882" y="2837936"/>
            <a:ext cx="2154326" cy="1222738"/>
            <a:chOff x="3299758" y="2837936"/>
            <a:chExt cx="2154326" cy="1222738"/>
          </a:xfrm>
        </p:grpSpPr>
        <p:sp>
          <p:nvSpPr>
            <p:cNvPr id="42" name="平行四边形 41">
              <a:hlinkClick r:id="rId5" action="ppaction://hlinksldjump"/>
              <a:extLst>
                <a:ext uri="{FF2B5EF4-FFF2-40B4-BE49-F238E27FC236}">
                  <a16:creationId xmlns:a16="http://schemas.microsoft.com/office/drawing/2014/main" xmlns="" id="{E5D58877-D481-1A43-BA10-35071D65CEC4}"/>
                </a:ext>
              </a:extLst>
            </p:cNvPr>
            <p:cNvSpPr/>
            <p:nvPr/>
          </p:nvSpPr>
          <p:spPr>
            <a:xfrm>
              <a:off x="3299758"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文本框 42">
              <a:hlinkClick r:id="rId5" action="ppaction://hlinksldjump"/>
              <a:extLst>
                <a:ext uri="{FF2B5EF4-FFF2-40B4-BE49-F238E27FC236}">
                  <a16:creationId xmlns:a16="http://schemas.microsoft.com/office/drawing/2014/main" xmlns="" id="{6AC70600-4115-C54C-ACAE-9E5A30E27804}"/>
                </a:ext>
              </a:extLst>
            </p:cNvPr>
            <p:cNvSpPr txBox="1"/>
            <p:nvPr/>
          </p:nvSpPr>
          <p:spPr>
            <a:xfrm>
              <a:off x="3775338"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考点二</a:t>
              </a:r>
              <a:endParaRPr lang="en-US" altLang="zh-CN" sz="2400" b="1" kern="0" dirty="0">
                <a:solidFill>
                  <a:schemeClr val="bg1"/>
                </a:solidFill>
                <a:latin typeface="Verdana" panose="020B0604030504040204"/>
                <a:ea typeface="微软雅黑" panose="020B0503020204020204" pitchFamily="34" charset="-122"/>
              </a:endParaRPr>
            </a:p>
          </p:txBody>
        </p:sp>
        <p:sp>
          <p:nvSpPr>
            <p:cNvPr id="44" name="矩形 43">
              <a:hlinkClick r:id="rId5" action="ppaction://hlinksldjump"/>
            </p:cNvPr>
            <p:cNvSpPr/>
            <p:nvPr/>
          </p:nvSpPr>
          <p:spPr>
            <a:xfrm>
              <a:off x="3548704" y="3500952"/>
              <a:ext cx="1534059" cy="276999"/>
            </a:xfrm>
            <a:prstGeom prst="rect">
              <a:avLst/>
            </a:prstGeom>
          </p:spPr>
          <p:txBody>
            <a:bodyPr wrap="square">
              <a:spAutoFit/>
            </a:bodyPr>
            <a:lstStyle/>
            <a:p>
              <a:r>
                <a:rPr lang="zh-CN" altLang="zh-CN" sz="1200" spc="100" dirty="0">
                  <a:solidFill>
                    <a:schemeClr val="bg1">
                      <a:lumMod val="95000"/>
                    </a:schemeClr>
                  </a:solidFill>
                  <a:latin typeface="+mn-ea"/>
                </a:rPr>
                <a:t>离子交换膜电解池</a:t>
              </a:r>
            </a:p>
          </p:txBody>
        </p:sp>
      </p:grpSp>
      <p:grpSp>
        <p:nvGrpSpPr>
          <p:cNvPr id="45" name="组合 44"/>
          <p:cNvGrpSpPr/>
          <p:nvPr/>
        </p:nvGrpSpPr>
        <p:grpSpPr>
          <a:xfrm>
            <a:off x="1349386" y="2837936"/>
            <a:ext cx="2154326" cy="1222738"/>
            <a:chOff x="1349386" y="2837936"/>
            <a:chExt cx="2154326" cy="1222738"/>
          </a:xfrm>
        </p:grpSpPr>
        <p:sp>
          <p:nvSpPr>
            <p:cNvPr id="46" name="平行四边形 45">
              <a:hlinkClick r:id="rId6" action="ppaction://hlinksldjump"/>
              <a:extLst>
                <a:ext uri="{FF2B5EF4-FFF2-40B4-BE49-F238E27FC236}">
                  <a16:creationId xmlns:a16="http://schemas.microsoft.com/office/drawing/2014/main" xmlns="" id="{E5D58877-D481-1A43-BA10-35071D65CEC4}"/>
                </a:ext>
              </a:extLst>
            </p:cNvPr>
            <p:cNvSpPr/>
            <p:nvPr/>
          </p:nvSpPr>
          <p:spPr>
            <a:xfrm>
              <a:off x="1349386" y="2837936"/>
              <a:ext cx="2154326" cy="1222738"/>
            </a:xfrm>
            <a:prstGeom prst="parallelogram">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文本框 46">
              <a:hlinkClick r:id="rId6" action="ppaction://hlinksldjump"/>
              <a:extLst>
                <a:ext uri="{FF2B5EF4-FFF2-40B4-BE49-F238E27FC236}">
                  <a16:creationId xmlns:a16="http://schemas.microsoft.com/office/drawing/2014/main" xmlns="" id="{6AC70600-4115-C54C-ACAE-9E5A30E27804}"/>
                </a:ext>
              </a:extLst>
            </p:cNvPr>
            <p:cNvSpPr txBox="1"/>
            <p:nvPr/>
          </p:nvSpPr>
          <p:spPr>
            <a:xfrm>
              <a:off x="1855607" y="2996952"/>
              <a:ext cx="1125383" cy="461665"/>
            </a:xfrm>
            <a:prstGeom prst="rect">
              <a:avLst/>
            </a:prstGeom>
            <a:noFill/>
          </p:spPr>
          <p:txBody>
            <a:bodyPr wrap="square" rtlCol="0" anchor="ctr">
              <a:spAutoFit/>
            </a:bodyPr>
            <a:lstStyle/>
            <a:p>
              <a:pPr lvl="0" algn="dist">
                <a:spcBef>
                  <a:spcPts val="1200"/>
                </a:spcBef>
                <a:defRPr/>
              </a:pPr>
              <a:r>
                <a:rPr lang="zh-CN" altLang="en-US" sz="2400" b="1" kern="0" dirty="0" smtClean="0">
                  <a:solidFill>
                    <a:schemeClr val="bg1"/>
                  </a:solidFill>
                  <a:latin typeface="Verdana" panose="020B0604030504040204"/>
                  <a:ea typeface="微软雅黑" panose="020B0503020204020204" pitchFamily="34" charset="-122"/>
                </a:rPr>
                <a:t>考点一</a:t>
              </a:r>
              <a:endParaRPr lang="en-US" altLang="zh-CN" sz="2400" b="1" kern="0" dirty="0">
                <a:solidFill>
                  <a:schemeClr val="bg1"/>
                </a:solidFill>
                <a:latin typeface="Verdana" panose="020B0604030504040204"/>
                <a:ea typeface="微软雅黑" panose="020B0503020204020204" pitchFamily="34" charset="-122"/>
              </a:endParaRPr>
            </a:p>
          </p:txBody>
        </p:sp>
        <p:sp>
          <p:nvSpPr>
            <p:cNvPr id="48" name="矩形 47">
              <a:hlinkClick r:id="rId6" action="ppaction://hlinksldjump"/>
            </p:cNvPr>
            <p:cNvSpPr/>
            <p:nvPr/>
          </p:nvSpPr>
          <p:spPr>
            <a:xfrm>
              <a:off x="1638556" y="3500952"/>
              <a:ext cx="1478141" cy="461665"/>
            </a:xfrm>
            <a:prstGeom prst="rect">
              <a:avLst/>
            </a:prstGeom>
          </p:spPr>
          <p:txBody>
            <a:bodyPr wrap="square">
              <a:spAutoFit/>
            </a:bodyPr>
            <a:lstStyle/>
            <a:p>
              <a:r>
                <a:rPr lang="zh-CN" altLang="zh-CN" sz="1200" spc="100" dirty="0">
                  <a:solidFill>
                    <a:schemeClr val="bg1">
                      <a:lumMod val="95000"/>
                    </a:schemeClr>
                  </a:solidFill>
                  <a:latin typeface="+mn-ea"/>
                </a:rPr>
                <a:t>多池串联的两大模型及原理分析</a:t>
              </a:r>
            </a:p>
          </p:txBody>
        </p:sp>
      </p:grpSp>
    </p:spTree>
    <p:extLst>
      <p:ext uri="{BB962C8B-B14F-4D97-AF65-F5344CB8AC3E}">
        <p14:creationId xmlns:p14="http://schemas.microsoft.com/office/powerpoint/2010/main" val="2481314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A329BE5-FA48-1445-847B-16C3FB060719}"/>
              </a:ext>
            </a:extLst>
          </p:cNvPr>
          <p:cNvSpPr/>
          <p:nvPr/>
        </p:nvSpPr>
        <p:spPr>
          <a:xfrm>
            <a:off x="335360" y="908720"/>
            <a:ext cx="734108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2018·</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全国卷</a:t>
            </a:r>
            <a:r>
              <a:rPr lang="en-US" altLang="zh-CN" kern="100" dirty="0">
                <a:latin typeface="宋体" panose="02010600030101010101" pitchFamily="2" charset="-122"/>
                <a:ea typeface="楷体_GB2312" panose="02010609030101010101" pitchFamily="49" charset="-122"/>
                <a:cs typeface="Times New Roman" panose="02020603050405020304" pitchFamily="18" charset="0"/>
              </a:rPr>
              <a:t>Ⅰ</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27(3)</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焦亚硫酸钠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在医药、橡胶、印染、食品等方面应用广泛。回答下列问题：</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可采用三室膜电解技术，装置如图所示，其中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碱吸收液中含有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。阳极的电极反应式为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。电解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浓度增加。将该室溶液进行结晶脱水，可得到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圆角矩形 1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5" name="圆角矩形 1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16" name="圆角矩形 1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grpSp>
        <p:nvGrpSpPr>
          <p:cNvPr id="18" name="组合 17"/>
          <p:cNvGrpSpPr/>
          <p:nvPr/>
        </p:nvGrpSpPr>
        <p:grpSpPr>
          <a:xfrm>
            <a:off x="516000" y="4969743"/>
            <a:ext cx="11160000" cy="1512168"/>
            <a:chOff x="516000" y="4672186"/>
            <a:chExt cx="11160000" cy="1512168"/>
          </a:xfrm>
        </p:grpSpPr>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4672186"/>
              <a:ext cx="11160000" cy="1512168"/>
              <a:chOff x="792914" y="3925222"/>
              <a:chExt cx="11160000" cy="1512168"/>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139927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695400" y="4897735"/>
              <a:ext cx="10631130"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阳极上</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放电生成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，电解过程中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透过阳离子交换膜进入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浓度增加。</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pic>
        <p:nvPicPr>
          <p:cNvPr id="198658" name="Picture 2" descr="6-182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24192" y="1083570"/>
            <a:ext cx="4117567"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168383" y="3178140"/>
            <a:ext cx="3711593"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4e</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=4H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endParaRPr lang="zh-CN" altLang="en-US" sz="2400" dirty="0"/>
          </a:p>
        </p:txBody>
      </p:sp>
      <p:sp>
        <p:nvSpPr>
          <p:cNvPr id="5" name="矩形 4"/>
          <p:cNvSpPr/>
          <p:nvPr/>
        </p:nvSpPr>
        <p:spPr>
          <a:xfrm>
            <a:off x="657957" y="3644840"/>
            <a:ext cx="320922" cy="576248"/>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230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407368" y="876776"/>
            <a:ext cx="7488832"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[2019·</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北京，</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27(2)]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可利用太阳能光伏电池电解水制高纯氢，工作示意图如图。通过控制开关连接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，可交替得到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时，连接</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。产生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的电极反应式是</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改变开关连接方式，可得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4374629"/>
            <a:ext cx="11160000" cy="2110650"/>
            <a:chOff x="792914" y="3925222"/>
            <a:chExt cx="11160000" cy="2110650"/>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1997761"/>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1" name="矩形 10"/>
          <p:cNvSpPr/>
          <p:nvPr/>
        </p:nvSpPr>
        <p:spPr>
          <a:xfrm>
            <a:off x="695400" y="4623101"/>
            <a:ext cx="10692511"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电解碱性电解液时，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电离出的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在阴极得到电子产生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，根据题图可知电极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与电池负极连接，为阴极，所以制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，产生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的电极反应式为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99682" name="Picture 2" descr="6-183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988009"/>
            <a:ext cx="3664637"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132351" y="2573627"/>
            <a:ext cx="510076"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K</a:t>
            </a:r>
            <a:r>
              <a:rPr lang="en-US" altLang="zh-CN" sz="2400" kern="100" baseline="-25000" dirty="0">
                <a:solidFill>
                  <a:srgbClr val="C00000"/>
                </a:solidFill>
                <a:latin typeface="Times New Roman" panose="02020603050405020304" pitchFamily="18" charset="0"/>
                <a:ea typeface="微软雅黑" panose="020B0503020204020204" pitchFamily="34" charset="-122"/>
              </a:rPr>
              <a:t>1</a:t>
            </a:r>
            <a:endParaRPr lang="zh-CN" altLang="en-US" dirty="0"/>
          </a:p>
        </p:txBody>
      </p:sp>
      <p:sp>
        <p:nvSpPr>
          <p:cNvPr id="8" name="矩形 7"/>
          <p:cNvSpPr/>
          <p:nvPr/>
        </p:nvSpPr>
        <p:spPr>
          <a:xfrm>
            <a:off x="579026" y="3129202"/>
            <a:ext cx="3934410"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2H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2e</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2OH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424137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4" name="圆角矩形 1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5" name="圆角矩形 1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3" name="矩形 2"/>
          <p:cNvSpPr/>
          <p:nvPr/>
        </p:nvSpPr>
        <p:spPr>
          <a:xfrm>
            <a:off x="335360" y="976660"/>
            <a:ext cx="8064896" cy="2308324"/>
          </a:xfrm>
          <a:prstGeom prst="rect">
            <a:avLst/>
          </a:prstGeom>
        </p:spPr>
        <p:txBody>
          <a:bodyPr wrap="square">
            <a:spAutoFit/>
          </a:bodyPr>
          <a:lstStyle/>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结合</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中电极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的电极反应，说明电极</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的作用：</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________________________________________________________________________________________________________________</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Picture 2" descr="6-183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10803" y="727781"/>
            <a:ext cx="3217845" cy="262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3501008"/>
            <a:ext cx="11160000" cy="2726780"/>
            <a:chOff x="792914" y="3925222"/>
            <a:chExt cx="11160000" cy="2726780"/>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261389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7" name="矩形 6"/>
          <p:cNvSpPr/>
          <p:nvPr/>
        </p:nvSpPr>
        <p:spPr>
          <a:xfrm>
            <a:off x="767408" y="3798565"/>
            <a:ext cx="10586645"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制备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时碱性电解液中的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失去电子生成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在电极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上产生。连接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为电解池的阳极，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失去电子生成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NiOOH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NiOOH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，连接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时，电极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为电解池的阴极，电极反应式为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NiOOH</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，使电极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Courier New" panose="02070309020205020404" pitchFamily="49" charset="0"/>
              </a:rPr>
              <a:t>得以循环使用。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a:hlinkClick r:id="rId6"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
        <p:nvSpPr>
          <p:cNvPr id="4" name="矩形 3"/>
          <p:cNvSpPr/>
          <p:nvPr/>
        </p:nvSpPr>
        <p:spPr>
          <a:xfrm>
            <a:off x="388317" y="1475259"/>
            <a:ext cx="7890437" cy="1754326"/>
          </a:xfrm>
          <a:prstGeom prst="rect">
            <a:avLst/>
          </a:prstGeom>
        </p:spPr>
        <p:txBody>
          <a:bodyPr wrap="square">
            <a:spAutoFit/>
          </a:bodyPr>
          <a:lstStyle/>
          <a:p>
            <a:pPr>
              <a:lnSpc>
                <a:spcPct val="150000"/>
              </a:lnSpc>
            </a:pP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制</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时，电极</a:t>
            </a:r>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2400" kern="100" dirty="0">
                <a:solidFill>
                  <a:srgbClr val="C00000"/>
                </a:solidFill>
                <a:latin typeface="Times New Roman" panose="02020603050405020304" pitchFamily="18" charset="0"/>
                <a:ea typeface="微软雅黑" panose="020B0503020204020204" pitchFamily="34" charset="-122"/>
              </a:rPr>
              <a:t>Ni(OH)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OH</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e</a:t>
            </a:r>
            <a:r>
              <a:rPr lang="zh-CN" altLang="zh-CN" sz="2400" kern="100" baseline="300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srgbClr val="C00000"/>
                </a:solidFill>
                <a:latin typeface="Times New Roman" panose="02020603050405020304" pitchFamily="18" charset="0"/>
                <a:ea typeface="微软雅黑" panose="020B0503020204020204" pitchFamily="34" charset="-122"/>
              </a:rPr>
              <a:t>==</a:t>
            </a:r>
            <a:r>
              <a:rPr lang="en-US" altLang="zh-CN" sz="2400" kern="100" dirty="0">
                <a:solidFill>
                  <a:srgbClr val="C00000"/>
                </a:solidFill>
                <a:latin typeface="Times New Roman" panose="02020603050405020304" pitchFamily="18" charset="0"/>
                <a:ea typeface="微软雅黑" panose="020B0503020204020204" pitchFamily="34" charset="-122"/>
              </a:rPr>
              <a:t>=</a:t>
            </a:r>
            <a:r>
              <a:rPr lang="en-US" altLang="zh-CN" sz="2400" kern="100" dirty="0" err="1">
                <a:solidFill>
                  <a:srgbClr val="C00000"/>
                </a:solidFill>
                <a:latin typeface="Times New Roman" panose="02020603050405020304" pitchFamily="18" charset="0"/>
                <a:ea typeface="微软雅黑" panose="020B0503020204020204" pitchFamily="34" charset="-122"/>
              </a:rPr>
              <a:t>NiOOH</a:t>
            </a:r>
            <a:r>
              <a:rPr lang="zh-CN" altLang="zh-CN" sz="2400" kern="1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srgbClr val="C00000"/>
                </a:solidFill>
                <a:latin typeface="Times New Roman" panose="02020603050405020304" pitchFamily="18" charset="0"/>
                <a:ea typeface="微软雅黑" panose="020B0503020204020204" pitchFamily="34" charset="-122"/>
              </a:rPr>
              <a:t>H</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。制</a:t>
            </a:r>
            <a:r>
              <a:rPr lang="en-US" altLang="zh-CN" sz="2400" kern="100" dirty="0">
                <a:solidFill>
                  <a:srgbClr val="C00000"/>
                </a:solidFill>
                <a:latin typeface="Times New Roman" panose="02020603050405020304" pitchFamily="18" charset="0"/>
                <a:ea typeface="微软雅黑" panose="020B0503020204020204" pitchFamily="34" charset="-122"/>
              </a:rPr>
              <a:t>O</a:t>
            </a:r>
            <a:r>
              <a:rPr lang="en-US" altLang="zh-CN" sz="2400" kern="100" baseline="-25000" dirty="0">
                <a:solidFill>
                  <a:srgbClr val="C00000"/>
                </a:solidFill>
                <a:latin typeface="Times New Roman" panose="02020603050405020304" pitchFamily="18" charset="0"/>
                <a:ea typeface="微软雅黑" panose="020B0503020204020204" pitchFamily="34" charset="-122"/>
              </a:rPr>
              <a:t>2</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时，上述电极反应逆向进行，使电极</a:t>
            </a:r>
            <a:r>
              <a:rPr lang="en-US" altLang="zh-CN" sz="2400" kern="100" dirty="0">
                <a:solidFill>
                  <a:srgbClr val="C00000"/>
                </a:solidFill>
                <a:latin typeface="Times New Roman" panose="02020603050405020304" pitchFamily="18" charset="0"/>
                <a:ea typeface="微软雅黑" panose="020B0503020204020204" pitchFamily="34" charset="-122"/>
              </a:rPr>
              <a:t>3</a:t>
            </a:r>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得以循环</a:t>
            </a:r>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使用</a:t>
            </a:r>
            <a:endParaRPr lang="zh-CN" altLang="en-US" dirty="0"/>
          </a:p>
        </p:txBody>
      </p:sp>
    </p:spTree>
    <p:extLst>
      <p:ext uri="{BB962C8B-B14F-4D97-AF65-F5344CB8AC3E}">
        <p14:creationId xmlns:p14="http://schemas.microsoft.com/office/powerpoint/2010/main" val="238735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9" name="矩形 8"/>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a:extLst>
              <a:ext uri="{FF2B5EF4-FFF2-40B4-BE49-F238E27FC236}">
                <a16:creationId xmlns:a16="http://schemas.microsoft.com/office/drawing/2014/main" xmlns="" id="{C267AA83-D616-ED4E-81C0-545EB4398E09}"/>
              </a:ext>
            </a:extLst>
          </p:cNvPr>
          <p:cNvSpPr txBox="1"/>
          <p:nvPr/>
        </p:nvSpPr>
        <p:spPr>
          <a:xfrm>
            <a:off x="1703512" y="2753052"/>
            <a:ext cx="7848872" cy="1107996"/>
          </a:xfrm>
          <a:prstGeom prst="rect">
            <a:avLst/>
          </a:prstGeom>
          <a:noFill/>
        </p:spPr>
        <p:txBody>
          <a:bodyPr wrap="square" rtlCol="0" anchor="ctr">
            <a:spAutoFit/>
          </a:bodyPr>
          <a:lstStyle/>
          <a:p>
            <a:pPr algn="ctr"/>
            <a:r>
              <a:rPr lang="zh-CN" altLang="en-US" sz="6600" b="1" dirty="0" smtClean="0">
                <a:solidFill>
                  <a:schemeClr val="tx1">
                    <a:lumMod val="75000"/>
                    <a:lumOff val="25000"/>
                  </a:schemeClr>
                </a:solidFill>
                <a:latin typeface="微软雅黑" panose="020B0503020204020204" pitchFamily="34" charset="-122"/>
                <a:ea typeface="微软雅黑" panose="020B0503020204020204" pitchFamily="34" charset="-122"/>
              </a:rPr>
              <a:t>课时精练</a:t>
            </a:r>
            <a:endParaRPr lang="zh-CN" altLang="zh-CN" sz="6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xmlns="" id="{8C829374-D590-8149-8BB5-B124E3F9341E}"/>
              </a:ext>
            </a:extLst>
          </p:cNvPr>
          <p:cNvSpPr txBox="1"/>
          <p:nvPr/>
        </p:nvSpPr>
        <p:spPr>
          <a:xfrm>
            <a:off x="6199844" y="2276872"/>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12" name="文本框 11">
            <a:extLst>
              <a:ext uri="{FF2B5EF4-FFF2-40B4-BE49-F238E27FC236}">
                <a16:creationId xmlns:a16="http://schemas.microsoft.com/office/drawing/2014/main" xmlns="" id="{72467164-16F2-4A4D-B46C-22BE743484D1}"/>
              </a:ext>
            </a:extLst>
          </p:cNvPr>
          <p:cNvSpPr txBox="1"/>
          <p:nvPr/>
        </p:nvSpPr>
        <p:spPr>
          <a:xfrm>
            <a:off x="4583832" y="2276872"/>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13" name="文本框 12">
            <a:extLst>
              <a:ext uri="{FF2B5EF4-FFF2-40B4-BE49-F238E27FC236}">
                <a16:creationId xmlns:a16="http://schemas.microsoft.com/office/drawing/2014/main" xmlns="" id="{B872AB8A-14DD-9C40-A732-56BC6020FD9F}"/>
              </a:ext>
            </a:extLst>
          </p:cNvPr>
          <p:cNvSpPr txBox="1"/>
          <p:nvPr/>
        </p:nvSpPr>
        <p:spPr>
          <a:xfrm>
            <a:off x="4965024" y="2353753"/>
            <a:ext cx="1172946" cy="215570"/>
          </a:xfrm>
          <a:custGeom>
            <a:avLst/>
            <a:gdLst/>
            <a:ahLst/>
            <a:cxnLst/>
            <a:rect l="l" t="t" r="r" b="b"/>
            <a:pathLst>
              <a:path w="1172946" h="215570">
                <a:moveTo>
                  <a:pt x="32918" y="162992"/>
                </a:moveTo>
                <a:lnTo>
                  <a:pt x="73152" y="162992"/>
                </a:lnTo>
                <a:lnTo>
                  <a:pt x="54178" y="199339"/>
                </a:lnTo>
                <a:cubicBezTo>
                  <a:pt x="47777" y="210160"/>
                  <a:pt x="39547" y="215570"/>
                  <a:pt x="29489" y="215570"/>
                </a:cubicBezTo>
                <a:lnTo>
                  <a:pt x="0" y="215570"/>
                </a:lnTo>
                <a:lnTo>
                  <a:pt x="25603" y="167793"/>
                </a:lnTo>
                <a:cubicBezTo>
                  <a:pt x="27584" y="164592"/>
                  <a:pt x="30022" y="162992"/>
                  <a:pt x="32918" y="162992"/>
                </a:cubicBezTo>
                <a:close/>
                <a:moveTo>
                  <a:pt x="59893" y="114300"/>
                </a:moveTo>
                <a:lnTo>
                  <a:pt x="57150" y="133960"/>
                </a:lnTo>
                <a:cubicBezTo>
                  <a:pt x="56997" y="135484"/>
                  <a:pt x="57378" y="136779"/>
                  <a:pt x="58293" y="137846"/>
                </a:cubicBezTo>
                <a:cubicBezTo>
                  <a:pt x="59207" y="138760"/>
                  <a:pt x="60350" y="139218"/>
                  <a:pt x="61722" y="139218"/>
                </a:cubicBezTo>
                <a:lnTo>
                  <a:pt x="117957" y="139218"/>
                </a:lnTo>
                <a:lnTo>
                  <a:pt x="121386" y="114300"/>
                </a:lnTo>
                <a:close/>
                <a:moveTo>
                  <a:pt x="603580" y="96012"/>
                </a:moveTo>
                <a:lnTo>
                  <a:pt x="650214" y="96012"/>
                </a:lnTo>
                <a:lnTo>
                  <a:pt x="637641" y="189738"/>
                </a:lnTo>
                <a:cubicBezTo>
                  <a:pt x="637336" y="191872"/>
                  <a:pt x="637794" y="193701"/>
                  <a:pt x="639013" y="195225"/>
                </a:cubicBezTo>
                <a:cubicBezTo>
                  <a:pt x="640080" y="196749"/>
                  <a:pt x="641756" y="197511"/>
                  <a:pt x="644042" y="197511"/>
                </a:cubicBezTo>
                <a:lnTo>
                  <a:pt x="674903" y="197511"/>
                </a:lnTo>
                <a:cubicBezTo>
                  <a:pt x="677037" y="197511"/>
                  <a:pt x="679018" y="196749"/>
                  <a:pt x="680847" y="195225"/>
                </a:cubicBezTo>
                <a:cubicBezTo>
                  <a:pt x="682828" y="193701"/>
                  <a:pt x="683971" y="191872"/>
                  <a:pt x="684276" y="189738"/>
                </a:cubicBezTo>
                <a:lnTo>
                  <a:pt x="694563" y="114072"/>
                </a:lnTo>
                <a:lnTo>
                  <a:pt x="654786" y="114072"/>
                </a:lnTo>
                <a:lnTo>
                  <a:pt x="657301" y="96012"/>
                </a:lnTo>
                <a:lnTo>
                  <a:pt x="741883" y="96012"/>
                </a:lnTo>
                <a:lnTo>
                  <a:pt x="728853" y="191338"/>
                </a:lnTo>
                <a:cubicBezTo>
                  <a:pt x="728091" y="198044"/>
                  <a:pt x="725043" y="203759"/>
                  <a:pt x="719709" y="208483"/>
                </a:cubicBezTo>
                <a:cubicBezTo>
                  <a:pt x="714527" y="213208"/>
                  <a:pt x="708583" y="215570"/>
                  <a:pt x="701878" y="215570"/>
                </a:cubicBezTo>
                <a:lnTo>
                  <a:pt x="612495" y="215570"/>
                </a:lnTo>
                <a:cubicBezTo>
                  <a:pt x="605790" y="215570"/>
                  <a:pt x="600303" y="213208"/>
                  <a:pt x="596036" y="208483"/>
                </a:cubicBezTo>
                <a:cubicBezTo>
                  <a:pt x="591769" y="203759"/>
                  <a:pt x="590016" y="198044"/>
                  <a:pt x="590778" y="191338"/>
                </a:cubicBezTo>
                <a:close/>
                <a:moveTo>
                  <a:pt x="913257" y="77038"/>
                </a:moveTo>
                <a:lnTo>
                  <a:pt x="1148714" y="77038"/>
                </a:lnTo>
                <a:cubicBezTo>
                  <a:pt x="1150696" y="77038"/>
                  <a:pt x="1152296" y="77762"/>
                  <a:pt x="1153515" y="79210"/>
                </a:cubicBezTo>
                <a:cubicBezTo>
                  <a:pt x="1154734" y="80658"/>
                  <a:pt x="1155191" y="82372"/>
                  <a:pt x="1154887" y="84354"/>
                </a:cubicBezTo>
                <a:lnTo>
                  <a:pt x="1140256" y="190424"/>
                </a:lnTo>
                <a:cubicBezTo>
                  <a:pt x="1139342" y="197282"/>
                  <a:pt x="1136142" y="203149"/>
                  <a:pt x="1130655" y="208026"/>
                </a:cubicBezTo>
                <a:cubicBezTo>
                  <a:pt x="1125321" y="213055"/>
                  <a:pt x="1119149" y="215570"/>
                  <a:pt x="1112138" y="215570"/>
                </a:cubicBezTo>
                <a:lnTo>
                  <a:pt x="1035786" y="215570"/>
                </a:lnTo>
                <a:lnTo>
                  <a:pt x="1036472" y="210541"/>
                </a:lnTo>
                <a:cubicBezTo>
                  <a:pt x="1037386" y="205664"/>
                  <a:pt x="1039672" y="201549"/>
                  <a:pt x="1043330" y="198196"/>
                </a:cubicBezTo>
                <a:cubicBezTo>
                  <a:pt x="1046987" y="194844"/>
                  <a:pt x="1051178" y="193167"/>
                  <a:pt x="1055903" y="193167"/>
                </a:cubicBezTo>
                <a:lnTo>
                  <a:pt x="1085392" y="193167"/>
                </a:lnTo>
                <a:cubicBezTo>
                  <a:pt x="1087526" y="193167"/>
                  <a:pt x="1089507" y="192405"/>
                  <a:pt x="1091336" y="190881"/>
                </a:cubicBezTo>
                <a:cubicBezTo>
                  <a:pt x="1093165" y="189357"/>
                  <a:pt x="1094308" y="187376"/>
                  <a:pt x="1094765" y="184938"/>
                </a:cubicBezTo>
                <a:lnTo>
                  <a:pt x="1106423" y="99441"/>
                </a:lnTo>
                <a:lnTo>
                  <a:pt x="1005839" y="99441"/>
                </a:lnTo>
                <a:lnTo>
                  <a:pt x="962863" y="172822"/>
                </a:lnTo>
                <a:cubicBezTo>
                  <a:pt x="943965" y="201321"/>
                  <a:pt x="920572" y="215570"/>
                  <a:pt x="892683" y="215570"/>
                </a:cubicBezTo>
                <a:lnTo>
                  <a:pt x="889025" y="215570"/>
                </a:lnTo>
                <a:lnTo>
                  <a:pt x="957148" y="99441"/>
                </a:lnTo>
                <a:lnTo>
                  <a:pt x="905256" y="99441"/>
                </a:lnTo>
                <a:lnTo>
                  <a:pt x="907770" y="82068"/>
                </a:lnTo>
                <a:cubicBezTo>
                  <a:pt x="907923" y="80696"/>
                  <a:pt x="908532" y="79515"/>
                  <a:pt x="909599" y="78524"/>
                </a:cubicBezTo>
                <a:cubicBezTo>
                  <a:pt x="910666" y="77534"/>
                  <a:pt x="911885" y="77038"/>
                  <a:pt x="913257" y="77038"/>
                </a:cubicBezTo>
                <a:close/>
                <a:moveTo>
                  <a:pt x="173050" y="68809"/>
                </a:moveTo>
                <a:lnTo>
                  <a:pt x="169392" y="96012"/>
                </a:lnTo>
                <a:lnTo>
                  <a:pt x="226771" y="96012"/>
                </a:lnTo>
                <a:cubicBezTo>
                  <a:pt x="227990" y="96012"/>
                  <a:pt x="229209" y="95479"/>
                  <a:pt x="230428" y="94412"/>
                </a:cubicBezTo>
                <a:cubicBezTo>
                  <a:pt x="231648" y="93193"/>
                  <a:pt x="232333" y="91897"/>
                  <a:pt x="232486" y="90526"/>
                </a:cubicBezTo>
                <a:lnTo>
                  <a:pt x="235458" y="68809"/>
                </a:lnTo>
                <a:close/>
                <a:moveTo>
                  <a:pt x="29946" y="50292"/>
                </a:moveTo>
                <a:lnTo>
                  <a:pt x="283464" y="50292"/>
                </a:lnTo>
                <a:lnTo>
                  <a:pt x="277520" y="94412"/>
                </a:lnTo>
                <a:cubicBezTo>
                  <a:pt x="276758" y="99898"/>
                  <a:pt x="274243" y="104623"/>
                  <a:pt x="269976" y="108585"/>
                </a:cubicBezTo>
                <a:cubicBezTo>
                  <a:pt x="266014" y="112395"/>
                  <a:pt x="261442" y="114300"/>
                  <a:pt x="256260" y="114300"/>
                </a:cubicBezTo>
                <a:lnTo>
                  <a:pt x="166878" y="114300"/>
                </a:lnTo>
                <a:lnTo>
                  <a:pt x="163449" y="139218"/>
                </a:lnTo>
                <a:lnTo>
                  <a:pt x="271348" y="139218"/>
                </a:lnTo>
                <a:lnTo>
                  <a:pt x="264947" y="189281"/>
                </a:lnTo>
                <a:cubicBezTo>
                  <a:pt x="264033" y="196444"/>
                  <a:pt x="260832" y="202387"/>
                  <a:pt x="255346" y="207112"/>
                </a:cubicBezTo>
                <a:cubicBezTo>
                  <a:pt x="250012" y="211989"/>
                  <a:pt x="243992" y="214427"/>
                  <a:pt x="237286" y="214427"/>
                </a:cubicBezTo>
                <a:lnTo>
                  <a:pt x="182194" y="214427"/>
                </a:lnTo>
                <a:lnTo>
                  <a:pt x="183108" y="208026"/>
                </a:lnTo>
                <a:cubicBezTo>
                  <a:pt x="183565" y="204673"/>
                  <a:pt x="185013" y="201892"/>
                  <a:pt x="187452" y="199682"/>
                </a:cubicBezTo>
                <a:cubicBezTo>
                  <a:pt x="189890" y="197473"/>
                  <a:pt x="192633" y="196368"/>
                  <a:pt x="195681" y="196368"/>
                </a:cubicBezTo>
                <a:lnTo>
                  <a:pt x="207797" y="196368"/>
                </a:lnTo>
                <a:cubicBezTo>
                  <a:pt x="210845" y="196368"/>
                  <a:pt x="213512" y="195225"/>
                  <a:pt x="215798" y="192939"/>
                </a:cubicBezTo>
                <a:cubicBezTo>
                  <a:pt x="218236" y="190805"/>
                  <a:pt x="219684" y="188214"/>
                  <a:pt x="220141" y="185166"/>
                </a:cubicBezTo>
                <a:lnTo>
                  <a:pt x="223799" y="157506"/>
                </a:lnTo>
                <a:lnTo>
                  <a:pt x="161163" y="157506"/>
                </a:lnTo>
                <a:lnTo>
                  <a:pt x="153847" y="210998"/>
                </a:lnTo>
                <a:cubicBezTo>
                  <a:pt x="153695" y="212370"/>
                  <a:pt x="153124" y="213475"/>
                  <a:pt x="152133" y="214313"/>
                </a:cubicBezTo>
                <a:cubicBezTo>
                  <a:pt x="151142" y="215151"/>
                  <a:pt x="150037" y="215570"/>
                  <a:pt x="148818" y="215570"/>
                </a:cubicBezTo>
                <a:lnTo>
                  <a:pt x="107899" y="215570"/>
                </a:lnTo>
                <a:lnTo>
                  <a:pt x="115671" y="157506"/>
                </a:lnTo>
                <a:lnTo>
                  <a:pt x="27203" y="157506"/>
                </a:lnTo>
                <a:cubicBezTo>
                  <a:pt x="22021" y="157506"/>
                  <a:pt x="17907" y="155601"/>
                  <a:pt x="14859" y="151791"/>
                </a:cubicBezTo>
                <a:cubicBezTo>
                  <a:pt x="11658" y="147981"/>
                  <a:pt x="10439" y="143332"/>
                  <a:pt x="11201" y="137846"/>
                </a:cubicBezTo>
                <a:lnTo>
                  <a:pt x="16687" y="96012"/>
                </a:lnTo>
                <a:lnTo>
                  <a:pt x="123901" y="96012"/>
                </a:lnTo>
                <a:lnTo>
                  <a:pt x="127558" y="68809"/>
                </a:lnTo>
                <a:lnTo>
                  <a:pt x="20345" y="68809"/>
                </a:lnTo>
                <a:lnTo>
                  <a:pt x="21717" y="58065"/>
                </a:lnTo>
                <a:cubicBezTo>
                  <a:pt x="22021" y="55931"/>
                  <a:pt x="22974" y="54102"/>
                  <a:pt x="24574" y="52578"/>
                </a:cubicBezTo>
                <a:cubicBezTo>
                  <a:pt x="26174" y="51054"/>
                  <a:pt x="27965" y="50292"/>
                  <a:pt x="29946" y="50292"/>
                </a:cubicBezTo>
                <a:close/>
                <a:moveTo>
                  <a:pt x="616381" y="34290"/>
                </a:moveTo>
                <a:lnTo>
                  <a:pt x="649757" y="34290"/>
                </a:lnTo>
                <a:cubicBezTo>
                  <a:pt x="652348" y="34290"/>
                  <a:pt x="654481" y="35128"/>
                  <a:pt x="656158" y="36805"/>
                </a:cubicBezTo>
                <a:cubicBezTo>
                  <a:pt x="657834" y="38481"/>
                  <a:pt x="658749" y="40615"/>
                  <a:pt x="658901" y="43206"/>
                </a:cubicBezTo>
                <a:lnTo>
                  <a:pt x="659358" y="70638"/>
                </a:lnTo>
                <a:lnTo>
                  <a:pt x="692277" y="70638"/>
                </a:lnTo>
                <a:lnTo>
                  <a:pt x="700506" y="44349"/>
                </a:lnTo>
                <a:cubicBezTo>
                  <a:pt x="701421" y="41453"/>
                  <a:pt x="703097" y="39053"/>
                  <a:pt x="705535" y="37148"/>
                </a:cubicBezTo>
                <a:cubicBezTo>
                  <a:pt x="707974" y="35243"/>
                  <a:pt x="710565" y="34290"/>
                  <a:pt x="713308" y="34290"/>
                </a:cubicBezTo>
                <a:lnTo>
                  <a:pt x="745540" y="34290"/>
                </a:lnTo>
                <a:lnTo>
                  <a:pt x="734339" y="70638"/>
                </a:lnTo>
                <a:lnTo>
                  <a:pt x="750798" y="70638"/>
                </a:lnTo>
                <a:lnTo>
                  <a:pt x="749198" y="82753"/>
                </a:lnTo>
                <a:cubicBezTo>
                  <a:pt x="748893" y="84430"/>
                  <a:pt x="748055" y="85840"/>
                  <a:pt x="746683" y="86983"/>
                </a:cubicBezTo>
                <a:cubicBezTo>
                  <a:pt x="745312" y="88126"/>
                  <a:pt x="743864" y="88697"/>
                  <a:pt x="742340" y="88697"/>
                </a:cubicBezTo>
                <a:lnTo>
                  <a:pt x="601522" y="88697"/>
                </a:lnTo>
                <a:lnTo>
                  <a:pt x="603123" y="76353"/>
                </a:lnTo>
                <a:cubicBezTo>
                  <a:pt x="603427" y="74676"/>
                  <a:pt x="604151" y="73305"/>
                  <a:pt x="605294" y="72238"/>
                </a:cubicBezTo>
                <a:cubicBezTo>
                  <a:pt x="606437" y="71171"/>
                  <a:pt x="607771" y="70638"/>
                  <a:pt x="609295" y="70638"/>
                </a:cubicBezTo>
                <a:lnTo>
                  <a:pt x="617753" y="70638"/>
                </a:lnTo>
                <a:close/>
                <a:moveTo>
                  <a:pt x="786917" y="30633"/>
                </a:moveTo>
                <a:lnTo>
                  <a:pt x="812292" y="30633"/>
                </a:lnTo>
                <a:lnTo>
                  <a:pt x="785774" y="215570"/>
                </a:lnTo>
                <a:lnTo>
                  <a:pt x="742569" y="215570"/>
                </a:lnTo>
                <a:lnTo>
                  <a:pt x="766572" y="48692"/>
                </a:lnTo>
                <a:cubicBezTo>
                  <a:pt x="767486" y="43510"/>
                  <a:pt x="769772" y="39243"/>
                  <a:pt x="773430" y="35890"/>
                </a:cubicBezTo>
                <a:cubicBezTo>
                  <a:pt x="777392" y="32385"/>
                  <a:pt x="781888" y="30633"/>
                  <a:pt x="786917" y="30633"/>
                </a:cubicBezTo>
                <a:close/>
                <a:moveTo>
                  <a:pt x="780516" y="1829"/>
                </a:moveTo>
                <a:lnTo>
                  <a:pt x="879271" y="1829"/>
                </a:lnTo>
                <a:lnTo>
                  <a:pt x="876300" y="21489"/>
                </a:lnTo>
                <a:lnTo>
                  <a:pt x="857783" y="77953"/>
                </a:lnTo>
                <a:lnTo>
                  <a:pt x="868070" y="77953"/>
                </a:lnTo>
                <a:lnTo>
                  <a:pt x="852982" y="184023"/>
                </a:lnTo>
                <a:cubicBezTo>
                  <a:pt x="851915" y="192405"/>
                  <a:pt x="849630" y="198273"/>
                  <a:pt x="846124" y="201625"/>
                </a:cubicBezTo>
                <a:cubicBezTo>
                  <a:pt x="842467" y="204826"/>
                  <a:pt x="836523" y="206426"/>
                  <a:pt x="828294" y="206426"/>
                </a:cubicBezTo>
                <a:lnTo>
                  <a:pt x="802690" y="206426"/>
                </a:lnTo>
                <a:lnTo>
                  <a:pt x="820978" y="77953"/>
                </a:lnTo>
                <a:lnTo>
                  <a:pt x="810463" y="77953"/>
                </a:lnTo>
                <a:lnTo>
                  <a:pt x="828979" y="21717"/>
                </a:lnTo>
                <a:lnTo>
                  <a:pt x="816635" y="21717"/>
                </a:lnTo>
                <a:lnTo>
                  <a:pt x="816406" y="21717"/>
                </a:lnTo>
                <a:lnTo>
                  <a:pt x="812977" y="21717"/>
                </a:lnTo>
                <a:lnTo>
                  <a:pt x="769543" y="21717"/>
                </a:lnTo>
                <a:lnTo>
                  <a:pt x="771601" y="9601"/>
                </a:lnTo>
                <a:cubicBezTo>
                  <a:pt x="772058" y="7315"/>
                  <a:pt x="773049" y="5487"/>
                  <a:pt x="774573" y="4115"/>
                </a:cubicBezTo>
                <a:cubicBezTo>
                  <a:pt x="776401" y="2591"/>
                  <a:pt x="778383" y="1829"/>
                  <a:pt x="780516" y="1829"/>
                </a:cubicBezTo>
                <a:close/>
                <a:moveTo>
                  <a:pt x="1101394" y="686"/>
                </a:moveTo>
                <a:lnTo>
                  <a:pt x="1140714" y="686"/>
                </a:lnTo>
                <a:cubicBezTo>
                  <a:pt x="1146962" y="686"/>
                  <a:pt x="1151534" y="3658"/>
                  <a:pt x="1154430" y="9601"/>
                </a:cubicBezTo>
                <a:lnTo>
                  <a:pt x="1172946" y="66751"/>
                </a:lnTo>
                <a:lnTo>
                  <a:pt x="1131569" y="66751"/>
                </a:lnTo>
                <a:cubicBezTo>
                  <a:pt x="1126693" y="66751"/>
                  <a:pt x="1123111" y="64465"/>
                  <a:pt x="1120825" y="59893"/>
                </a:cubicBezTo>
                <a:close/>
                <a:moveTo>
                  <a:pt x="956005" y="686"/>
                </a:moveTo>
                <a:lnTo>
                  <a:pt x="997839" y="686"/>
                </a:lnTo>
                <a:lnTo>
                  <a:pt x="978408" y="32461"/>
                </a:lnTo>
                <a:cubicBezTo>
                  <a:pt x="962253" y="55321"/>
                  <a:pt x="942670" y="66751"/>
                  <a:pt x="919657" y="66751"/>
                </a:cubicBezTo>
                <a:lnTo>
                  <a:pt x="907999" y="66751"/>
                </a:lnTo>
                <a:lnTo>
                  <a:pt x="943889" y="7315"/>
                </a:lnTo>
                <a:cubicBezTo>
                  <a:pt x="947242" y="2896"/>
                  <a:pt x="951280" y="686"/>
                  <a:pt x="956005" y="686"/>
                </a:cubicBezTo>
                <a:close/>
                <a:moveTo>
                  <a:pt x="663244" y="0"/>
                </a:moveTo>
                <a:lnTo>
                  <a:pt x="701649" y="0"/>
                </a:lnTo>
                <a:cubicBezTo>
                  <a:pt x="703478" y="0"/>
                  <a:pt x="704888" y="838"/>
                  <a:pt x="705878" y="2515"/>
                </a:cubicBezTo>
                <a:cubicBezTo>
                  <a:pt x="706869" y="4191"/>
                  <a:pt x="707212" y="6096"/>
                  <a:pt x="706907" y="8230"/>
                </a:cubicBezTo>
                <a:lnTo>
                  <a:pt x="706907" y="8916"/>
                </a:lnTo>
                <a:lnTo>
                  <a:pt x="755142" y="8916"/>
                </a:lnTo>
                <a:lnTo>
                  <a:pt x="753541" y="20346"/>
                </a:lnTo>
                <a:cubicBezTo>
                  <a:pt x="753237" y="22327"/>
                  <a:pt x="752398" y="23927"/>
                  <a:pt x="751027" y="25146"/>
                </a:cubicBezTo>
                <a:cubicBezTo>
                  <a:pt x="749655" y="26365"/>
                  <a:pt x="748055" y="26975"/>
                  <a:pt x="746226" y="26975"/>
                </a:cubicBezTo>
                <a:lnTo>
                  <a:pt x="610895" y="26975"/>
                </a:lnTo>
                <a:lnTo>
                  <a:pt x="612724" y="15774"/>
                </a:lnTo>
                <a:cubicBezTo>
                  <a:pt x="613029" y="13945"/>
                  <a:pt x="613943" y="12345"/>
                  <a:pt x="615467" y="10973"/>
                </a:cubicBezTo>
                <a:cubicBezTo>
                  <a:pt x="616991" y="9601"/>
                  <a:pt x="618591" y="8916"/>
                  <a:pt x="620268" y="8916"/>
                </a:cubicBezTo>
                <a:lnTo>
                  <a:pt x="661873" y="8916"/>
                </a:lnTo>
                <a:close/>
                <a:moveTo>
                  <a:pt x="321564" y="0"/>
                </a:moveTo>
                <a:lnTo>
                  <a:pt x="369570" y="0"/>
                </a:lnTo>
                <a:lnTo>
                  <a:pt x="344881" y="182652"/>
                </a:lnTo>
                <a:cubicBezTo>
                  <a:pt x="344728" y="183109"/>
                  <a:pt x="344652" y="183490"/>
                  <a:pt x="344652" y="183795"/>
                </a:cubicBezTo>
                <a:cubicBezTo>
                  <a:pt x="344652" y="185928"/>
                  <a:pt x="345262" y="187681"/>
                  <a:pt x="346481" y="189052"/>
                </a:cubicBezTo>
                <a:cubicBezTo>
                  <a:pt x="348005" y="190729"/>
                  <a:pt x="349834" y="191567"/>
                  <a:pt x="351967" y="191567"/>
                </a:cubicBezTo>
                <a:lnTo>
                  <a:pt x="503529" y="191567"/>
                </a:lnTo>
                <a:cubicBezTo>
                  <a:pt x="505815" y="191567"/>
                  <a:pt x="507796" y="190729"/>
                  <a:pt x="509473" y="189052"/>
                </a:cubicBezTo>
                <a:cubicBezTo>
                  <a:pt x="510082" y="188443"/>
                  <a:pt x="510616" y="187757"/>
                  <a:pt x="511073" y="186995"/>
                </a:cubicBezTo>
                <a:cubicBezTo>
                  <a:pt x="511835" y="185776"/>
                  <a:pt x="512292" y="184328"/>
                  <a:pt x="512445" y="182652"/>
                </a:cubicBezTo>
                <a:lnTo>
                  <a:pt x="532790" y="25146"/>
                </a:lnTo>
                <a:lnTo>
                  <a:pt x="507644" y="25146"/>
                </a:lnTo>
                <a:lnTo>
                  <a:pt x="493242" y="141961"/>
                </a:lnTo>
                <a:cubicBezTo>
                  <a:pt x="492937" y="143942"/>
                  <a:pt x="493395" y="145618"/>
                  <a:pt x="494614" y="146990"/>
                </a:cubicBezTo>
                <a:cubicBezTo>
                  <a:pt x="495833" y="148362"/>
                  <a:pt x="497509" y="149047"/>
                  <a:pt x="499643" y="149047"/>
                </a:cubicBezTo>
                <a:lnTo>
                  <a:pt x="511073" y="149047"/>
                </a:lnTo>
                <a:lnTo>
                  <a:pt x="507187" y="174422"/>
                </a:lnTo>
                <a:lnTo>
                  <a:pt x="470839" y="174422"/>
                </a:lnTo>
                <a:cubicBezTo>
                  <a:pt x="464591" y="174422"/>
                  <a:pt x="459562" y="172212"/>
                  <a:pt x="455752" y="167793"/>
                </a:cubicBezTo>
                <a:cubicBezTo>
                  <a:pt x="453618" y="164897"/>
                  <a:pt x="452247" y="161773"/>
                  <a:pt x="451637" y="158420"/>
                </a:cubicBezTo>
                <a:cubicBezTo>
                  <a:pt x="451485" y="157506"/>
                  <a:pt x="451408" y="156667"/>
                  <a:pt x="451408" y="155905"/>
                </a:cubicBezTo>
                <a:cubicBezTo>
                  <a:pt x="451408" y="154534"/>
                  <a:pt x="451485" y="153010"/>
                  <a:pt x="451637" y="151333"/>
                </a:cubicBezTo>
                <a:lnTo>
                  <a:pt x="467639" y="25146"/>
                </a:lnTo>
                <a:lnTo>
                  <a:pt x="436778" y="25146"/>
                </a:lnTo>
                <a:lnTo>
                  <a:pt x="419862" y="151333"/>
                </a:lnTo>
                <a:cubicBezTo>
                  <a:pt x="419557" y="153772"/>
                  <a:pt x="418947" y="156134"/>
                  <a:pt x="418033" y="158420"/>
                </a:cubicBezTo>
                <a:cubicBezTo>
                  <a:pt x="416661" y="161773"/>
                  <a:pt x="414528" y="164897"/>
                  <a:pt x="411632" y="167793"/>
                </a:cubicBezTo>
                <a:cubicBezTo>
                  <a:pt x="406755" y="172212"/>
                  <a:pt x="401269" y="174422"/>
                  <a:pt x="395173" y="174422"/>
                </a:cubicBezTo>
                <a:lnTo>
                  <a:pt x="351510" y="174422"/>
                </a:lnTo>
                <a:lnTo>
                  <a:pt x="355168" y="149047"/>
                </a:lnTo>
                <a:lnTo>
                  <a:pt x="369798" y="149047"/>
                </a:lnTo>
                <a:cubicBezTo>
                  <a:pt x="371932" y="149047"/>
                  <a:pt x="373684" y="148362"/>
                  <a:pt x="375056" y="146990"/>
                </a:cubicBezTo>
                <a:cubicBezTo>
                  <a:pt x="376428" y="145771"/>
                  <a:pt x="377266" y="144094"/>
                  <a:pt x="377571" y="141961"/>
                </a:cubicBezTo>
                <a:lnTo>
                  <a:pt x="394487" y="25146"/>
                </a:lnTo>
                <a:lnTo>
                  <a:pt x="372313" y="25146"/>
                </a:lnTo>
                <a:lnTo>
                  <a:pt x="375742" y="0"/>
                </a:lnTo>
                <a:lnTo>
                  <a:pt x="583996" y="0"/>
                </a:lnTo>
                <a:lnTo>
                  <a:pt x="559079" y="191567"/>
                </a:lnTo>
                <a:cubicBezTo>
                  <a:pt x="558317" y="198120"/>
                  <a:pt x="555421" y="203683"/>
                  <a:pt x="550392" y="208255"/>
                </a:cubicBezTo>
                <a:cubicBezTo>
                  <a:pt x="545515" y="213132"/>
                  <a:pt x="540029" y="215570"/>
                  <a:pt x="533933" y="215570"/>
                </a:cubicBezTo>
                <a:lnTo>
                  <a:pt x="315163" y="215570"/>
                </a:lnTo>
                <a:cubicBezTo>
                  <a:pt x="309067" y="215570"/>
                  <a:pt x="304114" y="213132"/>
                  <a:pt x="300304" y="208255"/>
                </a:cubicBezTo>
                <a:cubicBezTo>
                  <a:pt x="296494" y="203683"/>
                  <a:pt x="294970" y="198120"/>
                  <a:pt x="295732" y="191567"/>
                </a:cubicBezTo>
                <a:close/>
                <a:moveTo>
                  <a:pt x="175793" y="0"/>
                </a:moveTo>
                <a:lnTo>
                  <a:pt x="218313" y="0"/>
                </a:lnTo>
                <a:lnTo>
                  <a:pt x="215341" y="5487"/>
                </a:lnTo>
                <a:lnTo>
                  <a:pt x="288721" y="5487"/>
                </a:lnTo>
                <a:lnTo>
                  <a:pt x="286664" y="20803"/>
                </a:lnTo>
                <a:cubicBezTo>
                  <a:pt x="286359" y="22022"/>
                  <a:pt x="285711" y="23089"/>
                  <a:pt x="284721" y="24003"/>
                </a:cubicBezTo>
                <a:cubicBezTo>
                  <a:pt x="283730" y="24918"/>
                  <a:pt x="282625" y="25375"/>
                  <a:pt x="281406" y="25375"/>
                </a:cubicBezTo>
                <a:lnTo>
                  <a:pt x="270662" y="25375"/>
                </a:lnTo>
                <a:lnTo>
                  <a:pt x="273177" y="44806"/>
                </a:lnTo>
                <a:lnTo>
                  <a:pt x="236143" y="44806"/>
                </a:lnTo>
                <a:cubicBezTo>
                  <a:pt x="234010" y="44806"/>
                  <a:pt x="232638" y="43587"/>
                  <a:pt x="232029" y="41148"/>
                </a:cubicBezTo>
                <a:lnTo>
                  <a:pt x="229971" y="25375"/>
                </a:lnTo>
                <a:lnTo>
                  <a:pt x="205511" y="25375"/>
                </a:lnTo>
                <a:lnTo>
                  <a:pt x="204139" y="28575"/>
                </a:lnTo>
                <a:cubicBezTo>
                  <a:pt x="198043" y="39396"/>
                  <a:pt x="190195" y="44806"/>
                  <a:pt x="180594" y="44806"/>
                </a:cubicBezTo>
                <a:lnTo>
                  <a:pt x="151333" y="44806"/>
                </a:lnTo>
                <a:lnTo>
                  <a:pt x="171450" y="2972"/>
                </a:lnTo>
                <a:cubicBezTo>
                  <a:pt x="172516" y="991"/>
                  <a:pt x="173964" y="0"/>
                  <a:pt x="175793" y="0"/>
                </a:cubicBezTo>
                <a:close/>
                <a:moveTo>
                  <a:pt x="44348" y="0"/>
                </a:moveTo>
                <a:lnTo>
                  <a:pt x="86182" y="0"/>
                </a:lnTo>
                <a:lnTo>
                  <a:pt x="83439" y="5487"/>
                </a:lnTo>
                <a:lnTo>
                  <a:pt x="156591" y="5487"/>
                </a:lnTo>
                <a:lnTo>
                  <a:pt x="154533" y="21031"/>
                </a:lnTo>
                <a:cubicBezTo>
                  <a:pt x="154228" y="22251"/>
                  <a:pt x="153619" y="23279"/>
                  <a:pt x="152704" y="24118"/>
                </a:cubicBezTo>
                <a:cubicBezTo>
                  <a:pt x="151790" y="24956"/>
                  <a:pt x="150799" y="25375"/>
                  <a:pt x="149733" y="25375"/>
                </a:cubicBezTo>
                <a:lnTo>
                  <a:pt x="135559" y="25375"/>
                </a:lnTo>
                <a:lnTo>
                  <a:pt x="138074" y="44806"/>
                </a:lnTo>
                <a:lnTo>
                  <a:pt x="100355" y="44806"/>
                </a:lnTo>
                <a:cubicBezTo>
                  <a:pt x="97612" y="44806"/>
                  <a:pt x="95859" y="43282"/>
                  <a:pt x="95097" y="40234"/>
                </a:cubicBezTo>
                <a:lnTo>
                  <a:pt x="93268" y="25375"/>
                </a:lnTo>
                <a:lnTo>
                  <a:pt x="73380" y="25375"/>
                </a:lnTo>
                <a:cubicBezTo>
                  <a:pt x="66217" y="38329"/>
                  <a:pt x="56845" y="44806"/>
                  <a:pt x="45262" y="44806"/>
                </a:cubicBezTo>
                <a:lnTo>
                  <a:pt x="19431" y="44806"/>
                </a:lnTo>
                <a:lnTo>
                  <a:pt x="39090" y="3658"/>
                </a:lnTo>
                <a:cubicBezTo>
                  <a:pt x="40462" y="1219"/>
                  <a:pt x="42214" y="0"/>
                  <a:pt x="44348"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solidFill>
                <a:schemeClr val="bg1">
                  <a:lumMod val="65000"/>
                </a:schemeClr>
              </a:solidFill>
              <a:latin typeface="DOUYU Font" pitchFamily="2" charset="-122"/>
              <a:ea typeface="DOUYU Font" pitchFamily="2" charset="-122"/>
            </a:endParaRPr>
          </a:p>
        </p:txBody>
      </p:sp>
    </p:spTree>
    <p:extLst>
      <p:ext uri="{BB962C8B-B14F-4D97-AF65-F5344CB8AC3E}">
        <p14:creationId xmlns:p14="http://schemas.microsoft.com/office/powerpoint/2010/main" val="19739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9" name="矩形 38">
            <a:extLst>
              <a:ext uri="{FF2B5EF4-FFF2-40B4-BE49-F238E27FC236}">
                <a16:creationId xmlns:a16="http://schemas.microsoft.com/office/drawing/2014/main" xmlns="" id="{F3C0D54F-E471-254D-996C-2FBC9553FFE9}"/>
              </a:ext>
            </a:extLst>
          </p:cNvPr>
          <p:cNvSpPr/>
          <p:nvPr/>
        </p:nvSpPr>
        <p:spPr>
          <a:xfrm>
            <a:off x="407368" y="1035077"/>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碳酸二甲酯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是一种具有发展前景的</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绿色</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化工产品。电化学法合成碳酸二甲酯的工作原理如图所示。下列说法错误的是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与直流电源正极相连</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由石墨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通过质子交换膜</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向</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Ⅰ</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上发生的电极反应为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电解过程中，阴极和阳极消耗气体的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物</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质</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的量之比为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8" name="TextBox 9"/>
          <p:cNvSpPr txBox="1"/>
          <p:nvPr/>
        </p:nvSpPr>
        <p:spPr>
          <a:xfrm>
            <a:off x="253827" y="265395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0706" name="Picture 2" descr="6-16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708920"/>
            <a:ext cx="5880293"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28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1033686"/>
            <a:ext cx="11160000" cy="5410124"/>
            <a:chOff x="792914" y="3925222"/>
            <a:chExt cx="11160000" cy="5410124"/>
          </a:xfrm>
        </p:grpSpPr>
        <p:sp>
          <p:nvSpPr>
            <p:cNvPr id="46" name="圆角矩形 45">
              <a:extLst>
                <a:ext uri="{FF2B5EF4-FFF2-40B4-BE49-F238E27FC236}">
                  <a16:creationId xmlns:a16="http://schemas.microsoft.com/office/drawing/2014/main" xmlns="" id="{E0791A29-2CB4-2744-96C1-EA2037B165CE}"/>
                </a:ext>
              </a:extLst>
            </p:cNvPr>
            <p:cNvSpPr/>
            <p:nvPr/>
          </p:nvSpPr>
          <p:spPr>
            <a:xfrm>
              <a:off x="792914" y="4038111"/>
              <a:ext cx="11160000" cy="5297235"/>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7" name="矩形 4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文本框 4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87639" y="1278285"/>
            <a:ext cx="5336353"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为阳极，与直流电源正极相连，故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电解池工作时，阳离子向阴极移动，即</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由石墨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通过质子交换膜向石墨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687639" y="4032116"/>
            <a:ext cx="10799436" cy="2238241"/>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石墨</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Ⅰ</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为阳极，阳极上是甲醇和一氧化碳反应失电子发生氧化反应，电极反应为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常温常压下甲醇是液体，电解池工作时转移电子守恒，根据关系式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可知，阴极消耗的氧气与阳极消耗的一氧化碳物质的量之比为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6" name="圆角矩形 35">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7" name="圆角矩形 36">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 name="Picture 2" descr="6-16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992" y="1268760"/>
            <a:ext cx="5345721" cy="28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340768"/>
            <a:ext cx="11412000" cy="28238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2020·</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11</a:t>
            </a:r>
            <a:r>
              <a:rPr lang="en-US" altLang="zh-CN"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某燃料电池主要构成要素如图所示，下列说法正确的是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电池可用于乙醛的制备</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电极为正极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电池工作时，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电极附近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降低</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电极的反应式为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4" name="TextBox 9"/>
          <p:cNvSpPr txBox="1"/>
          <p:nvPr/>
        </p:nvSpPr>
        <p:spPr>
          <a:xfrm>
            <a:off x="254375" y="188066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1730" name="Picture 2" descr="6-16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1988840"/>
            <a:ext cx="4742689"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60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矩形 19"/>
          <p:cNvSpPr/>
          <p:nvPr/>
        </p:nvSpPr>
        <p:spPr>
          <a:xfrm>
            <a:off x="714475" y="3699197"/>
            <a:ext cx="10692511" cy="2792239"/>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该燃料电池中，乙烯和水发生氧化反应，所以通入乙烯和水的电极是负极，氧气易得电子发生还原反应，所以通入氧气的电极是正极，由图可知负极上乙烯和水生成乙醛和氢离子，氢离子移向正极，正极上氧气和氢离子反应生成水，</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为水，由此分析。电池工作时，氢离子移向正极，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电极的反应式为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电极附近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升高，故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 name="Picture 2" descr="6-16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4656" y="1268760"/>
            <a:ext cx="4742689"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a:extLst>
              <a:ext uri="{FF2B5EF4-FFF2-40B4-BE49-F238E27FC236}">
                <a16:creationId xmlns:a16="http://schemas.microsoft.com/office/drawing/2014/main" xmlns="" id="{574E7DD6-E482-894D-9E46-D2B62C9ED9EC}"/>
              </a:ext>
            </a:extLst>
          </p:cNvPr>
          <p:cNvGrpSpPr/>
          <p:nvPr/>
        </p:nvGrpSpPr>
        <p:grpSpPr>
          <a:xfrm>
            <a:off x="516000" y="980728"/>
            <a:ext cx="11160000" cy="5688632"/>
            <a:chOff x="792914" y="3925222"/>
            <a:chExt cx="11160000" cy="5688632"/>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2"/>
              <a:ext cx="11160000" cy="557574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6" name="矩形 2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55405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28806" y="1259235"/>
            <a:ext cx="11418309"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我国科学家研制一种新型化学电池成功实现废气的处理和能源的利用，用该新型电池电解</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溶液，装置如图</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都是有机物</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所示。下列说法正确的是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电极反应式为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R</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电池工作时，负极区要保持呈碱性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工作一段时间后，正极区的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变大</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若消耗标准状况下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112 mL 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电</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TextBox 9"/>
          <p:cNvSpPr txBox="1"/>
          <p:nvPr/>
        </p:nvSpPr>
        <p:spPr>
          <a:xfrm>
            <a:off x="289915" y="235639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2754" name="Picture 2" descr="6-16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2492896"/>
            <a:ext cx="5173163"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9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2" name="圆角矩形 11">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圆角矩形 12">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4" name="圆角矩形 13">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5" name="圆角矩形 14">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6" name="圆角矩形 15">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7" name="圆角矩形 16">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8" name="圆角矩形 17">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9" name="圆角矩形 18">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0" name="圆角矩形 19">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312193"/>
            <a:ext cx="11160000" cy="4483546"/>
            <a:chOff x="792914" y="3925222"/>
            <a:chExt cx="11160000" cy="4483546"/>
          </a:xfrm>
        </p:grpSpPr>
        <p:sp>
          <p:nvSpPr>
            <p:cNvPr id="25" name="圆角矩形 24">
              <a:extLst>
                <a:ext uri="{FF2B5EF4-FFF2-40B4-BE49-F238E27FC236}">
                  <a16:creationId xmlns:a16="http://schemas.microsoft.com/office/drawing/2014/main" xmlns="" id="{E0791A29-2CB4-2744-96C1-EA2037B165CE}"/>
                </a:ext>
              </a:extLst>
            </p:cNvPr>
            <p:cNvSpPr/>
            <p:nvPr/>
          </p:nvSpPr>
          <p:spPr>
            <a:xfrm>
              <a:off x="792914" y="4038111"/>
              <a:ext cx="11160000" cy="4370657"/>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7" name="矩形 26">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文本框 27">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 name="矩形 3"/>
          <p:cNvSpPr/>
          <p:nvPr/>
        </p:nvSpPr>
        <p:spPr>
          <a:xfrm>
            <a:off x="767408" y="1649814"/>
            <a:ext cx="10297144" cy="64633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电极为正极，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电极发生：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R</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0" name="矩形 29"/>
          <p:cNvSpPr/>
          <p:nvPr/>
        </p:nvSpPr>
        <p:spPr>
          <a:xfrm>
            <a:off x="767408" y="2276872"/>
            <a:ext cx="5556029" cy="2862322"/>
          </a:xfrm>
          <a:prstGeom prst="rect">
            <a:avLst/>
          </a:prstGeom>
        </p:spPr>
        <p:txBody>
          <a:bodyPr wrap="square">
            <a:spAutoFit/>
          </a:bodyPr>
          <a:lstStyle/>
          <a:p>
            <a:pPr lvl="0" algn="just">
              <a:lnSpc>
                <a:spcPct val="150000"/>
              </a:lnSpc>
            </a:pP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电极发生：</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电极为负极，左侧还发生反应：</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8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=2Fe</a:t>
            </a:r>
            <a:r>
              <a:rPr lang="en-US" altLang="zh-CN" sz="2400" kern="100" baseline="300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a:solidFill>
                  <a:prstClr val="black"/>
                </a:solidFill>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，生成氢离子，所以电池工作时，负极区要保持呈酸性，</a:t>
            </a:r>
            <a:r>
              <a:rPr lang="en-US" altLang="zh-CN" sz="2400" kern="100" dirty="0">
                <a:solidFill>
                  <a:prstClr val="black"/>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solidFill>
                <a:prstClr val="black"/>
              </a:solidFill>
              <a:latin typeface="宋体" panose="02010600030101010101" pitchFamily="2" charset="-122"/>
              <a:ea typeface="宋体" panose="02010600030101010101" pitchFamily="2" charset="-122"/>
              <a:cs typeface="Courier New" panose="02070309020205020404" pitchFamily="49" charset="0"/>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2" name="圆角矩形 3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3" name="Picture 2" descr="6-16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3927" y="2215538"/>
            <a:ext cx="5071232" cy="295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767408" y="5085184"/>
            <a:ext cx="10297144" cy="57624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氢离子通过质子交换膜进入正极区，所以正极区的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基本不变，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9185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8626" b="6984"/>
          <a:stretch/>
        </p:blipFill>
        <p:spPr>
          <a:xfrm>
            <a:off x="-297" y="0"/>
            <a:ext cx="12189600" cy="6858000"/>
          </a:xfrm>
          <a:prstGeom prst="rect">
            <a:avLst/>
          </a:prstGeom>
        </p:spPr>
      </p:pic>
      <p:sp>
        <p:nvSpPr>
          <p:cNvPr id="10" name="矩形 9"/>
          <p:cNvSpPr/>
          <p:nvPr/>
        </p:nvSpPr>
        <p:spPr>
          <a:xfrm>
            <a:off x="0" y="1772816"/>
            <a:ext cx="10771200" cy="2952328"/>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a:extLst>
              <a:ext uri="{FF2B5EF4-FFF2-40B4-BE49-F238E27FC236}">
                <a16:creationId xmlns="" xmlns:a16="http://schemas.microsoft.com/office/drawing/2014/main" id="{C267AA83-D616-ED4E-81C0-545EB4398E09}"/>
              </a:ext>
            </a:extLst>
          </p:cNvPr>
          <p:cNvSpPr txBox="1"/>
          <p:nvPr/>
        </p:nvSpPr>
        <p:spPr>
          <a:xfrm>
            <a:off x="237028" y="2849403"/>
            <a:ext cx="10297144" cy="954107"/>
          </a:xfrm>
          <a:prstGeom prst="rect">
            <a:avLst/>
          </a:prstGeom>
          <a:noFill/>
        </p:spPr>
        <p:txBody>
          <a:bodyPr wrap="square" rtlCol="0" anchor="ctr">
            <a:spAutoFit/>
          </a:bodyPr>
          <a:lstStyle/>
          <a:p>
            <a:pPr algn="ctr"/>
            <a:r>
              <a:rPr lang="zh-CN" altLang="zh-CN" sz="5600" b="1" dirty="0">
                <a:solidFill>
                  <a:schemeClr val="tx1">
                    <a:lumMod val="75000"/>
                    <a:lumOff val="25000"/>
                  </a:schemeClr>
                </a:solidFill>
                <a:latin typeface="微软雅黑" panose="020B0503020204020204" pitchFamily="34" charset="-122"/>
                <a:ea typeface="微软雅黑" panose="020B0503020204020204" pitchFamily="34" charset="-122"/>
              </a:rPr>
              <a:t>多池串联的两大模型及原理分析</a:t>
            </a:r>
          </a:p>
        </p:txBody>
      </p:sp>
      <p:sp>
        <p:nvSpPr>
          <p:cNvPr id="6" name="文本框 5">
            <a:extLst>
              <a:ext uri="{FF2B5EF4-FFF2-40B4-BE49-F238E27FC236}">
                <a16:creationId xmlns="" xmlns:a16="http://schemas.microsoft.com/office/drawing/2014/main" id="{8C829374-D590-8149-8BB5-B124E3F9341E}"/>
              </a:ext>
            </a:extLst>
          </p:cNvPr>
          <p:cNvSpPr txBox="1"/>
          <p:nvPr/>
        </p:nvSpPr>
        <p:spPr>
          <a:xfrm>
            <a:off x="5807968" y="2204864"/>
            <a:ext cx="319318" cy="369332"/>
          </a:xfrm>
          <a:prstGeom prst="rect">
            <a:avLst/>
          </a:prstGeom>
          <a:noFill/>
        </p:spPr>
        <p:txBody>
          <a:bodyPr wrap="none" rtlCol="0">
            <a:spAutoFit/>
          </a:bodyPr>
          <a:lstStyle/>
          <a:p>
            <a:r>
              <a:rPr kumimoji="1" lang="en-US" altLang="zh-CN" dirty="0">
                <a:solidFill>
                  <a:schemeClr val="bg1">
                    <a:lumMod val="75000"/>
                  </a:schemeClr>
                </a:solidFill>
              </a:rPr>
              <a:t>&gt;</a:t>
            </a:r>
            <a:endParaRPr kumimoji="1" lang="zh-CN" altLang="en-US" dirty="0">
              <a:solidFill>
                <a:schemeClr val="bg1">
                  <a:lumMod val="75000"/>
                </a:schemeClr>
              </a:solidFill>
            </a:endParaRPr>
          </a:p>
        </p:txBody>
      </p:sp>
      <p:sp>
        <p:nvSpPr>
          <p:cNvPr id="7" name="文本框 6">
            <a:extLst>
              <a:ext uri="{FF2B5EF4-FFF2-40B4-BE49-F238E27FC236}">
                <a16:creationId xmlns="" xmlns:a16="http://schemas.microsoft.com/office/drawing/2014/main" id="{72467164-16F2-4A4D-B46C-22BE743484D1}"/>
              </a:ext>
            </a:extLst>
          </p:cNvPr>
          <p:cNvSpPr txBox="1"/>
          <p:nvPr/>
        </p:nvSpPr>
        <p:spPr>
          <a:xfrm>
            <a:off x="4523746" y="2204864"/>
            <a:ext cx="319318" cy="369332"/>
          </a:xfrm>
          <a:prstGeom prst="rect">
            <a:avLst/>
          </a:prstGeom>
          <a:noFill/>
        </p:spPr>
        <p:txBody>
          <a:bodyPr wrap="none" rtlCol="0">
            <a:spAutoFit/>
          </a:bodyPr>
          <a:lstStyle/>
          <a:p>
            <a:r>
              <a:rPr kumimoji="1" lang="en-US" altLang="zh-CN" dirty="0">
                <a:solidFill>
                  <a:schemeClr val="bg1">
                    <a:lumMod val="75000"/>
                  </a:schemeClr>
                </a:solidFill>
              </a:rPr>
              <a:t>&lt;</a:t>
            </a:r>
            <a:endParaRPr kumimoji="1" lang="zh-CN" altLang="en-US" dirty="0">
              <a:solidFill>
                <a:schemeClr val="bg1">
                  <a:lumMod val="75000"/>
                </a:schemeClr>
              </a:solidFill>
            </a:endParaRPr>
          </a:p>
        </p:txBody>
      </p:sp>
      <p:sp>
        <p:nvSpPr>
          <p:cNvPr id="9" name="文本框 8">
            <a:extLst>
              <a:ext uri="{FF2B5EF4-FFF2-40B4-BE49-F238E27FC236}">
                <a16:creationId xmlns="" xmlns:a16="http://schemas.microsoft.com/office/drawing/2014/main" id="{BB9F8ED9-2331-FD4B-ADA0-471E1F90BF32}"/>
              </a:ext>
            </a:extLst>
          </p:cNvPr>
          <p:cNvSpPr txBox="1"/>
          <p:nvPr/>
        </p:nvSpPr>
        <p:spPr>
          <a:xfrm>
            <a:off x="4901424" y="2281745"/>
            <a:ext cx="876985" cy="215570"/>
          </a:xfrm>
          <a:custGeom>
            <a:avLst/>
            <a:gdLst/>
            <a:ahLst/>
            <a:cxnLst/>
            <a:rect l="l" t="t" r="r" b="b"/>
            <a:pathLst>
              <a:path w="876985" h="215570">
                <a:moveTo>
                  <a:pt x="509473" y="155905"/>
                </a:moveTo>
                <a:lnTo>
                  <a:pt x="540334" y="155905"/>
                </a:lnTo>
                <a:cubicBezTo>
                  <a:pt x="544449" y="155905"/>
                  <a:pt x="547878" y="157048"/>
                  <a:pt x="550621" y="159334"/>
                </a:cubicBezTo>
                <a:cubicBezTo>
                  <a:pt x="553364" y="161620"/>
                  <a:pt x="554812" y="164668"/>
                  <a:pt x="554964" y="168478"/>
                </a:cubicBezTo>
                <a:lnTo>
                  <a:pt x="556336" y="215113"/>
                </a:lnTo>
                <a:lnTo>
                  <a:pt x="510844" y="215113"/>
                </a:lnTo>
                <a:close/>
                <a:moveTo>
                  <a:pt x="443179" y="155905"/>
                </a:moveTo>
                <a:lnTo>
                  <a:pt x="471297" y="155905"/>
                </a:lnTo>
                <a:cubicBezTo>
                  <a:pt x="476173" y="155905"/>
                  <a:pt x="480212" y="157277"/>
                  <a:pt x="483412" y="160020"/>
                </a:cubicBezTo>
                <a:cubicBezTo>
                  <a:pt x="486613" y="162763"/>
                  <a:pt x="488365" y="166345"/>
                  <a:pt x="488670" y="170764"/>
                </a:cubicBezTo>
                <a:lnTo>
                  <a:pt x="490042" y="215113"/>
                </a:lnTo>
                <a:lnTo>
                  <a:pt x="444550" y="215113"/>
                </a:lnTo>
                <a:close/>
                <a:moveTo>
                  <a:pt x="375056" y="155905"/>
                </a:moveTo>
                <a:lnTo>
                  <a:pt x="403631" y="155905"/>
                </a:lnTo>
                <a:cubicBezTo>
                  <a:pt x="408508" y="155905"/>
                  <a:pt x="412546" y="157277"/>
                  <a:pt x="415747" y="160020"/>
                </a:cubicBezTo>
                <a:cubicBezTo>
                  <a:pt x="418947" y="162763"/>
                  <a:pt x="420700" y="166345"/>
                  <a:pt x="421005" y="170764"/>
                </a:cubicBezTo>
                <a:lnTo>
                  <a:pt x="421919" y="215113"/>
                </a:lnTo>
                <a:lnTo>
                  <a:pt x="376885" y="215113"/>
                </a:lnTo>
                <a:close/>
                <a:moveTo>
                  <a:pt x="311734" y="155905"/>
                </a:moveTo>
                <a:lnTo>
                  <a:pt x="356768" y="155905"/>
                </a:lnTo>
                <a:lnTo>
                  <a:pt x="344652" y="195225"/>
                </a:lnTo>
                <a:cubicBezTo>
                  <a:pt x="342671" y="201168"/>
                  <a:pt x="339013" y="205969"/>
                  <a:pt x="333679" y="209626"/>
                </a:cubicBezTo>
                <a:cubicBezTo>
                  <a:pt x="328345" y="213284"/>
                  <a:pt x="322478" y="215113"/>
                  <a:pt x="316077" y="215113"/>
                </a:cubicBezTo>
                <a:lnTo>
                  <a:pt x="292989" y="215113"/>
                </a:lnTo>
                <a:close/>
                <a:moveTo>
                  <a:pt x="618896" y="82296"/>
                </a:moveTo>
                <a:lnTo>
                  <a:pt x="876985" y="82296"/>
                </a:lnTo>
                <a:lnTo>
                  <a:pt x="875157" y="95555"/>
                </a:lnTo>
                <a:cubicBezTo>
                  <a:pt x="874090" y="103023"/>
                  <a:pt x="870813" y="109042"/>
                  <a:pt x="865327" y="113614"/>
                </a:cubicBezTo>
                <a:cubicBezTo>
                  <a:pt x="859993" y="118339"/>
                  <a:pt x="853668" y="120701"/>
                  <a:pt x="846353" y="120701"/>
                </a:cubicBezTo>
                <a:lnTo>
                  <a:pt x="588264" y="120701"/>
                </a:lnTo>
                <a:lnTo>
                  <a:pt x="590321" y="107214"/>
                </a:lnTo>
                <a:cubicBezTo>
                  <a:pt x="591388" y="100051"/>
                  <a:pt x="594588" y="94107"/>
                  <a:pt x="599922" y="89383"/>
                </a:cubicBezTo>
                <a:cubicBezTo>
                  <a:pt x="605409" y="84658"/>
                  <a:pt x="611733" y="82296"/>
                  <a:pt x="618896" y="82296"/>
                </a:cubicBezTo>
                <a:close/>
                <a:moveTo>
                  <a:pt x="433120" y="0"/>
                </a:moveTo>
                <a:lnTo>
                  <a:pt x="471754" y="0"/>
                </a:lnTo>
                <a:lnTo>
                  <a:pt x="470154" y="13488"/>
                </a:lnTo>
                <a:lnTo>
                  <a:pt x="581710" y="13488"/>
                </a:lnTo>
                <a:lnTo>
                  <a:pt x="580110" y="27661"/>
                </a:lnTo>
                <a:cubicBezTo>
                  <a:pt x="579805" y="29337"/>
                  <a:pt x="579081" y="30747"/>
                  <a:pt x="577939" y="31890"/>
                </a:cubicBezTo>
                <a:cubicBezTo>
                  <a:pt x="576795" y="33033"/>
                  <a:pt x="575538" y="33604"/>
                  <a:pt x="574167" y="33604"/>
                </a:cubicBezTo>
                <a:lnTo>
                  <a:pt x="467639" y="33604"/>
                </a:lnTo>
                <a:lnTo>
                  <a:pt x="465353" y="52121"/>
                </a:lnTo>
                <a:lnTo>
                  <a:pt x="573024" y="52121"/>
                </a:lnTo>
                <a:lnTo>
                  <a:pt x="563880" y="126416"/>
                </a:lnTo>
                <a:cubicBezTo>
                  <a:pt x="563270" y="132360"/>
                  <a:pt x="560908" y="137465"/>
                  <a:pt x="556793" y="141732"/>
                </a:cubicBezTo>
                <a:cubicBezTo>
                  <a:pt x="552831" y="145999"/>
                  <a:pt x="548259" y="148133"/>
                  <a:pt x="543077" y="148133"/>
                </a:cubicBezTo>
                <a:lnTo>
                  <a:pt x="325678" y="148133"/>
                </a:lnTo>
                <a:cubicBezTo>
                  <a:pt x="320649" y="148133"/>
                  <a:pt x="316458" y="145999"/>
                  <a:pt x="313105" y="141732"/>
                </a:cubicBezTo>
                <a:cubicBezTo>
                  <a:pt x="310057" y="137465"/>
                  <a:pt x="308838" y="132360"/>
                  <a:pt x="309448" y="126416"/>
                </a:cubicBezTo>
                <a:lnTo>
                  <a:pt x="318592" y="52121"/>
                </a:lnTo>
                <a:lnTo>
                  <a:pt x="363626" y="52121"/>
                </a:lnTo>
                <a:lnTo>
                  <a:pt x="361340" y="69952"/>
                </a:lnTo>
                <a:lnTo>
                  <a:pt x="361340" y="70638"/>
                </a:lnTo>
                <a:lnTo>
                  <a:pt x="360654" y="76581"/>
                </a:lnTo>
                <a:lnTo>
                  <a:pt x="360426" y="77267"/>
                </a:lnTo>
                <a:lnTo>
                  <a:pt x="355396" y="119787"/>
                </a:lnTo>
                <a:cubicBezTo>
                  <a:pt x="355244" y="121311"/>
                  <a:pt x="355625" y="122682"/>
                  <a:pt x="356539" y="123901"/>
                </a:cubicBezTo>
                <a:cubicBezTo>
                  <a:pt x="357606" y="125121"/>
                  <a:pt x="358825" y="125730"/>
                  <a:pt x="360197" y="125730"/>
                </a:cubicBezTo>
                <a:lnTo>
                  <a:pt x="514502" y="125730"/>
                </a:lnTo>
                <a:cubicBezTo>
                  <a:pt x="515874" y="125730"/>
                  <a:pt x="517017" y="125121"/>
                  <a:pt x="517931" y="123901"/>
                </a:cubicBezTo>
                <a:cubicBezTo>
                  <a:pt x="518998" y="122682"/>
                  <a:pt x="519607" y="121311"/>
                  <a:pt x="519760" y="119787"/>
                </a:cubicBezTo>
                <a:lnTo>
                  <a:pt x="525246" y="74295"/>
                </a:lnTo>
                <a:lnTo>
                  <a:pt x="366598" y="74295"/>
                </a:lnTo>
                <a:lnTo>
                  <a:pt x="369341" y="52121"/>
                </a:lnTo>
                <a:lnTo>
                  <a:pt x="420319" y="52121"/>
                </a:lnTo>
                <a:lnTo>
                  <a:pt x="425805" y="7315"/>
                </a:lnTo>
                <a:cubicBezTo>
                  <a:pt x="426110" y="5182"/>
                  <a:pt x="426948" y="3429"/>
                  <a:pt x="428320" y="2058"/>
                </a:cubicBezTo>
                <a:cubicBezTo>
                  <a:pt x="429691" y="686"/>
                  <a:pt x="431292" y="0"/>
                  <a:pt x="433120" y="0"/>
                </a:cubicBezTo>
                <a:close/>
                <a:moveTo>
                  <a:pt x="136017" y="0"/>
                </a:moveTo>
                <a:lnTo>
                  <a:pt x="175336" y="0"/>
                </a:lnTo>
                <a:lnTo>
                  <a:pt x="174193" y="8230"/>
                </a:lnTo>
                <a:lnTo>
                  <a:pt x="279806" y="8230"/>
                </a:lnTo>
                <a:lnTo>
                  <a:pt x="279577" y="10059"/>
                </a:lnTo>
                <a:cubicBezTo>
                  <a:pt x="278815" y="14935"/>
                  <a:pt x="276644" y="18898"/>
                  <a:pt x="273062" y="21946"/>
                </a:cubicBezTo>
                <a:cubicBezTo>
                  <a:pt x="269481" y="24994"/>
                  <a:pt x="265328" y="26518"/>
                  <a:pt x="260604" y="26518"/>
                </a:cubicBezTo>
                <a:lnTo>
                  <a:pt x="171678" y="26518"/>
                </a:lnTo>
                <a:lnTo>
                  <a:pt x="166649" y="61265"/>
                </a:lnTo>
                <a:lnTo>
                  <a:pt x="211683" y="61265"/>
                </a:lnTo>
                <a:lnTo>
                  <a:pt x="226085" y="37262"/>
                </a:lnTo>
                <a:cubicBezTo>
                  <a:pt x="228828" y="33300"/>
                  <a:pt x="232333" y="31318"/>
                  <a:pt x="236601" y="31318"/>
                </a:cubicBezTo>
                <a:lnTo>
                  <a:pt x="275691" y="31318"/>
                </a:lnTo>
                <a:lnTo>
                  <a:pt x="257860" y="61265"/>
                </a:lnTo>
                <a:lnTo>
                  <a:pt x="283692" y="61265"/>
                </a:lnTo>
                <a:lnTo>
                  <a:pt x="283235" y="64008"/>
                </a:lnTo>
                <a:cubicBezTo>
                  <a:pt x="282473" y="68580"/>
                  <a:pt x="280454" y="72276"/>
                  <a:pt x="277177" y="75095"/>
                </a:cubicBezTo>
                <a:cubicBezTo>
                  <a:pt x="273901" y="77915"/>
                  <a:pt x="269976" y="79324"/>
                  <a:pt x="265404" y="79324"/>
                </a:cubicBezTo>
                <a:lnTo>
                  <a:pt x="84582" y="79324"/>
                </a:lnTo>
                <a:lnTo>
                  <a:pt x="70866" y="99441"/>
                </a:lnTo>
                <a:lnTo>
                  <a:pt x="274548" y="99441"/>
                </a:lnTo>
                <a:lnTo>
                  <a:pt x="274548" y="100584"/>
                </a:lnTo>
                <a:cubicBezTo>
                  <a:pt x="273634" y="105613"/>
                  <a:pt x="271348" y="109728"/>
                  <a:pt x="267690" y="112929"/>
                </a:cubicBezTo>
                <a:cubicBezTo>
                  <a:pt x="264033" y="116129"/>
                  <a:pt x="259765" y="117729"/>
                  <a:pt x="254889" y="117729"/>
                </a:cubicBezTo>
                <a:lnTo>
                  <a:pt x="76352" y="117729"/>
                </a:lnTo>
                <a:lnTo>
                  <a:pt x="73837" y="135560"/>
                </a:lnTo>
                <a:lnTo>
                  <a:pt x="249402" y="135560"/>
                </a:lnTo>
                <a:cubicBezTo>
                  <a:pt x="251841" y="135560"/>
                  <a:pt x="253860" y="136513"/>
                  <a:pt x="255460" y="138418"/>
                </a:cubicBezTo>
                <a:cubicBezTo>
                  <a:pt x="257060" y="140323"/>
                  <a:pt x="257784" y="142570"/>
                  <a:pt x="257632" y="145161"/>
                </a:cubicBezTo>
                <a:lnTo>
                  <a:pt x="251231" y="190195"/>
                </a:lnTo>
                <a:cubicBezTo>
                  <a:pt x="250164" y="197053"/>
                  <a:pt x="246888" y="202997"/>
                  <a:pt x="241401" y="208026"/>
                </a:cubicBezTo>
                <a:cubicBezTo>
                  <a:pt x="235762" y="213055"/>
                  <a:pt x="229438" y="215570"/>
                  <a:pt x="222427" y="215570"/>
                </a:cubicBezTo>
                <a:lnTo>
                  <a:pt x="77495" y="215570"/>
                </a:lnTo>
                <a:cubicBezTo>
                  <a:pt x="78409" y="210084"/>
                  <a:pt x="80848" y="205664"/>
                  <a:pt x="84810" y="202311"/>
                </a:cubicBezTo>
                <a:cubicBezTo>
                  <a:pt x="88773" y="198958"/>
                  <a:pt x="93345" y="197282"/>
                  <a:pt x="98526" y="197282"/>
                </a:cubicBezTo>
                <a:lnTo>
                  <a:pt x="192938" y="197282"/>
                </a:lnTo>
                <a:cubicBezTo>
                  <a:pt x="196138" y="197282"/>
                  <a:pt x="198653" y="196139"/>
                  <a:pt x="200482" y="193853"/>
                </a:cubicBezTo>
                <a:cubicBezTo>
                  <a:pt x="202311" y="191719"/>
                  <a:pt x="203454" y="189052"/>
                  <a:pt x="203911" y="185852"/>
                </a:cubicBezTo>
                <a:lnTo>
                  <a:pt x="208483" y="153848"/>
                </a:lnTo>
                <a:lnTo>
                  <a:pt x="23545" y="153848"/>
                </a:lnTo>
                <a:lnTo>
                  <a:pt x="27889" y="123901"/>
                </a:lnTo>
                <a:lnTo>
                  <a:pt x="0" y="123901"/>
                </a:lnTo>
                <a:lnTo>
                  <a:pt x="33147" y="79324"/>
                </a:lnTo>
                <a:lnTo>
                  <a:pt x="3429" y="79324"/>
                </a:lnTo>
                <a:lnTo>
                  <a:pt x="3886" y="76581"/>
                </a:lnTo>
                <a:cubicBezTo>
                  <a:pt x="4495" y="72009"/>
                  <a:pt x="6477" y="68314"/>
                  <a:pt x="9829" y="65494"/>
                </a:cubicBezTo>
                <a:cubicBezTo>
                  <a:pt x="13182" y="62675"/>
                  <a:pt x="17068" y="61265"/>
                  <a:pt x="21488" y="61265"/>
                </a:cubicBezTo>
                <a:lnTo>
                  <a:pt x="118872" y="61265"/>
                </a:lnTo>
                <a:lnTo>
                  <a:pt x="123901" y="26518"/>
                </a:lnTo>
                <a:lnTo>
                  <a:pt x="24231" y="26518"/>
                </a:lnTo>
                <a:lnTo>
                  <a:pt x="24460" y="24918"/>
                </a:lnTo>
                <a:cubicBezTo>
                  <a:pt x="25374" y="20041"/>
                  <a:pt x="27584" y="16040"/>
                  <a:pt x="31089" y="12916"/>
                </a:cubicBezTo>
                <a:cubicBezTo>
                  <a:pt x="34594" y="9792"/>
                  <a:pt x="38785" y="8230"/>
                  <a:pt x="43662" y="8230"/>
                </a:cubicBezTo>
                <a:lnTo>
                  <a:pt x="126415" y="8230"/>
                </a:lnTo>
                <a:cubicBezTo>
                  <a:pt x="126720" y="5791"/>
                  <a:pt x="127787" y="3810"/>
                  <a:pt x="129616" y="2286"/>
                </a:cubicBezTo>
                <a:cubicBezTo>
                  <a:pt x="131445" y="762"/>
                  <a:pt x="133578" y="0"/>
                  <a:pt x="136017"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dirty="0">
              <a:latin typeface="DOUYU Font" pitchFamily="2" charset="-122"/>
              <a:ea typeface="DOUYU Font" pitchFamily="2" charset="-122"/>
            </a:endParaRPr>
          </a:p>
        </p:txBody>
      </p:sp>
    </p:spTree>
    <p:extLst>
      <p:ext uri="{BB962C8B-B14F-4D97-AF65-F5344CB8AC3E}">
        <p14:creationId xmlns:p14="http://schemas.microsoft.com/office/powerpoint/2010/main" val="152530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875953"/>
            <a:ext cx="11160000" cy="5858222"/>
            <a:chOff x="792914" y="3925222"/>
            <a:chExt cx="11160000" cy="5858222"/>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5745333"/>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21" name="对象 20"/>
          <p:cNvGraphicFramePr>
            <a:graphicFrameLocks noChangeAspect="1"/>
          </p:cNvGraphicFramePr>
          <p:nvPr>
            <p:extLst>
              <p:ext uri="{D42A27DB-BD31-4B8C-83A1-F6EECF244321}">
                <p14:modId xmlns:p14="http://schemas.microsoft.com/office/powerpoint/2010/main" val="333814356"/>
              </p:ext>
            </p:extLst>
          </p:nvPr>
        </p:nvGraphicFramePr>
        <p:xfrm>
          <a:off x="866775" y="3419475"/>
          <a:ext cx="10467975" cy="3314700"/>
        </p:xfrm>
        <a:graphic>
          <a:graphicData uri="http://schemas.openxmlformats.org/presentationml/2006/ole">
            <mc:AlternateContent xmlns:mc="http://schemas.openxmlformats.org/markup-compatibility/2006">
              <mc:Choice xmlns:v="urn:schemas-microsoft-com:vml" Requires="v">
                <p:oleObj spid="_x0000_s180286" name="文档" r:id="rId16" imgW="10479263" imgH="3309308" progId="Word.Document.12">
                  <p:embed/>
                </p:oleObj>
              </mc:Choice>
              <mc:Fallback>
                <p:oleObj name="文档" r:id="rId16" imgW="10479263" imgH="3309308" progId="Word.Document.12">
                  <p:embed/>
                  <p:pic>
                    <p:nvPicPr>
                      <p:cNvPr id="0" name=""/>
                      <p:cNvPicPr/>
                      <p:nvPr/>
                    </p:nvPicPr>
                    <p:blipFill>
                      <a:blip r:embed="rId17"/>
                      <a:stretch>
                        <a:fillRect/>
                      </a:stretch>
                    </p:blipFill>
                    <p:spPr>
                      <a:xfrm>
                        <a:off x="866775" y="3419475"/>
                        <a:ext cx="10467975" cy="3314700"/>
                      </a:xfrm>
                      <a:prstGeom prst="rect">
                        <a:avLst/>
                      </a:prstGeom>
                    </p:spPr>
                  </p:pic>
                </p:oleObj>
              </mc:Fallback>
            </mc:AlternateContent>
          </a:graphicData>
        </a:graphic>
      </p:graphicFrame>
      <p:sp>
        <p:nvSpPr>
          <p:cNvPr id="22" name="圆角矩形 21">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4" name="Picture 2" descr="6-16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00450" y="980728"/>
            <a:ext cx="4191101" cy="24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44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1312678"/>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乙醛酸</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是有机合成的重要中间体。工业上用</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双极室成对电解法</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生产乙醛酸，原理如图所示。该装置中阴、阳两极为惰性电极，两极室均可产生乙醛酸，其中乙二醛与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电极的产物反应生成乙醛酸。下列说法正确的是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通过质子交换膜，并完全参与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了</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，则该装置中生成的乙醛酸为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电极上的电极反应式为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OHC—CHO</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=HOOC—CHO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极与电源的正极相连</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电解一段时间后，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极附近溶液的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变小</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8" name="圆角矩形 37">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0" name="圆角矩形 39">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1" name="圆角矩形 40">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2" name="圆角矩形 41">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3" name="圆角矩形 42">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4" name="圆角矩形 43">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3" name="TextBox 9"/>
          <p:cNvSpPr txBox="1"/>
          <p:nvPr/>
        </p:nvSpPr>
        <p:spPr>
          <a:xfrm>
            <a:off x="265532" y="513079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3778" name="图片 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9470" y="855762"/>
            <a:ext cx="2157470" cy="9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79" name="Picture 3" descr="6-16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3140968"/>
            <a:ext cx="4095109"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11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矩形 15"/>
          <p:cNvSpPr/>
          <p:nvPr/>
        </p:nvSpPr>
        <p:spPr>
          <a:xfrm>
            <a:off x="767408" y="1678388"/>
            <a:ext cx="6435989"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通过质子交换膜，则电路中转移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电子，阴极的电极反应式为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HOOC—COOH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=HOOC—CHO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，阳极区的反应有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OHC—CHO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=HOOC—CHO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，因此，两极各生成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乙醛酸，共生成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乙醛酸，</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767408" y="5517232"/>
            <a:ext cx="8113776" cy="57624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电极是电解池的阳极，与电源的正极相连，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6" name="圆角矩形 25">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4" name="Picture 3" descr="6-16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1916832"/>
            <a:ext cx="4095109"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253085"/>
            <a:ext cx="11160000" cy="4984227"/>
            <a:chOff x="792914" y="3925222"/>
            <a:chExt cx="11160000" cy="4984227"/>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7370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44885" y="899195"/>
            <a:ext cx="11299010"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连二亚硫酸钠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俗称保险粉，是一种强还原剂。工业上常用惰性电极电解亚硫酸氢钠的方法制备连二亚硫酸钠，原理及装置如图所示，下列说法正确的是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3" name="圆角矩形 32">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8" name="圆角矩形 37">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4235835475"/>
              </p:ext>
            </p:extLst>
          </p:nvPr>
        </p:nvGraphicFramePr>
        <p:xfrm>
          <a:off x="3323654" y="5042123"/>
          <a:ext cx="5419725" cy="590550"/>
        </p:xfrm>
        <a:graphic>
          <a:graphicData uri="http://schemas.openxmlformats.org/presentationml/2006/ole">
            <mc:AlternateContent xmlns:mc="http://schemas.openxmlformats.org/markup-compatibility/2006">
              <mc:Choice xmlns:v="urn:schemas-microsoft-com:vml" Requires="v">
                <p:oleObj spid="_x0000_s73819" name="文档" r:id="rId16" imgW="5425288" imgH="593866" progId="Word.Document.12">
                  <p:embed/>
                </p:oleObj>
              </mc:Choice>
              <mc:Fallback>
                <p:oleObj name="文档" r:id="rId16" imgW="5425288" imgH="593866" progId="Word.Document.12">
                  <p:embed/>
                  <p:pic>
                    <p:nvPicPr>
                      <p:cNvPr id="0" name=""/>
                      <p:cNvPicPr/>
                      <p:nvPr/>
                    </p:nvPicPr>
                    <p:blipFill>
                      <a:blip r:embed="rId17"/>
                      <a:stretch>
                        <a:fillRect/>
                      </a:stretch>
                    </p:blipFill>
                    <p:spPr>
                      <a:xfrm>
                        <a:off x="3323654" y="5042123"/>
                        <a:ext cx="5419725" cy="590550"/>
                      </a:xfrm>
                      <a:prstGeom prst="rect">
                        <a:avLst/>
                      </a:prstGeom>
                    </p:spPr>
                  </p:pic>
                </p:oleObj>
              </mc:Fallback>
            </mc:AlternateContent>
          </a:graphicData>
        </a:graphic>
      </p:graphicFrame>
      <p:sp>
        <p:nvSpPr>
          <p:cNvPr id="22" name="圆角矩形 21">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73793" name="Picture 65" descr="6-16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9419" y="2229806"/>
            <a:ext cx="5173163" cy="19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a:extLst>
              <a:ext uri="{FF2B5EF4-FFF2-40B4-BE49-F238E27FC236}">
                <a16:creationId xmlns:a16="http://schemas.microsoft.com/office/drawing/2014/main" xmlns="" id="{F3C0D54F-E471-254D-996C-2FBC9553FFE9}"/>
              </a:ext>
            </a:extLst>
          </p:cNvPr>
          <p:cNvSpPr/>
          <p:nvPr/>
        </p:nvSpPr>
        <p:spPr>
          <a:xfrm>
            <a:off x="344885" y="4312638"/>
            <a:ext cx="11299010"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电极应该接电源的负极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电极的电极反应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式</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装置中所用离子交换膜为阴离子交换膜</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电路中每转移</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电子，消耗</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11.2 L</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TextBox 9"/>
          <p:cNvSpPr txBox="1"/>
          <p:nvPr/>
        </p:nvSpPr>
        <p:spPr>
          <a:xfrm>
            <a:off x="192160" y="480586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p14="http://schemas.microsoft.com/office/powerpoint/2010/main" val="75463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30" name="圆角矩形 29">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 name="矩形 3"/>
          <p:cNvSpPr/>
          <p:nvPr/>
        </p:nvSpPr>
        <p:spPr>
          <a:xfrm>
            <a:off x="745820" y="1166872"/>
            <a:ext cx="5566204" cy="1754326"/>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电极被还原生成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电极是阴极，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电极是阳极，故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电极接电源的正极，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594085014"/>
              </p:ext>
            </p:extLst>
          </p:nvPr>
        </p:nvGraphicFramePr>
        <p:xfrm>
          <a:off x="857250" y="2914650"/>
          <a:ext cx="10439400" cy="1057275"/>
        </p:xfrm>
        <a:graphic>
          <a:graphicData uri="http://schemas.openxmlformats.org/presentationml/2006/ole">
            <mc:AlternateContent xmlns:mc="http://schemas.openxmlformats.org/markup-compatibility/2006">
              <mc:Choice xmlns:v="urn:schemas-microsoft-com:vml" Requires="v">
                <p:oleObj spid="_x0000_s181334" name="文档" r:id="rId16" imgW="10450811" imgH="1063565" progId="Word.Document.12">
                  <p:embed/>
                </p:oleObj>
              </mc:Choice>
              <mc:Fallback>
                <p:oleObj name="文档" r:id="rId16" imgW="10450811" imgH="1063565" progId="Word.Document.12">
                  <p:embed/>
                  <p:pic>
                    <p:nvPicPr>
                      <p:cNvPr id="0" name=""/>
                      <p:cNvPicPr/>
                      <p:nvPr/>
                    </p:nvPicPr>
                    <p:blipFill>
                      <a:blip r:embed="rId17"/>
                      <a:stretch>
                        <a:fillRect/>
                      </a:stretch>
                    </p:blipFill>
                    <p:spPr>
                      <a:xfrm>
                        <a:off x="857250" y="2914650"/>
                        <a:ext cx="10439400" cy="1057275"/>
                      </a:xfrm>
                      <a:prstGeom prst="rect">
                        <a:avLst/>
                      </a:prstGeom>
                    </p:spPr>
                  </p:pic>
                </p:oleObj>
              </mc:Fallback>
            </mc:AlternateContent>
          </a:graphicData>
        </a:graphic>
      </p:graphicFrame>
      <p:sp>
        <p:nvSpPr>
          <p:cNvPr id="7" name="矩形 6"/>
          <p:cNvSpPr/>
          <p:nvPr/>
        </p:nvSpPr>
        <p:spPr>
          <a:xfrm>
            <a:off x="745820" y="3827140"/>
            <a:ext cx="10586645"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电极是阳极，电极反应式为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，为维持溶液呈电中性，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透过离子交换膜向阴极迁移，则该交换膜是阳离子交换膜，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电路中每转移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电子，阳极消耗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，在标准状况下的体积为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11.2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，题目未指明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是否处于标准状况下，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5" name="圆角矩形 34">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36" name="圆角矩形 35">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37" name="Picture 65" descr="6-164"/>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6573" y="1124744"/>
            <a:ext cx="4702875" cy="176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37">
            <a:extLst>
              <a:ext uri="{FF2B5EF4-FFF2-40B4-BE49-F238E27FC236}">
                <a16:creationId xmlns:a16="http://schemas.microsoft.com/office/drawing/2014/main" xmlns="" id="{574E7DD6-E482-894D-9E46-D2B62C9ED9EC}"/>
              </a:ext>
            </a:extLst>
          </p:cNvPr>
          <p:cNvGrpSpPr/>
          <p:nvPr/>
        </p:nvGrpSpPr>
        <p:grpSpPr>
          <a:xfrm>
            <a:off x="516000" y="893045"/>
            <a:ext cx="11160000" cy="5848323"/>
            <a:chOff x="792914" y="3925222"/>
            <a:chExt cx="11160000" cy="5848323"/>
          </a:xfrm>
        </p:grpSpPr>
        <p:sp>
          <p:nvSpPr>
            <p:cNvPr id="39" name="圆角矩形 38">
              <a:extLst>
                <a:ext uri="{FF2B5EF4-FFF2-40B4-BE49-F238E27FC236}">
                  <a16:creationId xmlns:a16="http://schemas.microsoft.com/office/drawing/2014/main" xmlns="" id="{E0791A29-2CB4-2744-96C1-EA2037B165CE}"/>
                </a:ext>
              </a:extLst>
            </p:cNvPr>
            <p:cNvSpPr/>
            <p:nvPr/>
          </p:nvSpPr>
          <p:spPr>
            <a:xfrm>
              <a:off x="792914" y="4038112"/>
              <a:ext cx="11160000" cy="5735433"/>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0" name="矩形 3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文本框 4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 name="对象 2"/>
          <p:cNvGraphicFramePr>
            <a:graphicFrameLocks noChangeAspect="1"/>
          </p:cNvGraphicFramePr>
          <p:nvPr>
            <p:extLst>
              <p:ext uri="{D42A27DB-BD31-4B8C-83A1-F6EECF244321}">
                <p14:modId xmlns:p14="http://schemas.microsoft.com/office/powerpoint/2010/main" val="1727474575"/>
              </p:ext>
            </p:extLst>
          </p:nvPr>
        </p:nvGraphicFramePr>
        <p:xfrm>
          <a:off x="8328248" y="3991116"/>
          <a:ext cx="1177925" cy="457200"/>
        </p:xfrm>
        <a:graphic>
          <a:graphicData uri="http://schemas.openxmlformats.org/presentationml/2006/ole">
            <mc:AlternateContent xmlns:mc="http://schemas.openxmlformats.org/markup-compatibility/2006">
              <mc:Choice xmlns:v="urn:schemas-microsoft-com:vml" Requires="v">
                <p:oleObj spid="_x0000_s181335" name="文档" r:id="rId22" imgW="1178346" imgH="457929" progId="Word.Document.12">
                  <p:embed/>
                </p:oleObj>
              </mc:Choice>
              <mc:Fallback>
                <p:oleObj name="文档" r:id="rId22" imgW="1178346" imgH="457929" progId="Word.Document.12">
                  <p:embed/>
                  <p:pic>
                    <p:nvPicPr>
                      <p:cNvPr id="0" name=""/>
                      <p:cNvPicPr/>
                      <p:nvPr/>
                    </p:nvPicPr>
                    <p:blipFill>
                      <a:blip r:embed="rId23"/>
                      <a:stretch>
                        <a:fillRect/>
                      </a:stretch>
                    </p:blipFill>
                    <p:spPr>
                      <a:xfrm>
                        <a:off x="8328248" y="3991116"/>
                        <a:ext cx="1177925" cy="457200"/>
                      </a:xfrm>
                      <a:prstGeom prst="rect">
                        <a:avLst/>
                      </a:prstGeom>
                    </p:spPr>
                  </p:pic>
                </p:oleObj>
              </mc:Fallback>
            </mc:AlternateContent>
          </a:graphicData>
        </a:graphic>
      </p:graphicFrame>
    </p:spTree>
    <p:extLst>
      <p:ext uri="{BB962C8B-B14F-4D97-AF65-F5344CB8AC3E}">
        <p14:creationId xmlns:p14="http://schemas.microsoft.com/office/powerpoint/2010/main" val="15464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5B31A23C-2D81-E54D-AA89-8AE9E5BDD097}"/>
              </a:ext>
            </a:extLst>
          </p:cNvPr>
          <p:cNvSpPr/>
          <p:nvPr/>
        </p:nvSpPr>
        <p:spPr>
          <a:xfrm>
            <a:off x="372632" y="110036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高铁酸钠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是一种新型绿色水处理剂。工业上可用电解浓</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，其工作原理如图所示，两端隔室中离子不能进入中间隔室。下列说法错误的是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阳极反应式：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8OH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甲溶液可循环利用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离子交换膜</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是阳离子交换膜</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当电路中通过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电子时，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会</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7" name="TextBox 9"/>
          <p:cNvSpPr txBox="1"/>
          <p:nvPr/>
        </p:nvSpPr>
        <p:spPr>
          <a:xfrm>
            <a:off x="227432" y="491931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8" name="圆角矩形 37">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9" name="圆角矩形 38">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9" name="圆角矩形 48">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50" name="圆角矩形 49">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6" name="圆角矩形 25">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16801" name="Picture 65" descr="6-16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2929567"/>
            <a:ext cx="5173163" cy="2803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对象 2"/>
          <p:cNvGraphicFramePr>
            <a:graphicFrameLocks noChangeAspect="1"/>
          </p:cNvGraphicFramePr>
          <p:nvPr>
            <p:extLst>
              <p:ext uri="{D42A27DB-BD31-4B8C-83A1-F6EECF244321}">
                <p14:modId xmlns:p14="http://schemas.microsoft.com/office/powerpoint/2010/main" val="2720566801"/>
              </p:ext>
            </p:extLst>
          </p:nvPr>
        </p:nvGraphicFramePr>
        <p:xfrm>
          <a:off x="5310917" y="2924944"/>
          <a:ext cx="1301750" cy="428625"/>
        </p:xfrm>
        <a:graphic>
          <a:graphicData uri="http://schemas.openxmlformats.org/presentationml/2006/ole">
            <mc:AlternateContent xmlns:mc="http://schemas.openxmlformats.org/markup-compatibility/2006">
              <mc:Choice xmlns:v="urn:schemas-microsoft-com:vml" Requires="v">
                <p:oleObj spid="_x0000_s116826" name="文档" r:id="rId19" imgW="1302155" imgH="429083" progId="Word.Document.12">
                  <p:embed/>
                </p:oleObj>
              </mc:Choice>
              <mc:Fallback>
                <p:oleObj name="文档" r:id="rId19" imgW="1302155" imgH="429083" progId="Word.Document.12">
                  <p:embed/>
                  <p:pic>
                    <p:nvPicPr>
                      <p:cNvPr id="0" name=""/>
                      <p:cNvPicPr/>
                      <p:nvPr/>
                    </p:nvPicPr>
                    <p:blipFill>
                      <a:blip r:embed="rId20"/>
                      <a:stretch>
                        <a:fillRect/>
                      </a:stretch>
                    </p:blipFill>
                    <p:spPr>
                      <a:xfrm>
                        <a:off x="5310917" y="2924944"/>
                        <a:ext cx="1301750" cy="428625"/>
                      </a:xfrm>
                      <a:prstGeom prst="rect">
                        <a:avLst/>
                      </a:prstGeom>
                    </p:spPr>
                  </p:pic>
                </p:oleObj>
              </mc:Fallback>
            </mc:AlternateContent>
          </a:graphicData>
        </a:graphic>
      </p:graphicFrame>
    </p:spTree>
    <p:extLst>
      <p:ext uri="{BB962C8B-B14F-4D97-AF65-F5344CB8AC3E}">
        <p14:creationId xmlns:p14="http://schemas.microsoft.com/office/powerpoint/2010/main" val="155169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1177702"/>
            <a:ext cx="11160000" cy="4949502"/>
            <a:chOff x="792914" y="3925222"/>
            <a:chExt cx="11160000" cy="4949502"/>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4836613"/>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矩形 20"/>
          <p:cNvSpPr/>
          <p:nvPr/>
        </p:nvSpPr>
        <p:spPr>
          <a:xfrm>
            <a:off x="733500" y="1412776"/>
            <a:ext cx="5976664"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项，阳极发生氧化反应，电极反应式：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8OH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项，阴极发生还原反应，水电离出的氢离子放电生成氢气和氢氧根离子，甲溶液为浓的氢氧化钠溶液，可循环利用，正确；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733500" y="4245471"/>
            <a:ext cx="10586645" cy="168424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项，电解池中阳离子向阴极移动，通过离子交换膜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为阳离子交换膜，正确；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项，阳极是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发生氧化反应，错误。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6" name="Picture 65" descr="6-16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4072" y="1484784"/>
            <a:ext cx="4702875" cy="254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p14="http://schemas.microsoft.com/office/powerpoint/2010/main" val="2490325251"/>
              </p:ext>
            </p:extLst>
          </p:nvPr>
        </p:nvGraphicFramePr>
        <p:xfrm>
          <a:off x="3217236" y="2120331"/>
          <a:ext cx="1301750" cy="428625"/>
        </p:xfrm>
        <a:graphic>
          <a:graphicData uri="http://schemas.openxmlformats.org/presentationml/2006/ole">
            <mc:AlternateContent xmlns:mc="http://schemas.openxmlformats.org/markup-compatibility/2006">
              <mc:Choice xmlns:v="urn:schemas-microsoft-com:vml" Requires="v">
                <p:oleObj spid="_x0000_s182316" name="文档" r:id="rId19" imgW="1302155" imgH="429083" progId="Word.Document.12">
                  <p:embed/>
                </p:oleObj>
              </mc:Choice>
              <mc:Fallback>
                <p:oleObj name="文档" r:id="rId19" imgW="1302155" imgH="429083" progId="Word.Document.12">
                  <p:embed/>
                  <p:pic>
                    <p:nvPicPr>
                      <p:cNvPr id="0" name=""/>
                      <p:cNvPicPr/>
                      <p:nvPr/>
                    </p:nvPicPr>
                    <p:blipFill>
                      <a:blip r:embed="rId20"/>
                      <a:stretch>
                        <a:fillRect/>
                      </a:stretch>
                    </p:blipFill>
                    <p:spPr>
                      <a:xfrm>
                        <a:off x="3217236" y="2120331"/>
                        <a:ext cx="1301750" cy="428625"/>
                      </a:xfrm>
                      <a:prstGeom prst="rect">
                        <a:avLst/>
                      </a:prstGeom>
                    </p:spPr>
                  </p:pic>
                </p:oleObj>
              </mc:Fallback>
            </mc:AlternateContent>
          </a:graphicData>
        </a:graphic>
      </p:graphicFrame>
    </p:spTree>
    <p:extLst>
      <p:ext uri="{BB962C8B-B14F-4D97-AF65-F5344CB8AC3E}">
        <p14:creationId xmlns:p14="http://schemas.microsoft.com/office/powerpoint/2010/main" val="264948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1522107"/>
            <a:ext cx="11412000" cy="337782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利用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LiOH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和钴氧化物可制备锂离子电池正极材料。可用电解</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LiCl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溶液制备</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LiOH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，装置如图所示。下列说法正确的是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连接电源正极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极区电解液为</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LiCl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阳极反应式为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Li</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通过该离子交换膜</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9" name="TextBox 9"/>
          <p:cNvSpPr txBox="1"/>
          <p:nvPr/>
        </p:nvSpPr>
        <p:spPr>
          <a:xfrm>
            <a:off x="253827" y="313144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1" name="圆角矩形 20">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2" name="圆角矩形 21">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4802" name="Picture 2" descr="6-16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1372" y="2212145"/>
            <a:ext cx="3451270" cy="301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9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4" name="组合 13">
            <a:extLst>
              <a:ext uri="{FF2B5EF4-FFF2-40B4-BE49-F238E27FC236}">
                <a16:creationId xmlns:a16="http://schemas.microsoft.com/office/drawing/2014/main" xmlns="" id="{574E7DD6-E482-894D-9E46-D2B62C9ED9EC}"/>
              </a:ext>
            </a:extLst>
          </p:cNvPr>
          <p:cNvGrpSpPr/>
          <p:nvPr/>
        </p:nvGrpSpPr>
        <p:grpSpPr>
          <a:xfrm>
            <a:off x="516000" y="1456209"/>
            <a:ext cx="11160000" cy="3979490"/>
            <a:chOff x="792914" y="3925222"/>
            <a:chExt cx="11160000" cy="3979490"/>
          </a:xfrm>
        </p:grpSpPr>
        <p:sp>
          <p:nvSpPr>
            <p:cNvPr id="15" name="圆角矩形 14">
              <a:extLst>
                <a:ext uri="{FF2B5EF4-FFF2-40B4-BE49-F238E27FC236}">
                  <a16:creationId xmlns:a16="http://schemas.microsoft.com/office/drawing/2014/main" xmlns="" id="{E0791A29-2CB4-2744-96C1-EA2037B165CE}"/>
                </a:ext>
              </a:extLst>
            </p:cNvPr>
            <p:cNvSpPr/>
            <p:nvPr/>
          </p:nvSpPr>
          <p:spPr>
            <a:xfrm>
              <a:off x="792914" y="4038111"/>
              <a:ext cx="11160000" cy="3866601"/>
            </a:xfrm>
            <a:prstGeom prst="roundRect">
              <a:avLst>
                <a:gd name="adj" fmla="val 206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6" name="矩形 15">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0" name="矩形 19"/>
          <p:cNvSpPr/>
          <p:nvPr/>
        </p:nvSpPr>
        <p:spPr>
          <a:xfrm>
            <a:off x="808701" y="1772816"/>
            <a:ext cx="7159507" cy="223824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由题意知，电解</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LiCl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溶液制备</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LiOH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，由于电极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生成氢气，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用阳离子交换膜隔开，所以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为阴极，连接电源负极，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极区为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LiOH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极区为</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LiCl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808701" y="4067547"/>
            <a:ext cx="9817669" cy="1130246"/>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每生成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通过该离子交换膜，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2" descr="6-166"/>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2224" y="1916832"/>
            <a:ext cx="3137518"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17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 name="矩形 5"/>
          <p:cNvSpPr/>
          <p:nvPr/>
        </p:nvSpPr>
        <p:spPr>
          <a:xfrm>
            <a:off x="416893" y="918245"/>
            <a:ext cx="6546787" cy="563231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某电池研究员使用锂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磺酰氯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(Li—SO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电池作为电源电解制备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Ni(H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，其工作原理如图所示。已知电池反应为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2LiCl</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。下列说法错误的是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电池中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电极的电极反应式为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电池的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极连接电解池的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是阳离子交换膜，膜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是阴离子交换膜</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电解池中不锈钢电极的电极反应式为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9"/>
          <p:cNvSpPr txBox="1"/>
          <p:nvPr/>
        </p:nvSpPr>
        <p:spPr>
          <a:xfrm>
            <a:off x="253827" y="470827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5" name="圆角矩形 24">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5826" name="Picture 2" descr="6-167"/>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2104" y="1124744"/>
            <a:ext cx="4900245" cy="509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5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10153" y="1184217"/>
            <a:ext cx="11346487" cy="1131079"/>
          </a:xfrm>
          <a:prstGeom prst="rect">
            <a:avLst/>
          </a:prstGeom>
        </p:spPr>
        <p:txBody>
          <a:bodyPr wrap="square">
            <a:spAutoFit/>
          </a:bodyPr>
          <a:lstStyle/>
          <a:p>
            <a:pPr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cs typeface="Times New Roman" panose="02020603050405020304" pitchFamily="18" charset="0"/>
              </a:rPr>
              <a:t>常见串联装置图</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模型一　外接电源与电解池的串联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夯实必备知识</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3" name="矩形 12"/>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归纳整合</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152578" name="Picture 2" descr="6-14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95446" y="2419109"/>
            <a:ext cx="3401109" cy="259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510153" y="5065359"/>
            <a:ext cx="11346487" cy="57708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为两个串联电解池，相同时间内，各电极得失电子数相等。</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7778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16" name="矩形 15"/>
          <p:cNvSpPr/>
          <p:nvPr/>
        </p:nvSpPr>
        <p:spPr>
          <a:xfrm>
            <a:off x="695401" y="1125259"/>
            <a:ext cx="6840760" cy="3970318"/>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在锂</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磺酰氯电池中，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为负极，电极反应式</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为正极，电极反应式为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；在电解池中，不锈钢为阴极，电极反应式为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，镍为阳极，电极反应式为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为产品室，故阳极上</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Ni</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失去电子生成的</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Ni</a:t>
            </a:r>
            <a:r>
              <a:rPr lang="en-US" altLang="zh-CN" sz="2400" kern="100" spc="-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通过膜</a:t>
            </a:r>
            <a:r>
              <a:rPr lang="en-US" altLang="zh-CN" sz="2400" kern="100" spc="-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0" dirty="0">
                <a:latin typeface="Times New Roman" panose="02020603050405020304" pitchFamily="18" charset="0"/>
                <a:ea typeface="宋体" panose="02010600030101010101" pitchFamily="2" charset="-122"/>
                <a:cs typeface="Times New Roman" panose="02020603050405020304" pitchFamily="18" charset="0"/>
              </a:rPr>
              <a:t>进入产品室</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室中</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通过</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进入产品室，</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矩形 22"/>
          <p:cNvSpPr/>
          <p:nvPr/>
        </p:nvSpPr>
        <p:spPr>
          <a:xfrm>
            <a:off x="695400" y="4941683"/>
            <a:ext cx="10586645"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形成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Ni(H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为阳离子交换膜，膜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为阴离子交换膜，膜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应为阳离子交换膜，以防</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Ⅲ</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反应消耗原料，同时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进入</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室可制备浓氢氧化钠溶液，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069249390"/>
              </p:ext>
            </p:extLst>
          </p:nvPr>
        </p:nvGraphicFramePr>
        <p:xfrm>
          <a:off x="3902720" y="4572118"/>
          <a:ext cx="1435100" cy="563563"/>
        </p:xfrm>
        <a:graphic>
          <a:graphicData uri="http://schemas.openxmlformats.org/presentationml/2006/ole">
            <mc:AlternateContent xmlns:mc="http://schemas.openxmlformats.org/markup-compatibility/2006">
              <mc:Choice xmlns:v="urn:schemas-microsoft-com:vml" Requires="v">
                <p:oleObj spid="_x0000_s75866" name="文档" r:id="rId16" imgW="1435322" imgH="564299" progId="Word.Document.12">
                  <p:embed/>
                </p:oleObj>
              </mc:Choice>
              <mc:Fallback>
                <p:oleObj name="文档" r:id="rId16" imgW="1435322" imgH="564299" progId="Word.Document.12">
                  <p:embed/>
                  <p:pic>
                    <p:nvPicPr>
                      <p:cNvPr id="0" name=""/>
                      <p:cNvPicPr/>
                      <p:nvPr/>
                    </p:nvPicPr>
                    <p:blipFill>
                      <a:blip r:embed="rId17"/>
                      <a:stretch>
                        <a:fillRect/>
                      </a:stretch>
                    </p:blipFill>
                    <p:spPr>
                      <a:xfrm>
                        <a:off x="3902720" y="4572118"/>
                        <a:ext cx="1435100" cy="563563"/>
                      </a:xfrm>
                      <a:prstGeom prst="rect">
                        <a:avLst/>
                      </a:prstGeom>
                    </p:spPr>
                  </p:pic>
                </p:oleObj>
              </mc:Fallback>
            </mc:AlternateContent>
          </a:graphicData>
        </a:graphic>
      </p:graphicFrame>
      <p:sp>
        <p:nvSpPr>
          <p:cNvPr id="28" name="圆角矩形 27">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4" name="Picture 2" descr="6-167"/>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0176" y="1125259"/>
            <a:ext cx="3681626" cy="382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908720"/>
            <a:ext cx="11160000" cy="5832648"/>
            <a:chOff x="792914" y="3925222"/>
            <a:chExt cx="11160000" cy="5832648"/>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5719758"/>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2205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1325254"/>
            <a:ext cx="11412000" cy="344707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用如图装置完成电解实验，对实验现象的解释</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或</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推测</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合理的是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处的试纸变红</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电极是正极</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处发生的电极反应：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处发生的电极反应：</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2Cl</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8" name="圆角矩形 3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42" name="圆角矩形 41">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3" name="圆角矩形 42">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6" name="TextBox 9"/>
          <p:cNvSpPr txBox="1"/>
          <p:nvPr/>
        </p:nvSpPr>
        <p:spPr>
          <a:xfrm>
            <a:off x="246482" y="405067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7" name="圆角矩形 26">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6850" name="Picture 2" descr="6-16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7811" y="1970589"/>
            <a:ext cx="4031101" cy="26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7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11" name="圆角矩形 1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2" name="圆角矩形 1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0" name="矩形 19"/>
          <p:cNvSpPr/>
          <p:nvPr/>
        </p:nvSpPr>
        <p:spPr>
          <a:xfrm>
            <a:off x="767408" y="1586633"/>
            <a:ext cx="6717134"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实验相当于电解饱和氯化钠溶液，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作阴极，氢离子放电后，使氢氧根离子浓度增大，碱性增强，故使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试纸变蓝，故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处与电源正极相连，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为阳极，故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矩形 21"/>
          <p:cNvSpPr/>
          <p:nvPr/>
        </p:nvSpPr>
        <p:spPr>
          <a:xfrm>
            <a:off x="767408" y="3818485"/>
            <a:ext cx="10586645" cy="1684244"/>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与电源负极相连，可知铁棒为阴极，电解饱和食盐水，发生的电极反应：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处氯离子放电生成氯气，发生的电极反应：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2" descr="6-168"/>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168" y="1412776"/>
            <a:ext cx="3664637" cy="237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24744"/>
            <a:ext cx="11160000" cy="4608513"/>
            <a:chOff x="792914" y="3925222"/>
            <a:chExt cx="11160000" cy="4608513"/>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3"/>
              <a:ext cx="11160000" cy="449562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78032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987280"/>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是一种高效、安全消毒剂。利用电解产生的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与溶液中的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反应制备</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，装置如图所示。下列说法正确的是</a:t>
            </a:r>
            <a:r>
              <a:rPr lang="zh-CN" altLang="zh-CN"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电源电极电势：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阴极的电极反应式：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电解过程中</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移动方向：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产生</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ClO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zh-CN" altLang="zh-CN"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2ClO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4" name="圆角矩形 43">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93351374"/>
              </p:ext>
            </p:extLst>
          </p:nvPr>
        </p:nvGraphicFramePr>
        <p:xfrm>
          <a:off x="3252532" y="3895328"/>
          <a:ext cx="1381125" cy="695325"/>
        </p:xfrm>
        <a:graphic>
          <a:graphicData uri="http://schemas.openxmlformats.org/presentationml/2006/ole">
            <mc:AlternateContent xmlns:mc="http://schemas.openxmlformats.org/markup-compatibility/2006">
              <mc:Choice xmlns:v="urn:schemas-microsoft-com:vml" Requires="v">
                <p:oleObj spid="_x0000_s158783" name="文档" r:id="rId16" imgW="1387814" imgH="698072" progId="Word.Document.12">
                  <p:embed/>
                </p:oleObj>
              </mc:Choice>
              <mc:Fallback>
                <p:oleObj name="文档" r:id="rId16" imgW="1387814" imgH="698072" progId="Word.Document.12">
                  <p:embed/>
                  <p:pic>
                    <p:nvPicPr>
                      <p:cNvPr id="0" name=""/>
                      <p:cNvPicPr/>
                      <p:nvPr/>
                    </p:nvPicPr>
                    <p:blipFill>
                      <a:blip r:embed="rId17"/>
                      <a:stretch>
                        <a:fillRect/>
                      </a:stretch>
                    </p:blipFill>
                    <p:spPr>
                      <a:xfrm>
                        <a:off x="3252532" y="3895328"/>
                        <a:ext cx="1381125" cy="695325"/>
                      </a:xfrm>
                      <a:prstGeom prst="rect">
                        <a:avLst/>
                      </a:prstGeom>
                    </p:spPr>
                  </p:pic>
                </p:oleObj>
              </mc:Fallback>
            </mc:AlternateContent>
          </a:graphicData>
        </a:graphic>
      </p:graphicFrame>
      <p:sp>
        <p:nvSpPr>
          <p:cNvPr id="21" name="TextBox 9"/>
          <p:cNvSpPr txBox="1"/>
          <p:nvPr/>
        </p:nvSpPr>
        <p:spPr>
          <a:xfrm>
            <a:off x="253827" y="368845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2" name="圆角矩形 21">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3" name="圆角矩形 22">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58760" name="Picture 40" descr="6-16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2126383"/>
            <a:ext cx="4702875"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8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 name="圆角矩形 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 name="圆角矩形 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 name="圆角矩形 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 name="圆角矩形 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0" name="圆角矩形 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1" name="圆角矩形 1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12" name="圆角矩形 1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3" name="圆角矩形 1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pSp>
        <p:nvGrpSpPr>
          <p:cNvPr id="17" name="组合 16">
            <a:extLst>
              <a:ext uri="{FF2B5EF4-FFF2-40B4-BE49-F238E27FC236}">
                <a16:creationId xmlns:a16="http://schemas.microsoft.com/office/drawing/2014/main" xmlns="" id="{574E7DD6-E482-894D-9E46-D2B62C9ED9EC}"/>
              </a:ext>
            </a:extLst>
          </p:cNvPr>
          <p:cNvGrpSpPr/>
          <p:nvPr/>
        </p:nvGrpSpPr>
        <p:grpSpPr>
          <a:xfrm>
            <a:off x="516000" y="1168177"/>
            <a:ext cx="11160000" cy="5021510"/>
            <a:chOff x="792914" y="3925222"/>
            <a:chExt cx="11160000" cy="5021510"/>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4908620"/>
            </a:xfrm>
            <a:prstGeom prst="roundRect">
              <a:avLst>
                <a:gd name="adj" fmla="val 269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8" name="矩形 17"/>
          <p:cNvSpPr/>
          <p:nvPr/>
        </p:nvSpPr>
        <p:spPr>
          <a:xfrm>
            <a:off x="751390" y="1445632"/>
            <a:ext cx="5862936"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是阳极，连接电源的电极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为正极，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是阴极，连接电源的电极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为负极，所以电源电极电势：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为阴极，阴极的电极反应式为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矩形 25"/>
          <p:cNvSpPr/>
          <p:nvPr/>
        </p:nvSpPr>
        <p:spPr>
          <a:xfrm>
            <a:off x="751389" y="4285628"/>
            <a:ext cx="10602079"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电解过程中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向阴极定向移动，故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移动方向：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NaClO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发生氧化还原反应生成</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ClO</a:t>
            </a:r>
            <a:r>
              <a:rPr lang="en-US" altLang="zh-CN" sz="2400" kern="10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=2ClO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40" descr="6-169"/>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550319"/>
            <a:ext cx="4702875" cy="27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对象 29"/>
          <p:cNvGraphicFramePr>
            <a:graphicFrameLocks noChangeAspect="1"/>
          </p:cNvGraphicFramePr>
          <p:nvPr>
            <p:extLst>
              <p:ext uri="{D42A27DB-BD31-4B8C-83A1-F6EECF244321}">
                <p14:modId xmlns:p14="http://schemas.microsoft.com/office/powerpoint/2010/main" val="949004326"/>
              </p:ext>
            </p:extLst>
          </p:nvPr>
        </p:nvGraphicFramePr>
        <p:xfrm>
          <a:off x="8675315" y="4990306"/>
          <a:ext cx="1381125" cy="695325"/>
        </p:xfrm>
        <a:graphic>
          <a:graphicData uri="http://schemas.openxmlformats.org/presentationml/2006/ole">
            <mc:AlternateContent xmlns:mc="http://schemas.openxmlformats.org/markup-compatibility/2006">
              <mc:Choice xmlns:v="urn:schemas-microsoft-com:vml" Requires="v">
                <p:oleObj spid="_x0000_s160828" name="文档" r:id="rId19" imgW="1387814" imgH="698072" progId="Word.Document.12">
                  <p:embed/>
                </p:oleObj>
              </mc:Choice>
              <mc:Fallback>
                <p:oleObj name="文档" r:id="rId19" imgW="1387814" imgH="698072" progId="Word.Document.12">
                  <p:embed/>
                  <p:pic>
                    <p:nvPicPr>
                      <p:cNvPr id="0" name=""/>
                      <p:cNvPicPr/>
                      <p:nvPr/>
                    </p:nvPicPr>
                    <p:blipFill>
                      <a:blip r:embed="rId20"/>
                      <a:stretch>
                        <a:fillRect/>
                      </a:stretch>
                    </p:blipFill>
                    <p:spPr>
                      <a:xfrm>
                        <a:off x="8675315" y="4990306"/>
                        <a:ext cx="1381125" cy="695325"/>
                      </a:xfrm>
                      <a:prstGeom prst="rect">
                        <a:avLst/>
                      </a:prstGeom>
                    </p:spPr>
                  </p:pic>
                </p:oleObj>
              </mc:Fallback>
            </mc:AlternateContent>
          </a:graphicData>
        </a:graphic>
      </p:graphicFrame>
    </p:spTree>
    <p:extLst>
      <p:ext uri="{BB962C8B-B14F-4D97-AF65-F5344CB8AC3E}">
        <p14:creationId xmlns:p14="http://schemas.microsoft.com/office/powerpoint/2010/main" val="5697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 name="矩形 2"/>
          <p:cNvSpPr/>
          <p:nvPr/>
        </p:nvSpPr>
        <p:spPr>
          <a:xfrm>
            <a:off x="527720" y="1465381"/>
            <a:ext cx="6936432" cy="397031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电催化氮气制备铵盐和硝酸盐的原理如图所示。下列说法正确的是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从右室通过质子交换膜迁移至左室</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电解一段时间，</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两电极区的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均减小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相同时间内，</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两极消耗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的物质的量之比</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363935" y="2521430"/>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4" name="圆角矩形 43">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5" name="圆角矩形 44">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84342" name="Picture 22" descr="6-17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1649" y="1557820"/>
            <a:ext cx="4095109"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039293218"/>
              </p:ext>
            </p:extLst>
          </p:nvPr>
        </p:nvGraphicFramePr>
        <p:xfrm>
          <a:off x="5572184" y="3281275"/>
          <a:ext cx="1247775" cy="447675"/>
        </p:xfrm>
        <a:graphic>
          <a:graphicData uri="http://schemas.openxmlformats.org/presentationml/2006/ole">
            <mc:AlternateContent xmlns:mc="http://schemas.openxmlformats.org/markup-compatibility/2006">
              <mc:Choice xmlns:v="urn:schemas-microsoft-com:vml" Requires="v">
                <p:oleObj spid="_x0000_s184363" name="文档" r:id="rId19" imgW="1254287" imgH="448194" progId="Word.Document.12">
                  <p:embed/>
                </p:oleObj>
              </mc:Choice>
              <mc:Fallback>
                <p:oleObj name="文档" r:id="rId19" imgW="1254287" imgH="448194" progId="Word.Document.12">
                  <p:embed/>
                  <p:pic>
                    <p:nvPicPr>
                      <p:cNvPr id="0" name=""/>
                      <p:cNvPicPr/>
                      <p:nvPr/>
                    </p:nvPicPr>
                    <p:blipFill>
                      <a:blip r:embed="rId20"/>
                      <a:stretch>
                        <a:fillRect/>
                      </a:stretch>
                    </p:blipFill>
                    <p:spPr>
                      <a:xfrm>
                        <a:off x="5572184" y="3281275"/>
                        <a:ext cx="1247775" cy="447675"/>
                      </a:xfrm>
                      <a:prstGeom prst="rect">
                        <a:avLst/>
                      </a:prstGeom>
                    </p:spPr>
                  </p:pic>
                </p:oleObj>
              </mc:Fallback>
            </mc:AlternateContent>
          </a:graphicData>
        </a:graphic>
      </p:graphicFrame>
    </p:spTree>
    <p:extLst>
      <p:ext uri="{BB962C8B-B14F-4D97-AF65-F5344CB8AC3E}">
        <p14:creationId xmlns:p14="http://schemas.microsoft.com/office/powerpoint/2010/main" val="229482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898002600"/>
              </p:ext>
            </p:extLst>
          </p:nvPr>
        </p:nvGraphicFramePr>
        <p:xfrm>
          <a:off x="828675" y="1504950"/>
          <a:ext cx="6372225" cy="1571625"/>
        </p:xfrm>
        <a:graphic>
          <a:graphicData uri="http://schemas.openxmlformats.org/presentationml/2006/ole">
            <mc:AlternateContent xmlns:mc="http://schemas.openxmlformats.org/markup-compatibility/2006">
              <mc:Choice xmlns:v="urn:schemas-microsoft-com:vml" Requires="v">
                <p:oleObj spid="_x0000_s185424" name="文档" r:id="rId16" imgW="6377036" imgH="1573235" progId="Word.Document.12">
                  <p:embed/>
                </p:oleObj>
              </mc:Choice>
              <mc:Fallback>
                <p:oleObj name="文档" r:id="rId16" imgW="6377036" imgH="1573235" progId="Word.Document.12">
                  <p:embed/>
                  <p:pic>
                    <p:nvPicPr>
                      <p:cNvPr id="0" name=""/>
                      <p:cNvPicPr/>
                      <p:nvPr/>
                    </p:nvPicPr>
                    <p:blipFill>
                      <a:blip r:embed="rId17"/>
                      <a:stretch>
                        <a:fillRect/>
                      </a:stretch>
                    </p:blipFill>
                    <p:spPr>
                      <a:xfrm>
                        <a:off x="828675" y="1504950"/>
                        <a:ext cx="6372225" cy="1571625"/>
                      </a:xfrm>
                      <a:prstGeom prst="rect">
                        <a:avLst/>
                      </a:prstGeom>
                    </p:spPr>
                  </p:pic>
                </p:oleObj>
              </mc:Fallback>
            </mc:AlternateContent>
          </a:graphicData>
        </a:graphic>
      </p:graphicFrame>
      <p:sp>
        <p:nvSpPr>
          <p:cNvPr id="4" name="矩形 3"/>
          <p:cNvSpPr/>
          <p:nvPr/>
        </p:nvSpPr>
        <p:spPr>
          <a:xfrm>
            <a:off x="722556" y="4526710"/>
            <a:ext cx="10692511"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由上述分析可知，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极上每消耗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极上每消耗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，由转移电子守恒可知，电解相同时间内，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两极消耗</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的物质的量之比为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7" name="圆角矩形 46">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8" name="圆角矩形 47">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4" name="Picture 22" descr="6-170"/>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5327" y="1484784"/>
            <a:ext cx="3722826"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对象 29"/>
          <p:cNvGraphicFramePr>
            <a:graphicFrameLocks noChangeAspect="1"/>
          </p:cNvGraphicFramePr>
          <p:nvPr>
            <p:extLst>
              <p:ext uri="{D42A27DB-BD31-4B8C-83A1-F6EECF244321}">
                <p14:modId xmlns:p14="http://schemas.microsoft.com/office/powerpoint/2010/main" val="892839348"/>
              </p:ext>
            </p:extLst>
          </p:nvPr>
        </p:nvGraphicFramePr>
        <p:xfrm>
          <a:off x="828675" y="3001144"/>
          <a:ext cx="6372225" cy="1552575"/>
        </p:xfrm>
        <a:graphic>
          <a:graphicData uri="http://schemas.openxmlformats.org/presentationml/2006/ole">
            <mc:AlternateContent xmlns:mc="http://schemas.openxmlformats.org/markup-compatibility/2006">
              <mc:Choice xmlns:v="urn:schemas-microsoft-com:vml" Requires="v">
                <p:oleObj spid="_x0000_s185425" name="文档" r:id="rId22" imgW="6377036" imgH="1554133" progId="Word.Document.12">
                  <p:embed/>
                </p:oleObj>
              </mc:Choice>
              <mc:Fallback>
                <p:oleObj name="文档" r:id="rId22" imgW="6377036" imgH="1554133" progId="Word.Document.12">
                  <p:embed/>
                  <p:pic>
                    <p:nvPicPr>
                      <p:cNvPr id="0" name=""/>
                      <p:cNvPicPr/>
                      <p:nvPr/>
                    </p:nvPicPr>
                    <p:blipFill>
                      <a:blip r:embed="rId23"/>
                      <a:stretch>
                        <a:fillRect/>
                      </a:stretch>
                    </p:blipFill>
                    <p:spPr>
                      <a:xfrm>
                        <a:off x="828675" y="3001144"/>
                        <a:ext cx="6372225" cy="1552575"/>
                      </a:xfrm>
                      <a:prstGeom prst="rect">
                        <a:avLst/>
                      </a:prstGeom>
                    </p:spPr>
                  </p:pic>
                </p:oleObj>
              </mc:Fallback>
            </mc:AlternateContent>
          </a:graphicData>
        </a:graphic>
      </p:graphicFrame>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1234035"/>
            <a:ext cx="11160000" cy="5075285"/>
            <a:chOff x="792914" y="3925222"/>
            <a:chExt cx="11160000" cy="5075285"/>
          </a:xfrm>
        </p:grpSpPr>
        <p:sp>
          <p:nvSpPr>
            <p:cNvPr id="44" name="圆角矩形 43">
              <a:extLst>
                <a:ext uri="{FF2B5EF4-FFF2-40B4-BE49-F238E27FC236}">
                  <a16:creationId xmlns:a16="http://schemas.microsoft.com/office/drawing/2014/main" xmlns="" id="{E0791A29-2CB4-2744-96C1-EA2037B165CE}"/>
                </a:ext>
              </a:extLst>
            </p:cNvPr>
            <p:cNvSpPr/>
            <p:nvPr/>
          </p:nvSpPr>
          <p:spPr>
            <a:xfrm>
              <a:off x="792914" y="4038112"/>
              <a:ext cx="11160000" cy="4962395"/>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5" name="矩形 4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文本框 4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629749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linds(horizontal)">
                                      <p:cBhvr>
                                        <p:cTn id="13" dur="500"/>
                                        <p:tgtEl>
                                          <p:spTgt spid="30"/>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3" name="矩形 2"/>
          <p:cNvSpPr/>
          <p:nvPr/>
        </p:nvSpPr>
        <p:spPr>
          <a:xfrm>
            <a:off x="326631" y="836712"/>
            <a:ext cx="11530009" cy="57708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用电渗析法由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的工作原理如图所示，下列说法正确的是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p:cNvSpPr/>
          <p:nvPr/>
        </p:nvSpPr>
        <p:spPr>
          <a:xfrm>
            <a:off x="326631" y="4301639"/>
            <a:ext cx="11463818" cy="2286188"/>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极为负极，所连石墨电极上的反应为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氢氧化钠溶液所在的极室中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由左向右穿过阳膜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右向左穿过阴膜</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当导线中转移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时，两石墨电极上产生气体体积之和为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)4.48 L</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7" name="TextBox 9"/>
          <p:cNvSpPr txBox="1"/>
          <p:nvPr/>
        </p:nvSpPr>
        <p:spPr>
          <a:xfrm>
            <a:off x="162769" y="534682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48" name="圆角矩形 47">
            <a:hlinkClick r:id="rId15"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49" name="圆角矩形 48">
            <a:hlinkClick r:id="rId16"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122988" name="Picture 108" descr="6-151F"/>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192" y="1424957"/>
            <a:ext cx="5097616"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509467326"/>
              </p:ext>
            </p:extLst>
          </p:nvPr>
        </p:nvGraphicFramePr>
        <p:xfrm>
          <a:off x="4017293" y="5554563"/>
          <a:ext cx="1397000" cy="447675"/>
        </p:xfrm>
        <a:graphic>
          <a:graphicData uri="http://schemas.openxmlformats.org/presentationml/2006/ole">
            <mc:AlternateContent xmlns:mc="http://schemas.openxmlformats.org/markup-compatibility/2006">
              <mc:Choice xmlns:v="urn:schemas-microsoft-com:vml" Requires="v">
                <p:oleObj spid="_x0000_s123007" name="文档" r:id="rId19" imgW="1397172" imgH="448194" progId="Word.Document.12">
                  <p:embed/>
                </p:oleObj>
              </mc:Choice>
              <mc:Fallback>
                <p:oleObj name="文档" r:id="rId19" imgW="1397172" imgH="448194" progId="Word.Document.12">
                  <p:embed/>
                  <p:pic>
                    <p:nvPicPr>
                      <p:cNvPr id="0" name=""/>
                      <p:cNvPicPr/>
                      <p:nvPr/>
                    </p:nvPicPr>
                    <p:blipFill>
                      <a:blip r:embed="rId20"/>
                      <a:stretch>
                        <a:fillRect/>
                      </a:stretch>
                    </p:blipFill>
                    <p:spPr>
                      <a:xfrm>
                        <a:off x="4017293" y="5554563"/>
                        <a:ext cx="1397000" cy="447675"/>
                      </a:xfrm>
                      <a:prstGeom prst="rect">
                        <a:avLst/>
                      </a:prstGeom>
                    </p:spPr>
                  </p:pic>
                </p:oleObj>
              </mc:Fallback>
            </mc:AlternateContent>
          </a:graphicData>
        </a:graphic>
      </p:graphicFrame>
    </p:spTree>
    <p:extLst>
      <p:ext uri="{BB962C8B-B14F-4D97-AF65-F5344CB8AC3E}">
        <p14:creationId xmlns:p14="http://schemas.microsoft.com/office/powerpoint/2010/main" val="69872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3"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4"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5"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6"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7"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8"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9"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10"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1"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2"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 name="矩形 3"/>
          <p:cNvSpPr/>
          <p:nvPr/>
        </p:nvSpPr>
        <p:spPr>
          <a:xfrm>
            <a:off x="718581" y="4143087"/>
            <a:ext cx="1069648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由工作原理图可知，四室中左端电极室的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通过阳膜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进入产品室</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右向左穿过阴膜进入产品室，因此左端电极为阳极，和电源正极相连，</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为正极，则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为负极，右端石墨电极为阴极。结合以上分析可判断电源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极为正极，所连石墨电极上的反应为氧化反应：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335699688"/>
              </p:ext>
            </p:extLst>
          </p:nvPr>
        </p:nvGraphicFramePr>
        <p:xfrm>
          <a:off x="9840416" y="4196356"/>
          <a:ext cx="1419225" cy="590550"/>
        </p:xfrm>
        <a:graphic>
          <a:graphicData uri="http://schemas.openxmlformats.org/presentationml/2006/ole">
            <mc:AlternateContent xmlns:mc="http://schemas.openxmlformats.org/markup-compatibility/2006">
              <mc:Choice xmlns:v="urn:schemas-microsoft-com:vml" Requires="v">
                <p:oleObj spid="_x0000_s121925" name="文档" r:id="rId16" imgW="1425965" imgH="595308" progId="Word.Document.12">
                  <p:embed/>
                </p:oleObj>
              </mc:Choice>
              <mc:Fallback>
                <p:oleObj name="文档" r:id="rId16" imgW="1425965" imgH="595308" progId="Word.Document.12">
                  <p:embed/>
                  <p:pic>
                    <p:nvPicPr>
                      <p:cNvPr id="0" name=""/>
                      <p:cNvPicPr/>
                      <p:nvPr/>
                    </p:nvPicPr>
                    <p:blipFill>
                      <a:blip r:embed="rId17"/>
                      <a:stretch>
                        <a:fillRect/>
                      </a:stretch>
                    </p:blipFill>
                    <p:spPr>
                      <a:xfrm>
                        <a:off x="9840416" y="4196356"/>
                        <a:ext cx="1419225" cy="590550"/>
                      </a:xfrm>
                      <a:prstGeom prst="rect">
                        <a:avLst/>
                      </a:prstGeom>
                    </p:spPr>
                  </p:pic>
                </p:oleObj>
              </mc:Fallback>
            </mc:AlternateContent>
          </a:graphicData>
        </a:graphic>
      </p:graphicFrame>
      <p:sp>
        <p:nvSpPr>
          <p:cNvPr id="28" name="圆角矩形 27">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108" descr="6-151F"/>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192" y="1297335"/>
            <a:ext cx="5097616"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24744"/>
            <a:ext cx="11160000" cy="5328592"/>
            <a:chOff x="792914" y="3925222"/>
            <a:chExt cx="11160000" cy="5328592"/>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521570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8590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31">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3" name="圆角矩形 32">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4" name="圆角矩形 33">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5" name="圆角矩形 34">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6" name="圆角矩形 35">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7" name="圆角矩形 36">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8" name="圆角矩形 37">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9" name="圆角矩形 38">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0" name="圆角矩形 39">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1" name="圆角矩形 40">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2" name="圆角矩形 41">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3" name="圆角矩形 42">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4" name="矩形 3"/>
          <p:cNvSpPr/>
          <p:nvPr/>
        </p:nvSpPr>
        <p:spPr>
          <a:xfrm>
            <a:off x="718581" y="4143087"/>
            <a:ext cx="1069648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氢氧化钠溶液所在的极室中发生的电极反应为还原反应：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根据电极反应，当导线中转移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0.4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时，阳极产生</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产生</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0.2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，产生气体体积之和为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标准状况下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)6.72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108" descr="6-151F"/>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7192" y="1297335"/>
            <a:ext cx="5097616" cy="294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24744"/>
            <a:ext cx="11160000" cy="5328592"/>
            <a:chOff x="792914" y="3925222"/>
            <a:chExt cx="11160000" cy="5328592"/>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5215702"/>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0" name="矩形 2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84296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691679"/>
            <a:ext cx="11412000" cy="57708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模型二　原电池与电解池的串联</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02" name="Picture 2" descr="6-14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5372" y="2018806"/>
            <a:ext cx="3318761" cy="284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3" name="Picture 3" descr="6-14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6842" y="1412776"/>
            <a:ext cx="5607378" cy="345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90000" y="5013176"/>
            <a:ext cx="11412000" cy="577081"/>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显然两图中，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均为原电池，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均为电解池。</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5069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3339" y="821025"/>
            <a:ext cx="11645309" cy="5632311"/>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目前海水淡化可采用双极膜电液析法、同时获得副产品，其模拟工作原理如图所示，其中双极膜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是阴、阳复合膜，在直流电的作用下，阴、阳膜复合层间的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解离成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的离子源。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为离子交换膜。下列说法正确的是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电极为电解池的阴极，该电极反应式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电子流向：电源负极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 </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电源</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正极</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电路中每转移</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两极共</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得到</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)16.8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的气体</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为阳离子交换膜，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室获得副产品</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；若去掉</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室双极膜，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室产物不变</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109811" y="462674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3" name="圆角矩形 22">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5" name="圆角矩形 24">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6" name="圆角矩形 25">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7" name="圆角矩形 26">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8" name="圆角矩形 27">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9" name="圆角矩形 28">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5" name="圆角矩形 44">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6" name="圆角矩形 45">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07874" name="Picture 2" descr="6-151Q"/>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3048" y="2492896"/>
            <a:ext cx="5291584" cy="313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366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2041" y="1503834"/>
            <a:ext cx="5774628"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电解池中阳离子向阴极移动，故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电极为阴极，电极反应式为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电子流向：电源负极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X</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Y</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电源正极，</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732041" y="4302621"/>
            <a:ext cx="10586645"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阴极反应为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，阳极反应为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，当电路中通过</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电子时，阴极得到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，阳极得到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，两极一共得到气体为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0.25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0.75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，标准状况下为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16.8 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圆角矩形 10">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2" descr="6-151Q"/>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1440807"/>
            <a:ext cx="4810531" cy="28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30532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32041" y="1609750"/>
            <a:ext cx="5774628" cy="3346237"/>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电解池中，电解时，溶液中的阳离子向阴极移动，阴离子向阳极移动，因此</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为阳离子交换膜，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室获得副产品</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；若去掉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室双极膜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会在阳极失去电子，生成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，在阳极室会有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生成，</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室产物发生变化，</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圆角矩形 10">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pic>
        <p:nvPicPr>
          <p:cNvPr id="25" name="Picture 2" descr="6-151Q"/>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8048" y="1863913"/>
            <a:ext cx="4810531" cy="285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组合 25">
            <a:extLst>
              <a:ext uri="{FF2B5EF4-FFF2-40B4-BE49-F238E27FC236}">
                <a16:creationId xmlns:a16="http://schemas.microsoft.com/office/drawing/2014/main" xmlns="" id="{574E7DD6-E482-894D-9E46-D2B62C9ED9EC}"/>
              </a:ext>
            </a:extLst>
          </p:cNvPr>
          <p:cNvGrpSpPr/>
          <p:nvPr/>
        </p:nvGrpSpPr>
        <p:grpSpPr>
          <a:xfrm>
            <a:off x="516000" y="1287849"/>
            <a:ext cx="11160000" cy="3725327"/>
            <a:chOff x="792914" y="3925222"/>
            <a:chExt cx="11160000" cy="3725327"/>
          </a:xfrm>
        </p:grpSpPr>
        <p:sp>
          <p:nvSpPr>
            <p:cNvPr id="27" name="圆角矩形 26">
              <a:extLst>
                <a:ext uri="{FF2B5EF4-FFF2-40B4-BE49-F238E27FC236}">
                  <a16:creationId xmlns:a16="http://schemas.microsoft.com/office/drawing/2014/main" xmlns="" id="{E0791A29-2CB4-2744-96C1-EA2037B165CE}"/>
                </a:ext>
              </a:extLst>
            </p:cNvPr>
            <p:cNvSpPr/>
            <p:nvPr/>
          </p:nvSpPr>
          <p:spPr>
            <a:xfrm>
              <a:off x="792914" y="4038112"/>
              <a:ext cx="11160000" cy="36124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8" name="矩形 2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25092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1024508"/>
            <a:ext cx="6114839" cy="5078313"/>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14.</a:t>
            </a:r>
            <a:r>
              <a:rPr lang="en-US" altLang="zh-CN" sz="2400" kern="10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kern="100" dirty="0">
                <a:latin typeface="Times New Roman" panose="02020603050405020304" pitchFamily="18" charset="0"/>
                <a:ea typeface="楷体_GB2312" panose="02010609030101010101" pitchFamily="49" charset="-122"/>
                <a:cs typeface="Times New Roman" panose="02020603050405020304" pitchFamily="18" charset="0"/>
              </a:rPr>
              <a:t>湖南汨罗市高三检测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处理烟气中的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可以采用碱吸</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电解法，其流程如图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；模拟过程</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Ⅱ</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，下列推断正确的是</a:t>
            </a:r>
            <a:r>
              <a:rPr lang="zh-CN" altLang="zh-CN" sz="2400" kern="100" dirty="0">
                <a:latin typeface="宋体" panose="02010600030101010101" pitchFamily="2" charset="-122"/>
                <a:ea typeface="Times New Roman" panose="02020603050405020304" pitchFamily="18" charset="0"/>
                <a:cs typeface="Courier New" panose="02070309020205020404" pitchFamily="49" charset="0"/>
              </a:rPr>
              <a:t> </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为阴离子交换膜，膜</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为阳离子交换膜</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若用锌锰碱性电池为电源，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极与锌极相连</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极的电极反应式为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4H</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O</a:t>
            </a:r>
            <a:r>
              <a:rPr lang="en-US" altLang="zh-CN" sz="2400" kern="100" baseline="-25000" dirty="0" smtClean="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di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若收集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22.4 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标准状况下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转移</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4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电子</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TextBox 9"/>
          <p:cNvSpPr txBox="1"/>
          <p:nvPr/>
        </p:nvSpPr>
        <p:spPr>
          <a:xfrm>
            <a:off x="236957" y="317705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7" name="圆角矩形 6">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8" name="圆角矩形 7">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9" name="圆角矩形 8">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0" name="圆角矩形 9">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1" name="圆角矩形 10">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2" name="圆角矩形 11">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3" name="圆角矩形 12">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16" name="圆角矩形 15">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08898" name="Picture 2" descr="6-17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0096" y="1340768"/>
            <a:ext cx="4810531"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99" name="Picture 3" descr="6-17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8263" y="2951711"/>
            <a:ext cx="4634196"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7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712" y="1422301"/>
            <a:ext cx="5744327" cy="222176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可知，氢氧化钠溶液与烟气中的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反应生成亚硫酸钠溶液，电解亚硫酸钠溶液制得氢氧化钠溶液和硫酸，制得的氢氧化钠溶液可以循环使用；</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3509247985"/>
              </p:ext>
            </p:extLst>
          </p:nvPr>
        </p:nvGraphicFramePr>
        <p:xfrm>
          <a:off x="809625" y="3771900"/>
          <a:ext cx="5600700" cy="2095500"/>
        </p:xfrm>
        <a:graphic>
          <a:graphicData uri="http://schemas.openxmlformats.org/presentationml/2006/ole">
            <mc:AlternateContent xmlns:mc="http://schemas.openxmlformats.org/markup-compatibility/2006">
              <mc:Choice xmlns:v="urn:schemas-microsoft-com:vml" Requires="v">
                <p:oleObj spid="_x0000_s188455" name="文档" r:id="rId4" imgW="5605818" imgH="2097647" progId="Word.Document.12">
                  <p:embed/>
                </p:oleObj>
              </mc:Choice>
              <mc:Fallback>
                <p:oleObj name="文档" r:id="rId4" imgW="5605818" imgH="2097647" progId="Word.Document.12">
                  <p:embed/>
                  <p:pic>
                    <p:nvPicPr>
                      <p:cNvPr id="0" name=""/>
                      <p:cNvPicPr/>
                      <p:nvPr/>
                    </p:nvPicPr>
                    <p:blipFill>
                      <a:blip r:embed="rId5"/>
                      <a:stretch>
                        <a:fillRect/>
                      </a:stretch>
                    </p:blipFill>
                    <p:spPr>
                      <a:xfrm>
                        <a:off x="809625" y="3771900"/>
                        <a:ext cx="5600700" cy="2095500"/>
                      </a:xfrm>
                      <a:prstGeom prst="rect">
                        <a:avLst/>
                      </a:prstGeom>
                    </p:spPr>
                  </p:pic>
                </p:oleObj>
              </mc:Fallback>
            </mc:AlternateContent>
          </a:graphicData>
        </a:graphic>
      </p:graphicFrame>
      <p:sp>
        <p:nvSpPr>
          <p:cNvPr id="11" name="圆角矩形 10">
            <a:hlinkClick r:id="rId6"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7"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8"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9"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10"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11"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12"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13"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4"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5"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6"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7"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8"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9"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5" name="Picture 2" descr="6-172"/>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521460"/>
            <a:ext cx="4810531"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6-173"/>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0231" y="3132403"/>
            <a:ext cx="4634196"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42896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712" y="1556792"/>
            <a:ext cx="5744327" cy="3900235"/>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极为阳极，与电源正极相连，左室中，水在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极得电子发生还原反应生成氢气，电极反应式为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2e</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通过阳离子交换膜进入左室，则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极为阴极，与电源负极相连，则膜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为阳离子交换膜，膜</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为阴离子交换膜，故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1" name="圆角矩形 10">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5" name="Picture 2" descr="6-17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521460"/>
            <a:ext cx="4810531"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6-17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0231" y="3132403"/>
            <a:ext cx="4634196"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Tree>
    <p:extLst>
      <p:ext uri="{BB962C8B-B14F-4D97-AF65-F5344CB8AC3E}">
        <p14:creationId xmlns:p14="http://schemas.microsoft.com/office/powerpoint/2010/main" val="26768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11712" y="1556792"/>
            <a:ext cx="5744327" cy="2308324"/>
          </a:xfrm>
          <a:prstGeom prst="rect">
            <a:avLst/>
          </a:prstGeom>
        </p:spPr>
        <p:txBody>
          <a:bodyPr wrap="square">
            <a:spAutoFit/>
          </a:bodyPr>
          <a:lstStyle/>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极为阴极，与锌锰碱性电池的负极锌极相连，故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由阴极电极反应式可知，若收集标准状况下</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22.4 L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，转移</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电子，故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圆角矩形 10">
            <a:hlinkClick r:id="rId2" action="ppaction://hlinksldjump"/>
            <a:extLst>
              <a:ext uri="{FF2B5EF4-FFF2-40B4-BE49-F238E27FC236}">
                <a16:creationId xmlns:a16="http://schemas.microsoft.com/office/drawing/2014/main" xmlns="" id="{8A03C771-76B5-3044-A3D0-6C121234005B}"/>
              </a:ext>
            </a:extLst>
          </p:cNvPr>
          <p:cNvSpPr/>
          <p:nvPr/>
        </p:nvSpPr>
        <p:spPr>
          <a:xfrm>
            <a:off x="1984917"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2" name="圆角矩形 11">
            <a:hlinkClick r:id="rId3" action="ppaction://hlinksldjump"/>
            <a:extLst>
              <a:ext uri="{FF2B5EF4-FFF2-40B4-BE49-F238E27FC236}">
                <a16:creationId xmlns:a16="http://schemas.microsoft.com/office/drawing/2014/main" xmlns="" id="{9131852B-0E70-E44C-AD72-A2891F559746}"/>
              </a:ext>
            </a:extLst>
          </p:cNvPr>
          <p:cNvSpPr/>
          <p:nvPr/>
        </p:nvSpPr>
        <p:spPr>
          <a:xfrm>
            <a:off x="2395690"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3" name="圆角矩形 12">
            <a:hlinkClick r:id="rId4" action="ppaction://hlinksldjump"/>
            <a:extLst>
              <a:ext uri="{FF2B5EF4-FFF2-40B4-BE49-F238E27FC236}">
                <a16:creationId xmlns:a16="http://schemas.microsoft.com/office/drawing/2014/main" xmlns="" id="{BC2B01EB-E5AC-8647-9CF7-874276A952AF}"/>
              </a:ext>
            </a:extLst>
          </p:cNvPr>
          <p:cNvSpPr/>
          <p:nvPr/>
        </p:nvSpPr>
        <p:spPr>
          <a:xfrm>
            <a:off x="2806463"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4" name="圆角矩形 13">
            <a:hlinkClick r:id="rId5" action="ppaction://hlinksldjump"/>
            <a:extLst>
              <a:ext uri="{FF2B5EF4-FFF2-40B4-BE49-F238E27FC236}">
                <a16:creationId xmlns:a16="http://schemas.microsoft.com/office/drawing/2014/main" xmlns="" id="{420DDA33-2EAA-D548-B1EC-BF7E708DD8EC}"/>
              </a:ext>
            </a:extLst>
          </p:cNvPr>
          <p:cNvSpPr/>
          <p:nvPr/>
        </p:nvSpPr>
        <p:spPr>
          <a:xfrm>
            <a:off x="3217236"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5" name="圆角矩形 14">
            <a:hlinkClick r:id="rId6" action="ppaction://hlinksldjump"/>
            <a:extLst>
              <a:ext uri="{FF2B5EF4-FFF2-40B4-BE49-F238E27FC236}">
                <a16:creationId xmlns:a16="http://schemas.microsoft.com/office/drawing/2014/main" xmlns="" id="{902EBB32-FDA3-7A44-A290-BEF26EBCC295}"/>
              </a:ext>
            </a:extLst>
          </p:cNvPr>
          <p:cNvSpPr/>
          <p:nvPr/>
        </p:nvSpPr>
        <p:spPr>
          <a:xfrm>
            <a:off x="3628009"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16" name="圆角矩形 15">
            <a:hlinkClick r:id="rId7" action="ppaction://hlinksldjump"/>
            <a:extLst>
              <a:ext uri="{FF2B5EF4-FFF2-40B4-BE49-F238E27FC236}">
                <a16:creationId xmlns:a16="http://schemas.microsoft.com/office/drawing/2014/main" xmlns="" id="{5654FB4C-B139-374E-8CC9-C88C8BFD87CD}"/>
              </a:ext>
            </a:extLst>
          </p:cNvPr>
          <p:cNvSpPr/>
          <p:nvPr/>
        </p:nvSpPr>
        <p:spPr>
          <a:xfrm>
            <a:off x="4038782"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17" name="圆角矩形 16">
            <a:hlinkClick r:id="rId8" action="ppaction://hlinksldjump"/>
            <a:extLst>
              <a:ext uri="{FF2B5EF4-FFF2-40B4-BE49-F238E27FC236}">
                <a16:creationId xmlns:a16="http://schemas.microsoft.com/office/drawing/2014/main" xmlns="" id="{72252E8E-8AD1-784C-81DC-D66E873A2FA5}"/>
              </a:ext>
            </a:extLst>
          </p:cNvPr>
          <p:cNvSpPr/>
          <p:nvPr/>
        </p:nvSpPr>
        <p:spPr>
          <a:xfrm>
            <a:off x="4449555"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8" name="圆角矩形 17">
            <a:hlinkClick r:id="rId9" action="ppaction://hlinksldjump"/>
            <a:extLst>
              <a:ext uri="{FF2B5EF4-FFF2-40B4-BE49-F238E27FC236}">
                <a16:creationId xmlns:a16="http://schemas.microsoft.com/office/drawing/2014/main" xmlns="" id="{E4A3245C-7871-FA40-8411-5157A472F9E4}"/>
              </a:ext>
            </a:extLst>
          </p:cNvPr>
          <p:cNvSpPr/>
          <p:nvPr/>
        </p:nvSpPr>
        <p:spPr>
          <a:xfrm>
            <a:off x="4860328"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9" name="圆角矩形 18">
            <a:hlinkClick r:id="rId10" action="ppaction://hlinksldjump"/>
            <a:extLst>
              <a:ext uri="{FF2B5EF4-FFF2-40B4-BE49-F238E27FC236}">
                <a16:creationId xmlns:a16="http://schemas.microsoft.com/office/drawing/2014/main" xmlns="" id="{FD733147-E370-2647-A4FC-DF82439FCDA3}"/>
              </a:ext>
            </a:extLst>
          </p:cNvPr>
          <p:cNvSpPr/>
          <p:nvPr/>
        </p:nvSpPr>
        <p:spPr>
          <a:xfrm>
            <a:off x="5271101" y="387739"/>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0" name="圆角矩形 19">
            <a:hlinkClick r:id="rId11" action="ppaction://hlinksldjump"/>
            <a:extLst>
              <a:ext uri="{FF2B5EF4-FFF2-40B4-BE49-F238E27FC236}">
                <a16:creationId xmlns:a16="http://schemas.microsoft.com/office/drawing/2014/main" xmlns="" id="{FD733147-E370-2647-A4FC-DF82439FCDA3}"/>
              </a:ext>
            </a:extLst>
          </p:cNvPr>
          <p:cNvSpPr/>
          <p:nvPr/>
        </p:nvSpPr>
        <p:spPr>
          <a:xfrm>
            <a:off x="5681874"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1" name="圆角矩形 20">
            <a:hlinkClick r:id="rId12" action="ppaction://hlinksldjump"/>
            <a:extLst>
              <a:ext uri="{FF2B5EF4-FFF2-40B4-BE49-F238E27FC236}">
                <a16:creationId xmlns:a16="http://schemas.microsoft.com/office/drawing/2014/main" xmlns="" id="{FD733147-E370-2647-A4FC-DF82439FCDA3}"/>
              </a:ext>
            </a:extLst>
          </p:cNvPr>
          <p:cNvSpPr/>
          <p:nvPr/>
        </p:nvSpPr>
        <p:spPr>
          <a:xfrm>
            <a:off x="6132541"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2" name="圆角矩形 21">
            <a:hlinkClick r:id="rId13" action="ppaction://hlinksldjump"/>
            <a:extLst>
              <a:ext uri="{FF2B5EF4-FFF2-40B4-BE49-F238E27FC236}">
                <a16:creationId xmlns:a16="http://schemas.microsoft.com/office/drawing/2014/main" xmlns="" id="{FD733147-E370-2647-A4FC-DF82439FCDA3}"/>
              </a:ext>
            </a:extLst>
          </p:cNvPr>
          <p:cNvSpPr/>
          <p:nvPr/>
        </p:nvSpPr>
        <p:spPr>
          <a:xfrm>
            <a:off x="6583208"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12</a:t>
            </a:r>
            <a:endParaRPr kumimoji="1" lang="zh-CN" altLang="en-US" sz="1600" dirty="0">
              <a:solidFill>
                <a:schemeClr val="bg1">
                  <a:lumMod val="50000"/>
                </a:schemeClr>
              </a:solidFill>
            </a:endParaRPr>
          </a:p>
        </p:txBody>
      </p:sp>
      <p:sp>
        <p:nvSpPr>
          <p:cNvPr id="23" name="圆角矩形 22">
            <a:hlinkClick r:id="rId14" action="ppaction://hlinksldjump"/>
            <a:extLst>
              <a:ext uri="{FF2B5EF4-FFF2-40B4-BE49-F238E27FC236}">
                <a16:creationId xmlns:a16="http://schemas.microsoft.com/office/drawing/2014/main" xmlns="" id="{FD733147-E370-2647-A4FC-DF82439FCDA3}"/>
              </a:ext>
            </a:extLst>
          </p:cNvPr>
          <p:cNvSpPr/>
          <p:nvPr/>
        </p:nvSpPr>
        <p:spPr>
          <a:xfrm>
            <a:off x="7033875" y="387739"/>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lumMod val="50000"/>
                  </a:schemeClr>
                </a:solidFill>
              </a:rPr>
              <a:t>13</a:t>
            </a:r>
            <a:endParaRPr kumimoji="1" lang="zh-CN" altLang="en-US" sz="1600" dirty="0">
              <a:solidFill>
                <a:schemeClr val="bg1">
                  <a:lumMod val="50000"/>
                </a:schemeClr>
              </a:solidFill>
            </a:endParaRPr>
          </a:p>
        </p:txBody>
      </p:sp>
      <p:sp>
        <p:nvSpPr>
          <p:cNvPr id="24" name="圆角矩形 23">
            <a:hlinkClick r:id="rId15" action="ppaction://hlinksldjump"/>
            <a:extLst>
              <a:ext uri="{FF2B5EF4-FFF2-40B4-BE49-F238E27FC236}">
                <a16:creationId xmlns:a16="http://schemas.microsoft.com/office/drawing/2014/main" xmlns="" id="{FD733147-E370-2647-A4FC-DF82439FCDA3}"/>
              </a:ext>
            </a:extLst>
          </p:cNvPr>
          <p:cNvSpPr/>
          <p:nvPr/>
        </p:nvSpPr>
        <p:spPr>
          <a:xfrm>
            <a:off x="7484542" y="387739"/>
            <a:ext cx="342118" cy="301083"/>
          </a:xfrm>
          <a:prstGeom prst="roundRect">
            <a:avLst/>
          </a:prstGeom>
          <a:solidFill>
            <a:srgbClr val="7AD9E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pic>
        <p:nvPicPr>
          <p:cNvPr id="25" name="Picture 2" descr="6-17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2064" y="1521460"/>
            <a:ext cx="4810531" cy="1426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6-17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0231" y="3132403"/>
            <a:ext cx="4634196" cy="2672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1124744"/>
            <a:ext cx="11160000" cy="4984227"/>
            <a:chOff x="792914" y="3925222"/>
            <a:chExt cx="11160000" cy="4984227"/>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4871337"/>
            </a:xfrm>
            <a:prstGeom prst="roundRect">
              <a:avLst>
                <a:gd name="adj" fmla="val 124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文本框 29">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1" name="矩形 30">
            <a:hlinkClick r:id="rId18" action="ppaction://hlinksldjump"/>
          </p:cNvPr>
          <p:cNvSpPr/>
          <p:nvPr/>
        </p:nvSpPr>
        <p:spPr>
          <a:xfrm>
            <a:off x="11378232" y="6484114"/>
            <a:ext cx="813768" cy="373886"/>
          </a:xfrm>
          <a:prstGeom prst="rect">
            <a:avLst/>
          </a:prstGeom>
          <a:solidFill>
            <a:schemeClr val="accent1"/>
          </a:solidFill>
        </p:spPr>
        <p:txBody>
          <a:bodyPr wrap="square">
            <a:spAutoFit/>
          </a:bodyPr>
          <a:lstStyle/>
          <a:p>
            <a:pPr lvl="0" algn="ctr">
              <a:tabLst>
                <a:tab pos="2430780" algn="l"/>
              </a:tabLst>
            </a:pPr>
            <a:r>
              <a:rPr lang="zh-CN" altLang="en-US" kern="100" dirty="0" smtClean="0">
                <a:solidFill>
                  <a:schemeClr val="bg1"/>
                </a:solidFill>
                <a:latin typeface="+mj-ea"/>
                <a:ea typeface="+mj-ea"/>
                <a:cs typeface="Courier New" panose="02070309020205020404" pitchFamily="49" charset="0"/>
              </a:rPr>
              <a:t>返回</a:t>
            </a:r>
            <a:endParaRPr lang="zh-CN" altLang="en-US" kern="100" dirty="0">
              <a:solidFill>
                <a:schemeClr val="bg1"/>
              </a:solidFill>
              <a:latin typeface="+mj-ea"/>
              <a:ea typeface="+mj-ea"/>
              <a:cs typeface="Courier New" panose="02070309020205020404" pitchFamily="49" charset="0"/>
            </a:endParaRPr>
          </a:p>
        </p:txBody>
      </p:sp>
    </p:spTree>
    <p:extLst>
      <p:ext uri="{BB962C8B-B14F-4D97-AF65-F5344CB8AC3E}">
        <p14:creationId xmlns:p14="http://schemas.microsoft.com/office/powerpoint/2010/main" val="404159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accent3"/>
        </a:solidFill>
        <a:effectLst/>
      </p:bgPr>
    </p:bg>
    <p:spTree>
      <p:nvGrpSpPr>
        <p:cNvPr id="1" name=""/>
        <p:cNvGrpSpPr/>
        <p:nvPr/>
      </p:nvGrpSpPr>
      <p:grpSpPr>
        <a:xfrm>
          <a:off x="0" y="0"/>
          <a:ext cx="0" cy="0"/>
          <a:chOff x="0" y="0"/>
          <a:chExt cx="0" cy="0"/>
        </a:xfrm>
      </p:grpSpPr>
      <p:pic>
        <p:nvPicPr>
          <p:cNvPr id="227" name="图片 226">
            <a:extLst>
              <a:ext uri="{FF2B5EF4-FFF2-40B4-BE49-F238E27FC236}">
                <a16:creationId xmlns:a16="http://schemas.microsoft.com/office/drawing/2014/main" xmlns="" id="{E04565B2-7038-F542-9702-A23EB40472EA}"/>
              </a:ext>
            </a:extLst>
          </p:cNvPr>
          <p:cNvPicPr>
            <a:picLocks noChangeAspect="1"/>
          </p:cNvPicPr>
          <p:nvPr/>
        </p:nvPicPr>
        <p:blipFill>
          <a:blip r:embed="rId2">
            <a:alphaModFix amt="70000"/>
          </a:blip>
          <a:stretch>
            <a:fillRect/>
          </a:stretch>
        </p:blipFill>
        <p:spPr>
          <a:xfrm>
            <a:off x="-21321" y="-5748"/>
            <a:ext cx="12212516" cy="6858000"/>
          </a:xfrm>
          <a:prstGeom prst="rect">
            <a:avLst/>
          </a:prstGeom>
        </p:spPr>
      </p:pic>
      <p:grpSp>
        <p:nvGrpSpPr>
          <p:cNvPr id="200" name="组合 199">
            <a:extLst>
              <a:ext uri="{FF2B5EF4-FFF2-40B4-BE49-F238E27FC236}">
                <a16:creationId xmlns:a16="http://schemas.microsoft.com/office/drawing/2014/main" xmlns="" id="{298D371D-74FE-9A42-897F-573B07ECFD7B}"/>
              </a:ext>
            </a:extLst>
          </p:cNvPr>
          <p:cNvGrpSpPr/>
          <p:nvPr/>
        </p:nvGrpSpPr>
        <p:grpSpPr>
          <a:xfrm>
            <a:off x="3426178" y="2806196"/>
            <a:ext cx="5339644" cy="1245608"/>
            <a:chOff x="3426178" y="2798382"/>
            <a:chExt cx="5339644" cy="1245608"/>
          </a:xfrm>
        </p:grpSpPr>
        <p:grpSp>
          <p:nvGrpSpPr>
            <p:cNvPr id="8" name="组合 7">
              <a:extLst>
                <a:ext uri="{FF2B5EF4-FFF2-40B4-BE49-F238E27FC236}">
                  <a16:creationId xmlns:a16="http://schemas.microsoft.com/office/drawing/2014/main" xmlns="" id="{0EFE0311-E343-0041-B646-807118C4E69A}"/>
                </a:ext>
              </a:extLst>
            </p:cNvPr>
            <p:cNvGrpSpPr/>
            <p:nvPr/>
          </p:nvGrpSpPr>
          <p:grpSpPr>
            <a:xfrm>
              <a:off x="3426178" y="3016617"/>
              <a:ext cx="5339644" cy="1027373"/>
              <a:chOff x="3426178" y="2720622"/>
              <a:chExt cx="5339644" cy="1027373"/>
            </a:xfrm>
          </p:grpSpPr>
          <p:sp>
            <p:nvSpPr>
              <p:cNvPr id="5" name="圆角矩形 4">
                <a:extLst>
                  <a:ext uri="{FF2B5EF4-FFF2-40B4-BE49-F238E27FC236}">
                    <a16:creationId xmlns:a16="http://schemas.microsoft.com/office/drawing/2014/main" xmlns="" id="{B9D75BCE-C6DE-784D-BC6F-5F68CA5828CE}"/>
                  </a:ext>
                </a:extLst>
              </p:cNvPr>
              <p:cNvSpPr/>
              <p:nvPr/>
            </p:nvSpPr>
            <p:spPr>
              <a:xfrm>
                <a:off x="3426178" y="2867146"/>
                <a:ext cx="5339644" cy="718692"/>
              </a:xfrm>
              <a:prstGeom prst="roundRect">
                <a:avLst>
                  <a:gd name="adj" fmla="val 50000"/>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a:extLst>
                  <a:ext uri="{FF2B5EF4-FFF2-40B4-BE49-F238E27FC236}">
                    <a16:creationId xmlns:a16="http://schemas.microsoft.com/office/drawing/2014/main" xmlns="" id="{EC8F9895-2B35-C946-ABFF-E943F8F755AE}"/>
                  </a:ext>
                </a:extLst>
              </p:cNvPr>
              <p:cNvSpPr/>
              <p:nvPr/>
            </p:nvSpPr>
            <p:spPr>
              <a:xfrm>
                <a:off x="4128897" y="2720622"/>
                <a:ext cx="39342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xmlns="" id="{2657314C-9480-3143-AFD0-3A7FEF504C0F}"/>
                  </a:ext>
                </a:extLst>
              </p:cNvPr>
              <p:cNvSpPr/>
              <p:nvPr/>
            </p:nvSpPr>
            <p:spPr>
              <a:xfrm>
                <a:off x="3874847" y="3465773"/>
                <a:ext cx="4442306" cy="282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 name="文本框 3">
              <a:extLst>
                <a:ext uri="{FF2B5EF4-FFF2-40B4-BE49-F238E27FC236}">
                  <a16:creationId xmlns:a16="http://schemas.microsoft.com/office/drawing/2014/main" xmlns="" id="{EA17DC6A-E188-E641-8772-276D9A5EFC0B}"/>
                </a:ext>
              </a:extLst>
            </p:cNvPr>
            <p:cNvSpPr txBox="1"/>
            <p:nvPr/>
          </p:nvSpPr>
          <p:spPr>
            <a:xfrm>
              <a:off x="4128897" y="2798382"/>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kumimoji="1" lang="zh-CN" altLang="en-US" sz="6000" dirty="0">
                <a:latin typeface="DOUYU Font" pitchFamily="2" charset="-122"/>
                <a:ea typeface="DOUYU Font" pitchFamily="2" charset="-122"/>
              </a:endParaRPr>
            </a:p>
          </p:txBody>
        </p:sp>
        <p:sp>
          <p:nvSpPr>
            <p:cNvPr id="12" name="文本框 11">
              <a:extLst>
                <a:ext uri="{FF2B5EF4-FFF2-40B4-BE49-F238E27FC236}">
                  <a16:creationId xmlns:a16="http://schemas.microsoft.com/office/drawing/2014/main" xmlns="" id="{C03048A7-E3A6-3A41-AE40-D749B06A0787}"/>
                </a:ext>
              </a:extLst>
            </p:cNvPr>
            <p:cNvSpPr txBox="1"/>
            <p:nvPr/>
          </p:nvSpPr>
          <p:spPr>
            <a:xfrm>
              <a:off x="3998739" y="3763875"/>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en" altLang="zh-CN" dirty="0">
                <a:solidFill>
                  <a:schemeClr val="bg1"/>
                </a:solidFill>
              </a:endParaRPr>
            </a:p>
          </p:txBody>
        </p:sp>
      </p:grpSp>
      <p:grpSp>
        <p:nvGrpSpPr>
          <p:cNvPr id="11" name="组合 10">
            <a:extLst>
              <a:ext uri="{FF2B5EF4-FFF2-40B4-BE49-F238E27FC236}">
                <a16:creationId xmlns:a16="http://schemas.microsoft.com/office/drawing/2014/main" xmlns="" id="{DB0764DB-8505-8B48-92ED-D75515448C6C}"/>
              </a:ext>
            </a:extLst>
          </p:cNvPr>
          <p:cNvGrpSpPr/>
          <p:nvPr/>
        </p:nvGrpSpPr>
        <p:grpSpPr>
          <a:xfrm>
            <a:off x="11286600" y="-5748"/>
            <a:ext cx="579247" cy="730144"/>
            <a:chOff x="10991812" y="-5749"/>
            <a:chExt cx="760532" cy="958655"/>
          </a:xfrm>
        </p:grpSpPr>
        <p:sp>
          <p:nvSpPr>
            <p:cNvPr id="13" name="同侧圆角矩形 12">
              <a:extLst>
                <a:ext uri="{FF2B5EF4-FFF2-40B4-BE49-F238E27FC236}">
                  <a16:creationId xmlns:a16="http://schemas.microsoft.com/office/drawing/2014/main" xmlns="" id="{0519C388-C1A0-E54C-ADD0-3D30DF740B4C}"/>
                </a:ext>
              </a:extLst>
            </p:cNvPr>
            <p:cNvSpPr/>
            <p:nvPr/>
          </p:nvSpPr>
          <p:spPr>
            <a:xfrm flipV="1">
              <a:off x="10991812" y="-5749"/>
              <a:ext cx="760532" cy="958655"/>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任意多边形 3">
              <a:extLst>
                <a:ext uri="{FF2B5EF4-FFF2-40B4-BE49-F238E27FC236}">
                  <a16:creationId xmlns:a16="http://schemas.microsoft.com/office/drawing/2014/main" xmlns="" id="{83E5017B-4DD7-384F-B8E6-0ED61F2AC85E}"/>
                </a:ext>
              </a:extLst>
            </p:cNvPr>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accent3"/>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a:ea typeface="微软雅黑"/>
              </a:endParaRPr>
            </a:p>
          </p:txBody>
        </p:sp>
      </p:grpSp>
    </p:spTree>
    <p:extLst>
      <p:ext uri="{BB962C8B-B14F-4D97-AF65-F5344CB8AC3E}">
        <p14:creationId xmlns:p14="http://schemas.microsoft.com/office/powerpoint/2010/main" val="1681274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836712"/>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某兴趣小组的同学用如图所示装置研究有关电化学的问题。当闭合该装置的电键时，观察到电流表的指针发生了偏转。</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 name="矩形 6"/>
          <p:cNvSpPr/>
          <p:nvPr/>
        </p:nvSpPr>
        <p:spPr>
          <a:xfrm>
            <a:off x="2003" y="0"/>
            <a:ext cx="12191999" cy="7651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 y="512200"/>
            <a:ext cx="3412723" cy="252504"/>
          </a:xfrm>
          <a:prstGeom prst="rect">
            <a:avLst/>
          </a:prstGeom>
          <a:solidFill>
            <a:srgbClr val="1B86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416395" y="438148"/>
            <a:ext cx="1569660" cy="369332"/>
          </a:xfrm>
          <a:prstGeom prst="rect">
            <a:avLst/>
          </a:prstGeom>
        </p:spPr>
        <p:txBody>
          <a:bodyPr wrap="none">
            <a:spAutoFit/>
          </a:bodyPr>
          <a:lstStyle/>
          <a:p>
            <a:pPr>
              <a:lnSpc>
                <a:spcPct val="100000"/>
              </a:lnSpc>
              <a:spcBef>
                <a:spcPts val="0"/>
              </a:spcBef>
              <a:defRPr/>
            </a:pPr>
            <a:r>
              <a:rPr lang="zh-CN" altLang="en-US" dirty="0" smtClean="0">
                <a:solidFill>
                  <a:schemeClr val="bg1">
                    <a:lumMod val="95000"/>
                  </a:schemeClr>
                </a:solidFill>
                <a:latin typeface="Adobe 楷体 Std R" panose="02020400000000000000" pitchFamily="18" charset="-122"/>
                <a:ea typeface="Adobe 楷体 Std R" panose="02020400000000000000" pitchFamily="18" charset="-122"/>
              </a:rPr>
              <a:t>提升关键能力</a:t>
            </a:r>
            <a:endParaRPr lang="zh-CN" altLang="zh-CN" dirty="0">
              <a:solidFill>
                <a:schemeClr val="bg1">
                  <a:lumMod val="95000"/>
                </a:schemeClr>
              </a:solidFill>
              <a:latin typeface="Adobe 楷体 Std R" panose="02020400000000000000" pitchFamily="18" charset="-122"/>
              <a:ea typeface="Adobe 楷体 Std R" panose="02020400000000000000" pitchFamily="18" charset="-122"/>
            </a:endParaRPr>
          </a:p>
        </p:txBody>
      </p:sp>
      <p:sp>
        <p:nvSpPr>
          <p:cNvPr id="14" name="矩形 13"/>
          <p:cNvSpPr/>
          <p:nvPr/>
        </p:nvSpPr>
        <p:spPr>
          <a:xfrm>
            <a:off x="1834852" y="184284"/>
            <a:ext cx="1620957" cy="523220"/>
          </a:xfrm>
          <a:prstGeom prst="rect">
            <a:avLst/>
          </a:prstGeom>
        </p:spPr>
        <p:txBody>
          <a:bodyPr wrap="none">
            <a:spAutoFit/>
          </a:bodyPr>
          <a:lstStyle/>
          <a:p>
            <a:pPr>
              <a:lnSpc>
                <a:spcPct val="100000"/>
              </a:lnSpc>
              <a:spcBef>
                <a:spcPts val="0"/>
              </a:spcBef>
              <a:defRPr/>
            </a:pPr>
            <a:r>
              <a:rPr lang="zh-CN" altLang="en-US" sz="2800" b="1" dirty="0" smtClean="0">
                <a:ln w="6600">
                  <a:solidFill>
                    <a:schemeClr val="accent2"/>
                  </a:solidFill>
                  <a:prstDash val="solid"/>
                </a:ln>
                <a:solidFill>
                  <a:srgbClr val="FFFFFF"/>
                </a:solidFill>
                <a:effectLst>
                  <a:outerShdw dist="38100" dir="2700000" algn="tl" rotWithShape="0">
                    <a:schemeClr val="accent2"/>
                  </a:outerShdw>
                </a:effectLst>
                <a:latin typeface="+mj-ea"/>
                <a:ea typeface="+mj-ea"/>
              </a:rPr>
              <a:t>专项突破</a:t>
            </a:r>
            <a:endParaRPr lang="zh-CN" altLang="zh-CN" sz="2800" b="1" dirty="0">
              <a:ln w="6600">
                <a:solidFill>
                  <a:schemeClr val="accent2"/>
                </a:solidFill>
                <a:prstDash val="solid"/>
              </a:ln>
              <a:solidFill>
                <a:srgbClr val="FFFFFF"/>
              </a:solidFill>
              <a:effectLst>
                <a:outerShdw dist="38100" dir="2700000" algn="tl" rotWithShape="0">
                  <a:schemeClr val="accent2"/>
                </a:outerShdw>
              </a:effectLst>
              <a:latin typeface="+mj-ea"/>
              <a:ea typeface="+mj-ea"/>
            </a:endParaRPr>
          </a:p>
        </p:txBody>
      </p:sp>
      <p:pic>
        <p:nvPicPr>
          <p:cNvPr id="154626" name="Picture 2" descr="6-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1995038"/>
            <a:ext cx="6898795"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390000" y="4895984"/>
            <a:ext cx="11412000"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请回答下列问题：</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甲池为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原电池</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电解池</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电镀池</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，通入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电极的电极反应式为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1856237" y="5527729"/>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原电池</a:t>
            </a:r>
            <a:endParaRPr lang="zh-CN" altLang="en-US" dirty="0"/>
          </a:p>
        </p:txBody>
      </p:sp>
      <p:graphicFrame>
        <p:nvGraphicFramePr>
          <p:cNvPr id="5" name="对象 4"/>
          <p:cNvGraphicFramePr>
            <a:graphicFrameLocks noChangeAspect="1"/>
          </p:cNvGraphicFramePr>
          <p:nvPr/>
        </p:nvGraphicFramePr>
        <p:xfrm>
          <a:off x="2135560" y="6109880"/>
          <a:ext cx="5510212" cy="533400"/>
        </p:xfrm>
        <a:graphic>
          <a:graphicData uri="http://schemas.openxmlformats.org/presentationml/2006/ole">
            <mc:AlternateContent xmlns:mc="http://schemas.openxmlformats.org/markup-compatibility/2006">
              <mc:Choice xmlns:v="urn:schemas-microsoft-com:vml" Requires="v">
                <p:oleObj spid="_x0000_s191523" name="文档" r:id="rId5" imgW="5510450" imgH="533783" progId="Word.Document.12">
                  <p:embed/>
                </p:oleObj>
              </mc:Choice>
              <mc:Fallback>
                <p:oleObj name="文档" r:id="rId5" imgW="5510450" imgH="533783" progId="Word.Document.12">
                  <p:embed/>
                  <p:pic>
                    <p:nvPicPr>
                      <p:cNvPr id="0" name=""/>
                      <p:cNvPicPr/>
                      <p:nvPr/>
                    </p:nvPicPr>
                    <p:blipFill>
                      <a:blip r:embed="rId6"/>
                      <a:stretch>
                        <a:fillRect/>
                      </a:stretch>
                    </p:blipFill>
                    <p:spPr>
                      <a:xfrm>
                        <a:off x="2135560" y="6109880"/>
                        <a:ext cx="5510212" cy="533400"/>
                      </a:xfrm>
                      <a:prstGeom prst="rect">
                        <a:avLst/>
                      </a:prstGeom>
                    </p:spPr>
                  </p:pic>
                </p:oleObj>
              </mc:Fallback>
            </mc:AlternateContent>
          </a:graphicData>
        </a:graphic>
      </p:graphicFrame>
    </p:spTree>
    <p:extLst>
      <p:ext uri="{BB962C8B-B14F-4D97-AF65-F5344CB8AC3E}">
        <p14:creationId xmlns:p14="http://schemas.microsoft.com/office/powerpoint/2010/main" val="537676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6-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980728"/>
            <a:ext cx="6898795"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a:extLst>
              <a:ext uri="{FF2B5EF4-FFF2-40B4-BE49-F238E27FC236}">
                <a16:creationId xmlns="" xmlns:a16="http://schemas.microsoft.com/office/drawing/2014/main" id="{574E7DD6-E482-894D-9E46-D2B62C9ED9EC}"/>
              </a:ext>
            </a:extLst>
          </p:cNvPr>
          <p:cNvGrpSpPr/>
          <p:nvPr/>
        </p:nvGrpSpPr>
        <p:grpSpPr>
          <a:xfrm>
            <a:off x="516000" y="764704"/>
            <a:ext cx="11160000" cy="4896544"/>
            <a:chOff x="792914" y="3925222"/>
            <a:chExt cx="11160000" cy="4896544"/>
          </a:xfrm>
        </p:grpSpPr>
        <p:sp>
          <p:nvSpPr>
            <p:cNvPr id="15" name="圆角矩形 14">
              <a:extLst>
                <a:ext uri="{FF2B5EF4-FFF2-40B4-BE49-F238E27FC236}">
                  <a16:creationId xmlns="" xmlns:a16="http://schemas.microsoft.com/office/drawing/2014/main" id="{E0791A29-2CB4-2744-96C1-EA2037B165CE}"/>
                </a:ext>
              </a:extLst>
            </p:cNvPr>
            <p:cNvSpPr/>
            <p:nvPr/>
          </p:nvSpPr>
          <p:spPr>
            <a:xfrm>
              <a:off x="792914" y="4038112"/>
              <a:ext cx="11160000" cy="4783654"/>
            </a:xfrm>
            <a:prstGeom prst="roundRect">
              <a:avLst>
                <a:gd name="adj" fmla="val 171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744524" y="4365104"/>
            <a:ext cx="10680067"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甲池为原电池，通入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的电极为负极，电极反应式为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6e</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8OH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8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2135560" y="5073831"/>
          <a:ext cx="1196975" cy="457200"/>
        </p:xfrm>
        <a:graphic>
          <a:graphicData uri="http://schemas.openxmlformats.org/presentationml/2006/ole">
            <mc:AlternateContent xmlns:mc="http://schemas.openxmlformats.org/markup-compatibility/2006">
              <mc:Choice xmlns:v="urn:schemas-microsoft-com:vml" Requires="v">
                <p:oleObj spid="_x0000_s192547" name="文档" r:id="rId5" imgW="1197422" imgH="457929" progId="Word.Document.12">
                  <p:embed/>
                </p:oleObj>
              </mc:Choice>
              <mc:Fallback>
                <p:oleObj name="文档" r:id="rId5" imgW="1197422" imgH="457929" progId="Word.Document.12">
                  <p:embed/>
                  <p:pic>
                    <p:nvPicPr>
                      <p:cNvPr id="0" name=""/>
                      <p:cNvPicPr/>
                      <p:nvPr/>
                    </p:nvPicPr>
                    <p:blipFill>
                      <a:blip r:embed="rId6"/>
                      <a:stretch>
                        <a:fillRect/>
                      </a:stretch>
                    </p:blipFill>
                    <p:spPr>
                      <a:xfrm>
                        <a:off x="2135560" y="5073831"/>
                        <a:ext cx="1196975" cy="457200"/>
                      </a:xfrm>
                      <a:prstGeom prst="rect">
                        <a:avLst/>
                      </a:prstGeom>
                    </p:spPr>
                  </p:pic>
                </p:oleObj>
              </mc:Fallback>
            </mc:AlternateContent>
          </a:graphicData>
        </a:graphic>
      </p:graphicFrame>
    </p:spTree>
    <p:extLst>
      <p:ext uri="{BB962C8B-B14F-4D97-AF65-F5344CB8AC3E}">
        <p14:creationId xmlns:p14="http://schemas.microsoft.com/office/powerpoint/2010/main" val="378543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blinds(horizontal)">
                                      <p:cBhvr>
                                        <p:cTn id="10" dur="500"/>
                                        <p:tgtEl>
                                          <p:spTgt spid="2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54626"/>
                                        </p:tgtEl>
                                        <p:attrNameLst>
                                          <p:attrName>style.visibility</p:attrName>
                                        </p:attrNameLst>
                                      </p:cBhvr>
                                      <p:to>
                                        <p:strVal val="visible"/>
                                      </p:to>
                                    </p:set>
                                    <p:animEffect transition="in" filter="blinds(horizontal)">
                                      <p:cBhvr>
                                        <p:cTn id="13" dur="500"/>
                                        <p:tgtEl>
                                          <p:spTgt spid="154626"/>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90000" y="150540"/>
            <a:ext cx="11412000" cy="1454244"/>
          </a:xfrm>
          <a:prstGeom prst="rect">
            <a:avLst/>
          </a:prstGeom>
        </p:spPr>
        <p:txBody>
          <a:bodyPr wrap="square">
            <a:spAutoFit/>
          </a:bodyPr>
          <a:lstStyle/>
          <a:p>
            <a:pPr algn="just">
              <a:lnSpc>
                <a:spcPct val="20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乙池中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石墨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电极的名称为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正极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负极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阴极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阳极</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，总反应式为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_______________________________________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4626" name="Picture 2" descr="6-15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6603" y="1596898"/>
            <a:ext cx="6898795" cy="32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727848" y="323131"/>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阳极</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414266521"/>
              </p:ext>
            </p:extLst>
          </p:nvPr>
        </p:nvGraphicFramePr>
        <p:xfrm>
          <a:off x="2133600" y="790575"/>
          <a:ext cx="6067425" cy="838200"/>
        </p:xfrm>
        <a:graphic>
          <a:graphicData uri="http://schemas.openxmlformats.org/presentationml/2006/ole">
            <mc:AlternateContent xmlns:mc="http://schemas.openxmlformats.org/markup-compatibility/2006">
              <mc:Choice xmlns:v="urn:schemas-microsoft-com:vml" Requires="v">
                <p:oleObj spid="_x0000_s193604" name="文档" r:id="rId5" imgW="6072220" imgH="839059" progId="Word.Document.12">
                  <p:embed/>
                </p:oleObj>
              </mc:Choice>
              <mc:Fallback>
                <p:oleObj name="文档" r:id="rId5" imgW="6072220" imgH="839059" progId="Word.Document.12">
                  <p:embed/>
                  <p:pic>
                    <p:nvPicPr>
                      <p:cNvPr id="0" name=""/>
                      <p:cNvPicPr/>
                      <p:nvPr/>
                    </p:nvPicPr>
                    <p:blipFill>
                      <a:blip r:embed="rId6"/>
                      <a:stretch>
                        <a:fillRect/>
                      </a:stretch>
                    </p:blipFill>
                    <p:spPr>
                      <a:xfrm>
                        <a:off x="2133600" y="790575"/>
                        <a:ext cx="6067425" cy="838200"/>
                      </a:xfrm>
                      <a:prstGeom prst="rect">
                        <a:avLst/>
                      </a:prstGeom>
                    </p:spPr>
                  </p:pic>
                </p:oleObj>
              </mc:Fallback>
            </mc:AlternateContent>
          </a:graphicData>
        </a:graphic>
      </p:graphicFrame>
      <p:grpSp>
        <p:nvGrpSpPr>
          <p:cNvPr id="15" name="组合 14">
            <a:extLst>
              <a:ext uri="{FF2B5EF4-FFF2-40B4-BE49-F238E27FC236}">
                <a16:creationId xmlns="" xmlns:a16="http://schemas.microsoft.com/office/drawing/2014/main" id="{574E7DD6-E482-894D-9E46-D2B62C9ED9EC}"/>
              </a:ext>
            </a:extLst>
          </p:cNvPr>
          <p:cNvGrpSpPr/>
          <p:nvPr/>
        </p:nvGrpSpPr>
        <p:grpSpPr>
          <a:xfrm>
            <a:off x="516000" y="5013176"/>
            <a:ext cx="11160000" cy="1656184"/>
            <a:chOff x="792914" y="3925222"/>
            <a:chExt cx="11160000" cy="1656184"/>
          </a:xfrm>
        </p:grpSpPr>
        <p:sp>
          <p:nvSpPr>
            <p:cNvPr id="17" name="圆角矩形 16">
              <a:extLst>
                <a:ext uri="{FF2B5EF4-FFF2-40B4-BE49-F238E27FC236}">
                  <a16:creationId xmlns="" xmlns:a16="http://schemas.microsoft.com/office/drawing/2014/main" id="{E0791A29-2CB4-2744-96C1-EA2037B165CE}"/>
                </a:ext>
              </a:extLst>
            </p:cNvPr>
            <p:cNvSpPr/>
            <p:nvPr/>
          </p:nvSpPr>
          <p:spPr>
            <a:xfrm>
              <a:off x="792914" y="4038112"/>
              <a:ext cx="11160000" cy="1543294"/>
            </a:xfrm>
            <a:prstGeom prst="roundRect">
              <a:avLst>
                <a:gd name="adj" fmla="val 235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8" name="矩形 17">
              <a:extLst>
                <a:ext uri="{FF2B5EF4-FFF2-40B4-BE49-F238E27FC236}">
                  <a16:creationId xmlns="" xmlns:a16="http://schemas.microsoft.com/office/drawing/2014/main"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 xmlns:a16="http://schemas.microsoft.com/office/drawing/2014/main"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0" name="对象 9"/>
          <p:cNvGraphicFramePr>
            <a:graphicFrameLocks noChangeAspect="1"/>
          </p:cNvGraphicFramePr>
          <p:nvPr>
            <p:extLst>
              <p:ext uri="{D42A27DB-BD31-4B8C-83A1-F6EECF244321}">
                <p14:modId xmlns:p14="http://schemas.microsoft.com/office/powerpoint/2010/main" val="3275785301"/>
              </p:ext>
            </p:extLst>
          </p:nvPr>
        </p:nvGraphicFramePr>
        <p:xfrm>
          <a:off x="762000" y="5419725"/>
          <a:ext cx="10668000" cy="1047750"/>
        </p:xfrm>
        <a:graphic>
          <a:graphicData uri="http://schemas.openxmlformats.org/presentationml/2006/ole">
            <mc:AlternateContent xmlns:mc="http://schemas.openxmlformats.org/markup-compatibility/2006">
              <mc:Choice xmlns:v="urn:schemas-microsoft-com:vml" Requires="v">
                <p:oleObj spid="_x0000_s193605" name="文档" r:id="rId8" imgW="10679506" imgH="1045953" progId="Word.Document.12">
                  <p:embed/>
                </p:oleObj>
              </mc:Choice>
              <mc:Fallback>
                <p:oleObj name="文档" r:id="rId8" imgW="10679506" imgH="1045953" progId="Word.Document.12">
                  <p:embed/>
                  <p:pic>
                    <p:nvPicPr>
                      <p:cNvPr id="0" name=""/>
                      <p:cNvPicPr/>
                      <p:nvPr/>
                    </p:nvPicPr>
                    <p:blipFill>
                      <a:blip r:embed="rId9"/>
                      <a:stretch>
                        <a:fillRect/>
                      </a:stretch>
                    </p:blipFill>
                    <p:spPr>
                      <a:xfrm>
                        <a:off x="762000" y="5419725"/>
                        <a:ext cx="10668000" cy="1047750"/>
                      </a:xfrm>
                      <a:prstGeom prst="rect">
                        <a:avLst/>
                      </a:prstGeom>
                    </p:spPr>
                  </p:pic>
                </p:oleObj>
              </mc:Fallback>
            </mc:AlternateContent>
          </a:graphicData>
        </a:graphic>
      </p:graphicFrame>
    </p:spTree>
    <p:extLst>
      <p:ext uri="{BB962C8B-B14F-4D97-AF65-F5344CB8AC3E}">
        <p14:creationId xmlns:p14="http://schemas.microsoft.com/office/powerpoint/2010/main" val="177441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10414</TotalTime>
  <Words>6046</Words>
  <Application>Microsoft Office PowerPoint</Application>
  <PresentationFormat>宽屏</PresentationFormat>
  <Paragraphs>771</Paragraphs>
  <Slides>67</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2</vt:i4>
      </vt:variant>
      <vt:variant>
        <vt:lpstr>幻灯片标题</vt:lpstr>
      </vt:variant>
      <vt:variant>
        <vt:i4>67</vt:i4>
      </vt:variant>
    </vt:vector>
  </HeadingPairs>
  <TitlesOfParts>
    <vt:vector size="85" baseType="lpstr">
      <vt:lpstr>Adobe 楷体 Std R</vt:lpstr>
      <vt:lpstr>DOUYU Font</vt:lpstr>
      <vt:lpstr>KaiTi</vt:lpstr>
      <vt:lpstr>方正粗圆简体</vt:lpstr>
      <vt:lpstr>方正中倩简体</vt:lpstr>
      <vt:lpstr>华文细黑</vt:lpstr>
      <vt:lpstr>楷体</vt:lpstr>
      <vt:lpstr>楷体_GB2312</vt:lpstr>
      <vt:lpstr>宋体</vt:lpstr>
      <vt:lpstr>微软雅黑</vt:lpstr>
      <vt:lpstr>Arial</vt:lpstr>
      <vt:lpstr>Calibri</vt:lpstr>
      <vt:lpstr>Courier New</vt:lpstr>
      <vt:lpstr>Times New Roman</vt:lpstr>
      <vt:lpstr>Verdana</vt:lpstr>
      <vt:lpstr>Office 主题​​</vt:lpstr>
      <vt:lpstr>文档</vt:lpstr>
      <vt:lpstr>Microsoft Word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291</cp:revision>
  <dcterms:created xsi:type="dcterms:W3CDTF">2021-11-07T03:17:42Z</dcterms:created>
  <dcterms:modified xsi:type="dcterms:W3CDTF">2022-02-11T07:43:15Z</dcterms:modified>
</cp:coreProperties>
</file>