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683" r:id="rId3"/>
    <p:sldId id="708" r:id="rId4"/>
    <p:sldId id="592" r:id="rId5"/>
    <p:sldId id="744" r:id="rId6"/>
    <p:sldId id="809" r:id="rId7"/>
    <p:sldId id="810" r:id="rId8"/>
    <p:sldId id="814" r:id="rId9"/>
    <p:sldId id="815" r:id="rId10"/>
    <p:sldId id="801" r:id="rId11"/>
    <p:sldId id="816" r:id="rId12"/>
    <p:sldId id="817" r:id="rId13"/>
    <p:sldId id="818" r:id="rId14"/>
    <p:sldId id="777" r:id="rId15"/>
    <p:sldId id="819" r:id="rId16"/>
    <p:sldId id="820" r:id="rId17"/>
    <p:sldId id="821" r:id="rId18"/>
    <p:sldId id="822" r:id="rId19"/>
    <p:sldId id="807" r:id="rId20"/>
    <p:sldId id="824" r:id="rId21"/>
    <p:sldId id="803" r:id="rId22"/>
    <p:sldId id="805" r:id="rId23"/>
    <p:sldId id="804" r:id="rId24"/>
    <p:sldId id="825" r:id="rId25"/>
    <p:sldId id="826" r:id="rId26"/>
    <p:sldId id="827" r:id="rId27"/>
    <p:sldId id="684" r:id="rId28"/>
    <p:sldId id="651" r:id="rId29"/>
    <p:sldId id="828" r:id="rId30"/>
    <p:sldId id="829" r:id="rId31"/>
    <p:sldId id="611" r:id="rId32"/>
    <p:sldId id="763" r:id="rId33"/>
    <p:sldId id="787" r:id="rId34"/>
    <p:sldId id="788" r:id="rId35"/>
    <p:sldId id="831" r:id="rId36"/>
    <p:sldId id="832" r:id="rId37"/>
    <p:sldId id="833" r:id="rId38"/>
    <p:sldId id="834" r:id="rId39"/>
    <p:sldId id="835" r:id="rId40"/>
    <p:sldId id="830" r:id="rId41"/>
    <p:sldId id="604" r:id="rId42"/>
    <p:sldId id="623" r:id="rId43"/>
    <p:sldId id="836" r:id="rId44"/>
    <p:sldId id="624" r:id="rId45"/>
    <p:sldId id="837" r:id="rId46"/>
    <p:sldId id="838" r:id="rId47"/>
    <p:sldId id="625" r:id="rId48"/>
    <p:sldId id="664" r:id="rId49"/>
    <p:sldId id="626" r:id="rId50"/>
    <p:sldId id="839" r:id="rId51"/>
    <p:sldId id="770" r:id="rId52"/>
    <p:sldId id="605" r:id="rId53"/>
    <p:sldId id="627" r:id="rId54"/>
    <p:sldId id="700" r:id="rId55"/>
    <p:sldId id="628" r:id="rId56"/>
    <p:sldId id="840" r:id="rId57"/>
    <p:sldId id="629" r:id="rId58"/>
    <p:sldId id="841" r:id="rId59"/>
    <p:sldId id="630" r:id="rId60"/>
    <p:sldId id="790" r:id="rId61"/>
    <p:sldId id="631" r:id="rId62"/>
    <p:sldId id="842" r:id="rId63"/>
    <p:sldId id="843" r:id="rId64"/>
    <p:sldId id="632" r:id="rId65"/>
    <p:sldId id="633" r:id="rId66"/>
    <p:sldId id="773" r:id="rId67"/>
    <p:sldId id="634" r:id="rId68"/>
    <p:sldId id="844" r:id="rId69"/>
    <p:sldId id="635" r:id="rId70"/>
    <p:sldId id="845" r:id="rId71"/>
    <p:sldId id="636" r:id="rId72"/>
    <p:sldId id="792" r:id="rId73"/>
    <p:sldId id="637" r:id="rId74"/>
    <p:sldId id="794" r:id="rId75"/>
    <p:sldId id="846" r:id="rId76"/>
    <p:sldId id="776" r:id="rId77"/>
    <p:sldId id="847" r:id="rId78"/>
    <p:sldId id="795" r:id="rId79"/>
    <p:sldId id="848" r:id="rId80"/>
    <p:sldId id="796" r:id="rId81"/>
    <p:sldId id="849" r:id="rId82"/>
    <p:sldId id="850" r:id="rId83"/>
    <p:sldId id="851" r:id="rId84"/>
    <p:sldId id="798" r:id="rId85"/>
    <p:sldId id="852" r:id="rId86"/>
    <p:sldId id="800" r:id="rId87"/>
    <p:sldId id="854" r:id="rId88"/>
    <p:sldId id="855" r:id="rId89"/>
    <p:sldId id="672" r:id="rId90"/>
    <p:sldId id="590" r:id="rId9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109" d="100"/>
          <a:sy n="109" d="100"/>
        </p:scale>
        <p:origin x="15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emf"/><Relationship Id="rId5" Type="http://schemas.openxmlformats.org/officeDocument/2006/relationships/image" Target="../media/image28.wmf"/><Relationship Id="rId4"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30.emf"/><Relationship Id="rId5" Type="http://schemas.openxmlformats.org/officeDocument/2006/relationships/image" Target="../media/image28.wmf"/><Relationship Id="rId4"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1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60</a:t>
            </a:fld>
            <a:endParaRPr lang="zh-CN" altLang="en-US"/>
          </a:p>
        </p:txBody>
      </p:sp>
    </p:spTree>
    <p:extLst>
      <p:ext uri="{BB962C8B-B14F-4D97-AF65-F5344CB8AC3E}">
        <p14:creationId xmlns:p14="http://schemas.microsoft.com/office/powerpoint/2010/main" val="78761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86</a:t>
            </a:fld>
            <a:endParaRPr lang="zh-CN" altLang="en-US"/>
          </a:p>
        </p:txBody>
      </p:sp>
    </p:spTree>
    <p:extLst>
      <p:ext uri="{BB962C8B-B14F-4D97-AF65-F5344CB8AC3E}">
        <p14:creationId xmlns:p14="http://schemas.microsoft.com/office/powerpoint/2010/main" val="128731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88</a:t>
            </a:fld>
            <a:endParaRPr lang="zh-CN" altLang="en-US"/>
          </a:p>
        </p:txBody>
      </p:sp>
    </p:spTree>
    <p:extLst>
      <p:ext uri="{BB962C8B-B14F-4D97-AF65-F5344CB8AC3E}">
        <p14:creationId xmlns:p14="http://schemas.microsoft.com/office/powerpoint/2010/main" val="76808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应用举例</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68" r:id="rId9"/>
    <p:sldLayoutId id="2147483666" r:id="rId10"/>
    <p:sldLayoutId id="21474836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3.docx"/><Relationship Id="rId7" Type="http://schemas.openxmlformats.org/officeDocument/2006/relationships/package" Target="../embeddings/Microsoft_Word___5.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Word___4.docx"/><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Word___12.docx"/><Relationship Id="rId5" Type="http://schemas.openxmlformats.org/officeDocument/2006/relationships/package" Target="../embeddings/Microsoft_Word___11.docx"/><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3.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package" Target="../embeddings/Microsoft_Word___14.docx"/></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5.emf"/><Relationship Id="rId5" Type="http://schemas.openxmlformats.org/officeDocument/2006/relationships/package" Target="../embeddings/Microsoft_Word___16.docx"/><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17.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package" Target="../embeddings/Microsoft_Word___19.docx"/><Relationship Id="rId5" Type="http://schemas.openxmlformats.org/officeDocument/2006/relationships/image" Target="../media/image10.emf"/><Relationship Id="rId4" Type="http://schemas.openxmlformats.org/officeDocument/2006/relationships/package" Target="../embeddings/Microsoft_Word___18.docx"/></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0.emf"/><Relationship Id="rId4" Type="http://schemas.openxmlformats.org/officeDocument/2006/relationships/package" Target="../embeddings/Microsoft_Word___20.docx"/></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slide" Target="slide4.xml"/><Relationship Id="rId5" Type="http://schemas.openxmlformats.org/officeDocument/2006/relationships/slide" Target="slide27.xml"/><Relationship Id="rId4" Type="http://schemas.openxmlformats.org/officeDocument/2006/relationships/slide" Target="slide4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__21.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5.wmf"/><Relationship Id="rId11" Type="http://schemas.openxmlformats.org/officeDocument/2006/relationships/image" Target="../media/image27.wmf"/><Relationship Id="rId5" Type="http://schemas.openxmlformats.org/officeDocument/2006/relationships/oleObject" Target="../embeddings/oleObject2.bin"/><Relationship Id="rId15" Type="http://schemas.openxmlformats.org/officeDocument/2006/relationships/image" Target="../media/image29.emf"/><Relationship Id="rId10" Type="http://schemas.openxmlformats.org/officeDocument/2006/relationships/oleObject" Target="../embeddings/oleObject5.bin"/><Relationship Id="rId4" Type="http://schemas.openxmlformats.org/officeDocument/2006/relationships/image" Target="../media/image24.wmf"/><Relationship Id="rId9" Type="http://schemas.openxmlformats.org/officeDocument/2006/relationships/oleObject" Target="../embeddings/oleObject4.bin"/><Relationship Id="rId14" Type="http://schemas.openxmlformats.org/officeDocument/2006/relationships/package" Target="../embeddings/Microsoft_Word___22.docx"/></Relationships>
</file>

<file path=ppt/slides/_rels/slide3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5.wmf"/><Relationship Id="rId11" Type="http://schemas.openxmlformats.org/officeDocument/2006/relationships/image" Target="../media/image27.wmf"/><Relationship Id="rId5" Type="http://schemas.openxmlformats.org/officeDocument/2006/relationships/oleObject" Target="../embeddings/oleObject8.bin"/><Relationship Id="rId15" Type="http://schemas.openxmlformats.org/officeDocument/2006/relationships/image" Target="../media/image30.emf"/><Relationship Id="rId10" Type="http://schemas.openxmlformats.org/officeDocument/2006/relationships/oleObject" Target="../embeddings/oleObject11.bin"/><Relationship Id="rId4" Type="http://schemas.openxmlformats.org/officeDocument/2006/relationships/image" Target="../media/image24.wmf"/><Relationship Id="rId9" Type="http://schemas.openxmlformats.org/officeDocument/2006/relationships/oleObject" Target="../embeddings/oleObject10.bin"/><Relationship Id="rId14" Type="http://schemas.openxmlformats.org/officeDocument/2006/relationships/package" Target="../embeddings/Microsoft_Word___23.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package" Target="../embeddings/Microsoft_Word___24.docx"/><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0.emf"/><Relationship Id="rId4" Type="http://schemas.openxmlformats.org/officeDocument/2006/relationships/package" Target="../embeddings/Microsoft_Word___25.docx"/></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package" Target="../embeddings/Microsoft_Word___26.docx"/><Relationship Id="rId7" Type="http://schemas.openxmlformats.org/officeDocument/2006/relationships/package" Target="../embeddings/Microsoft_Word___27.docx"/><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7.emf"/><Relationship Id="rId5" Type="http://schemas.openxmlformats.org/officeDocument/2006/relationships/package" Target="../embeddings/Microsoft_Word___28.docx"/><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42.xml"/><Relationship Id="rId7" Type="http://schemas.openxmlformats.org/officeDocument/2006/relationships/package" Target="../embeddings/Microsoft_Word___29.docx"/><Relationship Id="rId2" Type="http://schemas.openxmlformats.org/officeDocument/2006/relationships/slideLayout" Target="../slideLayouts/slideLayout8.xml"/><Relationship Id="rId1" Type="http://schemas.openxmlformats.org/officeDocument/2006/relationships/vmlDrawing" Target="../drawings/vmlDrawing22.vml"/><Relationship Id="rId6" Type="http://schemas.openxmlformats.org/officeDocument/2006/relationships/slide" Target="slide49.xml"/><Relationship Id="rId5" Type="http://schemas.openxmlformats.org/officeDocument/2006/relationships/slide" Target="slide47.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package" Target="../embeddings/Microsoft_Word___30.docx"/></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8.xml"/><Relationship Id="rId6" Type="http://schemas.openxmlformats.org/officeDocument/2006/relationships/slide" Target="slide50.xml"/><Relationship Id="rId5" Type="http://schemas.openxmlformats.org/officeDocument/2006/relationships/slide" Target="slide49.xml"/><Relationship Id="rId4" Type="http://schemas.openxmlformats.org/officeDocument/2006/relationships/slide" Target="slide47.xml"/></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Word___31.docx"/><Relationship Id="rId3" Type="http://schemas.openxmlformats.org/officeDocument/2006/relationships/slide" Target="slide42.xml"/><Relationship Id="rId7"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vmlDrawing" Target="../drawings/vmlDrawing23.vml"/><Relationship Id="rId6" Type="http://schemas.openxmlformats.org/officeDocument/2006/relationships/slide" Target="slide49.xml"/><Relationship Id="rId5" Type="http://schemas.openxmlformats.org/officeDocument/2006/relationships/slide" Target="slide47.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image" Target="../media/image10.emf"/></Relationships>
</file>

<file path=ppt/slides/_rels/slide45.xml.rels><?xml version="1.0" encoding="UTF-8" standalone="yes"?>
<Relationships xmlns="http://schemas.openxmlformats.org/package/2006/relationships"><Relationship Id="rId8" Type="http://schemas.openxmlformats.org/officeDocument/2006/relationships/package" Target="../embeddings/Microsoft_Word___32.docx"/><Relationship Id="rId3" Type="http://schemas.openxmlformats.org/officeDocument/2006/relationships/slide" Target="slide42.xml"/><Relationship Id="rId7"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vmlDrawing" Target="../drawings/vmlDrawing24.vml"/><Relationship Id="rId6" Type="http://schemas.openxmlformats.org/officeDocument/2006/relationships/slide" Target="slide49.xml"/><Relationship Id="rId5" Type="http://schemas.openxmlformats.org/officeDocument/2006/relationships/slide" Target="slide47.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50.xml"/><Relationship Id="rId2" Type="http://schemas.openxmlformats.org/officeDocument/2006/relationships/slide" Target="slide42.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slide" Target="slide49.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42.xml"/><Relationship Id="rId7" Type="http://schemas.openxmlformats.org/officeDocument/2006/relationships/package" Target="../embeddings/Microsoft_Word___33.docx"/><Relationship Id="rId2" Type="http://schemas.openxmlformats.org/officeDocument/2006/relationships/slideLayout" Target="../slideLayouts/slideLayout8.xml"/><Relationship Id="rId1" Type="http://schemas.openxmlformats.org/officeDocument/2006/relationships/vmlDrawing" Target="../drawings/vmlDrawing25.vml"/><Relationship Id="rId6" Type="http://schemas.openxmlformats.org/officeDocument/2006/relationships/slide" Target="slide49.xml"/><Relationship Id="rId11" Type="http://schemas.openxmlformats.org/officeDocument/2006/relationships/slide" Target="slide50.xml"/><Relationship Id="rId5" Type="http://schemas.openxmlformats.org/officeDocument/2006/relationships/slide" Target="slide47.xml"/><Relationship Id="rId10" Type="http://schemas.openxmlformats.org/officeDocument/2006/relationships/image" Target="../media/image41.emf"/><Relationship Id="rId4" Type="http://schemas.openxmlformats.org/officeDocument/2006/relationships/slide" Target="slide44.xml"/><Relationship Id="rId9" Type="http://schemas.openxmlformats.org/officeDocument/2006/relationships/package" Target="../embeddings/Microsoft_Word___34.docx"/></Relationships>
</file>

<file path=ppt/slides/_rels/slide4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slide" Target="slide42.xml"/><Relationship Id="rId7" Type="http://schemas.openxmlformats.org/officeDocument/2006/relationships/package" Target="../embeddings/Microsoft_Word___35.docx"/><Relationship Id="rId2" Type="http://schemas.openxmlformats.org/officeDocument/2006/relationships/slideLayout" Target="../slideLayouts/slideLayout8.xml"/><Relationship Id="rId1" Type="http://schemas.openxmlformats.org/officeDocument/2006/relationships/vmlDrawing" Target="../drawings/vmlDrawing26.v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4.xml"/><Relationship Id="rId9" Type="http://schemas.openxmlformats.org/officeDocument/2006/relationships/slide" Target="slide50.xml"/></Relationships>
</file>

<file path=ppt/slides/_rels/slide4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42.xml"/><Relationship Id="rId7" Type="http://schemas.openxmlformats.org/officeDocument/2006/relationships/package" Target="../embeddings/Microsoft_Word___36.docx"/><Relationship Id="rId2" Type="http://schemas.openxmlformats.org/officeDocument/2006/relationships/slideLayout" Target="../slideLayouts/slideLayout8.xml"/><Relationship Id="rId1" Type="http://schemas.openxmlformats.org/officeDocument/2006/relationships/vmlDrawing" Target="../drawings/vmlDrawing27.v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4.xml"/><Relationship Id="rId9" Type="http://schemas.openxmlformats.org/officeDocument/2006/relationships/slide" Target="slide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 Target="slide42.xml"/><Relationship Id="rId7" Type="http://schemas.openxmlformats.org/officeDocument/2006/relationships/package" Target="../embeddings/Microsoft_Word___37.docx"/><Relationship Id="rId2" Type="http://schemas.openxmlformats.org/officeDocument/2006/relationships/slideLayout" Target="../slideLayouts/slideLayout8.xml"/><Relationship Id="rId1" Type="http://schemas.openxmlformats.org/officeDocument/2006/relationships/vmlDrawing" Target="../drawings/vmlDrawing28.v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4.xml"/><Relationship Id="rId9" Type="http://schemas.openxmlformats.org/officeDocument/2006/relationships/slide" Target="slide50.xml"/></Relationships>
</file>

<file path=ppt/slides/_rels/slide51.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50.xml"/><Relationship Id="rId2" Type="http://schemas.openxmlformats.org/officeDocument/2006/relationships/slide" Target="slide42.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49.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6.xml"/><Relationship Id="rId18" Type="http://schemas.openxmlformats.org/officeDocument/2006/relationships/package" Target="../embeddings/Microsoft_Word___39.docx"/><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38.docx"/><Relationship Id="rId1" Type="http://schemas.openxmlformats.org/officeDocument/2006/relationships/vmlDrawing" Target="../drawings/vmlDrawing29.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73.xml"/><Relationship Id="rId10" Type="http://schemas.openxmlformats.org/officeDocument/2006/relationships/slide" Target="slide67.xml"/><Relationship Id="rId19" Type="http://schemas.openxmlformats.org/officeDocument/2006/relationships/package" Target="../embeddings/Microsoft_Word___40.docx"/><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84.xml"/></Relationships>
</file>

<file path=ppt/slides/_rels/slide5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package" Target="../embeddings/Microsoft_Word___42.docx"/><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41.docx"/><Relationship Id="rId1" Type="http://schemas.openxmlformats.org/officeDocument/2006/relationships/vmlDrawing" Target="../drawings/vmlDrawing30.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5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43.docx"/><Relationship Id="rId1" Type="http://schemas.openxmlformats.org/officeDocument/2006/relationships/vmlDrawing" Target="../drawings/vmlDrawing31.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5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5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44.docx"/><Relationship Id="rId1" Type="http://schemas.openxmlformats.org/officeDocument/2006/relationships/vmlDrawing" Target="../drawings/vmlDrawing32.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5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44.png"/><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45.docx"/><Relationship Id="rId1" Type="http://schemas.openxmlformats.org/officeDocument/2006/relationships/vmlDrawing" Target="../drawings/vmlDrawing33.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19" Type="http://schemas.openxmlformats.org/officeDocument/2006/relationships/image" Target="../media/image45.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1.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46.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46.docx"/><Relationship Id="rId2" Type="http://schemas.openxmlformats.org/officeDocument/2006/relationships/slideLayout" Target="../slideLayouts/slideLayout9.xml"/><Relationship Id="rId16" Type="http://schemas.openxmlformats.org/officeDocument/2006/relationships/image" Target="../media/image47.png"/><Relationship Id="rId1" Type="http://schemas.openxmlformats.org/officeDocument/2006/relationships/vmlDrawing" Target="../drawings/vmlDrawing34.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2.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48.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47.docx"/><Relationship Id="rId2" Type="http://schemas.openxmlformats.org/officeDocument/2006/relationships/slideLayout" Target="../slideLayouts/slideLayout9.xml"/><Relationship Id="rId16" Type="http://schemas.openxmlformats.org/officeDocument/2006/relationships/image" Target="../media/image47.png"/><Relationship Id="rId1" Type="http://schemas.openxmlformats.org/officeDocument/2006/relationships/vmlDrawing" Target="../drawings/vmlDrawing35.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49.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48.docx"/><Relationship Id="rId2" Type="http://schemas.openxmlformats.org/officeDocument/2006/relationships/slideLayout" Target="../slideLayouts/slideLayout9.xml"/><Relationship Id="rId16" Type="http://schemas.openxmlformats.org/officeDocument/2006/relationships/image" Target="../media/image47.png"/><Relationship Id="rId1" Type="http://schemas.openxmlformats.org/officeDocument/2006/relationships/vmlDrawing" Target="../drawings/vmlDrawing36.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49.docx"/><Relationship Id="rId1" Type="http://schemas.openxmlformats.org/officeDocument/2006/relationships/vmlDrawing" Target="../drawings/vmlDrawing37.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0.docx"/><Relationship Id="rId1" Type="http://schemas.openxmlformats.org/officeDocument/2006/relationships/vmlDrawing" Target="../drawings/vmlDrawing38.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6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50.png"/><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1.docx"/><Relationship Id="rId1" Type="http://schemas.openxmlformats.org/officeDocument/2006/relationships/vmlDrawing" Target="../drawings/vmlDrawing39.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6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0.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6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2.docx"/><Relationship Id="rId1" Type="http://schemas.openxmlformats.org/officeDocument/2006/relationships/vmlDrawing" Target="../drawings/vmlDrawing40.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71.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10.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53.docx"/><Relationship Id="rId2" Type="http://schemas.openxmlformats.org/officeDocument/2006/relationships/slideLayout" Target="../slideLayouts/slideLayout9.xml"/><Relationship Id="rId16" Type="http://schemas.openxmlformats.org/officeDocument/2006/relationships/image" Target="../media/image51.png"/><Relationship Id="rId1" Type="http://schemas.openxmlformats.org/officeDocument/2006/relationships/vmlDrawing" Target="../drawings/vmlDrawing41.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7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1.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7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4.docx"/><Relationship Id="rId1" Type="http://schemas.openxmlformats.org/officeDocument/2006/relationships/vmlDrawing" Target="../drawings/vmlDrawing42.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7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2.emf"/><Relationship Id="rId2" Type="http://schemas.openxmlformats.org/officeDocument/2006/relationships/slideLayout" Target="../slideLayouts/slideLayout9.xml"/><Relationship Id="rId16" Type="http://schemas.openxmlformats.org/officeDocument/2006/relationships/package" Target="../embeddings/Microsoft_Word___55.docx"/><Relationship Id="rId1" Type="http://schemas.openxmlformats.org/officeDocument/2006/relationships/vmlDrawing" Target="../drawings/vmlDrawing43.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7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7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3.emf"/><Relationship Id="rId2" Type="http://schemas.openxmlformats.org/officeDocument/2006/relationships/slideLayout" Target="../slideLayouts/slideLayout9.xml"/><Relationship Id="rId16" Type="http://schemas.openxmlformats.org/officeDocument/2006/relationships/package" Target="../embeddings/Microsoft_Word___56.docx"/><Relationship Id="rId1" Type="http://schemas.openxmlformats.org/officeDocument/2006/relationships/vmlDrawing" Target="../drawings/vmlDrawing44.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7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7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4.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7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55.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57.docx"/><Relationship Id="rId2" Type="http://schemas.openxmlformats.org/officeDocument/2006/relationships/slideLayout" Target="../slideLayouts/slideLayout9.xml"/><Relationship Id="rId16" Type="http://schemas.openxmlformats.org/officeDocument/2006/relationships/image" Target="../media/image54.png"/><Relationship Id="rId1" Type="http://schemas.openxmlformats.org/officeDocument/2006/relationships/vmlDrawing" Target="../drawings/vmlDrawing45.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4.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8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4.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8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4.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83.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3" Type="http://schemas.openxmlformats.org/officeDocument/2006/relationships/slide" Target="slide55.xml"/><Relationship Id="rId7" Type="http://schemas.openxmlformats.org/officeDocument/2006/relationships/slide" Target="slide64.xml"/><Relationship Id="rId12" Type="http://schemas.openxmlformats.org/officeDocument/2006/relationships/slide" Target="slide73.xml"/><Relationship Id="rId2" Type="http://schemas.openxmlformats.org/officeDocument/2006/relationships/slide" Target="slide53.xml"/><Relationship Id="rId1" Type="http://schemas.openxmlformats.org/officeDocument/2006/relationships/slideLayout" Target="../slideLayouts/slideLayout9.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59.xml"/><Relationship Id="rId15" Type="http://schemas.openxmlformats.org/officeDocument/2006/relationships/image" Target="../media/image56.png"/><Relationship Id="rId10" Type="http://schemas.openxmlformats.org/officeDocument/2006/relationships/slide" Target="slide69.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84.xml"/></Relationships>
</file>

<file path=ppt/slides/_rels/slide8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8.docx"/><Relationship Id="rId1" Type="http://schemas.openxmlformats.org/officeDocument/2006/relationships/vmlDrawing" Target="../drawings/vmlDrawing46.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8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package" Target="../embeddings/Microsoft_Word___60.docx"/><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package" Target="../embeddings/Microsoft_Word___59.docx"/><Relationship Id="rId1" Type="http://schemas.openxmlformats.org/officeDocument/2006/relationships/vmlDrawing" Target="../drawings/vmlDrawing47.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19" Type="http://schemas.openxmlformats.org/officeDocument/2006/relationships/image" Target="../media/image57.emf"/><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86.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slide" Target="slide59.xml"/><Relationship Id="rId12" Type="http://schemas.openxmlformats.org/officeDocument/2006/relationships/slide" Target="slide69.xml"/><Relationship Id="rId17" Type="http://schemas.openxmlformats.org/officeDocument/2006/relationships/package" Target="../embeddings/Microsoft_Word___61.docx"/><Relationship Id="rId2" Type="http://schemas.openxmlformats.org/officeDocument/2006/relationships/slideLayout" Target="../slideLayouts/slideLayout9.xml"/><Relationship Id="rId16" Type="http://schemas.openxmlformats.org/officeDocument/2006/relationships/slide" Target="slide84.xml"/><Relationship Id="rId20" Type="http://schemas.openxmlformats.org/officeDocument/2006/relationships/image" Target="../media/image59.png"/><Relationship Id="rId1" Type="http://schemas.openxmlformats.org/officeDocument/2006/relationships/vmlDrawing" Target="../drawings/vmlDrawing48.v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5.xml"/><Relationship Id="rId19" Type="http://schemas.openxmlformats.org/officeDocument/2006/relationships/image" Target="../media/image58.png"/><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3.xml"/></Relationships>
</file>

<file path=ppt/slides/_rels/slide8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60.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62.docx"/><Relationship Id="rId2" Type="http://schemas.openxmlformats.org/officeDocument/2006/relationships/slideLayout" Target="../slideLayouts/slideLayout9.xml"/><Relationship Id="rId16" Type="http://schemas.openxmlformats.org/officeDocument/2006/relationships/image" Target="../media/image58.png"/><Relationship Id="rId1" Type="http://schemas.openxmlformats.org/officeDocument/2006/relationships/vmlDrawing" Target="../drawings/vmlDrawing49.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84.xml"/><Relationship Id="rId10" Type="http://schemas.openxmlformats.org/officeDocument/2006/relationships/slide" Target="slide67.xml"/><Relationship Id="rId19" Type="http://schemas.openxmlformats.org/officeDocument/2006/relationships/image" Target="../media/image59.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6.xml"/></Relationships>
</file>

<file path=ppt/slides/_rels/slide88.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63.docx"/><Relationship Id="rId3" Type="http://schemas.openxmlformats.org/officeDocument/2006/relationships/notesSlide" Target="../notesSlides/notesSlide4.xml"/><Relationship Id="rId21" Type="http://schemas.openxmlformats.org/officeDocument/2006/relationships/image" Target="../media/image62.emf"/><Relationship Id="rId7" Type="http://schemas.openxmlformats.org/officeDocument/2006/relationships/slide" Target="slide59.xml"/><Relationship Id="rId12" Type="http://schemas.openxmlformats.org/officeDocument/2006/relationships/slide" Target="slide69.xml"/><Relationship Id="rId17" Type="http://schemas.openxmlformats.org/officeDocument/2006/relationships/image" Target="../media/image58.png"/><Relationship Id="rId2" Type="http://schemas.openxmlformats.org/officeDocument/2006/relationships/slideLayout" Target="../slideLayouts/slideLayout9.xml"/><Relationship Id="rId16" Type="http://schemas.openxmlformats.org/officeDocument/2006/relationships/slide" Target="slide84.xml"/><Relationship Id="rId20" Type="http://schemas.openxmlformats.org/officeDocument/2006/relationships/package" Target="../embeddings/Microsoft_Word___64.docx"/><Relationship Id="rId1" Type="http://schemas.openxmlformats.org/officeDocument/2006/relationships/vmlDrawing" Target="../drawings/vmlDrawing50.v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5.xml"/><Relationship Id="rId19" Type="http://schemas.openxmlformats.org/officeDocument/2006/relationships/image" Target="../media/image61.emf"/><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3.xml"/></Relationships>
</file>

<file path=ppt/slides/_rels/slide8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63.emf"/><Relationship Id="rId3" Type="http://schemas.openxmlformats.org/officeDocument/2006/relationships/slide" Target="slide53.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65.docx"/><Relationship Id="rId2" Type="http://schemas.openxmlformats.org/officeDocument/2006/relationships/slideLayout" Target="../slideLayouts/slideLayout9.xml"/><Relationship Id="rId16" Type="http://schemas.openxmlformats.org/officeDocument/2006/relationships/slide" Target="slide84.xml"/><Relationship Id="rId1" Type="http://schemas.openxmlformats.org/officeDocument/2006/relationships/vmlDrawing" Target="../drawings/vmlDrawing51.vml"/><Relationship Id="rId6" Type="http://schemas.openxmlformats.org/officeDocument/2006/relationships/slide" Target="slide59.xml"/><Relationship Id="rId11" Type="http://schemas.openxmlformats.org/officeDocument/2006/relationships/slide" Target="slide69.xml"/><Relationship Id="rId5" Type="http://schemas.openxmlformats.org/officeDocument/2006/relationships/slide" Target="slide57.xml"/><Relationship Id="rId15" Type="http://schemas.openxmlformats.org/officeDocument/2006/relationships/slide" Target="slide76.xml"/><Relationship Id="rId10" Type="http://schemas.openxmlformats.org/officeDocument/2006/relationships/slide" Target="slide67.xml"/><Relationship Id="rId19" Type="http://schemas.openxmlformats.org/officeDocument/2006/relationships/image" Target="../media/image58.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37901" b="17992"/>
          <a:stretch/>
        </p:blipFill>
        <p:spPr>
          <a:xfrm>
            <a:off x="0" y="1509508"/>
            <a:ext cx="12193200" cy="3791699"/>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182052" y="2708919"/>
            <a:ext cx="11729068" cy="1200329"/>
          </a:xfrm>
          <a:prstGeom prst="rect">
            <a:avLst/>
          </a:prstGeom>
        </p:spPr>
        <p:txBody>
          <a:bodyPr wrap="square" anchor="ctr">
            <a:spAutoFit/>
          </a:bodyPr>
          <a:lstStyle/>
          <a:p>
            <a:pPr algn="ctr">
              <a:defRPr/>
            </a:pPr>
            <a:r>
              <a:rPr lang="zh-CN" altLang="zh-CN" sz="7200" b="1" dirty="0">
                <a:solidFill>
                  <a:schemeClr val="bg1"/>
                </a:solidFill>
                <a:latin typeface="+mn-ea"/>
              </a:rPr>
              <a:t>化学平衡移动原理</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1</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836712"/>
            <a:ext cx="11412000" cy="3416320"/>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5</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化学平衡中的特殊情况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当反应混合物中存在与其他物质不相混溶的固体或液体物质时，由于其</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是恒定的，不随其量的增减而变化，故改变这些固体或液体的量，对化学平衡没影响。</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同等程度地改变反应混合物中各物质的浓度时，应视为压强的影响。</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充入惰性气体与平衡移动的关系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恒温、恒容条件</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000" y="4364087"/>
            <a:ext cx="11412000" cy="1131079"/>
          </a:xfrm>
          <a:prstGeom prst="rect">
            <a:avLst/>
          </a:prstGeom>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体系</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体系</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总压强增大</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体系中各组分的浓度不变</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818548012"/>
              </p:ext>
            </p:extLst>
          </p:nvPr>
        </p:nvGraphicFramePr>
        <p:xfrm>
          <a:off x="2153940" y="4183782"/>
          <a:ext cx="2559050" cy="868363"/>
        </p:xfrm>
        <a:graphic>
          <a:graphicData uri="http://schemas.openxmlformats.org/presentationml/2006/ole">
            <mc:AlternateContent xmlns:mc="http://schemas.openxmlformats.org/markup-compatibility/2006">
              <mc:Choice xmlns:v="urn:schemas-microsoft-com:vml" Requires="v">
                <p:oleObj spid="_x0000_s162894" name="文档" r:id="rId3" imgW="2558962" imgH="867902" progId="Word.Document.12">
                  <p:embed/>
                </p:oleObj>
              </mc:Choice>
              <mc:Fallback>
                <p:oleObj name="文档" r:id="rId3" imgW="2558962" imgH="867902" progId="Word.Document.12">
                  <p:embed/>
                  <p:pic>
                    <p:nvPicPr>
                      <p:cNvPr id="0" name=""/>
                      <p:cNvPicPr/>
                      <p:nvPr/>
                    </p:nvPicPr>
                    <p:blipFill>
                      <a:blip r:embed="rId4"/>
                      <a:stretch>
                        <a:fillRect/>
                      </a:stretch>
                    </p:blipFill>
                    <p:spPr>
                      <a:xfrm>
                        <a:off x="2153940" y="4183782"/>
                        <a:ext cx="2559050" cy="868363"/>
                      </a:xfrm>
                      <a:prstGeom prst="rect">
                        <a:avLst/>
                      </a:prstGeom>
                    </p:spPr>
                  </p:pic>
                </p:oleObj>
              </mc:Fallback>
            </mc:AlternateContent>
          </a:graphicData>
        </a:graphic>
      </p:graphicFrame>
    </p:spTree>
    <p:extLst>
      <p:ext uri="{BB962C8B-B14F-4D97-AF65-F5344CB8AC3E}">
        <p14:creationId xmlns:p14="http://schemas.microsoft.com/office/powerpoint/2010/main" val="798218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068590"/>
            <a:ext cx="11412000" cy="577081"/>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恒温、恒压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9757886"/>
              </p:ext>
            </p:extLst>
          </p:nvPr>
        </p:nvGraphicFramePr>
        <p:xfrm>
          <a:off x="2103140" y="1694933"/>
          <a:ext cx="2552700" cy="866775"/>
        </p:xfrm>
        <a:graphic>
          <a:graphicData uri="http://schemas.openxmlformats.org/presentationml/2006/ole">
            <mc:AlternateContent xmlns:mc="http://schemas.openxmlformats.org/markup-compatibility/2006">
              <mc:Choice xmlns:v="urn:schemas-microsoft-com:vml" Requires="v">
                <p:oleObj spid="_x0000_s163918" name="文档" r:id="rId3" imgW="2558962" imgH="869705" progId="Word.Document.12">
                  <p:embed/>
                </p:oleObj>
              </mc:Choice>
              <mc:Fallback>
                <p:oleObj name="文档" r:id="rId3" imgW="2558962" imgH="869705" progId="Word.Document.12">
                  <p:embed/>
                  <p:pic>
                    <p:nvPicPr>
                      <p:cNvPr id="0" name=""/>
                      <p:cNvPicPr/>
                      <p:nvPr/>
                    </p:nvPicPr>
                    <p:blipFill>
                      <a:blip r:embed="rId4"/>
                      <a:stretch>
                        <a:fillRect/>
                      </a:stretch>
                    </p:blipFill>
                    <p:spPr>
                      <a:xfrm>
                        <a:off x="2103140" y="1694933"/>
                        <a:ext cx="2552700" cy="866775"/>
                      </a:xfrm>
                      <a:prstGeom prst="rect">
                        <a:avLst/>
                      </a:prstGeom>
                    </p:spPr>
                  </p:pic>
                </p:oleObj>
              </mc:Fallback>
            </mc:AlternateContent>
          </a:graphicData>
        </a:graphic>
      </p:graphicFrame>
      <p:sp>
        <p:nvSpPr>
          <p:cNvPr id="5" name="矩形 4"/>
          <p:cNvSpPr/>
          <p:nvPr/>
        </p:nvSpPr>
        <p:spPr>
          <a:xfrm>
            <a:off x="390000" y="1851153"/>
            <a:ext cx="11412000"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体系</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容器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容积增大，各反应气体的分压减小</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体系中各组分的浓度同倍数减小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等效于减压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3842" name="Picture 2" descr="7-3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376" y="3281788"/>
            <a:ext cx="7115154"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47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068590"/>
            <a:ext cx="11412000" cy="646331"/>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6</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勒夏特列原理及应用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1105" y="1816167"/>
            <a:ext cx="7229790" cy="3269017"/>
          </a:xfrm>
          <a:prstGeom prst="rect">
            <a:avLst/>
          </a:prstGeom>
        </p:spPr>
      </p:pic>
      <p:sp>
        <p:nvSpPr>
          <p:cNvPr id="7" name="矩形 6"/>
          <p:cNvSpPr/>
          <p:nvPr/>
        </p:nvSpPr>
        <p:spPr>
          <a:xfrm>
            <a:off x="4439816" y="2682793"/>
            <a:ext cx="2091105" cy="577081"/>
          </a:xfrm>
          <a:prstGeom prst="rect">
            <a:avLst/>
          </a:prstGeom>
        </p:spPr>
        <p:txBody>
          <a:bodyPr wrap="square">
            <a:spAutoFit/>
          </a:bodyPr>
          <a:lstStyle/>
          <a:p>
            <a:pPr algn="just">
              <a:lnSpc>
                <a:spcPct val="150000"/>
              </a:lnSpc>
              <a:spcAft>
                <a:spcPts val="0"/>
              </a:spcAft>
            </a:pPr>
            <a:r>
              <a:rPr lang="zh-CN" altLang="en-US"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减弱这种改变</a:t>
            </a:r>
            <a:endParaRPr lang="zh-CN" altLang="zh-CN" sz="240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3080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597769" y="1002735"/>
            <a:ext cx="10538791" cy="507831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升高温度，平衡向吸热反应方向移动，此时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化学平衡正向移动，反应物的转化率一定增大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向平衡体系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3KSCN</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Fe(SCN)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中加入适量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固体，平衡逆向移动，溶液的颜色变浅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的平衡体系，压缩体积，增大压强，平衡正向移动，混合气体的颜色变浅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5.C(s)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，其他条件不变时，升高温度，反应速率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的平衡转化率均增大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只要</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增大，平衡一定正向移动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9073542" y="1045768"/>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5274536" y="486728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6D02AD37-90F2-A642-B03C-24EBBE90CE78}"/>
              </a:ext>
            </a:extLst>
          </p:cNvPr>
          <p:cNvSpPr/>
          <p:nvPr/>
        </p:nvSpPr>
        <p:spPr>
          <a:xfrm>
            <a:off x="7141284" y="1595705"/>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77EDEBF0-ED30-254D-AC4C-F6A6C1CFBC66}"/>
              </a:ext>
            </a:extLst>
          </p:cNvPr>
          <p:cNvSpPr/>
          <p:nvPr/>
        </p:nvSpPr>
        <p:spPr>
          <a:xfrm>
            <a:off x="4176998" y="268045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24215540"/>
              </p:ext>
            </p:extLst>
          </p:nvPr>
        </p:nvGraphicFramePr>
        <p:xfrm>
          <a:off x="4439816" y="2252453"/>
          <a:ext cx="987425" cy="447675"/>
        </p:xfrm>
        <a:graphic>
          <a:graphicData uri="http://schemas.openxmlformats.org/presentationml/2006/ole">
            <mc:AlternateContent xmlns:mc="http://schemas.openxmlformats.org/markup-compatibility/2006">
              <mc:Choice xmlns:v="urn:schemas-microsoft-com:vml" Requires="v">
                <p:oleObj spid="_x0000_s165091"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4439816" y="2252453"/>
                        <a:ext cx="987425" cy="4476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779411095"/>
              </p:ext>
            </p:extLst>
          </p:nvPr>
        </p:nvGraphicFramePr>
        <p:xfrm>
          <a:off x="2711003" y="3367525"/>
          <a:ext cx="987425" cy="447675"/>
        </p:xfrm>
        <a:graphic>
          <a:graphicData uri="http://schemas.openxmlformats.org/presentationml/2006/ole">
            <mc:AlternateContent xmlns:mc="http://schemas.openxmlformats.org/markup-compatibility/2006">
              <mc:Choice xmlns:v="urn:schemas-microsoft-com:vml" Requires="v">
                <p:oleObj spid="_x0000_s165092" name="文档" r:id="rId5" imgW="987954" imgH="448194" progId="Word.Document.12">
                  <p:embed/>
                </p:oleObj>
              </mc:Choice>
              <mc:Fallback>
                <p:oleObj name="文档" r:id="rId5" imgW="987954" imgH="448194" progId="Word.Document.12">
                  <p:embed/>
                  <p:pic>
                    <p:nvPicPr>
                      <p:cNvPr id="0" name=""/>
                      <p:cNvPicPr/>
                      <p:nvPr/>
                    </p:nvPicPr>
                    <p:blipFill>
                      <a:blip r:embed="rId6"/>
                      <a:stretch>
                        <a:fillRect/>
                      </a:stretch>
                    </p:blipFill>
                    <p:spPr>
                      <a:xfrm>
                        <a:off x="2711003" y="3367525"/>
                        <a:ext cx="987425" cy="4476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083959564"/>
              </p:ext>
            </p:extLst>
          </p:nvPr>
        </p:nvGraphicFramePr>
        <p:xfrm>
          <a:off x="2739578" y="4490923"/>
          <a:ext cx="987425" cy="447675"/>
        </p:xfrm>
        <a:graphic>
          <a:graphicData uri="http://schemas.openxmlformats.org/presentationml/2006/ole">
            <mc:AlternateContent xmlns:mc="http://schemas.openxmlformats.org/markup-compatibility/2006">
              <mc:Choice xmlns:v="urn:schemas-microsoft-com:vml" Requires="v">
                <p:oleObj spid="_x0000_s165093" name="文档" r:id="rId7" imgW="987954" imgH="448194" progId="Word.Document.12">
                  <p:embed/>
                </p:oleObj>
              </mc:Choice>
              <mc:Fallback>
                <p:oleObj name="文档" r:id="rId7" imgW="987954" imgH="448194" progId="Word.Document.12">
                  <p:embed/>
                  <p:pic>
                    <p:nvPicPr>
                      <p:cNvPr id="0" name=""/>
                      <p:cNvPicPr/>
                      <p:nvPr/>
                    </p:nvPicPr>
                    <p:blipFill>
                      <a:blip r:embed="rId6"/>
                      <a:stretch>
                        <a:fillRect/>
                      </a:stretch>
                    </p:blipFill>
                    <p:spPr>
                      <a:xfrm>
                        <a:off x="2739578" y="4490923"/>
                        <a:ext cx="987425" cy="447675"/>
                      </a:xfrm>
                      <a:prstGeom prst="rect">
                        <a:avLst/>
                      </a:prstGeom>
                    </p:spPr>
                  </p:pic>
                </p:oleObj>
              </mc:Fallback>
            </mc:AlternateContent>
          </a:graphicData>
        </a:graphic>
      </p:graphicFrame>
      <p:sp>
        <p:nvSpPr>
          <p:cNvPr id="14" name="矩形 13">
            <a:extLst>
              <a:ext uri="{FF2B5EF4-FFF2-40B4-BE49-F238E27FC236}">
                <a16:creationId xmlns="" xmlns:a16="http://schemas.microsoft.com/office/drawing/2014/main" id="{77EDEBF0-ED30-254D-AC4C-F6A6C1CFBC66}"/>
              </a:ext>
            </a:extLst>
          </p:cNvPr>
          <p:cNvSpPr/>
          <p:nvPr/>
        </p:nvSpPr>
        <p:spPr>
          <a:xfrm>
            <a:off x="3564650" y="376622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a:extLst>
              <a:ext uri="{FF2B5EF4-FFF2-40B4-BE49-F238E27FC236}">
                <a16:creationId xmlns="" xmlns:a16="http://schemas.microsoft.com/office/drawing/2014/main" id="{77EDEBF0-ED30-254D-AC4C-F6A6C1CFBC66}"/>
              </a:ext>
            </a:extLst>
          </p:cNvPr>
          <p:cNvSpPr/>
          <p:nvPr/>
        </p:nvSpPr>
        <p:spPr>
          <a:xfrm>
            <a:off x="5352244" y="542954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34677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836712"/>
            <a:ext cx="11412000" cy="1177245"/>
          </a:xfrm>
          <a:prstGeom prst="rect">
            <a:avLst/>
          </a:prstGeom>
        </p:spPr>
        <p:txBody>
          <a:bodyPr wrap="square">
            <a:spAutoFit/>
          </a:bodyPr>
          <a:lstStyle/>
          <a:p>
            <a:pPr defTabSz="1218565">
              <a:lnSpc>
                <a:spcPct val="150000"/>
              </a:lnSpc>
              <a:spcAft>
                <a:spcPts val="0"/>
              </a:spcAft>
            </a:pPr>
            <a:r>
              <a:rPr lang="zh-CN" altLang="zh-CN" sz="2600" b="1" kern="100" dirty="0">
                <a:solidFill>
                  <a:srgbClr val="BC5D22"/>
                </a:solidFill>
                <a:latin typeface="+mn-ea"/>
                <a:cs typeface="Times New Roman" panose="02020603050405020304" pitchFamily="18" charset="0"/>
              </a:rPr>
              <a:t>一、温度、压强对化学平衡移动的影响</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对于一定条件下的可逆反应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4" name="矩形 1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04935830"/>
              </p:ext>
            </p:extLst>
          </p:nvPr>
        </p:nvGraphicFramePr>
        <p:xfrm>
          <a:off x="476419" y="2134058"/>
          <a:ext cx="5121275" cy="2060575"/>
        </p:xfrm>
        <a:graphic>
          <a:graphicData uri="http://schemas.openxmlformats.org/presentationml/2006/ole">
            <mc:AlternateContent xmlns:mc="http://schemas.openxmlformats.org/markup-compatibility/2006">
              <mc:Choice xmlns:v="urn:schemas-microsoft-com:vml" Requires="v">
                <p:oleObj spid="_x0000_s154721" name="文档" r:id="rId3" imgW="5120804" imgH="2060681" progId="Word.Document.12">
                  <p:embed/>
                </p:oleObj>
              </mc:Choice>
              <mc:Fallback>
                <p:oleObj name="文档" r:id="rId3" imgW="5120804" imgH="2060681" progId="Word.Document.12">
                  <p:embed/>
                  <p:pic>
                    <p:nvPicPr>
                      <p:cNvPr id="0" name=""/>
                      <p:cNvPicPr/>
                      <p:nvPr/>
                    </p:nvPicPr>
                    <p:blipFill>
                      <a:blip r:embed="rId4"/>
                      <a:stretch>
                        <a:fillRect/>
                      </a:stretch>
                    </p:blipFill>
                    <p:spPr>
                      <a:xfrm>
                        <a:off x="476419" y="2134058"/>
                        <a:ext cx="5121275" cy="2060575"/>
                      </a:xfrm>
                      <a:prstGeom prst="rect">
                        <a:avLst/>
                      </a:prstGeom>
                    </p:spPr>
                  </p:pic>
                </p:oleObj>
              </mc:Fallback>
            </mc:AlternateContent>
          </a:graphicData>
        </a:graphic>
      </p:graphicFrame>
      <p:sp>
        <p:nvSpPr>
          <p:cNvPr id="12" name="矩形 11"/>
          <p:cNvSpPr/>
          <p:nvPr/>
        </p:nvSpPr>
        <p:spPr>
          <a:xfrm>
            <a:off x="390000" y="3933056"/>
            <a:ext cx="11412000" cy="279307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达到化学平衡后，只改变一种条件，按要求回答下列问题：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升温，平衡移动的方向分别为甲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向右</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不移动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。此时反应体系的温度均比原来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。混合气体的平均相对分子质量变化分别为甲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318254" y="455151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向左</a:t>
            </a:r>
            <a:endParaRPr lang="zh-CN" altLang="en-US" sz="2400" dirty="0"/>
          </a:p>
        </p:txBody>
      </p:sp>
      <p:sp>
        <p:nvSpPr>
          <p:cNvPr id="15" name="矩形 14"/>
          <p:cNvSpPr/>
          <p:nvPr/>
        </p:nvSpPr>
        <p:spPr>
          <a:xfrm>
            <a:off x="1690733" y="509875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向左</a:t>
            </a:r>
            <a:endParaRPr lang="zh-CN" altLang="en-US" sz="2400" dirty="0"/>
          </a:p>
        </p:txBody>
      </p:sp>
      <p:sp>
        <p:nvSpPr>
          <p:cNvPr id="11" name="矩形 10"/>
          <p:cNvSpPr/>
          <p:nvPr/>
        </p:nvSpPr>
        <p:spPr>
          <a:xfrm>
            <a:off x="3791685" y="509875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dirty="0"/>
          </a:p>
        </p:txBody>
      </p:sp>
      <p:sp>
        <p:nvSpPr>
          <p:cNvPr id="17" name="矩形 16"/>
          <p:cNvSpPr/>
          <p:nvPr/>
        </p:nvSpPr>
        <p:spPr>
          <a:xfrm>
            <a:off x="9408368" y="509875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高</a:t>
            </a:r>
            <a:endParaRPr lang="zh-CN" altLang="en-US" dirty="0"/>
          </a:p>
        </p:txBody>
      </p:sp>
      <p:sp>
        <p:nvSpPr>
          <p:cNvPr id="19" name="矩形 18"/>
          <p:cNvSpPr/>
          <p:nvPr/>
        </p:nvSpPr>
        <p:spPr>
          <a:xfrm>
            <a:off x="7824192" y="566124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21" name="矩形 20"/>
          <p:cNvSpPr/>
          <p:nvPr/>
        </p:nvSpPr>
        <p:spPr>
          <a:xfrm>
            <a:off x="3791684" y="623371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24" name="矩形 23"/>
          <p:cNvSpPr/>
          <p:nvPr/>
        </p:nvSpPr>
        <p:spPr>
          <a:xfrm>
            <a:off x="5695890" y="620935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Tree>
    <p:extLst>
      <p:ext uri="{BB962C8B-B14F-4D97-AF65-F5344CB8AC3E}">
        <p14:creationId xmlns:p14="http://schemas.microsoft.com/office/powerpoint/2010/main" val="338725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1" grpId="0"/>
      <p:bldP spid="17" grpId="0"/>
      <p:bldP spid="19"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0000" y="999778"/>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加压，使体系体积缩小为原来的</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平衡移动的方向分别为甲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向右</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不移动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设压缩之前压强分别为</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甲</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，压缩后压强分别为</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甲</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甲</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甲</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的关系分别为甲</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混合气体的平均相对分子质量变化分别为甲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777242317"/>
              </p:ext>
            </p:extLst>
          </p:nvPr>
        </p:nvGraphicFramePr>
        <p:xfrm>
          <a:off x="5178946" y="908720"/>
          <a:ext cx="749300" cy="887413"/>
        </p:xfrm>
        <a:graphic>
          <a:graphicData uri="http://schemas.openxmlformats.org/presentationml/2006/ole">
            <mc:AlternateContent xmlns:mc="http://schemas.openxmlformats.org/markup-compatibility/2006">
              <mc:Choice xmlns:v="urn:schemas-microsoft-com:vml" Requires="v">
                <p:oleObj spid="_x0000_s165963" name="文档" r:id="rId3" imgW="749693" imgH="887012" progId="Word.Document.12">
                  <p:embed/>
                </p:oleObj>
              </mc:Choice>
              <mc:Fallback>
                <p:oleObj name="文档" r:id="rId3" imgW="749693" imgH="887012" progId="Word.Document.12">
                  <p:embed/>
                  <p:pic>
                    <p:nvPicPr>
                      <p:cNvPr id="0" name=""/>
                      <p:cNvPicPr/>
                      <p:nvPr/>
                    </p:nvPicPr>
                    <p:blipFill>
                      <a:blip r:embed="rId4"/>
                      <a:stretch>
                        <a:fillRect/>
                      </a:stretch>
                    </p:blipFill>
                    <p:spPr>
                      <a:xfrm>
                        <a:off x="5178946" y="908720"/>
                        <a:ext cx="749300" cy="887413"/>
                      </a:xfrm>
                      <a:prstGeom prst="rect">
                        <a:avLst/>
                      </a:prstGeom>
                    </p:spPr>
                  </p:pic>
                </p:oleObj>
              </mc:Fallback>
            </mc:AlternateContent>
          </a:graphicData>
        </a:graphic>
      </p:graphicFrame>
      <p:sp>
        <p:nvSpPr>
          <p:cNvPr id="13" name="矩形 12"/>
          <p:cNvSpPr/>
          <p:nvPr/>
        </p:nvSpPr>
        <p:spPr>
          <a:xfrm>
            <a:off x="4378727" y="163894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dirty="0"/>
          </a:p>
        </p:txBody>
      </p:sp>
      <p:sp>
        <p:nvSpPr>
          <p:cNvPr id="20" name="矩形 19"/>
          <p:cNvSpPr/>
          <p:nvPr/>
        </p:nvSpPr>
        <p:spPr>
          <a:xfrm>
            <a:off x="551384" y="2183669"/>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不移动</a:t>
            </a:r>
            <a:endParaRPr lang="zh-CN" altLang="en-US" dirty="0"/>
          </a:p>
        </p:txBody>
      </p:sp>
      <p:sp>
        <p:nvSpPr>
          <p:cNvPr id="23" name="矩形 22"/>
          <p:cNvSpPr/>
          <p:nvPr/>
        </p:nvSpPr>
        <p:spPr>
          <a:xfrm>
            <a:off x="2279576" y="2182322"/>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不移动</a:t>
            </a:r>
            <a:endParaRPr lang="zh-CN" altLang="en-US" dirty="0"/>
          </a:p>
        </p:txBody>
      </p:sp>
      <p:sp>
        <p:nvSpPr>
          <p:cNvPr id="25" name="矩形 24"/>
          <p:cNvSpPr/>
          <p:nvPr/>
        </p:nvSpPr>
        <p:spPr>
          <a:xfrm>
            <a:off x="7320136" y="3211934"/>
            <a:ext cx="2339102"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a:t>
            </a:r>
            <a:endParaRPr lang="zh-CN" altLang="en-US" dirty="0"/>
          </a:p>
        </p:txBody>
      </p:sp>
      <p:sp>
        <p:nvSpPr>
          <p:cNvPr id="27" name="矩形 26"/>
          <p:cNvSpPr/>
          <p:nvPr/>
        </p:nvSpPr>
        <p:spPr>
          <a:xfrm>
            <a:off x="10139272" y="3230984"/>
            <a:ext cx="1672253"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乙</a:t>
            </a:r>
            <a:endParaRPr lang="zh-CN" altLang="en-US" dirty="0"/>
          </a:p>
        </p:txBody>
      </p:sp>
      <p:sp>
        <p:nvSpPr>
          <p:cNvPr id="29" name="矩形 28"/>
          <p:cNvSpPr/>
          <p:nvPr/>
        </p:nvSpPr>
        <p:spPr>
          <a:xfrm>
            <a:off x="839416" y="3742135"/>
            <a:ext cx="1672253" cy="461665"/>
          </a:xfrm>
          <a:prstGeom prst="rect">
            <a:avLst/>
          </a:prstGeom>
        </p:spPr>
        <p:txBody>
          <a:bodyPr wrap="none">
            <a:spAutoFit/>
          </a:bodyPr>
          <a:lstStyle/>
          <a:p>
            <a:pPr lvl="0"/>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丙</a:t>
            </a:r>
            <a:endParaRPr lang="zh-CN" altLang="en-US" dirty="0">
              <a:solidFill>
                <a:prstClr val="black"/>
              </a:solidFill>
            </a:endParaRPr>
          </a:p>
        </p:txBody>
      </p:sp>
      <p:sp>
        <p:nvSpPr>
          <p:cNvPr id="31" name="矩形 30"/>
          <p:cNvSpPr/>
          <p:nvPr/>
        </p:nvSpPr>
        <p:spPr>
          <a:xfrm>
            <a:off x="6867772" y="437278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33" name="矩形 32"/>
          <p:cNvSpPr/>
          <p:nvPr/>
        </p:nvSpPr>
        <p:spPr>
          <a:xfrm>
            <a:off x="2927648" y="49056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34" name="矩形 33"/>
          <p:cNvSpPr/>
          <p:nvPr/>
        </p:nvSpPr>
        <p:spPr>
          <a:xfrm>
            <a:off x="4655840" y="49056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Tree>
    <p:extLst>
      <p:ext uri="{BB962C8B-B14F-4D97-AF65-F5344CB8AC3E}">
        <p14:creationId xmlns:p14="http://schemas.microsoft.com/office/powerpoint/2010/main" val="344231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3" grpId="0"/>
      <p:bldP spid="25" grpId="0"/>
      <p:bldP spid="27" grpId="0"/>
      <p:bldP spid="29" grpId="0"/>
      <p:bldP spid="31"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0000" y="1262658"/>
            <a:ext cx="11412000" cy="3462486"/>
          </a:xfrm>
          <a:prstGeom prst="rect">
            <a:avLst/>
          </a:prstGeom>
        </p:spPr>
        <p:txBody>
          <a:bodyPr wrap="square">
            <a:spAutoFit/>
          </a:bodyPr>
          <a:lstStyle/>
          <a:p>
            <a:pPr defTabSz="1218565">
              <a:lnSpc>
                <a:spcPct val="150000"/>
              </a:lnSpc>
            </a:pPr>
            <a:r>
              <a:rPr lang="zh-CN" altLang="zh-CN" sz="2600" b="1" kern="100" dirty="0">
                <a:solidFill>
                  <a:srgbClr val="BC5D22"/>
                </a:solidFill>
                <a:latin typeface="+mn-ea"/>
                <a:cs typeface="Times New Roman" panose="02020603050405020304" pitchFamily="18" charset="0"/>
              </a:rPr>
              <a:t>二、惰性</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气体</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对化学平衡移动的影响</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在密闭容器中，反应：</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，在一定条件下达到平衡状态，试回答下列问题：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若保持体积不变，通入氦气，则平衡</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若保持压强不变，通入氦气，平衡向正反应方向移动，则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1371304060"/>
              </p:ext>
            </p:extLst>
          </p:nvPr>
        </p:nvGraphicFramePr>
        <p:xfrm>
          <a:off x="5573712" y="2079129"/>
          <a:ext cx="987425" cy="447675"/>
        </p:xfrm>
        <a:graphic>
          <a:graphicData uri="http://schemas.openxmlformats.org/presentationml/2006/ole">
            <mc:AlternateContent xmlns:mc="http://schemas.openxmlformats.org/markup-compatibility/2006">
              <mc:Choice xmlns:v="urn:schemas-microsoft-com:vml" Requires="v">
                <p:oleObj spid="_x0000_s166987"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5573712" y="2079129"/>
                        <a:ext cx="987425" cy="447675"/>
                      </a:xfrm>
                      <a:prstGeom prst="rect">
                        <a:avLst/>
                      </a:prstGeom>
                    </p:spPr>
                  </p:pic>
                </p:oleObj>
              </mc:Fallback>
            </mc:AlternateContent>
          </a:graphicData>
        </a:graphic>
      </p:graphicFrame>
      <p:sp>
        <p:nvSpPr>
          <p:cNvPr id="3" name="矩形 2"/>
          <p:cNvSpPr/>
          <p:nvPr/>
        </p:nvSpPr>
        <p:spPr>
          <a:xfrm>
            <a:off x="5849778" y="304380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a:t>
            </a:r>
            <a:endParaRPr lang="zh-CN" altLang="en-US" dirty="0"/>
          </a:p>
        </p:txBody>
      </p:sp>
      <p:sp>
        <p:nvSpPr>
          <p:cNvPr id="6" name="矩形 5"/>
          <p:cNvSpPr/>
          <p:nvPr/>
        </p:nvSpPr>
        <p:spPr>
          <a:xfrm>
            <a:off x="582565" y="4104174"/>
            <a:ext cx="1192955"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y</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z</a:t>
            </a:r>
            <a:endParaRPr lang="zh-CN" altLang="en-US" dirty="0"/>
          </a:p>
        </p:txBody>
      </p:sp>
    </p:spTree>
    <p:extLst>
      <p:ext uri="{BB962C8B-B14F-4D97-AF65-F5344CB8AC3E}">
        <p14:creationId xmlns:p14="http://schemas.microsoft.com/office/powerpoint/2010/main" val="253437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0000" y="1190650"/>
            <a:ext cx="11412000" cy="3462486"/>
          </a:xfrm>
          <a:prstGeom prst="rect">
            <a:avLst/>
          </a:prstGeom>
        </p:spPr>
        <p:txBody>
          <a:bodyPr wrap="square">
            <a:spAutoFit/>
          </a:bodyPr>
          <a:lstStyle/>
          <a:p>
            <a:pPr defTabSz="1218565">
              <a:lnSpc>
                <a:spcPct val="150000"/>
              </a:lnSpc>
            </a:pPr>
            <a:r>
              <a:rPr lang="zh-CN" altLang="zh-CN" sz="2600" b="1" kern="100" dirty="0">
                <a:solidFill>
                  <a:srgbClr val="BC5D22"/>
                </a:solidFill>
                <a:latin typeface="+mn-ea"/>
                <a:cs typeface="Times New Roman" panose="02020603050405020304" pitchFamily="18" charset="0"/>
              </a:rPr>
              <a:t>三、虚拟</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中间态</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法判断平衡移动的结果</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对于以下三个反应，从反应开始进行到达到平衡后，保持温度、体积不变，按要求回答下列问题。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1)PCl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PCl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方向移动，达到平衡后，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062177750"/>
              </p:ext>
            </p:extLst>
          </p:nvPr>
        </p:nvGraphicFramePr>
        <p:xfrm>
          <a:off x="1785045" y="3068960"/>
          <a:ext cx="987425" cy="447675"/>
        </p:xfrm>
        <a:graphic>
          <a:graphicData uri="http://schemas.openxmlformats.org/presentationml/2006/ole">
            <mc:AlternateContent xmlns:mc="http://schemas.openxmlformats.org/markup-compatibility/2006">
              <mc:Choice xmlns:v="urn:schemas-microsoft-com:vml" Requires="v">
                <p:oleObj spid="_x0000_s168009"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1785045" y="3068960"/>
                        <a:ext cx="987425" cy="447675"/>
                      </a:xfrm>
                      <a:prstGeom prst="rect">
                        <a:avLst/>
                      </a:prstGeom>
                    </p:spPr>
                  </p:pic>
                </p:oleObj>
              </mc:Fallback>
            </mc:AlternateContent>
          </a:graphicData>
        </a:graphic>
      </p:graphicFrame>
      <p:sp>
        <p:nvSpPr>
          <p:cNvPr id="5" name="矩形 4"/>
          <p:cNvSpPr/>
          <p:nvPr/>
        </p:nvSpPr>
        <p:spPr>
          <a:xfrm>
            <a:off x="3719736" y="3516635"/>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a:t>
            </a:r>
            <a:endParaRPr lang="zh-CN" altLang="en-US" dirty="0"/>
          </a:p>
        </p:txBody>
      </p:sp>
      <p:sp>
        <p:nvSpPr>
          <p:cNvPr id="8" name="矩形 7"/>
          <p:cNvSpPr/>
          <p:nvPr/>
        </p:nvSpPr>
        <p:spPr>
          <a:xfrm>
            <a:off x="10560496" y="351968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10" name="矩形 9"/>
          <p:cNvSpPr/>
          <p:nvPr/>
        </p:nvSpPr>
        <p:spPr>
          <a:xfrm>
            <a:off x="2982238" y="406218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Tree>
    <p:extLst>
      <p:ext uri="{BB962C8B-B14F-4D97-AF65-F5344CB8AC3E}">
        <p14:creationId xmlns:p14="http://schemas.microsoft.com/office/powerpoint/2010/main" val="297009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0000" y="539155"/>
            <a:ext cx="11412000" cy="563231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2)2HI(g)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HI(g)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，平衡向</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方向移动，达到平衡后，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的分解率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3)2NO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方向移动，达到平衡后，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同等倍数的加入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移动，达到平衡后，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，体积分数都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的转化率、体积分数都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，体积分数都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3325126700"/>
              </p:ext>
            </p:extLst>
          </p:nvPr>
        </p:nvGraphicFramePr>
        <p:xfrm>
          <a:off x="1703512" y="717848"/>
          <a:ext cx="987425" cy="447675"/>
        </p:xfrm>
        <a:graphic>
          <a:graphicData uri="http://schemas.openxmlformats.org/presentationml/2006/ole">
            <mc:AlternateContent xmlns:mc="http://schemas.openxmlformats.org/markup-compatibility/2006">
              <mc:Choice xmlns:v="urn:schemas-microsoft-com:vml" Requires="v">
                <p:oleObj spid="_x0000_s169169"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1703512" y="717848"/>
                        <a:ext cx="987425" cy="4476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388583470"/>
              </p:ext>
            </p:extLst>
          </p:nvPr>
        </p:nvGraphicFramePr>
        <p:xfrm>
          <a:off x="1919536" y="2365236"/>
          <a:ext cx="987425" cy="447675"/>
        </p:xfrm>
        <a:graphic>
          <a:graphicData uri="http://schemas.openxmlformats.org/presentationml/2006/ole">
            <mc:AlternateContent xmlns:mc="http://schemas.openxmlformats.org/markup-compatibility/2006">
              <mc:Choice xmlns:v="urn:schemas-microsoft-com:vml" Requires="v">
                <p:oleObj spid="_x0000_s169170" name="文档" r:id="rId5" imgW="987954" imgH="448194" progId="Word.Document.12">
                  <p:embed/>
                </p:oleObj>
              </mc:Choice>
              <mc:Fallback>
                <p:oleObj name="文档" r:id="rId5" imgW="987954" imgH="448194" progId="Word.Document.12">
                  <p:embed/>
                  <p:pic>
                    <p:nvPicPr>
                      <p:cNvPr id="0" name=""/>
                      <p:cNvPicPr/>
                      <p:nvPr/>
                    </p:nvPicPr>
                    <p:blipFill>
                      <a:blip r:embed="rId4"/>
                      <a:stretch>
                        <a:fillRect/>
                      </a:stretch>
                    </p:blipFill>
                    <p:spPr>
                      <a:xfrm>
                        <a:off x="1919536" y="2365236"/>
                        <a:ext cx="987425" cy="4476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50640031"/>
              </p:ext>
            </p:extLst>
          </p:nvPr>
        </p:nvGraphicFramePr>
        <p:xfrm>
          <a:off x="2681412" y="4048030"/>
          <a:ext cx="987425" cy="447675"/>
        </p:xfrm>
        <a:graphic>
          <a:graphicData uri="http://schemas.openxmlformats.org/presentationml/2006/ole">
            <mc:AlternateContent xmlns:mc="http://schemas.openxmlformats.org/markup-compatibility/2006">
              <mc:Choice xmlns:v="urn:schemas-microsoft-com:vml" Requires="v">
                <p:oleObj spid="_x0000_s169171" name="文档" r:id="rId6" imgW="987954" imgH="448194" progId="Word.Document.12">
                  <p:embed/>
                </p:oleObj>
              </mc:Choice>
              <mc:Fallback>
                <p:oleObj name="文档" r:id="rId6" imgW="987954" imgH="448194" progId="Word.Document.12">
                  <p:embed/>
                  <p:pic>
                    <p:nvPicPr>
                      <p:cNvPr id="0" name=""/>
                      <p:cNvPicPr/>
                      <p:nvPr/>
                    </p:nvPicPr>
                    <p:blipFill>
                      <a:blip r:embed="rId4"/>
                      <a:stretch>
                        <a:fillRect/>
                      </a:stretch>
                    </p:blipFill>
                    <p:spPr>
                      <a:xfrm>
                        <a:off x="2681412" y="4048030"/>
                        <a:ext cx="987425" cy="447675"/>
                      </a:xfrm>
                      <a:prstGeom prst="rect">
                        <a:avLst/>
                      </a:prstGeom>
                    </p:spPr>
                  </p:pic>
                </p:oleObj>
              </mc:Fallback>
            </mc:AlternateContent>
          </a:graphicData>
        </a:graphic>
      </p:graphicFrame>
      <p:sp>
        <p:nvSpPr>
          <p:cNvPr id="3" name="矩形 2"/>
          <p:cNvSpPr/>
          <p:nvPr/>
        </p:nvSpPr>
        <p:spPr>
          <a:xfrm>
            <a:off x="3331820" y="1165523"/>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a:t>
            </a:r>
            <a:endParaRPr lang="zh-CN" altLang="en-US" dirty="0"/>
          </a:p>
        </p:txBody>
      </p:sp>
      <p:sp>
        <p:nvSpPr>
          <p:cNvPr id="6" name="矩形 5"/>
          <p:cNvSpPr/>
          <p:nvPr/>
        </p:nvSpPr>
        <p:spPr>
          <a:xfrm>
            <a:off x="9408368" y="116552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13" name="矩形 12"/>
          <p:cNvSpPr/>
          <p:nvPr/>
        </p:nvSpPr>
        <p:spPr>
          <a:xfrm>
            <a:off x="1127448" y="169128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16" name="矩形 15"/>
          <p:cNvSpPr/>
          <p:nvPr/>
        </p:nvSpPr>
        <p:spPr>
          <a:xfrm>
            <a:off x="3691860" y="2812911"/>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a:t>
            </a:r>
            <a:endParaRPr lang="zh-CN" altLang="en-US" dirty="0"/>
          </a:p>
        </p:txBody>
      </p:sp>
      <p:sp>
        <p:nvSpPr>
          <p:cNvPr id="18" name="矩形 17"/>
          <p:cNvSpPr/>
          <p:nvPr/>
        </p:nvSpPr>
        <p:spPr>
          <a:xfrm>
            <a:off x="10632504" y="281291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20" name="矩形 19"/>
          <p:cNvSpPr/>
          <p:nvPr/>
        </p:nvSpPr>
        <p:spPr>
          <a:xfrm>
            <a:off x="3077215" y="335531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22" name="矩形 21"/>
          <p:cNvSpPr/>
          <p:nvPr/>
        </p:nvSpPr>
        <p:spPr>
          <a:xfrm>
            <a:off x="5089282" y="442758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正向</a:t>
            </a:r>
            <a:endParaRPr lang="zh-CN" altLang="en-US" dirty="0"/>
          </a:p>
        </p:txBody>
      </p:sp>
      <p:sp>
        <p:nvSpPr>
          <p:cNvPr id="23" name="矩形 22"/>
          <p:cNvSpPr/>
          <p:nvPr/>
        </p:nvSpPr>
        <p:spPr>
          <a:xfrm>
            <a:off x="1600306" y="500365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24" name="矩形 23"/>
          <p:cNvSpPr/>
          <p:nvPr/>
        </p:nvSpPr>
        <p:spPr>
          <a:xfrm>
            <a:off x="4656757" y="500365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25" name="矩形 24"/>
          <p:cNvSpPr/>
          <p:nvPr/>
        </p:nvSpPr>
        <p:spPr>
          <a:xfrm>
            <a:off x="683583" y="55660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26" name="矩形 25"/>
          <p:cNvSpPr/>
          <p:nvPr/>
        </p:nvSpPr>
        <p:spPr>
          <a:xfrm>
            <a:off x="9192344" y="55533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27" name="矩形 26"/>
          <p:cNvSpPr/>
          <p:nvPr/>
        </p:nvSpPr>
        <p:spPr>
          <a:xfrm>
            <a:off x="6023992" y="55533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Tree>
    <p:extLst>
      <p:ext uri="{BB962C8B-B14F-4D97-AF65-F5344CB8AC3E}">
        <p14:creationId xmlns:p14="http://schemas.microsoft.com/office/powerpoint/2010/main" val="297513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6" grpId="0"/>
      <p:bldP spid="18" grpId="0"/>
      <p:bldP spid="20" grpId="0"/>
      <p:bldP spid="22"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53650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2523174" y="776317"/>
            <a:ext cx="7145652" cy="492443"/>
          </a:xfrm>
          <a:prstGeom prst="rect">
            <a:avLst/>
          </a:prstGeom>
          <a:noFill/>
        </p:spPr>
        <p:txBody>
          <a:bodyPr wrap="square">
            <a:spAutoFit/>
          </a:bodyPr>
          <a:lstStyle/>
          <a:p>
            <a:pPr algn="ctr"/>
            <a:r>
              <a:rPr lang="zh-CN" altLang="zh-CN" sz="2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平衡转化率的分析与判断方法</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练后反思</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786000" y="2060054"/>
            <a:ext cx="10620000" cy="334707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的转化率分析</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若反应物起始物质的量之比等于化学计量数之比，达到平衡后，它们的转化率相等。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若只增加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的量，平衡正向移动，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的转化率减小。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若按原比例同倍数地增加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或降低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的浓度，等效于压缩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或扩大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容器体积，气体反应物的转化率与化学计量数有关。</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70906791"/>
              </p:ext>
            </p:extLst>
          </p:nvPr>
        </p:nvGraphicFramePr>
        <p:xfrm>
          <a:off x="3244255" y="2247160"/>
          <a:ext cx="987425" cy="447675"/>
        </p:xfrm>
        <a:graphic>
          <a:graphicData uri="http://schemas.openxmlformats.org/presentationml/2006/ole">
            <mc:AlternateContent xmlns:mc="http://schemas.openxmlformats.org/markup-compatibility/2006">
              <mc:Choice xmlns:v="urn:schemas-microsoft-com:vml" Requires="v">
                <p:oleObj spid="_x0000_s170054"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3244255" y="2247160"/>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12998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916832"/>
            <a:ext cx="10801200" cy="1688411"/>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理解外界条件</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浓度、温度、压强、催化剂等</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对化学平衡的影响，能用相关</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理</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 </a:t>
            </a: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   </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论</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解释其一般规律</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了解化学平衡的调控在生活、生产和科学研究领域中的重要作用。</a:t>
            </a: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367240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2523174" y="776317"/>
            <a:ext cx="7145652" cy="492443"/>
          </a:xfrm>
          <a:prstGeom prst="rect">
            <a:avLst/>
          </a:prstGeom>
          <a:noFill/>
        </p:spPr>
        <p:txBody>
          <a:bodyPr wrap="square">
            <a:spAutoFit/>
          </a:bodyPr>
          <a:lstStyle/>
          <a:p>
            <a:pPr algn="ctr"/>
            <a:r>
              <a:rPr lang="zh-CN" altLang="zh-CN" sz="2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平衡转化率的分析与判断方法</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a:solidFill>
                  <a:schemeClr val="bg1"/>
                </a:solidFill>
                <a:latin typeface="方正中倩简体" panose="03000509000000000000" pitchFamily="65" charset="-122"/>
                <a:ea typeface="方正中倩简体" panose="03000509000000000000" pitchFamily="65" charset="-122"/>
              </a:rPr>
              <a:t>练后反思</a:t>
            </a:r>
          </a:p>
        </p:txBody>
      </p:sp>
      <p:sp>
        <p:nvSpPr>
          <p:cNvPr id="11" name="矩形 10">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 name="矩形 3"/>
          <p:cNvSpPr/>
          <p:nvPr/>
        </p:nvSpPr>
        <p:spPr>
          <a:xfrm>
            <a:off x="786000" y="2032942"/>
            <a:ext cx="10620000" cy="57708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同倍增大</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3743610"/>
              </p:ext>
            </p:extLst>
          </p:nvPr>
        </p:nvGraphicFramePr>
        <p:xfrm>
          <a:off x="822348" y="2753022"/>
          <a:ext cx="5634037" cy="2116138"/>
        </p:xfrm>
        <a:graphic>
          <a:graphicData uri="http://schemas.openxmlformats.org/presentationml/2006/ole">
            <mc:AlternateContent xmlns:mc="http://schemas.openxmlformats.org/markup-compatibility/2006">
              <mc:Choice xmlns:v="urn:schemas-microsoft-com:vml" Requires="v">
                <p:oleObj spid="_x0000_s171078" name="文档" r:id="rId4" imgW="5634248" imgH="2116749" progId="Word.Document.12">
                  <p:embed/>
                </p:oleObj>
              </mc:Choice>
              <mc:Fallback>
                <p:oleObj name="文档" r:id="rId4" imgW="5634248" imgH="2116749" progId="Word.Document.12">
                  <p:embed/>
                  <p:pic>
                    <p:nvPicPr>
                      <p:cNvPr id="0" name=""/>
                      <p:cNvPicPr/>
                      <p:nvPr/>
                    </p:nvPicPr>
                    <p:blipFill>
                      <a:blip r:embed="rId5"/>
                      <a:stretch>
                        <a:fillRect/>
                      </a:stretch>
                    </p:blipFill>
                    <p:spPr>
                      <a:xfrm>
                        <a:off x="822348" y="2753022"/>
                        <a:ext cx="5634037" cy="2116138"/>
                      </a:xfrm>
                      <a:prstGeom prst="rect">
                        <a:avLst/>
                      </a:prstGeom>
                    </p:spPr>
                  </p:pic>
                </p:oleObj>
              </mc:Fallback>
            </mc:AlternateContent>
          </a:graphicData>
        </a:graphic>
      </p:graphicFrame>
    </p:spTree>
    <p:extLst>
      <p:ext uri="{BB962C8B-B14F-4D97-AF65-F5344CB8AC3E}">
        <p14:creationId xmlns:p14="http://schemas.microsoft.com/office/powerpoint/2010/main" val="2770770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968992"/>
            <a:ext cx="11412000" cy="404418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恒温、恒压下，在一个容积可变的密闭容器中发生反应：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，达到平衡时生成</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。则下列说法错误的是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，达到平衡时，生成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若开始时通入</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C</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，达到平衡时，</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的物质的量一定大于</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，达到平衡时，再通入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，则再次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达</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7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若在原平衡体系中，再通入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，混合气体的平均相对分子质量不变</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603525762"/>
              </p:ext>
            </p:extLst>
          </p:nvPr>
        </p:nvGraphicFramePr>
        <p:xfrm>
          <a:off x="9768408" y="1160633"/>
          <a:ext cx="987425" cy="447675"/>
        </p:xfrm>
        <a:graphic>
          <a:graphicData uri="http://schemas.openxmlformats.org/presentationml/2006/ole">
            <mc:AlternateContent xmlns:mc="http://schemas.openxmlformats.org/markup-compatibility/2006">
              <mc:Choice xmlns:v="urn:schemas-microsoft-com:vml" Requires="v">
                <p:oleObj spid="_x0000_s156862"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9768408" y="1160633"/>
                        <a:ext cx="987425" cy="4476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16738460"/>
              </p:ext>
            </p:extLst>
          </p:nvPr>
        </p:nvGraphicFramePr>
        <p:xfrm>
          <a:off x="5003800" y="3705296"/>
          <a:ext cx="1111250" cy="877888"/>
        </p:xfrm>
        <a:graphic>
          <a:graphicData uri="http://schemas.openxmlformats.org/presentationml/2006/ole">
            <mc:AlternateContent xmlns:mc="http://schemas.openxmlformats.org/markup-compatibility/2006">
              <mc:Choice xmlns:v="urn:schemas-microsoft-com:vml" Requires="v">
                <p:oleObj spid="_x0000_s156863" name="文档" r:id="rId5" imgW="1111763" imgH="877638" progId="Word.Document.12">
                  <p:embed/>
                </p:oleObj>
              </mc:Choice>
              <mc:Fallback>
                <p:oleObj name="文档" r:id="rId5" imgW="1111763" imgH="877638" progId="Word.Document.12">
                  <p:embed/>
                  <p:pic>
                    <p:nvPicPr>
                      <p:cNvPr id="0" name=""/>
                      <p:cNvPicPr/>
                      <p:nvPr/>
                    </p:nvPicPr>
                    <p:blipFill>
                      <a:blip r:embed="rId6"/>
                      <a:stretch>
                        <a:fillRect/>
                      </a:stretch>
                    </p:blipFill>
                    <p:spPr>
                      <a:xfrm>
                        <a:off x="5003800" y="3705296"/>
                        <a:ext cx="1111250" cy="877888"/>
                      </a:xfrm>
                      <a:prstGeom prst="rect">
                        <a:avLst/>
                      </a:prstGeom>
                    </p:spPr>
                  </p:pic>
                </p:oleObj>
              </mc:Fallback>
            </mc:AlternateContent>
          </a:graphicData>
        </a:graphic>
      </p:graphicFrame>
      <p:sp>
        <p:nvSpPr>
          <p:cNvPr id="13" name="TextBox 9"/>
          <p:cNvSpPr txBox="1"/>
          <p:nvPr/>
        </p:nvSpPr>
        <p:spPr>
          <a:xfrm>
            <a:off x="210394" y="258194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09241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412776"/>
            <a:ext cx="11160000" cy="2690812"/>
            <a:chOff x="792914" y="3925222"/>
            <a:chExt cx="11160000" cy="2690812"/>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1"/>
              <a:ext cx="11160000" cy="2577923"/>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635984" y="1628800"/>
            <a:ext cx="10920033"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，开始时通入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，由于容器容积变大，保持恒压，相当于将三个原容器叠加，各物质的含量与原平衡中的相同，生成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，无法确定平衡移动的方向，不能确定平衡时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的物质的量一定大于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，根据题给数据可计算出达到平衡时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32463942"/>
              </p:ext>
            </p:extLst>
          </p:nvPr>
        </p:nvGraphicFramePr>
        <p:xfrm>
          <a:off x="9132639" y="3235226"/>
          <a:ext cx="1139825" cy="868363"/>
        </p:xfrm>
        <a:graphic>
          <a:graphicData uri="http://schemas.openxmlformats.org/presentationml/2006/ole">
            <mc:AlternateContent xmlns:mc="http://schemas.openxmlformats.org/markup-compatibility/2006">
              <mc:Choice xmlns:v="urn:schemas-microsoft-com:vml" Requires="v">
                <p:oleObj spid="_x0000_s158815" name="文档" r:id="rId3" imgW="1140196" imgH="867902" progId="Word.Document.12">
                  <p:embed/>
                </p:oleObj>
              </mc:Choice>
              <mc:Fallback>
                <p:oleObj name="文档" r:id="rId3" imgW="1140196" imgH="867902" progId="Word.Document.12">
                  <p:embed/>
                  <p:pic>
                    <p:nvPicPr>
                      <p:cNvPr id="0" name=""/>
                      <p:cNvPicPr/>
                      <p:nvPr/>
                    </p:nvPicPr>
                    <p:blipFill>
                      <a:blip r:embed="rId4"/>
                      <a:stretch>
                        <a:fillRect/>
                      </a:stretch>
                    </p:blipFill>
                    <p:spPr>
                      <a:xfrm>
                        <a:off x="9132639" y="3235226"/>
                        <a:ext cx="1139825" cy="868363"/>
                      </a:xfrm>
                      <a:prstGeom prst="rect">
                        <a:avLst/>
                      </a:prstGeom>
                    </p:spPr>
                  </p:pic>
                </p:oleObj>
              </mc:Fallback>
            </mc:AlternateContent>
          </a:graphicData>
        </a:graphic>
      </p:graphicFrame>
    </p:spTree>
    <p:extLst>
      <p:ext uri="{BB962C8B-B14F-4D97-AF65-F5344CB8AC3E}">
        <p14:creationId xmlns:p14="http://schemas.microsoft.com/office/powerpoint/2010/main" val="349784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blinds(horizontal)">
                                      <p:cBhvr>
                                        <p:cTn id="13" dur="500"/>
                                        <p:tgtEl>
                                          <p:spTgt spid="1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linds(horizontal)">
                                      <p:cBhvr>
                                        <p:cTn id="16" dur="500"/>
                                        <p:tgtEl>
                                          <p:spTgt spid="1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692696"/>
            <a:ext cx="11412000" cy="2377574"/>
          </a:xfrm>
          <a:prstGeom prst="rect">
            <a:avLst/>
          </a:prstGeom>
        </p:spPr>
        <p:txBody>
          <a:bodyPr wrap="square">
            <a:spAutoFit/>
          </a:bodyPr>
          <a:lstStyle/>
          <a:p>
            <a:pPr algn="just">
              <a:lnSpc>
                <a:spcPct val="16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一定条件下存在反应：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，其正反应放热。图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表示起始时容器甲、丙的体积都是</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，容器乙、丁的体积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都是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向容器甲、丙内都充入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并保持恒温；向容器乙、丁内都充入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0.5</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并保持绝热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即与外界无热量交换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，在一定温度时开始反应。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7724" name="Picture 28" descr="7-68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1944" y="3464747"/>
            <a:ext cx="6251214"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390000" y="3055625"/>
            <a:ext cx="11412000" cy="279307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达平衡时，所需时间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达平衡时，体积分数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丁</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651943657"/>
              </p:ext>
            </p:extLst>
          </p:nvPr>
        </p:nvGraphicFramePr>
        <p:xfrm>
          <a:off x="5857230" y="895003"/>
          <a:ext cx="987425" cy="447675"/>
        </p:xfrm>
        <a:graphic>
          <a:graphicData uri="http://schemas.openxmlformats.org/presentationml/2006/ole">
            <mc:AlternateContent xmlns:mc="http://schemas.openxmlformats.org/markup-compatibility/2006">
              <mc:Choice xmlns:v="urn:schemas-microsoft-com:vml" Requires="v">
                <p:oleObj spid="_x0000_s157859" name="文档" r:id="rId4" imgW="987954" imgH="448194" progId="Word.Document.12">
                  <p:embed/>
                </p:oleObj>
              </mc:Choice>
              <mc:Fallback>
                <p:oleObj name="文档" r:id="rId4" imgW="987954" imgH="448194" progId="Word.Document.12">
                  <p:embed/>
                  <p:pic>
                    <p:nvPicPr>
                      <p:cNvPr id="0" name=""/>
                      <p:cNvPicPr/>
                      <p:nvPr/>
                    </p:nvPicPr>
                    <p:blipFill>
                      <a:blip r:embed="rId5"/>
                      <a:stretch>
                        <a:fillRect/>
                      </a:stretch>
                    </p:blipFill>
                    <p:spPr>
                      <a:xfrm>
                        <a:off x="5857230" y="895003"/>
                        <a:ext cx="987425" cy="4476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77702735"/>
              </p:ext>
            </p:extLst>
          </p:nvPr>
        </p:nvGraphicFramePr>
        <p:xfrm>
          <a:off x="8112224" y="1230660"/>
          <a:ext cx="739775" cy="858838"/>
        </p:xfrm>
        <a:graphic>
          <a:graphicData uri="http://schemas.openxmlformats.org/presentationml/2006/ole">
            <mc:AlternateContent xmlns:mc="http://schemas.openxmlformats.org/markup-compatibility/2006">
              <mc:Choice xmlns:v="urn:schemas-microsoft-com:vml" Requires="v">
                <p:oleObj spid="_x0000_s157860" name="文档" r:id="rId6" imgW="740335" imgH="858527" progId="Word.Document.12">
                  <p:embed/>
                </p:oleObj>
              </mc:Choice>
              <mc:Fallback>
                <p:oleObj name="文档" r:id="rId6" imgW="740335" imgH="858527" progId="Word.Document.12">
                  <p:embed/>
                  <p:pic>
                    <p:nvPicPr>
                      <p:cNvPr id="0" name=""/>
                      <p:cNvPicPr/>
                      <p:nvPr/>
                    </p:nvPicPr>
                    <p:blipFill>
                      <a:blip r:embed="rId7"/>
                      <a:stretch>
                        <a:fillRect/>
                      </a:stretch>
                    </p:blipFill>
                    <p:spPr>
                      <a:xfrm>
                        <a:off x="8112224" y="1230660"/>
                        <a:ext cx="739775" cy="858838"/>
                      </a:xfrm>
                      <a:prstGeom prst="rect">
                        <a:avLst/>
                      </a:prstGeom>
                    </p:spPr>
                  </p:pic>
                </p:oleObj>
              </mc:Fallback>
            </mc:AlternateContent>
          </a:graphicData>
        </a:graphic>
      </p:graphicFrame>
      <p:sp>
        <p:nvSpPr>
          <p:cNvPr id="20" name="TextBox 9"/>
          <p:cNvSpPr txBox="1"/>
          <p:nvPr/>
        </p:nvSpPr>
        <p:spPr>
          <a:xfrm>
            <a:off x="219919" y="521233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43629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620688"/>
            <a:ext cx="11160000" cy="5760640"/>
            <a:chOff x="792914" y="3925222"/>
            <a:chExt cx="11160000" cy="5760640"/>
          </a:xfrm>
        </p:grpSpPr>
        <p:sp>
          <p:nvSpPr>
            <p:cNvPr id="15" name="圆角矩形 14">
              <a:extLst>
                <a:ext uri="{FF2B5EF4-FFF2-40B4-BE49-F238E27FC236}">
                  <a16:creationId xmlns="" xmlns:a16="http://schemas.microsoft.com/office/drawing/2014/main" id="{E0791A29-2CB4-2744-96C1-EA2037B165CE}"/>
                </a:ext>
              </a:extLst>
            </p:cNvPr>
            <p:cNvSpPr/>
            <p:nvPr/>
          </p:nvSpPr>
          <p:spPr>
            <a:xfrm>
              <a:off x="792914" y="4038112"/>
              <a:ext cx="11160000" cy="5647750"/>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6" name="Picture 28" descr="7-68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5640" y="980728"/>
            <a:ext cx="6251214"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35984" y="2819028"/>
            <a:ext cx="10920033" cy="334623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甲和乙若都是恒温恒压，则两者等效，但乙为绝热恒压，又该反应的正反应为放热反应，则温度：甲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乙，温度升高平衡向逆反应方向移动，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丙和丁若都是恒温恒容，则两者等效，但丁为绝热恒容，则温度：丙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丁，温度越高，反应速率越快，到达平衡的时间越短，所用的时间：丙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温度升高平衡向逆反应方向移动，体积分数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8472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linds(horizontal)">
                                      <p:cBhvr>
                                        <p:cTn id="16" dur="500"/>
                                        <p:tgtEl>
                                          <p:spTgt spid="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53650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模型构建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786000" y="2060054"/>
            <a:ext cx="10620000" cy="113107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构建恒温恒容平衡思维模式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新平衡状态可认为是两个原平衡状态简单的叠加并压缩而成，相当于增大压强。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2034" name="Picture 2" descr="7-4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5759" y="3446031"/>
            <a:ext cx="5480482" cy="156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366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53650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模型构建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786000" y="2060054"/>
            <a:ext cx="10620000" cy="113107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构建恒温恒压平衡思维模式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以气体物质的量增加的反应为例，见图示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新平衡状态可以认为是两个原平衡状态简单的叠加，压强不变，平衡不移动。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3058" name="Picture 2" descr="7-4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895" y="3374023"/>
            <a:ext cx="4434211" cy="156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18116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5857" y="2753052"/>
            <a:ext cx="10648119"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工业合成氨</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389999" y="789087"/>
            <a:ext cx="5201945" cy="3416320"/>
          </a:xfrm>
          <a:prstGeom prst="rect">
            <a:avLst/>
          </a:prstGeom>
        </p:spPr>
        <p:txBody>
          <a:bodyPr wrap="square">
            <a:spAutoFit/>
          </a:bodyPr>
          <a:lstStyle/>
          <a:p>
            <a:pPr algn="just">
              <a:lnSpc>
                <a:spcPct val="150000"/>
              </a:lnSpc>
              <a:spcAft>
                <a:spcPts val="0"/>
              </a:spcAft>
            </a:pP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是工业合成氨的工艺，根据流程解答下列问题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工业合成氨是人类科学技术的一项重大突破，其热化学方程式如下：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92.4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，结合反应的化学</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方</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74082" name="Picture 2" descr="7-2X"/>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336" y="1045867"/>
            <a:ext cx="6077664"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extLst>
              <p:ext uri="{D42A27DB-BD31-4B8C-83A1-F6EECF244321}">
                <p14:modId xmlns:p14="http://schemas.microsoft.com/office/powerpoint/2010/main" val="1366895996"/>
              </p:ext>
            </p:extLst>
          </p:nvPr>
        </p:nvGraphicFramePr>
        <p:xfrm>
          <a:off x="2660303" y="3147318"/>
          <a:ext cx="987425" cy="447675"/>
        </p:xfrm>
        <a:graphic>
          <a:graphicData uri="http://schemas.openxmlformats.org/presentationml/2006/ole">
            <mc:AlternateContent xmlns:mc="http://schemas.openxmlformats.org/markup-compatibility/2006">
              <mc:Choice xmlns:v="urn:schemas-microsoft-com:vml" Requires="v">
                <p:oleObj spid="_x0000_s174149" name="文档" r:id="rId4" imgW="987954" imgH="448194" progId="Word.Document.12">
                  <p:embed/>
                </p:oleObj>
              </mc:Choice>
              <mc:Fallback>
                <p:oleObj name="文档" r:id="rId4" imgW="987954" imgH="448194" progId="Word.Document.12">
                  <p:embed/>
                  <p:pic>
                    <p:nvPicPr>
                      <p:cNvPr id="0" name=""/>
                      <p:cNvPicPr/>
                      <p:nvPr/>
                    </p:nvPicPr>
                    <p:blipFill>
                      <a:blip r:embed="rId5"/>
                      <a:stretch>
                        <a:fillRect/>
                      </a:stretch>
                    </p:blipFill>
                    <p:spPr>
                      <a:xfrm>
                        <a:off x="2660303" y="3147318"/>
                        <a:ext cx="987425" cy="447675"/>
                      </a:xfrm>
                      <a:prstGeom prst="rect">
                        <a:avLst/>
                      </a:prstGeom>
                    </p:spPr>
                  </p:pic>
                </p:oleObj>
              </mc:Fallback>
            </mc:AlternateContent>
          </a:graphicData>
        </a:graphic>
      </p:graphicFrame>
      <p:sp>
        <p:nvSpPr>
          <p:cNvPr id="10" name="矩形 9"/>
          <p:cNvSpPr/>
          <p:nvPr/>
        </p:nvSpPr>
        <p:spPr>
          <a:xfrm>
            <a:off x="389999" y="4141041"/>
            <a:ext cx="11412001" cy="2677656"/>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程式分析哪些措施可以提高合成氨的反应速率？哪些措施可以提高氮气或氢气的转化率</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升高温度、增大压强、增大反应物的浓度、使用催化剂等，都可以使合成氨的反应速率增大；降低温度、增大压强、增大反应物浓度或减小生成物浓度等有利于提高氮气或氢气的转化率</a:t>
            </a:r>
            <a:r>
              <a:rPr lang="zh-CN" altLang="zh-CN" sz="2400" kern="100"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21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999" y="332656"/>
            <a:ext cx="5941492"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工业合成氨中，使用铁触媒作催化剂。</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铁触媒加快化学反应速率的原因是什么？</a:t>
            </a:r>
            <a:endParaRPr lang="zh-CN" altLang="zh-CN" sz="24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082" name="Picture 2" descr="7-2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032" y="946435"/>
            <a:ext cx="5525149"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9999" y="3682739"/>
            <a:ext cx="11412001"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铁触媒能提高氢气的平衡转化率吗？</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简述理由。</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不能。因为催化剂对化学平衡无影响。</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铁触媒能提高反应混合物中氨的体积分数吗？</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能。因为实际合成氨过程为非平衡状态下进行，反应速率大，单位时间里生产的氨气的量多。</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89999" y="1460977"/>
            <a:ext cx="5941492" cy="2308324"/>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使用铁触媒作催化剂改变了反应历程，降低了反应的活化能，提高了活化分子的百分数，有效碰撞次数增加，反应速率加快。</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042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15164"/>
          <a:stretch/>
        </p:blipFill>
        <p:spPr>
          <a:xfrm>
            <a:off x="0" y="1500"/>
            <a:ext cx="12193200" cy="6856500"/>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9143686" y="2854335"/>
            <a:ext cx="2154326" cy="1222738"/>
            <a:chOff x="9143686" y="2854335"/>
            <a:chExt cx="2154326" cy="1222738"/>
          </a:xfrm>
        </p:grpSpPr>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hlinkClick r:id="rId3" action="ppaction://hlinksldjump"/>
              <a:extLst>
                <a:ext uri="{FF2B5EF4-FFF2-40B4-BE49-F238E27FC236}">
                  <a16:creationId xmlns:a16="http://schemas.microsoft.com/office/drawing/2014/main" xmlns="" id="{6AC70600-4115-C54C-ACAE-9E5A30E27804}"/>
                </a:ext>
              </a:extLst>
            </p:cNvPr>
            <p:cNvSpPr txBox="1"/>
            <p:nvPr/>
          </p:nvSpPr>
          <p:spPr>
            <a:xfrm>
              <a:off x="9473119" y="3250261"/>
              <a:ext cx="1495461"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smtClean="0">
                <a:solidFill>
                  <a:schemeClr val="bg1"/>
                </a:solidFill>
                <a:latin typeface="Verdana" panose="020B0604030504040204"/>
                <a:ea typeface="微软雅黑" panose="020B0503020204020204" pitchFamily="34" charset="-122"/>
              </a:endParaRPr>
            </a:p>
          </p:txBody>
        </p:sp>
      </p:gr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860384" y="3500952"/>
              <a:ext cx="1033075" cy="276999"/>
            </a:xfrm>
            <a:prstGeom prst="rect">
              <a:avLst/>
            </a:prstGeom>
          </p:spPr>
          <p:txBody>
            <a:bodyPr wrap="square">
              <a:spAutoFit/>
            </a:bodyPr>
            <a:lstStyle/>
            <a:p>
              <a:r>
                <a:rPr lang="zh-CN" altLang="zh-CN" sz="1200" spc="100" dirty="0">
                  <a:solidFill>
                    <a:schemeClr val="bg1">
                      <a:lumMod val="95000"/>
                    </a:schemeClr>
                  </a:solidFill>
                  <a:latin typeface="+mn-ea"/>
                </a:rPr>
                <a:t>工业合成氨</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478141" cy="276999"/>
            </a:xfrm>
            <a:prstGeom prst="rect">
              <a:avLst/>
            </a:prstGeom>
          </p:spPr>
          <p:txBody>
            <a:bodyPr wrap="square">
              <a:spAutoFit/>
            </a:bodyPr>
            <a:lstStyle/>
            <a:p>
              <a:r>
                <a:rPr lang="zh-CN" altLang="zh-CN" sz="1200" spc="100" dirty="0">
                  <a:solidFill>
                    <a:schemeClr val="bg1">
                      <a:lumMod val="95000"/>
                    </a:schemeClr>
                  </a:solidFill>
                  <a:latin typeface="+mn-ea"/>
                </a:rPr>
                <a:t>化学平衡的移动</a:t>
              </a:r>
            </a:p>
          </p:txBody>
        </p:sp>
      </p:gr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999" y="639739"/>
            <a:ext cx="5941492"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合成氨时选择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而不采用常温主要考虑什么因素？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考虑速率因素，</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500 </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时催化剂的催化活性最好。</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082" name="Picture 2" descr="7-2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499" y="476672"/>
            <a:ext cx="5525149"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9999" y="2933509"/>
            <a:ext cx="11412001"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合成氨时一般采用的压强为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的原因是什么？</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合成氨时增大压强尽管可以同时提高反应速率和反应物的转化率。但是，压强越大，对材料的强度和设备的要求也越高，增加生产投资将降低综合经济效益。故一般采用的压强为</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10</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30 </a:t>
            </a:r>
            <a:r>
              <a:rPr lang="en-US" altLang="zh-CN" sz="2400" kern="100" dirty="0" err="1">
                <a:solidFill>
                  <a:srgbClr val="0000FF"/>
                </a:solidFill>
                <a:latin typeface="Times New Roman" panose="02020603050405020304" pitchFamily="18" charset="0"/>
                <a:ea typeface="黑体" panose="02010609060101010101" pitchFamily="49" charset="-122"/>
                <a:cs typeface="Courier New" panose="02070309020205020404" pitchFamily="49" charset="0"/>
              </a:rPr>
              <a:t>MPa</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合成氨工业中，为提高反应物的转化率，还采取哪些措施？</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使氨气变成液氨并及时分离，分离后的原料气循环使用。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1847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3816DB-F9FA-074F-95D2-F480366D6E2A}"/>
              </a:ext>
            </a:extLst>
          </p:cNvPr>
          <p:cNvSpPr/>
          <p:nvPr/>
        </p:nvSpPr>
        <p:spPr>
          <a:xfrm>
            <a:off x="471983" y="1096169"/>
            <a:ext cx="6992169" cy="52319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BC5D22"/>
                </a:solidFill>
                <a:latin typeface="+mn-ea"/>
                <a:cs typeface="Times New Roman" panose="02020603050405020304" pitchFamily="18" charset="0"/>
              </a:rPr>
              <a:t>一、合成氨工业适宜条件的选择</a:t>
            </a:r>
          </a:p>
        </p:txBody>
      </p:sp>
      <p:sp>
        <p:nvSpPr>
          <p:cNvPr id="3" name="矩形 2">
            <a:extLst>
              <a:ext uri="{FF2B5EF4-FFF2-40B4-BE49-F238E27FC236}">
                <a16:creationId xmlns="" xmlns:a16="http://schemas.microsoft.com/office/drawing/2014/main" id="{E5E46BBC-7C8F-4F49-8364-3C89F7A4ABC3}"/>
              </a:ext>
            </a:extLst>
          </p:cNvPr>
          <p:cNvSpPr/>
          <p:nvPr/>
        </p:nvSpPr>
        <p:spPr>
          <a:xfrm>
            <a:off x="390000" y="1633209"/>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合成氨反应达到平衡时，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的体积分数与温度、压强的关系如图所示。根据此图分析合成氨工业最有前途的研究方向是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提高分离技术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研制耐高压的合成塔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研制低温催化剂</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探索不用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合成氨的新途径</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39375" name="Picture 463" descr="7-1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2463986"/>
            <a:ext cx="3234162"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p:cNvSpPr txBox="1"/>
          <p:nvPr/>
        </p:nvSpPr>
        <p:spPr>
          <a:xfrm>
            <a:off x="270865" y="379856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412776"/>
            <a:ext cx="11160000" cy="3384376"/>
            <a:chOff x="792914" y="3925222"/>
            <a:chExt cx="11160000" cy="3384376"/>
          </a:xfrm>
        </p:grpSpPr>
        <p:sp>
          <p:nvSpPr>
            <p:cNvPr id="16" name="圆角矩形 15">
              <a:extLst>
                <a:ext uri="{FF2B5EF4-FFF2-40B4-BE49-F238E27FC236}">
                  <a16:creationId xmlns="" xmlns:a16="http://schemas.microsoft.com/office/drawing/2014/main" id="{E0791A29-2CB4-2744-96C1-EA2037B165CE}"/>
                </a:ext>
              </a:extLst>
            </p:cNvPr>
            <p:cNvSpPr/>
            <p:nvPr/>
          </p:nvSpPr>
          <p:spPr>
            <a:xfrm>
              <a:off x="792914" y="4038112"/>
              <a:ext cx="11160000" cy="3271486"/>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749746" y="1988840"/>
            <a:ext cx="733927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的体积分数随着温度的升高而显著下降，故要提高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的体积分数，必须降低温度，但目前所用催化剂铁触媒的活性最高时的温度为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，故最有前途的研究方向为研制低温催化剂。</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Picture 463" descr="7-1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2085674"/>
            <a:ext cx="2940147"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43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390000" y="4005064"/>
            <a:ext cx="11394632"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的吸附分解反应活化能高、速率慢，决定了合成氨的整体反应速率。</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请回答：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有利于提高合成氨平衡产率的条件有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低温</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高温</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低压</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高压</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催化剂</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52298171"/>
              </p:ext>
            </p:extLst>
          </p:nvPr>
        </p:nvGraphicFramePr>
        <p:xfrm>
          <a:off x="518319" y="548680"/>
          <a:ext cx="11155362" cy="3584575"/>
        </p:xfrm>
        <a:graphic>
          <a:graphicData uri="http://schemas.openxmlformats.org/presentationml/2006/ole">
            <mc:AlternateContent xmlns:mc="http://schemas.openxmlformats.org/markup-compatibility/2006">
              <mc:Choice xmlns:v="urn:schemas-microsoft-com:vml" Requires="v">
                <p:oleObj spid="_x0000_s181311" name="文档" r:id="rId3" imgW="11155983" imgH="3584994" progId="Word.Document.12">
                  <p:embed/>
                </p:oleObj>
              </mc:Choice>
              <mc:Fallback>
                <p:oleObj name="文档" r:id="rId3" imgW="11155983" imgH="3584994" progId="Word.Document.12">
                  <p:embed/>
                  <p:pic>
                    <p:nvPicPr>
                      <p:cNvPr id="0" name=""/>
                      <p:cNvPicPr/>
                      <p:nvPr/>
                    </p:nvPicPr>
                    <p:blipFill>
                      <a:blip r:embed="rId4"/>
                      <a:stretch>
                        <a:fillRect/>
                      </a:stretch>
                    </p:blipFill>
                    <p:spPr>
                      <a:xfrm>
                        <a:off x="518319" y="548680"/>
                        <a:ext cx="11155362" cy="3584575"/>
                      </a:xfrm>
                      <a:prstGeom prst="rect">
                        <a:avLst/>
                      </a:prstGeom>
                    </p:spPr>
                  </p:pic>
                </p:oleObj>
              </mc:Fallback>
            </mc:AlternateContent>
          </a:graphicData>
        </a:graphic>
      </p:graphicFrame>
      <p:sp>
        <p:nvSpPr>
          <p:cNvPr id="4" name="矩形 3"/>
          <p:cNvSpPr/>
          <p:nvPr/>
        </p:nvSpPr>
        <p:spPr>
          <a:xfrm>
            <a:off x="5879976" y="5177654"/>
            <a:ext cx="63030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AD</a:t>
            </a:r>
            <a:endParaRPr lang="zh-CN" altLang="en-US" dirty="0"/>
          </a:p>
        </p:txBody>
      </p:sp>
    </p:spTree>
    <p:extLst>
      <p:ext uri="{BB962C8B-B14F-4D97-AF65-F5344CB8AC3E}">
        <p14:creationId xmlns:p14="http://schemas.microsoft.com/office/powerpoint/2010/main" val="4270179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390000" y="1316385"/>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各组分的平衡分压，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为平衡总压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为平衡系统中</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氨气的物质的量分数，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起始物质的量之比是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，反应在恒定温度和总压强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单位是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下进行，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的平衡产率是</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，用分压代替物质的浓度计算平衡</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常</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887472771"/>
              </p:ext>
            </p:extLst>
          </p:nvPr>
        </p:nvGraphicFramePr>
        <p:xfrm>
          <a:off x="839416" y="1407443"/>
          <a:ext cx="631094" cy="482601"/>
        </p:xfrm>
        <a:graphic>
          <a:graphicData uri="http://schemas.openxmlformats.org/presentationml/2006/ole">
            <mc:AlternateContent xmlns:mc="http://schemas.openxmlformats.org/markup-compatibility/2006">
              <mc:Choice xmlns:v="urn:schemas-microsoft-com:vml" Requires="v">
                <p:oleObj spid="_x0000_s136898" name="Equation" r:id="rId3" imgW="317225" imgH="241091" progId="Equation.DSMT4">
                  <p:embed/>
                </p:oleObj>
              </mc:Choice>
              <mc:Fallback>
                <p:oleObj name="Equation" r:id="rId3" imgW="317225" imgH="241091" progId="Equation.DSMT4">
                  <p:embed/>
                  <p:pic>
                    <p:nvPicPr>
                      <p:cNvPr id="0" name="Object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1407443"/>
                        <a:ext cx="631094"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587230006"/>
              </p:ext>
            </p:extLst>
          </p:nvPr>
        </p:nvGraphicFramePr>
        <p:xfrm>
          <a:off x="1611685" y="1407444"/>
          <a:ext cx="504825" cy="482600"/>
        </p:xfrm>
        <a:graphic>
          <a:graphicData uri="http://schemas.openxmlformats.org/presentationml/2006/ole">
            <mc:AlternateContent xmlns:mc="http://schemas.openxmlformats.org/markup-compatibility/2006">
              <mc:Choice xmlns:v="urn:schemas-microsoft-com:vml" Requires="v">
                <p:oleObj spid="_x0000_s136899" name="Equation" r:id="rId5" imgW="253800" imgH="241200" progId="Equation.DSMT4">
                  <p:embed/>
                </p:oleObj>
              </mc:Choice>
              <mc:Fallback>
                <p:oleObj name="Equation" r:id="rId5" imgW="253800" imgH="241200" progId="Equation.DSMT4">
                  <p:embed/>
                  <p:pic>
                    <p:nvPicPr>
                      <p:cNvPr id="0" name="Object 256"/>
                      <p:cNvPicPr>
                        <a:picLocks noChangeAspect="1" noChangeArrowheads="1"/>
                      </p:cNvPicPr>
                      <p:nvPr/>
                    </p:nvPicPr>
                    <p:blipFill>
                      <a:blip r:embed="rId6"/>
                      <a:srcRect/>
                      <a:stretch>
                        <a:fillRect/>
                      </a:stretch>
                    </p:blipFill>
                    <p:spPr bwMode="auto">
                      <a:xfrm>
                        <a:off x="1611685" y="1407444"/>
                        <a:ext cx="5048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70706649"/>
              </p:ext>
            </p:extLst>
          </p:nvPr>
        </p:nvGraphicFramePr>
        <p:xfrm>
          <a:off x="2229513" y="1407442"/>
          <a:ext cx="501161" cy="482601"/>
        </p:xfrm>
        <a:graphic>
          <a:graphicData uri="http://schemas.openxmlformats.org/presentationml/2006/ole">
            <mc:AlternateContent xmlns:mc="http://schemas.openxmlformats.org/markup-compatibility/2006">
              <mc:Choice xmlns:v="urn:schemas-microsoft-com:vml" Requires="v">
                <p:oleObj spid="_x0000_s136900" name="Equation" r:id="rId7" imgW="253890" imgH="241195" progId="Equation.DSMT4">
                  <p:embed/>
                </p:oleObj>
              </mc:Choice>
              <mc:Fallback>
                <p:oleObj name="Equation" r:id="rId7" imgW="253890" imgH="241195" progId="Equation.DSMT4">
                  <p:embed/>
                  <p:pic>
                    <p:nvPicPr>
                      <p:cNvPr id="0" name="Object 2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9513" y="1407442"/>
                        <a:ext cx="501161"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126691876"/>
              </p:ext>
            </p:extLst>
          </p:nvPr>
        </p:nvGraphicFramePr>
        <p:xfrm>
          <a:off x="6093928" y="1407441"/>
          <a:ext cx="631094" cy="482601"/>
        </p:xfrm>
        <a:graphic>
          <a:graphicData uri="http://schemas.openxmlformats.org/presentationml/2006/ole">
            <mc:AlternateContent xmlns:mc="http://schemas.openxmlformats.org/markup-compatibility/2006">
              <mc:Choice xmlns:v="urn:schemas-microsoft-com:vml" Requires="v">
                <p:oleObj spid="_x0000_s136901" name="Equation" r:id="rId9" imgW="317225" imgH="241091" progId="Equation.DSMT4">
                  <p:embed/>
                </p:oleObj>
              </mc:Choice>
              <mc:Fallback>
                <p:oleObj name="Equation" r:id="rId9" imgW="317225" imgH="241091" progId="Equation.DSMT4">
                  <p:embed/>
                  <p:pic>
                    <p:nvPicPr>
                      <p:cNvPr id="0" name="Object 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928" y="1407441"/>
                        <a:ext cx="631094"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40920175"/>
              </p:ext>
            </p:extLst>
          </p:nvPr>
        </p:nvGraphicFramePr>
        <p:xfrm>
          <a:off x="6939834" y="1487189"/>
          <a:ext cx="798148" cy="482601"/>
        </p:xfrm>
        <a:graphic>
          <a:graphicData uri="http://schemas.openxmlformats.org/presentationml/2006/ole">
            <mc:AlternateContent xmlns:mc="http://schemas.openxmlformats.org/markup-compatibility/2006">
              <mc:Choice xmlns:v="urn:schemas-microsoft-com:vml" Requires="v">
                <p:oleObj spid="_x0000_s136902" name="Equation" r:id="rId10" imgW="406224" imgH="241195" progId="Equation.DSMT4">
                  <p:embed/>
                </p:oleObj>
              </mc:Choice>
              <mc:Fallback>
                <p:oleObj name="Equation" r:id="rId10" imgW="406224" imgH="241195" progId="Equation.DSMT4">
                  <p:embed/>
                  <p:pic>
                    <p:nvPicPr>
                      <p:cNvPr id="0" name="Object 2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9834" y="1487189"/>
                        <a:ext cx="798148"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70760478"/>
              </p:ext>
            </p:extLst>
          </p:nvPr>
        </p:nvGraphicFramePr>
        <p:xfrm>
          <a:off x="9869648" y="1407441"/>
          <a:ext cx="575407" cy="482601"/>
        </p:xfrm>
        <a:graphic>
          <a:graphicData uri="http://schemas.openxmlformats.org/presentationml/2006/ole">
            <mc:AlternateContent xmlns:mc="http://schemas.openxmlformats.org/markup-compatibility/2006">
              <mc:Choice xmlns:v="urn:schemas-microsoft-com:vml" Requires="v">
                <p:oleObj spid="_x0000_s136903" name="Equation" r:id="rId12" imgW="291973" imgH="241195" progId="Equation.DSMT4">
                  <p:embed/>
                </p:oleObj>
              </mc:Choice>
              <mc:Fallback>
                <p:oleObj name="Equation" r:id="rId12" imgW="291973" imgH="241195" progId="Equation.DSMT4">
                  <p:embed/>
                  <p:pic>
                    <p:nvPicPr>
                      <p:cNvPr id="0" name="Object 2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69648" y="1407441"/>
                        <a:ext cx="575407"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1456670429"/>
              </p:ext>
            </p:extLst>
          </p:nvPr>
        </p:nvGraphicFramePr>
        <p:xfrm>
          <a:off x="2500656" y="2989634"/>
          <a:ext cx="2244725" cy="1087438"/>
        </p:xfrm>
        <a:graphic>
          <a:graphicData uri="http://schemas.openxmlformats.org/presentationml/2006/ole">
            <mc:AlternateContent xmlns:mc="http://schemas.openxmlformats.org/markup-compatibility/2006">
              <mc:Choice xmlns:v="urn:schemas-microsoft-com:vml" Requires="v">
                <p:oleObj spid="_x0000_s136904" name="文档" r:id="rId14" imgW="2244761" imgH="1087492" progId="Word.Document.12">
                  <p:embed/>
                </p:oleObj>
              </mc:Choice>
              <mc:Fallback>
                <p:oleObj name="文档" r:id="rId14" imgW="2244761" imgH="1087492" progId="Word.Document.12">
                  <p:embed/>
                  <p:pic>
                    <p:nvPicPr>
                      <p:cNvPr id="0" name=""/>
                      <p:cNvPicPr/>
                      <p:nvPr/>
                    </p:nvPicPr>
                    <p:blipFill>
                      <a:blip r:embed="rId15"/>
                      <a:stretch>
                        <a:fillRect/>
                      </a:stretch>
                    </p:blipFill>
                    <p:spPr>
                      <a:xfrm>
                        <a:off x="2500656" y="2989634"/>
                        <a:ext cx="2244725" cy="1087438"/>
                      </a:xfrm>
                      <a:prstGeom prst="rect">
                        <a:avLst/>
                      </a:prstGeom>
                    </p:spPr>
                  </p:pic>
                </p:oleObj>
              </mc:Fallback>
            </mc:AlternateContent>
          </a:graphicData>
        </a:graphic>
      </p:graphicFrame>
      <p:sp>
        <p:nvSpPr>
          <p:cNvPr id="29" name="矩形 28">
            <a:extLst>
              <a:ext uri="{FF2B5EF4-FFF2-40B4-BE49-F238E27FC236}">
                <a16:creationId xmlns="" xmlns:a16="http://schemas.microsoft.com/office/drawing/2014/main" id="{E5E46BBC-7C8F-4F49-8364-3C89F7A4ABC3}"/>
              </a:ext>
            </a:extLst>
          </p:cNvPr>
          <p:cNvSpPr/>
          <p:nvPr/>
        </p:nvSpPr>
        <p:spPr>
          <a:xfrm>
            <a:off x="390000" y="339509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649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578704" y="977521"/>
            <a:ext cx="11034592"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各组分的平衡分压，</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如</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为平衡总压</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平衡系统中氨气的物质的量分数，</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起始物质的量之比是</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，反应在恒定温度和总压强</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单位是</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Pa)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下进行，</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的平衡产率是</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w</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943720337"/>
              </p:ext>
            </p:extLst>
          </p:nvPr>
        </p:nvGraphicFramePr>
        <p:xfrm>
          <a:off x="762447" y="1068579"/>
          <a:ext cx="631094" cy="482601"/>
        </p:xfrm>
        <a:graphic>
          <a:graphicData uri="http://schemas.openxmlformats.org/presentationml/2006/ole">
            <mc:AlternateContent xmlns:mc="http://schemas.openxmlformats.org/markup-compatibility/2006">
              <mc:Choice xmlns:v="urn:schemas-microsoft-com:vml" Requires="v">
                <p:oleObj spid="_x0000_s183730" name="Equation" r:id="rId3" imgW="317225" imgH="241091" progId="Equation.DSMT4">
                  <p:embed/>
                </p:oleObj>
              </mc:Choice>
              <mc:Fallback>
                <p:oleObj name="Equation" r:id="rId3" imgW="317225" imgH="2410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47" y="1068579"/>
                        <a:ext cx="631094"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56833634"/>
              </p:ext>
            </p:extLst>
          </p:nvPr>
        </p:nvGraphicFramePr>
        <p:xfrm>
          <a:off x="1444427" y="1068580"/>
          <a:ext cx="504825" cy="482600"/>
        </p:xfrm>
        <a:graphic>
          <a:graphicData uri="http://schemas.openxmlformats.org/presentationml/2006/ole">
            <mc:AlternateContent xmlns:mc="http://schemas.openxmlformats.org/markup-compatibility/2006">
              <mc:Choice xmlns:v="urn:schemas-microsoft-com:vml" Requires="v">
                <p:oleObj spid="_x0000_s183731" name="Equation" r:id="rId5" imgW="253800" imgH="241200" progId="Equation.DSMT4">
                  <p:embed/>
                </p:oleObj>
              </mc:Choice>
              <mc:Fallback>
                <p:oleObj name="Equation" r:id="rId5" imgW="253800" imgH="241200" progId="Equation.DSMT4">
                  <p:embed/>
                  <p:pic>
                    <p:nvPicPr>
                      <p:cNvPr id="0" name=""/>
                      <p:cNvPicPr>
                        <a:picLocks noChangeAspect="1" noChangeArrowheads="1"/>
                      </p:cNvPicPr>
                      <p:nvPr/>
                    </p:nvPicPr>
                    <p:blipFill>
                      <a:blip r:embed="rId6"/>
                      <a:srcRect/>
                      <a:stretch>
                        <a:fillRect/>
                      </a:stretch>
                    </p:blipFill>
                    <p:spPr bwMode="auto">
                      <a:xfrm>
                        <a:off x="1444427" y="1068580"/>
                        <a:ext cx="5048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686489894"/>
              </p:ext>
            </p:extLst>
          </p:nvPr>
        </p:nvGraphicFramePr>
        <p:xfrm>
          <a:off x="2100355" y="1068578"/>
          <a:ext cx="501161" cy="482601"/>
        </p:xfrm>
        <a:graphic>
          <a:graphicData uri="http://schemas.openxmlformats.org/presentationml/2006/ole">
            <mc:AlternateContent xmlns:mc="http://schemas.openxmlformats.org/markup-compatibility/2006">
              <mc:Choice xmlns:v="urn:schemas-microsoft-com:vml" Requires="v">
                <p:oleObj spid="_x0000_s183732" name="Equation" r:id="rId7" imgW="253890" imgH="241195" progId="Equation.DSMT4">
                  <p:embed/>
                </p:oleObj>
              </mc:Choice>
              <mc:Fallback>
                <p:oleObj name="Equation" r:id="rId7" imgW="253890"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0355" y="1068578"/>
                        <a:ext cx="501161"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167186901"/>
              </p:ext>
            </p:extLst>
          </p:nvPr>
        </p:nvGraphicFramePr>
        <p:xfrm>
          <a:off x="5906479" y="1068577"/>
          <a:ext cx="631094" cy="482601"/>
        </p:xfrm>
        <a:graphic>
          <a:graphicData uri="http://schemas.openxmlformats.org/presentationml/2006/ole">
            <mc:AlternateContent xmlns:mc="http://schemas.openxmlformats.org/markup-compatibility/2006">
              <mc:Choice xmlns:v="urn:schemas-microsoft-com:vml" Requires="v">
                <p:oleObj spid="_x0000_s183733" name="Equation" r:id="rId9" imgW="317225" imgH="241091" progId="Equation.DSMT4">
                  <p:embed/>
                </p:oleObj>
              </mc:Choice>
              <mc:Fallback>
                <p:oleObj name="Equation" r:id="rId9" imgW="317225" imgH="2410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479" y="1068577"/>
                        <a:ext cx="631094"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58500774"/>
              </p:ext>
            </p:extLst>
          </p:nvPr>
        </p:nvGraphicFramePr>
        <p:xfrm>
          <a:off x="6679721" y="1123942"/>
          <a:ext cx="798148" cy="482601"/>
        </p:xfrm>
        <a:graphic>
          <a:graphicData uri="http://schemas.openxmlformats.org/presentationml/2006/ole">
            <mc:AlternateContent xmlns:mc="http://schemas.openxmlformats.org/markup-compatibility/2006">
              <mc:Choice xmlns:v="urn:schemas-microsoft-com:vml" Requires="v">
                <p:oleObj spid="_x0000_s183734" name="Equation" r:id="rId10" imgW="406224" imgH="241195" progId="Equation.DSMT4">
                  <p:embed/>
                </p:oleObj>
              </mc:Choice>
              <mc:Fallback>
                <p:oleObj name="Equation" r:id="rId10" imgW="406224"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9721" y="1123942"/>
                        <a:ext cx="798148"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097430387"/>
              </p:ext>
            </p:extLst>
          </p:nvPr>
        </p:nvGraphicFramePr>
        <p:xfrm>
          <a:off x="9697057" y="1068577"/>
          <a:ext cx="575407" cy="482601"/>
        </p:xfrm>
        <a:graphic>
          <a:graphicData uri="http://schemas.openxmlformats.org/presentationml/2006/ole">
            <mc:AlternateContent xmlns:mc="http://schemas.openxmlformats.org/markup-compatibility/2006">
              <mc:Choice xmlns:v="urn:schemas-microsoft-com:vml" Requires="v">
                <p:oleObj spid="_x0000_s183735" name="Equation" r:id="rId12" imgW="291973" imgH="241195" progId="Equation.DSMT4">
                  <p:embed/>
                </p:oleObj>
              </mc:Choice>
              <mc:Fallback>
                <p:oleObj name="Equation" r:id="rId12" imgW="291973"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7057" y="1068577"/>
                        <a:ext cx="575407"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组合 10">
            <a:extLst>
              <a:ext uri="{FF2B5EF4-FFF2-40B4-BE49-F238E27FC236}">
                <a16:creationId xmlns="" xmlns:a16="http://schemas.microsoft.com/office/drawing/2014/main" id="{574E7DD6-E482-894D-9E46-D2B62C9ED9EC}"/>
              </a:ext>
            </a:extLst>
          </p:cNvPr>
          <p:cNvGrpSpPr/>
          <p:nvPr/>
        </p:nvGrpSpPr>
        <p:grpSpPr>
          <a:xfrm>
            <a:off x="516000" y="573786"/>
            <a:ext cx="11160000" cy="5663526"/>
            <a:chOff x="792914" y="3925222"/>
            <a:chExt cx="11160000" cy="5663526"/>
          </a:xfrm>
        </p:grpSpPr>
        <p:sp>
          <p:nvSpPr>
            <p:cNvPr id="13" name="圆角矩形 12">
              <a:extLst>
                <a:ext uri="{FF2B5EF4-FFF2-40B4-BE49-F238E27FC236}">
                  <a16:creationId xmlns="" xmlns:a16="http://schemas.microsoft.com/office/drawing/2014/main" id="{E0791A29-2CB4-2744-96C1-EA2037B165CE}"/>
                </a:ext>
              </a:extLst>
            </p:cNvPr>
            <p:cNvSpPr/>
            <p:nvPr/>
          </p:nvSpPr>
          <p:spPr>
            <a:xfrm>
              <a:off x="792914" y="4038112"/>
              <a:ext cx="11160000" cy="5550636"/>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143943811"/>
              </p:ext>
            </p:extLst>
          </p:nvPr>
        </p:nvGraphicFramePr>
        <p:xfrm>
          <a:off x="742950" y="2828925"/>
          <a:ext cx="6191250" cy="3276600"/>
        </p:xfrm>
        <a:graphic>
          <a:graphicData uri="http://schemas.openxmlformats.org/presentationml/2006/ole">
            <mc:AlternateContent xmlns:mc="http://schemas.openxmlformats.org/markup-compatibility/2006">
              <mc:Choice xmlns:v="urn:schemas-microsoft-com:vml" Requires="v">
                <p:oleObj spid="_x0000_s183736" name="文档" r:id="rId14" imgW="6196018" imgH="3280186" progId="Word.Document.12">
                  <p:embed/>
                </p:oleObj>
              </mc:Choice>
              <mc:Fallback>
                <p:oleObj name="文档" r:id="rId14" imgW="6196018" imgH="3280186" progId="Word.Document.12">
                  <p:embed/>
                  <p:pic>
                    <p:nvPicPr>
                      <p:cNvPr id="0" name=""/>
                      <p:cNvPicPr/>
                      <p:nvPr/>
                    </p:nvPicPr>
                    <p:blipFill>
                      <a:blip r:embed="rId15"/>
                      <a:stretch>
                        <a:fillRect/>
                      </a:stretch>
                    </p:blipFill>
                    <p:spPr>
                      <a:xfrm>
                        <a:off x="742950" y="2828925"/>
                        <a:ext cx="6191250" cy="3276600"/>
                      </a:xfrm>
                      <a:prstGeom prst="rect">
                        <a:avLst/>
                      </a:prstGeom>
                    </p:spPr>
                  </p:pic>
                </p:oleObj>
              </mc:Fallback>
            </mc:AlternateContent>
          </a:graphicData>
        </a:graphic>
      </p:graphicFrame>
    </p:spTree>
    <p:extLst>
      <p:ext uri="{BB962C8B-B14F-4D97-AF65-F5344CB8AC3E}">
        <p14:creationId xmlns:p14="http://schemas.microsoft.com/office/powerpoint/2010/main" val="4192482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578704" y="2251766"/>
            <a:ext cx="11034592"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kern="100" baseline="-25000" dirty="0" err="1">
                <a:latin typeface="Times New Roman" panose="02020603050405020304" pitchFamily="18" charset="0"/>
                <a:ea typeface="宋体" panose="02010600030101010101" pitchFamily="2" charset="-122"/>
                <a:cs typeface="Courier New" panose="02070309020205020404" pitchFamily="49" charset="0"/>
              </a:rPr>
              <a:t>p</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a:extLst>
              <a:ext uri="{FF2B5EF4-FFF2-40B4-BE49-F238E27FC236}">
                <a16:creationId xmlns="" xmlns:a16="http://schemas.microsoft.com/office/drawing/2014/main" id="{574E7DD6-E482-894D-9E46-D2B62C9ED9EC}"/>
              </a:ext>
            </a:extLst>
          </p:cNvPr>
          <p:cNvGrpSpPr/>
          <p:nvPr/>
        </p:nvGrpSpPr>
        <p:grpSpPr>
          <a:xfrm>
            <a:off x="516000" y="1340768"/>
            <a:ext cx="11160000" cy="3287262"/>
            <a:chOff x="792914" y="3925222"/>
            <a:chExt cx="11160000" cy="3287262"/>
          </a:xfrm>
        </p:grpSpPr>
        <p:sp>
          <p:nvSpPr>
            <p:cNvPr id="13" name="圆角矩形 12">
              <a:extLst>
                <a:ext uri="{FF2B5EF4-FFF2-40B4-BE49-F238E27FC236}">
                  <a16:creationId xmlns="" xmlns:a16="http://schemas.microsoft.com/office/drawing/2014/main" id="{E0791A29-2CB4-2744-96C1-EA2037B165CE}"/>
                </a:ext>
              </a:extLst>
            </p:cNvPr>
            <p:cNvSpPr/>
            <p:nvPr/>
          </p:nvSpPr>
          <p:spPr>
            <a:xfrm>
              <a:off x="792914" y="4038112"/>
              <a:ext cx="11160000" cy="3174372"/>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3767497567"/>
              </p:ext>
            </p:extLst>
          </p:nvPr>
        </p:nvGraphicFramePr>
        <p:xfrm>
          <a:off x="1343472" y="1857818"/>
          <a:ext cx="3730869" cy="2412999"/>
        </p:xfrm>
        <a:graphic>
          <a:graphicData uri="http://schemas.openxmlformats.org/presentationml/2006/ole">
            <mc:AlternateContent xmlns:mc="http://schemas.openxmlformats.org/markup-compatibility/2006">
              <mc:Choice xmlns:v="urn:schemas-microsoft-com:vml" Requires="v">
                <p:oleObj spid="_x0000_s184444" name="Equation" r:id="rId3" imgW="1917700" imgH="1231900" progId="Equation.DSMT4">
                  <p:embed/>
                </p:oleObj>
              </mc:Choice>
              <mc:Fallback>
                <p:oleObj name="Equation" r:id="rId3" imgW="1917700" imgH="1231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1857818"/>
                        <a:ext cx="3730869" cy="2412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868208160"/>
              </p:ext>
            </p:extLst>
          </p:nvPr>
        </p:nvGraphicFramePr>
        <p:xfrm>
          <a:off x="5419353" y="2104624"/>
          <a:ext cx="2159000" cy="1030288"/>
        </p:xfrm>
        <a:graphic>
          <a:graphicData uri="http://schemas.openxmlformats.org/presentationml/2006/ole">
            <mc:AlternateContent xmlns:mc="http://schemas.openxmlformats.org/markup-compatibility/2006">
              <mc:Choice xmlns:v="urn:schemas-microsoft-com:vml" Requires="v">
                <p:oleObj spid="_x0000_s184445" name="文档" r:id="rId5" imgW="2159102" imgH="1030160" progId="Word.Document.12">
                  <p:embed/>
                </p:oleObj>
              </mc:Choice>
              <mc:Fallback>
                <p:oleObj name="文档" r:id="rId5" imgW="2159102" imgH="1030160" progId="Word.Document.12">
                  <p:embed/>
                  <p:pic>
                    <p:nvPicPr>
                      <p:cNvPr id="0" name=""/>
                      <p:cNvPicPr/>
                      <p:nvPr/>
                    </p:nvPicPr>
                    <p:blipFill>
                      <a:blip r:embed="rId6"/>
                      <a:stretch>
                        <a:fillRect/>
                      </a:stretch>
                    </p:blipFill>
                    <p:spPr>
                      <a:xfrm>
                        <a:off x="5419353" y="2104624"/>
                        <a:ext cx="2159000" cy="1030288"/>
                      </a:xfrm>
                      <a:prstGeom prst="rect">
                        <a:avLst/>
                      </a:prstGeom>
                    </p:spPr>
                  </p:pic>
                </p:oleObj>
              </mc:Fallback>
            </mc:AlternateContent>
          </a:graphicData>
        </a:graphic>
      </p:graphicFrame>
    </p:spTree>
    <p:extLst>
      <p:ext uri="{BB962C8B-B14F-4D97-AF65-F5344CB8AC3E}">
        <p14:creationId xmlns:p14="http://schemas.microsoft.com/office/powerpoint/2010/main" val="3089488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3816DB-F9FA-074F-95D2-F480366D6E2A}"/>
              </a:ext>
            </a:extLst>
          </p:cNvPr>
          <p:cNvSpPr/>
          <p:nvPr/>
        </p:nvSpPr>
        <p:spPr>
          <a:xfrm>
            <a:off x="390000" y="1048447"/>
            <a:ext cx="6992169" cy="52319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smtClean="0">
                <a:solidFill>
                  <a:srgbClr val="BC5D22"/>
                </a:solidFill>
                <a:latin typeface="+mn-ea"/>
                <a:cs typeface="Times New Roman" panose="02020603050405020304" pitchFamily="18" charset="0"/>
              </a:rPr>
              <a:t>二、多因素对化学平衡的影响</a:t>
            </a:r>
            <a:endParaRPr lang="zh-CN" altLang="zh-CN" sz="2600" b="1" kern="100" dirty="0">
              <a:solidFill>
                <a:srgbClr val="BC5D22"/>
              </a:solidFill>
              <a:latin typeface="+mn-ea"/>
              <a:cs typeface="Times New Roman" panose="02020603050405020304" pitchFamily="18" charset="0"/>
            </a:endParaRPr>
          </a:p>
        </p:txBody>
      </p:sp>
      <p:sp>
        <p:nvSpPr>
          <p:cNvPr id="3" name="矩形 2">
            <a:extLst>
              <a:ext uri="{FF2B5EF4-FFF2-40B4-BE49-F238E27FC236}">
                <a16:creationId xmlns="" xmlns:a16="http://schemas.microsoft.com/office/drawing/2014/main" id="{E5E46BBC-7C8F-4F49-8364-3C89F7A4ABC3}"/>
              </a:ext>
            </a:extLst>
          </p:cNvPr>
          <p:cNvSpPr/>
          <p:nvPr/>
        </p:nvSpPr>
        <p:spPr>
          <a:xfrm>
            <a:off x="390000" y="1585487"/>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的数据如图所示。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90%</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9"/>
          <p:cNvSpPr txBox="1"/>
          <p:nvPr/>
        </p:nvSpPr>
        <p:spPr>
          <a:xfrm>
            <a:off x="246862" y="42935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85346" name="Picture 2" descr="7-4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2272583"/>
            <a:ext cx="4275341" cy="30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对象 15"/>
          <p:cNvGraphicFramePr>
            <a:graphicFrameLocks noChangeAspect="1"/>
          </p:cNvGraphicFramePr>
          <p:nvPr>
            <p:extLst>
              <p:ext uri="{D42A27DB-BD31-4B8C-83A1-F6EECF244321}">
                <p14:modId xmlns:p14="http://schemas.microsoft.com/office/powerpoint/2010/main" val="3491150099"/>
              </p:ext>
            </p:extLst>
          </p:nvPr>
        </p:nvGraphicFramePr>
        <p:xfrm>
          <a:off x="5683002" y="1791866"/>
          <a:ext cx="987425" cy="447675"/>
        </p:xfrm>
        <a:graphic>
          <a:graphicData uri="http://schemas.openxmlformats.org/presentationml/2006/ole">
            <mc:AlternateContent xmlns:mc="http://schemas.openxmlformats.org/markup-compatibility/2006">
              <mc:Choice xmlns:v="urn:schemas-microsoft-com:vml" Requires="v">
                <p:oleObj spid="_x0000_s185404" name="文档" r:id="rId4" imgW="987954" imgH="448194" progId="Word.Document.12">
                  <p:embed/>
                </p:oleObj>
              </mc:Choice>
              <mc:Fallback>
                <p:oleObj name="文档" r:id="rId4" imgW="987954" imgH="448194" progId="Word.Document.12">
                  <p:embed/>
                  <p:pic>
                    <p:nvPicPr>
                      <p:cNvPr id="0" name=""/>
                      <p:cNvPicPr/>
                      <p:nvPr/>
                    </p:nvPicPr>
                    <p:blipFill>
                      <a:blip r:embed="rId5"/>
                      <a:stretch>
                        <a:fillRect/>
                      </a:stretch>
                    </p:blipFill>
                    <p:spPr>
                      <a:xfrm>
                        <a:off x="5683002" y="1791866"/>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1420183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7-4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1747710"/>
            <a:ext cx="4275341" cy="30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196752"/>
            <a:ext cx="11160000" cy="3935334"/>
            <a:chOff x="792914" y="3925222"/>
            <a:chExt cx="11160000" cy="3935334"/>
          </a:xfrm>
        </p:grpSpPr>
        <p:sp>
          <p:nvSpPr>
            <p:cNvPr id="16" name="圆角矩形 15">
              <a:extLst>
                <a:ext uri="{FF2B5EF4-FFF2-40B4-BE49-F238E27FC236}">
                  <a16:creationId xmlns="" xmlns:a16="http://schemas.microsoft.com/office/drawing/2014/main" id="{E0791A29-2CB4-2744-96C1-EA2037B165CE}"/>
                </a:ext>
              </a:extLst>
            </p:cNvPr>
            <p:cNvSpPr/>
            <p:nvPr/>
          </p:nvSpPr>
          <p:spPr>
            <a:xfrm>
              <a:off x="792914" y="4038112"/>
              <a:ext cx="11160000" cy="382244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a:extLst>
              <a:ext uri="{FF2B5EF4-FFF2-40B4-BE49-F238E27FC236}">
                <a16:creationId xmlns="" xmlns:a16="http://schemas.microsoft.com/office/drawing/2014/main" id="{E5E46BBC-7C8F-4F49-8364-3C89F7A4ABC3}"/>
              </a:ext>
            </a:extLst>
          </p:cNvPr>
          <p:cNvSpPr/>
          <p:nvPr/>
        </p:nvSpPr>
        <p:spPr>
          <a:xfrm>
            <a:off x="781068" y="1747710"/>
            <a:ext cx="5963004"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的转化率减小，平衡向左移动，正反应为放热反应，</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达平衡时，</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升温，平衡左移，</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点温度高，其平衡常数小，</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1490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188640"/>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工业上用丁烷催化脱氢制备丁烯：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正反应吸热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，将丁烷和氢气以一定的配比通过填充有催化剂的反应器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氢气的作用是活化催化剂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，反应的平衡转化率、产率与温度、投料比有关。下列判断不正确的是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185267576"/>
              </p:ext>
            </p:extLst>
          </p:nvPr>
        </p:nvGraphicFramePr>
        <p:xfrm>
          <a:off x="6475090" y="403775"/>
          <a:ext cx="987425" cy="447675"/>
        </p:xfrm>
        <a:graphic>
          <a:graphicData uri="http://schemas.openxmlformats.org/presentationml/2006/ole">
            <mc:AlternateContent xmlns:mc="http://schemas.openxmlformats.org/markup-compatibility/2006">
              <mc:Choice xmlns:v="urn:schemas-microsoft-com:vml" Requires="v">
                <p:oleObj spid="_x0000_s186482" name="文档" r:id="rId3" imgW="987954" imgH="448194" progId="Word.Document.12">
                  <p:embed/>
                </p:oleObj>
              </mc:Choice>
              <mc:Fallback>
                <p:oleObj name="文档" r:id="rId3" imgW="987954" imgH="448194" progId="Word.Document.12">
                  <p:embed/>
                  <p:pic>
                    <p:nvPicPr>
                      <p:cNvPr id="0" name=""/>
                      <p:cNvPicPr/>
                      <p:nvPr/>
                    </p:nvPicPr>
                    <p:blipFill>
                      <a:blip r:embed="rId4"/>
                      <a:stretch>
                        <a:fillRect/>
                      </a:stretch>
                    </p:blipFill>
                    <p:spPr>
                      <a:xfrm>
                        <a:off x="6475090" y="403775"/>
                        <a:ext cx="987425" cy="447675"/>
                      </a:xfrm>
                      <a:prstGeom prst="rect">
                        <a:avLst/>
                      </a:prstGeom>
                    </p:spPr>
                  </p:pic>
                </p:oleObj>
              </mc:Fallback>
            </mc:AlternateContent>
          </a:graphicData>
        </a:graphic>
      </p:graphicFrame>
      <p:pic>
        <p:nvPicPr>
          <p:cNvPr id="186370" name="Picture 2" descr="加7-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5785" y="1916832"/>
            <a:ext cx="5022863"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1" name="Picture 3" descr="加7-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279" y="4311494"/>
            <a:ext cx="2429874" cy="24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 xmlns:a16="http://schemas.microsoft.com/office/drawing/2014/main" id="{E5E46BBC-7C8F-4F49-8364-3C89F7A4ABC3}"/>
              </a:ext>
            </a:extLst>
          </p:cNvPr>
          <p:cNvSpPr/>
          <p:nvPr/>
        </p:nvSpPr>
        <p:spPr>
          <a:xfrm>
            <a:off x="390000" y="1943932"/>
            <a:ext cx="11412000" cy="46289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由图甲可知，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由图乙可知，丁烯产率先增大后减小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减小</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的原因是氢气是产物之一，</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随着</a:t>
            </a:r>
            <a:endParaRPr lang="en-US"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，逆反应速率减小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由图丙可知，产率在</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590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之前随温度</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升高</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而</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增大的原因可能是温度升高平衡正向移动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由图丙可知，丁烯产率在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590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之后快速</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降</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低</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的主要原因是丁烯高温分解生成副产物</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9"/>
          <p:cNvSpPr txBox="1"/>
          <p:nvPr/>
        </p:nvSpPr>
        <p:spPr>
          <a:xfrm>
            <a:off x="248494" y="243993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249181053"/>
              </p:ext>
            </p:extLst>
          </p:nvPr>
        </p:nvGraphicFramePr>
        <p:xfrm>
          <a:off x="5553075" y="2914650"/>
          <a:ext cx="1466850" cy="1257300"/>
        </p:xfrm>
        <a:graphic>
          <a:graphicData uri="http://schemas.openxmlformats.org/presentationml/2006/ole">
            <mc:AlternateContent xmlns:mc="http://schemas.openxmlformats.org/markup-compatibility/2006">
              <mc:Choice xmlns:v="urn:schemas-microsoft-com:vml" Requires="v">
                <p:oleObj spid="_x0000_s186483" name="文档" r:id="rId7" imgW="1473473" imgH="1259125" progId="Word.Document.12">
                  <p:embed/>
                </p:oleObj>
              </mc:Choice>
              <mc:Fallback>
                <p:oleObj name="文档" r:id="rId7" imgW="1473473" imgH="1259125" progId="Word.Document.12">
                  <p:embed/>
                  <p:pic>
                    <p:nvPicPr>
                      <p:cNvPr id="0" name=""/>
                      <p:cNvPicPr/>
                      <p:nvPr/>
                    </p:nvPicPr>
                    <p:blipFill>
                      <a:blip r:embed="rId8"/>
                      <a:stretch>
                        <a:fillRect/>
                      </a:stretch>
                    </p:blipFill>
                    <p:spPr>
                      <a:xfrm>
                        <a:off x="5553075" y="2914650"/>
                        <a:ext cx="1466850" cy="1257300"/>
                      </a:xfrm>
                      <a:prstGeom prst="rect">
                        <a:avLst/>
                      </a:prstGeom>
                    </p:spPr>
                  </p:pic>
                </p:oleObj>
              </mc:Fallback>
            </mc:AlternateContent>
          </a:graphicData>
        </a:graphic>
      </p:graphicFrame>
    </p:spTree>
    <p:extLst>
      <p:ext uri="{BB962C8B-B14F-4D97-AF65-F5344CB8AC3E}">
        <p14:creationId xmlns:p14="http://schemas.microsoft.com/office/powerpoint/2010/main" val="3060675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237028" y="2772459"/>
            <a:ext cx="10297144"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化学平衡的移动</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736129"/>
            <a:ext cx="11160000" cy="5357167"/>
            <a:chOff x="792914" y="3925222"/>
            <a:chExt cx="11160000" cy="5357167"/>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5244277"/>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744525" y="1124744"/>
            <a:ext cx="5549812"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增大压强，平衡逆向移动，则丁烯的平衡转化率减小，结合图像可知，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加入氢气，平衡逆向移动，丁烯产率上升的可能原因是通入的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对催化剂有活化作用，减小的原因是氢气是产物之一</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descr="加7-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3737" y="1052736"/>
            <a:ext cx="5022863"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加7-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231" y="3447398"/>
            <a:ext cx="2429874" cy="24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2624676444"/>
              </p:ext>
            </p:extLst>
          </p:nvPr>
        </p:nvGraphicFramePr>
        <p:xfrm>
          <a:off x="1804095" y="4389487"/>
          <a:ext cx="1482725" cy="1030288"/>
        </p:xfrm>
        <a:graphic>
          <a:graphicData uri="http://schemas.openxmlformats.org/presentationml/2006/ole">
            <mc:AlternateContent xmlns:mc="http://schemas.openxmlformats.org/markup-compatibility/2006">
              <mc:Choice xmlns:v="urn:schemas-microsoft-com:vml" Requires="v">
                <p:oleObj spid="_x0000_s182345" name="文档" r:id="rId5" imgW="1482830" imgH="1030160" progId="Word.Document.12">
                  <p:embed/>
                </p:oleObj>
              </mc:Choice>
              <mc:Fallback>
                <p:oleObj name="文档" r:id="rId5" imgW="1482830" imgH="1030160" progId="Word.Document.12">
                  <p:embed/>
                  <p:pic>
                    <p:nvPicPr>
                      <p:cNvPr id="0" name=""/>
                      <p:cNvPicPr/>
                      <p:nvPr/>
                    </p:nvPicPr>
                    <p:blipFill>
                      <a:blip r:embed="rId6"/>
                      <a:stretch>
                        <a:fillRect/>
                      </a:stretch>
                    </p:blipFill>
                    <p:spPr>
                      <a:xfrm>
                        <a:off x="1804095" y="4389487"/>
                        <a:ext cx="1482725" cy="1030288"/>
                      </a:xfrm>
                      <a:prstGeom prst="rect">
                        <a:avLst/>
                      </a:prstGeom>
                    </p:spPr>
                  </p:pic>
                </p:oleObj>
              </mc:Fallback>
            </mc:AlternateContent>
          </a:graphicData>
        </a:graphic>
      </p:graphicFrame>
      <p:sp>
        <p:nvSpPr>
          <p:cNvPr id="28" name="矩形 27"/>
          <p:cNvSpPr/>
          <p:nvPr/>
        </p:nvSpPr>
        <p:spPr>
          <a:xfrm>
            <a:off x="744525" y="4542149"/>
            <a:ext cx="5549812" cy="1259512"/>
          </a:xfrm>
          <a:prstGeom prst="rect">
            <a:avLst/>
          </a:prstGeom>
        </p:spPr>
        <p:txBody>
          <a:bodyPr wrap="square">
            <a:spAutoFit/>
          </a:bodyPr>
          <a:lstStyle/>
          <a:p>
            <a:pPr algn="just">
              <a:lnSpc>
                <a:spcPct val="17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随着</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，逆反应速率增大，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a:hlinkClick r:id="rId7"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026231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blinds(horizontal)">
                                      <p:cBhvr>
                                        <p:cTn id="13" dur="500"/>
                                        <p:tgtEl>
                                          <p:spTgt spid="1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blinds(horizontal)">
                                      <p:cBhvr>
                                        <p:cTn id="16" dur="500"/>
                                        <p:tgtEl>
                                          <p:spTgt spid="2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1124744"/>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月适应性测试，</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某温度下，在一恒容密闭容器中进行如下两个反应并达到平衡：</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2X(g)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Y(g)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Z(s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2Q(g)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R(g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下列叙述错误的是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加入适量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平衡均不移动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通入稀有气体</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平衡正向移动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降温时无法判断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浓度的增减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的浓度增大</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3998379183"/>
              </p:ext>
            </p:extLst>
          </p:nvPr>
        </p:nvGraphicFramePr>
        <p:xfrm>
          <a:off x="2463291" y="2420888"/>
          <a:ext cx="987425" cy="447675"/>
        </p:xfrm>
        <a:graphic>
          <a:graphicData uri="http://schemas.openxmlformats.org/presentationml/2006/ole">
            <mc:AlternateContent xmlns:mc="http://schemas.openxmlformats.org/markup-compatibility/2006">
              <mc:Choice xmlns:v="urn:schemas-microsoft-com:vml" Requires="v">
                <p:oleObj spid="_x0000_s110945" name="文档" r:id="rId7" imgW="987954" imgH="448194" progId="Word.Document.12">
                  <p:embed/>
                </p:oleObj>
              </mc:Choice>
              <mc:Fallback>
                <p:oleObj name="文档" r:id="rId7" imgW="987954" imgH="448194" progId="Word.Document.12">
                  <p:embed/>
                  <p:pic>
                    <p:nvPicPr>
                      <p:cNvPr id="0" name=""/>
                      <p:cNvPicPr/>
                      <p:nvPr/>
                    </p:nvPicPr>
                    <p:blipFill>
                      <a:blip r:embed="rId8"/>
                      <a:stretch>
                        <a:fillRect/>
                      </a:stretch>
                    </p:blipFill>
                    <p:spPr>
                      <a:xfrm>
                        <a:off x="2463291" y="2420888"/>
                        <a:ext cx="987425" cy="4476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670372088"/>
              </p:ext>
            </p:extLst>
          </p:nvPr>
        </p:nvGraphicFramePr>
        <p:xfrm>
          <a:off x="2357482" y="2968377"/>
          <a:ext cx="987425" cy="447675"/>
        </p:xfrm>
        <a:graphic>
          <a:graphicData uri="http://schemas.openxmlformats.org/presentationml/2006/ole">
            <mc:AlternateContent xmlns:mc="http://schemas.openxmlformats.org/markup-compatibility/2006">
              <mc:Choice xmlns:v="urn:schemas-microsoft-com:vml" Requires="v">
                <p:oleObj spid="_x0000_s110946" name="文档" r:id="rId9" imgW="987954" imgH="448194" progId="Word.Document.12">
                  <p:embed/>
                </p:oleObj>
              </mc:Choice>
              <mc:Fallback>
                <p:oleObj name="文档" r:id="rId9" imgW="987954" imgH="448194" progId="Word.Document.12">
                  <p:embed/>
                  <p:pic>
                    <p:nvPicPr>
                      <p:cNvPr id="0" name=""/>
                      <p:cNvPicPr/>
                      <p:nvPr/>
                    </p:nvPicPr>
                    <p:blipFill>
                      <a:blip r:embed="rId8"/>
                      <a:stretch>
                        <a:fillRect/>
                      </a:stretch>
                    </p:blipFill>
                    <p:spPr>
                      <a:xfrm>
                        <a:off x="2357482" y="2968377"/>
                        <a:ext cx="987425" cy="447675"/>
                      </a:xfrm>
                      <a:prstGeom prst="rect">
                        <a:avLst/>
                      </a:prstGeom>
                    </p:spPr>
                  </p:pic>
                </p:oleObj>
              </mc:Fallback>
            </mc:AlternateContent>
          </a:graphicData>
        </a:graphic>
      </p:graphicFrame>
      <p:sp>
        <p:nvSpPr>
          <p:cNvPr id="15" name="TextBox 9"/>
          <p:cNvSpPr txBox="1"/>
          <p:nvPr/>
        </p:nvSpPr>
        <p:spPr>
          <a:xfrm>
            <a:off x="253827" y="440853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6" name="圆角矩形 15">
            <a:hlinkClick r:id="rId10"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6" name="组合 15">
            <a:extLst>
              <a:ext uri="{FF2B5EF4-FFF2-40B4-BE49-F238E27FC236}">
                <a16:creationId xmlns="" xmlns:a16="http://schemas.microsoft.com/office/drawing/2014/main" id="{574E7DD6-E482-894D-9E46-D2B62C9ED9EC}"/>
              </a:ext>
            </a:extLst>
          </p:cNvPr>
          <p:cNvGrpSpPr/>
          <p:nvPr/>
        </p:nvGrpSpPr>
        <p:grpSpPr>
          <a:xfrm>
            <a:off x="516000" y="1196752"/>
            <a:ext cx="11160000" cy="4915106"/>
            <a:chOff x="792914" y="3925222"/>
            <a:chExt cx="11160000" cy="4915106"/>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4802216"/>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a:extLst>
              <a:ext uri="{FF2B5EF4-FFF2-40B4-BE49-F238E27FC236}">
                <a16:creationId xmlns="" xmlns:a16="http://schemas.microsoft.com/office/drawing/2014/main" id="{E5E46BBC-7C8F-4F49-8364-3C89F7A4ABC3}"/>
              </a:ext>
            </a:extLst>
          </p:cNvPr>
          <p:cNvSpPr/>
          <p:nvPr/>
        </p:nvSpPr>
        <p:spPr>
          <a:xfrm>
            <a:off x="769174" y="1484784"/>
            <a:ext cx="10653652"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为固体，加入适量</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不影响反应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的平衡移动，而反应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无关，故加入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也不影响反应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的平衡移动，</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通入稀有气体</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，由于容器体积不变，故气体浓度不发生改变，反应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的平衡不移动，</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温度降低，反应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正向进行，反应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逆向进行，但两个反应中反应物的起始浓度未知，故无法判断</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浓度的增减，</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通入气体</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平衡正向移动，</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的浓度增大，导致反应</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平衡逆向移动，则</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的浓度增大，</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41185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06152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2B(g)    3C(g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，向一恒温恒容的密闭容器中充入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时达到平衡状态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时改变某一条件，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时重新达到平衡状态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，正反应速率随时间的变化如图所示。下列说法正确的是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容器内压强不变，表明反应达到平衡</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时改变的条件：向容器中加入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φ</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TextBox 9"/>
          <p:cNvSpPr txBox="1"/>
          <p:nvPr/>
        </p:nvSpPr>
        <p:spPr>
          <a:xfrm>
            <a:off x="229444" y="323953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87394" name="Picture 2" descr="7-3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2890292"/>
            <a:ext cx="3137518"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3696834482"/>
              </p:ext>
            </p:extLst>
          </p:nvPr>
        </p:nvGraphicFramePr>
        <p:xfrm>
          <a:off x="6023992" y="1268760"/>
          <a:ext cx="987425" cy="447675"/>
        </p:xfrm>
        <a:graphic>
          <a:graphicData uri="http://schemas.openxmlformats.org/presentationml/2006/ole">
            <mc:AlternateContent xmlns:mc="http://schemas.openxmlformats.org/markup-compatibility/2006">
              <mc:Choice xmlns:v="urn:schemas-microsoft-com:vml" Requires="v">
                <p:oleObj spid="_x0000_s187443" name="文档" r:id="rId8" imgW="987954" imgH="448194" progId="Word.Document.12">
                  <p:embed/>
                </p:oleObj>
              </mc:Choice>
              <mc:Fallback>
                <p:oleObj name="文档" r:id="rId8" imgW="987954" imgH="448194" progId="Word.Document.12">
                  <p:embed/>
                  <p:pic>
                    <p:nvPicPr>
                      <p:cNvPr id="0" name=""/>
                      <p:cNvPicPr/>
                      <p:nvPr/>
                    </p:nvPicPr>
                    <p:blipFill>
                      <a:blip r:embed="rId9"/>
                      <a:stretch>
                        <a:fillRect/>
                      </a:stretch>
                    </p:blipFill>
                    <p:spPr>
                      <a:xfrm>
                        <a:off x="6023992" y="1268760"/>
                        <a:ext cx="987425" cy="447675"/>
                      </a:xfrm>
                      <a:prstGeom prst="rect">
                        <a:avLst/>
                      </a:prstGeom>
                    </p:spPr>
                  </p:pic>
                </p:oleObj>
              </mc:Fallback>
            </mc:AlternateContent>
          </a:graphicData>
        </a:graphic>
      </p:graphicFrame>
      <p:sp>
        <p:nvSpPr>
          <p:cNvPr id="10" name="圆角矩形 9">
            <a:hlinkClick r:id="rId10"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786000" y="1628800"/>
            <a:ext cx="7038192"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容器内发生的反应为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2B(g)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3C(g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，该反应是气体分子数不变的可逆反应，所以在恒温恒容条件下，气体的压强始终保持不变，则容器内压强不变，不能说明反应达到平衡状态，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 name="Picture 2" descr="7-3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9715" y="1615958"/>
            <a:ext cx="2852289" cy="231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1240185"/>
            <a:ext cx="11160000" cy="4637087"/>
            <a:chOff x="792914" y="3925222"/>
            <a:chExt cx="11160000" cy="4637087"/>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2"/>
              <a:ext cx="11160000" cy="4524197"/>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786000" y="3933056"/>
            <a:ext cx="1062000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根据图像变化曲线可知，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瞬间不变，平衡过程中不断增大，则说明反应向逆反应方向移动，且不是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突变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图像，属于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渐变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过程，所以排除温度与催化剂等影响的因素，改变的条件为向容器中加入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1254658145"/>
              </p:ext>
            </p:extLst>
          </p:nvPr>
        </p:nvGraphicFramePr>
        <p:xfrm>
          <a:off x="5284862" y="1819672"/>
          <a:ext cx="987425" cy="447675"/>
        </p:xfrm>
        <a:graphic>
          <a:graphicData uri="http://schemas.openxmlformats.org/presentationml/2006/ole">
            <mc:AlternateContent xmlns:mc="http://schemas.openxmlformats.org/markup-compatibility/2006">
              <mc:Choice xmlns:v="urn:schemas-microsoft-com:vml" Requires="v">
                <p:oleObj spid="_x0000_s188466" name="文档" r:id="rId8" imgW="987954" imgH="448194" progId="Word.Document.12">
                  <p:embed/>
                </p:oleObj>
              </mc:Choice>
              <mc:Fallback>
                <p:oleObj name="文档" r:id="rId8" imgW="987954" imgH="448194" progId="Word.Document.12">
                  <p:embed/>
                  <p:pic>
                    <p:nvPicPr>
                      <p:cNvPr id="0" name=""/>
                      <p:cNvPicPr/>
                      <p:nvPr/>
                    </p:nvPicPr>
                    <p:blipFill>
                      <a:blip r:embed="rId9"/>
                      <a:stretch>
                        <a:fillRect/>
                      </a:stretch>
                    </p:blipFill>
                    <p:spPr>
                      <a:xfrm>
                        <a:off x="5284862" y="1819672"/>
                        <a:ext cx="987425" cy="447675"/>
                      </a:xfrm>
                      <a:prstGeom prst="rect">
                        <a:avLst/>
                      </a:prstGeom>
                    </p:spPr>
                  </p:pic>
                </p:oleObj>
              </mc:Fallback>
            </mc:AlternateContent>
          </a:graphicData>
        </a:graphic>
      </p:graphicFrame>
      <p:sp>
        <p:nvSpPr>
          <p:cNvPr id="18" name="圆角矩形 17">
            <a:hlinkClick r:id="rId10"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36847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786000" y="3501008"/>
            <a:ext cx="7038192"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与温度有关，因该反应在恒温条件下进行，所以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保持不变，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Picture 2" descr="7-3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9715" y="2996952"/>
            <a:ext cx="2852289" cy="231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1384201"/>
            <a:ext cx="11160000" cy="4133031"/>
            <a:chOff x="792914" y="3925222"/>
            <a:chExt cx="11160000" cy="4133031"/>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2"/>
              <a:ext cx="11160000" cy="4020141"/>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786000" y="1772816"/>
            <a:ext cx="1062000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最初加入体系中的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的物质的量的比值为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，当向体系中加入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时，平衡逆向移动，最终</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各自物质的量增加的比例为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060580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390000" y="1282553"/>
            <a:ext cx="11412000" cy="418573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FeCl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2Fe</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，达到平衡。下列说法不正确的是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加入苯，振荡，平衡正向移动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经苯</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次萃取分离后，在水溶液中加入</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KSCN</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，溶液呈血红色，表明该化学反应</a:t>
            </a:r>
            <a:r>
              <a:rPr lang="zh-CN" altLang="zh-CN" kern="100" spc="-10" dirty="0" smtClean="0">
                <a:latin typeface="Times New Roman" panose="02020603050405020304" pitchFamily="18" charset="0"/>
                <a:ea typeface="微软雅黑" panose="020B0503020204020204" pitchFamily="34" charset="-122"/>
                <a:cs typeface="Times New Roman" panose="02020603050405020304" pitchFamily="18" charset="0"/>
              </a:rPr>
              <a:t>存</a:t>
            </a:r>
            <a:endParaRPr lang="en-US" altLang="zh-CN" kern="100" spc="-1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spc="-1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1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spc="-10"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限度</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固体，平衡逆向移动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TextBox 9"/>
          <p:cNvSpPr txBox="1"/>
          <p:nvPr/>
        </p:nvSpPr>
        <p:spPr>
          <a:xfrm>
            <a:off x="245768" y="467969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10" name="对象 9"/>
          <p:cNvGraphicFramePr>
            <a:graphicFrameLocks noChangeAspect="1"/>
          </p:cNvGraphicFramePr>
          <p:nvPr>
            <p:extLst>
              <p:ext uri="{D42A27DB-BD31-4B8C-83A1-F6EECF244321}">
                <p14:modId xmlns:p14="http://schemas.microsoft.com/office/powerpoint/2010/main" val="17640928"/>
              </p:ext>
            </p:extLst>
          </p:nvPr>
        </p:nvGraphicFramePr>
        <p:xfrm>
          <a:off x="4276750" y="2026940"/>
          <a:ext cx="987425" cy="447675"/>
        </p:xfrm>
        <a:graphic>
          <a:graphicData uri="http://schemas.openxmlformats.org/presentationml/2006/ole">
            <mc:AlternateContent xmlns:mc="http://schemas.openxmlformats.org/markup-compatibility/2006">
              <mc:Choice xmlns:v="urn:schemas-microsoft-com:vml" Requires="v">
                <p:oleObj spid="_x0000_s138513" name="文档" r:id="rId7" imgW="987954" imgH="448194" progId="Word.Document.12">
                  <p:embed/>
                </p:oleObj>
              </mc:Choice>
              <mc:Fallback>
                <p:oleObj name="文档" r:id="rId7" imgW="987954" imgH="448194" progId="Word.Document.12">
                  <p:embed/>
                  <p:pic>
                    <p:nvPicPr>
                      <p:cNvPr id="0" name=""/>
                      <p:cNvPicPr/>
                      <p:nvPr/>
                    </p:nvPicPr>
                    <p:blipFill>
                      <a:blip r:embed="rId8"/>
                      <a:stretch>
                        <a:fillRect/>
                      </a:stretch>
                    </p:blipFill>
                    <p:spPr>
                      <a:xfrm>
                        <a:off x="4276750" y="2026940"/>
                        <a:ext cx="987425" cy="4476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41378167"/>
              </p:ext>
            </p:extLst>
          </p:nvPr>
        </p:nvGraphicFramePr>
        <p:xfrm>
          <a:off x="3763169" y="4592860"/>
          <a:ext cx="2597150" cy="1058863"/>
        </p:xfrm>
        <a:graphic>
          <a:graphicData uri="http://schemas.openxmlformats.org/presentationml/2006/ole">
            <mc:AlternateContent xmlns:mc="http://schemas.openxmlformats.org/markup-compatibility/2006">
              <mc:Choice xmlns:v="urn:schemas-microsoft-com:vml" Requires="v">
                <p:oleObj spid="_x0000_s138514" name="文档" r:id="rId9" imgW="2597113" imgH="1058646" progId="Word.Document.12">
                  <p:embed/>
                </p:oleObj>
              </mc:Choice>
              <mc:Fallback>
                <p:oleObj name="文档" r:id="rId9" imgW="2597113" imgH="1058646" progId="Word.Document.12">
                  <p:embed/>
                  <p:pic>
                    <p:nvPicPr>
                      <p:cNvPr id="0" name=""/>
                      <p:cNvPicPr/>
                      <p:nvPr/>
                    </p:nvPicPr>
                    <p:blipFill>
                      <a:blip r:embed="rId10"/>
                      <a:stretch>
                        <a:fillRect/>
                      </a:stretch>
                    </p:blipFill>
                    <p:spPr>
                      <a:xfrm>
                        <a:off x="3763169" y="4592860"/>
                        <a:ext cx="2597150" cy="1058863"/>
                      </a:xfrm>
                      <a:prstGeom prst="rect">
                        <a:avLst/>
                      </a:prstGeom>
                    </p:spPr>
                  </p:pic>
                </p:oleObj>
              </mc:Fallback>
            </mc:AlternateContent>
          </a:graphicData>
        </a:graphic>
      </p:graphicFrame>
      <p:sp>
        <p:nvSpPr>
          <p:cNvPr id="11" name="圆角矩形 10">
            <a:hlinkClick r:id="rId11"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矩形 12"/>
          <p:cNvSpPr/>
          <p:nvPr/>
        </p:nvSpPr>
        <p:spPr>
          <a:xfrm>
            <a:off x="786000" y="1772816"/>
            <a:ext cx="10620000"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加入苯，振荡，苯萃取了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，水溶液中的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反应开始时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过量，经苯两次萃取分离后，水溶液中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很小，加入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KSCN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，溶液呈血红色，说明水溶液中仍含有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，证明该反应是可逆反应，存在一定限度，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84361207"/>
              </p:ext>
            </p:extLst>
          </p:nvPr>
        </p:nvGraphicFramePr>
        <p:xfrm>
          <a:off x="858466" y="4653185"/>
          <a:ext cx="9345612" cy="1008063"/>
        </p:xfrm>
        <a:graphic>
          <a:graphicData uri="http://schemas.openxmlformats.org/presentationml/2006/ole">
            <mc:AlternateContent xmlns:mc="http://schemas.openxmlformats.org/markup-compatibility/2006">
              <mc:Choice xmlns:v="urn:schemas-microsoft-com:vml" Requires="v">
                <p:oleObj spid="_x0000_s114897" name="文档" r:id="rId7" imgW="9345513" imgH="1007853" progId="Word.Document.12">
                  <p:embed/>
                </p:oleObj>
              </mc:Choice>
              <mc:Fallback>
                <p:oleObj name="文档" r:id="rId7" imgW="9345513" imgH="1007853" progId="Word.Document.12">
                  <p:embed/>
                  <p:pic>
                    <p:nvPicPr>
                      <p:cNvPr id="0" name=""/>
                      <p:cNvPicPr/>
                      <p:nvPr/>
                    </p:nvPicPr>
                    <p:blipFill>
                      <a:blip r:embed="rId8"/>
                      <a:stretch>
                        <a:fillRect/>
                      </a:stretch>
                    </p:blipFill>
                    <p:spPr>
                      <a:xfrm>
                        <a:off x="858466" y="4653185"/>
                        <a:ext cx="9345612" cy="1008063"/>
                      </a:xfrm>
                      <a:prstGeom prst="rect">
                        <a:avLst/>
                      </a:prstGeom>
                    </p:spPr>
                  </p:pic>
                </p:oleObj>
              </mc:Fallback>
            </mc:AlternateContent>
          </a:graphicData>
        </a:graphic>
      </p:graphicFrame>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368644"/>
            <a:ext cx="11160000" cy="4364612"/>
            <a:chOff x="792914" y="3925222"/>
            <a:chExt cx="11160000" cy="4364612"/>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1"/>
              <a:ext cx="11160000" cy="4251723"/>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圆角矩形 11">
            <a:hlinkClick r:id="rId9"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7088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26000" y="880145"/>
            <a:ext cx="11340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。在测定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的相对分子质量时，下列条件中，测定结果误差最小的是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13" name="TextBox 9"/>
          <p:cNvSpPr txBox="1"/>
          <p:nvPr/>
        </p:nvSpPr>
        <p:spPr>
          <a:xfrm>
            <a:off x="281856" y="361465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8" name="对象 7"/>
          <p:cNvGraphicFramePr>
            <a:graphicFrameLocks noChangeAspect="1"/>
          </p:cNvGraphicFramePr>
          <p:nvPr>
            <p:extLst>
              <p:ext uri="{D42A27DB-BD31-4B8C-83A1-F6EECF244321}">
                <p14:modId xmlns:p14="http://schemas.microsoft.com/office/powerpoint/2010/main" val="2620797262"/>
              </p:ext>
            </p:extLst>
          </p:nvPr>
        </p:nvGraphicFramePr>
        <p:xfrm>
          <a:off x="6888088" y="1086858"/>
          <a:ext cx="987425" cy="447675"/>
        </p:xfrm>
        <a:graphic>
          <a:graphicData uri="http://schemas.openxmlformats.org/presentationml/2006/ole">
            <mc:AlternateContent xmlns:mc="http://schemas.openxmlformats.org/markup-compatibility/2006">
              <mc:Choice xmlns:v="urn:schemas-microsoft-com:vml" Requires="v">
                <p:oleObj spid="_x0000_s189487" name="文档" r:id="rId7" imgW="987954" imgH="448194" progId="Word.Document.12">
                  <p:embed/>
                </p:oleObj>
              </mc:Choice>
              <mc:Fallback>
                <p:oleObj name="文档" r:id="rId7" imgW="987954" imgH="448194" progId="Word.Document.12">
                  <p:embed/>
                  <p:pic>
                    <p:nvPicPr>
                      <p:cNvPr id="0" name=""/>
                      <p:cNvPicPr/>
                      <p:nvPr/>
                    </p:nvPicPr>
                    <p:blipFill>
                      <a:blip r:embed="rId8"/>
                      <a:stretch>
                        <a:fillRect/>
                      </a:stretch>
                    </p:blipFill>
                    <p:spPr>
                      <a:xfrm>
                        <a:off x="6888088" y="1086858"/>
                        <a:ext cx="987425" cy="447675"/>
                      </a:xfrm>
                      <a:prstGeom prst="rect">
                        <a:avLst/>
                      </a:prstGeom>
                    </p:spPr>
                  </p:pic>
                </p:oleObj>
              </mc:Fallback>
            </mc:AlternateContent>
          </a:graphicData>
        </a:graphic>
      </p:graphicFrame>
      <p:grpSp>
        <p:nvGrpSpPr>
          <p:cNvPr id="14" name="组合 13">
            <a:extLst>
              <a:ext uri="{FF2B5EF4-FFF2-40B4-BE49-F238E27FC236}">
                <a16:creationId xmlns="" xmlns:a16="http://schemas.microsoft.com/office/drawing/2014/main" id="{574E7DD6-E482-894D-9E46-D2B62C9ED9EC}"/>
              </a:ext>
            </a:extLst>
          </p:cNvPr>
          <p:cNvGrpSpPr/>
          <p:nvPr/>
        </p:nvGrpSpPr>
        <p:grpSpPr>
          <a:xfrm>
            <a:off x="516000" y="4540679"/>
            <a:ext cx="11160000" cy="2100106"/>
            <a:chOff x="792914" y="3925222"/>
            <a:chExt cx="11160000" cy="2100106"/>
          </a:xfrm>
        </p:grpSpPr>
        <p:sp>
          <p:nvSpPr>
            <p:cNvPr id="15" name="圆角矩形 14">
              <a:extLst>
                <a:ext uri="{FF2B5EF4-FFF2-40B4-BE49-F238E27FC236}">
                  <a16:creationId xmlns="" xmlns:a16="http://schemas.microsoft.com/office/drawing/2014/main" id="{E0791A29-2CB4-2744-96C1-EA2037B165CE}"/>
                </a:ext>
              </a:extLst>
            </p:cNvPr>
            <p:cNvSpPr/>
            <p:nvPr/>
          </p:nvSpPr>
          <p:spPr>
            <a:xfrm>
              <a:off x="792914" y="4038112"/>
              <a:ext cx="11160000" cy="1987216"/>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8" name="文本框 17">
              <a:extLst>
                <a:ext uri="{FF2B5EF4-FFF2-40B4-BE49-F238E27FC236}">
                  <a16:creationId xmlns="" xmlns:a16="http://schemas.microsoft.com/office/drawing/2014/main" id="{E38EBCDC-ABCA-E945-AC9F-C9807C462968}"/>
                </a:ext>
              </a:extLst>
            </p:cNvPr>
            <p:cNvSpPr txBox="1"/>
            <p:nvPr/>
          </p:nvSpPr>
          <p:spPr>
            <a:xfrm>
              <a:off x="971152" y="4206593"/>
              <a:ext cx="10802361"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测定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的相对分子质量时，要使平衡逆向移动，且逆向移动的程度越大，测定结果的误差越小。该反应的正反应是气体分子数减少的放热反应，因此温度越高、压强越小时，平衡逆向移动的程度越大，故选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圆角矩形 18">
            <a:hlinkClick r:id="rId9"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184217"/>
            <a:ext cx="11412000" cy="2308324"/>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概念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在一定条件下，当可逆反应达到平衡状态以后，若反应条件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如温度、压强、浓度等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发生了变化，平衡混合物中各组分的浓度也会随之改变，从而在一段时间后达到新的平衡状态。这种由原平衡状态向新平衡状态的变化过程，叫做化学平衡的移动。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9" name="矩形 18">
            <a:extLst>
              <a:ext uri="{FF2B5EF4-FFF2-40B4-BE49-F238E27FC236}">
                <a16:creationId xmlns="" xmlns:a16="http://schemas.microsoft.com/office/drawing/2014/main" id="{F3C0D54F-E471-254D-996C-2FBC9553FFE9}"/>
              </a:ext>
            </a:extLst>
          </p:cNvPr>
          <p:cNvSpPr/>
          <p:nvPr/>
        </p:nvSpPr>
        <p:spPr>
          <a:xfrm>
            <a:off x="390000" y="2999132"/>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很大，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在排入大气之前就已反应完全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增大压强，平衡将向右移动，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升高温度，既增大反应速率又增大</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选用适宜催化剂可达到尾气排放标准</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53827" y="458330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2" name="对象 21"/>
          <p:cNvGraphicFramePr>
            <a:graphicFrameLocks noChangeAspect="1"/>
          </p:cNvGraphicFramePr>
          <p:nvPr>
            <p:extLst>
              <p:ext uri="{D42A27DB-BD31-4B8C-83A1-F6EECF244321}">
                <p14:modId xmlns:p14="http://schemas.microsoft.com/office/powerpoint/2010/main" val="3334077502"/>
              </p:ext>
            </p:extLst>
          </p:nvPr>
        </p:nvGraphicFramePr>
        <p:xfrm>
          <a:off x="542925" y="1146321"/>
          <a:ext cx="11106150" cy="1962150"/>
        </p:xfrm>
        <a:graphic>
          <a:graphicData uri="http://schemas.openxmlformats.org/presentationml/2006/ole">
            <mc:AlternateContent xmlns:mc="http://schemas.openxmlformats.org/markup-compatibility/2006">
              <mc:Choice xmlns:v="urn:schemas-microsoft-com:vml" Requires="v">
                <p:oleObj spid="_x0000_s190511" name="文档" r:id="rId7" imgW="11117807" imgH="1958915" progId="Word.Document.12">
                  <p:embed/>
                </p:oleObj>
              </mc:Choice>
              <mc:Fallback>
                <p:oleObj name="文档" r:id="rId7" imgW="11117807" imgH="1958915" progId="Word.Document.12">
                  <p:embed/>
                  <p:pic>
                    <p:nvPicPr>
                      <p:cNvPr id="0" name=""/>
                      <p:cNvPicPr/>
                      <p:nvPr/>
                    </p:nvPicPr>
                    <p:blipFill>
                      <a:blip r:embed="rId8"/>
                      <a:stretch>
                        <a:fillRect/>
                      </a:stretch>
                    </p:blipFill>
                    <p:spPr>
                      <a:xfrm>
                        <a:off x="542925" y="1146321"/>
                        <a:ext cx="11106150" cy="1962150"/>
                      </a:xfrm>
                      <a:prstGeom prst="rect">
                        <a:avLst/>
                      </a:prstGeom>
                    </p:spPr>
                  </p:pic>
                </p:oleObj>
              </mc:Fallback>
            </mc:AlternateContent>
          </a:graphicData>
        </a:graphic>
      </p:graphicFrame>
      <p:sp>
        <p:nvSpPr>
          <p:cNvPr id="13" name="圆角矩形 12">
            <a:hlinkClick r:id="rId9"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Tree>
    <p:extLst>
      <p:ext uri="{BB962C8B-B14F-4D97-AF65-F5344CB8AC3E}">
        <p14:creationId xmlns:p14="http://schemas.microsoft.com/office/powerpoint/2010/main" val="2138339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1484783"/>
            <a:ext cx="11160000" cy="3672409"/>
            <a:chOff x="792914" y="3925222"/>
            <a:chExt cx="11160000" cy="3672409"/>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3"/>
              <a:ext cx="11160000" cy="3559518"/>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文本框 17">
            <a:extLst>
              <a:ext uri="{FF2B5EF4-FFF2-40B4-BE49-F238E27FC236}">
                <a16:creationId xmlns="" xmlns:a16="http://schemas.microsoft.com/office/drawing/2014/main" id="{E38EBCDC-ABCA-E945-AC9F-C9807C462968}"/>
              </a:ext>
            </a:extLst>
          </p:cNvPr>
          <p:cNvSpPr txBox="1"/>
          <p:nvPr/>
        </p:nvSpPr>
        <p:spPr>
          <a:xfrm>
            <a:off x="694238" y="1988839"/>
            <a:ext cx="10802361" cy="279223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平衡常数很大，表示该反应所能进行的程度大，由于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反应速率较小，在排入大气之前没有反应完全，故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平衡常数只与温度有关，增大压强，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正反应放热，升高温度，速率加快，平衡逆向移动，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选用适宜催化剂可加快反应速率，使尾气的排放值达到尾气排放标准，故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17" name="圆角矩形 1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Tree>
    <p:extLst>
      <p:ext uri="{BB962C8B-B14F-4D97-AF65-F5344CB8AC3E}">
        <p14:creationId xmlns:p14="http://schemas.microsoft.com/office/powerpoint/2010/main" val="98090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126876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下列事实不能用勒夏特列原理解释的是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溴水中有下列平衡：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HBr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HBrO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颜色变浅</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2HI(g)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，缩小容器的容积可使平衡体系的颜色变深</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       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，升高温度可使平衡向逆反应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方</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的反应，为提高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的产率，理论上应采取低温措施</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4302" y="287187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5" name="圆角矩形 1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6" name="圆角矩形 15">
            <a:hlinkClick r:id="rId15"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372583483"/>
              </p:ext>
            </p:extLst>
          </p:nvPr>
        </p:nvGraphicFramePr>
        <p:xfrm>
          <a:off x="4809381" y="2007890"/>
          <a:ext cx="987425" cy="447675"/>
        </p:xfrm>
        <a:graphic>
          <a:graphicData uri="http://schemas.openxmlformats.org/presentationml/2006/ole">
            <mc:AlternateContent xmlns:mc="http://schemas.openxmlformats.org/markup-compatibility/2006">
              <mc:Choice xmlns:v="urn:schemas-microsoft-com:vml" Requires="v">
                <p:oleObj spid="_x0000_s191625"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4809381" y="2007890"/>
                        <a:ext cx="987425" cy="4476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999008012"/>
              </p:ext>
            </p:extLst>
          </p:nvPr>
        </p:nvGraphicFramePr>
        <p:xfrm>
          <a:off x="3171785" y="3112393"/>
          <a:ext cx="987425" cy="447675"/>
        </p:xfrm>
        <a:graphic>
          <a:graphicData uri="http://schemas.openxmlformats.org/presentationml/2006/ole">
            <mc:AlternateContent xmlns:mc="http://schemas.openxmlformats.org/markup-compatibility/2006">
              <mc:Choice xmlns:v="urn:schemas-microsoft-com:vml" Requires="v">
                <p:oleObj spid="_x0000_s191626" name="文档" r:id="rId18" imgW="987954" imgH="448194" progId="Word.Document.12">
                  <p:embed/>
                </p:oleObj>
              </mc:Choice>
              <mc:Fallback>
                <p:oleObj name="文档" r:id="rId18" imgW="987954" imgH="448194" progId="Word.Document.12">
                  <p:embed/>
                  <p:pic>
                    <p:nvPicPr>
                      <p:cNvPr id="0" name=""/>
                      <p:cNvPicPr/>
                      <p:nvPr/>
                    </p:nvPicPr>
                    <p:blipFill>
                      <a:blip r:embed="rId17"/>
                      <a:stretch>
                        <a:fillRect/>
                      </a:stretch>
                    </p:blipFill>
                    <p:spPr>
                      <a:xfrm>
                        <a:off x="3171785" y="3112393"/>
                        <a:ext cx="987425" cy="4476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707375404"/>
              </p:ext>
            </p:extLst>
          </p:nvPr>
        </p:nvGraphicFramePr>
        <p:xfrm>
          <a:off x="3695610" y="3656166"/>
          <a:ext cx="987425" cy="447675"/>
        </p:xfrm>
        <a:graphic>
          <a:graphicData uri="http://schemas.openxmlformats.org/presentationml/2006/ole">
            <mc:AlternateContent xmlns:mc="http://schemas.openxmlformats.org/markup-compatibility/2006">
              <mc:Choice xmlns:v="urn:schemas-microsoft-com:vml" Requires="v">
                <p:oleObj spid="_x0000_s191627" name="文档" r:id="rId19" imgW="987954" imgH="448194" progId="Word.Document.12">
                  <p:embed/>
                </p:oleObj>
              </mc:Choice>
              <mc:Fallback>
                <p:oleObj name="文档" r:id="rId19" imgW="987954" imgH="448194" progId="Word.Document.12">
                  <p:embed/>
                  <p:pic>
                    <p:nvPicPr>
                      <p:cNvPr id="0" name=""/>
                      <p:cNvPicPr/>
                      <p:nvPr/>
                    </p:nvPicPr>
                    <p:blipFill>
                      <a:blip r:embed="rId17"/>
                      <a:stretch>
                        <a:fillRect/>
                      </a:stretch>
                    </p:blipFill>
                    <p:spPr>
                      <a:xfrm>
                        <a:off x="3695610" y="3656166"/>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 xmlns:a16="http://schemas.microsoft.com/office/drawing/2014/main" id="{574E7DD6-E482-894D-9E46-D2B62C9ED9EC}"/>
              </a:ext>
            </a:extLst>
          </p:cNvPr>
          <p:cNvGrpSpPr/>
          <p:nvPr/>
        </p:nvGrpSpPr>
        <p:grpSpPr>
          <a:xfrm>
            <a:off x="516000" y="1052736"/>
            <a:ext cx="11160000" cy="5366345"/>
            <a:chOff x="792914" y="3925222"/>
            <a:chExt cx="11160000" cy="5366345"/>
          </a:xfrm>
        </p:grpSpPr>
        <p:sp>
          <p:nvSpPr>
            <p:cNvPr id="46" name="圆角矩形 45">
              <a:extLst>
                <a:ext uri="{FF2B5EF4-FFF2-40B4-BE49-F238E27FC236}">
                  <a16:creationId xmlns="" xmlns:a16="http://schemas.microsoft.com/office/drawing/2014/main" id="{E0791A29-2CB4-2744-96C1-EA2037B165CE}"/>
                </a:ext>
              </a:extLst>
            </p:cNvPr>
            <p:cNvSpPr/>
            <p:nvPr/>
          </p:nvSpPr>
          <p:spPr>
            <a:xfrm>
              <a:off x="792914" y="4038111"/>
              <a:ext cx="11160000" cy="525345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9" name="文本框 48">
              <a:extLst>
                <a:ext uri="{FF2B5EF4-FFF2-40B4-BE49-F238E27FC236}">
                  <a16:creationId xmlns="" xmlns:a16="http://schemas.microsoft.com/office/drawing/2014/main" id="{E38EBCDC-ABCA-E945-AC9F-C9807C462968}"/>
                </a:ext>
              </a:extLst>
            </p:cNvPr>
            <p:cNvSpPr txBox="1"/>
            <p:nvPr/>
          </p:nvSpPr>
          <p:spPr>
            <a:xfrm>
              <a:off x="971152" y="4213254"/>
              <a:ext cx="10802361" cy="507831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加入少量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减小，平衡正向移动，溶液的颜色变浅，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2HI(g)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是反应前后气体分子总数不变的反应，缩小容器的容积，压强增大，平衡不移动，但</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增大，导致平衡体系的颜色变深，故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不能用勒夏特列原理解释；</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合成氨的反应是放热反应，降低温度，平衡正向移动，有利于生成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25" name="圆角矩形 2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3" name="圆角矩形 32">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1408926659"/>
              </p:ext>
            </p:extLst>
          </p:nvPr>
        </p:nvGraphicFramePr>
        <p:xfrm>
          <a:off x="1709348" y="2636912"/>
          <a:ext cx="987425" cy="447675"/>
        </p:xfrm>
        <a:graphic>
          <a:graphicData uri="http://schemas.openxmlformats.org/presentationml/2006/ole">
            <mc:AlternateContent xmlns:mc="http://schemas.openxmlformats.org/markup-compatibility/2006">
              <mc:Choice xmlns:v="urn:schemas-microsoft-com:vml" Requires="v">
                <p:oleObj spid="_x0000_s139443"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1709348" y="2636912"/>
                        <a:ext cx="987425" cy="447675"/>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441330153"/>
              </p:ext>
            </p:extLst>
          </p:nvPr>
        </p:nvGraphicFramePr>
        <p:xfrm>
          <a:off x="3417319" y="4264521"/>
          <a:ext cx="987425" cy="447675"/>
        </p:xfrm>
        <a:graphic>
          <a:graphicData uri="http://schemas.openxmlformats.org/presentationml/2006/ole">
            <mc:AlternateContent xmlns:mc="http://schemas.openxmlformats.org/markup-compatibility/2006">
              <mc:Choice xmlns:v="urn:schemas-microsoft-com:vml" Requires="v">
                <p:oleObj spid="_x0000_s139444" name="文档" r:id="rId18" imgW="987954" imgH="448194" progId="Word.Document.12">
                  <p:embed/>
                </p:oleObj>
              </mc:Choice>
              <mc:Fallback>
                <p:oleObj name="文档" r:id="rId18" imgW="987954" imgH="448194" progId="Word.Document.12">
                  <p:embed/>
                  <p:pic>
                    <p:nvPicPr>
                      <p:cNvPr id="0" name=""/>
                      <p:cNvPicPr/>
                      <p:nvPr/>
                    </p:nvPicPr>
                    <p:blipFill>
                      <a:blip r:embed="rId17"/>
                      <a:stretch>
                        <a:fillRect/>
                      </a:stretch>
                    </p:blipFill>
                    <p:spPr>
                      <a:xfrm>
                        <a:off x="3417319" y="4264521"/>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2064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422087"/>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HS(s)</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在某温度下达到平衡，下列各种情况不会使平衡发生移动的是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温度、容积不变时，通入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移走一部分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容器体积不变，充入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保持压强不变，充入氮气</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305587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4231333956"/>
              </p:ext>
            </p:extLst>
          </p:nvPr>
        </p:nvGraphicFramePr>
        <p:xfrm>
          <a:off x="2696773" y="1596301"/>
          <a:ext cx="987425" cy="447675"/>
        </p:xfrm>
        <a:graphic>
          <a:graphicData uri="http://schemas.openxmlformats.org/presentationml/2006/ole">
            <mc:AlternateContent xmlns:mc="http://schemas.openxmlformats.org/markup-compatibility/2006">
              <mc:Choice xmlns:v="urn:schemas-microsoft-com:vml" Requires="v">
                <p:oleObj spid="_x0000_s122212"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2696773" y="1596301"/>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1772816"/>
            <a:ext cx="11160000" cy="2880320"/>
            <a:chOff x="792914" y="3925222"/>
            <a:chExt cx="11160000" cy="2880320"/>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2767430"/>
            </a:xfrm>
            <a:prstGeom prst="roundRect">
              <a:avLst>
                <a:gd name="adj" fmla="val 16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71152" y="4285262"/>
              <a:ext cx="10802361" cy="2238241"/>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气体使反应正向移动；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项，增减固体的量不影响平衡；</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，充入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气体使反应正向移动；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项，保持压强不变，充入氮气，平衡向正反应方向移动。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1477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544037"/>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对于可逆反应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5O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4NO(g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，下列叙述正确的是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达到化学平衡时，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若单位时间内生成</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的同时，消耗</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，则反应达到平衡状态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达到化学平衡时，若增大容器容积，则正反应速率减小，逆反应速率增大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化学反应速率关系是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9353" y="20867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2862524408"/>
              </p:ext>
            </p:extLst>
          </p:nvPr>
        </p:nvGraphicFramePr>
        <p:xfrm>
          <a:off x="4779213" y="1728684"/>
          <a:ext cx="987425" cy="447675"/>
        </p:xfrm>
        <a:graphic>
          <a:graphicData uri="http://schemas.openxmlformats.org/presentationml/2006/ole">
            <mc:AlternateContent xmlns:mc="http://schemas.openxmlformats.org/markup-compatibility/2006">
              <mc:Choice xmlns:v="urn:schemas-microsoft-com:vml" Requires="v">
                <p:oleObj spid="_x0000_s140511"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4779213" y="1728684"/>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1340768"/>
            <a:ext cx="11160000" cy="4320480"/>
            <a:chOff x="792914" y="3925222"/>
            <a:chExt cx="11160000" cy="4320480"/>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4207590"/>
            </a:xfrm>
            <a:prstGeom prst="roundRect">
              <a:avLst>
                <a:gd name="adj" fmla="val 16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5" name="文本框 24">
              <a:extLst>
                <a:ext uri="{FF2B5EF4-FFF2-40B4-BE49-F238E27FC236}">
                  <a16:creationId xmlns="" xmlns:a16="http://schemas.microsoft.com/office/drawing/2014/main" id="{E38EBCDC-ABCA-E945-AC9F-C9807C462968}"/>
                </a:ext>
              </a:extLst>
            </p:cNvPr>
            <p:cNvSpPr txBox="1"/>
            <p:nvPr/>
          </p:nvSpPr>
          <p:spPr>
            <a:xfrm>
              <a:off x="971152" y="4141246"/>
              <a:ext cx="10802361" cy="3910558"/>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，表示正反应速率和逆反应速率相等，反应达到平衡状态，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若单位时间内生成</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的同时，消耗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，都表示反应正向进行，不能说明达到平衡状态，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达到化学平衡时，若增大容器容积，则物质的浓度减小，正、逆反应速率均减小，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正确的化学反应速率关系是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79723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圆角矩形 1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7" name="矩形 16">
            <a:extLst>
              <a:ext uri="{FF2B5EF4-FFF2-40B4-BE49-F238E27FC236}">
                <a16:creationId xmlns="" xmlns:a16="http://schemas.microsoft.com/office/drawing/2014/main" id="{F3C0D54F-E471-254D-996C-2FBC9553FFE9}"/>
              </a:ext>
            </a:extLst>
          </p:cNvPr>
          <p:cNvSpPr/>
          <p:nvPr/>
        </p:nvSpPr>
        <p:spPr>
          <a:xfrm>
            <a:off x="390000" y="126876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已达平衡，如果其他条件不变时，分别改变下列条件，对化学反应速率和化学平衡产生影响，下列条件与图像不相符的是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时改变条件，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时重新建立平衡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431429099"/>
              </p:ext>
            </p:extLst>
          </p:nvPr>
        </p:nvGraphicFramePr>
        <p:xfrm>
          <a:off x="3443080" y="1468964"/>
          <a:ext cx="987425" cy="447675"/>
        </p:xfrm>
        <a:graphic>
          <a:graphicData uri="http://schemas.openxmlformats.org/presentationml/2006/ole">
            <mc:AlternateContent xmlns:mc="http://schemas.openxmlformats.org/markup-compatibility/2006">
              <mc:Choice xmlns:v="urn:schemas-microsoft-com:vml" Requires="v">
                <p:oleObj spid="_x0000_s68046"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3443080" y="1468964"/>
                        <a:ext cx="987425" cy="447675"/>
                      </a:xfrm>
                      <a:prstGeom prst="rect">
                        <a:avLst/>
                      </a:prstGeom>
                    </p:spPr>
                  </p:pic>
                </p:oleObj>
              </mc:Fallback>
            </mc:AlternateContent>
          </a:graphicData>
        </a:graphic>
      </p:graphicFrame>
      <p:pic>
        <p:nvPicPr>
          <p:cNvPr id="67999" name="Picture 415" descr="7-36B"/>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926" y="3468973"/>
            <a:ext cx="4959797"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000" name="Picture 416" descr="7-36A"/>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2787" y="3468973"/>
            <a:ext cx="4959797"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p:cNvSpPr txBox="1"/>
          <p:nvPr/>
        </p:nvSpPr>
        <p:spPr>
          <a:xfrm>
            <a:off x="6548142" y="501317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184217"/>
            <a:ext cx="11412000" cy="646331"/>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化学平衡移动的过程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9746" name="Picture 2" descr="7-3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132856"/>
            <a:ext cx="6685430"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84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6" name="组合 15">
            <a:extLst>
              <a:ext uri="{FF2B5EF4-FFF2-40B4-BE49-F238E27FC236}">
                <a16:creationId xmlns="" xmlns:a16="http://schemas.microsoft.com/office/drawing/2014/main" id="{574E7DD6-E482-894D-9E46-D2B62C9ED9EC}"/>
              </a:ext>
            </a:extLst>
          </p:cNvPr>
          <p:cNvGrpSpPr/>
          <p:nvPr/>
        </p:nvGrpSpPr>
        <p:grpSpPr>
          <a:xfrm>
            <a:off x="516000" y="1895872"/>
            <a:ext cx="11160000" cy="2757264"/>
            <a:chOff x="792914" y="3925222"/>
            <a:chExt cx="11160000" cy="2757264"/>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2644374"/>
            </a:xfrm>
            <a:prstGeom prst="roundRect">
              <a:avLst>
                <a:gd name="adj" fmla="val 253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文本框 22">
            <a:extLst>
              <a:ext uri="{FF2B5EF4-FFF2-40B4-BE49-F238E27FC236}">
                <a16:creationId xmlns="" xmlns:a16="http://schemas.microsoft.com/office/drawing/2014/main" id="{E38EBCDC-ABCA-E945-AC9F-C9807C462968}"/>
              </a:ext>
            </a:extLst>
          </p:cNvPr>
          <p:cNvSpPr txBox="1"/>
          <p:nvPr/>
        </p:nvSpPr>
        <p:spPr>
          <a:xfrm>
            <a:off x="694238" y="2204864"/>
            <a:ext cx="10802361" cy="224856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瞬间都增大，</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增大的倍数大于</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瞬间都增大，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加入催化剂，</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同时同倍数增大，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98113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23035" name="Picture 155" descr="7-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2599984"/>
            <a:ext cx="3796397"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833360343"/>
              </p:ext>
            </p:extLst>
          </p:nvPr>
        </p:nvGraphicFramePr>
        <p:xfrm>
          <a:off x="495300" y="1125438"/>
          <a:ext cx="11201400" cy="4895850"/>
        </p:xfrm>
        <a:graphic>
          <a:graphicData uri="http://schemas.openxmlformats.org/presentationml/2006/ole">
            <mc:AlternateContent xmlns:mc="http://schemas.openxmlformats.org/markup-compatibility/2006">
              <mc:Choice xmlns:v="urn:schemas-microsoft-com:vml" Requires="v">
                <p:oleObj spid="_x0000_s123079" name="文档" r:id="rId17" imgW="11212887" imgH="4887942" progId="Word.Document.12">
                  <p:embed/>
                </p:oleObj>
              </mc:Choice>
              <mc:Fallback>
                <p:oleObj name="文档" r:id="rId17" imgW="11212887" imgH="4887942" progId="Word.Document.12">
                  <p:embed/>
                  <p:pic>
                    <p:nvPicPr>
                      <p:cNvPr id="0" name=""/>
                      <p:cNvPicPr/>
                      <p:nvPr/>
                    </p:nvPicPr>
                    <p:blipFill>
                      <a:blip r:embed="rId18"/>
                      <a:stretch>
                        <a:fillRect/>
                      </a:stretch>
                    </p:blipFill>
                    <p:spPr>
                      <a:xfrm>
                        <a:off x="495300" y="1125438"/>
                        <a:ext cx="11201400" cy="4895850"/>
                      </a:xfrm>
                      <a:prstGeom prst="rect">
                        <a:avLst/>
                      </a:prstGeom>
                    </p:spPr>
                  </p:pic>
                </p:oleObj>
              </mc:Fallback>
            </mc:AlternateContent>
          </a:graphicData>
        </a:graphic>
      </p:graphicFrame>
      <p:sp>
        <p:nvSpPr>
          <p:cNvPr id="31" name="TextBox 9"/>
          <p:cNvSpPr txBox="1"/>
          <p:nvPr/>
        </p:nvSpPr>
        <p:spPr>
          <a:xfrm>
            <a:off x="235325" y="436417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7" name="Picture 155" descr="7-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2564904"/>
            <a:ext cx="3451270"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a:extLst>
              <a:ext uri="{FF2B5EF4-FFF2-40B4-BE49-F238E27FC236}">
                <a16:creationId xmlns="" xmlns:a16="http://schemas.microsoft.com/office/drawing/2014/main" id="{574E7DD6-E482-894D-9E46-D2B62C9ED9EC}"/>
              </a:ext>
            </a:extLst>
          </p:cNvPr>
          <p:cNvGrpSpPr/>
          <p:nvPr/>
        </p:nvGrpSpPr>
        <p:grpSpPr>
          <a:xfrm>
            <a:off x="516000" y="1268760"/>
            <a:ext cx="11160000" cy="4608512"/>
            <a:chOff x="792914" y="3925222"/>
            <a:chExt cx="11160000" cy="4608512"/>
          </a:xfrm>
        </p:grpSpPr>
        <p:sp>
          <p:nvSpPr>
            <p:cNvPr id="29" name="圆角矩形 28">
              <a:extLst>
                <a:ext uri="{FF2B5EF4-FFF2-40B4-BE49-F238E27FC236}">
                  <a16:creationId xmlns="" xmlns:a16="http://schemas.microsoft.com/office/drawing/2014/main" id="{E0791A29-2CB4-2744-96C1-EA2037B165CE}"/>
                </a:ext>
              </a:extLst>
            </p:cNvPr>
            <p:cNvSpPr/>
            <p:nvPr/>
          </p:nvSpPr>
          <p:spPr>
            <a:xfrm>
              <a:off x="792914" y="4038111"/>
              <a:ext cx="11160000" cy="449562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4" name="文本框 43">
              <a:extLst>
                <a:ext uri="{FF2B5EF4-FFF2-40B4-BE49-F238E27FC236}">
                  <a16:creationId xmlns="" xmlns:a16="http://schemas.microsoft.com/office/drawing/2014/main" id="{E38EBCDC-ABCA-E945-AC9F-C9807C462968}"/>
                </a:ext>
              </a:extLst>
            </p:cNvPr>
            <p:cNvSpPr txBox="1"/>
            <p:nvPr/>
          </p:nvSpPr>
          <p:spPr>
            <a:xfrm>
              <a:off x="971152" y="4213254"/>
              <a:ext cx="10802361" cy="646331"/>
            </a:xfrm>
            <a:prstGeom prst="rect">
              <a:avLst/>
            </a:prstGeom>
            <a:noFill/>
          </p:spPr>
          <p:txBody>
            <a:bodyPr wrap="square">
              <a:spAutoFit/>
            </a:bodyPr>
            <a:lstStyle/>
            <a:p>
              <a:pPr algn="just">
                <a:lnSpc>
                  <a:spcPct val="150000"/>
                </a:lnSpc>
                <a:spcAft>
                  <a:spcPts val="0"/>
                </a:spcAft>
              </a:pP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项，因该反应中氢气前的系数为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，则该反应的平衡常数</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7" name="文本框 46">
              <a:extLst>
                <a:ext uri="{FF2B5EF4-FFF2-40B4-BE49-F238E27FC236}">
                  <a16:creationId xmlns="" xmlns:a16="http://schemas.microsoft.com/office/drawing/2014/main" id="{E38EBCDC-ABCA-E945-AC9F-C9807C462968}"/>
                </a:ext>
              </a:extLst>
            </p:cNvPr>
            <p:cNvSpPr txBox="1"/>
            <p:nvPr/>
          </p:nvSpPr>
          <p:spPr>
            <a:xfrm>
              <a:off x="971153" y="5005342"/>
              <a:ext cx="7171692" cy="3416320"/>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项，由图像可知，反应从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时，甲醇的物质的量增大，根据平衡常数的计算式可知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时的平衡常数比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时的大，错误；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项，由图像可知在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温度下反应先达到平衡，反应速率较</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快，则有</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，温度降低，平衡向正反应方向移动，则正反应为放热反应，错误；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912279373"/>
              </p:ext>
            </p:extLst>
          </p:nvPr>
        </p:nvGraphicFramePr>
        <p:xfrm>
          <a:off x="8625805" y="1509941"/>
          <a:ext cx="2149475" cy="858838"/>
        </p:xfrm>
        <a:graphic>
          <a:graphicData uri="http://schemas.openxmlformats.org/presentationml/2006/ole">
            <mc:AlternateContent xmlns:mc="http://schemas.openxmlformats.org/markup-compatibility/2006">
              <mc:Choice xmlns:v="urn:schemas-microsoft-com:vml" Requires="v">
                <p:oleObj spid="_x0000_s192558" name="文档" r:id="rId17" imgW="2149744" imgH="858527" progId="Word.Document.12">
                  <p:embed/>
                </p:oleObj>
              </mc:Choice>
              <mc:Fallback>
                <p:oleObj name="文档" r:id="rId17" imgW="2149744" imgH="858527" progId="Word.Document.12">
                  <p:embed/>
                  <p:pic>
                    <p:nvPicPr>
                      <p:cNvPr id="0" name=""/>
                      <p:cNvPicPr/>
                      <p:nvPr/>
                    </p:nvPicPr>
                    <p:blipFill>
                      <a:blip r:embed="rId18"/>
                      <a:stretch>
                        <a:fillRect/>
                      </a:stretch>
                    </p:blipFill>
                    <p:spPr>
                      <a:xfrm>
                        <a:off x="8625805" y="1509941"/>
                        <a:ext cx="2149475" cy="858838"/>
                      </a:xfrm>
                      <a:prstGeom prst="rect">
                        <a:avLst/>
                      </a:prstGeom>
                    </p:spPr>
                  </p:pic>
                </p:oleObj>
              </mc:Fallback>
            </mc:AlternateContent>
          </a:graphicData>
        </a:graphic>
      </p:graphicFrame>
    </p:spTree>
    <p:extLst>
      <p:ext uri="{BB962C8B-B14F-4D97-AF65-F5344CB8AC3E}">
        <p14:creationId xmlns:p14="http://schemas.microsoft.com/office/powerpoint/2010/main" val="427487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7" name="Picture 155" descr="7-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330" y="1844824"/>
            <a:ext cx="3451270"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a:extLst>
              <a:ext uri="{FF2B5EF4-FFF2-40B4-BE49-F238E27FC236}">
                <a16:creationId xmlns="" xmlns:a16="http://schemas.microsoft.com/office/drawing/2014/main" id="{574E7DD6-E482-894D-9E46-D2B62C9ED9EC}"/>
              </a:ext>
            </a:extLst>
          </p:cNvPr>
          <p:cNvGrpSpPr/>
          <p:nvPr/>
        </p:nvGrpSpPr>
        <p:grpSpPr>
          <a:xfrm>
            <a:off x="516000" y="1484784"/>
            <a:ext cx="11160000" cy="3312368"/>
            <a:chOff x="792914" y="3925222"/>
            <a:chExt cx="11160000" cy="3312368"/>
          </a:xfrm>
        </p:grpSpPr>
        <p:sp>
          <p:nvSpPr>
            <p:cNvPr id="29" name="圆角矩形 28">
              <a:extLst>
                <a:ext uri="{FF2B5EF4-FFF2-40B4-BE49-F238E27FC236}">
                  <a16:creationId xmlns="" xmlns:a16="http://schemas.microsoft.com/office/drawing/2014/main" id="{E0791A29-2CB4-2744-96C1-EA2037B165CE}"/>
                </a:ext>
              </a:extLst>
            </p:cNvPr>
            <p:cNvSpPr/>
            <p:nvPr/>
          </p:nvSpPr>
          <p:spPr>
            <a:xfrm>
              <a:off x="792914" y="4038111"/>
              <a:ext cx="11160000" cy="3199479"/>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7" name="文本框 46">
              <a:extLst>
                <a:ext uri="{FF2B5EF4-FFF2-40B4-BE49-F238E27FC236}">
                  <a16:creationId xmlns="" xmlns:a16="http://schemas.microsoft.com/office/drawing/2014/main" id="{E38EBCDC-ABCA-E945-AC9F-C9807C462968}"/>
                </a:ext>
              </a:extLst>
            </p:cNvPr>
            <p:cNvSpPr txBox="1"/>
            <p:nvPr/>
          </p:nvSpPr>
          <p:spPr>
            <a:xfrm>
              <a:off x="971153" y="4573294"/>
              <a:ext cx="7171692" cy="1938992"/>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项，处于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点的反应体系从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的过程中，平衡向逆反应方向移动，则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减</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应该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143388560"/>
              </p:ext>
            </p:extLst>
          </p:nvPr>
        </p:nvGraphicFramePr>
        <p:xfrm>
          <a:off x="2929974" y="3290242"/>
          <a:ext cx="1854200" cy="868363"/>
        </p:xfrm>
        <a:graphic>
          <a:graphicData uri="http://schemas.openxmlformats.org/presentationml/2006/ole">
            <mc:AlternateContent xmlns:mc="http://schemas.openxmlformats.org/markup-compatibility/2006">
              <mc:Choice xmlns:v="urn:schemas-microsoft-com:vml" Requires="v">
                <p:oleObj spid="_x0000_s193581" name="文档" r:id="rId17" imgW="1854258" imgH="867902" progId="Word.Document.12">
                  <p:embed/>
                </p:oleObj>
              </mc:Choice>
              <mc:Fallback>
                <p:oleObj name="文档" r:id="rId17" imgW="1854258" imgH="867902" progId="Word.Document.12">
                  <p:embed/>
                  <p:pic>
                    <p:nvPicPr>
                      <p:cNvPr id="0" name=""/>
                      <p:cNvPicPr/>
                      <p:nvPr/>
                    </p:nvPicPr>
                    <p:blipFill>
                      <a:blip r:embed="rId18"/>
                      <a:stretch>
                        <a:fillRect/>
                      </a:stretch>
                    </p:blipFill>
                    <p:spPr>
                      <a:xfrm>
                        <a:off x="2929974" y="3290242"/>
                        <a:ext cx="1854200" cy="868363"/>
                      </a:xfrm>
                      <a:prstGeom prst="rect">
                        <a:avLst/>
                      </a:prstGeom>
                    </p:spPr>
                  </p:pic>
                </p:oleObj>
              </mc:Fallback>
            </mc:AlternateContent>
          </a:graphicData>
        </a:graphic>
      </p:graphicFrame>
    </p:spTree>
    <p:extLst>
      <p:ext uri="{BB962C8B-B14F-4D97-AF65-F5344CB8AC3E}">
        <p14:creationId xmlns:p14="http://schemas.microsoft.com/office/powerpoint/2010/main" val="1241560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98072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一定量混合气体在一体积可变的密闭容器中发生反应：</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z</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。该反应达到平衡后，测得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气体的浓度为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。在恒温下将密闭容器的体积扩</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大到原来的</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倍，再次达到平衡后，测得</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，则下列叙述正确的是</a:t>
            </a:r>
            <a:endParaRPr lang="zh-CN" altLang="zh-CN"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平衡向正反应方向</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降低</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的转化率升高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TextBox 9"/>
          <p:cNvSpPr txBox="1"/>
          <p:nvPr/>
        </p:nvSpPr>
        <p:spPr>
          <a:xfrm>
            <a:off x="253827" y="31338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524400177"/>
              </p:ext>
            </p:extLst>
          </p:nvPr>
        </p:nvGraphicFramePr>
        <p:xfrm>
          <a:off x="9827195" y="1174642"/>
          <a:ext cx="987425" cy="447675"/>
        </p:xfrm>
        <a:graphic>
          <a:graphicData uri="http://schemas.openxmlformats.org/presentationml/2006/ole">
            <mc:AlternateContent xmlns:mc="http://schemas.openxmlformats.org/markup-compatibility/2006">
              <mc:Choice xmlns:v="urn:schemas-microsoft-com:vml" Requires="v">
                <p:oleObj spid="_x0000_s142466"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9827195" y="1174642"/>
                        <a:ext cx="987425" cy="447675"/>
                      </a:xfrm>
                      <a:prstGeom prst="rect">
                        <a:avLst/>
                      </a:prstGeom>
                    </p:spPr>
                  </p:pic>
                </p:oleObj>
              </mc:Fallback>
            </mc:AlternateContent>
          </a:graphicData>
        </a:graphic>
      </p:graphicFrame>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4098395"/>
            <a:ext cx="11160000" cy="2232248"/>
            <a:chOff x="792914" y="3925222"/>
            <a:chExt cx="11160000" cy="2232248"/>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1"/>
              <a:ext cx="11160000" cy="2119359"/>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786000" y="4395952"/>
            <a:ext cx="1062000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假设容器的容积扩大到原来的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倍时，平衡不移动，则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，说明平衡向生成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的方向移动，即压强减小，平衡逆向移动，则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blinds(horizontal)">
                                      <p:cBhvr>
                                        <p:cTn id="1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446495" y="1052736"/>
            <a:ext cx="1129901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将等物质的量的</a:t>
            </a:r>
            <a:r>
              <a:rPr lang="en-US" altLang="zh-CN" kern="100" dirty="0">
                <a:latin typeface="Times New Roman" panose="02020603050405020304" pitchFamily="18" charset="0"/>
                <a:ea typeface="微软雅黑" panose="020B0503020204020204" pitchFamily="34" charset="-122"/>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气体充入某密闭容器中，在一定条件下，发生反应并达到平衡：</a:t>
            </a:r>
            <a:r>
              <a:rPr lang="en-US" altLang="zh-CN" kern="100" dirty="0">
                <a:latin typeface="Times New Roman" panose="02020603050405020304" pitchFamily="18" charset="0"/>
                <a:ea typeface="微软雅黑" panose="020B0503020204020204" pitchFamily="34" charset="-122"/>
              </a:rPr>
              <a:t>X(g)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rPr>
              <a:t>3Y(g)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rPr>
              <a:t>2Z(g</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rPr>
              <a:t>Δ</a:t>
            </a:r>
            <a:r>
              <a:rPr lang="en-US" altLang="zh-CN" i="1" kern="100" dirty="0">
                <a:latin typeface="Times New Roman" panose="02020603050405020304" pitchFamily="18" charset="0"/>
                <a:ea typeface="微软雅黑" panose="020B0503020204020204" pitchFamily="34" charset="-122"/>
              </a:rPr>
              <a:t>H</a:t>
            </a:r>
            <a:r>
              <a:rPr lang="en-US" altLang="zh-CN" kern="100" dirty="0">
                <a:latin typeface="Times New Roman" panose="02020603050405020304" pitchFamily="18" charset="0"/>
                <a:ea typeface="微软雅黑" panose="020B0503020204020204" pitchFamily="34" charset="-122"/>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。当改变某个条件并维持新条件直至新的平衡时，表中关于新平衡与原平衡的比较正确的是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圆角矩形 1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3368963699"/>
              </p:ext>
            </p:extLst>
          </p:nvPr>
        </p:nvGraphicFramePr>
        <p:xfrm>
          <a:off x="2902639" y="1806724"/>
          <a:ext cx="987425" cy="447675"/>
        </p:xfrm>
        <a:graphic>
          <a:graphicData uri="http://schemas.openxmlformats.org/presentationml/2006/ole">
            <mc:AlternateContent xmlns:mc="http://schemas.openxmlformats.org/markup-compatibility/2006">
              <mc:Choice xmlns:v="urn:schemas-microsoft-com:vml" Requires="v">
                <p:oleObj spid="_x0000_s194603"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2902639" y="1806724"/>
                        <a:ext cx="987425" cy="447675"/>
                      </a:xfrm>
                      <a:prstGeom prst="rect">
                        <a:avLst/>
                      </a:prstGeom>
                    </p:spPr>
                  </p:pic>
                </p:oleObj>
              </mc:Fallback>
            </mc:AlternateContent>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829292502"/>
              </p:ext>
            </p:extLst>
          </p:nvPr>
        </p:nvGraphicFramePr>
        <p:xfrm>
          <a:off x="632393" y="2924944"/>
          <a:ext cx="10927214" cy="3060000"/>
        </p:xfrm>
        <a:graphic>
          <a:graphicData uri="http://schemas.openxmlformats.org/drawingml/2006/table">
            <a:tbl>
              <a:tblPr/>
              <a:tblGrid>
                <a:gridCol w="1722016"/>
                <a:gridCol w="4381016"/>
                <a:gridCol w="4824182"/>
              </a:tblGrid>
              <a:tr h="612000">
                <a:tc>
                  <a:txBody>
                    <a:bodyPr/>
                    <a:lstStyle/>
                    <a:p>
                      <a:pPr algn="ctr">
                        <a:lnSpc>
                          <a:spcPct val="10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改变条件</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新平衡与原平衡比较</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X</a:t>
                      </a: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的转化率变小</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增大压强</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X</a:t>
                      </a: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的浓度变小</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充入一定量</a:t>
                      </a: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Y</a:t>
                      </a: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的转化率增大</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0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使用适当的催化剂</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X</a:t>
                      </a: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的体积分数变小</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TextBox 9"/>
          <p:cNvSpPr txBox="1"/>
          <p:nvPr/>
        </p:nvSpPr>
        <p:spPr>
          <a:xfrm>
            <a:off x="1117923" y="344723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556792"/>
            <a:ext cx="11160000" cy="3168352"/>
            <a:chOff x="792914" y="3925222"/>
            <a:chExt cx="11160000" cy="3168352"/>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305546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6000" y="1835299"/>
            <a:ext cx="10620000"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的转化率变小，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增大压强，平衡正向移动，但容器的体积减小，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的浓度变大，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充入一定量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使用适当的催化剂，只能加快反应速率，不能改变平衡，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55335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1292567"/>
            <a:ext cx="8154272"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在容积一定的密闭容器中发生可逆反应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，平衡移动关系如图所示。下列说法正确的是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3187583168"/>
              </p:ext>
            </p:extLst>
          </p:nvPr>
        </p:nvGraphicFramePr>
        <p:xfrm>
          <a:off x="7395043" y="1469157"/>
          <a:ext cx="987425" cy="447675"/>
        </p:xfrm>
        <a:graphic>
          <a:graphicData uri="http://schemas.openxmlformats.org/presentationml/2006/ole">
            <mc:AlternateContent xmlns:mc="http://schemas.openxmlformats.org/markup-compatibility/2006">
              <mc:Choice xmlns:v="urn:schemas-microsoft-com:vml" Requires="v">
                <p:oleObj spid="_x0000_s125376"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7395043" y="1469157"/>
                        <a:ext cx="987425" cy="447675"/>
                      </a:xfrm>
                      <a:prstGeom prst="rect">
                        <a:avLst/>
                      </a:prstGeom>
                    </p:spPr>
                  </p:pic>
                </p:oleObj>
              </mc:Fallback>
            </mc:AlternateContent>
          </a:graphicData>
        </a:graphic>
      </p:graphicFrame>
      <p:pic>
        <p:nvPicPr>
          <p:cNvPr id="125335" name="Picture 407" descr="7-3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980728"/>
            <a:ext cx="2373217"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324389873"/>
              </p:ext>
            </p:extLst>
          </p:nvPr>
        </p:nvGraphicFramePr>
        <p:xfrm>
          <a:off x="480900" y="3212976"/>
          <a:ext cx="11230201" cy="2880000"/>
        </p:xfrm>
        <a:graphic>
          <a:graphicData uri="http://schemas.openxmlformats.org/drawingml/2006/table">
            <a:tbl>
              <a:tblPr/>
              <a:tblGrid>
                <a:gridCol w="2046415"/>
                <a:gridCol w="2397515"/>
                <a:gridCol w="6786271"/>
              </a:tblGrid>
              <a:tr h="576000">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压强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纵坐标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的物质的量浓度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的转化率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混合气体的平均摩尔质量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的质量分数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TextBox 9"/>
          <p:cNvSpPr txBox="1"/>
          <p:nvPr/>
        </p:nvSpPr>
        <p:spPr>
          <a:xfrm>
            <a:off x="1136973" y="422860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25335" name="Picture 407" descr="7-3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7359" y="1772816"/>
            <a:ext cx="2373217"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a:extLst>
              <a:ext uri="{FF2B5EF4-FFF2-40B4-BE49-F238E27FC236}">
                <a16:creationId xmlns="" xmlns:a16="http://schemas.microsoft.com/office/drawing/2014/main" id="{574E7DD6-E482-894D-9E46-D2B62C9ED9EC}"/>
              </a:ext>
            </a:extLst>
          </p:cNvPr>
          <p:cNvGrpSpPr/>
          <p:nvPr/>
        </p:nvGrpSpPr>
        <p:grpSpPr>
          <a:xfrm>
            <a:off x="516000" y="1412776"/>
            <a:ext cx="11160000" cy="3816424"/>
            <a:chOff x="792914" y="3925222"/>
            <a:chExt cx="11160000" cy="3816424"/>
          </a:xfrm>
        </p:grpSpPr>
        <p:sp>
          <p:nvSpPr>
            <p:cNvPr id="42" name="圆角矩形 41">
              <a:extLst>
                <a:ext uri="{FF2B5EF4-FFF2-40B4-BE49-F238E27FC236}">
                  <a16:creationId xmlns="" xmlns:a16="http://schemas.microsoft.com/office/drawing/2014/main" id="{E0791A29-2CB4-2744-96C1-EA2037B165CE}"/>
                </a:ext>
              </a:extLst>
            </p:cNvPr>
            <p:cNvSpPr/>
            <p:nvPr/>
          </p:nvSpPr>
          <p:spPr>
            <a:xfrm>
              <a:off x="792914" y="4038111"/>
              <a:ext cx="11160000" cy="370353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6" name="文本框 45">
              <a:extLst>
                <a:ext uri="{FF2B5EF4-FFF2-40B4-BE49-F238E27FC236}">
                  <a16:creationId xmlns="" xmlns:a16="http://schemas.microsoft.com/office/drawing/2014/main" id="{E38EBCDC-ABCA-E945-AC9F-C9807C462968}"/>
                </a:ext>
              </a:extLst>
            </p:cNvPr>
            <p:cNvSpPr txBox="1"/>
            <p:nvPr/>
          </p:nvSpPr>
          <p:spPr>
            <a:xfrm>
              <a:off x="971152" y="4150771"/>
              <a:ext cx="7994049" cy="2308324"/>
            </a:xfrm>
            <a:prstGeom prst="rect">
              <a:avLst/>
            </a:prstGeom>
            <a:noFill/>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，压强增大，平衡正向移动，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，随压强的增大，平衡正向移动，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8" name="文本框 47">
              <a:extLst>
                <a:ext uri="{FF2B5EF4-FFF2-40B4-BE49-F238E27FC236}">
                  <a16:creationId xmlns="" xmlns:a16="http://schemas.microsoft.com/office/drawing/2014/main" id="{E38EBCDC-ABCA-E945-AC9F-C9807C462968}"/>
                </a:ext>
              </a:extLst>
            </p:cNvPr>
            <p:cNvSpPr txBox="1"/>
            <p:nvPr/>
          </p:nvSpPr>
          <p:spPr>
            <a:xfrm>
              <a:off x="971152" y="6373494"/>
              <a:ext cx="10658346" cy="1200329"/>
            </a:xfrm>
            <a:prstGeom prst="rect">
              <a:avLst/>
            </a:prstGeom>
            <a:noFill/>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，压强增大，平衡正向移动，混合气体平均摩尔质量增大，故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，随压强的增大，平衡正向移动，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2529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125335"/>
                                        </p:tgtEl>
                                        <p:attrNameLst>
                                          <p:attrName>style.visibility</p:attrName>
                                        </p:attrNameLst>
                                      </p:cBhvr>
                                      <p:to>
                                        <p:strVal val="visible"/>
                                      </p:to>
                                    </p:set>
                                    <p:animEffect transition="in" filter="blinds(horizontal)">
                                      <p:cBhvr>
                                        <p:cTn id="10" dur="500"/>
                                        <p:tgtEl>
                                          <p:spTgt spid="125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134076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下列关于可逆反应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2B(s)</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，叙述正确的是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当反应达到平衡之后，气体摩尔质量不变，则反应达到平衡状态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平衡后，恒温下扩大容器体积，再次平衡后气体密度一定减小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平衡后，恒容下降低温度，再次平衡后气体中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的体积分数可能减小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平衡后，恒温恒容下，通入气体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的浓度可能不变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TextBox 9"/>
          <p:cNvSpPr txBox="1"/>
          <p:nvPr/>
        </p:nvSpPr>
        <p:spPr>
          <a:xfrm>
            <a:off x="256007" y="350641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1571206829"/>
              </p:ext>
            </p:extLst>
          </p:nvPr>
        </p:nvGraphicFramePr>
        <p:xfrm>
          <a:off x="4937454" y="1558996"/>
          <a:ext cx="987425" cy="447675"/>
        </p:xfrm>
        <a:graphic>
          <a:graphicData uri="http://schemas.openxmlformats.org/presentationml/2006/ole">
            <mc:AlternateContent xmlns:mc="http://schemas.openxmlformats.org/markup-compatibility/2006">
              <mc:Choice xmlns:v="urn:schemas-microsoft-com:vml" Requires="v">
                <p:oleObj spid="_x0000_s127167"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4937454" y="1558996"/>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412776"/>
            <a:ext cx="11412000" cy="2308324"/>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化学平衡移动与化学反应速率的关系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：反应达到平衡状态，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927648" y="2024492"/>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正反应方向</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5564068" y="257279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不发生</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3143672" y="3114025"/>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逆反应方向</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0162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31" name="组合 30">
            <a:extLst>
              <a:ext uri="{FF2B5EF4-FFF2-40B4-BE49-F238E27FC236}">
                <a16:creationId xmlns="" xmlns:a16="http://schemas.microsoft.com/office/drawing/2014/main" id="{574E7DD6-E482-894D-9E46-D2B62C9ED9EC}"/>
              </a:ext>
            </a:extLst>
          </p:cNvPr>
          <p:cNvGrpSpPr/>
          <p:nvPr/>
        </p:nvGrpSpPr>
        <p:grpSpPr>
          <a:xfrm>
            <a:off x="516000" y="1412776"/>
            <a:ext cx="11160000" cy="3816424"/>
            <a:chOff x="792914" y="3925222"/>
            <a:chExt cx="11160000" cy="3816424"/>
          </a:xfrm>
        </p:grpSpPr>
        <p:sp>
          <p:nvSpPr>
            <p:cNvPr id="43" name="圆角矩形 42">
              <a:extLst>
                <a:ext uri="{FF2B5EF4-FFF2-40B4-BE49-F238E27FC236}">
                  <a16:creationId xmlns="" xmlns:a16="http://schemas.microsoft.com/office/drawing/2014/main" id="{E0791A29-2CB4-2744-96C1-EA2037B165CE}"/>
                </a:ext>
              </a:extLst>
            </p:cNvPr>
            <p:cNvSpPr/>
            <p:nvPr/>
          </p:nvSpPr>
          <p:spPr>
            <a:xfrm>
              <a:off x="792914" y="4038111"/>
              <a:ext cx="11160000" cy="370353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4" name="矩形 4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文本框 4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7" name="文本框 46">
              <a:extLst>
                <a:ext uri="{FF2B5EF4-FFF2-40B4-BE49-F238E27FC236}">
                  <a16:creationId xmlns="" xmlns:a16="http://schemas.microsoft.com/office/drawing/2014/main" id="{E38EBCDC-ABCA-E945-AC9F-C9807C462968}"/>
                </a:ext>
              </a:extLst>
            </p:cNvPr>
            <p:cNvSpPr txBox="1"/>
            <p:nvPr/>
          </p:nvSpPr>
          <p:spPr>
            <a:xfrm>
              <a:off x="971152" y="4241829"/>
              <a:ext cx="10658346" cy="3346237"/>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不是气体，气体摩尔质量一直不变，不能判断是否是平衡状态，故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不是气体，温度不变，平衡常数不变，气体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的浓度不变，密度也不变，若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是气体，气体化学计量数相等，平衡不移动，密度减小，故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的体积分数可能一直是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是气体，降低温度，平衡正向移动，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的体积分数增加，故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不是气体，恒温恒容下，平衡常数不变，气体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09703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123964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已知某密闭容器中发生反应：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Y(g)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Z</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的物质的量随时间的变化如图所示，则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时刻改变的条件可能是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加入更高效的催化剂</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增大压强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2" name="TextBox 9"/>
          <p:cNvSpPr txBox="1"/>
          <p:nvPr/>
        </p:nvSpPr>
        <p:spPr>
          <a:xfrm>
            <a:off x="246482" y="232983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03778" name="Picture 2" descr="7-3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2562" y="2492896"/>
            <a:ext cx="3451270"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对象 18"/>
          <p:cNvGraphicFramePr>
            <a:graphicFrameLocks noChangeAspect="1"/>
          </p:cNvGraphicFramePr>
          <p:nvPr>
            <p:extLst>
              <p:ext uri="{D42A27DB-BD31-4B8C-83A1-F6EECF244321}">
                <p14:modId xmlns:p14="http://schemas.microsoft.com/office/powerpoint/2010/main" val="3831754569"/>
              </p:ext>
            </p:extLst>
          </p:nvPr>
        </p:nvGraphicFramePr>
        <p:xfrm>
          <a:off x="6388568" y="1475259"/>
          <a:ext cx="987425" cy="447675"/>
        </p:xfrm>
        <a:graphic>
          <a:graphicData uri="http://schemas.openxmlformats.org/presentationml/2006/ole">
            <mc:AlternateContent xmlns:mc="http://schemas.openxmlformats.org/markup-compatibility/2006">
              <mc:Choice xmlns:v="urn:schemas-microsoft-com:vml" Requires="v">
                <p:oleObj spid="_x0000_s203817" name="文档" r:id="rId17" imgW="987954" imgH="448194" progId="Word.Document.12">
                  <p:embed/>
                </p:oleObj>
              </mc:Choice>
              <mc:Fallback>
                <p:oleObj name="文档" r:id="rId17" imgW="987954" imgH="448194" progId="Word.Document.12">
                  <p:embed/>
                  <p:pic>
                    <p:nvPicPr>
                      <p:cNvPr id="0" name=""/>
                      <p:cNvPicPr/>
                      <p:nvPr/>
                    </p:nvPicPr>
                    <p:blipFill>
                      <a:blip r:embed="rId18"/>
                      <a:stretch>
                        <a:fillRect/>
                      </a:stretch>
                    </p:blipFill>
                    <p:spPr>
                      <a:xfrm>
                        <a:off x="6388568" y="1475259"/>
                        <a:ext cx="987425" cy="447675"/>
                      </a:xfrm>
                      <a:prstGeom prst="rect">
                        <a:avLst/>
                      </a:prstGeom>
                    </p:spPr>
                  </p:pic>
                </p:oleObj>
              </mc:Fallback>
            </mc:AlternateContent>
          </a:graphicData>
        </a:graphic>
      </p:graphicFrame>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1052736"/>
            <a:ext cx="11160000" cy="5544616"/>
            <a:chOff x="792914" y="3925222"/>
            <a:chExt cx="11160000" cy="5544616"/>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5431726"/>
            </a:xfrm>
            <a:prstGeom prst="roundRect">
              <a:avLst>
                <a:gd name="adj" fmla="val 204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5" name="矩形 4"/>
          <p:cNvSpPr/>
          <p:nvPr/>
        </p:nvSpPr>
        <p:spPr>
          <a:xfrm>
            <a:off x="723167" y="1381653"/>
            <a:ext cx="7204315"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正反应是放热反应，升高温度，平衡向逆反应方向移动，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的物质的量减少，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的物质的量增大，符合图像，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使用催化剂不影响化学平衡的移动，不符合图像，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723166" y="4139555"/>
            <a:ext cx="10647319" cy="223824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由题图知，反应达到平衡时，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，反应前后气体物质的化学计量数之和相等，增大压强，化学平衡不移动，不符合图像，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加入一定量的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的物质的量应增大，不符合图像，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7" name="Picture 2" descr="7-3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330" y="1487831"/>
            <a:ext cx="3451270"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3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76470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pitchFamily="34" charset="-122"/>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某实验小组研究温度对化学反应</a:t>
            </a:r>
            <a:r>
              <a:rPr lang="en-US" altLang="zh-CN" kern="100" dirty="0">
                <a:latin typeface="Times New Roman" panose="02020603050405020304" pitchFamily="18" charset="0"/>
                <a:ea typeface="微软雅黑" panose="020B0503020204020204" pitchFamily="34" charset="-122"/>
              </a:rPr>
              <a:t>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rPr>
              <a:t>I</a:t>
            </a:r>
            <a:r>
              <a:rPr lang="en-US" altLang="zh-CN" kern="100" baseline="-25000" dirty="0" smtClean="0">
                <a:latin typeface="Times New Roman" panose="02020603050405020304" pitchFamily="18" charset="0"/>
                <a:ea typeface="微软雅黑" panose="020B0503020204020204" pitchFamily="34" charset="-122"/>
              </a:rPr>
              <a:t>2</a:t>
            </a:r>
            <a:r>
              <a:rPr lang="en-US" altLang="zh-CN" kern="100" dirty="0" smtClean="0">
                <a:latin typeface="Times New Roman" panose="02020603050405020304" pitchFamily="18" charset="0"/>
                <a:ea typeface="微软雅黑" panose="020B0503020204020204" pitchFamily="34" charset="-122"/>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rPr>
              <a:t>2HI(g</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的影响，在其他条件相同时，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smtClean="0">
                <a:latin typeface="Times New Roman" panose="02020603050405020304" pitchFamily="18" charset="0"/>
                <a:ea typeface="微软雅黑" panose="020B0503020204020204" pitchFamily="34" charset="-122"/>
              </a:rPr>
              <a:t>1 </a:t>
            </a:r>
            <a:r>
              <a:rPr lang="en-US" altLang="zh-CN" kern="100" dirty="0" err="1">
                <a:latin typeface="Times New Roman" panose="02020603050405020304" pitchFamily="18" charset="0"/>
                <a:ea typeface="微软雅黑" panose="020B0503020204020204" pitchFamily="34" charset="-122"/>
              </a:rPr>
              <a:t>mol</a:t>
            </a:r>
            <a:r>
              <a:rPr lang="en-US" altLang="zh-CN" kern="100" dirty="0">
                <a:latin typeface="Times New Roman" panose="02020603050405020304" pitchFamily="18" charset="0"/>
                <a:ea typeface="微软雅黑" panose="020B0503020204020204" pitchFamily="34" charset="-122"/>
              </a:rPr>
              <a:t> 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rPr>
              <a:t>1 </a:t>
            </a:r>
            <a:r>
              <a:rPr lang="en-US" altLang="zh-CN" kern="100" dirty="0" err="1">
                <a:latin typeface="Times New Roman" panose="02020603050405020304" pitchFamily="18" charset="0"/>
                <a:ea typeface="微软雅黑" panose="020B0503020204020204" pitchFamily="34" charset="-122"/>
              </a:rPr>
              <a:t>mol</a:t>
            </a:r>
            <a:r>
              <a:rPr lang="en-US" altLang="zh-CN" kern="100" dirty="0">
                <a:latin typeface="Times New Roman" panose="02020603050405020304" pitchFamily="18" charset="0"/>
                <a:ea typeface="微软雅黑" panose="020B0503020204020204" pitchFamily="34" charset="-122"/>
              </a:rPr>
              <a:t> I</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充入体积为</a:t>
            </a:r>
            <a:r>
              <a:rPr lang="en-US" altLang="zh-CN" kern="100" dirty="0">
                <a:latin typeface="Times New Roman" panose="02020603050405020304" pitchFamily="18" charset="0"/>
                <a:ea typeface="微软雅黑" panose="020B0503020204020204" pitchFamily="34" charset="-122"/>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的恒容密闭容器中，测得</a:t>
            </a:r>
            <a:r>
              <a:rPr lang="en-US" altLang="zh-CN" kern="100" dirty="0">
                <a:latin typeface="Times New Roman" panose="02020603050405020304" pitchFamily="18" charset="0"/>
                <a:ea typeface="微软雅黑" panose="020B0503020204020204" pitchFamily="34" charset="-122"/>
              </a:rPr>
              <a:t>HI(g)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的物质的量分数随时间</a:t>
            </a:r>
            <a:r>
              <a:rPr lang="en-US" altLang="zh-CN" kern="100" dirty="0">
                <a:latin typeface="Times New Roman" panose="02020603050405020304" pitchFamily="18" charset="0"/>
                <a:ea typeface="微软雅黑" panose="020B0503020204020204" pitchFamily="34" charset="-122"/>
              </a:rPr>
              <a:t>(min)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变化的实验数据如下：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5" name="圆角矩形 1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322015803"/>
              </p:ext>
            </p:extLst>
          </p:nvPr>
        </p:nvGraphicFramePr>
        <p:xfrm>
          <a:off x="6739796" y="961678"/>
          <a:ext cx="987425" cy="447675"/>
        </p:xfrm>
        <a:graphic>
          <a:graphicData uri="http://schemas.openxmlformats.org/presentationml/2006/ole">
            <mc:AlternateContent xmlns:mc="http://schemas.openxmlformats.org/markup-compatibility/2006">
              <mc:Choice xmlns:v="urn:schemas-microsoft-com:vml" Requires="v">
                <p:oleObj spid="_x0000_s204840"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6739796" y="961678"/>
                        <a:ext cx="987425" cy="447675"/>
                      </a:xfrm>
                      <a:prstGeom prst="rect">
                        <a:avLst/>
                      </a:prstGeom>
                    </p:spPr>
                  </p:pic>
                </p:oleObj>
              </mc:Fallback>
            </mc:AlternateContent>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695439331"/>
              </p:ext>
            </p:extLst>
          </p:nvPr>
        </p:nvGraphicFramePr>
        <p:xfrm>
          <a:off x="569659" y="2564904"/>
          <a:ext cx="11052683" cy="1645920"/>
        </p:xfrm>
        <a:graphic>
          <a:graphicData uri="http://schemas.openxmlformats.org/drawingml/2006/table">
            <a:tbl>
              <a:tblPr/>
              <a:tblGrid>
                <a:gridCol w="3142250"/>
                <a:gridCol w="1412279"/>
                <a:gridCol w="1082101"/>
                <a:gridCol w="1083488"/>
                <a:gridCol w="1083488"/>
                <a:gridCol w="1082101"/>
                <a:gridCol w="1083488"/>
                <a:gridCol w="1083488"/>
              </a:tblGrid>
              <a:tr h="0">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HI(g)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的物质的量分数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0.68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矩形 19">
            <a:extLst>
              <a:ext uri="{FF2B5EF4-FFF2-40B4-BE49-F238E27FC236}">
                <a16:creationId xmlns="" xmlns:a16="http://schemas.microsoft.com/office/drawing/2014/main" id="{75F79D94-896B-AE4F-97EE-8AF2ABE2A968}"/>
              </a:ext>
            </a:extLst>
          </p:cNvPr>
          <p:cNvSpPr/>
          <p:nvPr/>
        </p:nvSpPr>
        <p:spPr>
          <a:xfrm>
            <a:off x="390000" y="4112390"/>
            <a:ext cx="11412000" cy="264839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0.012 5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温度下，该反应有可能在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时已达到平衡状态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由表中数据推测，</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由表中数据可知，温度越高，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的反应限度越大</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56007" y="456425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052736"/>
            <a:ext cx="11160000" cy="5256585"/>
            <a:chOff x="792914" y="3925222"/>
            <a:chExt cx="11160000" cy="5256585"/>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3"/>
              <a:ext cx="11160000" cy="5143694"/>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772341" y="5075659"/>
            <a:ext cx="10647319"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由表中数据分析可知，在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温度下，该反应在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时没有达到平衡状态，选项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3" name="表格 22"/>
          <p:cNvGraphicFramePr>
            <a:graphicFrameLocks noGrp="1"/>
          </p:cNvGraphicFramePr>
          <p:nvPr>
            <p:extLst>
              <p:ext uri="{D42A27DB-BD31-4B8C-83A1-F6EECF244321}">
                <p14:modId xmlns:p14="http://schemas.microsoft.com/office/powerpoint/2010/main" val="1429577341"/>
              </p:ext>
            </p:extLst>
          </p:nvPr>
        </p:nvGraphicFramePr>
        <p:xfrm>
          <a:off x="781563" y="1412776"/>
          <a:ext cx="10628874" cy="1620000"/>
        </p:xfrm>
        <a:graphic>
          <a:graphicData uri="http://schemas.openxmlformats.org/drawingml/2006/table">
            <a:tbl>
              <a:tblPr/>
              <a:tblGrid>
                <a:gridCol w="3021762"/>
                <a:gridCol w="1358126"/>
                <a:gridCol w="1040609"/>
                <a:gridCol w="1041942"/>
                <a:gridCol w="1041942"/>
                <a:gridCol w="1040609"/>
                <a:gridCol w="1041942"/>
                <a:gridCol w="1041942"/>
              </a:tblGrid>
              <a:tr h="540000">
                <a:tc gridSpan="2">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rowSpan="2">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HI(g)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的物质的量分数</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0.68</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0.76</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vMerge="1">
                  <a:txBody>
                    <a:bodyPr/>
                    <a:lstStyle/>
                    <a:p>
                      <a:endParaRPr lang="zh-CN" altLang="en-US"/>
                    </a:p>
                  </a:txBody>
                  <a:tcPr/>
                </a:tc>
                <a:tc>
                  <a:txBody>
                    <a:bodyPr/>
                    <a:lstStyle/>
                    <a:p>
                      <a:pPr algn="ctr">
                        <a:lnSpc>
                          <a:spcPct val="10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0.60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055807002"/>
              </p:ext>
            </p:extLst>
          </p:nvPr>
        </p:nvGraphicFramePr>
        <p:xfrm>
          <a:off x="856457" y="3259559"/>
          <a:ext cx="10479087" cy="1797050"/>
        </p:xfrm>
        <a:graphic>
          <a:graphicData uri="http://schemas.openxmlformats.org/presentationml/2006/ole">
            <mc:AlternateContent xmlns:mc="http://schemas.openxmlformats.org/markup-compatibility/2006">
              <mc:Choice xmlns:v="urn:schemas-microsoft-com:vml" Requires="v">
                <p:oleObj spid="_x0000_s205865" name="文档" r:id="rId16" imgW="10479263" imgH="1797170" progId="Word.Document.12">
                  <p:embed/>
                </p:oleObj>
              </mc:Choice>
              <mc:Fallback>
                <p:oleObj name="文档" r:id="rId16" imgW="10479263" imgH="1797170" progId="Word.Document.12">
                  <p:embed/>
                  <p:pic>
                    <p:nvPicPr>
                      <p:cNvPr id="0" name=""/>
                      <p:cNvPicPr/>
                      <p:nvPr/>
                    </p:nvPicPr>
                    <p:blipFill>
                      <a:blip r:embed="rId17"/>
                      <a:stretch>
                        <a:fillRect/>
                      </a:stretch>
                    </p:blipFill>
                    <p:spPr>
                      <a:xfrm>
                        <a:off x="856457" y="3259559"/>
                        <a:ext cx="10479087" cy="1797050"/>
                      </a:xfrm>
                      <a:prstGeom prst="rect">
                        <a:avLst/>
                      </a:prstGeom>
                    </p:spPr>
                  </p:pic>
                </p:oleObj>
              </mc:Fallback>
            </mc:AlternateContent>
          </a:graphicData>
        </a:graphic>
      </p:graphicFrame>
    </p:spTree>
    <p:extLst>
      <p:ext uri="{BB962C8B-B14F-4D97-AF65-F5344CB8AC3E}">
        <p14:creationId xmlns:p14="http://schemas.microsoft.com/office/powerpoint/2010/main" val="5122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412776"/>
            <a:ext cx="11160000" cy="4104456"/>
            <a:chOff x="792914" y="3925222"/>
            <a:chExt cx="11160000" cy="4104456"/>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3"/>
              <a:ext cx="11160000" cy="3991565"/>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772341" y="3645024"/>
            <a:ext cx="10647319" cy="1684244"/>
          </a:xfrm>
          <a:prstGeom prst="rect">
            <a:avLst/>
          </a:prstGeom>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温度下，反应更快达到平衡，其他条件不变的情况下，这是受温度影响，从而可推断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的反应限度越小，选项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3" name="表格 22"/>
          <p:cNvGraphicFramePr>
            <a:graphicFrameLocks noGrp="1"/>
          </p:cNvGraphicFramePr>
          <p:nvPr>
            <p:extLst>
              <p:ext uri="{D42A27DB-BD31-4B8C-83A1-F6EECF244321}">
                <p14:modId xmlns:p14="http://schemas.microsoft.com/office/powerpoint/2010/main" val="3949231201"/>
              </p:ext>
            </p:extLst>
          </p:nvPr>
        </p:nvGraphicFramePr>
        <p:xfrm>
          <a:off x="781563" y="1845016"/>
          <a:ext cx="10628874" cy="1728000"/>
        </p:xfrm>
        <a:graphic>
          <a:graphicData uri="http://schemas.openxmlformats.org/drawingml/2006/table">
            <a:tbl>
              <a:tblPr/>
              <a:tblGrid>
                <a:gridCol w="3021762"/>
                <a:gridCol w="1358126"/>
                <a:gridCol w="1040609"/>
                <a:gridCol w="1041942"/>
                <a:gridCol w="1041942"/>
                <a:gridCol w="1040609"/>
                <a:gridCol w="1041942"/>
                <a:gridCol w="1041942"/>
              </a:tblGrid>
              <a:tr h="576000">
                <a:tc gridSpan="2">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rowSpan="2">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HI(g)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的物质的量分数</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0.68</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0.76</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vMerge="1">
                  <a:txBody>
                    <a:bodyPr/>
                    <a:lstStyle/>
                    <a:p>
                      <a:endParaRPr lang="zh-CN" altLang="en-US"/>
                    </a:p>
                  </a:txBody>
                  <a:tcPr/>
                </a:tc>
                <a:tc>
                  <a:txBody>
                    <a:bodyPr/>
                    <a:lstStyle/>
                    <a:p>
                      <a:pPr algn="ctr">
                        <a:lnSpc>
                          <a:spcPct val="10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0.60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0.75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362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3323084"/>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一定温度下，向某恒容密闭容器中加入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，若只发生反应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，下列能说明该反应已达到平衡状态的是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容器内的压强不发生变化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容器内气体的密度不发生变化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1637178"/>
              </p:ext>
            </p:extLst>
          </p:nvPr>
        </p:nvGraphicFramePr>
        <p:xfrm>
          <a:off x="533400" y="904875"/>
          <a:ext cx="11125200" cy="2533650"/>
        </p:xfrm>
        <a:graphic>
          <a:graphicData uri="http://schemas.openxmlformats.org/presentationml/2006/ole">
            <mc:AlternateContent xmlns:mc="http://schemas.openxmlformats.org/markup-compatibility/2006">
              <mc:Choice xmlns:v="urn:schemas-microsoft-com:vml" Requires="v">
                <p:oleObj spid="_x0000_s146555" name="文档" r:id="rId16" imgW="11136895" imgH="2529337" progId="Word.Document.12">
                  <p:embed/>
                </p:oleObj>
              </mc:Choice>
              <mc:Fallback>
                <p:oleObj name="文档" r:id="rId16" imgW="11136895" imgH="2529337" progId="Word.Document.12">
                  <p:embed/>
                  <p:pic>
                    <p:nvPicPr>
                      <p:cNvPr id="0" name=""/>
                      <p:cNvPicPr/>
                      <p:nvPr/>
                    </p:nvPicPr>
                    <p:blipFill>
                      <a:blip r:embed="rId17"/>
                      <a:stretch>
                        <a:fillRect/>
                      </a:stretch>
                    </p:blipFill>
                    <p:spPr>
                      <a:xfrm>
                        <a:off x="533400" y="904875"/>
                        <a:ext cx="11125200" cy="2533650"/>
                      </a:xfrm>
                      <a:prstGeom prst="rect">
                        <a:avLst/>
                      </a:prstGeom>
                    </p:spPr>
                  </p:pic>
                </p:oleObj>
              </mc:Fallback>
            </mc:AlternateContent>
          </a:graphicData>
        </a:graphic>
      </p:graphicFrame>
      <p:sp>
        <p:nvSpPr>
          <p:cNvPr id="5" name="矩形 4"/>
          <p:cNvSpPr/>
          <p:nvPr/>
        </p:nvSpPr>
        <p:spPr>
          <a:xfrm>
            <a:off x="5903953" y="3966964"/>
            <a:ext cx="4571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矩形 42"/>
          <p:cNvSpPr/>
          <p:nvPr/>
        </p:nvSpPr>
        <p:spPr>
          <a:xfrm>
            <a:off x="772341" y="1556792"/>
            <a:ext cx="10647319" cy="4454233"/>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反应前后气体体积不相等，则容器内的压强不发生变化，可说明达到平衡状态，故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都表示正反应速率，两者相等不能说明反应达到平衡状态，故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有固体参加反应，则容器内气体的密度不发生变化，可说明达到平衡状态，故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由碳原子守恒可知，始终有</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，不能说明反应达到平衡状态，故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6" name="组合 45">
            <a:extLst>
              <a:ext uri="{FF2B5EF4-FFF2-40B4-BE49-F238E27FC236}">
                <a16:creationId xmlns="" xmlns:a16="http://schemas.microsoft.com/office/drawing/2014/main" id="{574E7DD6-E482-894D-9E46-D2B62C9ED9EC}"/>
              </a:ext>
            </a:extLst>
          </p:cNvPr>
          <p:cNvGrpSpPr/>
          <p:nvPr/>
        </p:nvGrpSpPr>
        <p:grpSpPr>
          <a:xfrm>
            <a:off x="516000" y="1340768"/>
            <a:ext cx="11160000" cy="4824536"/>
            <a:chOff x="792914" y="3925222"/>
            <a:chExt cx="11160000" cy="4824536"/>
          </a:xfrm>
        </p:grpSpPr>
        <p:sp>
          <p:nvSpPr>
            <p:cNvPr id="47" name="圆角矩形 46">
              <a:extLst>
                <a:ext uri="{FF2B5EF4-FFF2-40B4-BE49-F238E27FC236}">
                  <a16:creationId xmlns="" xmlns:a16="http://schemas.microsoft.com/office/drawing/2014/main" id="{E0791A29-2CB4-2744-96C1-EA2037B165CE}"/>
                </a:ext>
              </a:extLst>
            </p:cNvPr>
            <p:cNvSpPr/>
            <p:nvPr/>
          </p:nvSpPr>
          <p:spPr>
            <a:xfrm>
              <a:off x="792914" y="4038113"/>
              <a:ext cx="11160000" cy="4711645"/>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02806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403072"/>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，若只发生反应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的物质的量随时间变化如图中曲线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1" name="圆角矩形 20">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47539" name="Picture 83" descr="7-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2088187"/>
            <a:ext cx="3318761"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a:extLst>
              <a:ext uri="{FF2B5EF4-FFF2-40B4-BE49-F238E27FC236}">
                <a16:creationId xmlns="" xmlns:a16="http://schemas.microsoft.com/office/drawing/2014/main" id="{75F79D94-896B-AE4F-97EE-8AF2ABE2A968}"/>
              </a:ext>
            </a:extLst>
          </p:cNvPr>
          <p:cNvSpPr/>
          <p:nvPr/>
        </p:nvSpPr>
        <p:spPr>
          <a:xfrm>
            <a:off x="390000" y="2593479"/>
            <a:ext cx="6535326"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内的平均反应速率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41859" y="3202409"/>
            <a:ext cx="276389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0.45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·min</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Tree>
    <p:extLst>
      <p:ext uri="{BB962C8B-B14F-4D97-AF65-F5344CB8AC3E}">
        <p14:creationId xmlns:p14="http://schemas.microsoft.com/office/powerpoint/2010/main" val="246182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47539" name="Picture 83" descr="7-3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1944171"/>
            <a:ext cx="3318761"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772341" y="1556792"/>
            <a:ext cx="6763819" cy="3416320"/>
          </a:xfrm>
          <a:prstGeom prst="rect">
            <a:avLst/>
          </a:prstGeom>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一定温度下，体积为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的容器中加入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，若只发生反应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时达到平衡状态，二氧化碳的物质的量为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，达到平衡状态消耗一氧化碳的物质的量为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内的平均反应速率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0.45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1340768"/>
            <a:ext cx="11160000" cy="3744416"/>
            <a:chOff x="792914" y="3925222"/>
            <a:chExt cx="11160000" cy="3744416"/>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3"/>
              <a:ext cx="11160000" cy="3631525"/>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1110856977"/>
              </p:ext>
            </p:extLst>
          </p:nvPr>
        </p:nvGraphicFramePr>
        <p:xfrm>
          <a:off x="5610994" y="3717032"/>
          <a:ext cx="1958975" cy="839788"/>
        </p:xfrm>
        <a:graphic>
          <a:graphicData uri="http://schemas.openxmlformats.org/presentationml/2006/ole">
            <mc:AlternateContent xmlns:mc="http://schemas.openxmlformats.org/markup-compatibility/2006">
              <mc:Choice xmlns:v="urn:schemas-microsoft-com:vml" Requires="v">
                <p:oleObj spid="_x0000_s206887" name="文档" r:id="rId17" imgW="1958992" imgH="839417" progId="Word.Document.12">
                  <p:embed/>
                </p:oleObj>
              </mc:Choice>
              <mc:Fallback>
                <p:oleObj name="文档" r:id="rId17" imgW="1958992" imgH="839417" progId="Word.Document.12">
                  <p:embed/>
                  <p:pic>
                    <p:nvPicPr>
                      <p:cNvPr id="0" name=""/>
                      <p:cNvPicPr/>
                      <p:nvPr/>
                    </p:nvPicPr>
                    <p:blipFill>
                      <a:blip r:embed="rId18"/>
                      <a:stretch>
                        <a:fillRect/>
                      </a:stretch>
                    </p:blipFill>
                    <p:spPr>
                      <a:xfrm>
                        <a:off x="5610994" y="3717032"/>
                        <a:ext cx="1958975" cy="839788"/>
                      </a:xfrm>
                      <a:prstGeom prst="rect">
                        <a:avLst/>
                      </a:prstGeom>
                    </p:spPr>
                  </p:pic>
                </p:oleObj>
              </mc:Fallback>
            </mc:AlternateContent>
          </a:graphicData>
        </a:graphic>
      </p:graphicFrame>
    </p:spTree>
    <p:extLst>
      <p:ext uri="{BB962C8B-B14F-4D97-AF65-F5344CB8AC3E}">
        <p14:creationId xmlns:p14="http://schemas.microsoft.com/office/powerpoint/2010/main" val="160106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147539"/>
                                        </p:tgtEl>
                                        <p:attrNameLst>
                                          <p:attrName>style.visibility</p:attrName>
                                        </p:attrNameLst>
                                      </p:cBhvr>
                                      <p:to>
                                        <p:strVal val="visible"/>
                                      </p:to>
                                    </p:set>
                                    <p:animEffect transition="in" filter="blinds(horizontal)">
                                      <p:cBhvr>
                                        <p:cTn id="13" dur="500"/>
                                        <p:tgtEl>
                                          <p:spTgt spid="147539"/>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332656"/>
            <a:ext cx="11412000" cy="1200329"/>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4</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影响化学平衡的外界因素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若其他条件不变，改变下列条件对化学平衡的影响如下：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22423405"/>
              </p:ext>
            </p:extLst>
          </p:nvPr>
        </p:nvGraphicFramePr>
        <p:xfrm>
          <a:off x="547042" y="1587584"/>
          <a:ext cx="11097916" cy="4937760"/>
        </p:xfrm>
        <a:graphic>
          <a:graphicData uri="http://schemas.openxmlformats.org/drawingml/2006/table">
            <a:tbl>
              <a:tblPr/>
              <a:tblGrid>
                <a:gridCol w="1876550"/>
                <a:gridCol w="2710166"/>
                <a:gridCol w="1885641"/>
                <a:gridCol w="4625559"/>
              </a:tblGrid>
              <a:tr h="0">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改变的条件</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其他条件不变</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化学平衡移动的方向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r h="0">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增大反应物浓度或减小生成物浓度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方向</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减小反应物浓度或增大生成物浓度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方向</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rowSpan="3">
                  <a:txBody>
                    <a:bodyPr/>
                    <a:lstStyle/>
                    <a:p>
                      <a:pPr algn="l">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压强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对于有气体参加的可逆反应</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反应前后气体体积改变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增大压强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向气体分子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总数</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减小压强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向气体分子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总数</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vMerge="1">
                  <a:txBody>
                    <a:bodyPr/>
                    <a:lstStyle/>
                    <a:p>
                      <a:endParaRPr lang="zh-CN" altLang="en-US"/>
                    </a:p>
                  </a:txBody>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反应前后气体体积不变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改变压强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平衡</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7392144" y="2439938"/>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7392144" y="3515866"/>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逆反应</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9211394" y="434501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9211394" y="490306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9119060" y="573325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0775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246713"/>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表示过程与曲线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相比，改变的反应条件可能为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答出一条即可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4347120"/>
            <a:ext cx="11160000" cy="1674168"/>
            <a:chOff x="792914" y="3925222"/>
            <a:chExt cx="11160000" cy="1674168"/>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1561278"/>
            </a:xfrm>
            <a:prstGeom prst="roundRect">
              <a:avLst>
                <a:gd name="adj" fmla="val 3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71152" y="4287028"/>
              <a:ext cx="10802361" cy="111376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表示过程与曲线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相比，曲线斜率增大，反应速率增大，改变的反应条件可能为加入催化剂或增大压强。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 name="矩形 3"/>
          <p:cNvSpPr/>
          <p:nvPr/>
        </p:nvSpPr>
        <p:spPr>
          <a:xfrm>
            <a:off x="8028984" y="1331243"/>
            <a:ext cx="346761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加入催化剂</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或增大压强</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pic>
        <p:nvPicPr>
          <p:cNvPr id="25" name="Picture 83" descr="7-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6620" y="2088187"/>
            <a:ext cx="3318761"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238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05273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若要提高反应体系中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，可采取</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的措施为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4347120"/>
            <a:ext cx="11160000" cy="1674168"/>
            <a:chOff x="792914" y="3925222"/>
            <a:chExt cx="11160000" cy="1674168"/>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1561278"/>
            </a:xfrm>
            <a:prstGeom prst="roundRect">
              <a:avLst>
                <a:gd name="adj" fmla="val 3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71152" y="4287028"/>
              <a:ext cx="10802361" cy="111376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是体积不变的放热反应，若要提高反应体系中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的体积分数，需要使平衡正向移动，降低温度反应正向进行。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5" name="Picture 83" descr="7-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6620" y="2088187"/>
            <a:ext cx="3318761"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184232" y="1160445"/>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降低温度</a:t>
            </a:r>
            <a:endParaRPr lang="zh-CN" altLang="en-US" dirty="0"/>
          </a:p>
        </p:txBody>
      </p:sp>
    </p:spTree>
    <p:extLst>
      <p:ext uri="{BB962C8B-B14F-4D97-AF65-F5344CB8AC3E}">
        <p14:creationId xmlns:p14="http://schemas.microsoft.com/office/powerpoint/2010/main" val="318472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20907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一定温度下，向恒容密闭容器中加入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，下列能说明反应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同时发生的是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反应后气体能使品红褪色</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的体积分数逐渐减小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反应体系达到平衡之前，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两种气体的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浓度</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之</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比随时间发生变化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体系压强逐渐增大</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5" name="Picture 83" descr="7-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2793255"/>
            <a:ext cx="3318761"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57628" y="1887215"/>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spTree>
    <p:extLst>
      <p:ext uri="{BB962C8B-B14F-4D97-AF65-F5344CB8AC3E}">
        <p14:creationId xmlns:p14="http://schemas.microsoft.com/office/powerpoint/2010/main" val="339913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1484784"/>
            <a:ext cx="11160000" cy="3528392"/>
            <a:chOff x="792914" y="3925222"/>
            <a:chExt cx="11160000" cy="3528392"/>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3415502"/>
            </a:xfrm>
            <a:prstGeom prst="roundRect">
              <a:avLst>
                <a:gd name="adj" fmla="val 3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71152" y="4287028"/>
              <a:ext cx="7850034" cy="175432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反应后气体能使品红褪色，只能说明生成了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，可能只发生反应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的体积分数逐渐减小，也可能只发生反应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文本框 25">
              <a:extLst>
                <a:ext uri="{FF2B5EF4-FFF2-40B4-BE49-F238E27FC236}">
                  <a16:creationId xmlns="" xmlns:a16="http://schemas.microsoft.com/office/drawing/2014/main" id="{E38EBCDC-ABCA-E945-AC9F-C9807C462968}"/>
                </a:ext>
              </a:extLst>
            </p:cNvPr>
            <p:cNvSpPr txBox="1"/>
            <p:nvPr/>
          </p:nvSpPr>
          <p:spPr>
            <a:xfrm>
              <a:off x="971152" y="6022979"/>
              <a:ext cx="10802362"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压强逐渐增大，说明气体物质的量增多，反应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一定发生，不能确定反应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是否发生，故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5" name="Picture 83" descr="7-3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5248" y="1804955"/>
            <a:ext cx="2742777" cy="17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528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628800"/>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向甲、乙两个均为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的密闭容器中，分别充入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。甲容器在温度为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的条件下反应，达到平衡时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；乙容器在温度为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的条件下反应，达到平衡时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。甲容器中反应的平衡常数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919545674"/>
              </p:ext>
            </p:extLst>
          </p:nvPr>
        </p:nvGraphicFramePr>
        <p:xfrm>
          <a:off x="2598281" y="2377455"/>
          <a:ext cx="987425" cy="447675"/>
        </p:xfrm>
        <a:graphic>
          <a:graphicData uri="http://schemas.openxmlformats.org/presentationml/2006/ole">
            <mc:AlternateContent xmlns:mc="http://schemas.openxmlformats.org/markup-compatibility/2006">
              <mc:Choice xmlns:v="urn:schemas-microsoft-com:vml" Requires="v">
                <p:oleObj spid="_x0000_s148683"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2598281" y="2377455"/>
                        <a:ext cx="987425" cy="447675"/>
                      </a:xfrm>
                      <a:prstGeom prst="rect">
                        <a:avLst/>
                      </a:prstGeom>
                    </p:spPr>
                  </p:pic>
                </p:oleObj>
              </mc:Fallback>
            </mc:AlternateContent>
          </a:graphicData>
        </a:graphic>
      </p:graphicFrame>
      <p:sp>
        <p:nvSpPr>
          <p:cNvPr id="4" name="矩形 3"/>
          <p:cNvSpPr/>
          <p:nvPr/>
        </p:nvSpPr>
        <p:spPr>
          <a:xfrm>
            <a:off x="3359696" y="3416801"/>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&gt;</a:t>
            </a:r>
            <a:endParaRPr lang="zh-CN" altLang="en-US" dirty="0"/>
          </a:p>
        </p:txBody>
      </p:sp>
      <p:sp>
        <p:nvSpPr>
          <p:cNvPr id="6" name="矩形 5"/>
          <p:cNvSpPr/>
          <p:nvPr/>
        </p:nvSpPr>
        <p:spPr>
          <a:xfrm>
            <a:off x="10632504" y="3384871"/>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108</a:t>
            </a:r>
            <a:endParaRPr lang="zh-CN" altLang="en-US" dirty="0"/>
          </a:p>
        </p:txBody>
      </p:sp>
    </p:spTree>
    <p:extLst>
      <p:ext uri="{BB962C8B-B14F-4D97-AF65-F5344CB8AC3E}">
        <p14:creationId xmlns:p14="http://schemas.microsoft.com/office/powerpoint/2010/main" val="114543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1268760"/>
            <a:ext cx="11160000" cy="4896544"/>
            <a:chOff x="792914" y="3925222"/>
            <a:chExt cx="11160000" cy="4896544"/>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478365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文本框 24">
            <a:extLst>
              <a:ext uri="{FF2B5EF4-FFF2-40B4-BE49-F238E27FC236}">
                <a16:creationId xmlns="" xmlns:a16="http://schemas.microsoft.com/office/drawing/2014/main" id="{E38EBCDC-ABCA-E945-AC9F-C9807C462968}"/>
              </a:ext>
            </a:extLst>
          </p:cNvPr>
          <p:cNvSpPr txBox="1"/>
          <p:nvPr/>
        </p:nvSpPr>
        <p:spPr>
          <a:xfrm>
            <a:off x="694238" y="1619275"/>
            <a:ext cx="10802362"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该反应为放热反应，温度越高，生成的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越少，达到平衡时甲容器中生成的三氧化硫的物质的量少，则甲容器的温度高，即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       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2.25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4.5</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0.75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4.5</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1216723837"/>
              </p:ext>
            </p:extLst>
          </p:nvPr>
        </p:nvGraphicFramePr>
        <p:xfrm>
          <a:off x="4950307" y="2872914"/>
          <a:ext cx="987425" cy="447675"/>
        </p:xfrm>
        <a:graphic>
          <a:graphicData uri="http://schemas.openxmlformats.org/presentationml/2006/ole">
            <mc:AlternateContent xmlns:mc="http://schemas.openxmlformats.org/markup-compatibility/2006">
              <mc:Choice xmlns:v="urn:schemas-microsoft-com:vml" Requires="v">
                <p:oleObj spid="_x0000_s207947" name="文档" r:id="rId16" imgW="987954" imgH="448194" progId="Word.Document.12">
                  <p:embed/>
                </p:oleObj>
              </mc:Choice>
              <mc:Fallback>
                <p:oleObj name="文档" r:id="rId16" imgW="987954" imgH="448194" progId="Word.Document.12">
                  <p:embed/>
                  <p:pic>
                    <p:nvPicPr>
                      <p:cNvPr id="0" name=""/>
                      <p:cNvPicPr/>
                      <p:nvPr/>
                    </p:nvPicPr>
                    <p:blipFill>
                      <a:blip r:embed="rId17"/>
                      <a:stretch>
                        <a:fillRect/>
                      </a:stretch>
                    </p:blipFill>
                    <p:spPr>
                      <a:xfrm>
                        <a:off x="4950307" y="2872914"/>
                        <a:ext cx="987425" cy="4476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140595866"/>
              </p:ext>
            </p:extLst>
          </p:nvPr>
        </p:nvGraphicFramePr>
        <p:xfrm>
          <a:off x="829094" y="5138142"/>
          <a:ext cx="5378450" cy="1030288"/>
        </p:xfrm>
        <a:graphic>
          <a:graphicData uri="http://schemas.openxmlformats.org/presentationml/2006/ole">
            <mc:AlternateContent xmlns:mc="http://schemas.openxmlformats.org/markup-compatibility/2006">
              <mc:Choice xmlns:v="urn:schemas-microsoft-com:vml" Requires="v">
                <p:oleObj spid="_x0000_s207948" name="文档" r:id="rId18" imgW="5377780" imgH="1030160" progId="Word.Document.12">
                  <p:embed/>
                </p:oleObj>
              </mc:Choice>
              <mc:Fallback>
                <p:oleObj name="文档" r:id="rId18" imgW="5377780" imgH="1030160" progId="Word.Document.12">
                  <p:embed/>
                  <p:pic>
                    <p:nvPicPr>
                      <p:cNvPr id="0" name=""/>
                      <p:cNvPicPr/>
                      <p:nvPr/>
                    </p:nvPicPr>
                    <p:blipFill>
                      <a:blip r:embed="rId19"/>
                      <a:stretch>
                        <a:fillRect/>
                      </a:stretch>
                    </p:blipFill>
                    <p:spPr>
                      <a:xfrm>
                        <a:off x="829094" y="5138142"/>
                        <a:ext cx="5378450" cy="1030288"/>
                      </a:xfrm>
                      <a:prstGeom prst="rect">
                        <a:avLst/>
                      </a:prstGeom>
                    </p:spPr>
                  </p:pic>
                </p:oleObj>
              </mc:Fallback>
            </mc:AlternateContent>
          </a:graphicData>
        </a:graphic>
      </p:graphicFrame>
    </p:spTree>
    <p:extLst>
      <p:ext uri="{BB962C8B-B14F-4D97-AF65-F5344CB8AC3E}">
        <p14:creationId xmlns:p14="http://schemas.microsoft.com/office/powerpoint/2010/main" val="19371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12474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是恒容的密闭容器，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是一个体积可变的充气气囊。保持恒温，关闭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中，发生的反应为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endParaRPr lang="en-US" altLang="zh-CN" kern="100" dirty="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的体积相同均为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4"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9"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10"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1"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4080275897"/>
              </p:ext>
            </p:extLst>
          </p:nvPr>
        </p:nvGraphicFramePr>
        <p:xfrm>
          <a:off x="544575" y="2397359"/>
          <a:ext cx="987425" cy="447675"/>
        </p:xfrm>
        <a:graphic>
          <a:graphicData uri="http://schemas.openxmlformats.org/presentationml/2006/ole">
            <mc:AlternateContent xmlns:mc="http://schemas.openxmlformats.org/markup-compatibility/2006">
              <mc:Choice xmlns:v="urn:schemas-microsoft-com:vml" Requires="v">
                <p:oleObj spid="_x0000_s151669" name="文档" r:id="rId17" imgW="987954" imgH="448194" progId="Word.Document.12">
                  <p:embed/>
                </p:oleObj>
              </mc:Choice>
              <mc:Fallback>
                <p:oleObj name="文档" r:id="rId17" imgW="987954" imgH="448194" progId="Word.Document.12">
                  <p:embed/>
                  <p:pic>
                    <p:nvPicPr>
                      <p:cNvPr id="0" name=""/>
                      <p:cNvPicPr/>
                      <p:nvPr/>
                    </p:nvPicPr>
                    <p:blipFill>
                      <a:blip r:embed="rId18"/>
                      <a:stretch>
                        <a:fillRect/>
                      </a:stretch>
                    </p:blipFill>
                    <p:spPr>
                      <a:xfrm>
                        <a:off x="544575" y="2397359"/>
                        <a:ext cx="987425" cy="447675"/>
                      </a:xfrm>
                      <a:prstGeom prst="rect">
                        <a:avLst/>
                      </a:prstGeom>
                    </p:spPr>
                  </p:pic>
                </p:oleObj>
              </mc:Fallback>
            </mc:AlternateContent>
          </a:graphicData>
        </a:graphic>
      </p:graphicFrame>
      <p:pic>
        <p:nvPicPr>
          <p:cNvPr id="151632" name="Picture 80" descr="7-4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1523" y="2538916"/>
            <a:ext cx="4031101"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a:extLst>
              <a:ext uri="{FF2B5EF4-FFF2-40B4-BE49-F238E27FC236}">
                <a16:creationId xmlns="" xmlns:a16="http://schemas.microsoft.com/office/drawing/2014/main" id="{75F79D94-896B-AE4F-97EE-8AF2ABE2A968}"/>
              </a:ext>
            </a:extLst>
          </p:cNvPr>
          <p:cNvSpPr/>
          <p:nvPr/>
        </p:nvSpPr>
        <p:spPr>
          <a:xfrm>
            <a:off x="390000" y="2852936"/>
            <a:ext cx="7074152"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图中正确且既能说明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容器中反应达到平衡状态，又能说明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容器中反应达到平衡状态的是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192572" y="3480916"/>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pic>
        <p:nvPicPr>
          <p:cNvPr id="28" name="Picture 3" descr="7-4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4509120"/>
            <a:ext cx="6685430"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985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899195"/>
            <a:ext cx="11160000" cy="5774070"/>
            <a:chOff x="792914" y="3925222"/>
            <a:chExt cx="11160000" cy="5774070"/>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5661180"/>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27" name="Picture 80" descr="7-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480" y="1242690"/>
            <a:ext cx="3664637"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 xmlns:a16="http://schemas.microsoft.com/office/drawing/2014/main" id="{E38EBCDC-ABCA-E945-AC9F-C9807C462968}"/>
              </a:ext>
            </a:extLst>
          </p:cNvPr>
          <p:cNvSpPr txBox="1"/>
          <p:nvPr/>
        </p:nvSpPr>
        <p:spPr>
          <a:xfrm>
            <a:off x="694238" y="3035346"/>
            <a:ext cx="10802362" cy="3637919"/>
          </a:xfrm>
          <a:prstGeom prst="rect">
            <a:avLst/>
          </a:prstGeom>
          <a:noFill/>
        </p:spPr>
        <p:txBody>
          <a:bodyPr wrap="square">
            <a:spAutoFit/>
          </a:bodyPr>
          <a:lstStyle/>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密度＝</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，总质量一定，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中体积不变，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故密度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不变，所以不能说明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恒温</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条件下，平衡常数保持不变，不能说明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都是正反应速率，不能说明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的转化率先增大，后保持不变，说明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中反应达到平衡状态，与图像相符，故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73974391"/>
              </p:ext>
            </p:extLst>
          </p:nvPr>
        </p:nvGraphicFramePr>
        <p:xfrm>
          <a:off x="1720071" y="2968377"/>
          <a:ext cx="1435100" cy="1058863"/>
        </p:xfrm>
        <a:graphic>
          <a:graphicData uri="http://schemas.openxmlformats.org/presentationml/2006/ole">
            <mc:AlternateContent xmlns:mc="http://schemas.openxmlformats.org/markup-compatibility/2006">
              <mc:Choice xmlns:v="urn:schemas-microsoft-com:vml" Requires="v">
                <p:oleObj spid="_x0000_s209958" name="文档" r:id="rId17" imgW="1435322" imgH="1058646" progId="Word.Document.12">
                  <p:embed/>
                </p:oleObj>
              </mc:Choice>
              <mc:Fallback>
                <p:oleObj name="文档" r:id="rId17" imgW="1435322" imgH="1058646" progId="Word.Document.12">
                  <p:embed/>
                  <p:pic>
                    <p:nvPicPr>
                      <p:cNvPr id="0" name=""/>
                      <p:cNvPicPr/>
                      <p:nvPr/>
                    </p:nvPicPr>
                    <p:blipFill>
                      <a:blip r:embed="rId18"/>
                      <a:stretch>
                        <a:fillRect/>
                      </a:stretch>
                    </p:blipFill>
                    <p:spPr>
                      <a:xfrm>
                        <a:off x="1720071" y="2968377"/>
                        <a:ext cx="1435100" cy="1058863"/>
                      </a:xfrm>
                      <a:prstGeom prst="rect">
                        <a:avLst/>
                      </a:prstGeom>
                    </p:spPr>
                  </p:pic>
                </p:oleObj>
              </mc:Fallback>
            </mc:AlternateContent>
          </a:graphicData>
        </a:graphic>
      </p:graphicFrame>
      <p:pic>
        <p:nvPicPr>
          <p:cNvPr id="26" name="Picture 3" descr="7-4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18" y="1242690"/>
            <a:ext cx="6685430"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0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542765"/>
            <a:ext cx="11412000"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中反应达到平衡时所需时间为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，达到平衡后容器的压强变为原来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20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平均</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4"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9"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10"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1"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151632" name="Picture 80" descr="7-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0450" y="2961536"/>
            <a:ext cx="4031101"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428243184"/>
              </p:ext>
            </p:extLst>
          </p:nvPr>
        </p:nvGraphicFramePr>
        <p:xfrm>
          <a:off x="10831110" y="1484784"/>
          <a:ext cx="663575" cy="849313"/>
        </p:xfrm>
        <a:graphic>
          <a:graphicData uri="http://schemas.openxmlformats.org/presentationml/2006/ole">
            <mc:AlternateContent xmlns:mc="http://schemas.openxmlformats.org/markup-compatibility/2006">
              <mc:Choice xmlns:v="urn:schemas-microsoft-com:vml" Requires="v">
                <p:oleObj spid="_x0000_s208970" name="文档" r:id="rId18" imgW="664035" imgH="848792" progId="Word.Document.12">
                  <p:embed/>
                </p:oleObj>
              </mc:Choice>
              <mc:Fallback>
                <p:oleObj name="文档" r:id="rId18" imgW="664035" imgH="848792" progId="Word.Document.12">
                  <p:embed/>
                  <p:pic>
                    <p:nvPicPr>
                      <p:cNvPr id="0" name=""/>
                      <p:cNvPicPr/>
                      <p:nvPr/>
                    </p:nvPicPr>
                    <p:blipFill>
                      <a:blip r:embed="rId19"/>
                      <a:stretch>
                        <a:fillRect/>
                      </a:stretch>
                    </p:blipFill>
                    <p:spPr>
                      <a:xfrm>
                        <a:off x="10831110" y="1484784"/>
                        <a:ext cx="663575" cy="8493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90206825"/>
              </p:ext>
            </p:extLst>
          </p:nvPr>
        </p:nvGraphicFramePr>
        <p:xfrm>
          <a:off x="3455808" y="2049726"/>
          <a:ext cx="2397125" cy="849313"/>
        </p:xfrm>
        <a:graphic>
          <a:graphicData uri="http://schemas.openxmlformats.org/presentationml/2006/ole">
            <mc:AlternateContent xmlns:mc="http://schemas.openxmlformats.org/markup-compatibility/2006">
              <mc:Choice xmlns:v="urn:schemas-microsoft-com:vml" Requires="v">
                <p:oleObj spid="_x0000_s208971" name="文档" r:id="rId20" imgW="2397003" imgH="848792" progId="Word.Document.12">
                  <p:embed/>
                </p:oleObj>
              </mc:Choice>
              <mc:Fallback>
                <p:oleObj name="文档" r:id="rId20" imgW="2397003" imgH="848792" progId="Word.Document.12">
                  <p:embed/>
                  <p:pic>
                    <p:nvPicPr>
                      <p:cNvPr id="0" name=""/>
                      <p:cNvPicPr/>
                      <p:nvPr/>
                    </p:nvPicPr>
                    <p:blipFill>
                      <a:blip r:embed="rId21"/>
                      <a:stretch>
                        <a:fillRect/>
                      </a:stretch>
                    </p:blipFill>
                    <p:spPr>
                      <a:xfrm>
                        <a:off x="3455808" y="2049726"/>
                        <a:ext cx="2397125" cy="849313"/>
                      </a:xfrm>
                      <a:prstGeom prst="rect">
                        <a:avLst/>
                      </a:prstGeom>
                    </p:spPr>
                  </p:pic>
                </p:oleObj>
              </mc:Fallback>
            </mc:AlternateContent>
          </a:graphicData>
        </a:graphic>
      </p:graphicFrame>
    </p:spTree>
    <p:extLst>
      <p:ext uri="{BB962C8B-B14F-4D97-AF65-F5344CB8AC3E}">
        <p14:creationId xmlns:p14="http://schemas.microsoft.com/office/powerpoint/2010/main" val="415114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494309"/>
            <a:ext cx="11160000" cy="4022923"/>
            <a:chOff x="792914" y="3925222"/>
            <a:chExt cx="11160000" cy="4022923"/>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910032"/>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矩形 24">
            <a:hlinkClick r:id="rId14"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19" name="圆角矩形 18">
            <a:hlinkClick r:id="rId15"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6"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21465635"/>
              </p:ext>
            </p:extLst>
          </p:nvPr>
        </p:nvGraphicFramePr>
        <p:xfrm>
          <a:off x="709613" y="1863824"/>
          <a:ext cx="10772775" cy="3619500"/>
        </p:xfrm>
        <a:graphic>
          <a:graphicData uri="http://schemas.openxmlformats.org/presentationml/2006/ole">
            <mc:AlternateContent xmlns:mc="http://schemas.openxmlformats.org/markup-compatibility/2006">
              <mc:Choice xmlns:v="urn:schemas-microsoft-com:vml" Requires="v">
                <p:oleObj spid="_x0000_s74166" name="文档" r:id="rId17" imgW="10784309" imgH="3613749" progId="Word.Document.12">
                  <p:embed/>
                </p:oleObj>
              </mc:Choice>
              <mc:Fallback>
                <p:oleObj name="文档" r:id="rId17" imgW="10784309" imgH="3613749" progId="Word.Document.12">
                  <p:embed/>
                  <p:pic>
                    <p:nvPicPr>
                      <p:cNvPr id="0" name=""/>
                      <p:cNvPicPr/>
                      <p:nvPr/>
                    </p:nvPicPr>
                    <p:blipFill>
                      <a:blip r:embed="rId18"/>
                      <a:stretch>
                        <a:fillRect/>
                      </a:stretch>
                    </p:blipFill>
                    <p:spPr>
                      <a:xfrm>
                        <a:off x="709613" y="1863824"/>
                        <a:ext cx="10772775" cy="3619500"/>
                      </a:xfrm>
                      <a:prstGeom prst="rect">
                        <a:avLst/>
                      </a:prstGeom>
                    </p:spPr>
                  </p:pic>
                </p:oleObj>
              </mc:Fallback>
            </mc:AlternateContent>
          </a:graphicData>
        </a:graphic>
      </p:graphicFrame>
      <p:pic>
        <p:nvPicPr>
          <p:cNvPr id="21" name="Picture 80" descr="7-4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3875" y="1772816"/>
            <a:ext cx="4031101"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169877883"/>
              </p:ext>
            </p:extLst>
          </p:nvPr>
        </p:nvGraphicFramePr>
        <p:xfrm>
          <a:off x="470692" y="1916832"/>
          <a:ext cx="11250616" cy="2194560"/>
        </p:xfrm>
        <a:graphic>
          <a:graphicData uri="http://schemas.openxmlformats.org/drawingml/2006/table">
            <a:tbl>
              <a:tblPr/>
              <a:tblGrid>
                <a:gridCol w="4649826"/>
                <a:gridCol w="1911586"/>
                <a:gridCol w="4689204"/>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改变的条件</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其他条件不变</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化学平衡移动的方向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反应</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降低温度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反应</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催化剂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同等程度地改变</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，平衡不移动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2" name="矩形 1"/>
          <p:cNvSpPr/>
          <p:nvPr/>
        </p:nvSpPr>
        <p:spPr>
          <a:xfrm>
            <a:off x="8184232" y="247547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8256240" y="30341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56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10749</TotalTime>
  <Words>6983</Words>
  <Application>Microsoft Office PowerPoint</Application>
  <PresentationFormat>宽屏</PresentationFormat>
  <Paragraphs>1075</Paragraphs>
  <Slides>90</Slides>
  <Notes>4</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2</vt:i4>
      </vt:variant>
      <vt:variant>
        <vt:lpstr>幻灯片标题</vt:lpstr>
      </vt:variant>
      <vt:variant>
        <vt:i4>90</vt:i4>
      </vt:variant>
    </vt:vector>
  </HeadingPairs>
  <TitlesOfParts>
    <vt:vector size="112" baseType="lpstr">
      <vt:lpstr>Adobe 楷体 Std R</vt:lpstr>
      <vt:lpstr>DOUYU Font</vt:lpstr>
      <vt:lpstr>KaiTi</vt:lpstr>
      <vt:lpstr>方正粗圆简体</vt:lpstr>
      <vt:lpstr>方正中倩简体</vt:lpstr>
      <vt:lpstr>仿宋_GB2312</vt:lpstr>
      <vt:lpstr>黑体</vt:lpstr>
      <vt:lpstr>华文细黑</vt:lpstr>
      <vt:lpstr>楷体</vt:lpstr>
      <vt:lpstr>楷体_GB2312</vt:lpstr>
      <vt:lpstr>宋体</vt:lpstr>
      <vt:lpstr>微软雅黑</vt:lpstr>
      <vt:lpstr>Arial</vt:lpstr>
      <vt:lpstr>Book Antiqua</vt:lpstr>
      <vt:lpstr>Calibri</vt:lpstr>
      <vt:lpstr>Courier New</vt:lpstr>
      <vt:lpstr>Times New Roman</vt:lpstr>
      <vt:lpstr>Verdana</vt:lpstr>
      <vt:lpstr>ZBFH</vt:lpstr>
      <vt:lpstr>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586</cp:revision>
  <dcterms:created xsi:type="dcterms:W3CDTF">2021-11-07T03:17:42Z</dcterms:created>
  <dcterms:modified xsi:type="dcterms:W3CDTF">2022-02-12T00:41:50Z</dcterms:modified>
</cp:coreProperties>
</file>