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683" r:id="rId3"/>
    <p:sldId id="708" r:id="rId4"/>
    <p:sldId id="592" r:id="rId5"/>
    <p:sldId id="744" r:id="rId6"/>
    <p:sldId id="777" r:id="rId7"/>
    <p:sldId id="778" r:id="rId8"/>
    <p:sldId id="849" r:id="rId9"/>
    <p:sldId id="850" r:id="rId10"/>
    <p:sldId id="869" r:id="rId11"/>
    <p:sldId id="266" r:id="rId12"/>
    <p:sldId id="788" r:id="rId13"/>
    <p:sldId id="789" r:id="rId14"/>
    <p:sldId id="853" r:id="rId15"/>
    <p:sldId id="811" r:id="rId16"/>
    <p:sldId id="684" r:id="rId17"/>
    <p:sldId id="651" r:id="rId18"/>
    <p:sldId id="856" r:id="rId19"/>
    <p:sldId id="802" r:id="rId20"/>
    <p:sldId id="857" r:id="rId21"/>
    <p:sldId id="858" r:id="rId22"/>
    <p:sldId id="861" r:id="rId23"/>
    <p:sldId id="862" r:id="rId24"/>
    <p:sldId id="863" r:id="rId25"/>
    <p:sldId id="611" r:id="rId26"/>
    <p:sldId id="806" r:id="rId27"/>
    <p:sldId id="805" r:id="rId28"/>
    <p:sldId id="807" r:id="rId29"/>
    <p:sldId id="656" r:id="rId30"/>
    <p:sldId id="604" r:id="rId31"/>
    <p:sldId id="623" r:id="rId32"/>
    <p:sldId id="624" r:id="rId33"/>
    <p:sldId id="864" r:id="rId34"/>
    <p:sldId id="625" r:id="rId35"/>
    <p:sldId id="664" r:id="rId36"/>
    <p:sldId id="626" r:id="rId37"/>
    <p:sldId id="812" r:id="rId38"/>
    <p:sldId id="813" r:id="rId39"/>
    <p:sldId id="814" r:id="rId40"/>
    <p:sldId id="865" r:id="rId41"/>
    <p:sldId id="866" r:id="rId42"/>
    <p:sldId id="815" r:id="rId43"/>
    <p:sldId id="605" r:id="rId44"/>
    <p:sldId id="627" r:id="rId45"/>
    <p:sldId id="628" r:id="rId46"/>
    <p:sldId id="816" r:id="rId47"/>
    <p:sldId id="629" r:id="rId48"/>
    <p:sldId id="817" r:id="rId49"/>
    <p:sldId id="630" r:id="rId50"/>
    <p:sldId id="819" r:id="rId51"/>
    <p:sldId id="631" r:id="rId52"/>
    <p:sldId id="820" r:id="rId53"/>
    <p:sldId id="632" r:id="rId54"/>
    <p:sldId id="823" r:id="rId55"/>
    <p:sldId id="633" r:id="rId56"/>
    <p:sldId id="634" r:id="rId57"/>
    <p:sldId id="668" r:id="rId58"/>
    <p:sldId id="635" r:id="rId59"/>
    <p:sldId id="636" r:id="rId60"/>
    <p:sldId id="867" r:id="rId61"/>
    <p:sldId id="637" r:id="rId62"/>
    <p:sldId id="776" r:id="rId63"/>
    <p:sldId id="825" r:id="rId64"/>
    <p:sldId id="826" r:id="rId65"/>
    <p:sldId id="827" r:id="rId66"/>
    <p:sldId id="829" r:id="rId67"/>
    <p:sldId id="837" r:id="rId68"/>
    <p:sldId id="838" r:id="rId69"/>
    <p:sldId id="839" r:id="rId70"/>
    <p:sldId id="840" r:id="rId71"/>
    <p:sldId id="841" r:id="rId72"/>
    <p:sldId id="842" r:id="rId73"/>
    <p:sldId id="590" r:id="rId7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C5D22"/>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4" autoAdjust="0"/>
    <p:restoredTop sz="96318" autoAdjust="0"/>
  </p:normalViewPr>
  <p:slideViewPr>
    <p:cSldViewPr showGuides="1">
      <p:cViewPr varScale="1">
        <p:scale>
          <a:sx n="106" d="100"/>
          <a:sy n="106" d="100"/>
        </p:scale>
        <p:origin x="90" y="150"/>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9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5" Type="http://schemas.openxmlformats.org/officeDocument/2006/relationships/image" Target="../media/image26.emf"/><Relationship Id="rId4"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 xmlns:a16="http://schemas.microsoft.com/office/drawing/2014/main"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299723" y="289757"/>
            <a:ext cx="1143262" cy="461665"/>
          </a:xfrm>
          <a:prstGeom prst="rect">
            <a:avLst/>
          </a:prstGeom>
        </p:spPr>
        <p:txBody>
          <a:bodyPr wrap="none">
            <a:spAutoFit/>
          </a:bodyPr>
          <a:lstStyle/>
          <a:p>
            <a:r>
              <a:rPr kumimoji="0" lang="zh-CN" altLang="en-US" sz="2400" b="1" i="0" u="none" strike="noStrike" kern="1200" cap="none" spc="0" normalizeH="0" baseline="0" noProof="0" dirty="0" smtClean="0">
                <a:ln>
                  <a:noFill/>
                </a:ln>
                <a:solidFill>
                  <a:schemeClr val="bg1"/>
                </a:solidFill>
                <a:effectLst/>
                <a:uLnTx/>
                <a:uFillTx/>
                <a:latin typeface="+mn-lt"/>
                <a:ea typeface="+mn-ea"/>
              </a:rPr>
              <a:t>第</a:t>
            </a:r>
            <a:r>
              <a:rPr kumimoji="0" lang="en-US" altLang="zh-CN" sz="2400" b="1" i="0" u="none" strike="noStrike" kern="1200" cap="none" spc="0" normalizeH="0" baseline="0" noProof="0" dirty="0" smtClean="0">
                <a:ln>
                  <a:noFill/>
                </a:ln>
                <a:solidFill>
                  <a:schemeClr val="bg1"/>
                </a:solidFill>
                <a:effectLst/>
                <a:uLnTx/>
                <a:uFillTx/>
                <a:latin typeface="+mn-lt"/>
                <a:ea typeface="+mn-ea"/>
              </a:rPr>
              <a:t>17</a:t>
            </a:r>
            <a:r>
              <a:rPr kumimoji="0" lang="zh-CN" altLang="en-US" sz="2400" b="1" i="0" u="none" strike="noStrike" kern="1200" cap="none" spc="0" normalizeH="0" baseline="0" noProof="0" dirty="0" smtClean="0">
                <a:ln>
                  <a:noFill/>
                </a:ln>
                <a:solidFill>
                  <a:schemeClr val="bg1"/>
                </a:solidFill>
                <a:effectLst/>
                <a:uLnTx/>
                <a:uFillTx/>
                <a:latin typeface="+mn-lt"/>
                <a:ea typeface="+mn-ea"/>
              </a:rPr>
              <a:t>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对点训练</a:t>
            </a:r>
            <a:endParaRPr lang="zh-CN" altLang="en-US" sz="2400" b="1" dirty="0">
              <a:solidFill>
                <a:schemeClr val="bg1"/>
              </a:solidFill>
            </a:endParaRPr>
          </a:p>
        </p:txBody>
      </p:sp>
    </p:spTree>
    <p:extLst>
      <p:ext uri="{BB962C8B-B14F-4D97-AF65-F5344CB8AC3E}">
        <p14:creationId xmlns:p14="http://schemas.microsoft.com/office/powerpoint/2010/main" val="3116160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68427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0" r:id="rId7"/>
    <p:sldLayoutId id="2147483663" r:id="rId8"/>
    <p:sldLayoutId id="2147483671" r:id="rId9"/>
    <p:sldLayoutId id="2147483668" r:id="rId10"/>
    <p:sldLayoutId id="2147483666" r:id="rId11"/>
    <p:sldLayoutId id="214748365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package" Target="../embeddings/Microsoft_Word___4.docx"/><Relationship Id="rId3" Type="http://schemas.openxmlformats.org/officeDocument/2006/relationships/oleObject" Target="../embeddings/oleObject1.bin"/><Relationship Id="rId7" Type="http://schemas.openxmlformats.org/officeDocument/2006/relationships/package" Target="../embeddings/Microsoft_Word___2.docx"/><Relationship Id="rId12" Type="http://schemas.openxmlformats.org/officeDocument/2006/relationships/oleObject" Target="../embeddings/oleObject4.bin"/><Relationship Id="rId17" Type="http://schemas.openxmlformats.org/officeDocument/2006/relationships/image" Target="../media/image14.emf"/><Relationship Id="rId2" Type="http://schemas.openxmlformats.org/officeDocument/2006/relationships/slideLayout" Target="../slideLayouts/slideLayout2.xml"/><Relationship Id="rId16" Type="http://schemas.openxmlformats.org/officeDocument/2006/relationships/package" Target="../embeddings/Microsoft_Word___5.docx"/><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emf"/><Relationship Id="rId5" Type="http://schemas.openxmlformats.org/officeDocument/2006/relationships/image" Target="../media/image10.emf"/><Relationship Id="rId15" Type="http://schemas.openxmlformats.org/officeDocument/2006/relationships/oleObject" Target="../embeddings/oleObject5.bin"/><Relationship Id="rId10" Type="http://schemas.openxmlformats.org/officeDocument/2006/relationships/package" Target="../embeddings/Microsoft_Word___3.docx"/><Relationship Id="rId4" Type="http://schemas.openxmlformats.org/officeDocument/2006/relationships/package" Target="../embeddings/Microsoft_Word___1.docx"/><Relationship Id="rId9" Type="http://schemas.openxmlformats.org/officeDocument/2006/relationships/oleObject" Target="../embeddings/oleObject3.bin"/><Relationship Id="rId1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6.bin"/><Relationship Id="rId7" Type="http://schemas.openxmlformats.org/officeDocument/2006/relationships/package" Target="../embeddings/Microsoft_Word___7.doc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7.emf"/><Relationship Id="rId5" Type="http://schemas.openxmlformats.org/officeDocument/2006/relationships/image" Target="../media/image15.emf"/><Relationship Id="rId10" Type="http://schemas.openxmlformats.org/officeDocument/2006/relationships/package" Target="../embeddings/Microsoft_Word___8.docx"/><Relationship Id="rId4" Type="http://schemas.openxmlformats.org/officeDocument/2006/relationships/package" Target="../embeddings/Microsoft_Word___6.docx"/><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9.bin"/><Relationship Id="rId7" Type="http://schemas.openxmlformats.org/officeDocument/2006/relationships/package" Target="../embeddings/Microsoft_Word___10.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8.emf"/><Relationship Id="rId4" Type="http://schemas.openxmlformats.org/officeDocument/2006/relationships/package" Target="../embeddings/Microsoft_Word___9.docx"/></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1.bin"/><Relationship Id="rId7" Type="http://schemas.openxmlformats.org/officeDocument/2006/relationships/package" Target="../embeddings/Microsoft_Word___12.docx"/><Relationship Id="rId12" Type="http://schemas.openxmlformats.org/officeDocument/2006/relationships/package" Target="../embeddings/Microsoft_Word___14.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20.emf"/><Relationship Id="rId10" Type="http://schemas.openxmlformats.org/officeDocument/2006/relationships/package" Target="../embeddings/Microsoft_Word___13.docx"/><Relationship Id="rId4" Type="http://schemas.openxmlformats.org/officeDocument/2006/relationships/package" Target="../embeddings/Microsoft_Word___11.docx"/><Relationship Id="rId9"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package" Target="../embeddings/Microsoft_Word___18.docx"/><Relationship Id="rId3" Type="http://schemas.openxmlformats.org/officeDocument/2006/relationships/oleObject" Target="../embeddings/oleObject15.bin"/><Relationship Id="rId7" Type="http://schemas.openxmlformats.org/officeDocument/2006/relationships/package" Target="../embeddings/Microsoft_Word___16.docx"/><Relationship Id="rId12" Type="http://schemas.openxmlformats.org/officeDocument/2006/relationships/oleObject" Target="../embeddings/oleObject18.bin"/><Relationship Id="rId17" Type="http://schemas.openxmlformats.org/officeDocument/2006/relationships/image" Target="../media/image26.emf"/><Relationship Id="rId2" Type="http://schemas.openxmlformats.org/officeDocument/2006/relationships/slideLayout" Target="../slideLayouts/slideLayout2.xml"/><Relationship Id="rId16" Type="http://schemas.openxmlformats.org/officeDocument/2006/relationships/package" Target="../embeddings/Microsoft_Word___19.docx"/><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4.emf"/><Relationship Id="rId5" Type="http://schemas.openxmlformats.org/officeDocument/2006/relationships/image" Target="../media/image22.emf"/><Relationship Id="rId15" Type="http://schemas.openxmlformats.org/officeDocument/2006/relationships/oleObject" Target="../embeddings/oleObject19.bin"/><Relationship Id="rId10" Type="http://schemas.openxmlformats.org/officeDocument/2006/relationships/package" Target="../embeddings/Microsoft_Word___17.docx"/><Relationship Id="rId4" Type="http://schemas.openxmlformats.org/officeDocument/2006/relationships/package" Target="../embeddings/Microsoft_Word___15.docx"/><Relationship Id="rId9" Type="http://schemas.openxmlformats.org/officeDocument/2006/relationships/oleObject" Target="../embeddings/oleObject17.bin"/><Relationship Id="rId1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slide" Target="slide3.xml"/><Relationship Id="rId5" Type="http://schemas.openxmlformats.org/officeDocument/2006/relationships/image" Target="../media/image27.emf"/><Relationship Id="rId4" Type="http://schemas.openxmlformats.org/officeDocument/2006/relationships/package" Target="../embeddings/Microsoft_Word___20.docx"/></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slide" Target="slide3.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slide" Target="slide4.xml"/><Relationship Id="rId5" Type="http://schemas.openxmlformats.org/officeDocument/2006/relationships/slide" Target="slide16.xml"/><Relationship Id="rId4" Type="http://schemas.openxmlformats.org/officeDocument/2006/relationships/slide" Target="slide30.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package" Target="../embeddings/Microsoft_Word___21.docx"/><Relationship Id="rId13" Type="http://schemas.openxmlformats.org/officeDocument/2006/relationships/oleObject" Target="../embeddings/oleObject23.bin"/><Relationship Id="rId18" Type="http://schemas.openxmlformats.org/officeDocument/2006/relationships/package" Target="../embeddings/Microsoft_Word___25.docx"/><Relationship Id="rId3" Type="http://schemas.openxmlformats.org/officeDocument/2006/relationships/slide" Target="slide31.xml"/><Relationship Id="rId21" Type="http://schemas.openxmlformats.org/officeDocument/2006/relationships/slide" Target="slide39.xml"/><Relationship Id="rId7" Type="http://schemas.openxmlformats.org/officeDocument/2006/relationships/oleObject" Target="../embeddings/oleObject21.bin"/><Relationship Id="rId12" Type="http://schemas.openxmlformats.org/officeDocument/2006/relationships/image" Target="../media/image57.emf"/><Relationship Id="rId17" Type="http://schemas.openxmlformats.org/officeDocument/2006/relationships/oleObject" Target="../embeddings/oleObject25.bin"/><Relationship Id="rId2" Type="http://schemas.openxmlformats.org/officeDocument/2006/relationships/slideLayout" Target="../slideLayouts/slideLayout8.xml"/><Relationship Id="rId16" Type="http://schemas.openxmlformats.org/officeDocument/2006/relationships/package" Target="../embeddings/Microsoft_Word___24.docx"/><Relationship Id="rId20" Type="http://schemas.openxmlformats.org/officeDocument/2006/relationships/slide" Target="slide38.xml"/><Relationship Id="rId1" Type="http://schemas.openxmlformats.org/officeDocument/2006/relationships/vmlDrawing" Target="../drawings/vmlDrawing7.vml"/><Relationship Id="rId6" Type="http://schemas.openxmlformats.org/officeDocument/2006/relationships/slide" Target="slide36.xml"/><Relationship Id="rId11" Type="http://schemas.openxmlformats.org/officeDocument/2006/relationships/package" Target="../embeddings/Microsoft_Word___22.docx"/><Relationship Id="rId5" Type="http://schemas.openxmlformats.org/officeDocument/2006/relationships/slide" Target="slide34.xml"/><Relationship Id="rId15" Type="http://schemas.openxmlformats.org/officeDocument/2006/relationships/oleObject" Target="../embeddings/oleObject24.bin"/><Relationship Id="rId23" Type="http://schemas.openxmlformats.org/officeDocument/2006/relationships/slide" Target="slide42.xml"/><Relationship Id="rId10" Type="http://schemas.openxmlformats.org/officeDocument/2006/relationships/oleObject" Target="../embeddings/oleObject22.bin"/><Relationship Id="rId19" Type="http://schemas.openxmlformats.org/officeDocument/2006/relationships/slide" Target="slide37.xml"/><Relationship Id="rId4" Type="http://schemas.openxmlformats.org/officeDocument/2006/relationships/slide" Target="slide32.xml"/><Relationship Id="rId9" Type="http://schemas.openxmlformats.org/officeDocument/2006/relationships/image" Target="../media/image56.emf"/><Relationship Id="rId14" Type="http://schemas.openxmlformats.org/officeDocument/2006/relationships/package" Target="../embeddings/Microsoft_Word___23.docx"/><Relationship Id="rId22" Type="http://schemas.openxmlformats.org/officeDocument/2006/relationships/slide" Target="slide41.xml"/></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Word___26.docx"/><Relationship Id="rId13" Type="http://schemas.openxmlformats.org/officeDocument/2006/relationships/slide" Target="slide41.xml"/><Relationship Id="rId3" Type="http://schemas.openxmlformats.org/officeDocument/2006/relationships/slide" Target="slide31.xml"/><Relationship Id="rId7" Type="http://schemas.openxmlformats.org/officeDocument/2006/relationships/oleObject" Target="../embeddings/oleObject26.bin"/><Relationship Id="rId12" Type="http://schemas.openxmlformats.org/officeDocument/2006/relationships/slide" Target="slide39.xml"/><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slide" Target="slide36.xml"/><Relationship Id="rId11" Type="http://schemas.openxmlformats.org/officeDocument/2006/relationships/slide" Target="slide38.xml"/><Relationship Id="rId5" Type="http://schemas.openxmlformats.org/officeDocument/2006/relationships/slide" Target="slide34.xml"/><Relationship Id="rId10" Type="http://schemas.openxmlformats.org/officeDocument/2006/relationships/slide" Target="slide37.xml"/><Relationship Id="rId4" Type="http://schemas.openxmlformats.org/officeDocument/2006/relationships/slide" Target="slide32.xml"/><Relationship Id="rId9" Type="http://schemas.openxmlformats.org/officeDocument/2006/relationships/image" Target="../media/image58.emf"/><Relationship Id="rId14" Type="http://schemas.openxmlformats.org/officeDocument/2006/relationships/slide" Target="slide42.xml"/></Relationships>
</file>

<file path=ppt/slides/_rels/slide3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2.xml"/><Relationship Id="rId7" Type="http://schemas.openxmlformats.org/officeDocument/2006/relationships/slide" Target="slide38.xml"/><Relationship Id="rId2" Type="http://schemas.openxmlformats.org/officeDocument/2006/relationships/slide" Target="slide31.xml"/><Relationship Id="rId1" Type="http://schemas.openxmlformats.org/officeDocument/2006/relationships/slideLayout" Target="../slideLayouts/slideLayout8.xml"/><Relationship Id="rId6" Type="http://schemas.openxmlformats.org/officeDocument/2006/relationships/slide" Target="slide37.xml"/><Relationship Id="rId5" Type="http://schemas.openxmlformats.org/officeDocument/2006/relationships/slide" Target="slide36.xml"/><Relationship Id="rId10" Type="http://schemas.openxmlformats.org/officeDocument/2006/relationships/slide" Target="slide42.xml"/><Relationship Id="rId4" Type="http://schemas.openxmlformats.org/officeDocument/2006/relationships/slide" Target="slide34.xml"/><Relationship Id="rId9" Type="http://schemas.openxmlformats.org/officeDocument/2006/relationships/slide" Target="slide41.xml"/></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Word___27.docx"/><Relationship Id="rId13" Type="http://schemas.openxmlformats.org/officeDocument/2006/relationships/slide" Target="slide41.xml"/><Relationship Id="rId3" Type="http://schemas.openxmlformats.org/officeDocument/2006/relationships/slide" Target="slide31.xml"/><Relationship Id="rId7" Type="http://schemas.openxmlformats.org/officeDocument/2006/relationships/oleObject" Target="../embeddings/oleObject27.bin"/><Relationship Id="rId12" Type="http://schemas.openxmlformats.org/officeDocument/2006/relationships/slide" Target="slide39.xml"/><Relationship Id="rId2" Type="http://schemas.openxmlformats.org/officeDocument/2006/relationships/slideLayout" Target="../slideLayouts/slideLayout8.xml"/><Relationship Id="rId1" Type="http://schemas.openxmlformats.org/officeDocument/2006/relationships/vmlDrawing" Target="../drawings/vmlDrawing9.vml"/><Relationship Id="rId6" Type="http://schemas.openxmlformats.org/officeDocument/2006/relationships/slide" Target="slide36.xml"/><Relationship Id="rId11" Type="http://schemas.openxmlformats.org/officeDocument/2006/relationships/slide" Target="slide38.xml"/><Relationship Id="rId5" Type="http://schemas.openxmlformats.org/officeDocument/2006/relationships/slide" Target="slide34.xml"/><Relationship Id="rId10" Type="http://schemas.openxmlformats.org/officeDocument/2006/relationships/slide" Target="slide37.xml"/><Relationship Id="rId4" Type="http://schemas.openxmlformats.org/officeDocument/2006/relationships/slide" Target="slide32.xml"/><Relationship Id="rId9" Type="http://schemas.openxmlformats.org/officeDocument/2006/relationships/image" Target="../media/image59.emf"/><Relationship Id="rId14" Type="http://schemas.openxmlformats.org/officeDocument/2006/relationships/slide" Target="slide42.xml"/></Relationships>
</file>

<file path=ppt/slides/_rels/slide35.xml.rels><?xml version="1.0" encoding="UTF-8" standalone="yes"?>
<Relationships xmlns="http://schemas.openxmlformats.org/package/2006/relationships"><Relationship Id="rId8" Type="http://schemas.openxmlformats.org/officeDocument/2006/relationships/package" Target="../embeddings/Microsoft_Word___28.docx"/><Relationship Id="rId13" Type="http://schemas.openxmlformats.org/officeDocument/2006/relationships/slide" Target="slide41.xml"/><Relationship Id="rId3" Type="http://schemas.openxmlformats.org/officeDocument/2006/relationships/slide" Target="slide31.xml"/><Relationship Id="rId7" Type="http://schemas.openxmlformats.org/officeDocument/2006/relationships/oleObject" Target="../embeddings/oleObject28.bin"/><Relationship Id="rId12" Type="http://schemas.openxmlformats.org/officeDocument/2006/relationships/slide" Target="slide39.xml"/><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slide" Target="slide36.xml"/><Relationship Id="rId11" Type="http://schemas.openxmlformats.org/officeDocument/2006/relationships/slide" Target="slide38.xml"/><Relationship Id="rId5" Type="http://schemas.openxmlformats.org/officeDocument/2006/relationships/slide" Target="slide34.xml"/><Relationship Id="rId10" Type="http://schemas.openxmlformats.org/officeDocument/2006/relationships/slide" Target="slide37.xml"/><Relationship Id="rId4" Type="http://schemas.openxmlformats.org/officeDocument/2006/relationships/slide" Target="slide32.xml"/><Relationship Id="rId9" Type="http://schemas.openxmlformats.org/officeDocument/2006/relationships/image" Target="../media/image60.emf"/><Relationship Id="rId14" Type="http://schemas.openxmlformats.org/officeDocument/2006/relationships/slide" Target="slide42.xml"/></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1.emf"/><Relationship Id="rId18" Type="http://schemas.openxmlformats.org/officeDocument/2006/relationships/slide" Target="slide42.xml"/><Relationship Id="rId3" Type="http://schemas.openxmlformats.org/officeDocument/2006/relationships/slide" Target="slide31.xml"/><Relationship Id="rId7" Type="http://schemas.openxmlformats.org/officeDocument/2006/relationships/image" Target="../media/image62.png"/><Relationship Id="rId12" Type="http://schemas.openxmlformats.org/officeDocument/2006/relationships/package" Target="../embeddings/Microsoft_Word___29.docx"/><Relationship Id="rId17" Type="http://schemas.openxmlformats.org/officeDocument/2006/relationships/slide" Target="slide41.xml"/><Relationship Id="rId2" Type="http://schemas.openxmlformats.org/officeDocument/2006/relationships/slideLayout" Target="../slideLayouts/slideLayout8.xml"/><Relationship Id="rId16" Type="http://schemas.openxmlformats.org/officeDocument/2006/relationships/slide" Target="slide39.xml"/><Relationship Id="rId1" Type="http://schemas.openxmlformats.org/officeDocument/2006/relationships/vmlDrawing" Target="../drawings/vmlDrawing11.vml"/><Relationship Id="rId6" Type="http://schemas.openxmlformats.org/officeDocument/2006/relationships/slide" Target="slide36.xml"/><Relationship Id="rId11" Type="http://schemas.openxmlformats.org/officeDocument/2006/relationships/oleObject" Target="../embeddings/oleObject29.bin"/><Relationship Id="rId5" Type="http://schemas.openxmlformats.org/officeDocument/2006/relationships/slide" Target="slide34.xml"/><Relationship Id="rId15" Type="http://schemas.openxmlformats.org/officeDocument/2006/relationships/slide" Target="slide38.xml"/><Relationship Id="rId10" Type="http://schemas.openxmlformats.org/officeDocument/2006/relationships/image" Target="../media/image65.png"/><Relationship Id="rId4" Type="http://schemas.openxmlformats.org/officeDocument/2006/relationships/slide" Target="slide32.xml"/><Relationship Id="rId9" Type="http://schemas.openxmlformats.org/officeDocument/2006/relationships/image" Target="../media/image64.png"/><Relationship Id="rId14" Type="http://schemas.openxmlformats.org/officeDocument/2006/relationships/slide" Target="slide37.xml"/></Relationships>
</file>

<file path=ppt/slides/_rels/slide37.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2.xml"/><Relationship Id="rId7" Type="http://schemas.openxmlformats.org/officeDocument/2006/relationships/slide" Target="slide38.xml"/><Relationship Id="rId2" Type="http://schemas.openxmlformats.org/officeDocument/2006/relationships/slide" Target="slide31.xml"/><Relationship Id="rId1" Type="http://schemas.openxmlformats.org/officeDocument/2006/relationships/slideLayout" Target="../slideLayouts/slideLayout8.xml"/><Relationship Id="rId6" Type="http://schemas.openxmlformats.org/officeDocument/2006/relationships/slide" Target="slide37.xml"/><Relationship Id="rId5" Type="http://schemas.openxmlformats.org/officeDocument/2006/relationships/slide" Target="slide36.xml"/><Relationship Id="rId10" Type="http://schemas.openxmlformats.org/officeDocument/2006/relationships/slide" Target="slide42.xml"/><Relationship Id="rId4" Type="http://schemas.openxmlformats.org/officeDocument/2006/relationships/slide" Target="slide34.xml"/><Relationship Id="rId9" Type="http://schemas.openxmlformats.org/officeDocument/2006/relationships/slide" Target="slide41.xml"/></Relationships>
</file>

<file path=ppt/slides/_rels/slide3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slide" Target="slide41.xml"/><Relationship Id="rId3" Type="http://schemas.openxmlformats.org/officeDocument/2006/relationships/slide" Target="slide32.xml"/><Relationship Id="rId7" Type="http://schemas.openxmlformats.org/officeDocument/2006/relationships/image" Target="../media/image67.png"/><Relationship Id="rId12" Type="http://schemas.openxmlformats.org/officeDocument/2006/relationships/slide" Target="slide39.xml"/><Relationship Id="rId2" Type="http://schemas.openxmlformats.org/officeDocument/2006/relationships/slide" Target="slide31.xml"/><Relationship Id="rId1" Type="http://schemas.openxmlformats.org/officeDocument/2006/relationships/slideLayout" Target="../slideLayouts/slideLayout8.xml"/><Relationship Id="rId6" Type="http://schemas.openxmlformats.org/officeDocument/2006/relationships/image" Target="../media/image66.png"/><Relationship Id="rId11" Type="http://schemas.openxmlformats.org/officeDocument/2006/relationships/slide" Target="slide38.xml"/><Relationship Id="rId5" Type="http://schemas.openxmlformats.org/officeDocument/2006/relationships/slide" Target="slide36.xml"/><Relationship Id="rId10" Type="http://schemas.openxmlformats.org/officeDocument/2006/relationships/slide" Target="slide37.xml"/><Relationship Id="rId4" Type="http://schemas.openxmlformats.org/officeDocument/2006/relationships/slide" Target="slide34.xml"/><Relationship Id="rId9" Type="http://schemas.openxmlformats.org/officeDocument/2006/relationships/image" Target="../media/image69.png"/><Relationship Id="rId14" Type="http://schemas.openxmlformats.org/officeDocument/2006/relationships/slide" Target="slide42.xml"/></Relationships>
</file>

<file path=ppt/slides/_rels/slide3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slide" Target="slide41.xml"/><Relationship Id="rId3" Type="http://schemas.openxmlformats.org/officeDocument/2006/relationships/slide" Target="slide32.xml"/><Relationship Id="rId7" Type="http://schemas.openxmlformats.org/officeDocument/2006/relationships/image" Target="../media/image71.png"/><Relationship Id="rId12" Type="http://schemas.openxmlformats.org/officeDocument/2006/relationships/slide" Target="slide39.xml"/><Relationship Id="rId2" Type="http://schemas.openxmlformats.org/officeDocument/2006/relationships/slide" Target="slide31.xml"/><Relationship Id="rId1" Type="http://schemas.openxmlformats.org/officeDocument/2006/relationships/slideLayout" Target="../slideLayouts/slideLayout8.xml"/><Relationship Id="rId6" Type="http://schemas.openxmlformats.org/officeDocument/2006/relationships/image" Target="../media/image70.png"/><Relationship Id="rId11" Type="http://schemas.openxmlformats.org/officeDocument/2006/relationships/slide" Target="slide38.xml"/><Relationship Id="rId5" Type="http://schemas.openxmlformats.org/officeDocument/2006/relationships/slide" Target="slide36.xml"/><Relationship Id="rId10" Type="http://schemas.openxmlformats.org/officeDocument/2006/relationships/slide" Target="slide37.xml"/><Relationship Id="rId4" Type="http://schemas.openxmlformats.org/officeDocument/2006/relationships/slide" Target="slide34.xml"/><Relationship Id="rId9" Type="http://schemas.openxmlformats.org/officeDocument/2006/relationships/image" Target="../media/image73.png"/><Relationship Id="rId14" Type="http://schemas.openxmlformats.org/officeDocument/2006/relationships/slide" Target="slide4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31.xml"/><Relationship Id="rId7" Type="http://schemas.openxmlformats.org/officeDocument/2006/relationships/slide" Target="slide37.xml"/><Relationship Id="rId2" Type="http://schemas.openxmlformats.org/officeDocument/2006/relationships/image" Target="../media/image74.png"/><Relationship Id="rId1" Type="http://schemas.openxmlformats.org/officeDocument/2006/relationships/slideLayout" Target="../slideLayouts/slideLayout8.xml"/><Relationship Id="rId6" Type="http://schemas.openxmlformats.org/officeDocument/2006/relationships/slide" Target="slide36.xml"/><Relationship Id="rId11" Type="http://schemas.openxmlformats.org/officeDocument/2006/relationships/slide" Target="slide42.xml"/><Relationship Id="rId5" Type="http://schemas.openxmlformats.org/officeDocument/2006/relationships/slide" Target="slide34.xml"/><Relationship Id="rId10" Type="http://schemas.openxmlformats.org/officeDocument/2006/relationships/slide" Target="slide41.xml"/><Relationship Id="rId4" Type="http://schemas.openxmlformats.org/officeDocument/2006/relationships/slide" Target="slide32.xml"/><Relationship Id="rId9" Type="http://schemas.openxmlformats.org/officeDocument/2006/relationships/slide" Target="slide39.xml"/></Relationships>
</file>

<file path=ppt/slides/_rels/slide41.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2.xml"/><Relationship Id="rId7" Type="http://schemas.openxmlformats.org/officeDocument/2006/relationships/slide" Target="slide38.xml"/><Relationship Id="rId2" Type="http://schemas.openxmlformats.org/officeDocument/2006/relationships/slide" Target="slide31.xml"/><Relationship Id="rId1" Type="http://schemas.openxmlformats.org/officeDocument/2006/relationships/slideLayout" Target="../slideLayouts/slideLayout8.xml"/><Relationship Id="rId6" Type="http://schemas.openxmlformats.org/officeDocument/2006/relationships/slide" Target="slide37.xml"/><Relationship Id="rId5" Type="http://schemas.openxmlformats.org/officeDocument/2006/relationships/slide" Target="slide36.xml"/><Relationship Id="rId10" Type="http://schemas.openxmlformats.org/officeDocument/2006/relationships/slide" Target="slide42.xml"/><Relationship Id="rId4" Type="http://schemas.openxmlformats.org/officeDocument/2006/relationships/slide" Target="slide34.xml"/><Relationship Id="rId9" Type="http://schemas.openxmlformats.org/officeDocument/2006/relationships/slide" Target="slide41.xml"/></Relationships>
</file>

<file path=ppt/slides/_rels/slide4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31.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36.xml"/><Relationship Id="rId11" Type="http://schemas.openxmlformats.org/officeDocument/2006/relationships/slide" Target="slide42.xml"/><Relationship Id="rId5" Type="http://schemas.openxmlformats.org/officeDocument/2006/relationships/slide" Target="slide34.xml"/><Relationship Id="rId10" Type="http://schemas.openxmlformats.org/officeDocument/2006/relationships/slide" Target="slide41.xml"/><Relationship Id="rId4" Type="http://schemas.openxmlformats.org/officeDocument/2006/relationships/slide" Target="slide32.xml"/><Relationship Id="rId9" Type="http://schemas.openxmlformats.org/officeDocument/2006/relationships/slide" Target="slide39.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1.xml"/><Relationship Id="rId18" Type="http://schemas.openxmlformats.org/officeDocument/2006/relationships/package" Target="../embeddings/Microsoft_Word___30.docx"/><Relationship Id="rId3" Type="http://schemas.openxmlformats.org/officeDocument/2006/relationships/slide" Target="slide44.xml"/><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oleObject" Target="../embeddings/oleObject30.bin"/><Relationship Id="rId2" Type="http://schemas.openxmlformats.org/officeDocument/2006/relationships/slideLayout" Target="../slideLayouts/slideLayout9.xml"/><Relationship Id="rId16" Type="http://schemas.openxmlformats.org/officeDocument/2006/relationships/slide" Target="slide67.xml"/><Relationship Id="rId20" Type="http://schemas.openxmlformats.org/officeDocument/2006/relationships/slide" Target="slide70.xml"/><Relationship Id="rId1" Type="http://schemas.openxmlformats.org/officeDocument/2006/relationships/vmlDrawing" Target="../drawings/vmlDrawing12.v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7.xml"/><Relationship Id="rId15" Type="http://schemas.openxmlformats.org/officeDocument/2006/relationships/slide" Target="slide65.xml"/><Relationship Id="rId10" Type="http://schemas.openxmlformats.org/officeDocument/2006/relationships/slide" Target="slide56.xml"/><Relationship Id="rId19" Type="http://schemas.openxmlformats.org/officeDocument/2006/relationships/image" Target="../media/image75.emf"/><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63.xml"/></Relationships>
</file>

<file path=ppt/slides/_rels/slide4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4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4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18" Type="http://schemas.openxmlformats.org/officeDocument/2006/relationships/image" Target="../media/image78.png"/><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image" Target="../media/image77.png"/><Relationship Id="rId2" Type="http://schemas.openxmlformats.org/officeDocument/2006/relationships/slide" Target="slide44.xml"/><Relationship Id="rId16" Type="http://schemas.openxmlformats.org/officeDocument/2006/relationships/image" Target="../media/image76.png"/><Relationship Id="rId20"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19" Type="http://schemas.openxmlformats.org/officeDocument/2006/relationships/image" Target="../media/image79.png"/><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4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4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1.xml"/><Relationship Id="rId18" Type="http://schemas.openxmlformats.org/officeDocument/2006/relationships/package" Target="../embeddings/Microsoft_Word___31.docx"/><Relationship Id="rId3" Type="http://schemas.openxmlformats.org/officeDocument/2006/relationships/slide" Target="slide44.xml"/><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oleObject" Target="../embeddings/oleObject31.bin"/><Relationship Id="rId2" Type="http://schemas.openxmlformats.org/officeDocument/2006/relationships/slideLayout" Target="../slideLayouts/slideLayout9.xml"/><Relationship Id="rId16" Type="http://schemas.openxmlformats.org/officeDocument/2006/relationships/slide" Target="slide67.xml"/><Relationship Id="rId20" Type="http://schemas.openxmlformats.org/officeDocument/2006/relationships/slide" Target="slide70.xml"/><Relationship Id="rId1" Type="http://schemas.openxmlformats.org/officeDocument/2006/relationships/vmlDrawing" Target="../drawings/vmlDrawing13.v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7.xml"/><Relationship Id="rId15" Type="http://schemas.openxmlformats.org/officeDocument/2006/relationships/slide" Target="slide65.xml"/><Relationship Id="rId10" Type="http://schemas.openxmlformats.org/officeDocument/2006/relationships/slide" Target="slide56.xml"/><Relationship Id="rId19" Type="http://schemas.openxmlformats.org/officeDocument/2006/relationships/image" Target="../media/image80.emf"/><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63.xml"/></Relationships>
</file>

<file path=ppt/slides/_rels/slide5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18" Type="http://schemas.openxmlformats.org/officeDocument/2006/relationships/image" Target="../media/image83.png"/><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image" Target="../media/image82.png"/><Relationship Id="rId2" Type="http://schemas.openxmlformats.org/officeDocument/2006/relationships/slide" Target="slide44.xml"/><Relationship Id="rId16" Type="http://schemas.openxmlformats.org/officeDocument/2006/relationships/image" Target="../media/image81.png"/><Relationship Id="rId20"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19" Type="http://schemas.openxmlformats.org/officeDocument/2006/relationships/image" Target="../media/image84.png"/><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slide" Target="slide70.xml"/><Relationship Id="rId2" Type="http://schemas.openxmlformats.org/officeDocument/2006/relationships/slide" Target="slide44.xml"/><Relationship Id="rId16" Type="http://schemas.openxmlformats.org/officeDocument/2006/relationships/image" Target="../media/image85.png"/><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59.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1.xml"/><Relationship Id="rId18" Type="http://schemas.openxmlformats.org/officeDocument/2006/relationships/package" Target="../embeddings/Microsoft_Word___32.docx"/><Relationship Id="rId3" Type="http://schemas.openxmlformats.org/officeDocument/2006/relationships/slide" Target="slide44.xml"/><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oleObject" Target="../embeddings/oleObject32.bin"/><Relationship Id="rId2" Type="http://schemas.openxmlformats.org/officeDocument/2006/relationships/slideLayout" Target="../slideLayouts/slideLayout9.xml"/><Relationship Id="rId16" Type="http://schemas.openxmlformats.org/officeDocument/2006/relationships/slide" Target="slide67.xml"/><Relationship Id="rId20" Type="http://schemas.openxmlformats.org/officeDocument/2006/relationships/slide" Target="slide70.xml"/><Relationship Id="rId1" Type="http://schemas.openxmlformats.org/officeDocument/2006/relationships/vmlDrawing" Target="../drawings/vmlDrawing14.v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7.xml"/><Relationship Id="rId15" Type="http://schemas.openxmlformats.org/officeDocument/2006/relationships/slide" Target="slide65.xml"/><Relationship Id="rId10" Type="http://schemas.openxmlformats.org/officeDocument/2006/relationships/slide" Target="slide56.xml"/><Relationship Id="rId19" Type="http://schemas.openxmlformats.org/officeDocument/2006/relationships/image" Target="../media/image86.emf"/><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63.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1.xml"/><Relationship Id="rId18" Type="http://schemas.openxmlformats.org/officeDocument/2006/relationships/package" Target="../embeddings/Microsoft_Word___33.docx"/><Relationship Id="rId3" Type="http://schemas.openxmlformats.org/officeDocument/2006/relationships/slide" Target="slide44.xml"/><Relationship Id="rId21" Type="http://schemas.openxmlformats.org/officeDocument/2006/relationships/package" Target="../embeddings/Microsoft_Word___34.docx"/><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oleObject" Target="../embeddings/oleObject33.bin"/><Relationship Id="rId2" Type="http://schemas.openxmlformats.org/officeDocument/2006/relationships/slideLayout" Target="../slideLayouts/slideLayout9.xml"/><Relationship Id="rId16" Type="http://schemas.openxmlformats.org/officeDocument/2006/relationships/slide" Target="slide67.xml"/><Relationship Id="rId20" Type="http://schemas.openxmlformats.org/officeDocument/2006/relationships/oleObject" Target="../embeddings/oleObject34.bin"/><Relationship Id="rId1" Type="http://schemas.openxmlformats.org/officeDocument/2006/relationships/vmlDrawing" Target="../drawings/vmlDrawing15.v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7.xml"/><Relationship Id="rId15" Type="http://schemas.openxmlformats.org/officeDocument/2006/relationships/slide" Target="slide65.xml"/><Relationship Id="rId23" Type="http://schemas.openxmlformats.org/officeDocument/2006/relationships/slide" Target="slide70.xml"/><Relationship Id="rId10" Type="http://schemas.openxmlformats.org/officeDocument/2006/relationships/slide" Target="slide56.xml"/><Relationship Id="rId19" Type="http://schemas.openxmlformats.org/officeDocument/2006/relationships/image" Target="../media/image87.emf"/><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63.xml"/><Relationship Id="rId22" Type="http://schemas.openxmlformats.org/officeDocument/2006/relationships/image" Target="../media/image88.emf"/></Relationships>
</file>

<file path=ppt/slides/_rels/slide6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18" Type="http://schemas.openxmlformats.org/officeDocument/2006/relationships/image" Target="../media/image91.png"/><Relationship Id="rId3" Type="http://schemas.openxmlformats.org/officeDocument/2006/relationships/slide" Target="slide45.xml"/><Relationship Id="rId21" Type="http://schemas.openxmlformats.org/officeDocument/2006/relationships/image" Target="../media/image94.png"/><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image" Target="../media/image90.png"/><Relationship Id="rId2" Type="http://schemas.openxmlformats.org/officeDocument/2006/relationships/slide" Target="slide44.xml"/><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19" Type="http://schemas.openxmlformats.org/officeDocument/2006/relationships/image" Target="../media/image92.png"/><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 Id="rId22" Type="http://schemas.openxmlformats.org/officeDocument/2006/relationships/slide" Target="slide70.xml"/></Relationships>
</file>

<file path=ppt/slides/_rels/slide6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18" Type="http://schemas.openxmlformats.org/officeDocument/2006/relationships/image" Target="../media/image92.png"/><Relationship Id="rId3" Type="http://schemas.openxmlformats.org/officeDocument/2006/relationships/slide" Target="slide45.xml"/><Relationship Id="rId21" Type="http://schemas.openxmlformats.org/officeDocument/2006/relationships/image" Target="../media/image95.png"/><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image" Target="../media/image91.png"/><Relationship Id="rId2" Type="http://schemas.openxmlformats.org/officeDocument/2006/relationships/slide" Target="slide44.xml"/><Relationship Id="rId16" Type="http://schemas.openxmlformats.org/officeDocument/2006/relationships/image" Target="../media/image90.png"/><Relationship Id="rId20"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19" Type="http://schemas.openxmlformats.org/officeDocument/2006/relationships/image" Target="../media/image93.png"/><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6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6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65.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1.xml"/><Relationship Id="rId18" Type="http://schemas.openxmlformats.org/officeDocument/2006/relationships/package" Target="../embeddings/Microsoft_Word___35.docx"/><Relationship Id="rId3" Type="http://schemas.openxmlformats.org/officeDocument/2006/relationships/slide" Target="slide44.xml"/><Relationship Id="rId21" Type="http://schemas.openxmlformats.org/officeDocument/2006/relationships/package" Target="../embeddings/Microsoft_Word___36.docx"/><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oleObject" Target="../embeddings/oleObject35.bin"/><Relationship Id="rId25" Type="http://schemas.openxmlformats.org/officeDocument/2006/relationships/slide" Target="slide70.xml"/><Relationship Id="rId2" Type="http://schemas.openxmlformats.org/officeDocument/2006/relationships/slideLayout" Target="../slideLayouts/slideLayout9.xml"/><Relationship Id="rId16" Type="http://schemas.openxmlformats.org/officeDocument/2006/relationships/slide" Target="slide67.xml"/><Relationship Id="rId20" Type="http://schemas.openxmlformats.org/officeDocument/2006/relationships/oleObject" Target="../embeddings/oleObject36.bin"/><Relationship Id="rId1" Type="http://schemas.openxmlformats.org/officeDocument/2006/relationships/vmlDrawing" Target="../drawings/vmlDrawing16.vml"/><Relationship Id="rId6" Type="http://schemas.openxmlformats.org/officeDocument/2006/relationships/slide" Target="slide49.xml"/><Relationship Id="rId11" Type="http://schemas.openxmlformats.org/officeDocument/2006/relationships/slide" Target="slide58.xml"/><Relationship Id="rId24" Type="http://schemas.openxmlformats.org/officeDocument/2006/relationships/image" Target="../media/image99.png"/><Relationship Id="rId5" Type="http://schemas.openxmlformats.org/officeDocument/2006/relationships/slide" Target="slide47.xml"/><Relationship Id="rId15" Type="http://schemas.openxmlformats.org/officeDocument/2006/relationships/slide" Target="slide65.xml"/><Relationship Id="rId23" Type="http://schemas.openxmlformats.org/officeDocument/2006/relationships/image" Target="../media/image98.png"/><Relationship Id="rId10" Type="http://schemas.openxmlformats.org/officeDocument/2006/relationships/slide" Target="slide56.xml"/><Relationship Id="rId19" Type="http://schemas.openxmlformats.org/officeDocument/2006/relationships/image" Target="../media/image96.emf"/><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63.xml"/><Relationship Id="rId22" Type="http://schemas.openxmlformats.org/officeDocument/2006/relationships/image" Target="../media/image97.emf"/></Relationships>
</file>

<file path=ppt/slides/_rels/slide66.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61.xml"/><Relationship Id="rId18" Type="http://schemas.openxmlformats.org/officeDocument/2006/relationships/image" Target="../media/image101.png"/><Relationship Id="rId3" Type="http://schemas.openxmlformats.org/officeDocument/2006/relationships/slide" Target="slide44.xml"/><Relationship Id="rId21" Type="http://schemas.openxmlformats.org/officeDocument/2006/relationships/oleObject" Target="../embeddings/oleObject37.bin"/><Relationship Id="rId7" Type="http://schemas.openxmlformats.org/officeDocument/2006/relationships/slide" Target="slide51.xml"/><Relationship Id="rId12" Type="http://schemas.openxmlformats.org/officeDocument/2006/relationships/slide" Target="slide59.xml"/><Relationship Id="rId17" Type="http://schemas.openxmlformats.org/officeDocument/2006/relationships/image" Target="../media/image98.png"/><Relationship Id="rId2" Type="http://schemas.openxmlformats.org/officeDocument/2006/relationships/slideLayout" Target="../slideLayouts/slideLayout9.xml"/><Relationship Id="rId16" Type="http://schemas.openxmlformats.org/officeDocument/2006/relationships/slide" Target="slide67.xml"/><Relationship Id="rId20" Type="http://schemas.openxmlformats.org/officeDocument/2006/relationships/slide" Target="slide70.xml"/><Relationship Id="rId1" Type="http://schemas.openxmlformats.org/officeDocument/2006/relationships/vmlDrawing" Target="../drawings/vmlDrawing17.vml"/><Relationship Id="rId6" Type="http://schemas.openxmlformats.org/officeDocument/2006/relationships/slide" Target="slide49.xml"/><Relationship Id="rId11" Type="http://schemas.openxmlformats.org/officeDocument/2006/relationships/slide" Target="slide58.xml"/><Relationship Id="rId5" Type="http://schemas.openxmlformats.org/officeDocument/2006/relationships/slide" Target="slide47.xml"/><Relationship Id="rId15" Type="http://schemas.openxmlformats.org/officeDocument/2006/relationships/slide" Target="slide65.xml"/><Relationship Id="rId23" Type="http://schemas.openxmlformats.org/officeDocument/2006/relationships/image" Target="../media/image100.emf"/><Relationship Id="rId10" Type="http://schemas.openxmlformats.org/officeDocument/2006/relationships/slide" Target="slide56.xml"/><Relationship Id="rId19" Type="http://schemas.openxmlformats.org/officeDocument/2006/relationships/image" Target="../media/image102.png"/><Relationship Id="rId4" Type="http://schemas.openxmlformats.org/officeDocument/2006/relationships/slide" Target="slide45.xml"/><Relationship Id="rId9" Type="http://schemas.openxmlformats.org/officeDocument/2006/relationships/slide" Target="slide55.xml"/><Relationship Id="rId14" Type="http://schemas.openxmlformats.org/officeDocument/2006/relationships/slide" Target="slide63.xml"/><Relationship Id="rId22" Type="http://schemas.openxmlformats.org/officeDocument/2006/relationships/package" Target="../embeddings/Microsoft_Word___37.docx"/></Relationships>
</file>

<file path=ppt/slides/_rels/slide6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6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18" Type="http://schemas.openxmlformats.org/officeDocument/2006/relationships/slide" Target="slide70.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image" Target="../media/image104.png"/><Relationship Id="rId2" Type="http://schemas.openxmlformats.org/officeDocument/2006/relationships/slide" Target="slide44.xml"/><Relationship Id="rId16"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6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slide" Target="slide70.xml"/><Relationship Id="rId2" Type="http://schemas.openxmlformats.org/officeDocument/2006/relationships/slide" Target="slide44.xml"/><Relationship Id="rId16" Type="http://schemas.openxmlformats.org/officeDocument/2006/relationships/image" Target="../media/image105.png"/><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71.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2" Type="http://schemas.openxmlformats.org/officeDocument/2006/relationships/slide" Target="slide44.xml"/><Relationship Id="rId16" Type="http://schemas.openxmlformats.org/officeDocument/2006/relationships/slide" Target="slide70.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7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3.xml"/><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1.xml"/><Relationship Id="rId17" Type="http://schemas.openxmlformats.org/officeDocument/2006/relationships/slide" Target="slide70.xml"/><Relationship Id="rId2" Type="http://schemas.openxmlformats.org/officeDocument/2006/relationships/slide" Target="slide44.xml"/><Relationship Id="rId16"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slide" Target="slide51.xml"/><Relationship Id="rId11" Type="http://schemas.openxmlformats.org/officeDocument/2006/relationships/slide" Target="slide59.xml"/><Relationship Id="rId5" Type="http://schemas.openxmlformats.org/officeDocument/2006/relationships/slide" Target="slide49.xml"/><Relationship Id="rId15" Type="http://schemas.openxmlformats.org/officeDocument/2006/relationships/slide" Target="slide67.xml"/><Relationship Id="rId10" Type="http://schemas.openxmlformats.org/officeDocument/2006/relationships/slide" Target="slide58.xml"/><Relationship Id="rId4" Type="http://schemas.openxmlformats.org/officeDocument/2006/relationships/slide" Target="slide47.xml"/><Relationship Id="rId9" Type="http://schemas.openxmlformats.org/officeDocument/2006/relationships/slide" Target="slide56.xml"/><Relationship Id="rId14" Type="http://schemas.openxmlformats.org/officeDocument/2006/relationships/slide" Target="slide65.xml"/></Relationships>
</file>

<file path=ppt/slides/_rels/slide7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rotWithShape="1">
          <a:blip r:embed="rId2" cstate="print">
            <a:extLst>
              <a:ext uri="{28A0092B-C50C-407E-A947-70E740481C1C}">
                <a14:useLocalDpi xmlns:a14="http://schemas.microsoft.com/office/drawing/2010/main" val="0"/>
              </a:ext>
            </a:extLst>
          </a:blip>
          <a:srcRect t="22700" b="21651"/>
          <a:stretch/>
        </p:blipFill>
        <p:spPr>
          <a:xfrm>
            <a:off x="-600" y="1541305"/>
            <a:ext cx="12192000" cy="3790800"/>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923221" y="2801251"/>
            <a:ext cx="10246731" cy="1015663"/>
          </a:xfrm>
          <a:prstGeom prst="rect">
            <a:avLst/>
          </a:prstGeom>
        </p:spPr>
        <p:txBody>
          <a:bodyPr wrap="square" anchor="ctr">
            <a:spAutoFit/>
          </a:bodyPr>
          <a:lstStyle/>
          <a:p>
            <a:pPr algn="ctr">
              <a:defRPr/>
            </a:pPr>
            <a:r>
              <a:rPr lang="zh-CN" altLang="zh-CN" sz="6000" b="1" dirty="0">
                <a:solidFill>
                  <a:schemeClr val="bg1"/>
                </a:solidFill>
                <a:latin typeface="+mn-ea"/>
              </a:rPr>
              <a:t>原子结构　核外电子排布原理</a:t>
            </a: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smtClean="0">
                <a:solidFill>
                  <a:schemeClr val="bg1"/>
                </a:solidFill>
                <a:latin typeface="KaiTi" panose="02010609060101010101" pitchFamily="49" charset="-122"/>
                <a:ea typeface="KaiTi" panose="02010609060101010101" pitchFamily="49" charset="-122"/>
              </a:rPr>
              <a:t>1</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92696"/>
            <a:ext cx="11412000" cy="580415"/>
          </a:xfrm>
          <a:prstGeom prst="rect">
            <a:avLst/>
          </a:prstGeom>
        </p:spPr>
        <p:txBody>
          <a:bodyPr wrap="none">
            <a:spAutoFit/>
          </a:bodyPr>
          <a:lstStyle/>
          <a:p>
            <a:pPr>
              <a:lnSpc>
                <a:spcPct val="150000"/>
              </a:lnSpc>
            </a:pPr>
            <a:r>
              <a:rPr lang="en-US" altLang="zh-CN" sz="2400" kern="1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常见的重要核素及其应用</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778302958"/>
              </p:ext>
            </p:extLst>
          </p:nvPr>
        </p:nvGraphicFramePr>
        <p:xfrm>
          <a:off x="552583" y="1539632"/>
          <a:ext cx="10800001" cy="1385312"/>
        </p:xfrm>
        <a:graphic>
          <a:graphicData uri="http://schemas.openxmlformats.org/drawingml/2006/table">
            <a:tbl>
              <a:tblPr/>
              <a:tblGrid>
                <a:gridCol w="1668086"/>
                <a:gridCol w="1482910"/>
                <a:gridCol w="2328152"/>
                <a:gridCol w="1481416"/>
                <a:gridCol w="1270853"/>
                <a:gridCol w="2568584"/>
              </a:tblGrid>
              <a:tr h="692656">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核素</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sz="105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a:t>
                      </a:r>
                      <a:endParaRPr lang="zh-CN" sz="105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656">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用途</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核燃料</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用于考古断代</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070735" algn="l"/>
                        </a:tabLst>
                      </a:pP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制</a:t>
                      </a: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105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示踪原子</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09334426"/>
              </p:ext>
            </p:extLst>
          </p:nvPr>
        </p:nvGraphicFramePr>
        <p:xfrm>
          <a:off x="2711624" y="1700808"/>
          <a:ext cx="858838" cy="396875"/>
        </p:xfrm>
        <a:graphic>
          <a:graphicData uri="http://schemas.openxmlformats.org/presentationml/2006/ole">
            <mc:AlternateContent xmlns:mc="http://schemas.openxmlformats.org/markup-compatibility/2006">
              <mc:Choice xmlns:v="urn:schemas-microsoft-com:vml" Requires="v">
                <p:oleObj spid="_x0000_s230492" name="文档" r:id="rId4" imgW="859466" imgH="396992" progId="Word.Document.12">
                  <p:embed/>
                </p:oleObj>
              </mc:Choice>
              <mc:Fallback>
                <p:oleObj name="文档" r:id="rId4" imgW="859466" imgH="396992" progId="Word.Document.12">
                  <p:embed/>
                  <p:pic>
                    <p:nvPicPr>
                      <p:cNvPr id="0" name=""/>
                      <p:cNvPicPr/>
                      <p:nvPr/>
                    </p:nvPicPr>
                    <p:blipFill>
                      <a:blip r:embed="rId5"/>
                      <a:stretch>
                        <a:fillRect/>
                      </a:stretch>
                    </p:blipFill>
                    <p:spPr>
                      <a:xfrm>
                        <a:off x="2711624" y="1700808"/>
                        <a:ext cx="858838" cy="396875"/>
                      </a:xfrm>
                      <a:prstGeom prst="rect">
                        <a:avLst/>
                      </a:prstGeom>
                    </p:spPr>
                  </p:pic>
                </p:oleObj>
              </mc:Fallback>
            </mc:AlternateContent>
          </a:graphicData>
        </a:graphic>
      </p:graphicFrame>
      <p:sp>
        <p:nvSpPr>
          <p:cNvPr id="7" name="矩形 6"/>
          <p:cNvSpPr/>
          <p:nvPr/>
        </p:nvSpPr>
        <p:spPr>
          <a:xfrm>
            <a:off x="7176120" y="2348880"/>
            <a:ext cx="800219" cy="461665"/>
          </a:xfrm>
          <a:prstGeom prst="rect">
            <a:avLst/>
          </a:prstGeom>
        </p:spPr>
        <p:txBody>
          <a:bodyPr wrap="none">
            <a:spAutoFit/>
          </a:bodyPr>
          <a:lstStyle/>
          <a:p>
            <a:r>
              <a:rPr lang="zh-CN" altLang="zh-CN" sz="2400" dirty="0">
                <a:solidFill>
                  <a:srgbClr val="C00000"/>
                </a:solidFill>
              </a:rPr>
              <a:t>氢弹</a:t>
            </a:r>
            <a:endParaRPr lang="zh-CN" altLang="en-US" sz="2400" dirty="0">
              <a:solidFill>
                <a:srgbClr val="C00000"/>
              </a:solidFill>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667607480"/>
              </p:ext>
            </p:extLst>
          </p:nvPr>
        </p:nvGraphicFramePr>
        <p:xfrm>
          <a:off x="4655840" y="1700808"/>
          <a:ext cx="746125" cy="396875"/>
        </p:xfrm>
        <a:graphic>
          <a:graphicData uri="http://schemas.openxmlformats.org/presentationml/2006/ole">
            <mc:AlternateContent xmlns:mc="http://schemas.openxmlformats.org/markup-compatibility/2006">
              <mc:Choice xmlns:v="urn:schemas-microsoft-com:vml" Requires="v">
                <p:oleObj spid="_x0000_s230493" name="文档" r:id="rId7" imgW="745374" imgH="396992" progId="Word.Document.12">
                  <p:embed/>
                </p:oleObj>
              </mc:Choice>
              <mc:Fallback>
                <p:oleObj name="文档" r:id="rId7" imgW="745374" imgH="396992" progId="Word.Document.12">
                  <p:embed/>
                  <p:pic>
                    <p:nvPicPr>
                      <p:cNvPr id="0" name=""/>
                      <p:cNvPicPr/>
                      <p:nvPr/>
                    </p:nvPicPr>
                    <p:blipFill>
                      <a:blip r:embed="rId8"/>
                      <a:stretch>
                        <a:fillRect/>
                      </a:stretch>
                    </p:blipFill>
                    <p:spPr>
                      <a:xfrm>
                        <a:off x="4655840" y="1700808"/>
                        <a:ext cx="746125" cy="39687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922303060"/>
              </p:ext>
            </p:extLst>
          </p:nvPr>
        </p:nvGraphicFramePr>
        <p:xfrm>
          <a:off x="9840416" y="1700808"/>
          <a:ext cx="727075" cy="396875"/>
        </p:xfrm>
        <a:graphic>
          <a:graphicData uri="http://schemas.openxmlformats.org/presentationml/2006/ole">
            <mc:AlternateContent xmlns:mc="http://schemas.openxmlformats.org/markup-compatibility/2006">
              <mc:Choice xmlns:v="urn:schemas-microsoft-com:vml" Requires="v">
                <p:oleObj spid="_x0000_s230494" name="文档" r:id="rId10" imgW="727379" imgH="396992" progId="Word.Document.12">
                  <p:embed/>
                </p:oleObj>
              </mc:Choice>
              <mc:Fallback>
                <p:oleObj name="文档" r:id="rId10" imgW="727379" imgH="396992" progId="Word.Document.12">
                  <p:embed/>
                  <p:pic>
                    <p:nvPicPr>
                      <p:cNvPr id="0" name=""/>
                      <p:cNvPicPr/>
                      <p:nvPr/>
                    </p:nvPicPr>
                    <p:blipFill>
                      <a:blip r:embed="rId11"/>
                      <a:stretch>
                        <a:fillRect/>
                      </a:stretch>
                    </p:blipFill>
                    <p:spPr>
                      <a:xfrm>
                        <a:off x="9840416" y="1700808"/>
                        <a:ext cx="727075" cy="3968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293280626"/>
              </p:ext>
            </p:extLst>
          </p:nvPr>
        </p:nvGraphicFramePr>
        <p:xfrm>
          <a:off x="6529104" y="1722515"/>
          <a:ext cx="657225" cy="396875"/>
        </p:xfrm>
        <a:graphic>
          <a:graphicData uri="http://schemas.openxmlformats.org/presentationml/2006/ole">
            <mc:AlternateContent xmlns:mc="http://schemas.openxmlformats.org/markup-compatibility/2006">
              <mc:Choice xmlns:v="urn:schemas-microsoft-com:vml" Requires="v">
                <p:oleObj spid="_x0000_s230495" name="文档" r:id="rId13" imgW="657556" imgH="396992" progId="Word.Document.12">
                  <p:embed/>
                </p:oleObj>
              </mc:Choice>
              <mc:Fallback>
                <p:oleObj name="文档" r:id="rId13" imgW="657556" imgH="396992" progId="Word.Document.12">
                  <p:embed/>
                  <p:pic>
                    <p:nvPicPr>
                      <p:cNvPr id="0" name=""/>
                      <p:cNvPicPr/>
                      <p:nvPr/>
                    </p:nvPicPr>
                    <p:blipFill>
                      <a:blip r:embed="rId14"/>
                      <a:stretch>
                        <a:fillRect/>
                      </a:stretch>
                    </p:blipFill>
                    <p:spPr>
                      <a:xfrm>
                        <a:off x="6529104" y="1722515"/>
                        <a:ext cx="657225" cy="3968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701556794"/>
              </p:ext>
            </p:extLst>
          </p:nvPr>
        </p:nvGraphicFramePr>
        <p:xfrm>
          <a:off x="7999825" y="1735981"/>
          <a:ext cx="711200" cy="396875"/>
        </p:xfrm>
        <a:graphic>
          <a:graphicData uri="http://schemas.openxmlformats.org/presentationml/2006/ole">
            <mc:AlternateContent xmlns:mc="http://schemas.openxmlformats.org/markup-compatibility/2006">
              <mc:Choice xmlns:v="urn:schemas-microsoft-com:vml" Requires="v">
                <p:oleObj spid="_x0000_s230496" name="文档" r:id="rId16" imgW="710463" imgH="396992" progId="Word.Document.12">
                  <p:embed/>
                </p:oleObj>
              </mc:Choice>
              <mc:Fallback>
                <p:oleObj name="文档" r:id="rId16" imgW="710463" imgH="396992" progId="Word.Document.12">
                  <p:embed/>
                  <p:pic>
                    <p:nvPicPr>
                      <p:cNvPr id="0" name=""/>
                      <p:cNvPicPr/>
                      <p:nvPr/>
                    </p:nvPicPr>
                    <p:blipFill>
                      <a:blip r:embed="rId17"/>
                      <a:stretch>
                        <a:fillRect/>
                      </a:stretch>
                    </p:blipFill>
                    <p:spPr>
                      <a:xfrm>
                        <a:off x="7999825" y="1735981"/>
                        <a:ext cx="711200" cy="396875"/>
                      </a:xfrm>
                      <a:prstGeom prst="rect">
                        <a:avLst/>
                      </a:prstGeom>
                    </p:spPr>
                  </p:pic>
                </p:oleObj>
              </mc:Fallback>
            </mc:AlternateContent>
          </a:graphicData>
        </a:graphic>
      </p:graphicFrame>
    </p:spTree>
    <p:extLst>
      <p:ext uri="{BB962C8B-B14F-4D97-AF65-F5344CB8AC3E}">
        <p14:creationId xmlns:p14="http://schemas.microsoft.com/office/powerpoint/2010/main" val="323884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390000" y="980728"/>
            <a:ext cx="11412000" cy="4773614"/>
          </a:xfrm>
          <a:prstGeom prst="rect">
            <a:avLst/>
          </a:prstGeom>
        </p:spPr>
        <p:txBody>
          <a:bodyPr wrap="square">
            <a:spAutoFit/>
          </a:bodyPr>
          <a:lstStyle/>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中子数为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的氧原子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核聚变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因为有新微粒生成，所以该变化是</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化学变化</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得</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电子能力几乎</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相同</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一种元素只有一种核素，有多少种核素就有多少种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原子</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所有的原子中都含有质子和中子，任何离子都有</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质量数就是元素的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相对原子质量</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质子数相同的微粒不一定属于同一种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8133515" y="3121214"/>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E6FA1DE8-F2DE-7842-BC64-40AAC1761871}"/>
              </a:ext>
            </a:extLst>
          </p:cNvPr>
          <p:cNvSpPr/>
          <p:nvPr/>
        </p:nvSpPr>
        <p:spPr>
          <a:xfrm>
            <a:off x="5015880" y="2422629"/>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a:extLst>
              <a:ext uri="{FF2B5EF4-FFF2-40B4-BE49-F238E27FC236}">
                <a16:creationId xmlns="" xmlns:a16="http://schemas.microsoft.com/office/drawing/2014/main" id="{F1FDC4C7-996B-8E4C-9906-8E72300E8B1C}"/>
              </a:ext>
            </a:extLst>
          </p:cNvPr>
          <p:cNvSpPr/>
          <p:nvPr/>
        </p:nvSpPr>
        <p:spPr>
          <a:xfrm>
            <a:off x="10586236" y="1761771"/>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2" name="矩形 11">
            <a:extLst>
              <a:ext uri="{FF2B5EF4-FFF2-40B4-BE49-F238E27FC236}">
                <a16:creationId xmlns="" xmlns:a16="http://schemas.microsoft.com/office/drawing/2014/main" id="{F1FDC4C7-996B-8E4C-9906-8E72300E8B1C}"/>
              </a:ext>
            </a:extLst>
          </p:cNvPr>
          <p:cNvSpPr/>
          <p:nvPr/>
        </p:nvSpPr>
        <p:spPr>
          <a:xfrm>
            <a:off x="4240322" y="1115439"/>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a:extLst>
              <a:ext uri="{FF2B5EF4-FFF2-40B4-BE49-F238E27FC236}">
                <a16:creationId xmlns="" xmlns:a16="http://schemas.microsoft.com/office/drawing/2014/main" id="{E6FA1DE8-F2DE-7842-BC64-40AAC1761871}"/>
              </a:ext>
            </a:extLst>
          </p:cNvPr>
          <p:cNvSpPr/>
          <p:nvPr/>
        </p:nvSpPr>
        <p:spPr>
          <a:xfrm>
            <a:off x="6312024" y="510260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43723166"/>
              </p:ext>
            </p:extLst>
          </p:nvPr>
        </p:nvGraphicFramePr>
        <p:xfrm>
          <a:off x="1971772" y="1816866"/>
          <a:ext cx="2819400" cy="595313"/>
        </p:xfrm>
        <a:graphic>
          <a:graphicData uri="http://schemas.openxmlformats.org/presentationml/2006/ole">
            <mc:AlternateContent xmlns:mc="http://schemas.openxmlformats.org/markup-compatibility/2006">
              <mc:Choice xmlns:v="urn:schemas-microsoft-com:vml" Requires="v">
                <p:oleObj spid="_x0000_s186458" name="文档" r:id="rId4" imgW="2819897" imgH="595308" progId="Word.Document.12">
                  <p:embed/>
                </p:oleObj>
              </mc:Choice>
              <mc:Fallback>
                <p:oleObj name="文档" r:id="rId4" imgW="2819897" imgH="595308" progId="Word.Document.12">
                  <p:embed/>
                  <p:pic>
                    <p:nvPicPr>
                      <p:cNvPr id="0" name=""/>
                      <p:cNvPicPr/>
                      <p:nvPr/>
                    </p:nvPicPr>
                    <p:blipFill>
                      <a:blip r:embed="rId5"/>
                      <a:stretch>
                        <a:fillRect/>
                      </a:stretch>
                    </p:blipFill>
                    <p:spPr>
                      <a:xfrm>
                        <a:off x="1971772" y="1816866"/>
                        <a:ext cx="2819400" cy="59531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4009097"/>
              </p:ext>
            </p:extLst>
          </p:nvPr>
        </p:nvGraphicFramePr>
        <p:xfrm>
          <a:off x="3684855" y="1240297"/>
          <a:ext cx="763587" cy="396875"/>
        </p:xfrm>
        <a:graphic>
          <a:graphicData uri="http://schemas.openxmlformats.org/presentationml/2006/ole">
            <mc:AlternateContent xmlns:mc="http://schemas.openxmlformats.org/markup-compatibility/2006">
              <mc:Choice xmlns:v="urn:schemas-microsoft-com:vml" Requires="v">
                <p:oleObj spid="_x0000_s186459" name="文档" r:id="rId7" imgW="763010" imgH="396992" progId="Word.Document.12">
                  <p:embed/>
                </p:oleObj>
              </mc:Choice>
              <mc:Fallback>
                <p:oleObj name="文档" r:id="rId7" imgW="763010" imgH="396992" progId="Word.Document.12">
                  <p:embed/>
                  <p:pic>
                    <p:nvPicPr>
                      <p:cNvPr id="0" name=""/>
                      <p:cNvPicPr/>
                      <p:nvPr/>
                    </p:nvPicPr>
                    <p:blipFill>
                      <a:blip r:embed="rId8"/>
                      <a:stretch>
                        <a:fillRect/>
                      </a:stretch>
                    </p:blipFill>
                    <p:spPr>
                      <a:xfrm>
                        <a:off x="3684855" y="1240297"/>
                        <a:ext cx="763587" cy="39687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21712210"/>
              </p:ext>
            </p:extLst>
          </p:nvPr>
        </p:nvGraphicFramePr>
        <p:xfrm>
          <a:off x="767408" y="2491066"/>
          <a:ext cx="1720850" cy="595312"/>
        </p:xfrm>
        <a:graphic>
          <a:graphicData uri="http://schemas.openxmlformats.org/presentationml/2006/ole">
            <mc:AlternateContent xmlns:mc="http://schemas.openxmlformats.org/markup-compatibility/2006">
              <mc:Choice xmlns:v="urn:schemas-microsoft-com:vml" Requires="v">
                <p:oleObj spid="_x0000_s186460" name="文档" r:id="rId10" imgW="1721091" imgH="595308" progId="Word.Document.12">
                  <p:embed/>
                </p:oleObj>
              </mc:Choice>
              <mc:Fallback>
                <p:oleObj name="文档" r:id="rId10" imgW="1721091" imgH="595308" progId="Word.Document.12">
                  <p:embed/>
                  <p:pic>
                    <p:nvPicPr>
                      <p:cNvPr id="0" name=""/>
                      <p:cNvPicPr/>
                      <p:nvPr/>
                    </p:nvPicPr>
                    <p:blipFill>
                      <a:blip r:embed="rId11"/>
                      <a:stretch>
                        <a:fillRect/>
                      </a:stretch>
                    </p:blipFill>
                    <p:spPr>
                      <a:xfrm>
                        <a:off x="767408" y="2491066"/>
                        <a:ext cx="1720850" cy="595312"/>
                      </a:xfrm>
                      <a:prstGeom prst="rect">
                        <a:avLst/>
                      </a:prstGeom>
                    </p:spPr>
                  </p:pic>
                </p:oleObj>
              </mc:Fallback>
            </mc:AlternateContent>
          </a:graphicData>
        </a:graphic>
      </p:graphicFrame>
      <p:sp>
        <p:nvSpPr>
          <p:cNvPr id="17" name="矩形 16">
            <a:extLst>
              <a:ext uri="{FF2B5EF4-FFF2-40B4-BE49-F238E27FC236}">
                <a16:creationId xmlns="" xmlns:a16="http://schemas.microsoft.com/office/drawing/2014/main" id="{F1FDC4C7-996B-8E4C-9906-8E72300E8B1C}"/>
              </a:ext>
            </a:extLst>
          </p:cNvPr>
          <p:cNvSpPr/>
          <p:nvPr/>
        </p:nvSpPr>
        <p:spPr>
          <a:xfrm>
            <a:off x="7824192" y="378441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a:extLst>
              <a:ext uri="{FF2B5EF4-FFF2-40B4-BE49-F238E27FC236}">
                <a16:creationId xmlns="" xmlns:a16="http://schemas.microsoft.com/office/drawing/2014/main" id="{F1FDC4C7-996B-8E4C-9906-8E72300E8B1C}"/>
              </a:ext>
            </a:extLst>
          </p:cNvPr>
          <p:cNvSpPr/>
          <p:nvPr/>
        </p:nvSpPr>
        <p:spPr>
          <a:xfrm>
            <a:off x="5087888" y="4493443"/>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69106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 name="矩形 4"/>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7" name="矩形 6"/>
          <p:cNvSpPr/>
          <p:nvPr/>
        </p:nvSpPr>
        <p:spPr>
          <a:xfrm>
            <a:off x="390000" y="798959"/>
            <a:ext cx="11412000" cy="621773"/>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mn-ea"/>
                <a:cs typeface="Times New Roman" panose="02020603050405020304" pitchFamily="18" charset="0"/>
              </a:rPr>
              <a:t>一、微粒中粒子数的计算</a:t>
            </a:r>
          </a:p>
        </p:txBody>
      </p:sp>
      <p:sp>
        <p:nvSpPr>
          <p:cNvPr id="14" name="矩形 13"/>
          <p:cNvSpPr/>
          <p:nvPr/>
        </p:nvSpPr>
        <p:spPr>
          <a:xfrm>
            <a:off x="390000" y="1412776"/>
            <a:ext cx="11412000" cy="210057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中子数之比为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已知阴离子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的原子核内有</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个中子，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原子的质量数为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w</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g 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原子完全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转</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时，含有电子的物质的量是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6096000" y="1527175"/>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a:t>
            </a:r>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449389486"/>
              </p:ext>
            </p:extLst>
          </p:nvPr>
        </p:nvGraphicFramePr>
        <p:xfrm>
          <a:off x="5447928" y="2635250"/>
          <a:ext cx="2565400" cy="793750"/>
        </p:xfrm>
        <a:graphic>
          <a:graphicData uri="http://schemas.openxmlformats.org/presentationml/2006/ole">
            <mc:AlternateContent xmlns:mc="http://schemas.openxmlformats.org/markup-compatibility/2006">
              <mc:Choice xmlns:v="urn:schemas-microsoft-com:vml" Requires="v">
                <p:oleObj spid="_x0000_s200753" name="文档" r:id="rId4" imgW="2564721" imgH="793624" progId="Word.Document.12">
                  <p:embed/>
                </p:oleObj>
              </mc:Choice>
              <mc:Fallback>
                <p:oleObj name="文档" r:id="rId4" imgW="2564721" imgH="793624" progId="Word.Document.12">
                  <p:embed/>
                  <p:pic>
                    <p:nvPicPr>
                      <p:cNvPr id="0" name=""/>
                      <p:cNvPicPr/>
                      <p:nvPr/>
                    </p:nvPicPr>
                    <p:blipFill>
                      <a:blip r:embed="rId5"/>
                      <a:stretch>
                        <a:fillRect/>
                      </a:stretch>
                    </p:blipFill>
                    <p:spPr>
                      <a:xfrm>
                        <a:off x="5447928" y="2635250"/>
                        <a:ext cx="2565400" cy="793750"/>
                      </a:xfrm>
                      <a:prstGeom prst="rect">
                        <a:avLst/>
                      </a:prstGeom>
                    </p:spPr>
                  </p:pic>
                </p:oleObj>
              </mc:Fallback>
            </mc:AlternateContent>
          </a:graphicData>
        </a:graphic>
      </p:graphicFrame>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3645024"/>
            <a:ext cx="11160000" cy="2736304"/>
            <a:chOff x="792914" y="3925222"/>
            <a:chExt cx="11160000" cy="2736304"/>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2623414"/>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aphicFrame>
        <p:nvGraphicFramePr>
          <p:cNvPr id="11" name="对象 10"/>
          <p:cNvGraphicFramePr>
            <a:graphicFrameLocks noChangeAspect="1"/>
          </p:cNvGraphicFramePr>
          <p:nvPr>
            <p:extLst>
              <p:ext uri="{D42A27DB-BD31-4B8C-83A1-F6EECF244321}">
                <p14:modId xmlns:p14="http://schemas.microsoft.com/office/powerpoint/2010/main" val="301558966"/>
              </p:ext>
            </p:extLst>
          </p:nvPr>
        </p:nvGraphicFramePr>
        <p:xfrm>
          <a:off x="849313" y="3984625"/>
          <a:ext cx="10493375" cy="2284413"/>
        </p:xfrm>
        <a:graphic>
          <a:graphicData uri="http://schemas.openxmlformats.org/presentationml/2006/ole">
            <mc:AlternateContent xmlns:mc="http://schemas.openxmlformats.org/markup-compatibility/2006">
              <mc:Choice xmlns:v="urn:schemas-microsoft-com:vml" Requires="v">
                <p:oleObj spid="_x0000_s200754" name="文档" r:id="rId7" imgW="10494029" imgH="2283843" progId="Word.Document.12">
                  <p:embed/>
                </p:oleObj>
              </mc:Choice>
              <mc:Fallback>
                <p:oleObj name="文档" r:id="rId7" imgW="10494029" imgH="2283843" progId="Word.Document.12">
                  <p:embed/>
                  <p:pic>
                    <p:nvPicPr>
                      <p:cNvPr id="0" name=""/>
                      <p:cNvPicPr/>
                      <p:nvPr/>
                    </p:nvPicPr>
                    <p:blipFill>
                      <a:blip r:embed="rId8"/>
                      <a:stretch>
                        <a:fillRect/>
                      </a:stretch>
                    </p:blipFill>
                    <p:spPr>
                      <a:xfrm>
                        <a:off x="849313" y="3984625"/>
                        <a:ext cx="10493375" cy="2284413"/>
                      </a:xfrm>
                      <a:prstGeom prst="rect">
                        <a:avLst/>
                      </a:prstGeom>
                    </p:spPr>
                  </p:pic>
                </p:oleObj>
              </mc:Fallback>
            </mc:AlternateContent>
          </a:graphicData>
        </a:graphic>
      </p:graphicFrame>
    </p:spTree>
    <p:extLst>
      <p:ext uri="{BB962C8B-B14F-4D97-AF65-F5344CB8AC3E}">
        <p14:creationId xmlns:p14="http://schemas.microsoft.com/office/powerpoint/2010/main" val="98869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76672"/>
            <a:ext cx="11412000" cy="621773"/>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mn-ea"/>
                <a:cs typeface="Times New Roman" panose="02020603050405020304" pitchFamily="18" charset="0"/>
              </a:rPr>
              <a:t>二、元素、核素、同位素的概念辨析</a:t>
            </a:r>
          </a:p>
        </p:txBody>
      </p:sp>
      <p:graphicFrame>
        <p:nvGraphicFramePr>
          <p:cNvPr id="2" name="对象 1"/>
          <p:cNvGraphicFramePr>
            <a:graphicFrameLocks noChangeAspect="1"/>
          </p:cNvGraphicFramePr>
          <p:nvPr>
            <p:extLst>
              <p:ext uri="{D42A27DB-BD31-4B8C-83A1-F6EECF244321}">
                <p14:modId xmlns:p14="http://schemas.microsoft.com/office/powerpoint/2010/main" val="2316818587"/>
              </p:ext>
            </p:extLst>
          </p:nvPr>
        </p:nvGraphicFramePr>
        <p:xfrm>
          <a:off x="503762" y="1135584"/>
          <a:ext cx="11298238" cy="1357312"/>
        </p:xfrm>
        <a:graphic>
          <a:graphicData uri="http://schemas.openxmlformats.org/presentationml/2006/ole">
            <mc:AlternateContent xmlns:mc="http://schemas.openxmlformats.org/markup-compatibility/2006">
              <mc:Choice xmlns:v="urn:schemas-microsoft-com:vml" Requires="v">
                <p:oleObj spid="_x0000_s201831" name="文档" r:id="rId4" imgW="11298242" imgH="1357223" progId="Word.Document.12">
                  <p:embed/>
                </p:oleObj>
              </mc:Choice>
              <mc:Fallback>
                <p:oleObj name="文档" r:id="rId4" imgW="11298242" imgH="1357223" progId="Word.Document.12">
                  <p:embed/>
                  <p:pic>
                    <p:nvPicPr>
                      <p:cNvPr id="0" name=""/>
                      <p:cNvPicPr/>
                      <p:nvPr/>
                    </p:nvPicPr>
                    <p:blipFill>
                      <a:blip r:embed="rId5"/>
                      <a:stretch>
                        <a:fillRect/>
                      </a:stretch>
                    </p:blipFill>
                    <p:spPr>
                      <a:xfrm>
                        <a:off x="503762" y="1135584"/>
                        <a:ext cx="11298238" cy="1357312"/>
                      </a:xfrm>
                      <a:prstGeom prst="rect">
                        <a:avLst/>
                      </a:prstGeom>
                    </p:spPr>
                  </p:pic>
                </p:oleObj>
              </mc:Fallback>
            </mc:AlternateContent>
          </a:graphicData>
        </a:graphic>
      </p:graphicFrame>
      <p:sp>
        <p:nvSpPr>
          <p:cNvPr id="6" name="矩形 5"/>
          <p:cNvSpPr/>
          <p:nvPr/>
        </p:nvSpPr>
        <p:spPr>
          <a:xfrm>
            <a:off x="390000" y="2420888"/>
            <a:ext cx="11412000" cy="64633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分别</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是氢元素的一种</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它们互称为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655840" y="250891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核素</a:t>
            </a:r>
            <a:endParaRPr lang="zh-CN" altLang="en-US" dirty="0"/>
          </a:p>
        </p:txBody>
      </p:sp>
      <p:sp>
        <p:nvSpPr>
          <p:cNvPr id="10" name="矩形 9"/>
          <p:cNvSpPr/>
          <p:nvPr/>
        </p:nvSpPr>
        <p:spPr>
          <a:xfrm>
            <a:off x="7392144" y="2535287"/>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同位素</a:t>
            </a:r>
            <a:endParaRPr lang="zh-CN" altLang="en-US" dirty="0"/>
          </a:p>
        </p:txBody>
      </p:sp>
      <p:grpSp>
        <p:nvGrpSpPr>
          <p:cNvPr id="11" name="组合 10">
            <a:extLst>
              <a:ext uri="{FF2B5EF4-FFF2-40B4-BE49-F238E27FC236}">
                <a16:creationId xmlns="" xmlns:a16="http://schemas.microsoft.com/office/drawing/2014/main" id="{574E7DD6-E482-894D-9E46-D2B62C9ED9EC}"/>
              </a:ext>
            </a:extLst>
          </p:cNvPr>
          <p:cNvGrpSpPr/>
          <p:nvPr/>
        </p:nvGrpSpPr>
        <p:grpSpPr>
          <a:xfrm>
            <a:off x="516000" y="3645024"/>
            <a:ext cx="11160000" cy="1438235"/>
            <a:chOff x="792914" y="3925222"/>
            <a:chExt cx="11160000" cy="1438235"/>
          </a:xfrm>
        </p:grpSpPr>
        <p:sp>
          <p:nvSpPr>
            <p:cNvPr id="12" name="圆角矩形 11">
              <a:extLst>
                <a:ext uri="{FF2B5EF4-FFF2-40B4-BE49-F238E27FC236}">
                  <a16:creationId xmlns="" xmlns:a16="http://schemas.microsoft.com/office/drawing/2014/main" id="{E0791A29-2CB4-2744-96C1-EA2037B165CE}"/>
                </a:ext>
              </a:extLst>
            </p:cNvPr>
            <p:cNvSpPr/>
            <p:nvPr/>
          </p:nvSpPr>
          <p:spPr>
            <a:xfrm>
              <a:off x="792914" y="4038112"/>
              <a:ext cx="11160000" cy="1325345"/>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3" name="矩形 1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文本框 1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16" name="矩形 15"/>
          <p:cNvSpPr/>
          <p:nvPr/>
        </p:nvSpPr>
        <p:spPr>
          <a:xfrm>
            <a:off x="696000" y="3882930"/>
            <a:ext cx="10800000" cy="1200329"/>
          </a:xfrm>
          <a:prstGeom prst="rect">
            <a:avLst/>
          </a:prstGeom>
        </p:spPr>
        <p:txBody>
          <a:bodyPr>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分别</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是氢元素的一种核素</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是质子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数相同而中子数不同的氢元素的不同原子，它们互称为同位素</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198765246"/>
              </p:ext>
            </p:extLst>
          </p:nvPr>
        </p:nvGraphicFramePr>
        <p:xfrm>
          <a:off x="839416" y="2473648"/>
          <a:ext cx="1370012" cy="595312"/>
        </p:xfrm>
        <a:graphic>
          <a:graphicData uri="http://schemas.openxmlformats.org/presentationml/2006/ole">
            <mc:AlternateContent xmlns:mc="http://schemas.openxmlformats.org/markup-compatibility/2006">
              <mc:Choice xmlns:v="urn:schemas-microsoft-com:vml" Requires="v">
                <p:oleObj spid="_x0000_s201832" name="文档" r:id="rId7" imgW="1369459" imgH="595308" progId="Word.Document.12">
                  <p:embed/>
                </p:oleObj>
              </mc:Choice>
              <mc:Fallback>
                <p:oleObj name="文档" r:id="rId7" imgW="1369459" imgH="595308" progId="Word.Document.12">
                  <p:embed/>
                  <p:pic>
                    <p:nvPicPr>
                      <p:cNvPr id="0" name=""/>
                      <p:cNvPicPr/>
                      <p:nvPr/>
                    </p:nvPicPr>
                    <p:blipFill>
                      <a:blip r:embed="rId8"/>
                      <a:stretch>
                        <a:fillRect/>
                      </a:stretch>
                    </p:blipFill>
                    <p:spPr>
                      <a:xfrm>
                        <a:off x="839416" y="2473648"/>
                        <a:ext cx="1370012" cy="595312"/>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798398065"/>
              </p:ext>
            </p:extLst>
          </p:nvPr>
        </p:nvGraphicFramePr>
        <p:xfrm>
          <a:off x="818418" y="3933655"/>
          <a:ext cx="1370012" cy="595312"/>
        </p:xfrm>
        <a:graphic>
          <a:graphicData uri="http://schemas.openxmlformats.org/presentationml/2006/ole">
            <mc:AlternateContent xmlns:mc="http://schemas.openxmlformats.org/markup-compatibility/2006">
              <mc:Choice xmlns:v="urn:schemas-microsoft-com:vml" Requires="v">
                <p:oleObj spid="_x0000_s201833" name="文档" r:id="rId10" imgW="1369459" imgH="595308" progId="Word.Document.12">
                  <p:embed/>
                </p:oleObj>
              </mc:Choice>
              <mc:Fallback>
                <p:oleObj name="文档" r:id="rId10" imgW="1369459" imgH="595308" progId="Word.Document.12">
                  <p:embed/>
                  <p:pic>
                    <p:nvPicPr>
                      <p:cNvPr id="0" name=""/>
                      <p:cNvPicPr/>
                      <p:nvPr/>
                    </p:nvPicPr>
                    <p:blipFill>
                      <a:blip r:embed="rId8"/>
                      <a:stretch>
                        <a:fillRect/>
                      </a:stretch>
                    </p:blipFill>
                    <p:spPr>
                      <a:xfrm>
                        <a:off x="818418" y="3933655"/>
                        <a:ext cx="1370012" cy="595312"/>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284025677"/>
              </p:ext>
            </p:extLst>
          </p:nvPr>
        </p:nvGraphicFramePr>
        <p:xfrm>
          <a:off x="5518076" y="3933056"/>
          <a:ext cx="1370012" cy="595312"/>
        </p:xfrm>
        <a:graphic>
          <a:graphicData uri="http://schemas.openxmlformats.org/presentationml/2006/ole">
            <mc:AlternateContent xmlns:mc="http://schemas.openxmlformats.org/markup-compatibility/2006">
              <mc:Choice xmlns:v="urn:schemas-microsoft-com:vml" Requires="v">
                <p:oleObj spid="_x0000_s201834" name="文档" r:id="rId12" imgW="1369459" imgH="595308" progId="Word.Document.12">
                  <p:embed/>
                </p:oleObj>
              </mc:Choice>
              <mc:Fallback>
                <p:oleObj name="文档" r:id="rId12" imgW="1369459" imgH="595308" progId="Word.Document.12">
                  <p:embed/>
                  <p:pic>
                    <p:nvPicPr>
                      <p:cNvPr id="0" name=""/>
                      <p:cNvPicPr/>
                      <p:nvPr/>
                    </p:nvPicPr>
                    <p:blipFill>
                      <a:blip r:embed="rId8"/>
                      <a:stretch>
                        <a:fillRect/>
                      </a:stretch>
                    </p:blipFill>
                    <p:spPr>
                      <a:xfrm>
                        <a:off x="5518076" y="3933056"/>
                        <a:ext cx="1370012" cy="595312"/>
                      </a:xfrm>
                      <a:prstGeom prst="rect">
                        <a:avLst/>
                      </a:prstGeom>
                    </p:spPr>
                  </p:pic>
                </p:oleObj>
              </mc:Fallback>
            </mc:AlternateContent>
          </a:graphicData>
        </a:graphic>
      </p:graphicFrame>
    </p:spTree>
    <p:extLst>
      <p:ext uri="{BB962C8B-B14F-4D97-AF65-F5344CB8AC3E}">
        <p14:creationId xmlns:p14="http://schemas.microsoft.com/office/powerpoint/2010/main" val="16907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0000" y="260648"/>
            <a:ext cx="11412000" cy="64633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互为同素异形体的微粒是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a:extLst>
              <a:ext uri="{FF2B5EF4-FFF2-40B4-BE49-F238E27FC236}">
                <a16:creationId xmlns="" xmlns:a16="http://schemas.microsoft.com/office/drawing/2014/main" id="{574E7DD6-E482-894D-9E46-D2B62C9ED9EC}"/>
              </a:ext>
            </a:extLst>
          </p:cNvPr>
          <p:cNvGrpSpPr/>
          <p:nvPr/>
        </p:nvGrpSpPr>
        <p:grpSpPr>
          <a:xfrm>
            <a:off x="516000" y="1124744"/>
            <a:ext cx="11160000" cy="936105"/>
            <a:chOff x="792914" y="3925222"/>
            <a:chExt cx="11160000" cy="936105"/>
          </a:xfrm>
        </p:grpSpPr>
        <p:sp>
          <p:nvSpPr>
            <p:cNvPr id="12" name="圆角矩形 11">
              <a:extLst>
                <a:ext uri="{FF2B5EF4-FFF2-40B4-BE49-F238E27FC236}">
                  <a16:creationId xmlns="" xmlns:a16="http://schemas.microsoft.com/office/drawing/2014/main" id="{E0791A29-2CB4-2744-96C1-EA2037B165CE}"/>
                </a:ext>
              </a:extLst>
            </p:cNvPr>
            <p:cNvSpPr/>
            <p:nvPr/>
          </p:nvSpPr>
          <p:spPr>
            <a:xfrm>
              <a:off x="792914" y="4038113"/>
              <a:ext cx="11160000" cy="823214"/>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13" name="矩形 1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文本框 1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380607705"/>
              </p:ext>
            </p:extLst>
          </p:nvPr>
        </p:nvGraphicFramePr>
        <p:xfrm>
          <a:off x="833189" y="1468711"/>
          <a:ext cx="9439275" cy="592137"/>
        </p:xfrm>
        <a:graphic>
          <a:graphicData uri="http://schemas.openxmlformats.org/presentationml/2006/ole">
            <mc:AlternateContent xmlns:mc="http://schemas.openxmlformats.org/markup-compatibility/2006">
              <mc:Choice xmlns:v="urn:schemas-microsoft-com:vml" Requires="v">
                <p:oleObj spid="_x0000_s202885" name="文档" r:id="rId4" imgW="9438792" imgH="591988" progId="Word.Document.12">
                  <p:embed/>
                </p:oleObj>
              </mc:Choice>
              <mc:Fallback>
                <p:oleObj name="文档" r:id="rId4" imgW="9438792" imgH="591988" progId="Word.Document.12">
                  <p:embed/>
                  <p:pic>
                    <p:nvPicPr>
                      <p:cNvPr id="0" name=""/>
                      <p:cNvPicPr/>
                      <p:nvPr/>
                    </p:nvPicPr>
                    <p:blipFill>
                      <a:blip r:embed="rId5"/>
                      <a:stretch>
                        <a:fillRect/>
                      </a:stretch>
                    </p:blipFill>
                    <p:spPr>
                      <a:xfrm>
                        <a:off x="833189" y="1468711"/>
                        <a:ext cx="9439275" cy="592137"/>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90919631"/>
              </p:ext>
            </p:extLst>
          </p:nvPr>
        </p:nvGraphicFramePr>
        <p:xfrm>
          <a:off x="4295800" y="287204"/>
          <a:ext cx="1703387" cy="595312"/>
        </p:xfrm>
        <a:graphic>
          <a:graphicData uri="http://schemas.openxmlformats.org/presentationml/2006/ole">
            <mc:AlternateContent xmlns:mc="http://schemas.openxmlformats.org/markup-compatibility/2006">
              <mc:Choice xmlns:v="urn:schemas-microsoft-com:vml" Requires="v">
                <p:oleObj spid="_x0000_s202886" name="文档" r:id="rId7" imgW="1703455" imgH="595308" progId="Word.Document.12">
                  <p:embed/>
                </p:oleObj>
              </mc:Choice>
              <mc:Fallback>
                <p:oleObj name="文档" r:id="rId7" imgW="1703455" imgH="595308" progId="Word.Document.12">
                  <p:embed/>
                  <p:pic>
                    <p:nvPicPr>
                      <p:cNvPr id="0" name=""/>
                      <p:cNvPicPr/>
                      <p:nvPr/>
                    </p:nvPicPr>
                    <p:blipFill>
                      <a:blip r:embed="rId8"/>
                      <a:stretch>
                        <a:fillRect/>
                      </a:stretch>
                    </p:blipFill>
                    <p:spPr>
                      <a:xfrm>
                        <a:off x="4295800" y="287204"/>
                        <a:ext cx="1703387" cy="59531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60688366"/>
              </p:ext>
            </p:extLst>
          </p:nvPr>
        </p:nvGraphicFramePr>
        <p:xfrm>
          <a:off x="904677" y="2534190"/>
          <a:ext cx="1158875" cy="396875"/>
        </p:xfrm>
        <a:graphic>
          <a:graphicData uri="http://schemas.openxmlformats.org/presentationml/2006/ole">
            <mc:AlternateContent xmlns:mc="http://schemas.openxmlformats.org/markup-compatibility/2006">
              <mc:Choice xmlns:v="urn:schemas-microsoft-com:vml" Requires="v">
                <p:oleObj spid="_x0000_s202887" name="文档" r:id="rId10" imgW="1158551" imgH="396992" progId="Word.Document.12">
                  <p:embed/>
                </p:oleObj>
              </mc:Choice>
              <mc:Fallback>
                <p:oleObj name="文档" r:id="rId10" imgW="1158551" imgH="396992" progId="Word.Document.12">
                  <p:embed/>
                  <p:pic>
                    <p:nvPicPr>
                      <p:cNvPr id="0" name=""/>
                      <p:cNvPicPr/>
                      <p:nvPr/>
                    </p:nvPicPr>
                    <p:blipFill>
                      <a:blip r:embed="rId11"/>
                      <a:stretch>
                        <a:fillRect/>
                      </a:stretch>
                    </p:blipFill>
                    <p:spPr>
                      <a:xfrm>
                        <a:off x="904677" y="2534190"/>
                        <a:ext cx="1158875" cy="396875"/>
                      </a:xfrm>
                      <a:prstGeom prst="rect">
                        <a:avLst/>
                      </a:prstGeom>
                    </p:spPr>
                  </p:pic>
                </p:oleObj>
              </mc:Fallback>
            </mc:AlternateContent>
          </a:graphicData>
        </a:graphic>
      </p:graphicFrame>
      <p:sp>
        <p:nvSpPr>
          <p:cNvPr id="19" name="矩形 18"/>
          <p:cNvSpPr/>
          <p:nvPr/>
        </p:nvSpPr>
        <p:spPr>
          <a:xfrm>
            <a:off x="390000" y="2348880"/>
            <a:ext cx="11412000" cy="58086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中子数为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核外电子数为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p:cNvSpPr/>
          <p:nvPr/>
        </p:nvSpPr>
        <p:spPr>
          <a:xfrm>
            <a:off x="3227293" y="2444988"/>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30</a:t>
            </a:r>
            <a:endParaRPr lang="zh-CN" altLang="en-US" dirty="0"/>
          </a:p>
        </p:txBody>
      </p:sp>
      <p:sp>
        <p:nvSpPr>
          <p:cNvPr id="23" name="矩形 22"/>
          <p:cNvSpPr/>
          <p:nvPr/>
        </p:nvSpPr>
        <p:spPr>
          <a:xfrm>
            <a:off x="6064586" y="2458049"/>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24</a:t>
            </a:r>
            <a:endParaRPr lang="zh-CN" altLang="en-US" dirty="0"/>
          </a:p>
        </p:txBody>
      </p:sp>
      <p:grpSp>
        <p:nvGrpSpPr>
          <p:cNvPr id="24" name="组合 23">
            <a:extLst>
              <a:ext uri="{FF2B5EF4-FFF2-40B4-BE49-F238E27FC236}">
                <a16:creationId xmlns="" xmlns:a16="http://schemas.microsoft.com/office/drawing/2014/main" id="{574E7DD6-E482-894D-9E46-D2B62C9ED9EC}"/>
              </a:ext>
            </a:extLst>
          </p:cNvPr>
          <p:cNvGrpSpPr/>
          <p:nvPr/>
        </p:nvGrpSpPr>
        <p:grpSpPr>
          <a:xfrm>
            <a:off x="516000" y="3237076"/>
            <a:ext cx="11160000" cy="936105"/>
            <a:chOff x="792914" y="3925222"/>
            <a:chExt cx="11160000" cy="936105"/>
          </a:xfrm>
        </p:grpSpPr>
        <p:sp>
          <p:nvSpPr>
            <p:cNvPr id="25" name="圆角矩形 24">
              <a:extLst>
                <a:ext uri="{FF2B5EF4-FFF2-40B4-BE49-F238E27FC236}">
                  <a16:creationId xmlns="" xmlns:a16="http://schemas.microsoft.com/office/drawing/2014/main" id="{E0791A29-2CB4-2744-96C1-EA2037B165CE}"/>
                </a:ext>
              </a:extLst>
            </p:cNvPr>
            <p:cNvSpPr/>
            <p:nvPr/>
          </p:nvSpPr>
          <p:spPr>
            <a:xfrm>
              <a:off x="792914" y="4038113"/>
              <a:ext cx="11160000" cy="823214"/>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6" name="矩形 25">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7" name="文本框 26">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nvGrpSpPr>
          <p:cNvPr id="31" name="组合 30"/>
          <p:cNvGrpSpPr/>
          <p:nvPr/>
        </p:nvGrpSpPr>
        <p:grpSpPr>
          <a:xfrm>
            <a:off x="904677" y="3502749"/>
            <a:ext cx="7999635" cy="646331"/>
            <a:chOff x="904677" y="3982705"/>
            <a:chExt cx="7999635" cy="646331"/>
          </a:xfrm>
        </p:grpSpPr>
        <p:sp>
          <p:nvSpPr>
            <p:cNvPr id="29" name="矩形 28"/>
            <p:cNvSpPr/>
            <p:nvPr/>
          </p:nvSpPr>
          <p:spPr>
            <a:xfrm>
              <a:off x="1031776" y="3982705"/>
              <a:ext cx="7872536" cy="646331"/>
            </a:xfrm>
            <a:prstGeom prst="rect">
              <a:avLst/>
            </a:prstGeom>
          </p:spPr>
          <p:txBody>
            <a:bodyPr wrap="square">
              <a:spAutoFit/>
            </a:bodyPr>
            <a:lstStyle/>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，核外电子数为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546944747"/>
                </p:ext>
              </p:extLst>
            </p:nvPr>
          </p:nvGraphicFramePr>
          <p:xfrm>
            <a:off x="904677" y="4112245"/>
            <a:ext cx="1158875" cy="396875"/>
          </p:xfrm>
          <a:graphic>
            <a:graphicData uri="http://schemas.openxmlformats.org/presentationml/2006/ole">
              <mc:AlternateContent xmlns:mc="http://schemas.openxmlformats.org/markup-compatibility/2006">
                <mc:Choice xmlns:v="urn:schemas-microsoft-com:vml" Requires="v">
                  <p:oleObj spid="_x0000_s202888" name="文档" r:id="rId13" imgW="1158551" imgH="396992" progId="Word.Document.12">
                    <p:embed/>
                  </p:oleObj>
                </mc:Choice>
                <mc:Fallback>
                  <p:oleObj name="文档" r:id="rId13" imgW="1158551" imgH="396992" progId="Word.Document.12">
                    <p:embed/>
                    <p:pic>
                      <p:nvPicPr>
                        <p:cNvPr id="0" name=""/>
                        <p:cNvPicPr/>
                        <p:nvPr/>
                      </p:nvPicPr>
                      <p:blipFill>
                        <a:blip r:embed="rId14"/>
                        <a:stretch>
                          <a:fillRect/>
                        </a:stretch>
                      </p:blipFill>
                      <p:spPr>
                        <a:xfrm>
                          <a:off x="904677" y="4112245"/>
                          <a:ext cx="1158875" cy="396875"/>
                        </a:xfrm>
                        <a:prstGeom prst="rect">
                          <a:avLst/>
                        </a:prstGeom>
                      </p:spPr>
                    </p:pic>
                  </p:oleObj>
                </mc:Fallback>
              </mc:AlternateContent>
            </a:graphicData>
          </a:graphic>
        </p:graphicFrame>
      </p:grpSp>
      <p:sp>
        <p:nvSpPr>
          <p:cNvPr id="32" name="矩形 31"/>
          <p:cNvSpPr/>
          <p:nvPr/>
        </p:nvSpPr>
        <p:spPr>
          <a:xfrm>
            <a:off x="390000" y="4461212"/>
            <a:ext cx="11412000" cy="64633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上述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种微粒中有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种</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核素，含有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种</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矩形 33"/>
          <p:cNvSpPr/>
          <p:nvPr/>
        </p:nvSpPr>
        <p:spPr>
          <a:xfrm>
            <a:off x="3219957" y="457561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35" name="矩形 34"/>
          <p:cNvSpPr/>
          <p:nvPr/>
        </p:nvSpPr>
        <p:spPr>
          <a:xfrm>
            <a:off x="5552826" y="4575611"/>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grpSp>
        <p:nvGrpSpPr>
          <p:cNvPr id="36" name="组合 35">
            <a:extLst>
              <a:ext uri="{FF2B5EF4-FFF2-40B4-BE49-F238E27FC236}">
                <a16:creationId xmlns="" xmlns:a16="http://schemas.microsoft.com/office/drawing/2014/main" id="{574E7DD6-E482-894D-9E46-D2B62C9ED9EC}"/>
              </a:ext>
            </a:extLst>
          </p:cNvPr>
          <p:cNvGrpSpPr/>
          <p:nvPr/>
        </p:nvGrpSpPr>
        <p:grpSpPr>
          <a:xfrm>
            <a:off x="516000" y="5301208"/>
            <a:ext cx="11160000" cy="936105"/>
            <a:chOff x="792914" y="3925222"/>
            <a:chExt cx="11160000" cy="936105"/>
          </a:xfrm>
        </p:grpSpPr>
        <p:sp>
          <p:nvSpPr>
            <p:cNvPr id="37" name="圆角矩形 36">
              <a:extLst>
                <a:ext uri="{FF2B5EF4-FFF2-40B4-BE49-F238E27FC236}">
                  <a16:creationId xmlns="" xmlns:a16="http://schemas.microsoft.com/office/drawing/2014/main" id="{E0791A29-2CB4-2744-96C1-EA2037B165CE}"/>
                </a:ext>
              </a:extLst>
            </p:cNvPr>
            <p:cNvSpPr/>
            <p:nvPr/>
          </p:nvSpPr>
          <p:spPr>
            <a:xfrm>
              <a:off x="792914" y="4038113"/>
              <a:ext cx="11160000" cy="823214"/>
            </a:xfrm>
            <a:prstGeom prst="roundRect">
              <a:avLst>
                <a:gd name="adj" fmla="val 14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38" name="矩形 3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9" name="文本框 3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aphicFrame>
        <p:nvGraphicFramePr>
          <p:cNvPr id="40" name="对象 39"/>
          <p:cNvGraphicFramePr>
            <a:graphicFrameLocks noChangeAspect="1"/>
          </p:cNvGraphicFramePr>
          <p:nvPr>
            <p:extLst>
              <p:ext uri="{D42A27DB-BD31-4B8C-83A1-F6EECF244321}">
                <p14:modId xmlns:p14="http://schemas.microsoft.com/office/powerpoint/2010/main" val="2284020648"/>
              </p:ext>
            </p:extLst>
          </p:nvPr>
        </p:nvGraphicFramePr>
        <p:xfrm>
          <a:off x="767408" y="5620598"/>
          <a:ext cx="10618788" cy="536575"/>
        </p:xfrm>
        <a:graphic>
          <a:graphicData uri="http://schemas.openxmlformats.org/presentationml/2006/ole">
            <mc:AlternateContent xmlns:mc="http://schemas.openxmlformats.org/markup-compatibility/2006">
              <mc:Choice xmlns:v="urn:schemas-microsoft-com:vml" Requires="v">
                <p:oleObj spid="_x0000_s202889" name="文档" r:id="rId16" imgW="10618280" imgH="536635" progId="Word.Document.12">
                  <p:embed/>
                </p:oleObj>
              </mc:Choice>
              <mc:Fallback>
                <p:oleObj name="文档" r:id="rId16" imgW="10618280" imgH="536635" progId="Word.Document.12">
                  <p:embed/>
                  <p:pic>
                    <p:nvPicPr>
                      <p:cNvPr id="0" name=""/>
                      <p:cNvPicPr/>
                      <p:nvPr/>
                    </p:nvPicPr>
                    <p:blipFill>
                      <a:blip r:embed="rId17"/>
                      <a:stretch>
                        <a:fillRect/>
                      </a:stretch>
                    </p:blipFill>
                    <p:spPr>
                      <a:xfrm>
                        <a:off x="767408" y="5620598"/>
                        <a:ext cx="10618788" cy="536575"/>
                      </a:xfrm>
                      <a:prstGeom prst="rect">
                        <a:avLst/>
                      </a:prstGeom>
                    </p:spPr>
                  </p:pic>
                </p:oleObj>
              </mc:Fallback>
            </mc:AlternateContent>
          </a:graphicData>
        </a:graphic>
      </p:graphicFrame>
    </p:spTree>
    <p:extLst>
      <p:ext uri="{BB962C8B-B14F-4D97-AF65-F5344CB8AC3E}">
        <p14:creationId xmlns:p14="http://schemas.microsoft.com/office/powerpoint/2010/main" val="31673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linds(horizontal)">
                                      <p:cBhvr>
                                        <p:cTn id="36" dur="500"/>
                                        <p:tgtEl>
                                          <p:spTgt spid="3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linds(horizont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linds(horizontal)">
                                      <p:cBhvr>
                                        <p:cTn id="44" dur="500"/>
                                        <p:tgtEl>
                                          <p:spTgt spid="36"/>
                                        </p:tgtEl>
                                      </p:cBhvr>
                                    </p:animEffect>
                                  </p:childTnLst>
                                </p:cTn>
                              </p:par>
                              <p:par>
                                <p:cTn id="45" presetID="3" presetClass="entr" presetSubtype="1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2160239"/>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 xmlns:a16="http://schemas.microsoft.com/office/drawing/2014/main"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求一定质量的某物质中粒子数的答题模板</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方法点拨</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85521895"/>
              </p:ext>
            </p:extLst>
          </p:nvPr>
        </p:nvGraphicFramePr>
        <p:xfrm>
          <a:off x="778669" y="1836018"/>
          <a:ext cx="10634662" cy="1601788"/>
        </p:xfrm>
        <a:graphic>
          <a:graphicData uri="http://schemas.openxmlformats.org/presentationml/2006/ole">
            <mc:AlternateContent xmlns:mc="http://schemas.openxmlformats.org/markup-compatibility/2006">
              <mc:Choice xmlns:v="urn:schemas-microsoft-com:vml" Requires="v">
                <p:oleObj spid="_x0000_s203803" name="文档" r:id="rId4" imgW="10634847" imgH="1602357" progId="Word.Document.12">
                  <p:embed/>
                </p:oleObj>
              </mc:Choice>
              <mc:Fallback>
                <p:oleObj name="文档" r:id="rId4" imgW="10634847" imgH="1602357" progId="Word.Document.12">
                  <p:embed/>
                  <p:pic>
                    <p:nvPicPr>
                      <p:cNvPr id="0" name=""/>
                      <p:cNvPicPr/>
                      <p:nvPr/>
                    </p:nvPicPr>
                    <p:blipFill>
                      <a:blip r:embed="rId5"/>
                      <a:stretch>
                        <a:fillRect/>
                      </a:stretch>
                    </p:blipFill>
                    <p:spPr>
                      <a:xfrm>
                        <a:off x="778669" y="1836018"/>
                        <a:ext cx="10634662" cy="1601788"/>
                      </a:xfrm>
                      <a:prstGeom prst="rect">
                        <a:avLst/>
                      </a:prstGeom>
                    </p:spPr>
                  </p:pic>
                </p:oleObj>
              </mc:Fallback>
            </mc:AlternateContent>
          </a:graphicData>
        </a:graphic>
      </p:graphicFrame>
      <p:sp>
        <p:nvSpPr>
          <p:cNvPr id="12" name="矩形 11">
            <a:hlinkClick r:id="rId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313902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49284" y="2845383"/>
            <a:ext cx="10472632" cy="923330"/>
          </a:xfrm>
          <a:prstGeom prst="rect">
            <a:avLst/>
          </a:prstGeom>
          <a:noFill/>
        </p:spPr>
        <p:txBody>
          <a:bodyPr wrap="square" rtlCol="0" anchor="ctr">
            <a:spAutoFit/>
          </a:bodyPr>
          <a:lstStyle/>
          <a:p>
            <a:pPr algn="ctr"/>
            <a:r>
              <a:rPr lang="zh-CN" altLang="zh-CN" sz="5400" b="1" dirty="0">
                <a:solidFill>
                  <a:schemeClr val="tx1">
                    <a:lumMod val="75000"/>
                    <a:lumOff val="25000"/>
                  </a:schemeClr>
                </a:solidFill>
                <a:latin typeface="微软雅黑" panose="020B0503020204020204" pitchFamily="34" charset="-122"/>
                <a:ea typeface="微软雅黑" panose="020B0503020204020204" pitchFamily="34" charset="-122"/>
              </a:rPr>
              <a:t>构造原理　核外电子排布表示方法</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8" name="矩形 7"/>
          <p:cNvSpPr/>
          <p:nvPr/>
        </p:nvSpPr>
        <p:spPr>
          <a:xfrm>
            <a:off x="426000" y="1060507"/>
            <a:ext cx="11340000" cy="3970318"/>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电子层、能级与原子轨道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差异</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和主要运动区域不同，原子核外电子处于不同的电子层上。通常用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表示，能量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依次</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同一电子层电子的能量也可能不同，又将其分成不同的能级，通常</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367789" y="278092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9840416" y="3861048"/>
            <a:ext cx="16385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f</a:t>
            </a:r>
            <a:endParaRPr lang="zh-CN" altLang="en-US" dirty="0">
              <a:solidFill>
                <a:srgbClr val="C00000"/>
              </a:solidFill>
            </a:endParaRPr>
          </a:p>
        </p:txBody>
      </p:sp>
      <p:sp>
        <p:nvSpPr>
          <p:cNvPr id="10" name="矩形 9"/>
          <p:cNvSpPr/>
          <p:nvPr/>
        </p:nvSpPr>
        <p:spPr>
          <a:xfrm>
            <a:off x="1734700" y="220486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213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04289"/>
            <a:ext cx="11412000" cy="2100575"/>
          </a:xfrm>
          <a:prstGeom prst="rect">
            <a:avLst/>
          </a:prstGeom>
        </p:spPr>
        <p:txBody>
          <a:bodyPr>
            <a:spAutoFit/>
          </a:bodyPr>
          <a:lstStyle/>
          <a:p>
            <a:pPr algn="just">
              <a:lnSpc>
                <a:spcPct val="14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电子云与原子轨道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0000"/>
              </a:lnSpc>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核外电子的概率密度分布看起来像一片云雾，因而被形象地称作电子云。量子力学把电子在原子核外的一个空间运动状态称为一个原子轨道。因此，常用电子云轮廓图的形状和取向来表示原子轨道的形状和取向。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689168909"/>
              </p:ext>
            </p:extLst>
          </p:nvPr>
        </p:nvGraphicFramePr>
        <p:xfrm>
          <a:off x="390000" y="2348880"/>
          <a:ext cx="11159999" cy="4357556"/>
        </p:xfrm>
        <a:graphic>
          <a:graphicData uri="http://schemas.openxmlformats.org/drawingml/2006/table">
            <a:tbl>
              <a:tblPr/>
              <a:tblGrid>
                <a:gridCol w="1597348"/>
                <a:gridCol w="1628779"/>
                <a:gridCol w="1628779"/>
                <a:gridCol w="6305093"/>
              </a:tblGrid>
              <a:tr h="480060">
                <a:tc>
                  <a:txBody>
                    <a:bodyPr/>
                    <a:lstStyle/>
                    <a:p>
                      <a:pPr algn="ctr">
                        <a:lnSpc>
                          <a:spcPct val="14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原子轨道</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4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轨道形状</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4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轨道个数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4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能量关系</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61373">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2000" algn="l">
                        <a:lnSpc>
                          <a:spcPct val="14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同一电子层各能级能量顺序：</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d</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f</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4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形状相同的原子轨道能量的高低：</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(3s)</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E</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(4s)</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40000"/>
                        </a:lnSpc>
                        <a:spcAft>
                          <a:spcPts val="0"/>
                        </a:spcAft>
                        <a:tabLst>
                          <a:tab pos="2070735" algn="l"/>
                        </a:tabLs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③</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同一电子层内形状相同而伸展方向不同的原子轨道的</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能量</a:t>
                      </a:r>
                      <a:r>
                        <a:rPr lang="en-US" altLang="zh-CN" sz="2400" u="sng"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2400"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能级三个互相垂直的轨道</a:t>
                      </a: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i="1" kern="100" baseline="-25000" dirty="0" err="1">
                          <a:effectLst/>
                          <a:latin typeface="Times New Roman" panose="02020603050405020304" pitchFamily="18" charset="0"/>
                          <a:ea typeface="微软雅黑" panose="020B0503020204020204" pitchFamily="34" charset="-122"/>
                          <a:cs typeface="Courier New" panose="02070309020205020404" pitchFamily="49" charset="0"/>
                        </a:rPr>
                        <a:t>x</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i="1" kern="100" baseline="-25000" dirty="0" err="1">
                          <a:effectLst/>
                          <a:latin typeface="Times New Roman" panose="02020603050405020304" pitchFamily="18" charset="0"/>
                          <a:ea typeface="微软雅黑" panose="020B0503020204020204" pitchFamily="34" charset="-122"/>
                          <a:cs typeface="Courier New" panose="02070309020205020404" pitchFamily="49" charset="0"/>
                        </a:rPr>
                        <a:t>y</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i="1" kern="100" dirty="0" err="1">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i="1" kern="100" baseline="-25000" dirty="0" err="1">
                          <a:effectLst/>
                          <a:latin typeface="Times New Roman" panose="02020603050405020304" pitchFamily="18" charset="0"/>
                          <a:ea typeface="微软雅黑" panose="020B0503020204020204" pitchFamily="34" charset="-122"/>
                          <a:cs typeface="Courier New" panose="02070309020205020404" pitchFamily="49" charset="0"/>
                        </a:rPr>
                        <a:t>z</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的能量相同</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373">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Times New Roman" panose="02020603050405020304" pitchFamily="18" charset="0"/>
                        </a:rPr>
                        <a:t>______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961373">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pPr algn="ctr">
                        <a:lnSpc>
                          <a:spcPct val="14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r>
              <a:tr h="961373">
                <a:tc>
                  <a:txBody>
                    <a:bodyPr/>
                    <a:lstStyle/>
                    <a:p>
                      <a:pPr algn="ctr">
                        <a:lnSpc>
                          <a:spcPct val="140000"/>
                        </a:lnSpc>
                        <a:spcAft>
                          <a:spcPts val="0"/>
                        </a:spcAft>
                        <a:tabLst>
                          <a:tab pos="2070735" algn="l"/>
                        </a:tabLs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f</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070735" algn="l"/>
                        </a:tabLs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pPr algn="ctr">
                        <a:lnSpc>
                          <a:spcPct val="140000"/>
                        </a:lnSpc>
                        <a:spcAft>
                          <a:spcPts val="0"/>
                        </a:spcAft>
                        <a:tabLst>
                          <a:tab pos="2070735" algn="l"/>
                        </a:tabLst>
                      </a:pPr>
                      <a:r>
                        <a:rPr lang="en-US" altLang="zh-CN" sz="24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a:t>
                      </a:r>
                      <a:endParaRPr lang="zh-CN" altLang="zh-CN" sz="24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5" name="矩形 4"/>
          <p:cNvSpPr/>
          <p:nvPr/>
        </p:nvSpPr>
        <p:spPr>
          <a:xfrm>
            <a:off x="2415461" y="2996952"/>
            <a:ext cx="800219" cy="553165"/>
          </a:xfrm>
          <a:prstGeom prst="rect">
            <a:avLst/>
          </a:prstGeom>
        </p:spPr>
        <p:txBody>
          <a:bodyPr wrap="none">
            <a:spAutoFit/>
          </a:bodyPr>
          <a:lstStyle/>
          <a:p>
            <a:pPr>
              <a:lnSpc>
                <a:spcPct val="14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球形</a:t>
            </a:r>
          </a:p>
        </p:txBody>
      </p:sp>
      <p:sp>
        <p:nvSpPr>
          <p:cNvPr id="7" name="矩形 6"/>
          <p:cNvSpPr/>
          <p:nvPr/>
        </p:nvSpPr>
        <p:spPr>
          <a:xfrm>
            <a:off x="4245278" y="3043293"/>
            <a:ext cx="338554" cy="548548"/>
          </a:xfrm>
          <a:prstGeom prst="rect">
            <a:avLst/>
          </a:prstGeom>
        </p:spPr>
        <p:txBody>
          <a:bodyPr wrap="none">
            <a:spAutoFit/>
          </a:bodyPr>
          <a:lstStyle/>
          <a:p>
            <a:pPr lvl="0">
              <a:lnSpc>
                <a:spcPct val="140000"/>
              </a:lnSpc>
              <a:tabLst>
                <a:tab pos="2070735" algn="l"/>
              </a:tabLst>
            </a:pPr>
            <a:r>
              <a:rPr lang="en-US"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4245278" y="4005064"/>
            <a:ext cx="338554" cy="548548"/>
          </a:xfrm>
          <a:prstGeom prst="rect">
            <a:avLst/>
          </a:prstGeom>
        </p:spPr>
        <p:txBody>
          <a:bodyPr wrap="none">
            <a:spAutoFit/>
          </a:bodyPr>
          <a:lstStyle/>
          <a:p>
            <a:pPr lvl="0">
              <a:lnSpc>
                <a:spcPct val="140000"/>
              </a:lnSpc>
              <a:tabLst>
                <a:tab pos="207073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4245278" y="4968684"/>
            <a:ext cx="338554" cy="548548"/>
          </a:xfrm>
          <a:prstGeom prst="rect">
            <a:avLst/>
          </a:prstGeom>
        </p:spPr>
        <p:txBody>
          <a:bodyPr wrap="none">
            <a:spAutoFit/>
          </a:bodyPr>
          <a:lstStyle/>
          <a:p>
            <a:pPr lvl="0">
              <a:lnSpc>
                <a:spcPct val="140000"/>
              </a:lnSpc>
              <a:tabLst>
                <a:tab pos="207073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p:cNvSpPr/>
          <p:nvPr/>
        </p:nvSpPr>
        <p:spPr>
          <a:xfrm>
            <a:off x="4245278" y="5904788"/>
            <a:ext cx="338554" cy="548548"/>
          </a:xfrm>
          <a:prstGeom prst="rect">
            <a:avLst/>
          </a:prstGeom>
        </p:spPr>
        <p:txBody>
          <a:bodyPr wrap="none">
            <a:spAutoFit/>
          </a:bodyPr>
          <a:lstStyle/>
          <a:p>
            <a:pPr lvl="0">
              <a:lnSpc>
                <a:spcPct val="140000"/>
              </a:lnSpc>
              <a:tabLst>
                <a:tab pos="207073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7104112" y="555962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相等</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2261572" y="3955955"/>
            <a:ext cx="1107996" cy="553165"/>
          </a:xfrm>
          <a:prstGeom prst="rect">
            <a:avLst/>
          </a:prstGeom>
        </p:spPr>
        <p:txBody>
          <a:bodyPr wrap="none">
            <a:spAutoFit/>
          </a:bodyPr>
          <a:lstStyle/>
          <a:p>
            <a:pPr>
              <a:lnSpc>
                <a:spcPct val="140000"/>
              </a:lnSpc>
              <a:spcAft>
                <a:spcPts val="0"/>
              </a:spcAft>
              <a:tabLst>
                <a:tab pos="2070735" algn="l"/>
              </a:tabLs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纺锤形</a:t>
            </a:r>
          </a:p>
        </p:txBody>
      </p:sp>
    </p:spTree>
    <p:extLst>
      <p:ext uri="{BB962C8B-B14F-4D97-AF65-F5344CB8AC3E}">
        <p14:creationId xmlns:p14="http://schemas.microsoft.com/office/powerpoint/2010/main" val="22444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P spid="13"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476672"/>
            <a:ext cx="11412000" cy="1131079"/>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基态原子的核外电子排布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排布</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原则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图片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0543" y="1340768"/>
            <a:ext cx="7470915" cy="4865975"/>
          </a:xfrm>
          <a:prstGeom prst="rect">
            <a:avLst/>
          </a:prstGeom>
        </p:spPr>
      </p:pic>
      <p:sp>
        <p:nvSpPr>
          <p:cNvPr id="5" name="矩形 4"/>
          <p:cNvSpPr/>
          <p:nvPr/>
        </p:nvSpPr>
        <p:spPr>
          <a:xfrm>
            <a:off x="7896200" y="2492896"/>
            <a:ext cx="800219"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最低</a:t>
            </a:r>
          </a:p>
        </p:txBody>
      </p:sp>
      <p:sp>
        <p:nvSpPr>
          <p:cNvPr id="6" name="矩形 5"/>
          <p:cNvSpPr/>
          <p:nvPr/>
        </p:nvSpPr>
        <p:spPr>
          <a:xfrm>
            <a:off x="6023992" y="3645024"/>
            <a:ext cx="800219"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不同</a:t>
            </a:r>
          </a:p>
        </p:txBody>
      </p:sp>
      <p:sp>
        <p:nvSpPr>
          <p:cNvPr id="7" name="矩形 6"/>
          <p:cNvSpPr/>
          <p:nvPr/>
        </p:nvSpPr>
        <p:spPr>
          <a:xfrm>
            <a:off x="9141822" y="3183359"/>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8968189" y="5559623"/>
            <a:ext cx="800219" cy="461665"/>
          </a:xfrm>
          <a:prstGeom prst="rect">
            <a:avLst/>
          </a:prstGeom>
        </p:spPr>
        <p:txBody>
          <a:bodyPr wrap="none">
            <a:spAutoFit/>
          </a:bodyPr>
          <a:lstStyle/>
          <a:p>
            <a:r>
              <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相同</a:t>
            </a:r>
          </a:p>
        </p:txBody>
      </p:sp>
    </p:spTree>
    <p:extLst>
      <p:ext uri="{BB962C8B-B14F-4D97-AF65-F5344CB8AC3E}">
        <p14:creationId xmlns:p14="http://schemas.microsoft.com/office/powerpoint/2010/main" val="10160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43199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BCC371D3-A076-C14C-81A0-460D628CCC61}"/>
              </a:ext>
            </a:extLst>
          </p:cNvPr>
          <p:cNvSpPr txBox="1"/>
          <p:nvPr/>
        </p:nvSpPr>
        <p:spPr>
          <a:xfrm>
            <a:off x="767408" y="1721090"/>
            <a:ext cx="10801200" cy="3416320"/>
          </a:xfrm>
          <a:prstGeom prst="rect">
            <a:avLst/>
          </a:prstGeom>
          <a:noFill/>
        </p:spPr>
        <p:txBody>
          <a:bodyPr wrap="square" rtlCol="0">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了解元素、核素和同位素的含义</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了解原子的构成，了解原子序数、核电荷数、质子数、中子数、核外电子数</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以</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及它们</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之间的关系</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了解原子核外电子的运动状态、能级分布和排布原理，能正确书写</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36</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号</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元</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素</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原子核外电子、价电子的排布式和轨道表示式</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4</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了解电子在原子轨道之间的跃迁及其简单应用。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1484784"/>
            <a:ext cx="11412000" cy="1754326"/>
          </a:xfrm>
          <a:prstGeom prst="rect">
            <a:avLst/>
          </a:prstGeom>
        </p:spPr>
        <p:txBody>
          <a:bodyPr>
            <a:spAutoFit/>
          </a:bodyPr>
          <a:lstStyle/>
          <a:p>
            <a:pPr algn="just">
              <a:lnSpc>
                <a:spcPct val="150000"/>
              </a:lnSpc>
              <a:spcAft>
                <a:spcPts val="0"/>
              </a:spcAft>
              <a:tabLst>
                <a:tab pos="2070735" algn="l"/>
              </a:tabLst>
            </a:pPr>
            <a:r>
              <a:rPr lang="zh-CN" altLang="zh-CN" sz="24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注意</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当能量相同的原子轨道在全满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、半满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和全空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0</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状态时，体系的能量最低，如基态</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原子的核外电子排布式为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，而不是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92546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548680"/>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填充顺序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构造原理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如图为构造原理示意图，即基态原子核外电子在原子轨道上的排布顺序图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4802" name="Picture 2" descr="12-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1021" y="1889963"/>
            <a:ext cx="4989958" cy="427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836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279114613"/>
              </p:ext>
            </p:extLst>
          </p:nvPr>
        </p:nvGraphicFramePr>
        <p:xfrm>
          <a:off x="516000" y="1597942"/>
          <a:ext cx="8748352" cy="3480180"/>
        </p:xfrm>
        <a:graphic>
          <a:graphicData uri="http://schemas.openxmlformats.org/drawingml/2006/table">
            <a:tbl>
              <a:tblPr/>
              <a:tblGrid>
                <a:gridCol w="2195624"/>
                <a:gridCol w="6552728"/>
              </a:tblGrid>
              <a:tr h="340000">
                <a:tc>
                  <a:txBody>
                    <a:bodyPr/>
                    <a:lstStyle/>
                    <a:p>
                      <a:pPr algn="ctr">
                        <a:lnSpc>
                          <a:spcPct val="150000"/>
                        </a:lnSpc>
                        <a:spcAft>
                          <a:spcPts val="0"/>
                        </a:spcAft>
                        <a:tabLst>
                          <a:tab pos="2070735" algn="l"/>
                        </a:tabLst>
                      </a:pPr>
                      <a:r>
                        <a:rPr lang="zh-CN" sz="2100" kern="100" dirty="0">
                          <a:effectLst/>
                          <a:latin typeface="Times New Roman" panose="02020603050405020304" pitchFamily="18" charset="0"/>
                          <a:ea typeface="微软雅黑" panose="020B0503020204020204" pitchFamily="34" charset="-122"/>
                          <a:cs typeface="Times New Roman" panose="02020603050405020304" pitchFamily="18" charset="0"/>
                        </a:rPr>
                        <a:t>表示方法</a:t>
                      </a:r>
                      <a:endParaRPr lang="zh-CN" sz="9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100" kern="100">
                          <a:effectLst/>
                          <a:latin typeface="Times New Roman" panose="02020603050405020304" pitchFamily="18" charset="0"/>
                          <a:ea typeface="微软雅黑" panose="020B0503020204020204" pitchFamily="34" charset="-122"/>
                          <a:cs typeface="Times New Roman" panose="02020603050405020304" pitchFamily="18" charset="0"/>
                        </a:rPr>
                        <a:t>以硫原子为例</a:t>
                      </a:r>
                      <a:endParaRPr lang="zh-CN" sz="9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00">
                <a:tc>
                  <a:txBody>
                    <a:bodyPr/>
                    <a:lstStyle/>
                    <a:p>
                      <a:pPr algn="ctr">
                        <a:lnSpc>
                          <a:spcPct val="150000"/>
                        </a:lnSpc>
                        <a:spcAft>
                          <a:spcPts val="0"/>
                        </a:spcAft>
                        <a:tabLst>
                          <a:tab pos="2070735" algn="l"/>
                        </a:tabLst>
                      </a:pPr>
                      <a:r>
                        <a:rPr lang="zh-CN" sz="2100" kern="100">
                          <a:effectLst/>
                          <a:latin typeface="Times New Roman" panose="02020603050405020304" pitchFamily="18" charset="0"/>
                          <a:ea typeface="微软雅黑" panose="020B0503020204020204" pitchFamily="34" charset="-122"/>
                          <a:cs typeface="Times New Roman" panose="02020603050405020304" pitchFamily="18" charset="0"/>
                        </a:rPr>
                        <a:t>电子排布式</a:t>
                      </a:r>
                      <a:endParaRPr lang="zh-CN" sz="9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1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______________</a:t>
                      </a:r>
                      <a:endParaRPr lang="zh-CN" sz="9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00">
                <a:tc>
                  <a:txBody>
                    <a:bodyPr/>
                    <a:lstStyle/>
                    <a:p>
                      <a:pPr algn="ctr">
                        <a:lnSpc>
                          <a:spcPct val="150000"/>
                        </a:lnSpc>
                        <a:spcAft>
                          <a:spcPts val="0"/>
                        </a:spcAft>
                        <a:tabLst>
                          <a:tab pos="2070735" algn="l"/>
                        </a:tabLst>
                      </a:pPr>
                      <a:r>
                        <a:rPr lang="zh-CN" sz="2100" kern="100">
                          <a:effectLst/>
                          <a:latin typeface="Times New Roman" panose="02020603050405020304" pitchFamily="18" charset="0"/>
                          <a:ea typeface="微软雅黑" panose="020B0503020204020204" pitchFamily="34" charset="-122"/>
                          <a:cs typeface="Times New Roman" panose="02020603050405020304" pitchFamily="18" charset="0"/>
                        </a:rPr>
                        <a:t>简化电子排布式</a:t>
                      </a:r>
                      <a:endParaRPr lang="zh-CN" sz="9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1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__________</a:t>
                      </a:r>
                      <a:endParaRPr lang="zh-CN" altLang="zh-CN" sz="9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00">
                <a:tc>
                  <a:txBody>
                    <a:bodyPr/>
                    <a:lstStyle/>
                    <a:p>
                      <a:pPr algn="ctr">
                        <a:lnSpc>
                          <a:spcPct val="150000"/>
                        </a:lnSpc>
                        <a:spcAft>
                          <a:spcPts val="0"/>
                        </a:spcAft>
                        <a:tabLst>
                          <a:tab pos="2070735" algn="l"/>
                        </a:tabLst>
                      </a:pPr>
                      <a:r>
                        <a:rPr lang="zh-CN" sz="2100" kern="100">
                          <a:effectLst/>
                          <a:latin typeface="Times New Roman" panose="02020603050405020304" pitchFamily="18" charset="0"/>
                          <a:ea typeface="微软雅黑" panose="020B0503020204020204" pitchFamily="34" charset="-122"/>
                          <a:cs typeface="Times New Roman" panose="02020603050405020304" pitchFamily="18" charset="0"/>
                        </a:rPr>
                        <a:t>轨道表示式</a:t>
                      </a:r>
                      <a:endParaRPr lang="zh-CN" sz="9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070735" algn="l"/>
                        </a:tabLst>
                      </a:pPr>
                      <a:r>
                        <a:rPr lang="en-US" sz="2100" kern="100" dirty="0">
                          <a:effectLst/>
                          <a:latin typeface="宋体" panose="02010600030101010101" pitchFamily="2" charset="-122"/>
                          <a:ea typeface="微软雅黑" panose="020B0503020204020204" pitchFamily="34" charset="-122"/>
                          <a:cs typeface="Courier New" panose="02070309020205020404" pitchFamily="49" charset="0"/>
                        </a:rPr>
                        <a:t> </a:t>
                      </a:r>
                      <a:endParaRPr lang="zh-CN" sz="9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070735" algn="l"/>
                        </a:tabLst>
                      </a:pPr>
                      <a:r>
                        <a:rPr lang="en-US" sz="2100" kern="100" dirty="0">
                          <a:effectLst/>
                          <a:latin typeface="宋体" panose="02010600030101010101" pitchFamily="2" charset="-122"/>
                          <a:ea typeface="微软雅黑" panose="020B0503020204020204" pitchFamily="34" charset="-122"/>
                          <a:cs typeface="Times New Roman" panose="02020603050405020304" pitchFamily="18" charset="0"/>
                        </a:rPr>
                        <a:t> </a:t>
                      </a:r>
                      <a:r>
                        <a:rPr lang="en-US" sz="2100" kern="100" dirty="0" smtClean="0">
                          <a:effectLst/>
                          <a:latin typeface="宋体" panose="02010600030101010101" pitchFamily="2" charset="-122"/>
                          <a:ea typeface="微软雅黑" panose="020B0503020204020204" pitchFamily="34" charset="-122"/>
                          <a:cs typeface="Times New Roman" panose="02020603050405020304" pitchFamily="18" charset="0"/>
                        </a:rPr>
                        <a:t>_________________________________________</a:t>
                      </a:r>
                      <a:endParaRPr lang="zh-CN" sz="9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00">
                <a:tc>
                  <a:txBody>
                    <a:bodyPr/>
                    <a:lstStyle/>
                    <a:p>
                      <a:pPr algn="ctr">
                        <a:lnSpc>
                          <a:spcPct val="150000"/>
                        </a:lnSpc>
                        <a:spcAft>
                          <a:spcPts val="0"/>
                        </a:spcAft>
                        <a:tabLst>
                          <a:tab pos="2070735" algn="l"/>
                        </a:tabLst>
                      </a:pPr>
                      <a:r>
                        <a:rPr lang="zh-CN" sz="2100" kern="100">
                          <a:effectLst/>
                          <a:latin typeface="Times New Roman" panose="02020603050405020304" pitchFamily="18" charset="0"/>
                          <a:ea typeface="微软雅黑" panose="020B0503020204020204" pitchFamily="34" charset="-122"/>
                          <a:cs typeface="Times New Roman" panose="02020603050405020304" pitchFamily="18" charset="0"/>
                        </a:rPr>
                        <a:t>外围电子排布式</a:t>
                      </a:r>
                      <a:endParaRPr lang="zh-CN" sz="9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altLang="zh-CN" sz="2100" u="none" kern="100" dirty="0" smtClean="0">
                          <a:effectLst/>
                          <a:latin typeface="Times New Roman" panose="02020603050405020304" pitchFamily="18" charset="0"/>
                          <a:ea typeface="微软雅黑" panose="020B0503020204020204" pitchFamily="34" charset="-122"/>
                          <a:cs typeface="Courier New" panose="02070309020205020404" pitchFamily="49" charset="0"/>
                        </a:rPr>
                        <a:t>______</a:t>
                      </a:r>
                      <a:endParaRPr lang="zh-CN" altLang="zh-CN" sz="9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nvSpPr>
        <p:spPr>
          <a:xfrm>
            <a:off x="390000" y="836712"/>
            <a:ext cx="5078634" cy="580415"/>
          </a:xfrm>
          <a:prstGeom prst="rect">
            <a:avLst/>
          </a:prstGeom>
        </p:spPr>
        <p:txBody>
          <a:bodyPr wrap="none">
            <a:spAutoFit/>
          </a:bodyPr>
          <a:lstStyle/>
          <a:p>
            <a:pPr>
              <a:lnSpc>
                <a:spcPct val="150000"/>
              </a:lnSpc>
            </a:pPr>
            <a:r>
              <a:rPr lang="en-US" altLang="zh-CN" sz="2400" b="1" kern="100" dirty="0">
                <a:latin typeface="微软雅黑" panose="020B0503020204020204" pitchFamily="34" charset="-122"/>
                <a:cs typeface="Times New Roman" panose="02020603050405020304" pitchFamily="18" charset="0"/>
              </a:rPr>
              <a:t>3.</a:t>
            </a:r>
            <a:r>
              <a:rPr lang="zh-CN" altLang="zh-CN" sz="2400" b="1" kern="100" dirty="0">
                <a:ea typeface="微软雅黑" panose="020B0503020204020204" pitchFamily="34" charset="-122"/>
                <a:cs typeface="Times New Roman" panose="02020603050405020304" pitchFamily="18" charset="0"/>
              </a:rPr>
              <a:t>基态原子核外电子排布的表示方法</a:t>
            </a:r>
            <a:endParaRPr lang="zh-CN" altLang="en-US" dirty="0"/>
          </a:p>
        </p:txBody>
      </p:sp>
      <p:grpSp>
        <p:nvGrpSpPr>
          <p:cNvPr id="18" name="组合 17"/>
          <p:cNvGrpSpPr/>
          <p:nvPr/>
        </p:nvGrpSpPr>
        <p:grpSpPr>
          <a:xfrm>
            <a:off x="3470083" y="3556771"/>
            <a:ext cx="5290213" cy="736325"/>
            <a:chOff x="2919721" y="4149080"/>
            <a:chExt cx="5290213" cy="736325"/>
          </a:xfrm>
        </p:grpSpPr>
        <p:pic>
          <p:nvPicPr>
            <p:cNvPr id="205826" name="图片 1"/>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9721" y="4149080"/>
              <a:ext cx="588038"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8814" y="4149080"/>
              <a:ext cx="588038"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7907" y="4149080"/>
              <a:ext cx="1620939"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5"/>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88995" y="4149080"/>
              <a:ext cx="1620939"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0" name="Picture 6"/>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9901" y="4149080"/>
              <a:ext cx="588038"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矩形 12"/>
          <p:cNvSpPr/>
          <p:nvPr/>
        </p:nvSpPr>
        <p:spPr>
          <a:xfrm>
            <a:off x="5071437" y="2193201"/>
            <a:ext cx="1888659" cy="415498"/>
          </a:xfrm>
          <a:prstGeom prst="rect">
            <a:avLst/>
          </a:prstGeom>
        </p:spPr>
        <p:txBody>
          <a:bodyPr wrap="none">
            <a:spAutoFit/>
          </a:bodyPr>
          <a:lstStyle/>
          <a:p>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6</a:t>
            </a: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en-US" dirty="0">
              <a:solidFill>
                <a:srgbClr val="C00000"/>
              </a:solidFill>
            </a:endParaRPr>
          </a:p>
        </p:txBody>
      </p:sp>
      <p:sp>
        <p:nvSpPr>
          <p:cNvPr id="15" name="矩形 14"/>
          <p:cNvSpPr/>
          <p:nvPr/>
        </p:nvSpPr>
        <p:spPr>
          <a:xfrm>
            <a:off x="5303912" y="2769265"/>
            <a:ext cx="1366079" cy="515719"/>
          </a:xfrm>
          <a:prstGeom prst="rect">
            <a:avLst/>
          </a:prstGeom>
        </p:spPr>
        <p:txBody>
          <a:bodyPr wrap="none">
            <a:spAutoFit/>
          </a:bodyPr>
          <a:lstStyle/>
          <a:p>
            <a:pPr lvl="0" algn="ctr">
              <a:lnSpc>
                <a:spcPct val="150000"/>
              </a:lnSpc>
              <a:tabLst>
                <a:tab pos="2070735" algn="l"/>
              </a:tabLst>
            </a:pP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[Ne]3s</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9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5540642" y="4425449"/>
            <a:ext cx="872354" cy="515719"/>
          </a:xfrm>
          <a:prstGeom prst="rect">
            <a:avLst/>
          </a:prstGeom>
        </p:spPr>
        <p:txBody>
          <a:bodyPr wrap="none">
            <a:spAutoFit/>
          </a:bodyPr>
          <a:lstStyle/>
          <a:p>
            <a:pPr lvl="0" algn="ctr">
              <a:lnSpc>
                <a:spcPct val="150000"/>
              </a:lnSpc>
              <a:tabLst>
                <a:tab pos="2070735" algn="l"/>
              </a:tabLst>
            </a:pP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1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1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en-US" sz="900" kern="100" dirty="0">
              <a:solidFill>
                <a:srgbClr val="C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790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620688"/>
            <a:ext cx="11412000" cy="1200329"/>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4.</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电子的跃迁与原子光谱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电子的跃迁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7874" name="Picture 2" descr="12-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8423" y="1856097"/>
            <a:ext cx="7115154" cy="284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0000" y="4866402"/>
            <a:ext cx="11412000" cy="113107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不同元素原子的电子发生跃迁时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会</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不同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的光，可以用光谱仪摄取各种元素原子的吸收光谱或发射光谱，总称原子光谱。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439797" y="491736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吸收</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6663933" y="491736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释放</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6321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18CE0B2-849C-2B4D-B715-7B2A33B87A76}"/>
              </a:ext>
            </a:extLst>
          </p:cNvPr>
          <p:cNvSpPr/>
          <p:nvPr/>
        </p:nvSpPr>
        <p:spPr>
          <a:xfrm>
            <a:off x="390000" y="1114866"/>
            <a:ext cx="11412000" cy="4773614"/>
          </a:xfrm>
          <a:prstGeom prst="rect">
            <a:avLst/>
          </a:prstGeom>
        </p:spPr>
        <p:txBody>
          <a:bodyPr wrap="square">
            <a:spAutoFit/>
          </a:bodyPr>
          <a:lstStyle/>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轨道形状均为纺锤形，能量也</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相等</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基态原子电子能量的高低顺序为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i="1" kern="100" baseline="-25000" dirty="0">
                <a:latin typeface="Times New Roman" panose="02020603050405020304" pitchFamily="18" charset="0"/>
                <a:ea typeface="微软雅黑" panose="020B0503020204020204" pitchFamily="34" charset="-122"/>
                <a:cs typeface="Courier New" panose="02070309020205020404" pitchFamily="49" charset="0"/>
              </a:rPr>
              <a:t>z</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3.Fe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的基态原子的电子排布式为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lvl="0" algn="just">
              <a:lnSpc>
                <a:spcPct val="185000"/>
              </a:lnSpc>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Ti</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的电子排布式：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违反了能量最低原理</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lvl="0" algn="just">
              <a:lnSpc>
                <a:spcPct val="185000"/>
              </a:lnSpc>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5.1s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表示的是激发态原子的电子排布</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85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某些金属及化合物在燃烧时会产生特殊的颜色，是由于电子跃迁时能量以一定频率的光释放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出来</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a:extLst>
              <a:ext uri="{FF2B5EF4-FFF2-40B4-BE49-F238E27FC236}">
                <a16:creationId xmlns="" xmlns:a16="http://schemas.microsoft.com/office/drawing/2014/main" id="{F1FDC4C7-996B-8E4C-9906-8E72300E8B1C}"/>
              </a:ext>
            </a:extLst>
          </p:cNvPr>
          <p:cNvSpPr/>
          <p:nvPr/>
        </p:nvSpPr>
        <p:spPr>
          <a:xfrm>
            <a:off x="7563074" y="2582322"/>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4" name="矩形 3">
            <a:extLst>
              <a:ext uri="{FF2B5EF4-FFF2-40B4-BE49-F238E27FC236}">
                <a16:creationId xmlns="" xmlns:a16="http://schemas.microsoft.com/office/drawing/2014/main" id="{E6FA1DE8-F2DE-7842-BC64-40AAC1761871}"/>
              </a:ext>
            </a:extLst>
          </p:cNvPr>
          <p:cNvSpPr/>
          <p:nvPr/>
        </p:nvSpPr>
        <p:spPr>
          <a:xfrm>
            <a:off x="2423592" y="5257068"/>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5" name="矩形 4">
            <a:extLst>
              <a:ext uri="{FF2B5EF4-FFF2-40B4-BE49-F238E27FC236}">
                <a16:creationId xmlns="" xmlns:a16="http://schemas.microsoft.com/office/drawing/2014/main" id="{F1FDC4C7-996B-8E4C-9906-8E72300E8B1C}"/>
              </a:ext>
            </a:extLst>
          </p:cNvPr>
          <p:cNvSpPr/>
          <p:nvPr/>
        </p:nvSpPr>
        <p:spPr>
          <a:xfrm>
            <a:off x="10056440" y="1901155"/>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6312024" y="1235665"/>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E6FA1DE8-F2DE-7842-BC64-40AAC1761871}"/>
              </a:ext>
            </a:extLst>
          </p:cNvPr>
          <p:cNvSpPr/>
          <p:nvPr/>
        </p:nvSpPr>
        <p:spPr>
          <a:xfrm>
            <a:off x="6240016" y="3908670"/>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F1FDC4C7-996B-8E4C-9906-8E72300E8B1C}"/>
              </a:ext>
            </a:extLst>
          </p:cNvPr>
          <p:cNvSpPr/>
          <p:nvPr/>
        </p:nvSpPr>
        <p:spPr>
          <a:xfrm>
            <a:off x="8220659" y="3251889"/>
            <a:ext cx="550850" cy="646331"/>
          </a:xfrm>
          <a:prstGeom prst="rect">
            <a:avLst/>
          </a:prstGeom>
        </p:spPr>
        <p:txBody>
          <a:bodyPr wrap="square">
            <a:spAutoFit/>
          </a:bodyPr>
          <a:lstStyle/>
          <a:p>
            <a:pP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1965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5E46BBC-7C8F-4F49-8364-3C89F7A4ABC3}"/>
              </a:ext>
            </a:extLst>
          </p:cNvPr>
          <p:cNvSpPr/>
          <p:nvPr/>
        </p:nvSpPr>
        <p:spPr>
          <a:xfrm>
            <a:off x="390000" y="908720"/>
            <a:ext cx="11412000" cy="57092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zh-CN" altLang="zh-CN" sz="2600" b="1" kern="100" dirty="0">
                <a:solidFill>
                  <a:srgbClr val="BC5D22"/>
                </a:solidFill>
                <a:latin typeface="+mn-ea"/>
                <a:cs typeface="Times New Roman" panose="02020603050405020304" pitchFamily="18" charset="0"/>
              </a:rPr>
              <a:t>一、原子核外电子排布的规范表达</a:t>
            </a: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写出下列原子或离子的</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电子排布式、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外围电子的轨道表示式、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电子的空间运动状态、</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未成对电子数</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endParaRPr lang="en-US" altLang="zh-CN"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tabLst>
                <a:tab pos="2070735" algn="l"/>
              </a:tabLst>
            </a:pPr>
            <a:r>
              <a:rPr lang="en-US" altLang="zh-CN" kern="100" dirty="0" smtClean="0">
                <a:latin typeface="Times New Roman" panose="02020603050405020304" pitchFamily="18" charset="0"/>
                <a:ea typeface="微软雅黑" panose="020B0503020204020204" pitchFamily="34" charset="-122"/>
              </a:rPr>
              <a:t>(</a:t>
            </a:r>
            <a:r>
              <a:rPr lang="en-US" altLang="zh-CN" kern="100" dirty="0">
                <a:latin typeface="Times New Roman" panose="02020603050405020304" pitchFamily="18" charset="0"/>
                <a:ea typeface="微软雅黑" panose="020B0503020204020204" pitchFamily="34" charset="-122"/>
              </a:rPr>
              <a:t>3)Fe</a:t>
            </a:r>
            <a:r>
              <a:rPr lang="en-US" altLang="zh-CN" kern="100" baseline="30000" dirty="0">
                <a:latin typeface="Times New Roman" panose="02020603050405020304" pitchFamily="18" charset="0"/>
                <a:ea typeface="微软雅黑" panose="020B0503020204020204" pitchFamily="34" charset="-122"/>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tabLst>
                <a:tab pos="2070735" algn="l"/>
              </a:tabLst>
            </a:pP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4" name="矩形 3"/>
          <p:cNvSpPr/>
          <p:nvPr/>
        </p:nvSpPr>
        <p:spPr>
          <a:xfrm>
            <a:off x="1775520" y="3183359"/>
            <a:ext cx="13484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grpSp>
        <p:nvGrpSpPr>
          <p:cNvPr id="5" name="组合 4"/>
          <p:cNvGrpSpPr/>
          <p:nvPr/>
        </p:nvGrpSpPr>
        <p:grpSpPr>
          <a:xfrm>
            <a:off x="4007768" y="2804358"/>
            <a:ext cx="2503131" cy="809958"/>
            <a:chOff x="4655822" y="5136044"/>
            <a:chExt cx="2503131" cy="809958"/>
          </a:xfrm>
        </p:grpSpPr>
        <p:pic>
          <p:nvPicPr>
            <p:cNvPr id="39214" name="Picture 302"/>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5822" y="5136044"/>
              <a:ext cx="646842"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15" name="Picture 30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5920" y="5136044"/>
              <a:ext cx="1783033"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矩形 12"/>
          <p:cNvSpPr/>
          <p:nvPr/>
        </p:nvSpPr>
        <p:spPr>
          <a:xfrm>
            <a:off x="7485638" y="3244394"/>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17" name="矩形 16"/>
          <p:cNvSpPr/>
          <p:nvPr/>
        </p:nvSpPr>
        <p:spPr>
          <a:xfrm>
            <a:off x="8653408" y="3244394"/>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15" name="矩形 14"/>
          <p:cNvSpPr/>
          <p:nvPr/>
        </p:nvSpPr>
        <p:spPr>
          <a:xfrm>
            <a:off x="1775520" y="4335487"/>
            <a:ext cx="399981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5</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[Ne]3s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5</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pSp>
        <p:nvGrpSpPr>
          <p:cNvPr id="16" name="组合 15"/>
          <p:cNvGrpSpPr/>
          <p:nvPr/>
        </p:nvGrpSpPr>
        <p:grpSpPr>
          <a:xfrm>
            <a:off x="6470137" y="3933056"/>
            <a:ext cx="2521825" cy="809958"/>
            <a:chOff x="5374375" y="5341944"/>
            <a:chExt cx="2521825" cy="809958"/>
          </a:xfrm>
        </p:grpSpPr>
        <p:pic>
          <p:nvPicPr>
            <p:cNvPr id="39216" name="Picture 304"/>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4375" y="5341944"/>
              <a:ext cx="646842"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17" name="Picture 305"/>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3167" y="5341944"/>
              <a:ext cx="1783033"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矩形 18"/>
          <p:cNvSpPr/>
          <p:nvPr/>
        </p:nvSpPr>
        <p:spPr>
          <a:xfrm>
            <a:off x="9905245" y="4407495"/>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9</a:t>
            </a:r>
            <a:endParaRPr lang="zh-CN" altLang="en-US" dirty="0"/>
          </a:p>
        </p:txBody>
      </p:sp>
      <p:sp>
        <p:nvSpPr>
          <p:cNvPr id="25" name="矩形 24"/>
          <p:cNvSpPr/>
          <p:nvPr/>
        </p:nvSpPr>
        <p:spPr>
          <a:xfrm>
            <a:off x="11157082" y="4363794"/>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21" name="矩形 20"/>
          <p:cNvSpPr/>
          <p:nvPr/>
        </p:nvSpPr>
        <p:spPr>
          <a:xfrm>
            <a:off x="2201318" y="5427290"/>
            <a:ext cx="399981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pic>
        <p:nvPicPr>
          <p:cNvPr id="39218" name="Picture 306"/>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4072" y="5045099"/>
            <a:ext cx="2916410"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10344472" y="5450078"/>
            <a:ext cx="492443"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14</a:t>
            </a:r>
            <a:endParaRPr lang="zh-CN" altLang="en-US" dirty="0"/>
          </a:p>
        </p:txBody>
      </p:sp>
      <p:sp>
        <p:nvSpPr>
          <p:cNvPr id="30" name="矩形 29"/>
          <p:cNvSpPr/>
          <p:nvPr/>
        </p:nvSpPr>
        <p:spPr>
          <a:xfrm>
            <a:off x="911424" y="6021288"/>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4</a:t>
            </a:r>
            <a:endParaRPr lang="zh-CN" altLang="en-US" dirty="0"/>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39218"/>
                                        </p:tgtEl>
                                        <p:attrNameLst>
                                          <p:attrName>style.visibility</p:attrName>
                                        </p:attrNameLst>
                                      </p:cBhvr>
                                      <p:to>
                                        <p:strVal val="visible"/>
                                      </p:to>
                                    </p:set>
                                    <p:animEffect transition="in" filter="blinds(horizontal)">
                                      <p:cBhvr>
                                        <p:cTn id="38" dur="500"/>
                                        <p:tgtEl>
                                          <p:spTgt spid="3921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linds(horizontal)">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5" grpId="0"/>
      <p:bldP spid="19" grpId="0"/>
      <p:bldP spid="25" grpId="0"/>
      <p:bldP spid="21"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926590"/>
            <a:ext cx="11412000" cy="4524315"/>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(4)Cu</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(5)Se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1775520" y="998598"/>
            <a:ext cx="495840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pSp>
        <p:nvGrpSpPr>
          <p:cNvPr id="12" name="组合 11"/>
          <p:cNvGrpSpPr/>
          <p:nvPr/>
        </p:nvGrpSpPr>
        <p:grpSpPr>
          <a:xfrm>
            <a:off x="7320136" y="620688"/>
            <a:ext cx="3672408" cy="809958"/>
            <a:chOff x="7680176" y="530810"/>
            <a:chExt cx="3672408" cy="809958"/>
          </a:xfrm>
        </p:grpSpPr>
        <p:pic>
          <p:nvPicPr>
            <p:cNvPr id="193555" name="Picture 19"/>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0176" y="530810"/>
              <a:ext cx="2916410"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6" name="Picture 20"/>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05742" y="530810"/>
              <a:ext cx="646842"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矩形 13"/>
          <p:cNvSpPr/>
          <p:nvPr/>
        </p:nvSpPr>
        <p:spPr>
          <a:xfrm>
            <a:off x="779021" y="1574662"/>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15</a:t>
            </a:r>
            <a:endParaRPr lang="zh-CN" altLang="en-US" dirty="0"/>
          </a:p>
        </p:txBody>
      </p:sp>
      <p:sp>
        <p:nvSpPr>
          <p:cNvPr id="19" name="矩形 18"/>
          <p:cNvSpPr/>
          <p:nvPr/>
        </p:nvSpPr>
        <p:spPr>
          <a:xfrm>
            <a:off x="1847528" y="1574662"/>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7" name="矩形 16"/>
          <p:cNvSpPr/>
          <p:nvPr/>
        </p:nvSpPr>
        <p:spPr>
          <a:xfrm>
            <a:off x="1703512" y="2625165"/>
            <a:ext cx="57791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en-US" altLang="zh-CN" sz="2400" kern="100" baseline="30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en-US" altLang="zh-CN" sz="2400" kern="100" baseline="30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pSp>
        <p:nvGrpSpPr>
          <p:cNvPr id="18" name="组合 17"/>
          <p:cNvGrpSpPr/>
          <p:nvPr/>
        </p:nvGrpSpPr>
        <p:grpSpPr>
          <a:xfrm>
            <a:off x="8207481" y="2252675"/>
            <a:ext cx="2569039" cy="762147"/>
            <a:chOff x="2932030" y="305397"/>
            <a:chExt cx="2569039" cy="762147"/>
          </a:xfrm>
        </p:grpSpPr>
        <p:pic>
          <p:nvPicPr>
            <p:cNvPr id="193557" name="Picture 21"/>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2030" y="305397"/>
              <a:ext cx="641218" cy="7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58" name="Picture 22"/>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7728" y="305397"/>
              <a:ext cx="1853341" cy="7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矩形 24"/>
          <p:cNvSpPr/>
          <p:nvPr/>
        </p:nvSpPr>
        <p:spPr>
          <a:xfrm>
            <a:off x="779021" y="3235785"/>
            <a:ext cx="492443"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18</a:t>
            </a:r>
            <a:endParaRPr lang="zh-CN" altLang="en-US" dirty="0"/>
          </a:p>
        </p:txBody>
      </p:sp>
      <p:sp>
        <p:nvSpPr>
          <p:cNvPr id="26" name="矩形 25"/>
          <p:cNvSpPr/>
          <p:nvPr/>
        </p:nvSpPr>
        <p:spPr>
          <a:xfrm>
            <a:off x="2063552" y="3235785"/>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21" name="矩形 20"/>
          <p:cNvSpPr/>
          <p:nvPr/>
        </p:nvSpPr>
        <p:spPr>
          <a:xfrm>
            <a:off x="1919536" y="4283582"/>
            <a:ext cx="577914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pSp>
        <p:nvGrpSpPr>
          <p:cNvPr id="22" name="组合 21"/>
          <p:cNvGrpSpPr/>
          <p:nvPr/>
        </p:nvGrpSpPr>
        <p:grpSpPr>
          <a:xfrm>
            <a:off x="8328248" y="3950926"/>
            <a:ext cx="2572518" cy="762147"/>
            <a:chOff x="3008997" y="433327"/>
            <a:chExt cx="2572518" cy="762147"/>
          </a:xfrm>
        </p:grpSpPr>
        <p:pic>
          <p:nvPicPr>
            <p:cNvPr id="193559" name="Picture 23"/>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997" y="433327"/>
              <a:ext cx="641218" cy="7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60" name="Picture 24"/>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9736" y="433327"/>
              <a:ext cx="1861779" cy="7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矩形 31"/>
          <p:cNvSpPr/>
          <p:nvPr/>
        </p:nvSpPr>
        <p:spPr>
          <a:xfrm>
            <a:off x="777162" y="4887030"/>
            <a:ext cx="492443"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18</a:t>
            </a:r>
            <a:endParaRPr lang="zh-CN" altLang="en-US" dirty="0"/>
          </a:p>
        </p:txBody>
      </p:sp>
      <p:sp>
        <p:nvSpPr>
          <p:cNvPr id="33" name="矩形 32"/>
          <p:cNvSpPr/>
          <p:nvPr/>
        </p:nvSpPr>
        <p:spPr>
          <a:xfrm>
            <a:off x="1817330" y="4887030"/>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a:t>
            </a:r>
            <a:endParaRPr lang="zh-CN" altLang="en-US" dirty="0"/>
          </a:p>
        </p:txBody>
      </p:sp>
    </p:spTree>
    <p:extLst>
      <p:ext uri="{BB962C8B-B14F-4D97-AF65-F5344CB8AC3E}">
        <p14:creationId xmlns:p14="http://schemas.microsoft.com/office/powerpoint/2010/main" val="32355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linds(horizontal)">
                                      <p:cBhvr>
                                        <p:cTn id="41" dur="500"/>
                                        <p:tgtEl>
                                          <p:spTgt spid="3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p:bldP spid="17" grpId="0"/>
      <p:bldP spid="25" grpId="0"/>
      <p:bldP spid="26" grpId="0"/>
      <p:bldP spid="2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0000" y="780668"/>
            <a:ext cx="11412000" cy="4016484"/>
          </a:xfrm>
          <a:prstGeom prst="rect">
            <a:avLst/>
          </a:prstGeom>
        </p:spPr>
        <p:txBody>
          <a:bodyPr>
            <a:spAutoFit/>
          </a:bodyPr>
          <a:lstStyle/>
          <a:p>
            <a:pPr algn="just">
              <a:lnSpc>
                <a:spcPct val="150000"/>
              </a:lnSpc>
              <a:spcAft>
                <a:spcPts val="0"/>
              </a:spcAft>
              <a:tabLst>
                <a:tab pos="2070735" algn="l"/>
              </a:tabLst>
            </a:pPr>
            <a:r>
              <a:rPr lang="zh-CN" altLang="zh-CN" sz="2600" b="1" kern="100" dirty="0">
                <a:solidFill>
                  <a:srgbClr val="BC5D22"/>
                </a:solidFill>
                <a:latin typeface="+mn-ea"/>
                <a:cs typeface="Times New Roman" panose="02020603050405020304" pitchFamily="18" charset="0"/>
              </a:rPr>
              <a:t>二、原子核外电子排布规律的应用</a:t>
            </a: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与铬同周期的所有元素的基态原子中最外层电子数与铬原子相同的元素</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填元素符号</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层电子排布式为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，基态铝原子核外自旋平行的电子最多有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，与铝同族的第四周期元素原子的外围电子排布式为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基态磷原子的核外电子运动状态共有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种</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，其外围电子排布式为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未成对电子。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79376" y="2037765"/>
            <a:ext cx="107433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K</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Cu</a:t>
            </a:r>
            <a:endParaRPr lang="zh-CN" altLang="en-US" dirty="0"/>
          </a:p>
        </p:txBody>
      </p:sp>
      <p:sp>
        <p:nvSpPr>
          <p:cNvPr id="6" name="矩形 5"/>
          <p:cNvSpPr/>
          <p:nvPr/>
        </p:nvSpPr>
        <p:spPr>
          <a:xfrm>
            <a:off x="4799856" y="2571438"/>
            <a:ext cx="138211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8" name="矩形 7"/>
          <p:cNvSpPr/>
          <p:nvPr/>
        </p:nvSpPr>
        <p:spPr>
          <a:xfrm>
            <a:off x="510241" y="314750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7</a:t>
            </a:r>
            <a:endParaRPr lang="zh-CN" altLang="en-US" dirty="0"/>
          </a:p>
        </p:txBody>
      </p:sp>
      <p:sp>
        <p:nvSpPr>
          <p:cNvPr id="11" name="矩形 10"/>
          <p:cNvSpPr/>
          <p:nvPr/>
        </p:nvSpPr>
        <p:spPr>
          <a:xfrm>
            <a:off x="8328248" y="3075494"/>
            <a:ext cx="97174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3" name="矩形 12"/>
          <p:cNvSpPr/>
          <p:nvPr/>
        </p:nvSpPr>
        <p:spPr>
          <a:xfrm>
            <a:off x="3215680" y="3693949"/>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15</a:t>
            </a:r>
            <a:endParaRPr lang="zh-CN" altLang="en-US" dirty="0"/>
          </a:p>
        </p:txBody>
      </p:sp>
      <p:sp>
        <p:nvSpPr>
          <p:cNvPr id="16" name="矩形 15"/>
          <p:cNvSpPr/>
          <p:nvPr/>
        </p:nvSpPr>
        <p:spPr>
          <a:xfrm>
            <a:off x="7032104" y="3651558"/>
            <a:ext cx="97174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19" name="矩形 18"/>
          <p:cNvSpPr/>
          <p:nvPr/>
        </p:nvSpPr>
        <p:spPr>
          <a:xfrm>
            <a:off x="2783632" y="422762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Tree>
    <p:extLst>
      <p:ext uri="{BB962C8B-B14F-4D97-AF65-F5344CB8AC3E}">
        <p14:creationId xmlns:p14="http://schemas.microsoft.com/office/powerpoint/2010/main" val="28818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p:bldP spid="13" grpId="0"/>
      <p:bldP spid="16"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484784"/>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3.F</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元素的基态原子最外层电子排布式为</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基态原子中能量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最高</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电子，核外电子的轨道表示式为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1283077" y="2636912"/>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2p</a:t>
            </a:r>
            <a:endParaRPr lang="zh-CN" altLang="en-US" dirty="0"/>
          </a:p>
        </p:txBody>
      </p:sp>
      <p:sp>
        <p:nvSpPr>
          <p:cNvPr id="14" name="矩形 13"/>
          <p:cNvSpPr/>
          <p:nvPr/>
        </p:nvSpPr>
        <p:spPr>
          <a:xfrm>
            <a:off x="7968208" y="1599183"/>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2</a:t>
            </a:r>
            <a:endParaRPr lang="zh-CN" altLang="en-US" dirty="0"/>
          </a:p>
        </p:txBody>
      </p:sp>
      <p:grpSp>
        <p:nvGrpSpPr>
          <p:cNvPr id="7" name="组合 6"/>
          <p:cNvGrpSpPr/>
          <p:nvPr/>
        </p:nvGrpSpPr>
        <p:grpSpPr>
          <a:xfrm>
            <a:off x="6312024" y="2245000"/>
            <a:ext cx="3458805" cy="809958"/>
            <a:chOff x="5451085" y="4053837"/>
            <a:chExt cx="3458805" cy="809958"/>
          </a:xfrm>
        </p:grpSpPr>
        <p:pic>
          <p:nvPicPr>
            <p:cNvPr id="195594" name="Picture 10"/>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1085" y="4053837"/>
              <a:ext cx="646842"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5" name="Picture 11"/>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4530" y="4053837"/>
              <a:ext cx="646842"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6" name="Picture 12"/>
            <p:cNvPicPr>
              <a:picLocks noChangeAspect="1" noChangeArrowheads="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6553" y="4053837"/>
              <a:ext cx="1943337"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182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5040559"/>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0" name="文本框 9">
            <a:extLst>
              <a:ext uri="{FF2B5EF4-FFF2-40B4-BE49-F238E27FC236}">
                <a16:creationId xmlns="" xmlns:a16="http://schemas.microsoft.com/office/drawing/2014/main" id="{1639F706-5A08-E441-9E43-476613981402}"/>
              </a:ext>
            </a:extLst>
          </p:cNvPr>
          <p:cNvSpPr txBox="1"/>
          <p:nvPr/>
        </p:nvSpPr>
        <p:spPr>
          <a:xfrm>
            <a:off x="2694764" y="776317"/>
            <a:ext cx="6707620"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核外电子排布常见错误</a:t>
            </a:r>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易错警示</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3" name="矩形 2"/>
          <p:cNvSpPr/>
          <p:nvPr/>
        </p:nvSpPr>
        <p:spPr>
          <a:xfrm>
            <a:off x="840576" y="1628800"/>
            <a:ext cx="10440000" cy="48197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在写基态原子的轨道表示式时，常出现以下错误</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70000"/>
              </a:lnSpc>
              <a:spcAft>
                <a:spcPts val="0"/>
              </a:spcAft>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①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违反能量最低原理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违反泡利不相容原理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违反洪特规则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违反洪特规则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当出现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轨道时，虽然电子按</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的顺序填充，但在书写电子排布式时，仍把</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放在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前，如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，而失电子时，却先失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轨道上的电子，如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0992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3030" y="2348880"/>
            <a:ext cx="608533" cy="48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1544" y="2348880"/>
            <a:ext cx="1582609" cy="48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4"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3030" y="2943018"/>
            <a:ext cx="608533" cy="48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3030" y="3591090"/>
            <a:ext cx="1582609" cy="48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6"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3031" y="4221088"/>
            <a:ext cx="1582609" cy="48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a:hlinkClick r:id="rId7"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144879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600" y="0"/>
            <a:ext cx="12193200" cy="6858000"/>
          </a:xfrm>
          <a:prstGeom prst="rect">
            <a:avLst/>
          </a:prstGeom>
        </p:spPr>
      </p:pic>
      <p:sp>
        <p:nvSpPr>
          <p:cNvPr id="24" name="右箭头 23">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平行四边形 25">
            <a:hlinkClick r:id="rId3"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548704" y="3500952"/>
              <a:ext cx="1534059" cy="461665"/>
            </a:xfrm>
            <a:prstGeom prst="rect">
              <a:avLst/>
            </a:prstGeom>
          </p:spPr>
          <p:txBody>
            <a:bodyPr wrap="square">
              <a:spAutoFit/>
            </a:bodyPr>
            <a:lstStyle/>
            <a:p>
              <a:r>
                <a:rPr lang="zh-CN" altLang="zh-CN" sz="1200" spc="100" dirty="0">
                  <a:solidFill>
                    <a:schemeClr val="bg1">
                      <a:lumMod val="95000"/>
                    </a:schemeClr>
                  </a:solidFill>
                  <a:latin typeface="+mn-ea"/>
                </a:rPr>
                <a:t>构造原理　核外电子排布表示方法</a:t>
              </a: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38556" y="3500952"/>
              <a:ext cx="1478141" cy="461665"/>
            </a:xfrm>
            <a:prstGeom prst="rect">
              <a:avLst/>
            </a:prstGeom>
          </p:spPr>
          <p:txBody>
            <a:bodyPr wrap="square">
              <a:spAutoFit/>
            </a:bodyPr>
            <a:lstStyle/>
            <a:p>
              <a:r>
                <a:rPr lang="zh-CN" altLang="zh-CN" sz="1200" spc="100" dirty="0">
                  <a:solidFill>
                    <a:schemeClr val="bg1">
                      <a:lumMod val="95000"/>
                    </a:schemeClr>
                  </a:solidFill>
                  <a:latin typeface="+mn-ea"/>
                </a:rPr>
                <a:t>原子结构　核素　同位素</a:t>
              </a:r>
            </a:p>
          </p:txBody>
        </p:sp>
      </p:grpSp>
      <p:sp>
        <p:nvSpPr>
          <p:cNvPr id="20" name="文本框 19">
            <a:hlinkClick r:id="rId3" action="ppaction://hlinksldjump"/>
            <a:extLst>
              <a:ext uri="{FF2B5EF4-FFF2-40B4-BE49-F238E27FC236}">
                <a16:creationId xmlns:a16="http://schemas.microsoft.com/office/drawing/2014/main" xmlns="" id="{6AC70600-4115-C54C-ACAE-9E5A30E27804}"/>
              </a:ext>
            </a:extLst>
          </p:cNvPr>
          <p:cNvSpPr txBox="1"/>
          <p:nvPr/>
        </p:nvSpPr>
        <p:spPr>
          <a:xfrm>
            <a:off x="9552384" y="3241551"/>
            <a:ext cx="1368152"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a:solidFill>
                <a:schemeClr val="bg1"/>
              </a:solidFill>
              <a:latin typeface="Verdana" panose="020B0604030504040204"/>
              <a:ea typeface="微软雅黑" panose="020B0503020204020204" pitchFamily="34" charset="-122"/>
            </a:endParaRPr>
          </a:p>
        </p:txBody>
      </p:sp>
    </p:spTree>
    <p:extLst>
      <p:ext uri="{BB962C8B-B14F-4D97-AF65-F5344CB8AC3E}">
        <p14:creationId xmlns:p14="http://schemas.microsoft.com/office/powerpoint/2010/main" val="19894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3"/>
          <a:stretch>
            <a:fillRect/>
          </a:stretch>
        </p:blipFill>
        <p:spPr>
          <a:xfrm>
            <a:off x="4795174" y="2262726"/>
            <a:ext cx="1481456" cy="493819"/>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965214"/>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下列有关放射性核素氚</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的表述不正确的是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原子</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核外电子数为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原子核</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内中子数为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化学性质基本相同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具有放射性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98836144"/>
              </p:ext>
            </p:extLst>
          </p:nvPr>
        </p:nvGraphicFramePr>
        <p:xfrm>
          <a:off x="5907906" y="1124744"/>
          <a:ext cx="692150" cy="396875"/>
        </p:xfrm>
        <a:graphic>
          <a:graphicData uri="http://schemas.openxmlformats.org/presentationml/2006/ole">
            <mc:AlternateContent xmlns:mc="http://schemas.openxmlformats.org/markup-compatibility/2006">
              <mc:Choice xmlns:v="urn:schemas-microsoft-com:vml" Requires="v">
                <p:oleObj spid="_x0000_s211068" name="文档" r:id="rId8" imgW="692467" imgH="396992" progId="Word.Document.12">
                  <p:embed/>
                </p:oleObj>
              </mc:Choice>
              <mc:Fallback>
                <p:oleObj name="文档" r:id="rId8" imgW="692467" imgH="396992" progId="Word.Document.12">
                  <p:embed/>
                  <p:pic>
                    <p:nvPicPr>
                      <p:cNvPr id="0" name=""/>
                      <p:cNvPicPr/>
                      <p:nvPr/>
                    </p:nvPicPr>
                    <p:blipFill>
                      <a:blip r:embed="rId9"/>
                      <a:stretch>
                        <a:fillRect/>
                      </a:stretch>
                    </p:blipFill>
                    <p:spPr>
                      <a:xfrm>
                        <a:off x="5907906" y="1124744"/>
                        <a:ext cx="692150" cy="39687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596477624"/>
              </p:ext>
            </p:extLst>
          </p:nvPr>
        </p:nvGraphicFramePr>
        <p:xfrm>
          <a:off x="867346" y="1663973"/>
          <a:ext cx="692150" cy="396875"/>
        </p:xfrm>
        <a:graphic>
          <a:graphicData uri="http://schemas.openxmlformats.org/presentationml/2006/ole">
            <mc:AlternateContent xmlns:mc="http://schemas.openxmlformats.org/markup-compatibility/2006">
              <mc:Choice xmlns:v="urn:schemas-microsoft-com:vml" Requires="v">
                <p:oleObj spid="_x0000_s211069" name="文档" r:id="rId11" imgW="692467" imgH="396992" progId="Word.Document.12">
                  <p:embed/>
                </p:oleObj>
              </mc:Choice>
              <mc:Fallback>
                <p:oleObj name="文档" r:id="rId11" imgW="692467" imgH="396992" progId="Word.Document.12">
                  <p:embed/>
                  <p:pic>
                    <p:nvPicPr>
                      <p:cNvPr id="0" name=""/>
                      <p:cNvPicPr/>
                      <p:nvPr/>
                    </p:nvPicPr>
                    <p:blipFill>
                      <a:blip r:embed="rId12"/>
                      <a:stretch>
                        <a:fillRect/>
                      </a:stretch>
                    </p:blipFill>
                    <p:spPr>
                      <a:xfrm>
                        <a:off x="867346" y="1663973"/>
                        <a:ext cx="692150" cy="3968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793650759"/>
              </p:ext>
            </p:extLst>
          </p:nvPr>
        </p:nvGraphicFramePr>
        <p:xfrm>
          <a:off x="867346" y="2222452"/>
          <a:ext cx="692150" cy="396875"/>
        </p:xfrm>
        <a:graphic>
          <a:graphicData uri="http://schemas.openxmlformats.org/presentationml/2006/ole">
            <mc:AlternateContent xmlns:mc="http://schemas.openxmlformats.org/markup-compatibility/2006">
              <mc:Choice xmlns:v="urn:schemas-microsoft-com:vml" Requires="v">
                <p:oleObj spid="_x0000_s211070" name="文档" r:id="rId14" imgW="692467" imgH="396992" progId="Word.Document.12">
                  <p:embed/>
                </p:oleObj>
              </mc:Choice>
              <mc:Fallback>
                <p:oleObj name="文档" r:id="rId14" imgW="692467" imgH="396992" progId="Word.Document.12">
                  <p:embed/>
                  <p:pic>
                    <p:nvPicPr>
                      <p:cNvPr id="0" name=""/>
                      <p:cNvPicPr/>
                      <p:nvPr/>
                    </p:nvPicPr>
                    <p:blipFill>
                      <a:blip r:embed="rId12"/>
                      <a:stretch>
                        <a:fillRect/>
                      </a:stretch>
                    </p:blipFill>
                    <p:spPr>
                      <a:xfrm>
                        <a:off x="867346" y="2222452"/>
                        <a:ext cx="692150" cy="396875"/>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817166193"/>
              </p:ext>
            </p:extLst>
          </p:nvPr>
        </p:nvGraphicFramePr>
        <p:xfrm>
          <a:off x="867346" y="2776293"/>
          <a:ext cx="692150" cy="396875"/>
        </p:xfrm>
        <a:graphic>
          <a:graphicData uri="http://schemas.openxmlformats.org/presentationml/2006/ole">
            <mc:AlternateContent xmlns:mc="http://schemas.openxmlformats.org/markup-compatibility/2006">
              <mc:Choice xmlns:v="urn:schemas-microsoft-com:vml" Requires="v">
                <p:oleObj spid="_x0000_s211071" name="文档" r:id="rId16" imgW="692467" imgH="396992" progId="Word.Document.12">
                  <p:embed/>
                </p:oleObj>
              </mc:Choice>
              <mc:Fallback>
                <p:oleObj name="文档" r:id="rId16" imgW="692467" imgH="396992" progId="Word.Document.12">
                  <p:embed/>
                  <p:pic>
                    <p:nvPicPr>
                      <p:cNvPr id="0" name=""/>
                      <p:cNvPicPr/>
                      <p:nvPr/>
                    </p:nvPicPr>
                    <p:blipFill>
                      <a:blip r:embed="rId12"/>
                      <a:stretch>
                        <a:fillRect/>
                      </a:stretch>
                    </p:blipFill>
                    <p:spPr>
                      <a:xfrm>
                        <a:off x="867346" y="2776293"/>
                        <a:ext cx="692150" cy="396875"/>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3817166193"/>
              </p:ext>
            </p:extLst>
          </p:nvPr>
        </p:nvGraphicFramePr>
        <p:xfrm>
          <a:off x="867346" y="3341460"/>
          <a:ext cx="692150" cy="396875"/>
        </p:xfrm>
        <a:graphic>
          <a:graphicData uri="http://schemas.openxmlformats.org/presentationml/2006/ole">
            <mc:AlternateContent xmlns:mc="http://schemas.openxmlformats.org/markup-compatibility/2006">
              <mc:Choice xmlns:v="urn:schemas-microsoft-com:vml" Requires="v">
                <p:oleObj spid="_x0000_s211072" name="文档" r:id="rId18" imgW="692467" imgH="396992" progId="Word.Document.12">
                  <p:embed/>
                </p:oleObj>
              </mc:Choice>
              <mc:Fallback>
                <p:oleObj name="文档" r:id="rId18" imgW="692467" imgH="396992" progId="Word.Document.12">
                  <p:embed/>
                  <p:pic>
                    <p:nvPicPr>
                      <p:cNvPr id="0" name=""/>
                      <p:cNvPicPr/>
                      <p:nvPr/>
                    </p:nvPicPr>
                    <p:blipFill>
                      <a:blip r:embed="rId12"/>
                      <a:stretch>
                        <a:fillRect/>
                      </a:stretch>
                    </p:blipFill>
                    <p:spPr>
                      <a:xfrm>
                        <a:off x="867346" y="3341460"/>
                        <a:ext cx="692150" cy="396875"/>
                      </a:xfrm>
                      <a:prstGeom prst="rect">
                        <a:avLst/>
                      </a:prstGeom>
                    </p:spPr>
                  </p:pic>
                </p:oleObj>
              </mc:Fallback>
            </mc:AlternateContent>
          </a:graphicData>
        </a:graphic>
      </p:graphicFrame>
      <p:sp>
        <p:nvSpPr>
          <p:cNvPr id="17" name="TextBox 9"/>
          <p:cNvSpPr txBox="1"/>
          <p:nvPr/>
        </p:nvSpPr>
        <p:spPr>
          <a:xfrm>
            <a:off x="227432" y="202492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2" name="圆角矩形 21">
            <a:hlinkClick r:id="rId19"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20"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21"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22"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23"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444640" y="2311300"/>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可用于中和溅在皮肤上的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单质在空气中燃烧的产物是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和氢元素形成离子化合物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互为同素异形体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9"/>
          <p:cNvSpPr txBox="1"/>
          <p:nvPr/>
        </p:nvSpPr>
        <p:spPr>
          <a:xfrm>
            <a:off x="299440" y="22768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2106453406"/>
              </p:ext>
            </p:extLst>
          </p:nvPr>
        </p:nvGraphicFramePr>
        <p:xfrm>
          <a:off x="573088" y="1124307"/>
          <a:ext cx="11045825" cy="1357312"/>
        </p:xfrm>
        <a:graphic>
          <a:graphicData uri="http://schemas.openxmlformats.org/presentationml/2006/ole">
            <mc:AlternateContent xmlns:mc="http://schemas.openxmlformats.org/markup-compatibility/2006">
              <mc:Choice xmlns:v="urn:schemas-microsoft-com:vml" Requires="v">
                <p:oleObj spid="_x0000_s211995" name="文档" r:id="rId8" imgW="11045417" imgH="1357223" progId="Word.Document.12">
                  <p:embed/>
                </p:oleObj>
              </mc:Choice>
              <mc:Fallback>
                <p:oleObj name="文档" r:id="rId8" imgW="11045417" imgH="1357223" progId="Word.Document.12">
                  <p:embed/>
                  <p:pic>
                    <p:nvPicPr>
                      <p:cNvPr id="0" name=""/>
                      <p:cNvPicPr/>
                      <p:nvPr/>
                    </p:nvPicPr>
                    <p:blipFill>
                      <a:blip r:embed="rId9"/>
                      <a:stretch>
                        <a:fillRect/>
                      </a:stretch>
                    </p:blipFill>
                    <p:spPr>
                      <a:xfrm>
                        <a:off x="573088" y="1124307"/>
                        <a:ext cx="11045825" cy="1357312"/>
                      </a:xfrm>
                      <a:prstGeom prst="rect">
                        <a:avLst/>
                      </a:prstGeom>
                    </p:spPr>
                  </p:pic>
                </p:oleObj>
              </mc:Fallback>
            </mc:AlternateContent>
          </a:graphicData>
        </a:graphic>
      </p:graphicFrame>
      <p:sp>
        <p:nvSpPr>
          <p:cNvPr id="23" name="圆角矩形 22">
            <a:hlinkClick r:id="rId10"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11"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12"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574E7DD6-E482-894D-9E46-D2B62C9ED9EC}"/>
              </a:ext>
            </a:extLst>
          </p:cNvPr>
          <p:cNvGrpSpPr/>
          <p:nvPr/>
        </p:nvGrpSpPr>
        <p:grpSpPr>
          <a:xfrm>
            <a:off x="516000" y="1124744"/>
            <a:ext cx="11160000" cy="3744415"/>
            <a:chOff x="792914" y="3925222"/>
            <a:chExt cx="11160000" cy="3744415"/>
          </a:xfrm>
        </p:grpSpPr>
        <p:sp>
          <p:nvSpPr>
            <p:cNvPr id="3" name="圆角矩形 2">
              <a:extLst>
                <a:ext uri="{FF2B5EF4-FFF2-40B4-BE49-F238E27FC236}">
                  <a16:creationId xmlns="" xmlns:a16="http://schemas.microsoft.com/office/drawing/2014/main" id="{E0791A29-2CB4-2744-96C1-EA2037B165CE}"/>
                </a:ext>
              </a:extLst>
            </p:cNvPr>
            <p:cNvSpPr/>
            <p:nvPr/>
          </p:nvSpPr>
          <p:spPr>
            <a:xfrm>
              <a:off x="792914" y="4038112"/>
              <a:ext cx="11160000" cy="3631525"/>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786000" y="1340768"/>
            <a:ext cx="10620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为硼酸，</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溶液具有腐蚀性，若不慎将</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溶液溅到皮肤上，则需用大量水冲洗，同时涂抹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以中和碱液，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，在空气中燃烧的产物只有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元素会形成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等硼氢化合物，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元素以共价键结合，属于共价化合物，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7</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两者的质子数均为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，中子数不同，所以两者互为同位素，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圆角矩形 6">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8" name="圆角矩形 7">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9" name="圆角矩形 8">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0" name="圆角矩形 9">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圆角矩形 10">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2" name="圆角矩形 11">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3" name="圆角矩形 12">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4" name="圆角矩形 13">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5" name="圆角矩形 14">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FEF50E-5279-AC48-99A0-C8947064D50F}"/>
              </a:ext>
            </a:extLst>
          </p:cNvPr>
          <p:cNvSpPr/>
          <p:nvPr/>
        </p:nvSpPr>
        <p:spPr>
          <a:xfrm>
            <a:off x="390000" y="3657386"/>
            <a:ext cx="11412000"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均可形成三氯化物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的原子半径小于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仅有一种含氧酸</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TextBox 9"/>
          <p:cNvSpPr txBox="1"/>
          <p:nvPr/>
        </p:nvSpPr>
        <p:spPr>
          <a:xfrm>
            <a:off x="263352" y="3609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3680822389"/>
              </p:ext>
            </p:extLst>
          </p:nvPr>
        </p:nvGraphicFramePr>
        <p:xfrm>
          <a:off x="523875" y="1114673"/>
          <a:ext cx="11182350" cy="2714625"/>
        </p:xfrm>
        <a:graphic>
          <a:graphicData uri="http://schemas.openxmlformats.org/presentationml/2006/ole">
            <mc:AlternateContent xmlns:mc="http://schemas.openxmlformats.org/markup-compatibility/2006">
              <mc:Choice xmlns:v="urn:schemas-microsoft-com:vml" Requires="v">
                <p:oleObj spid="_x0000_s213018" name="文档" r:id="rId8" imgW="11182634" imgH="2714445" progId="Word.Document.12">
                  <p:embed/>
                </p:oleObj>
              </mc:Choice>
              <mc:Fallback>
                <p:oleObj name="文档" r:id="rId8" imgW="11182634" imgH="2714445" progId="Word.Document.12">
                  <p:embed/>
                  <p:pic>
                    <p:nvPicPr>
                      <p:cNvPr id="0" name=""/>
                      <p:cNvPicPr/>
                      <p:nvPr/>
                    </p:nvPicPr>
                    <p:blipFill>
                      <a:blip r:embed="rId9"/>
                      <a:stretch>
                        <a:fillRect/>
                      </a:stretch>
                    </p:blipFill>
                    <p:spPr>
                      <a:xfrm>
                        <a:off x="523875" y="1114673"/>
                        <a:ext cx="11182350" cy="2714625"/>
                      </a:xfrm>
                      <a:prstGeom prst="rect">
                        <a:avLst/>
                      </a:prstGeom>
                    </p:spPr>
                  </p:pic>
                </p:oleObj>
              </mc:Fallback>
            </mc:AlternateContent>
          </a:graphicData>
        </a:graphic>
      </p:graphicFrame>
      <p:sp>
        <p:nvSpPr>
          <p:cNvPr id="10" name="圆角矩形 9">
            <a:hlinkClick r:id="rId10"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2" name="圆角矩形 11">
            <a:hlinkClick r:id="rId11"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124744"/>
            <a:ext cx="11160000" cy="4320480"/>
            <a:chOff x="792914" y="3925222"/>
            <a:chExt cx="11160000" cy="4320480"/>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4207590"/>
            </a:xfrm>
            <a:prstGeom prst="roundRect">
              <a:avLst>
                <a:gd name="adj" fmla="val 154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圆角矩形 1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 name="矩形 4"/>
          <p:cNvSpPr/>
          <p:nvPr/>
        </p:nvSpPr>
        <p:spPr>
          <a:xfrm>
            <a:off x="695400" y="1340768"/>
            <a:ext cx="10801200" cy="3900235"/>
          </a:xfrm>
          <a:prstGeom prst="rect">
            <a:avLst/>
          </a:prstGeom>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由守恒关系可知元素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的质量数为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27</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相对原子质量近似等于该原子的质量数，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最外层电子数之和为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，质子数相差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为金属元素，可推知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元素，二者都有＋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价，都可以形成三氯化物，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一周期主族元素自左向右，原子半径逐渐减小，故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的原子半径大于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元素的含氧酸有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3615433"/>
              </p:ext>
            </p:extLst>
          </p:nvPr>
        </p:nvGraphicFramePr>
        <p:xfrm>
          <a:off x="5807968" y="1484784"/>
          <a:ext cx="788987" cy="396875"/>
        </p:xfrm>
        <a:graphic>
          <a:graphicData uri="http://schemas.openxmlformats.org/presentationml/2006/ole">
            <mc:AlternateContent xmlns:mc="http://schemas.openxmlformats.org/markup-compatibility/2006">
              <mc:Choice xmlns:v="urn:schemas-microsoft-com:vml" Requires="v">
                <p:oleObj spid="_x0000_s214041" name="文档" r:id="rId8" imgW="789283" imgH="396992" progId="Word.Document.12">
                  <p:embed/>
                </p:oleObj>
              </mc:Choice>
              <mc:Fallback>
                <p:oleObj name="文档" r:id="rId8" imgW="789283" imgH="396992" progId="Word.Document.12">
                  <p:embed/>
                  <p:pic>
                    <p:nvPicPr>
                      <p:cNvPr id="0" name=""/>
                      <p:cNvPicPr/>
                      <p:nvPr/>
                    </p:nvPicPr>
                    <p:blipFill>
                      <a:blip r:embed="rId9"/>
                      <a:stretch>
                        <a:fillRect/>
                      </a:stretch>
                    </p:blipFill>
                    <p:spPr>
                      <a:xfrm>
                        <a:off x="5807968" y="1484784"/>
                        <a:ext cx="788987" cy="396875"/>
                      </a:xfrm>
                      <a:prstGeom prst="rect">
                        <a:avLst/>
                      </a:prstGeom>
                    </p:spPr>
                  </p:pic>
                </p:oleObj>
              </mc:Fallback>
            </mc:AlternateContent>
          </a:graphicData>
        </a:graphic>
      </p:graphicFrame>
      <p:sp>
        <p:nvSpPr>
          <p:cNvPr id="18" name="圆角矩形 17">
            <a:hlinkClick r:id="rId10"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9" name="圆角矩形 18">
            <a:hlinkClick r:id="rId11"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0" name="圆角矩形 19">
            <a:hlinkClick r:id="rId12"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708851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908720"/>
            <a:ext cx="11412000" cy="470511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辽宁</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下列化学用语使用正确的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原子外围电子轨道表示式：</a:t>
            </a:r>
            <a:r>
              <a:rPr lang="zh-CN" altLang="zh-CN" kern="100" dirty="0">
                <a:latin typeface="宋体" panose="02010600030101010101" pitchFamily="2" charset="-122"/>
                <a:ea typeface="微软雅黑" panose="020B0503020204020204" pitchFamily="34" charset="-122"/>
                <a:cs typeface="Courier New" panose="02070309020205020404" pitchFamily="49" charset="0"/>
              </a:rPr>
              <a:t> </a:t>
            </a:r>
            <a:endParaRPr lang="en-US" altLang="zh-CN" kern="100" dirty="0" smtClean="0">
              <a:latin typeface="宋体" panose="02010600030101010101" pitchFamily="2" charset="-122"/>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B.Cl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结构示意图：</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tabLst>
                <a:tab pos="2070735" algn="l"/>
              </a:tabLst>
            </a:pP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C.KCl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形成过程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质量数为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的氢核素：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grpSp>
        <p:nvGrpSpPr>
          <p:cNvPr id="3" name="组合 2"/>
          <p:cNvGrpSpPr/>
          <p:nvPr/>
        </p:nvGrpSpPr>
        <p:grpSpPr>
          <a:xfrm>
            <a:off x="5281564" y="1714581"/>
            <a:ext cx="2661139" cy="890954"/>
            <a:chOff x="7035261" y="3748542"/>
            <a:chExt cx="2661139" cy="890954"/>
          </a:xfrm>
        </p:grpSpPr>
        <p:pic>
          <p:nvPicPr>
            <p:cNvPr id="215042"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5261" y="3828685"/>
              <a:ext cx="646842"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3"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5064" y="3748542"/>
              <a:ext cx="1961336" cy="89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44" name="Picture 4" descr="18+28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9395" y="2749551"/>
            <a:ext cx="1070381" cy="124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3632" y="4126257"/>
            <a:ext cx="2493434" cy="71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239633143"/>
              </p:ext>
            </p:extLst>
          </p:nvPr>
        </p:nvGraphicFramePr>
        <p:xfrm>
          <a:off x="3719736" y="5088980"/>
          <a:ext cx="727075" cy="396875"/>
        </p:xfrm>
        <a:graphic>
          <a:graphicData uri="http://schemas.openxmlformats.org/presentationml/2006/ole">
            <mc:AlternateContent xmlns:mc="http://schemas.openxmlformats.org/markup-compatibility/2006">
              <mc:Choice xmlns:v="urn:schemas-microsoft-com:vml" Requires="v">
                <p:oleObj spid="_x0000_s215073" name="文档" r:id="rId12" imgW="727379" imgH="396992" progId="Word.Document.12">
                  <p:embed/>
                </p:oleObj>
              </mc:Choice>
              <mc:Fallback>
                <p:oleObj name="文档" r:id="rId12" imgW="727379" imgH="396992" progId="Word.Document.12">
                  <p:embed/>
                  <p:pic>
                    <p:nvPicPr>
                      <p:cNvPr id="0" name=""/>
                      <p:cNvPicPr/>
                      <p:nvPr/>
                    </p:nvPicPr>
                    <p:blipFill>
                      <a:blip r:embed="rId13"/>
                      <a:stretch>
                        <a:fillRect/>
                      </a:stretch>
                    </p:blipFill>
                    <p:spPr>
                      <a:xfrm>
                        <a:off x="3719736" y="5088980"/>
                        <a:ext cx="727075" cy="396875"/>
                      </a:xfrm>
                      <a:prstGeom prst="rect">
                        <a:avLst/>
                      </a:prstGeom>
                    </p:spPr>
                  </p:pic>
                </p:oleObj>
              </mc:Fallback>
            </mc:AlternateContent>
          </a:graphicData>
        </a:graphic>
      </p:graphicFrame>
      <p:sp>
        <p:nvSpPr>
          <p:cNvPr id="22" name="TextBox 9"/>
          <p:cNvSpPr txBox="1"/>
          <p:nvPr/>
        </p:nvSpPr>
        <p:spPr>
          <a:xfrm>
            <a:off x="263352" y="486916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3" name="圆角矩形 22">
            <a:hlinkClick r:id="rId14"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16"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17"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8"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1106507"/>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山东等级模拟考</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某元素基态原子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轨道上有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个电子，则该基态原子外围电子排布不可能是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B.4s</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rPr>
              <a:t>C.3d</a:t>
            </a:r>
            <a:r>
              <a:rPr lang="en-US" altLang="zh-CN" kern="100" baseline="30000" dirty="0" smtClean="0">
                <a:latin typeface="Times New Roman" panose="02020603050405020304" pitchFamily="18" charset="0"/>
                <a:ea typeface="微软雅黑" panose="020B0503020204020204" pitchFamily="34" charset="-122"/>
              </a:rPr>
              <a:t>5</a:t>
            </a:r>
            <a:r>
              <a:rPr lang="en-US" altLang="zh-CN" kern="100" dirty="0" smtClean="0">
                <a:latin typeface="Times New Roman" panose="02020603050405020304" pitchFamily="18" charset="0"/>
                <a:ea typeface="微软雅黑" panose="020B0503020204020204" pitchFamily="34" charset="-122"/>
              </a:rPr>
              <a:t>4s</a:t>
            </a:r>
            <a:r>
              <a:rPr lang="en-US" altLang="zh-CN" kern="100" baseline="30000" dirty="0" smtClean="0">
                <a:latin typeface="Times New Roman" panose="02020603050405020304" pitchFamily="18" charset="0"/>
                <a:ea typeface="微软雅黑" panose="020B0503020204020204" pitchFamily="34" charset="-122"/>
              </a:rPr>
              <a:t>1</a:t>
            </a:r>
            <a:r>
              <a:rPr lang="en-US" altLang="zh-CN" kern="100" dirty="0" smtClean="0">
                <a:latin typeface="Times New Roman" panose="02020603050405020304" pitchFamily="18" charset="0"/>
                <a:ea typeface="微软雅黑" panose="020B0503020204020204" pitchFamily="34" charset="-122"/>
              </a:rPr>
              <a:t>  </a:t>
            </a:r>
            <a:r>
              <a:rPr lang="en-US" altLang="zh-CN" kern="100" dirty="0">
                <a:latin typeface="Times New Roman" panose="02020603050405020304" pitchFamily="18" charset="0"/>
                <a:ea typeface="微软雅黑" panose="020B0503020204020204" pitchFamily="34" charset="-122"/>
              </a:rPr>
              <a:t>	</a:t>
            </a:r>
            <a:r>
              <a:rPr lang="en-US" altLang="zh-CN" kern="100" dirty="0" smtClean="0">
                <a:latin typeface="Times New Roman" panose="02020603050405020304" pitchFamily="18" charset="0"/>
                <a:ea typeface="微软雅黑" panose="020B0503020204020204" pitchFamily="34" charset="-122"/>
              </a:rPr>
              <a:t>           D.3d</a:t>
            </a:r>
            <a:r>
              <a:rPr lang="en-US" altLang="zh-CN" kern="100" baseline="30000" dirty="0" smtClean="0">
                <a:latin typeface="Times New Roman" panose="02020603050405020304" pitchFamily="18" charset="0"/>
                <a:ea typeface="微软雅黑" panose="020B0503020204020204" pitchFamily="34" charset="-122"/>
              </a:rPr>
              <a:t>10</a:t>
            </a:r>
            <a:r>
              <a:rPr lang="en-US" altLang="zh-CN" kern="100" dirty="0" smtClean="0">
                <a:latin typeface="Times New Roman" panose="02020603050405020304" pitchFamily="18" charset="0"/>
                <a:ea typeface="微软雅黑" panose="020B0503020204020204" pitchFamily="34" charset="-122"/>
              </a:rPr>
              <a:t>4s</a:t>
            </a:r>
            <a:r>
              <a:rPr lang="en-US" altLang="zh-CN" kern="100" baseline="30000" dirty="0" smtClean="0">
                <a:latin typeface="Times New Roman" panose="02020603050405020304" pitchFamily="18" charset="0"/>
                <a:ea typeface="微软雅黑" panose="020B0503020204020204" pitchFamily="34" charset="-122"/>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6" name="组合 15">
            <a:extLst>
              <a:ext uri="{FF2B5EF4-FFF2-40B4-BE49-F238E27FC236}">
                <a16:creationId xmlns="" xmlns:a16="http://schemas.microsoft.com/office/drawing/2014/main" id="{574E7DD6-E482-894D-9E46-D2B62C9ED9EC}"/>
              </a:ext>
            </a:extLst>
          </p:cNvPr>
          <p:cNvGrpSpPr/>
          <p:nvPr/>
        </p:nvGrpSpPr>
        <p:grpSpPr>
          <a:xfrm>
            <a:off x="516000" y="3717033"/>
            <a:ext cx="11160000" cy="2088231"/>
            <a:chOff x="792914" y="3925222"/>
            <a:chExt cx="11160000" cy="2088231"/>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2"/>
              <a:ext cx="11160000" cy="1975341"/>
            </a:xfrm>
            <a:prstGeom prst="roundRect">
              <a:avLst>
                <a:gd name="adj" fmla="val 419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p:cNvSpPr/>
          <p:nvPr/>
        </p:nvSpPr>
        <p:spPr>
          <a:xfrm>
            <a:off x="786000" y="3933057"/>
            <a:ext cx="10620000" cy="1684244"/>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基态原子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轨道上有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区外围电子排布式为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区外围电子排布式为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区外围电子排布式为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区不存在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轨道上有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符合题意。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63352" y="21689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3" name="圆角矩形 22">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25" name="圆角矩形 24">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8" name="圆角矩形 27">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13709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 name="矩形 2"/>
          <p:cNvSpPr/>
          <p:nvPr/>
        </p:nvSpPr>
        <p:spPr>
          <a:xfrm>
            <a:off x="390000" y="980728"/>
            <a:ext cx="11412000" cy="480131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[2018·</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原子轨道表示式表示的状态中，能量最低和最高的分别为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16066"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25" y="2348880"/>
            <a:ext cx="3886674"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7"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25" y="3261789"/>
            <a:ext cx="4049789"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8"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25" y="4143755"/>
            <a:ext cx="4049789"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9" name="Picture 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125" y="5061989"/>
            <a:ext cx="3886674"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142837" y="1620338"/>
            <a:ext cx="407484" cy="461665"/>
          </a:xfrm>
          <a:prstGeom prst="rect">
            <a:avLst/>
          </a:prstGeom>
        </p:spPr>
        <p:txBody>
          <a:bodyPr wrap="none">
            <a:spAutoFit/>
          </a:bodyPr>
          <a:lstStyle/>
          <a:p>
            <a:pPr algn="just">
              <a:spcAft>
                <a:spcPts val="0"/>
              </a:spcAft>
              <a:tabLst>
                <a:tab pos="2070735" algn="l"/>
              </a:tabLst>
            </a:pP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2306923" y="1620338"/>
            <a:ext cx="38985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endParaRPr lang="zh-CN" altLang="en-US" dirty="0"/>
          </a:p>
        </p:txBody>
      </p:sp>
      <p:sp>
        <p:nvSpPr>
          <p:cNvPr id="26" name="圆角矩形 25">
            <a:hlinkClick r:id="rId10"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28" name="圆角矩形 27">
            <a:hlinkClick r:id="rId12"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569339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 name="矩形 3"/>
          <p:cNvSpPr/>
          <p:nvPr/>
        </p:nvSpPr>
        <p:spPr>
          <a:xfrm>
            <a:off x="390000" y="836712"/>
            <a:ext cx="11412000" cy="577081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电子排布式和轨道表示式的书写。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[2020·</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Ti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原子的核外电子排布式为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成为阳离子时首先失去</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轨道</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Sm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的外围电子排布式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4f</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Sm</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外围电子排布式为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下列状态的镁中，电离最外层一个电子所需能量最大的是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A.[Ne]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.[Ne] </a:t>
            </a: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C.[Ne]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.[Ne]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8472264" y="1412776"/>
            <a:ext cx="2922595"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2</a:t>
            </a:r>
            <a:r>
              <a:rPr lang="en-US" altLang="zh-CN" sz="2400" kern="100" dirty="0" smtClean="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2</a:t>
            </a:r>
            <a:r>
              <a:rPr lang="en-US" altLang="zh-CN" sz="2400" kern="100" dirty="0" smtClean="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6</a:t>
            </a:r>
            <a:r>
              <a:rPr lang="en-US" altLang="zh-CN" sz="2400" kern="100" dirty="0" smtClean="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2</a:t>
            </a:r>
            <a:r>
              <a:rPr lang="en-US" altLang="zh-CN" sz="2400" kern="100" dirty="0" smtClean="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6</a:t>
            </a:r>
            <a:r>
              <a:rPr lang="en-US" altLang="zh-CN" sz="2400" kern="100" dirty="0" smtClean="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2</a:t>
            </a:r>
            <a:r>
              <a:rPr lang="en-US" altLang="zh-CN" sz="2400" kern="100" dirty="0" smtClean="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smtClean="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4" name="矩形 13"/>
          <p:cNvSpPr/>
          <p:nvPr/>
        </p:nvSpPr>
        <p:spPr>
          <a:xfrm>
            <a:off x="530936" y="2031231"/>
            <a:ext cx="2015295" cy="461665"/>
          </a:xfrm>
          <a:prstGeom prst="rect">
            <a:avLst/>
          </a:prstGeom>
        </p:spPr>
        <p:txBody>
          <a:bodyPr wrap="none">
            <a:spAutoFit/>
          </a:bodyPr>
          <a:lstStyle/>
          <a:p>
            <a:pPr lvl="0"/>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solidFill>
                <a:prstClr val="black"/>
              </a:solidFill>
            </a:endParaRPr>
          </a:p>
        </p:txBody>
      </p:sp>
      <p:sp>
        <p:nvSpPr>
          <p:cNvPr id="21" name="矩形 20"/>
          <p:cNvSpPr/>
          <p:nvPr/>
        </p:nvSpPr>
        <p:spPr>
          <a:xfrm>
            <a:off x="7392144" y="2591038"/>
            <a:ext cx="45878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4s</a:t>
            </a:r>
            <a:endParaRPr lang="zh-CN" altLang="en-US" dirty="0"/>
          </a:p>
        </p:txBody>
      </p:sp>
      <p:sp>
        <p:nvSpPr>
          <p:cNvPr id="23" name="矩形 22"/>
          <p:cNvSpPr/>
          <p:nvPr/>
        </p:nvSpPr>
        <p:spPr>
          <a:xfrm>
            <a:off x="5375920" y="3140968"/>
            <a:ext cx="54373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4f</a:t>
            </a:r>
            <a:r>
              <a:rPr lang="en-US" altLang="zh-CN" sz="2400" kern="100" baseline="300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25" name="矩形 24"/>
          <p:cNvSpPr/>
          <p:nvPr/>
        </p:nvSpPr>
        <p:spPr>
          <a:xfrm>
            <a:off x="530936" y="4221088"/>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pic>
        <p:nvPicPr>
          <p:cNvPr id="217090" name="Picture 2" descr="12-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6656" y="4869160"/>
            <a:ext cx="520872" cy="78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1" name="Picture 3" descr="12-9X"/>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872" y="4869160"/>
            <a:ext cx="520872" cy="78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2" name="Picture 4" descr="12-9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6451" y="5877272"/>
            <a:ext cx="1041746" cy="78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5" descr="12-9F"/>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872" y="5877272"/>
            <a:ext cx="520872" cy="78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圆角矩形 30">
            <a:hlinkClick r:id="rId10"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2" name="圆角矩形 31">
            <a:hlinkClick r:id="rId11"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3" name="圆角矩形 32">
            <a:hlinkClick r:id="rId12"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4" name="圆角矩形 33">
            <a:hlinkClick r:id="rId13"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5" name="圆角矩形 34">
            <a:hlinkClick r:id="rId14"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46141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1"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29016" y="2772454"/>
            <a:ext cx="10513168"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原子结构　核素　同位素</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 xmlns:a16="http://schemas.microsoft.com/office/drawing/2014/main"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196752"/>
            <a:ext cx="11412000" cy="221599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[2018·</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原子外围电子的轨道表示式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[2021</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原子的外围电子排布式为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623392" y="1889584"/>
            <a:ext cx="4231859" cy="819336"/>
          </a:xfrm>
          <a:prstGeom prst="rect">
            <a:avLst/>
          </a:prstGeom>
        </p:spPr>
      </p:pic>
      <p:sp>
        <p:nvSpPr>
          <p:cNvPr id="6" name="矩形 5"/>
          <p:cNvSpPr/>
          <p:nvPr/>
        </p:nvSpPr>
        <p:spPr>
          <a:xfrm>
            <a:off x="7608168" y="2852936"/>
            <a:ext cx="97174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4" name="圆角矩形 1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8" name="圆角矩形 17">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9" name="圆角矩形 18">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0" name="圆角矩形 19">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21" name="圆角矩形 20">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2" name="圆角矩形 21">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6844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48784"/>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原子核外未成对电子数的判断。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[2020</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离子中未成对的电子数之比为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[2017·</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Ⅲ</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35(1)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中，基态原子核外未成对电子数较多的是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[2016·</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37(1)]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个</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未成对电子。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[2016·</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37(1)]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镍元素基态原子的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能级上的未成对电子数为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10110518" y="1626366"/>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5</a:t>
            </a:r>
            <a:endParaRPr lang="zh-CN" altLang="en-US" dirty="0"/>
          </a:p>
        </p:txBody>
      </p:sp>
      <p:sp>
        <p:nvSpPr>
          <p:cNvPr id="7" name="矩形 6"/>
          <p:cNvSpPr/>
          <p:nvPr/>
        </p:nvSpPr>
        <p:spPr>
          <a:xfrm>
            <a:off x="479376" y="2656944"/>
            <a:ext cx="612668"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Mn</a:t>
            </a:r>
            <a:endParaRPr lang="zh-CN" altLang="en-US" dirty="0"/>
          </a:p>
        </p:txBody>
      </p:sp>
      <p:sp>
        <p:nvSpPr>
          <p:cNvPr id="9" name="矩形 8"/>
          <p:cNvSpPr/>
          <p:nvPr/>
        </p:nvSpPr>
        <p:spPr>
          <a:xfrm>
            <a:off x="5879976" y="325536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0" name="矩形 9"/>
          <p:cNvSpPr/>
          <p:nvPr/>
        </p:nvSpPr>
        <p:spPr>
          <a:xfrm>
            <a:off x="10056440" y="3789040"/>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6" name="圆角矩形 15">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7" name="圆角矩形 16">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8" name="圆角矩形 17">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9" name="圆角矩形 18">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0" name="圆角矩形 19">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1" name="圆角矩形 20">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2" name="圆角矩形 21">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3" name="圆角矩形 22">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24" name="圆角矩形 23">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81238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390000" y="1062047"/>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电子云轮廓图形和电子运动状态的判断。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Ⅱ</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35(1)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节选</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原子电子占据最高能级的电子云轮廓图为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[2017·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35(2)]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原子中，核外电子占据的最高电子层的符号是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占据该电子层电子的电子云轮廓图形状为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16(1)]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原子核外电子的运动状态，有</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种</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3" name="矩形 2"/>
          <p:cNvSpPr/>
          <p:nvPr/>
        </p:nvSpPr>
        <p:spPr>
          <a:xfrm>
            <a:off x="615261" y="227382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纺锤</a:t>
            </a:r>
            <a:endParaRPr lang="zh-CN" altLang="en-US" dirty="0"/>
          </a:p>
        </p:txBody>
      </p:sp>
      <p:sp>
        <p:nvSpPr>
          <p:cNvPr id="6" name="矩形 5"/>
          <p:cNvSpPr/>
          <p:nvPr/>
        </p:nvSpPr>
        <p:spPr>
          <a:xfrm>
            <a:off x="10968350" y="2849885"/>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a:t>
            </a:r>
            <a:endParaRPr lang="zh-CN" altLang="en-US" dirty="0"/>
          </a:p>
        </p:txBody>
      </p:sp>
      <p:sp>
        <p:nvSpPr>
          <p:cNvPr id="14" name="矩形 13"/>
          <p:cNvSpPr/>
          <p:nvPr/>
        </p:nvSpPr>
        <p:spPr>
          <a:xfrm>
            <a:off x="6096000" y="335394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球形</a:t>
            </a:r>
            <a:endParaRPr lang="zh-CN" altLang="en-US" dirty="0"/>
          </a:p>
        </p:txBody>
      </p:sp>
      <p:sp>
        <p:nvSpPr>
          <p:cNvPr id="22" name="矩形 21"/>
          <p:cNvSpPr/>
          <p:nvPr/>
        </p:nvSpPr>
        <p:spPr>
          <a:xfrm>
            <a:off x="8112224" y="3930005"/>
            <a:ext cx="338554"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9</a:t>
            </a:r>
            <a:endParaRPr lang="zh-CN" altLang="en-US" dirty="0"/>
          </a:p>
        </p:txBody>
      </p:sp>
      <p:sp>
        <p:nvSpPr>
          <p:cNvPr id="23" name="圆角矩形 2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5" name="圆角矩形 2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6" name="圆角矩形 2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7" name="圆角矩形 2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8" name="圆角矩形 2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9" name="圆角矩形 2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0" name="圆角矩形 2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1" name="圆角矩形 3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Tree>
    <p:extLst>
      <p:ext uri="{BB962C8B-B14F-4D97-AF65-F5344CB8AC3E}">
        <p14:creationId xmlns:p14="http://schemas.microsoft.com/office/powerpoint/2010/main" val="418964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 xmlns:a16="http://schemas.microsoft.com/office/drawing/2014/main"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 xmlns:a16="http://schemas.microsoft.com/office/drawing/2014/main" id="{F3C0D54F-E471-254D-996C-2FBC9553FFE9}"/>
              </a:ext>
            </a:extLst>
          </p:cNvPr>
          <p:cNvSpPr/>
          <p:nvPr/>
        </p:nvSpPr>
        <p:spPr>
          <a:xfrm>
            <a:off x="390000" y="1209114"/>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种微粒分别</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其中所含元素种类为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675704" y="172365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圆角矩形 19">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600126759"/>
              </p:ext>
            </p:extLst>
          </p:nvPr>
        </p:nvGraphicFramePr>
        <p:xfrm>
          <a:off x="3081957" y="1268760"/>
          <a:ext cx="4094163" cy="627062"/>
        </p:xfrm>
        <a:graphic>
          <a:graphicData uri="http://schemas.openxmlformats.org/presentationml/2006/ole">
            <mc:AlternateContent xmlns:mc="http://schemas.openxmlformats.org/markup-compatibility/2006">
              <mc:Choice xmlns:v="urn:schemas-microsoft-com:vml" Requires="v">
                <p:oleObj spid="_x0000_s219161" name="文档" r:id="rId18" imgW="4093980" imgH="626678" progId="Word.Document.12">
                  <p:embed/>
                </p:oleObj>
              </mc:Choice>
              <mc:Fallback>
                <p:oleObj name="文档" r:id="rId18" imgW="4093980" imgH="626678" progId="Word.Document.12">
                  <p:embed/>
                  <p:pic>
                    <p:nvPicPr>
                      <p:cNvPr id="0" name=""/>
                      <p:cNvPicPr/>
                      <p:nvPr/>
                    </p:nvPicPr>
                    <p:blipFill>
                      <a:blip r:embed="rId19"/>
                      <a:stretch>
                        <a:fillRect/>
                      </a:stretch>
                    </p:blipFill>
                    <p:spPr>
                      <a:xfrm>
                        <a:off x="3081957" y="1268760"/>
                        <a:ext cx="4094163" cy="627062"/>
                      </a:xfrm>
                      <a:prstGeom prst="rect">
                        <a:avLst/>
                      </a:prstGeom>
                    </p:spPr>
                  </p:pic>
                </p:oleObj>
              </mc:Fallback>
            </mc:AlternateContent>
          </a:graphicData>
        </a:graphic>
      </p:graphicFrame>
      <p:sp>
        <p:nvSpPr>
          <p:cNvPr id="24" name="圆角矩形 23">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160832"/>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同一原子中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能量依次升高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某原子核外电子由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，原子放出能量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能级的原子轨道呈纺锤形，随着电子层数的增加，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能级原子轨道数也在增多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按照泡利不相容原理，在同一个原子中不可能存在两个运动状态完全相同的电子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3352" y="332107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268760"/>
            <a:ext cx="11160000" cy="4824536"/>
            <a:chOff x="792914" y="3925222"/>
            <a:chExt cx="11160000" cy="4824536"/>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1"/>
              <a:ext cx="11160000" cy="4711647"/>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 xmlns:a16="http://schemas.microsoft.com/office/drawing/2014/main" id="{E38EBCDC-ABCA-E945-AC9F-C9807C462968}"/>
                </a:ext>
              </a:extLst>
            </p:cNvPr>
            <p:cNvSpPr txBox="1"/>
            <p:nvPr/>
          </p:nvSpPr>
          <p:spPr>
            <a:xfrm>
              <a:off x="971152" y="4141246"/>
              <a:ext cx="10802361" cy="4524315"/>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同一原子中，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能量依次升高，故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spc="-50" dirty="0" smtClean="0">
                  <a:latin typeface="Times New Roman" panose="02020603050405020304" pitchFamily="18" charset="0"/>
                  <a:ea typeface="宋体" panose="02010600030101010101" pitchFamily="2" charset="-122"/>
                  <a:cs typeface="Courier New" panose="02070309020205020404" pitchFamily="49" charset="0"/>
                </a:rPr>
                <a:t>3s</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轨道上的电子比</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3p</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轨道上的电子能量更低，所以原子核外电子由</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50" dirty="0" smtClean="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spc="-5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50" dirty="0" smtClean="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spc="-5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50" dirty="0" smtClean="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spc="-50" baseline="30000" dirty="0" smtClean="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spc="-50" dirty="0" smtClean="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spc="-5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50" dirty="0" smtClean="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spc="-50" baseline="30000" dirty="0" smtClean="0">
                  <a:latin typeface="Times New Roman" panose="02020603050405020304" pitchFamily="18" charset="0"/>
                  <a:ea typeface="宋体" panose="02010600030101010101" pitchFamily="2" charset="-122"/>
                  <a:cs typeface="Courier New" panose="02070309020205020404" pitchFamily="49" charset="0"/>
                </a:rPr>
                <a:t>1</a:t>
              </a:r>
            </a:p>
            <a:p>
              <a:pPr algn="just">
                <a:lnSpc>
                  <a:spcPct val="150000"/>
                </a:lnSpc>
                <a:spcAft>
                  <a:spcPts val="0"/>
                </a:spcAft>
                <a:tabLst>
                  <a:tab pos="2070735" algn="l"/>
                </a:tabLs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，原子要吸收能量，故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轨道是纺锤形的，任何电子层的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能级都有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个原子轨道，与电子层无关，故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多电子的原子中，电子填充在不同的电子层，电子层又分不同的能级，同一能级又有不同的原子轨道，每个轨道中最多可以填充两个电子，自旋相反，在一个基态多电子的原子中，不可能有两个运动状态完全相同的电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4" name="圆角矩形 2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6" name="圆角矩形 25">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69503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052736"/>
            <a:ext cx="11412000" cy="452044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下列有关化学用语正确的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原子的轨道表示式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氯化钠的分子式：</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NaCl</a:t>
            </a: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的结构示意图：</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D.Ca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原子的电子排布式为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1s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3d</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63352" y="382967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3" name="圆角矩形 22">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 name="组合 1"/>
          <p:cNvGrpSpPr/>
          <p:nvPr/>
        </p:nvGrpSpPr>
        <p:grpSpPr>
          <a:xfrm>
            <a:off x="3837952" y="1741439"/>
            <a:ext cx="3807870" cy="970493"/>
            <a:chOff x="5528490" y="2348880"/>
            <a:chExt cx="3807870" cy="970493"/>
          </a:xfrm>
        </p:grpSpPr>
        <p:pic>
          <p:nvPicPr>
            <p:cNvPr id="220162"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8490" y="2428419"/>
              <a:ext cx="711526" cy="89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3" name="Picture 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8229" y="2428419"/>
              <a:ext cx="711526" cy="89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7850" y="2348880"/>
              <a:ext cx="2328510" cy="97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0165" name="Picture 5" descr="12-10"/>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3834" y="3591067"/>
            <a:ext cx="1070381" cy="124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圆角矩形 27">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196752"/>
            <a:ext cx="11160000" cy="2160240"/>
            <a:chOff x="792914" y="3925222"/>
            <a:chExt cx="11160000" cy="2160240"/>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2"/>
              <a:ext cx="11160000" cy="2047350"/>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 xmlns:a16="http://schemas.microsoft.com/office/drawing/2014/main" id="{E38EBCDC-ABCA-E945-AC9F-C9807C462968}"/>
                </a:ext>
              </a:extLst>
            </p:cNvPr>
            <p:cNvSpPr txBox="1"/>
            <p:nvPr/>
          </p:nvSpPr>
          <p:spPr>
            <a:xfrm>
              <a:off x="971152" y="4213254"/>
              <a:ext cx="10802361" cy="1684244"/>
            </a:xfrm>
            <a:prstGeom prst="rect">
              <a:avLst/>
            </a:prstGeom>
            <a:noFill/>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能级的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个电子应自旋相反，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氯化钠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是离子化合物，</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只是化学式，不是分子式，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的核电荷数为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，电子排布式应是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9" name="圆角矩形 28">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7597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 name="矩形 4"/>
          <p:cNvSpPr/>
          <p:nvPr/>
        </p:nvSpPr>
        <p:spPr>
          <a:xfrm>
            <a:off x="390000" y="980728"/>
            <a:ext cx="11412000" cy="3416320"/>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两种粒子，若核外电子排布完全相同，则其化学性质一定相同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凡单原子形成的离子，一定具有稀有气体元素原子的核外电子排布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两原子，如果核外电子排布相同，则一定属于同种元素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阴离子的核外电子排布一定与比它原子序数小的稀有气体元素原子的核外电子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排</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布</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27432" y="25649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2756" y="836712"/>
            <a:ext cx="11412000" cy="1131079"/>
          </a:xfrm>
          <a:prstGeom prst="rect">
            <a:avLst/>
          </a:prstGeom>
        </p:spPr>
        <p:txBody>
          <a:bodyPr wrap="square">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原子构成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构成微粒及作用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9" name="矩形 1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298" y="2348880"/>
            <a:ext cx="7470915" cy="3391559"/>
          </a:xfrm>
          <a:prstGeom prst="rect">
            <a:avLst/>
          </a:prstGeom>
        </p:spPr>
      </p:pic>
      <p:sp>
        <p:nvSpPr>
          <p:cNvPr id="3" name="矩形 2"/>
          <p:cNvSpPr/>
          <p:nvPr/>
        </p:nvSpPr>
        <p:spPr>
          <a:xfrm>
            <a:off x="8392125" y="3322801"/>
            <a:ext cx="800219" cy="461665"/>
          </a:xfrm>
          <a:prstGeom prst="rect">
            <a:avLst/>
          </a:prstGeom>
        </p:spPr>
        <p:txBody>
          <a:bodyPr wrap="none">
            <a:spAutoFit/>
          </a:bodyPr>
          <a:lstStyle/>
          <a:p>
            <a:r>
              <a:rPr lang="zh-CN" altLang="en-US" sz="2400" dirty="0">
                <a:solidFill>
                  <a:srgbClr val="C00000"/>
                </a:solidFill>
              </a:rPr>
              <a:t>元素</a:t>
            </a:r>
          </a:p>
        </p:txBody>
      </p:sp>
      <p:sp>
        <p:nvSpPr>
          <p:cNvPr id="13" name="矩形 12"/>
          <p:cNvSpPr/>
          <p:nvPr/>
        </p:nvSpPr>
        <p:spPr>
          <a:xfrm>
            <a:off x="8328248" y="2463196"/>
            <a:ext cx="800219" cy="461665"/>
          </a:xfrm>
          <a:prstGeom prst="rect">
            <a:avLst/>
          </a:prstGeom>
        </p:spPr>
        <p:txBody>
          <a:bodyPr wrap="none">
            <a:spAutoFit/>
          </a:bodyPr>
          <a:lstStyle/>
          <a:p>
            <a:r>
              <a:rPr lang="zh-CN" altLang="en-US" sz="2400" dirty="0">
                <a:solidFill>
                  <a:srgbClr val="C00000"/>
                </a:solidFill>
              </a:rPr>
              <a:t>核素</a:t>
            </a:r>
          </a:p>
        </p:txBody>
      </p:sp>
      <p:sp>
        <p:nvSpPr>
          <p:cNvPr id="17" name="矩形 16"/>
          <p:cNvSpPr/>
          <p:nvPr/>
        </p:nvSpPr>
        <p:spPr>
          <a:xfrm>
            <a:off x="7320136" y="4653136"/>
            <a:ext cx="800219" cy="461665"/>
          </a:xfrm>
          <a:prstGeom prst="rect">
            <a:avLst/>
          </a:prstGeom>
        </p:spPr>
        <p:txBody>
          <a:bodyPr wrap="none">
            <a:spAutoFit/>
          </a:bodyPr>
          <a:lstStyle/>
          <a:p>
            <a:r>
              <a:rPr lang="zh-CN" altLang="en-US" sz="2400" dirty="0">
                <a:solidFill>
                  <a:srgbClr val="C00000"/>
                </a:solidFill>
              </a:rPr>
              <a:t>化学</a:t>
            </a:r>
          </a:p>
        </p:txBody>
      </p:sp>
    </p:spTree>
    <p:extLst>
      <p:ext uri="{BB962C8B-B14F-4D97-AF65-F5344CB8AC3E}">
        <p14:creationId xmlns:p14="http://schemas.microsoft.com/office/powerpoint/2010/main" val="327981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7" name="组合 16">
            <a:extLst>
              <a:ext uri="{FF2B5EF4-FFF2-40B4-BE49-F238E27FC236}">
                <a16:creationId xmlns="" xmlns:a16="http://schemas.microsoft.com/office/drawing/2014/main" id="{574E7DD6-E482-894D-9E46-D2B62C9ED9EC}"/>
              </a:ext>
            </a:extLst>
          </p:cNvPr>
          <p:cNvGrpSpPr/>
          <p:nvPr/>
        </p:nvGrpSpPr>
        <p:grpSpPr>
          <a:xfrm>
            <a:off x="516000" y="1052736"/>
            <a:ext cx="11160000" cy="4824536"/>
            <a:chOff x="792914" y="3925222"/>
            <a:chExt cx="11160000" cy="4824536"/>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1"/>
              <a:ext cx="11160000" cy="4711647"/>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 name="矩形 4"/>
          <p:cNvSpPr/>
          <p:nvPr/>
        </p:nvSpPr>
        <p:spPr>
          <a:xfrm>
            <a:off x="786000" y="1279023"/>
            <a:ext cx="10620000" cy="4454233"/>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两种粒子，若核外电子排布完全相同，则其化学性质不一定相同，如钠离子和氟离子，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单原子形成的离子，不一定具有稀有气体元素原子的核外电子排布，如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原子，如果核外电子排布相同，那么质子数相同，则一定属于同种元素，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阴离子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是原子得电子后的离子，则阴离子的核外电子排布与同周期的稀有气体元素原子的核外电子排布相同，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圆角矩形 25">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58127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F3C0D54F-E471-254D-996C-2FBC9553FFE9}"/>
              </a:ext>
            </a:extLst>
          </p:cNvPr>
          <p:cNvSpPr/>
          <p:nvPr/>
        </p:nvSpPr>
        <p:spPr>
          <a:xfrm>
            <a:off x="409050" y="923578"/>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5.2020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月，我国自主设计，被称为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人造太阳</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东方超环</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核聚变实验装置取得重大突破，该核聚变的基础原料是海水中提取的氘和氚。下列叙述错误的是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氘原子的相对原子质量约为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氚原子内中子数和核外电子数之差为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氘原子和氚原子互为同位素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海水中的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互为同素异形体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TextBox 9"/>
          <p:cNvSpPr txBox="1"/>
          <p:nvPr/>
        </p:nvSpPr>
        <p:spPr>
          <a:xfrm>
            <a:off x="263352" y="36450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5" name="组合 4"/>
          <p:cNvGrpSpPr/>
          <p:nvPr/>
        </p:nvGrpSpPr>
        <p:grpSpPr>
          <a:xfrm>
            <a:off x="516000" y="1196752"/>
            <a:ext cx="11160000" cy="3816424"/>
            <a:chOff x="516000" y="1196752"/>
            <a:chExt cx="11160000" cy="3816424"/>
          </a:xfrm>
        </p:grpSpPr>
        <p:sp>
          <p:nvSpPr>
            <p:cNvPr id="20" name="圆角矩形 19">
              <a:extLst>
                <a:ext uri="{FF2B5EF4-FFF2-40B4-BE49-F238E27FC236}">
                  <a16:creationId xmlns="" xmlns:a16="http://schemas.microsoft.com/office/drawing/2014/main" id="{E0791A29-2CB4-2744-96C1-EA2037B165CE}"/>
                </a:ext>
              </a:extLst>
            </p:cNvPr>
            <p:cNvSpPr/>
            <p:nvPr/>
          </p:nvSpPr>
          <p:spPr>
            <a:xfrm>
              <a:off x="516000" y="1309642"/>
              <a:ext cx="11160000" cy="3703534"/>
            </a:xfrm>
            <a:prstGeom prst="roundRect">
              <a:avLst>
                <a:gd name="adj" fmla="val 169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728106" y="119675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818418" y="119675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86000" y="1484784"/>
            <a:ext cx="10620000" cy="3416320"/>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氘原子的中子数为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，质子数为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，相对原子质量约为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氚</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原子内中子数为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，核外电子数为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氘</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原子和氚原子的质子数均为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，中子数分别是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，氘原子和氚原子互为同位素，故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海水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是化合物，不是同种元素组成的不同单质，不互为同素异形体，故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4" name="圆角矩形 23">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89231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5B31A23C-2D81-E54D-AA89-8AE9E5BDD097}"/>
              </a:ext>
            </a:extLst>
          </p:cNvPr>
          <p:cNvSpPr/>
          <p:nvPr/>
        </p:nvSpPr>
        <p:spPr>
          <a:xfrm>
            <a:off x="390000" y="908720"/>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武汉模拟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医学界通过用</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标记的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发现了一种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的羧酸衍生物，这种羧酸衍生物在特定条件下可以通过断裂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抑制艾滋病毒的繁殖。下列有关</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的碳原子化学性质不同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含的中子数相同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60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的同素异形体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互为同位素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TextBox 9"/>
          <p:cNvSpPr txBox="1"/>
          <p:nvPr/>
        </p:nvSpPr>
        <p:spPr>
          <a:xfrm>
            <a:off x="227432" y="415379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 xmlns:a16="http://schemas.microsoft.com/office/drawing/2014/main" id="{574E7DD6-E482-894D-9E46-D2B62C9ED9EC}"/>
              </a:ext>
            </a:extLst>
          </p:cNvPr>
          <p:cNvGrpSpPr/>
          <p:nvPr/>
        </p:nvGrpSpPr>
        <p:grpSpPr>
          <a:xfrm>
            <a:off x="516000" y="1412776"/>
            <a:ext cx="11160000" cy="2016224"/>
            <a:chOff x="792914" y="3925222"/>
            <a:chExt cx="11160000" cy="2016224"/>
          </a:xfrm>
        </p:grpSpPr>
        <p:sp>
          <p:nvSpPr>
            <p:cNvPr id="41" name="圆角矩形 40">
              <a:extLst>
                <a:ext uri="{FF2B5EF4-FFF2-40B4-BE49-F238E27FC236}">
                  <a16:creationId xmlns="" xmlns:a16="http://schemas.microsoft.com/office/drawing/2014/main" id="{E0791A29-2CB4-2744-96C1-EA2037B165CE}"/>
                </a:ext>
              </a:extLst>
            </p:cNvPr>
            <p:cNvSpPr/>
            <p:nvPr/>
          </p:nvSpPr>
          <p:spPr>
            <a:xfrm>
              <a:off x="792914" y="4038111"/>
              <a:ext cx="11160000" cy="1903335"/>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786000" y="1574790"/>
            <a:ext cx="10620000" cy="1754326"/>
          </a:xfrm>
          <a:prstGeom prst="rect">
            <a:avLst/>
          </a:prstGeom>
        </p:spPr>
        <p:txBody>
          <a:bodyPr>
            <a:spAutoFit/>
          </a:bodyPr>
          <a:lstStyle/>
          <a:p>
            <a:pPr algn="just">
              <a:lnSpc>
                <a:spcPct val="150000"/>
              </a:lnSpc>
              <a:spcAft>
                <a:spcPts val="0"/>
              </a:spcAft>
              <a:tabLst>
                <a:tab pos="2070735" algn="l"/>
              </a:tabLs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同一种元素的化学性质是一样的，</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 14</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中碳原子的化学性质相同，故</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14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的中子数分别为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14</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60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是碳元素的同种单质，不互为同素异形体，故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6" name="圆角矩形 35">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75167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390000" y="1412776"/>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镆</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Mc</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是一种人工合成的元素，</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同位素</a:t>
            </a:r>
            <a:r>
              <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原子核内的中子数与核外电子数之和是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A.58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B.173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C.288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D.403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4600096" y="249289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5" name="圆角矩形 14">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53236744"/>
              </p:ext>
            </p:extLst>
          </p:nvPr>
        </p:nvGraphicFramePr>
        <p:xfrm>
          <a:off x="6023992" y="1591965"/>
          <a:ext cx="1033463" cy="396875"/>
        </p:xfrm>
        <a:graphic>
          <a:graphicData uri="http://schemas.openxmlformats.org/presentationml/2006/ole">
            <mc:AlternateContent xmlns:mc="http://schemas.openxmlformats.org/markup-compatibility/2006">
              <mc:Choice xmlns:v="urn:schemas-microsoft-com:vml" Requires="v">
                <p:oleObj spid="_x0000_s221210" name="文档" r:id="rId18" imgW="1033662" imgH="396992" progId="Word.Document.12">
                  <p:embed/>
                </p:oleObj>
              </mc:Choice>
              <mc:Fallback>
                <p:oleObj name="文档" r:id="rId18" imgW="1033662" imgH="396992" progId="Word.Document.12">
                  <p:embed/>
                  <p:pic>
                    <p:nvPicPr>
                      <p:cNvPr id="0" name=""/>
                      <p:cNvPicPr/>
                      <p:nvPr/>
                    </p:nvPicPr>
                    <p:blipFill>
                      <a:blip r:embed="rId19"/>
                      <a:stretch>
                        <a:fillRect/>
                      </a:stretch>
                    </p:blipFill>
                    <p:spPr>
                      <a:xfrm>
                        <a:off x="6023992" y="1591965"/>
                        <a:ext cx="1033463" cy="396875"/>
                      </a:xfrm>
                      <a:prstGeom prst="rect">
                        <a:avLst/>
                      </a:prstGeom>
                    </p:spPr>
                  </p:pic>
                </p:oleObj>
              </mc:Fallback>
            </mc:AlternateContent>
          </a:graphicData>
        </a:graphic>
      </p:graphicFrame>
      <p:sp>
        <p:nvSpPr>
          <p:cNvPr id="20" name="圆角矩形 19">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390000" y="1052736"/>
            <a:ext cx="11412000" cy="448969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下列有关轨道表示式的表述正确的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可</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表示单核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电子微粒基态时电子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排布</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违背</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了</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泡利不相容原理</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原子的外围电子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排布</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处于激发态的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的轨道表示式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24979" name="图片 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252" y="1700808"/>
            <a:ext cx="3537941" cy="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0" name="图片 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821" y="2666853"/>
            <a:ext cx="3504193" cy="7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2" name="图片 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429" y="4725144"/>
            <a:ext cx="3616688" cy="7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83" name="Picture 55"/>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252" y="3645024"/>
            <a:ext cx="1783033"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9"/>
          <p:cNvSpPr txBox="1"/>
          <p:nvPr/>
        </p:nvSpPr>
        <p:spPr>
          <a:xfrm>
            <a:off x="217991" y="185047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3" name="圆角矩形 22">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16000" y="1268760"/>
            <a:ext cx="11160000" cy="3727435"/>
            <a:chOff x="516000" y="1052736"/>
            <a:chExt cx="11160000" cy="3727435"/>
          </a:xfrm>
        </p:grpSpPr>
        <p:sp>
          <p:nvSpPr>
            <p:cNvPr id="33" name="圆角矩形 32">
              <a:extLst>
                <a:ext uri="{FF2B5EF4-FFF2-40B4-BE49-F238E27FC236}">
                  <a16:creationId xmlns="" xmlns:a16="http://schemas.microsoft.com/office/drawing/2014/main" id="{E0791A29-2CB4-2744-96C1-EA2037B165CE}"/>
                </a:ext>
              </a:extLst>
            </p:cNvPr>
            <p:cNvSpPr/>
            <p:nvPr/>
          </p:nvSpPr>
          <p:spPr>
            <a:xfrm>
              <a:off x="516000" y="1165626"/>
              <a:ext cx="11160000" cy="3614545"/>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6" name="文本框 35">
            <a:extLst>
              <a:ext uri="{FF2B5EF4-FFF2-40B4-BE49-F238E27FC236}">
                <a16:creationId xmlns="" xmlns:a16="http://schemas.microsoft.com/office/drawing/2014/main" id="{E38EBCDC-ABCA-E945-AC9F-C9807C462968}"/>
              </a:ext>
            </a:extLst>
          </p:cNvPr>
          <p:cNvSpPr txBox="1"/>
          <p:nvPr/>
        </p:nvSpPr>
        <p:spPr>
          <a:xfrm>
            <a:off x="694238" y="1556792"/>
            <a:ext cx="10798239" cy="3439403"/>
          </a:xfrm>
          <a:prstGeom prst="rect">
            <a:avLst/>
          </a:prstGeom>
          <a:noFill/>
        </p:spPr>
        <p:txBody>
          <a:bodyPr wrap="square">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电子粒子基态时电子排布式为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，每个轨道内排布</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个电子，自旋相反，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图违背了洪特规则，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原子的外围电子轨道表示式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轨道表示式中的电子没有跃迁到能量更高的轨道上，</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5" name="圆角矩形 44">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6" name="圆角矩形 25">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71899" name="图片 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5880" y="3356992"/>
            <a:ext cx="2719547" cy="76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圆角矩形 29">
            <a:hlinkClick r:id="rId17"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97165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nodeType="withEffect">
                                  <p:stCondLst>
                                    <p:cond delay="0"/>
                                  </p:stCondLst>
                                  <p:childTnLst>
                                    <p:set>
                                      <p:cBhvr>
                                        <p:cTn id="12" dur="1" fill="hold">
                                          <p:stCondLst>
                                            <p:cond delay="0"/>
                                          </p:stCondLst>
                                        </p:cTn>
                                        <p:tgtEl>
                                          <p:spTgt spid="71899"/>
                                        </p:tgtEl>
                                        <p:attrNameLst>
                                          <p:attrName>style.visibility</p:attrName>
                                        </p:attrNameLst>
                                      </p:cBhvr>
                                      <p:to>
                                        <p:strVal val="visible"/>
                                      </p:to>
                                    </p:set>
                                    <p:animEffect transition="in" filter="blinds(horizontal)">
                                      <p:cBhvr>
                                        <p:cTn id="13" dur="500"/>
                                        <p:tgtEl>
                                          <p:spTgt spid="71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90000" y="1305946"/>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三种元素的原子，其最外层电子排布式分别为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，由这三种元素组成的化合物的化学式可能是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A.XYZ</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B.X</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YZ</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YZ</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D.XYZ</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TextBox 9"/>
          <p:cNvSpPr txBox="1"/>
          <p:nvPr/>
        </p:nvSpPr>
        <p:spPr>
          <a:xfrm>
            <a:off x="263352" y="238606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0" name="圆角矩形 19">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899016"/>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070735" algn="l"/>
              </a:tabLs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(2022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辽宁模拟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某元素的一种同位素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原子的质量数为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，它与</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原子组成</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分子，此分子含</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个中子，在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g </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中所含电子的物质的量是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646380948"/>
              </p:ext>
            </p:extLst>
          </p:nvPr>
        </p:nvGraphicFramePr>
        <p:xfrm>
          <a:off x="550367" y="2114773"/>
          <a:ext cx="4681537" cy="3546475"/>
        </p:xfrm>
        <a:graphic>
          <a:graphicData uri="http://schemas.openxmlformats.org/presentationml/2006/ole">
            <mc:AlternateContent xmlns:mc="http://schemas.openxmlformats.org/markup-compatibility/2006">
              <mc:Choice xmlns:v="urn:schemas-microsoft-com:vml" Requires="v">
                <p:oleObj spid="_x0000_s222231" name="文档" r:id="rId18" imgW="4681353" imgH="3546968" progId="Word.Document.12">
                  <p:embed/>
                </p:oleObj>
              </mc:Choice>
              <mc:Fallback>
                <p:oleObj name="文档" r:id="rId18" imgW="4681353" imgH="3546968" progId="Word.Document.12">
                  <p:embed/>
                  <p:pic>
                    <p:nvPicPr>
                      <p:cNvPr id="0" name=""/>
                      <p:cNvPicPr/>
                      <p:nvPr/>
                    </p:nvPicPr>
                    <p:blipFill>
                      <a:blip r:embed="rId19"/>
                      <a:stretch>
                        <a:fillRect/>
                      </a:stretch>
                    </p:blipFill>
                    <p:spPr>
                      <a:xfrm>
                        <a:off x="550367" y="2114773"/>
                        <a:ext cx="4681537" cy="3546475"/>
                      </a:xfrm>
                      <a:prstGeom prst="rect">
                        <a:avLst/>
                      </a:prstGeom>
                    </p:spPr>
                  </p:pic>
                </p:oleObj>
              </mc:Fallback>
            </mc:AlternateContent>
          </a:graphicData>
        </a:graphic>
      </p:graphicFrame>
      <p:sp>
        <p:nvSpPr>
          <p:cNvPr id="22" name="TextBox 9"/>
          <p:cNvSpPr txBox="1"/>
          <p:nvPr/>
        </p:nvSpPr>
        <p:spPr>
          <a:xfrm>
            <a:off x="299440" y="47251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44" name="圆角矩形 43">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332656"/>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微粒间的数量关系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908720"/>
            <a:ext cx="7470915" cy="3154386"/>
          </a:xfrm>
          <a:prstGeom prst="rect">
            <a:avLst/>
          </a:prstGeom>
        </p:spPr>
      </p:pic>
      <p:sp>
        <p:nvSpPr>
          <p:cNvPr id="11" name="矩形 10"/>
          <p:cNvSpPr/>
          <p:nvPr/>
        </p:nvSpPr>
        <p:spPr>
          <a:xfrm>
            <a:off x="3999637" y="2349262"/>
            <a:ext cx="800219" cy="461665"/>
          </a:xfrm>
          <a:prstGeom prst="rect">
            <a:avLst/>
          </a:prstGeom>
        </p:spPr>
        <p:txBody>
          <a:bodyPr wrap="none">
            <a:spAutoFit/>
          </a:bodyPr>
          <a:lstStyle/>
          <a:p>
            <a:r>
              <a:rPr lang="zh-CN" altLang="en-US" sz="2400" dirty="0">
                <a:solidFill>
                  <a:srgbClr val="C00000"/>
                </a:solidFill>
              </a:rPr>
              <a:t>中子</a:t>
            </a:r>
          </a:p>
        </p:txBody>
      </p:sp>
      <p:sp>
        <p:nvSpPr>
          <p:cNvPr id="12" name="矩形 11"/>
          <p:cNvSpPr/>
          <p:nvPr/>
        </p:nvSpPr>
        <p:spPr>
          <a:xfrm>
            <a:off x="5519936" y="2357127"/>
            <a:ext cx="800219" cy="461665"/>
          </a:xfrm>
          <a:prstGeom prst="rect">
            <a:avLst/>
          </a:prstGeom>
        </p:spPr>
        <p:txBody>
          <a:bodyPr wrap="none">
            <a:spAutoFit/>
          </a:bodyPr>
          <a:lstStyle/>
          <a:p>
            <a:r>
              <a:rPr lang="zh-CN" altLang="en-US" sz="2400" dirty="0">
                <a:solidFill>
                  <a:srgbClr val="C00000"/>
                </a:solidFill>
              </a:rPr>
              <a:t>质子</a:t>
            </a:r>
          </a:p>
        </p:txBody>
      </p:sp>
      <p:sp>
        <p:nvSpPr>
          <p:cNvPr id="16" name="矩形 15"/>
          <p:cNvSpPr/>
          <p:nvPr/>
        </p:nvSpPr>
        <p:spPr>
          <a:xfrm>
            <a:off x="390000" y="4245789"/>
            <a:ext cx="11412000" cy="113107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阳离子的核外电子数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所带电荷数。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阴离子的核外电子数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所带电荷数。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845748" y="4293096"/>
            <a:ext cx="1107996" cy="461665"/>
          </a:xfrm>
          <a:prstGeom prst="rect">
            <a:avLst/>
          </a:prstGeom>
        </p:spPr>
        <p:txBody>
          <a:bodyPr wrap="none">
            <a:spAutoFit/>
          </a:bodyPr>
          <a:lstStyle/>
          <a:p>
            <a:r>
              <a:rPr lang="zh-CN" altLang="zh-CN" sz="2400" dirty="0">
                <a:solidFill>
                  <a:srgbClr val="C00000"/>
                </a:solidFill>
              </a:rPr>
              <a:t>质子数</a:t>
            </a:r>
            <a:endParaRPr lang="zh-CN" altLang="en-US" sz="2400" dirty="0">
              <a:solidFill>
                <a:srgbClr val="C00000"/>
              </a:solidFill>
            </a:endParaRPr>
          </a:p>
        </p:txBody>
      </p:sp>
      <p:sp>
        <p:nvSpPr>
          <p:cNvPr id="5" name="矩形 4"/>
          <p:cNvSpPr/>
          <p:nvPr/>
        </p:nvSpPr>
        <p:spPr>
          <a:xfrm>
            <a:off x="3845748" y="4834982"/>
            <a:ext cx="1107996" cy="461665"/>
          </a:xfrm>
          <a:prstGeom prst="rect">
            <a:avLst/>
          </a:prstGeom>
        </p:spPr>
        <p:txBody>
          <a:bodyPr wrap="none">
            <a:spAutoFit/>
          </a:bodyPr>
          <a:lstStyle/>
          <a:p>
            <a:r>
              <a:rPr lang="zh-CN" altLang="zh-CN" sz="2400" dirty="0">
                <a:solidFill>
                  <a:srgbClr val="C00000"/>
                </a:solidFill>
              </a:rPr>
              <a:t>质子数</a:t>
            </a:r>
            <a:endParaRPr lang="zh-CN" altLang="en-US" sz="2400" dirty="0">
              <a:solidFill>
                <a:srgbClr val="C00000"/>
              </a:solidFill>
            </a:endParaRPr>
          </a:p>
        </p:txBody>
      </p:sp>
    </p:spTree>
    <p:extLst>
      <p:ext uri="{BB962C8B-B14F-4D97-AF65-F5344CB8AC3E}">
        <p14:creationId xmlns:p14="http://schemas.microsoft.com/office/powerpoint/2010/main" val="5130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12" name="圆角矩形 1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4" name="圆角矩形 1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6" name="组合 15"/>
          <p:cNvGrpSpPr/>
          <p:nvPr/>
        </p:nvGrpSpPr>
        <p:grpSpPr>
          <a:xfrm>
            <a:off x="516000" y="1268760"/>
            <a:ext cx="11160000" cy="3312369"/>
            <a:chOff x="516000" y="1052736"/>
            <a:chExt cx="11160000" cy="3312369"/>
          </a:xfrm>
        </p:grpSpPr>
        <p:sp>
          <p:nvSpPr>
            <p:cNvPr id="17" name="圆角矩形 16">
              <a:extLst>
                <a:ext uri="{FF2B5EF4-FFF2-40B4-BE49-F238E27FC236}">
                  <a16:creationId xmlns="" xmlns:a16="http://schemas.microsoft.com/office/drawing/2014/main" id="{E0791A29-2CB4-2744-96C1-EA2037B165CE}"/>
                </a:ext>
              </a:extLst>
            </p:cNvPr>
            <p:cNvSpPr/>
            <p:nvPr/>
          </p:nvSpPr>
          <p:spPr>
            <a:xfrm>
              <a:off x="516000" y="1165627"/>
              <a:ext cx="11160000" cy="3199478"/>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728106" y="1052736"/>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818418" y="1052736"/>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文本框 19">
            <a:extLst>
              <a:ext uri="{FF2B5EF4-FFF2-40B4-BE49-F238E27FC236}">
                <a16:creationId xmlns="" xmlns:a16="http://schemas.microsoft.com/office/drawing/2014/main" id="{E38EBCDC-ABCA-E945-AC9F-C9807C462968}"/>
              </a:ext>
            </a:extLst>
          </p:cNvPr>
          <p:cNvSpPr txBox="1"/>
          <p:nvPr/>
        </p:nvSpPr>
        <p:spPr>
          <a:xfrm>
            <a:off x="694238" y="1556792"/>
            <a:ext cx="10798239" cy="2769989"/>
          </a:xfrm>
          <a:prstGeom prst="rect">
            <a:avLst/>
          </a:prstGeom>
          <a:noFill/>
        </p:spPr>
        <p:txBody>
          <a:bodyPr wrap="square">
            <a:spAutoFit/>
          </a:bodyPr>
          <a:lstStyle/>
          <a:p>
            <a:pPr algn="dist">
              <a:lnSpc>
                <a:spcPct val="150000"/>
              </a:lnSpc>
              <a:spcAft>
                <a:spcPts val="0"/>
              </a:spcAft>
              <a:tabLst>
                <a:tab pos="2070735" algn="l"/>
              </a:tabLst>
            </a:pP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分子含</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个中子，则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原子含中子数为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原子的质量数为</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可知，质子数为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，则每个</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分子含有质子数</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g </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物质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，因中性分子中质子数等于电子数，则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g </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中所含</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0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3806235335"/>
              </p:ext>
            </p:extLst>
          </p:nvPr>
        </p:nvGraphicFramePr>
        <p:xfrm>
          <a:off x="2387389" y="2851274"/>
          <a:ext cx="1274763" cy="793750"/>
        </p:xfrm>
        <a:graphic>
          <a:graphicData uri="http://schemas.openxmlformats.org/presentationml/2006/ole">
            <mc:AlternateContent xmlns:mc="http://schemas.openxmlformats.org/markup-compatibility/2006">
              <mc:Choice xmlns:v="urn:schemas-microsoft-com:vml" Requires="v">
                <p:oleObj spid="_x0000_s223275" name="文档" r:id="rId18" imgW="1274802" imgH="793624" progId="Word.Document.12">
                  <p:embed/>
                </p:oleObj>
              </mc:Choice>
              <mc:Fallback>
                <p:oleObj name="文档" r:id="rId18" imgW="1274802" imgH="793624" progId="Word.Document.12">
                  <p:embed/>
                  <p:pic>
                    <p:nvPicPr>
                      <p:cNvPr id="0" name=""/>
                      <p:cNvPicPr/>
                      <p:nvPr/>
                    </p:nvPicPr>
                    <p:blipFill>
                      <a:blip r:embed="rId19"/>
                      <a:stretch>
                        <a:fillRect/>
                      </a:stretch>
                    </p:blipFill>
                    <p:spPr>
                      <a:xfrm>
                        <a:off x="2387389" y="2851274"/>
                        <a:ext cx="1274763" cy="79375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098055658"/>
              </p:ext>
            </p:extLst>
          </p:nvPr>
        </p:nvGraphicFramePr>
        <p:xfrm>
          <a:off x="2999656" y="3589028"/>
          <a:ext cx="1274763" cy="793750"/>
        </p:xfrm>
        <a:graphic>
          <a:graphicData uri="http://schemas.openxmlformats.org/presentationml/2006/ole">
            <mc:AlternateContent xmlns:mc="http://schemas.openxmlformats.org/markup-compatibility/2006">
              <mc:Choice xmlns:v="urn:schemas-microsoft-com:vml" Requires="v">
                <p:oleObj spid="_x0000_s223276" name="文档" r:id="rId21" imgW="1274802" imgH="793624" progId="Word.Document.12">
                  <p:embed/>
                </p:oleObj>
              </mc:Choice>
              <mc:Fallback>
                <p:oleObj name="文档" r:id="rId21" imgW="1274802" imgH="793624" progId="Word.Document.12">
                  <p:embed/>
                  <p:pic>
                    <p:nvPicPr>
                      <p:cNvPr id="0" name=""/>
                      <p:cNvPicPr/>
                      <p:nvPr/>
                    </p:nvPicPr>
                    <p:blipFill>
                      <a:blip r:embed="rId22"/>
                      <a:stretch>
                        <a:fillRect/>
                      </a:stretch>
                    </p:blipFill>
                    <p:spPr>
                      <a:xfrm>
                        <a:off x="2999656" y="3589028"/>
                        <a:ext cx="1274763" cy="793750"/>
                      </a:xfrm>
                      <a:prstGeom prst="rect">
                        <a:avLst/>
                      </a:prstGeom>
                    </p:spPr>
                  </p:pic>
                </p:oleObj>
              </mc:Fallback>
            </mc:AlternateContent>
          </a:graphicData>
        </a:graphic>
      </p:graphicFrame>
      <p:sp>
        <p:nvSpPr>
          <p:cNvPr id="24" name="圆角矩形 23">
            <a:hlinkClick r:id="rId23"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163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7" name="矩形 16"/>
          <p:cNvSpPr/>
          <p:nvPr/>
        </p:nvSpPr>
        <p:spPr>
          <a:xfrm>
            <a:off x="390000" y="1136933"/>
            <a:ext cx="11412000" cy="390106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已知某原子结构示意图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0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结构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示意图中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a:t>
            </a: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该原子的电子排布式为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a:t>
            </a: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该原子的轨道表示式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该原子结构中共有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个能级上填充有电子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9"/>
          <p:cNvSpPr txBox="1"/>
          <p:nvPr/>
        </p:nvSpPr>
        <p:spPr>
          <a:xfrm>
            <a:off x="227432" y="432918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1" name="圆角矩形 2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24258" name="Picture 2" descr="12-1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9323" y="836712"/>
            <a:ext cx="1246716" cy="124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3813229" y="3429000"/>
            <a:ext cx="5739155" cy="821338"/>
            <a:chOff x="3935760" y="3624890"/>
            <a:chExt cx="5739155" cy="821338"/>
          </a:xfrm>
        </p:grpSpPr>
        <p:pic>
          <p:nvPicPr>
            <p:cNvPr id="224259" name="Picture 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5760" y="3670103"/>
              <a:ext cx="619823" cy="77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0" name="Picture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1652" y="3678156"/>
              <a:ext cx="604303" cy="7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1" name="图片 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456" y="3624890"/>
              <a:ext cx="1783033"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2" name="图片 8"/>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0363" y="3702963"/>
              <a:ext cx="588038"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3" name="图片 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1275" y="3644401"/>
              <a:ext cx="1713640" cy="77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圆角矩形 26">
            <a:hlinkClick r:id="rId22"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grpSp>
        <p:nvGrpSpPr>
          <p:cNvPr id="17" name="组合 16">
            <a:extLst>
              <a:ext uri="{FF2B5EF4-FFF2-40B4-BE49-F238E27FC236}">
                <a16:creationId xmlns="" xmlns:a16="http://schemas.microsoft.com/office/drawing/2014/main" id="{574E7DD6-E482-894D-9E46-D2B62C9ED9EC}"/>
              </a:ext>
            </a:extLst>
          </p:cNvPr>
          <p:cNvGrpSpPr/>
          <p:nvPr/>
        </p:nvGrpSpPr>
        <p:grpSpPr>
          <a:xfrm>
            <a:off x="516000" y="908720"/>
            <a:ext cx="11160000" cy="4104457"/>
            <a:chOff x="792914" y="3925222"/>
            <a:chExt cx="11160000" cy="4104457"/>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3"/>
              <a:ext cx="11160000" cy="3991566"/>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矩形 6"/>
          <p:cNvSpPr/>
          <p:nvPr/>
        </p:nvSpPr>
        <p:spPr>
          <a:xfrm>
            <a:off x="786000" y="1412776"/>
            <a:ext cx="10620000" cy="3439403"/>
          </a:xfrm>
          <a:prstGeom prst="rect">
            <a:avLst/>
          </a:prstGeom>
        </p:spPr>
        <p:txBody>
          <a:bodyPr>
            <a:spAutoFit/>
          </a:bodyPr>
          <a:lstStyle/>
          <a:p>
            <a:pPr>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由原子结构示意图可知，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层电子排满时为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，该元素为硅，故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070735" algn="l"/>
              </a:tabLst>
            </a:pPr>
            <a:endParaRPr lang="en-US" altLang="zh-CN" sz="1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硅</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的轨道表示式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070735" algn="l"/>
              </a:tabLst>
            </a:pPr>
            <a:endParaRPr lang="en-US" altLang="zh-CN" sz="1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原子结构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个能级上填充有电子，故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4" name="组合 23"/>
          <p:cNvGrpSpPr/>
          <p:nvPr/>
        </p:nvGrpSpPr>
        <p:grpSpPr>
          <a:xfrm>
            <a:off x="3367777" y="3212976"/>
            <a:ext cx="3912641" cy="821338"/>
            <a:chOff x="3935760" y="3624890"/>
            <a:chExt cx="3912641" cy="821338"/>
          </a:xfrm>
        </p:grpSpPr>
        <p:pic>
          <p:nvPicPr>
            <p:cNvPr id="25" name="Picture 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5760" y="3670103"/>
              <a:ext cx="619823" cy="77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1652" y="3678156"/>
              <a:ext cx="604303" cy="7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456" y="3624890"/>
              <a:ext cx="1783033" cy="8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8"/>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0363" y="3702963"/>
              <a:ext cx="588038"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圆角矩形 44">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pic>
        <p:nvPicPr>
          <p:cNvPr id="2" name="图片 1"/>
          <p:cNvPicPr>
            <a:picLocks noChangeAspect="1"/>
          </p:cNvPicPr>
          <p:nvPr/>
        </p:nvPicPr>
        <p:blipFill>
          <a:blip r:embed="rId21">
            <a:clrChange>
              <a:clrFrom>
                <a:srgbClr val="FFFFFF"/>
              </a:clrFrom>
              <a:clrTo>
                <a:srgbClr val="FFFFFF">
                  <a:alpha val="0"/>
                </a:srgbClr>
              </a:clrTo>
            </a:clrChange>
          </a:blip>
          <a:stretch>
            <a:fillRect/>
          </a:stretch>
        </p:blipFill>
        <p:spPr>
          <a:xfrm>
            <a:off x="7311902" y="3215346"/>
            <a:ext cx="1952450" cy="805219"/>
          </a:xfrm>
          <a:prstGeom prst="rect">
            <a:avLst/>
          </a:prstGeom>
        </p:spPr>
      </p:pic>
    </p:spTree>
    <p:extLst>
      <p:ext uri="{BB962C8B-B14F-4D97-AF65-F5344CB8AC3E}">
        <p14:creationId xmlns:p14="http://schemas.microsoft.com/office/powerpoint/2010/main" val="286259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14" name="圆角矩形 1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5" name="圆角矩形 1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 name="矩形 2"/>
          <p:cNvSpPr/>
          <p:nvPr/>
        </p:nvSpPr>
        <p:spPr>
          <a:xfrm>
            <a:off x="390000" y="1052736"/>
            <a:ext cx="11412000" cy="3970318"/>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科学研究表明：核外电子的能量不仅与电子所处的电子层、能级有关，还与核外电子的数目及核电荷数有关。氩原子与硫离子的核外电子排布相同，都是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两粒子的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能级上电子的能量相同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两粒子的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能级上的电子离核的距离相同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两粒子的电子发生跃迁时，产生的光谱不同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两粒子最外层都达到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电子稳定结构，化学性质相同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27432" y="37529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96570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1340767"/>
            <a:ext cx="11160000" cy="3744417"/>
            <a:chOff x="792914" y="3925222"/>
            <a:chExt cx="11160000" cy="3744417"/>
          </a:xfrm>
        </p:grpSpPr>
        <p:sp>
          <p:nvSpPr>
            <p:cNvPr id="16" name="圆角矩形 15">
              <a:extLst>
                <a:ext uri="{FF2B5EF4-FFF2-40B4-BE49-F238E27FC236}">
                  <a16:creationId xmlns="" xmlns:a16="http://schemas.microsoft.com/office/drawing/2014/main" id="{E0791A29-2CB4-2744-96C1-EA2037B165CE}"/>
                </a:ext>
              </a:extLst>
            </p:cNvPr>
            <p:cNvSpPr/>
            <p:nvPr/>
          </p:nvSpPr>
          <p:spPr>
            <a:xfrm>
              <a:off x="792914" y="4038113"/>
              <a:ext cx="11160000" cy="3631526"/>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矩形 18"/>
          <p:cNvSpPr/>
          <p:nvPr/>
        </p:nvSpPr>
        <p:spPr>
          <a:xfrm>
            <a:off x="786000" y="1556791"/>
            <a:ext cx="10620000" cy="3346237"/>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虽然电子数相同，但是核电荷数不同，所以能量不同，故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同</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能级，氩原子中的核电荷数较大，对电子的吸引力较大，所以电子离核较近，故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的能量不同，则发生跃迁时，产生的光谱不同，故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硫</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离子是得到电子之后变成此种结构，有较强的失电子能力，所以具有很强的还原性，二者化学性质不同，故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圆角矩形 19">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2" name="圆角矩形 21">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5" name="圆角矩形 24">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51756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390000" y="980728"/>
            <a:ext cx="11412000" cy="500906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工业上通常利用反应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熔融</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来获得单质铝，该反应还需要添加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[AlF</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冰晶石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以降低氧化铝的熔化温度。下列表示相关微粒的化学用语错误的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质子数与中子数相等的氟原子</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B.[AlF</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的中心离子的结构示意图：</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基态钠原子的外围电子排布式：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基态氧原子的轨道表示式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46170950"/>
              </p:ext>
            </p:extLst>
          </p:nvPr>
        </p:nvGraphicFramePr>
        <p:xfrm>
          <a:off x="5385331" y="836712"/>
          <a:ext cx="1162050" cy="793750"/>
        </p:xfrm>
        <a:graphic>
          <a:graphicData uri="http://schemas.openxmlformats.org/presentationml/2006/ole">
            <mc:AlternateContent xmlns:mc="http://schemas.openxmlformats.org/markup-compatibility/2006">
              <mc:Choice xmlns:v="urn:schemas-microsoft-com:vml" Requires="v">
                <p:oleObj spid="_x0000_s225329" name="文档" r:id="rId18" imgW="1162510" imgH="793624" progId="Word.Document.12">
                  <p:embed/>
                </p:oleObj>
              </mc:Choice>
              <mc:Fallback>
                <p:oleObj name="文档" r:id="rId18" imgW="1162510" imgH="793624" progId="Word.Document.12">
                  <p:embed/>
                  <p:pic>
                    <p:nvPicPr>
                      <p:cNvPr id="0" name=""/>
                      <p:cNvPicPr/>
                      <p:nvPr/>
                    </p:nvPicPr>
                    <p:blipFill>
                      <a:blip r:embed="rId19"/>
                      <a:stretch>
                        <a:fillRect/>
                      </a:stretch>
                    </p:blipFill>
                    <p:spPr>
                      <a:xfrm>
                        <a:off x="5385331" y="836712"/>
                        <a:ext cx="1162050" cy="79375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299508274"/>
              </p:ext>
            </p:extLst>
          </p:nvPr>
        </p:nvGraphicFramePr>
        <p:xfrm>
          <a:off x="5002424" y="2797051"/>
          <a:ext cx="679450" cy="415925"/>
        </p:xfrm>
        <a:graphic>
          <a:graphicData uri="http://schemas.openxmlformats.org/presentationml/2006/ole">
            <mc:AlternateContent xmlns:mc="http://schemas.openxmlformats.org/markup-compatibility/2006">
              <mc:Choice xmlns:v="urn:schemas-microsoft-com:vml" Requires="v">
                <p:oleObj spid="_x0000_s225330" name="文档" r:id="rId21" imgW="679871" imgH="416103" progId="Word.Document.12">
                  <p:embed/>
                </p:oleObj>
              </mc:Choice>
              <mc:Fallback>
                <p:oleObj name="文档" r:id="rId21" imgW="679871" imgH="416103" progId="Word.Document.12">
                  <p:embed/>
                  <p:pic>
                    <p:nvPicPr>
                      <p:cNvPr id="0" name=""/>
                      <p:cNvPicPr/>
                      <p:nvPr/>
                    </p:nvPicPr>
                    <p:blipFill>
                      <a:blip r:embed="rId22"/>
                      <a:stretch>
                        <a:fillRect/>
                      </a:stretch>
                    </p:blipFill>
                    <p:spPr>
                      <a:xfrm>
                        <a:off x="5002424" y="2797051"/>
                        <a:ext cx="679450" cy="415925"/>
                      </a:xfrm>
                      <a:prstGeom prst="rect">
                        <a:avLst/>
                      </a:prstGeom>
                    </p:spPr>
                  </p:pic>
                </p:oleObj>
              </mc:Fallback>
            </mc:AlternateContent>
          </a:graphicData>
        </a:graphic>
      </p:graphicFrame>
      <p:pic>
        <p:nvPicPr>
          <p:cNvPr id="225283" name="Picture 3" descr="+1328"/>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6149" y="3309184"/>
            <a:ext cx="890954" cy="107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图片 1"/>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865" y="5085184"/>
            <a:ext cx="2709985" cy="8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9"/>
          <p:cNvSpPr txBox="1"/>
          <p:nvPr/>
        </p:nvSpPr>
        <p:spPr>
          <a:xfrm>
            <a:off x="227432" y="522920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5"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7343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1124743"/>
            <a:ext cx="11160000" cy="4896545"/>
            <a:chOff x="792914" y="3925222"/>
            <a:chExt cx="11160000" cy="4896545"/>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3"/>
              <a:ext cx="11160000" cy="4783654"/>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86000" y="1340767"/>
            <a:ext cx="10620000" cy="4455066"/>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氟原子质子数为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，则质子数与中子数相等的氟原子质量数为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，原子符号表示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di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铝</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离子的核外电子数为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个电子层，各层电子数分别为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，铝离子</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结构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示意图</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基态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钠原子的电子排布式为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基态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氧原子的轨道表示式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6307" name="Picture 3" descr="+132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4218" y="3215670"/>
            <a:ext cx="928078" cy="100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4511824" y="4885612"/>
            <a:ext cx="3619460" cy="847644"/>
            <a:chOff x="5428868" y="5147910"/>
            <a:chExt cx="3619460" cy="847644"/>
          </a:xfrm>
        </p:grpSpPr>
        <p:pic>
          <p:nvPicPr>
            <p:cNvPr id="226306" name="图片 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8868" y="5147910"/>
              <a:ext cx="1543703" cy="8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8" name="Picture 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804" y="5157192"/>
              <a:ext cx="1967524" cy="8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圆角矩形 30">
            <a:hlinkClick r:id="rId20"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35583334"/>
              </p:ext>
            </p:extLst>
          </p:nvPr>
        </p:nvGraphicFramePr>
        <p:xfrm>
          <a:off x="1492739" y="2034721"/>
          <a:ext cx="690563" cy="425450"/>
        </p:xfrm>
        <a:graphic>
          <a:graphicData uri="http://schemas.openxmlformats.org/presentationml/2006/ole">
            <mc:AlternateContent xmlns:mc="http://schemas.openxmlformats.org/markup-compatibility/2006">
              <mc:Choice xmlns:v="urn:schemas-microsoft-com:vml" Requires="v">
                <p:oleObj spid="_x0000_s232453" name="文档" r:id="rId22" imgW="689948" imgH="425838" progId="Word.Document.12">
                  <p:embed/>
                </p:oleObj>
              </mc:Choice>
              <mc:Fallback>
                <p:oleObj name="文档" r:id="rId22" imgW="689948" imgH="425838" progId="Word.Document.12">
                  <p:embed/>
                  <p:pic>
                    <p:nvPicPr>
                      <p:cNvPr id="0" name=""/>
                      <p:cNvPicPr/>
                      <p:nvPr/>
                    </p:nvPicPr>
                    <p:blipFill>
                      <a:blip r:embed="rId23"/>
                      <a:stretch>
                        <a:fillRect/>
                      </a:stretch>
                    </p:blipFill>
                    <p:spPr>
                      <a:xfrm>
                        <a:off x="1492739" y="2034721"/>
                        <a:ext cx="690563" cy="425450"/>
                      </a:xfrm>
                      <a:prstGeom prst="rect">
                        <a:avLst/>
                      </a:prstGeom>
                    </p:spPr>
                  </p:pic>
                </p:oleObj>
              </mc:Fallback>
            </mc:AlternateContent>
          </a:graphicData>
        </a:graphic>
      </p:graphicFrame>
    </p:spTree>
    <p:extLst>
      <p:ext uri="{BB962C8B-B14F-4D97-AF65-F5344CB8AC3E}">
        <p14:creationId xmlns:p14="http://schemas.microsoft.com/office/powerpoint/2010/main" val="167772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226307"/>
                                        </p:tgtEl>
                                        <p:attrNameLst>
                                          <p:attrName>style.visibility</p:attrName>
                                        </p:attrNameLst>
                                      </p:cBhvr>
                                      <p:to>
                                        <p:strVal val="visible"/>
                                      </p:to>
                                    </p:set>
                                    <p:animEffect transition="in" filter="blinds(horizontal)">
                                      <p:cBhvr>
                                        <p:cTn id="16" dur="500"/>
                                        <p:tgtEl>
                                          <p:spTgt spid="226307"/>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 name="矩形 2"/>
          <p:cNvSpPr/>
          <p:nvPr/>
        </p:nvSpPr>
        <p:spPr>
          <a:xfrm>
            <a:off x="479376" y="980728"/>
            <a:ext cx="11233248" cy="577081"/>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rPr>
              <a:t>14.</a:t>
            </a:r>
            <a:r>
              <a:rPr lang="en-US" altLang="zh-CN" sz="2400" kern="100" dirty="0">
                <a:latin typeface="Times New Roman" panose="02020603050405020304" pitchFamily="18" charset="0"/>
                <a:ea typeface="宋体" panose="02010600030101010101" pitchFamily="2" charset="-122"/>
              </a:rPr>
              <a:t>(2022·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广东模拟</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有四种短周期元素，它们的结构、性质等信息如下表所述：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1144670514"/>
              </p:ext>
            </p:extLst>
          </p:nvPr>
        </p:nvGraphicFramePr>
        <p:xfrm>
          <a:off x="624632" y="1676752"/>
          <a:ext cx="11160000" cy="3840480"/>
        </p:xfrm>
        <a:graphic>
          <a:graphicData uri="http://schemas.openxmlformats.org/drawingml/2006/table">
            <a:tbl>
              <a:tblPr/>
              <a:tblGrid>
                <a:gridCol w="1112184"/>
                <a:gridCol w="10047816"/>
              </a:tblGrid>
              <a:tr h="272860">
                <a:tc>
                  <a:txBody>
                    <a:bodyPr/>
                    <a:lstStyle/>
                    <a:p>
                      <a:pPr algn="ctr">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元素</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结构、性质等信息</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295">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是短周期中</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除稀有气体外</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原子半径最大的元素，该元素的某种合金是原子反应堆的导热剂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6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同周期，其最高价氧化物对应的水化物呈两性</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6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070735" algn="l"/>
                        </a:tabLs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元素的气态氢化物极易溶于水，可用作制冷剂</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720">
                <a:tc>
                  <a:txBody>
                    <a:bodyPr/>
                    <a:lstStyle/>
                    <a:p>
                      <a:pPr algn="ctr">
                        <a:lnSpc>
                          <a:spcPct val="150000"/>
                        </a:lnSpc>
                        <a:spcAft>
                          <a:spcPts val="0"/>
                        </a:spcAft>
                        <a:tabLst>
                          <a:tab pos="2070735" algn="l"/>
                        </a:tabLs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070735" algn="l"/>
                        </a:tabLs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是海水中除氢、氧元素外含量最多的元素，其单质或化合物也是自来水生产过程中常用的消毒杀菌剂</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 name="圆角矩形 26">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143307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5" name="矩形 4"/>
          <p:cNvSpPr/>
          <p:nvPr/>
        </p:nvSpPr>
        <p:spPr>
          <a:xfrm>
            <a:off x="390000" y="764704"/>
            <a:ext cx="11412000" cy="5886227"/>
          </a:xfrm>
          <a:prstGeom prst="rect">
            <a:avLst/>
          </a:prstGeom>
        </p:spPr>
        <p:txBody>
          <a:bodyPr>
            <a:spAutoFit/>
          </a:bodyPr>
          <a:lstStyle/>
          <a:p>
            <a:pPr algn="just">
              <a:lnSpc>
                <a:spcPct val="150000"/>
              </a:lnSpc>
              <a:spcAft>
                <a:spcPts val="0"/>
              </a:spcAft>
              <a:tabLst>
                <a:tab pos="2070735" algn="l"/>
              </a:tabLs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请根据表中信息填写：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原子的核外电子排布式是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元素在周期表中的位置是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离子半径：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zh-CN" altLang="zh-CN" sz="1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原子的轨道表示式是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，其原子核外有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个未成对电子，能量最高的电子为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轨道</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上的电子，其轨道呈</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原子的核外电子排布式为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的结构示意图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4439816" y="1383159"/>
            <a:ext cx="172515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9" name="矩形 8"/>
          <p:cNvSpPr/>
          <p:nvPr/>
        </p:nvSpPr>
        <p:spPr>
          <a:xfrm>
            <a:off x="4417921" y="1959223"/>
            <a:ext cx="22541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第三周期</a:t>
            </a:r>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Ⅲ</a:t>
            </a:r>
            <a:r>
              <a:rPr lang="en-US" altLang="zh-CN" sz="2400" kern="100" dirty="0" err="1">
                <a:solidFill>
                  <a:srgbClr val="C00000"/>
                </a:solidFill>
                <a:latin typeface="Times New Roman" panose="02020603050405020304" pitchFamily="18" charset="0"/>
                <a:ea typeface="微软雅黑" panose="020B0503020204020204" pitchFamily="34" charset="-122"/>
              </a:rPr>
              <a:t>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族</a:t>
            </a:r>
            <a:endParaRPr lang="zh-CN" altLang="en-US" dirty="0"/>
          </a:p>
        </p:txBody>
      </p:sp>
      <p:sp>
        <p:nvSpPr>
          <p:cNvPr id="11" name="矩形 10"/>
          <p:cNvSpPr/>
          <p:nvPr/>
        </p:nvSpPr>
        <p:spPr>
          <a:xfrm>
            <a:off x="8896181" y="195922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dirty="0"/>
          </a:p>
        </p:txBody>
      </p:sp>
      <p:pic>
        <p:nvPicPr>
          <p:cNvPr id="228354" name="图片 1"/>
          <p:cNvPicPr>
            <a:picLocks noChangeAspect="1" noChangeArrowheads="1"/>
          </p:cNvPicPr>
          <p:nvPr/>
        </p:nvPicPr>
        <p:blipFill>
          <a:blip r:embed="rId1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9521" y="2924944"/>
            <a:ext cx="3449350" cy="8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9743133" y="3384574"/>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15" name="矩形 14"/>
          <p:cNvSpPr/>
          <p:nvPr/>
        </p:nvSpPr>
        <p:spPr>
          <a:xfrm>
            <a:off x="3587333" y="3933056"/>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2p</a:t>
            </a:r>
            <a:endParaRPr lang="zh-CN" altLang="en-US" dirty="0"/>
          </a:p>
        </p:txBody>
      </p:sp>
      <p:sp>
        <p:nvSpPr>
          <p:cNvPr id="17" name="矩形 16"/>
          <p:cNvSpPr/>
          <p:nvPr/>
        </p:nvSpPr>
        <p:spPr>
          <a:xfrm>
            <a:off x="7484542" y="393305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纺锤</a:t>
            </a:r>
            <a:endParaRPr lang="zh-CN" altLang="en-US" dirty="0"/>
          </a:p>
        </p:txBody>
      </p:sp>
      <p:sp>
        <p:nvSpPr>
          <p:cNvPr id="19" name="矩形 18"/>
          <p:cNvSpPr/>
          <p:nvPr/>
        </p:nvSpPr>
        <p:spPr>
          <a:xfrm>
            <a:off x="4688475" y="4470602"/>
            <a:ext cx="399981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5</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[Ne]3s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5</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pic>
        <p:nvPicPr>
          <p:cNvPr id="228355" name="Picture 3" descr="+17288"/>
          <p:cNvPicPr>
            <a:picLocks noChangeAspect="1" noChangeArrowheads="1"/>
          </p:cNvPicPr>
          <p:nvPr/>
        </p:nvPicPr>
        <p:blipFill>
          <a:blip r:embed="rId1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31" y="5157192"/>
            <a:ext cx="1070381" cy="124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圆角矩形 43">
            <a:hlinkClick r:id="rId18"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85825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8354"/>
                                        </p:tgtEl>
                                        <p:attrNameLst>
                                          <p:attrName>style.visibility</p:attrName>
                                        </p:attrNameLst>
                                      </p:cBhvr>
                                      <p:to>
                                        <p:strVal val="visible"/>
                                      </p:to>
                                    </p:set>
                                    <p:animEffect transition="in" filter="blinds(horizontal)">
                                      <p:cBhvr>
                                        <p:cTn id="20" dur="500"/>
                                        <p:tgtEl>
                                          <p:spTgt spid="22835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nodeType="withEffect">
                                  <p:stCondLst>
                                    <p:cond delay="0"/>
                                  </p:stCondLst>
                                  <p:childTnLst>
                                    <p:set>
                                      <p:cBhvr>
                                        <p:cTn id="36" dur="1" fill="hold">
                                          <p:stCondLst>
                                            <p:cond delay="0"/>
                                          </p:stCondLst>
                                        </p:cTn>
                                        <p:tgtEl>
                                          <p:spTgt spid="228355"/>
                                        </p:tgtEl>
                                        <p:attrNameLst>
                                          <p:attrName>style.visibility</p:attrName>
                                        </p:attrNameLst>
                                      </p:cBhvr>
                                      <p:to>
                                        <p:strVal val="visible"/>
                                      </p:to>
                                    </p:set>
                                    <p:animEffect transition="in" filter="blinds(horizontal)">
                                      <p:cBhvr>
                                        <p:cTn id="37" dur="500"/>
                                        <p:tgtEl>
                                          <p:spTgt spid="228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3" name="矩形 2"/>
          <p:cNvSpPr/>
          <p:nvPr/>
        </p:nvSpPr>
        <p:spPr>
          <a:xfrm>
            <a:off x="479376" y="1342509"/>
            <a:ext cx="11233248" cy="1754326"/>
          </a:xfrm>
          <a:prstGeom prst="rect">
            <a:avLst/>
          </a:prstGeom>
        </p:spPr>
        <p:txBody>
          <a:bodyPr wrap="square">
            <a:spAutoFit/>
          </a:bodyPr>
          <a:lstStyle/>
          <a:p>
            <a:pPr lvl="0" algn="just">
              <a:lnSpc>
                <a:spcPct val="150000"/>
              </a:lnSpc>
              <a:tabLst>
                <a:tab pos="2070735" algn="l"/>
              </a:tabLst>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(5)B</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的最高价氧化物对应的水化物与</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的最高价氧化物对应的水化物反应的化学方程式为</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________________________________</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的氢化物的水溶液反应的化学方程式为</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______________________________</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圆角矩形 2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4" name="矩形 3"/>
          <p:cNvSpPr/>
          <p:nvPr/>
        </p:nvSpPr>
        <p:spPr>
          <a:xfrm>
            <a:off x="1559496" y="1956106"/>
            <a:ext cx="4859344"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NaOH</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Al(OH)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=NaAlO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dirty="0"/>
          </a:p>
        </p:txBody>
      </p:sp>
      <p:sp>
        <p:nvSpPr>
          <p:cNvPr id="7" name="矩形 6"/>
          <p:cNvSpPr/>
          <p:nvPr/>
        </p:nvSpPr>
        <p:spPr>
          <a:xfrm>
            <a:off x="1522245" y="2526470"/>
            <a:ext cx="442973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3HCl</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Al(OH)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=AlCl</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3H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dirty="0"/>
          </a:p>
        </p:txBody>
      </p:sp>
      <p:sp>
        <p:nvSpPr>
          <p:cNvPr id="44" name="圆角矩形 43">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15</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02068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908720"/>
            <a:ext cx="11412000" cy="577081"/>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微粒符号周围数字代表的信息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63" y="1748506"/>
            <a:ext cx="5830474" cy="1968526"/>
          </a:xfrm>
          <a:prstGeom prst="rect">
            <a:avLst/>
          </a:prstGeom>
        </p:spPr>
      </p:pic>
      <p:sp>
        <p:nvSpPr>
          <p:cNvPr id="11" name="矩形 10"/>
          <p:cNvSpPr/>
          <p:nvPr/>
        </p:nvSpPr>
        <p:spPr>
          <a:xfrm>
            <a:off x="3259812" y="2271104"/>
            <a:ext cx="1107996" cy="461665"/>
          </a:xfrm>
          <a:prstGeom prst="rect">
            <a:avLst/>
          </a:prstGeom>
        </p:spPr>
        <p:txBody>
          <a:bodyPr wrap="none">
            <a:spAutoFit/>
          </a:bodyPr>
          <a:lstStyle/>
          <a:p>
            <a:r>
              <a:rPr lang="zh-CN" altLang="en-US" sz="2400" dirty="0">
                <a:solidFill>
                  <a:srgbClr val="C00000"/>
                </a:solidFill>
              </a:rPr>
              <a:t>质量数</a:t>
            </a:r>
          </a:p>
        </p:txBody>
      </p:sp>
      <p:sp>
        <p:nvSpPr>
          <p:cNvPr id="12" name="矩形 11"/>
          <p:cNvSpPr/>
          <p:nvPr/>
        </p:nvSpPr>
        <p:spPr>
          <a:xfrm>
            <a:off x="3259812" y="3024534"/>
            <a:ext cx="1107996" cy="461665"/>
          </a:xfrm>
          <a:prstGeom prst="rect">
            <a:avLst/>
          </a:prstGeom>
        </p:spPr>
        <p:txBody>
          <a:bodyPr wrap="none">
            <a:spAutoFit/>
          </a:bodyPr>
          <a:lstStyle/>
          <a:p>
            <a:r>
              <a:rPr lang="zh-CN" altLang="en-US" sz="2400" dirty="0">
                <a:solidFill>
                  <a:srgbClr val="C00000"/>
                </a:solidFill>
              </a:rPr>
              <a:t>质子数</a:t>
            </a:r>
          </a:p>
        </p:txBody>
      </p:sp>
    </p:spTree>
    <p:extLst>
      <p:ext uri="{BB962C8B-B14F-4D97-AF65-F5344CB8AC3E}">
        <p14:creationId xmlns:p14="http://schemas.microsoft.com/office/powerpoint/2010/main" val="96401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6" name="矩形 5"/>
          <p:cNvSpPr/>
          <p:nvPr/>
        </p:nvSpPr>
        <p:spPr>
          <a:xfrm>
            <a:off x="390000" y="1052736"/>
            <a:ext cx="11412000" cy="2308324"/>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代表前四周期的五种元素，请填空：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元素基态原子的最外层有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个未成对电子，次外层有两个电子，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元素原子的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轨</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道</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表示式是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9378" name="图片 1"/>
          <p:cNvPicPr>
            <a:picLocks noChangeAspect="1" noChangeArrowheads="1"/>
          </p:cNvPicPr>
          <p:nvPr/>
        </p:nvPicPr>
        <p:blipFill>
          <a:blip r:embed="rId1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4265" y="2348880"/>
            <a:ext cx="3891735" cy="8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组合 28">
            <a:extLst>
              <a:ext uri="{FF2B5EF4-FFF2-40B4-BE49-F238E27FC236}">
                <a16:creationId xmlns="" xmlns:a16="http://schemas.microsoft.com/office/drawing/2014/main" id="{574E7DD6-E482-894D-9E46-D2B62C9ED9EC}"/>
              </a:ext>
            </a:extLst>
          </p:cNvPr>
          <p:cNvGrpSpPr/>
          <p:nvPr/>
        </p:nvGrpSpPr>
        <p:grpSpPr>
          <a:xfrm>
            <a:off x="516000" y="3645024"/>
            <a:ext cx="11160000" cy="2016224"/>
            <a:chOff x="792914" y="3925222"/>
            <a:chExt cx="11160000" cy="2016224"/>
          </a:xfrm>
        </p:grpSpPr>
        <p:sp>
          <p:nvSpPr>
            <p:cNvPr id="30" name="圆角矩形 29">
              <a:extLst>
                <a:ext uri="{FF2B5EF4-FFF2-40B4-BE49-F238E27FC236}">
                  <a16:creationId xmlns="" xmlns:a16="http://schemas.microsoft.com/office/drawing/2014/main" id="{E0791A29-2CB4-2744-96C1-EA2037B165CE}"/>
                </a:ext>
              </a:extLst>
            </p:cNvPr>
            <p:cNvSpPr/>
            <p:nvPr/>
          </p:nvSpPr>
          <p:spPr>
            <a:xfrm>
              <a:off x="792914" y="4038112"/>
              <a:ext cx="11160000" cy="190333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1" name="矩形 3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4" name="矩形 43"/>
          <p:cNvSpPr/>
          <p:nvPr/>
        </p:nvSpPr>
        <p:spPr>
          <a:xfrm>
            <a:off x="786000" y="3871534"/>
            <a:ext cx="10620000" cy="1546577"/>
          </a:xfrm>
          <a:prstGeom prst="rect">
            <a:avLst/>
          </a:prstGeom>
        </p:spPr>
        <p:txBody>
          <a:bodyPr wrap="square">
            <a:spAutoFit/>
          </a:bodyPr>
          <a:lstStyle/>
          <a:p>
            <a:pPr algn="dist">
              <a:lnSpc>
                <a:spcPct val="150000"/>
              </a:lnSpc>
              <a:spcAft>
                <a:spcPts val="0"/>
              </a:spcAft>
              <a:tabLst>
                <a:tab pos="2070735" algn="l"/>
              </a:tabLs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基态原子的最外层有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个未成对电子，次外层有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个电子的元素符号为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电</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endParaRPr lang="en-US" altLang="zh-CN" sz="15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070735" algn="l"/>
              </a:tabLs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，所以轨道表示式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5" name="图片 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0729" y="4525572"/>
            <a:ext cx="3891735" cy="8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圆角矩形 45">
            <a:hlinkClick r:id="rId17"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408566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blinds(horizontal)">
                                      <p:cBhvr>
                                        <p:cTn id="7" dur="500"/>
                                        <p:tgtEl>
                                          <p:spTgt spid="2293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horizontal)">
                                      <p:cBhvr>
                                        <p:cTn id="15" dur="500"/>
                                        <p:tgtEl>
                                          <p:spTgt spid="44"/>
                                        </p:tgtEl>
                                      </p:cBhvr>
                                    </p:animEffect>
                                  </p:childTnLst>
                                </p:cTn>
                              </p:par>
                              <p:par>
                                <p:cTn id="16" presetID="3" presetClass="entr" presetSubtype="1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linds(horizontal)">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1988840"/>
            <a:ext cx="11160000" cy="2016224"/>
            <a:chOff x="792914" y="3925222"/>
            <a:chExt cx="11160000" cy="2016224"/>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190333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86000" y="2215350"/>
            <a:ext cx="10620000" cy="1684244"/>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元素的负一价离子和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元素的正一价离子的电子层结构都与氩相同，离子核外都有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个电子，阴离子为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的元素符号为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，阳离子为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的元素符号为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4" name="矩形 3"/>
          <p:cNvSpPr/>
          <p:nvPr/>
        </p:nvSpPr>
        <p:spPr>
          <a:xfrm>
            <a:off x="390000" y="764704"/>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元素的负一价离子和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元素的正一价离子的电子层结构都与氩相同，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的元素符号为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的元素符号为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1156694" y="1390351"/>
            <a:ext cx="474810"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Cl</a:t>
            </a:r>
            <a:endParaRPr lang="zh-CN" altLang="en-US" dirty="0"/>
          </a:p>
        </p:txBody>
      </p:sp>
      <p:sp>
        <p:nvSpPr>
          <p:cNvPr id="10" name="矩形 9"/>
          <p:cNvSpPr/>
          <p:nvPr/>
        </p:nvSpPr>
        <p:spPr>
          <a:xfrm>
            <a:off x="4054938" y="1431360"/>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K</a:t>
            </a:r>
            <a:endParaRPr lang="zh-CN" altLang="en-US" dirty="0"/>
          </a:p>
        </p:txBody>
      </p:sp>
      <p:sp>
        <p:nvSpPr>
          <p:cNvPr id="31" name="矩形 30"/>
          <p:cNvSpPr/>
          <p:nvPr/>
        </p:nvSpPr>
        <p:spPr>
          <a:xfrm>
            <a:off x="390000" y="4077072"/>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元素的正三价离子的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轨道为半充满，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的元素符号为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其基态原子的外围电子排布式为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8411869" y="4180946"/>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Fe</a:t>
            </a:r>
            <a:endParaRPr lang="zh-CN" altLang="en-US" dirty="0"/>
          </a:p>
        </p:txBody>
      </p:sp>
      <p:sp>
        <p:nvSpPr>
          <p:cNvPr id="14" name="矩形 13"/>
          <p:cNvSpPr/>
          <p:nvPr/>
        </p:nvSpPr>
        <p:spPr>
          <a:xfrm>
            <a:off x="2320592" y="4711185"/>
            <a:ext cx="97174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grpSp>
        <p:nvGrpSpPr>
          <p:cNvPr id="43" name="组合 42">
            <a:extLst>
              <a:ext uri="{FF2B5EF4-FFF2-40B4-BE49-F238E27FC236}">
                <a16:creationId xmlns="" xmlns:a16="http://schemas.microsoft.com/office/drawing/2014/main" id="{574E7DD6-E482-894D-9E46-D2B62C9ED9EC}"/>
              </a:ext>
            </a:extLst>
          </p:cNvPr>
          <p:cNvGrpSpPr/>
          <p:nvPr/>
        </p:nvGrpSpPr>
        <p:grpSpPr>
          <a:xfrm>
            <a:off x="516000" y="5301208"/>
            <a:ext cx="11160000" cy="1389133"/>
            <a:chOff x="792914" y="3925222"/>
            <a:chExt cx="11160000" cy="1389133"/>
          </a:xfrm>
        </p:grpSpPr>
        <p:sp>
          <p:nvSpPr>
            <p:cNvPr id="44" name="圆角矩形 43">
              <a:extLst>
                <a:ext uri="{FF2B5EF4-FFF2-40B4-BE49-F238E27FC236}">
                  <a16:creationId xmlns="" xmlns:a16="http://schemas.microsoft.com/office/drawing/2014/main" id="{E0791A29-2CB4-2744-96C1-EA2037B165CE}"/>
                </a:ext>
              </a:extLst>
            </p:cNvPr>
            <p:cNvSpPr/>
            <p:nvPr/>
          </p:nvSpPr>
          <p:spPr>
            <a:xfrm>
              <a:off x="792914" y="4038112"/>
              <a:ext cx="11160000" cy="127624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5" name="矩形 4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文本框 4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7" name="矩形 46"/>
          <p:cNvSpPr/>
          <p:nvPr/>
        </p:nvSpPr>
        <p:spPr>
          <a:xfrm>
            <a:off x="786000" y="5527718"/>
            <a:ext cx="10620000" cy="1130246"/>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元素的正三价离子的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轨道为半充满，电子数为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，则基态原子的外围电子排布式为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8" name="圆角矩形 47">
            <a:hlinkClick r:id="rId16"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929533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linds(horizontal)">
                                      <p:cBhvr>
                                        <p:cTn id="31" dur="500"/>
                                        <p:tgtEl>
                                          <p:spTgt spid="4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linds(horizontal)">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10" grpId="0"/>
      <p:bldP spid="12" grpId="0"/>
      <p:bldP spid="14" grpId="0"/>
      <p:bldP spid="4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14</a:t>
            </a:r>
            <a:endParaRPr kumimoji="1" lang="zh-CN" altLang="en-US" sz="1600" dirty="0">
              <a:solidFill>
                <a:schemeClr val="bg1">
                  <a:lumMod val="50000"/>
                </a:schemeClr>
              </a:solidFill>
            </a:endParaRPr>
          </a:p>
        </p:txBody>
      </p:sp>
      <p:sp>
        <p:nvSpPr>
          <p:cNvPr id="5" name="矩形 4"/>
          <p:cNvSpPr/>
          <p:nvPr/>
        </p:nvSpPr>
        <p:spPr>
          <a:xfrm>
            <a:off x="390000" y="980728"/>
            <a:ext cx="11412000" cy="1200329"/>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元素基态原子的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层全充满，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层没有成对电子，只有一个未成对电子，其基态原子的简化电子排布式为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，在元素周期表中的位置是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3929092" y="1614924"/>
            <a:ext cx="160492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1" name="矩形 10"/>
          <p:cNvSpPr/>
          <p:nvPr/>
        </p:nvSpPr>
        <p:spPr>
          <a:xfrm>
            <a:off x="9404106" y="1602348"/>
            <a:ext cx="2236510"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第四周期</a:t>
            </a:r>
            <a:r>
              <a:rPr lang="en-US" altLang="zh-CN" sz="2400" kern="100" dirty="0" err="1">
                <a:solidFill>
                  <a:srgbClr val="C00000"/>
                </a:solidFill>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err="1">
                <a:solidFill>
                  <a:srgbClr val="C00000"/>
                </a:solidFill>
                <a:latin typeface="Times New Roman" panose="02020603050405020304" pitchFamily="18" charset="0"/>
                <a:ea typeface="微软雅黑" panose="020B0503020204020204" pitchFamily="34" charset="-122"/>
              </a:rPr>
              <a:t>B</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族</a:t>
            </a:r>
            <a:endParaRPr lang="zh-CN" altLang="en-US" dirty="0"/>
          </a:p>
        </p:txBody>
      </p:sp>
      <p:grpSp>
        <p:nvGrpSpPr>
          <p:cNvPr id="27" name="组合 26">
            <a:extLst>
              <a:ext uri="{FF2B5EF4-FFF2-40B4-BE49-F238E27FC236}">
                <a16:creationId xmlns="" xmlns:a16="http://schemas.microsoft.com/office/drawing/2014/main" id="{574E7DD6-E482-894D-9E46-D2B62C9ED9EC}"/>
              </a:ext>
            </a:extLst>
          </p:cNvPr>
          <p:cNvGrpSpPr/>
          <p:nvPr/>
        </p:nvGrpSpPr>
        <p:grpSpPr>
          <a:xfrm>
            <a:off x="516000" y="2615931"/>
            <a:ext cx="11160000" cy="2109213"/>
            <a:chOff x="792914" y="3925222"/>
            <a:chExt cx="11160000" cy="2109213"/>
          </a:xfrm>
        </p:grpSpPr>
        <p:sp>
          <p:nvSpPr>
            <p:cNvPr id="28" name="圆角矩形 27">
              <a:extLst>
                <a:ext uri="{FF2B5EF4-FFF2-40B4-BE49-F238E27FC236}">
                  <a16:creationId xmlns="" xmlns:a16="http://schemas.microsoft.com/office/drawing/2014/main" id="{E0791A29-2CB4-2744-96C1-EA2037B165CE}"/>
                </a:ext>
              </a:extLst>
            </p:cNvPr>
            <p:cNvSpPr/>
            <p:nvPr/>
          </p:nvSpPr>
          <p:spPr>
            <a:xfrm>
              <a:off x="792914" y="4038112"/>
              <a:ext cx="11160000" cy="199632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3" name="矩形 4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5" name="矩形 44"/>
          <p:cNvSpPr/>
          <p:nvPr/>
        </p:nvSpPr>
        <p:spPr>
          <a:xfrm>
            <a:off x="786000" y="2842441"/>
            <a:ext cx="10620000" cy="1684244"/>
          </a:xfrm>
          <a:prstGeom prst="rect">
            <a:avLst/>
          </a:prstGeom>
        </p:spPr>
        <p:txBody>
          <a:bodyPr wrap="square">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元素基态原子的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层全充满，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层没有成对电子，只有一个未成对电子，基态原子的简化电子排布式为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，在元素周期表中的位置是第四周期</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Ⅰ</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6" name="矩形 45">
            <a:hlinkClick r:id="rId1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47" name="圆角矩形 46">
            <a:hlinkClick r:id="rId17" action="ppaction://hlinksldjump"/>
            <a:extLst>
              <a:ext uri="{FF2B5EF4-FFF2-40B4-BE49-F238E27FC236}">
                <a16:creationId xmlns="" xmlns:a16="http://schemas.microsoft.com/office/drawing/2014/main" id="{FD733147-E370-2647-A4FC-DF82439FCDA3}"/>
              </a:ext>
            </a:extLst>
          </p:cNvPr>
          <p:cNvSpPr/>
          <p:nvPr/>
        </p:nvSpPr>
        <p:spPr>
          <a:xfrm>
            <a:off x="7935209"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Tree>
    <p:extLst>
      <p:ext uri="{BB962C8B-B14F-4D97-AF65-F5344CB8AC3E}">
        <p14:creationId xmlns:p14="http://schemas.microsoft.com/office/powerpoint/2010/main" val="1013754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linds(horizontal)">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260648"/>
            <a:ext cx="11412000" cy="1131079"/>
          </a:xfrm>
          <a:prstGeom prst="rect">
            <a:avLst/>
          </a:prstGeom>
        </p:spPr>
        <p:txBody>
          <a:bodyPr>
            <a:spAutoFit/>
          </a:bodyPr>
          <a:lstStyle/>
          <a:p>
            <a:pPr algn="just">
              <a:lnSpc>
                <a:spcPct val="150000"/>
              </a:lnSpc>
              <a:spcAft>
                <a:spcPts val="0"/>
              </a:spcAft>
              <a:tabLst>
                <a:tab pos="2070735" algn="l"/>
              </a:tabLst>
            </a:pPr>
            <a:r>
              <a:rPr lang="en-US" altLang="zh-CN" sz="2400" b="1" kern="100" dirty="0">
                <a:latin typeface="微软雅黑" panose="020B0503020204020204" pitchFamily="34"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微软雅黑" panose="020B0503020204020204" pitchFamily="34" charset="-122"/>
                <a:cs typeface="Times New Roman" panose="02020603050405020304" pitchFamily="18" charset="0"/>
              </a:rPr>
              <a:t>元素、核素、同位素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元素、核素、同位素的概念及关系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543" y="1497335"/>
            <a:ext cx="7470915" cy="5111053"/>
          </a:xfrm>
          <a:prstGeom prst="rect">
            <a:avLst/>
          </a:prstGeom>
        </p:spPr>
      </p:pic>
      <p:sp>
        <p:nvSpPr>
          <p:cNvPr id="4" name="矩形 3"/>
          <p:cNvSpPr/>
          <p:nvPr/>
        </p:nvSpPr>
        <p:spPr>
          <a:xfrm>
            <a:off x="3935760" y="1671191"/>
            <a:ext cx="1107996" cy="461665"/>
          </a:xfrm>
          <a:prstGeom prst="rect">
            <a:avLst/>
          </a:prstGeom>
        </p:spPr>
        <p:txBody>
          <a:bodyPr wrap="none">
            <a:spAutoFit/>
          </a:bodyPr>
          <a:lstStyle/>
          <a:p>
            <a:r>
              <a:rPr lang="zh-CN" altLang="en-US" sz="2400" dirty="0">
                <a:solidFill>
                  <a:srgbClr val="C00000"/>
                </a:solidFill>
              </a:rPr>
              <a:t>质子数</a:t>
            </a:r>
          </a:p>
        </p:txBody>
      </p:sp>
      <p:sp>
        <p:nvSpPr>
          <p:cNvPr id="5" name="矩形 4"/>
          <p:cNvSpPr/>
          <p:nvPr/>
        </p:nvSpPr>
        <p:spPr>
          <a:xfrm>
            <a:off x="6098753" y="3591196"/>
            <a:ext cx="800219" cy="461665"/>
          </a:xfrm>
          <a:prstGeom prst="rect">
            <a:avLst/>
          </a:prstGeom>
        </p:spPr>
        <p:txBody>
          <a:bodyPr wrap="none">
            <a:spAutoFit/>
          </a:bodyPr>
          <a:lstStyle/>
          <a:p>
            <a:r>
              <a:rPr lang="zh-CN" altLang="en-US" sz="2400" dirty="0">
                <a:solidFill>
                  <a:srgbClr val="C00000"/>
                </a:solidFill>
              </a:rPr>
              <a:t>质子</a:t>
            </a:r>
          </a:p>
        </p:txBody>
      </p:sp>
      <p:sp>
        <p:nvSpPr>
          <p:cNvPr id="6" name="矩形 5"/>
          <p:cNvSpPr/>
          <p:nvPr/>
        </p:nvSpPr>
        <p:spPr>
          <a:xfrm>
            <a:off x="5043756" y="4069126"/>
            <a:ext cx="800219" cy="461665"/>
          </a:xfrm>
          <a:prstGeom prst="rect">
            <a:avLst/>
          </a:prstGeom>
        </p:spPr>
        <p:txBody>
          <a:bodyPr wrap="none">
            <a:spAutoFit/>
          </a:bodyPr>
          <a:lstStyle/>
          <a:p>
            <a:r>
              <a:rPr lang="zh-CN" altLang="en-US" sz="2400" dirty="0">
                <a:solidFill>
                  <a:srgbClr val="C00000"/>
                </a:solidFill>
              </a:rPr>
              <a:t>中子</a:t>
            </a:r>
          </a:p>
        </p:txBody>
      </p:sp>
      <p:sp>
        <p:nvSpPr>
          <p:cNvPr id="7" name="矩形 6"/>
          <p:cNvSpPr/>
          <p:nvPr/>
        </p:nvSpPr>
        <p:spPr>
          <a:xfrm>
            <a:off x="2567608" y="5517232"/>
            <a:ext cx="800219" cy="461665"/>
          </a:xfrm>
          <a:prstGeom prst="rect">
            <a:avLst/>
          </a:prstGeom>
        </p:spPr>
        <p:txBody>
          <a:bodyPr wrap="none">
            <a:spAutoFit/>
          </a:bodyPr>
          <a:lstStyle/>
          <a:p>
            <a:r>
              <a:rPr lang="zh-CN" altLang="en-US" sz="2400" dirty="0">
                <a:solidFill>
                  <a:srgbClr val="C00000"/>
                </a:solidFill>
              </a:rPr>
              <a:t>质子</a:t>
            </a:r>
          </a:p>
        </p:txBody>
      </p:sp>
      <p:sp>
        <p:nvSpPr>
          <p:cNvPr id="8" name="矩形 7"/>
          <p:cNvSpPr/>
          <p:nvPr/>
        </p:nvSpPr>
        <p:spPr>
          <a:xfrm>
            <a:off x="4655840" y="5517232"/>
            <a:ext cx="800219" cy="461665"/>
          </a:xfrm>
          <a:prstGeom prst="rect">
            <a:avLst/>
          </a:prstGeom>
        </p:spPr>
        <p:txBody>
          <a:bodyPr wrap="none">
            <a:spAutoFit/>
          </a:bodyPr>
          <a:lstStyle/>
          <a:p>
            <a:r>
              <a:rPr lang="zh-CN" altLang="en-US" sz="2400" dirty="0">
                <a:solidFill>
                  <a:srgbClr val="C00000"/>
                </a:solidFill>
              </a:rPr>
              <a:t>中子</a:t>
            </a:r>
          </a:p>
        </p:txBody>
      </p:sp>
    </p:spTree>
    <p:extLst>
      <p:ext uri="{BB962C8B-B14F-4D97-AF65-F5344CB8AC3E}">
        <p14:creationId xmlns:p14="http://schemas.microsoft.com/office/powerpoint/2010/main" val="2035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476672"/>
            <a:ext cx="11412000" cy="1754326"/>
          </a:xfrm>
          <a:prstGeom prst="rect">
            <a:avLst/>
          </a:prstGeom>
        </p:spPr>
        <p:txBody>
          <a:bodyPr>
            <a:spAutoFit/>
          </a:bodyPr>
          <a:lstStyle/>
          <a:p>
            <a:pPr algn="just">
              <a:lnSpc>
                <a:spcPct val="150000"/>
              </a:lnSpc>
              <a:spcAft>
                <a:spcPts val="0"/>
              </a:spcAft>
              <a:tabLst>
                <a:tab pos="2070735" algn="l"/>
              </a:tabLs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同位素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天然存在同一元素的各核素所占原子百分数一般不变。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070735" algn="l"/>
              </a:tabLs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同位素的</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六同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三不同</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p>
        </p:txBody>
      </p:sp>
      <p:pic>
        <p:nvPicPr>
          <p:cNvPr id="196610" name="Picture 2" descr="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1942" y="2420888"/>
            <a:ext cx="6168116" cy="308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276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10844</TotalTime>
  <Words>5174</Words>
  <Application>Microsoft Office PowerPoint</Application>
  <PresentationFormat>宽屏</PresentationFormat>
  <Paragraphs>1057</Paragraphs>
  <Slides>73</Slides>
  <Notes>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73</vt:i4>
      </vt:variant>
    </vt:vector>
  </HeadingPairs>
  <TitlesOfParts>
    <vt:vector size="91" baseType="lpstr">
      <vt:lpstr>Adobe 楷体 Std R</vt:lpstr>
      <vt:lpstr>DOUYU Font</vt:lpstr>
      <vt:lpstr>KaiTi</vt:lpstr>
      <vt:lpstr>方正粗圆简体</vt:lpstr>
      <vt:lpstr>方正中倩简体</vt:lpstr>
      <vt:lpstr>华文细黑</vt:lpstr>
      <vt:lpstr>楷体</vt:lpstr>
      <vt:lpstr>楷体_GB2312</vt:lpstr>
      <vt:lpstr>宋体</vt:lpstr>
      <vt:lpstr>微软雅黑</vt:lpstr>
      <vt:lpstr>Arial</vt:lpstr>
      <vt:lpstr>Book Antiqua</vt:lpstr>
      <vt:lpstr>Calibri</vt:lpstr>
      <vt:lpstr>Courier New</vt:lpstr>
      <vt:lpstr>Times New Roman</vt:lpstr>
      <vt:lpstr>Verdana</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1092</cp:revision>
  <dcterms:created xsi:type="dcterms:W3CDTF">2021-11-07T03:17:42Z</dcterms:created>
  <dcterms:modified xsi:type="dcterms:W3CDTF">2022-02-24T09:18:29Z</dcterms:modified>
</cp:coreProperties>
</file>