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6" r:id="rId2"/>
    <p:sldId id="683" r:id="rId3"/>
    <p:sldId id="708" r:id="rId4"/>
    <p:sldId id="592" r:id="rId5"/>
    <p:sldId id="744" r:id="rId6"/>
    <p:sldId id="849" r:id="rId7"/>
    <p:sldId id="860" r:id="rId8"/>
    <p:sldId id="859" r:id="rId9"/>
    <p:sldId id="853" r:id="rId10"/>
    <p:sldId id="856" r:id="rId11"/>
    <p:sldId id="857" r:id="rId12"/>
    <p:sldId id="858" r:id="rId13"/>
    <p:sldId id="266" r:id="rId14"/>
    <p:sldId id="788" r:id="rId15"/>
    <p:sldId id="789" r:id="rId16"/>
    <p:sldId id="791" r:id="rId17"/>
    <p:sldId id="790" r:id="rId18"/>
    <p:sldId id="792" r:id="rId19"/>
    <p:sldId id="793" r:id="rId20"/>
    <p:sldId id="862" r:id="rId21"/>
    <p:sldId id="863" r:id="rId22"/>
    <p:sldId id="684" r:id="rId23"/>
    <p:sldId id="651" r:id="rId24"/>
    <p:sldId id="866" r:id="rId25"/>
    <p:sldId id="870" r:id="rId26"/>
    <p:sldId id="802" r:id="rId27"/>
    <p:sldId id="871" r:id="rId28"/>
    <p:sldId id="873" r:id="rId29"/>
    <p:sldId id="611" r:id="rId30"/>
    <p:sldId id="874" r:id="rId31"/>
    <p:sldId id="876" r:id="rId32"/>
    <p:sldId id="806" r:id="rId33"/>
    <p:sldId id="805" r:id="rId34"/>
    <p:sldId id="879" r:id="rId35"/>
    <p:sldId id="880" r:id="rId36"/>
    <p:sldId id="898" r:id="rId37"/>
    <p:sldId id="809" r:id="rId38"/>
    <p:sldId id="656" r:id="rId39"/>
    <p:sldId id="881" r:id="rId40"/>
    <p:sldId id="883" r:id="rId41"/>
    <p:sldId id="882" r:id="rId42"/>
    <p:sldId id="903" r:id="rId43"/>
    <p:sldId id="895" r:id="rId44"/>
    <p:sldId id="810" r:id="rId45"/>
    <p:sldId id="604" r:id="rId46"/>
    <p:sldId id="623" r:id="rId47"/>
    <p:sldId id="624" r:id="rId48"/>
    <p:sldId id="886" r:id="rId49"/>
    <p:sldId id="625" r:id="rId50"/>
    <p:sldId id="626" r:id="rId51"/>
    <p:sldId id="812" r:id="rId52"/>
    <p:sldId id="813" r:id="rId53"/>
    <p:sldId id="887" r:id="rId54"/>
    <p:sldId id="888" r:id="rId55"/>
    <p:sldId id="889" r:id="rId56"/>
    <p:sldId id="890" r:id="rId57"/>
    <p:sldId id="815" r:id="rId58"/>
    <p:sldId id="605" r:id="rId59"/>
    <p:sldId id="627" r:id="rId60"/>
    <p:sldId id="628" r:id="rId61"/>
    <p:sldId id="629" r:id="rId62"/>
    <p:sldId id="630" r:id="rId63"/>
    <p:sldId id="631" r:id="rId64"/>
    <p:sldId id="632" r:id="rId65"/>
    <p:sldId id="823" r:id="rId66"/>
    <p:sldId id="633" r:id="rId67"/>
    <p:sldId id="773" r:id="rId68"/>
    <p:sldId id="634" r:id="rId69"/>
    <p:sldId id="892" r:id="rId70"/>
    <p:sldId id="893" r:id="rId71"/>
    <p:sldId id="635" r:id="rId72"/>
    <p:sldId id="904" r:id="rId73"/>
    <p:sldId id="636" r:id="rId74"/>
    <p:sldId id="894" r:id="rId75"/>
    <p:sldId id="637" r:id="rId76"/>
    <p:sldId id="776" r:id="rId77"/>
    <p:sldId id="825" r:id="rId78"/>
    <p:sldId id="826" r:id="rId79"/>
    <p:sldId id="827" r:id="rId80"/>
    <p:sldId id="829" r:id="rId81"/>
    <p:sldId id="830" r:id="rId82"/>
    <p:sldId id="831" r:id="rId83"/>
    <p:sldId id="832" r:id="rId84"/>
    <p:sldId id="837" r:id="rId85"/>
    <p:sldId id="838" r:id="rId86"/>
    <p:sldId id="897" r:id="rId87"/>
    <p:sldId id="839" r:id="rId88"/>
    <p:sldId id="840" r:id="rId89"/>
    <p:sldId id="590" r:id="rId9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5D22"/>
    <a:srgbClr val="0000FF"/>
    <a:srgbClr val="7AD9E7"/>
    <a:srgbClr val="1A808E"/>
    <a:srgbClr val="D6A38C"/>
    <a:srgbClr val="2FC4DA"/>
    <a:srgbClr val="1B8696"/>
    <a:srgbClr val="1E96A6"/>
    <a:srgbClr val="E08F82"/>
    <a:srgbClr val="ACE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6318" autoAdjust="0"/>
  </p:normalViewPr>
  <p:slideViewPr>
    <p:cSldViewPr showGuides="1">
      <p:cViewPr varScale="1">
        <p:scale>
          <a:sx n="102" d="100"/>
          <a:sy n="102" d="100"/>
        </p:scale>
        <p:origin x="72" y="240"/>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2022/2/24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t>2</a:t>
            </a:fld>
            <a:endParaRPr lang="en-US" altLang="zh-CN" dirty="0"/>
          </a:p>
        </p:txBody>
      </p:sp>
    </p:spTree>
    <p:extLst>
      <p:ext uri="{BB962C8B-B14F-4D97-AF65-F5344CB8AC3E}">
        <p14:creationId xmlns:p14="http://schemas.microsoft.com/office/powerpoint/2010/main" val="152083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2" name="圆角矩形 21">
            <a:extLst>
              <a:ext uri="{FF2B5EF4-FFF2-40B4-BE49-F238E27FC236}">
                <a16:creationId xmlns:a16="http://schemas.microsoft.com/office/drawing/2014/main" xmlns="" id="{42F66117-1422-E04E-93A0-A3423E0F05D2}"/>
              </a:ext>
            </a:extLst>
          </p:cNvPr>
          <p:cNvSpPr/>
          <p:nvPr userDrawn="1"/>
        </p:nvSpPr>
        <p:spPr>
          <a:xfrm>
            <a:off x="2400" y="0"/>
            <a:ext cx="12189600" cy="6858000"/>
          </a:xfrm>
          <a:prstGeom prst="roundRect">
            <a:avLst>
              <a:gd name="adj" fmla="val 130"/>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8897060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同侧圆角矩形 2">
            <a:extLst>
              <a:ext uri="{FF2B5EF4-FFF2-40B4-BE49-F238E27FC236}">
                <a16:creationId xmlns:a16="http://schemas.microsoft.com/office/drawing/2014/main" xmlns=""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userDrawn="1"/>
        </p:nvSpPr>
        <p:spPr>
          <a:xfrm>
            <a:off x="299723" y="289757"/>
            <a:ext cx="1143262" cy="461665"/>
          </a:xfrm>
          <a:prstGeom prst="rect">
            <a:avLst/>
          </a:prstGeom>
        </p:spPr>
        <p:txBody>
          <a:bodyPr wrap="none">
            <a:spAutoFit/>
          </a:bodyPr>
          <a:lstStyle/>
          <a:p>
            <a:r>
              <a:rPr kumimoji="0" lang="zh-CN" altLang="en-US" sz="2400" b="1" i="0" u="none" strike="noStrike" kern="1200" cap="none" spc="0" normalizeH="0" baseline="0" noProof="0" dirty="0" smtClean="0">
                <a:ln>
                  <a:noFill/>
                </a:ln>
                <a:solidFill>
                  <a:schemeClr val="bg1"/>
                </a:solidFill>
                <a:effectLst/>
                <a:uLnTx/>
                <a:uFillTx/>
                <a:latin typeface="+mn-lt"/>
                <a:ea typeface="+mn-ea"/>
              </a:rPr>
              <a:t>第</a:t>
            </a:r>
            <a:r>
              <a:rPr kumimoji="0" lang="en-US" altLang="zh-CN" sz="2400" b="1" i="0" u="none" strike="noStrike" kern="1200" cap="none" spc="0" normalizeH="0" baseline="0" noProof="0" dirty="0" smtClean="0">
                <a:ln>
                  <a:noFill/>
                </a:ln>
                <a:solidFill>
                  <a:schemeClr val="bg1"/>
                </a:solidFill>
                <a:effectLst/>
                <a:uLnTx/>
                <a:uFillTx/>
                <a:latin typeface="+mn-lt"/>
                <a:ea typeface="+mn-ea"/>
              </a:rPr>
              <a:t>17</a:t>
            </a:r>
            <a:r>
              <a:rPr kumimoji="0" lang="zh-CN" altLang="en-US" sz="2400" b="1" i="0" u="none" strike="noStrike" kern="1200" cap="none" spc="0" normalizeH="0" baseline="0" noProof="0" dirty="0" smtClean="0">
                <a:ln>
                  <a:noFill/>
                </a:ln>
                <a:solidFill>
                  <a:schemeClr val="bg1"/>
                </a:solidFill>
                <a:effectLst/>
                <a:uLnTx/>
                <a:uFillTx/>
                <a:latin typeface="+mn-lt"/>
                <a:ea typeface="+mn-ea"/>
              </a:rPr>
              <a:t>练</a:t>
            </a:r>
            <a:endParaRPr lang="zh-CN" altLang="en-US" sz="2400" b="1" dirty="0">
              <a:solidFill>
                <a:schemeClr val="bg1"/>
              </a:solidFill>
            </a:endParaRPr>
          </a:p>
        </p:txBody>
      </p:sp>
    </p:spTree>
    <p:extLst>
      <p:ext uri="{BB962C8B-B14F-4D97-AF65-F5344CB8AC3E}">
        <p14:creationId xmlns:p14="http://schemas.microsoft.com/office/powerpoint/2010/main" val="26271483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FE7A53B-05DE-4759-9CA8-7D302AF8BA84}" type="datetimeFigureOut">
              <a:rPr lang="zh-CN" altLang="en-US" smtClean="0"/>
              <a:t>2022/2/24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7D0A99-BDC0-40B7-B0BC-D5614213BA60}" type="slidenum">
              <a:rPr lang="zh-CN" altLang="en-US" smtClean="0"/>
              <a:t>‹#›</a:t>
            </a:fld>
            <a:endParaRPr lang="zh-CN" altLang="en-US"/>
          </a:p>
        </p:txBody>
      </p:sp>
      <p:pic>
        <p:nvPicPr>
          <p:cNvPr id="6" name="图片 5">
            <a:extLst>
              <a:ext uri="{FF2B5EF4-FFF2-40B4-BE49-F238E27FC236}">
                <a16:creationId xmlns:a16="http://schemas.microsoft.com/office/drawing/2014/main" xmlns="" id="{921BF0DE-FBB4-944B-B9DB-66F2BA19B84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25422" t="69" r="25422" b="69"/>
          <a:stretch/>
        </p:blipFill>
        <p:spPr>
          <a:xfrm>
            <a:off x="0" y="0"/>
            <a:ext cx="5063724" cy="6858000"/>
          </a:xfrm>
          <a:prstGeom prst="rect">
            <a:avLst/>
          </a:prstGeom>
        </p:spPr>
      </p:pic>
      <p:sp>
        <p:nvSpPr>
          <p:cNvPr id="7" name="任意形状 56">
            <a:extLst>
              <a:ext uri="{FF2B5EF4-FFF2-40B4-BE49-F238E27FC236}">
                <a16:creationId xmlns:a16="http://schemas.microsoft.com/office/drawing/2014/main" xmlns="" id="{BC248BB9-25AE-CF48-A809-D0CF2A574466}"/>
              </a:ext>
            </a:extLst>
          </p:cNvPr>
          <p:cNvSpPr/>
          <p:nvPr userDrawn="1"/>
        </p:nvSpPr>
        <p:spPr>
          <a:xfrm>
            <a:off x="4304899" y="0"/>
            <a:ext cx="7887101" cy="6858000"/>
          </a:xfrm>
          <a:custGeom>
            <a:avLst/>
            <a:gdLst>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0 w 12192000"/>
              <a:gd name="connsiteY5" fmla="*/ 0 h 6858000"/>
              <a:gd name="connsiteX6" fmla="*/ 1 w 12192000"/>
              <a:gd name="connsiteY6" fmla="*/ 0 h 6858000"/>
              <a:gd name="connsiteX7" fmla="*/ 1 w 12192000"/>
              <a:gd name="connsiteY7" fmla="*/ 6858000 h 6858000"/>
              <a:gd name="connsiteX8" fmla="*/ 0 w 12192000"/>
              <a:gd name="connsiteY8" fmla="*/ 6858000 h 6858000"/>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4304899 w 12192000"/>
              <a:gd name="connsiteY5" fmla="*/ 0 h 6858000"/>
              <a:gd name="connsiteX6" fmla="*/ 0 w 12192000"/>
              <a:gd name="connsiteY6" fmla="*/ 6858000 h 6858000"/>
              <a:gd name="connsiteX7" fmla="*/ 1 w 12192000"/>
              <a:gd name="connsiteY7" fmla="*/ 0 h 6858000"/>
              <a:gd name="connsiteX8" fmla="*/ 1 w 12192000"/>
              <a:gd name="connsiteY8" fmla="*/ 6858000 h 6858000"/>
              <a:gd name="connsiteX9" fmla="*/ 0 w 12192000"/>
              <a:gd name="connsiteY9" fmla="*/ 6858000 h 6858000"/>
              <a:gd name="connsiteX0" fmla="*/ 4304898 w 12191999"/>
              <a:gd name="connsiteY0" fmla="*/ 0 h 6858000"/>
              <a:gd name="connsiteX1" fmla="*/ 12191999 w 12191999"/>
              <a:gd name="connsiteY1" fmla="*/ 0 h 6858000"/>
              <a:gd name="connsiteX2" fmla="*/ 12191999 w 12191999"/>
              <a:gd name="connsiteY2" fmla="*/ 6858000 h 6858000"/>
              <a:gd name="connsiteX3" fmla="*/ 4304898 w 12191999"/>
              <a:gd name="connsiteY3" fmla="*/ 6858000 h 6858000"/>
              <a:gd name="connsiteX4" fmla="*/ 5005754 w 12191999"/>
              <a:gd name="connsiteY4" fmla="*/ 3429000 h 6858000"/>
              <a:gd name="connsiteX5" fmla="*/ 4304898 w 12191999"/>
              <a:gd name="connsiteY5" fmla="*/ 0 h 6858000"/>
              <a:gd name="connsiteX6" fmla="*/ 0 w 12191999"/>
              <a:gd name="connsiteY6" fmla="*/ 6858000 h 6858000"/>
              <a:gd name="connsiteX7" fmla="*/ 0 w 12191999"/>
              <a:gd name="connsiteY7" fmla="*/ 0 h 6858000"/>
              <a:gd name="connsiteX8" fmla="*/ 0 w 12191999"/>
              <a:gd name="connsiteY8" fmla="*/ 6858000 h 6858000"/>
              <a:gd name="connsiteX0" fmla="*/ 0 w 7887101"/>
              <a:gd name="connsiteY0" fmla="*/ 0 h 6858000"/>
              <a:gd name="connsiteX1" fmla="*/ 7887101 w 7887101"/>
              <a:gd name="connsiteY1" fmla="*/ 0 h 6858000"/>
              <a:gd name="connsiteX2" fmla="*/ 7887101 w 7887101"/>
              <a:gd name="connsiteY2" fmla="*/ 6858000 h 6858000"/>
              <a:gd name="connsiteX3" fmla="*/ 0 w 7887101"/>
              <a:gd name="connsiteY3" fmla="*/ 6858000 h 6858000"/>
              <a:gd name="connsiteX4" fmla="*/ 700856 w 7887101"/>
              <a:gd name="connsiteY4" fmla="*/ 3429000 h 6858000"/>
              <a:gd name="connsiteX5" fmla="*/ 0 w 788710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7101" h="6858000">
                <a:moveTo>
                  <a:pt x="0" y="0"/>
                </a:moveTo>
                <a:lnTo>
                  <a:pt x="7887101" y="0"/>
                </a:lnTo>
                <a:lnTo>
                  <a:pt x="7887101" y="6858000"/>
                </a:lnTo>
                <a:lnTo>
                  <a:pt x="0" y="6858000"/>
                </a:lnTo>
                <a:lnTo>
                  <a:pt x="700856" y="3429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Tree>
    <p:extLst>
      <p:ext uri="{BB962C8B-B14F-4D97-AF65-F5344CB8AC3E}">
        <p14:creationId xmlns:p14="http://schemas.microsoft.com/office/powerpoint/2010/main" val="5198770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6172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292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531115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金榜苑：专项突破">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任意形状 7">
            <a:extLst>
              <a:ext uri="{FF2B5EF4-FFF2-40B4-BE49-F238E27FC236}">
                <a16:creationId xmlns:a16="http://schemas.microsoft.com/office/drawing/2014/main" xmlns="" id="{405F08B0-CCAB-A745-BBD9-7EAA0D3441D6}"/>
              </a:ext>
            </a:extLst>
          </p:cNvPr>
          <p:cNvSpPr/>
          <p:nvPr userDrawn="1"/>
        </p:nvSpPr>
        <p:spPr>
          <a:xfrm>
            <a:off x="0" y="0"/>
            <a:ext cx="3044109"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6" name="矩形 5"/>
          <p:cNvSpPr/>
          <p:nvPr userDrawn="1"/>
        </p:nvSpPr>
        <p:spPr>
          <a:xfrm>
            <a:off x="645490" y="70451"/>
            <a:ext cx="1887055" cy="430887"/>
          </a:xfrm>
          <a:prstGeom prst="rect">
            <a:avLst/>
          </a:prstGeom>
        </p:spPr>
        <p:txBody>
          <a:bodyPr wrap="none">
            <a:spAutoFit/>
          </a:bodyPr>
          <a:lstStyle/>
          <a:p>
            <a:r>
              <a:rPr lang="zh-CN" altLang="en-US" sz="2200" b="1" dirty="0" smtClean="0">
                <a:solidFill>
                  <a:schemeClr val="bg1"/>
                </a:solidFill>
                <a:latin typeface="方正粗圆简体" panose="03000509000000000000" pitchFamily="65" charset="-122"/>
                <a:ea typeface="方正粗圆简体" panose="03000509000000000000" pitchFamily="65" charset="-122"/>
              </a:rPr>
              <a:t>关键能力提升</a:t>
            </a:r>
            <a:endParaRPr lang="zh-CN" altLang="en-US" sz="2200" b="1" dirty="0">
              <a:solidFill>
                <a:schemeClr val="bg1"/>
              </a:solidFill>
              <a:latin typeface="方正粗圆简体" panose="03000509000000000000" pitchFamily="65" charset="-122"/>
              <a:ea typeface="方正粗圆简体" panose="03000509000000000000" pitchFamily="65" charset="-122"/>
            </a:endParaRPr>
          </a:p>
        </p:txBody>
      </p:sp>
    </p:spTree>
    <p:extLst>
      <p:ext uri="{BB962C8B-B14F-4D97-AF65-F5344CB8AC3E}">
        <p14:creationId xmlns:p14="http://schemas.microsoft.com/office/powerpoint/2010/main" val="29213976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4729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a16="http://schemas.microsoft.com/office/drawing/2014/main" xmlns=""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易错辨析</a:t>
            </a:r>
            <a:endParaRPr lang="zh-CN" altLang="en-US" sz="2400" b="1" dirty="0">
              <a:solidFill>
                <a:schemeClr val="bg1"/>
              </a:solidFill>
            </a:endParaRPr>
          </a:p>
        </p:txBody>
      </p:sp>
    </p:spTree>
    <p:extLst>
      <p:ext uri="{BB962C8B-B14F-4D97-AF65-F5344CB8AC3E}">
        <p14:creationId xmlns:p14="http://schemas.microsoft.com/office/powerpoint/2010/main" val="19020519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a16="http://schemas.microsoft.com/office/drawing/2014/main" xmlns=""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对点训练</a:t>
            </a:r>
            <a:endParaRPr lang="zh-CN" altLang="en-US" sz="2400" b="1" dirty="0">
              <a:solidFill>
                <a:schemeClr val="bg1"/>
              </a:solidFill>
            </a:endParaRPr>
          </a:p>
        </p:txBody>
      </p:sp>
    </p:spTree>
    <p:extLst>
      <p:ext uri="{BB962C8B-B14F-4D97-AF65-F5344CB8AC3E}">
        <p14:creationId xmlns:p14="http://schemas.microsoft.com/office/powerpoint/2010/main" val="31161607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a16="http://schemas.microsoft.com/office/drawing/2014/main" xmlns=""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真题演练</a:t>
            </a:r>
            <a:endParaRPr lang="zh-CN" altLang="en-US" sz="2400" b="1" dirty="0">
              <a:solidFill>
                <a:schemeClr val="bg1"/>
              </a:solidFill>
            </a:endParaRPr>
          </a:p>
        </p:txBody>
      </p:sp>
    </p:spTree>
    <p:extLst>
      <p:ext uri="{BB962C8B-B14F-4D97-AF65-F5344CB8AC3E}">
        <p14:creationId xmlns:p14="http://schemas.microsoft.com/office/powerpoint/2010/main" val="13194219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同侧圆角矩形 2">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课时精练</a:t>
            </a:r>
            <a:endParaRPr lang="zh-CN" altLang="en-US" sz="2400" b="1" dirty="0">
              <a:solidFill>
                <a:schemeClr val="bg1"/>
              </a:solidFill>
            </a:endParaRPr>
          </a:p>
        </p:txBody>
      </p:sp>
    </p:spTree>
    <p:extLst>
      <p:ext uri="{BB962C8B-B14F-4D97-AF65-F5344CB8AC3E}">
        <p14:creationId xmlns:p14="http://schemas.microsoft.com/office/powerpoint/2010/main" val="26684279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4" r:id="rId4"/>
    <p:sldLayoutId id="2147483665" r:id="rId5"/>
    <p:sldLayoutId id="2147483669" r:id="rId6"/>
    <p:sldLayoutId id="2147483670" r:id="rId7"/>
    <p:sldLayoutId id="2147483663" r:id="rId8"/>
    <p:sldLayoutId id="2147483671" r:id="rId9"/>
    <p:sldLayoutId id="2147483668" r:id="rId10"/>
    <p:sldLayoutId id="2147483666" r:id="rId11"/>
    <p:sldLayoutId id="2147483655"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slide" Target="slide4.xml"/><Relationship Id="rId5" Type="http://schemas.openxmlformats.org/officeDocument/2006/relationships/slide" Target="slide22.xml"/><Relationship Id="rId4" Type="http://schemas.openxmlformats.org/officeDocument/2006/relationships/slide" Target="slide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slide" Target="slide47.xml"/><Relationship Id="rId7" Type="http://schemas.openxmlformats.org/officeDocument/2006/relationships/slide" Target="slide52.xml"/><Relationship Id="rId12" Type="http://schemas.openxmlformats.org/officeDocument/2006/relationships/slide" Target="slide57.xml"/><Relationship Id="rId2" Type="http://schemas.openxmlformats.org/officeDocument/2006/relationships/slide" Target="slide46.xml"/><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slide" Target="slide56.xml"/><Relationship Id="rId5" Type="http://schemas.openxmlformats.org/officeDocument/2006/relationships/slide" Target="slide50.xml"/><Relationship Id="rId10" Type="http://schemas.openxmlformats.org/officeDocument/2006/relationships/slide" Target="slide55.xml"/><Relationship Id="rId4" Type="http://schemas.openxmlformats.org/officeDocument/2006/relationships/slide" Target="slide49.xml"/><Relationship Id="rId9" Type="http://schemas.openxmlformats.org/officeDocument/2006/relationships/slide" Target="slide54.xml"/></Relationships>
</file>

<file path=ppt/slides/_rels/slide47.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47.xml"/><Relationship Id="rId7" Type="http://schemas.openxmlformats.org/officeDocument/2006/relationships/slide" Target="slide53.xml"/><Relationship Id="rId2" Type="http://schemas.openxmlformats.org/officeDocument/2006/relationships/slide" Target="slide46.xml"/><Relationship Id="rId1" Type="http://schemas.openxmlformats.org/officeDocument/2006/relationships/slideLayout" Target="../slideLayouts/slideLayout8.xml"/><Relationship Id="rId6" Type="http://schemas.openxmlformats.org/officeDocument/2006/relationships/slide" Target="slide52.xml"/><Relationship Id="rId11" Type="http://schemas.openxmlformats.org/officeDocument/2006/relationships/slide" Target="slide57.xml"/><Relationship Id="rId5" Type="http://schemas.openxmlformats.org/officeDocument/2006/relationships/slide" Target="slide50.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s>
</file>

<file path=ppt/slides/_rels/slide48.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47.xml"/><Relationship Id="rId7" Type="http://schemas.openxmlformats.org/officeDocument/2006/relationships/slide" Target="slide53.xml"/><Relationship Id="rId2" Type="http://schemas.openxmlformats.org/officeDocument/2006/relationships/slide" Target="slide46.xml"/><Relationship Id="rId1" Type="http://schemas.openxmlformats.org/officeDocument/2006/relationships/slideLayout" Target="../slideLayouts/slideLayout8.xml"/><Relationship Id="rId6" Type="http://schemas.openxmlformats.org/officeDocument/2006/relationships/slide" Target="slide52.xml"/><Relationship Id="rId11" Type="http://schemas.openxmlformats.org/officeDocument/2006/relationships/slide" Target="slide57.xml"/><Relationship Id="rId5" Type="http://schemas.openxmlformats.org/officeDocument/2006/relationships/slide" Target="slide50.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s>
</file>

<file path=ppt/slides/_rels/slide49.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47.xml"/><Relationship Id="rId7" Type="http://schemas.openxmlformats.org/officeDocument/2006/relationships/slide" Target="slide53.xml"/><Relationship Id="rId2" Type="http://schemas.openxmlformats.org/officeDocument/2006/relationships/slide" Target="slide46.xml"/><Relationship Id="rId1" Type="http://schemas.openxmlformats.org/officeDocument/2006/relationships/slideLayout" Target="../slideLayouts/slideLayout8.xml"/><Relationship Id="rId6" Type="http://schemas.openxmlformats.org/officeDocument/2006/relationships/slide" Target="slide52.xml"/><Relationship Id="rId11" Type="http://schemas.openxmlformats.org/officeDocument/2006/relationships/slide" Target="slide57.xml"/><Relationship Id="rId5" Type="http://schemas.openxmlformats.org/officeDocument/2006/relationships/slide" Target="slide50.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47.xml"/><Relationship Id="rId7" Type="http://schemas.openxmlformats.org/officeDocument/2006/relationships/slide" Target="slide53.xml"/><Relationship Id="rId2" Type="http://schemas.openxmlformats.org/officeDocument/2006/relationships/slide" Target="slide46.xml"/><Relationship Id="rId1" Type="http://schemas.openxmlformats.org/officeDocument/2006/relationships/slideLayout" Target="../slideLayouts/slideLayout8.xml"/><Relationship Id="rId6" Type="http://schemas.openxmlformats.org/officeDocument/2006/relationships/slide" Target="slide52.xml"/><Relationship Id="rId11" Type="http://schemas.openxmlformats.org/officeDocument/2006/relationships/slide" Target="slide57.xml"/><Relationship Id="rId5" Type="http://schemas.openxmlformats.org/officeDocument/2006/relationships/slide" Target="slide50.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s>
</file>

<file path=ppt/slides/_rels/slide51.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47.xml"/><Relationship Id="rId7" Type="http://schemas.openxmlformats.org/officeDocument/2006/relationships/slide" Target="slide53.xml"/><Relationship Id="rId2" Type="http://schemas.openxmlformats.org/officeDocument/2006/relationships/slide" Target="slide46.xml"/><Relationship Id="rId1" Type="http://schemas.openxmlformats.org/officeDocument/2006/relationships/slideLayout" Target="../slideLayouts/slideLayout8.xml"/><Relationship Id="rId6" Type="http://schemas.openxmlformats.org/officeDocument/2006/relationships/slide" Target="slide52.xml"/><Relationship Id="rId11" Type="http://schemas.openxmlformats.org/officeDocument/2006/relationships/slide" Target="slide57.xml"/><Relationship Id="rId5" Type="http://schemas.openxmlformats.org/officeDocument/2006/relationships/slide" Target="slide50.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s>
</file>

<file path=ppt/slides/_rels/slide52.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47.xml"/><Relationship Id="rId7" Type="http://schemas.openxmlformats.org/officeDocument/2006/relationships/slide" Target="slide53.xml"/><Relationship Id="rId2" Type="http://schemas.openxmlformats.org/officeDocument/2006/relationships/slide" Target="slide46.xml"/><Relationship Id="rId1" Type="http://schemas.openxmlformats.org/officeDocument/2006/relationships/slideLayout" Target="../slideLayouts/slideLayout8.xml"/><Relationship Id="rId6" Type="http://schemas.openxmlformats.org/officeDocument/2006/relationships/slide" Target="slide52.xml"/><Relationship Id="rId11" Type="http://schemas.openxmlformats.org/officeDocument/2006/relationships/slide" Target="slide57.xml"/><Relationship Id="rId5" Type="http://schemas.openxmlformats.org/officeDocument/2006/relationships/slide" Target="slide50.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s>
</file>

<file path=ppt/slides/_rels/slide53.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47.xml"/><Relationship Id="rId7" Type="http://schemas.openxmlformats.org/officeDocument/2006/relationships/slide" Target="slide53.xml"/><Relationship Id="rId2" Type="http://schemas.openxmlformats.org/officeDocument/2006/relationships/slide" Target="slide46.xml"/><Relationship Id="rId1" Type="http://schemas.openxmlformats.org/officeDocument/2006/relationships/slideLayout" Target="../slideLayouts/slideLayout8.xml"/><Relationship Id="rId6" Type="http://schemas.openxmlformats.org/officeDocument/2006/relationships/slide" Target="slide52.xml"/><Relationship Id="rId11" Type="http://schemas.openxmlformats.org/officeDocument/2006/relationships/slide" Target="slide57.xml"/><Relationship Id="rId5" Type="http://schemas.openxmlformats.org/officeDocument/2006/relationships/slide" Target="slide50.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s>
</file>

<file path=ppt/slides/_rels/slide54.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47.xml"/><Relationship Id="rId7" Type="http://schemas.openxmlformats.org/officeDocument/2006/relationships/slide" Target="slide53.xml"/><Relationship Id="rId2" Type="http://schemas.openxmlformats.org/officeDocument/2006/relationships/slide" Target="slide46.xml"/><Relationship Id="rId1" Type="http://schemas.openxmlformats.org/officeDocument/2006/relationships/slideLayout" Target="../slideLayouts/slideLayout8.xml"/><Relationship Id="rId6" Type="http://schemas.openxmlformats.org/officeDocument/2006/relationships/slide" Target="slide52.xml"/><Relationship Id="rId11" Type="http://schemas.openxmlformats.org/officeDocument/2006/relationships/slide" Target="slide57.xml"/><Relationship Id="rId5" Type="http://schemas.openxmlformats.org/officeDocument/2006/relationships/slide" Target="slide50.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s>
</file>

<file path=ppt/slides/_rels/slide55.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5.xml"/><Relationship Id="rId3" Type="http://schemas.openxmlformats.org/officeDocument/2006/relationships/oleObject" Target="../embeddings/oleObject1.bin"/><Relationship Id="rId7" Type="http://schemas.openxmlformats.org/officeDocument/2006/relationships/slide" Target="slide47.xml"/><Relationship Id="rId12" Type="http://schemas.openxmlformats.org/officeDocument/2006/relationships/slide" Target="slide54.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slide" Target="slide46.xml"/><Relationship Id="rId11" Type="http://schemas.openxmlformats.org/officeDocument/2006/relationships/slide" Target="slide53.xml"/><Relationship Id="rId5" Type="http://schemas.openxmlformats.org/officeDocument/2006/relationships/image" Target="../media/image23.emf"/><Relationship Id="rId15" Type="http://schemas.openxmlformats.org/officeDocument/2006/relationships/slide" Target="slide57.xml"/><Relationship Id="rId10" Type="http://schemas.openxmlformats.org/officeDocument/2006/relationships/slide" Target="slide52.xml"/><Relationship Id="rId4" Type="http://schemas.openxmlformats.org/officeDocument/2006/relationships/package" Target="../embeddings/Microsoft_Word___1.docx"/><Relationship Id="rId9" Type="http://schemas.openxmlformats.org/officeDocument/2006/relationships/slide" Target="slide50.xml"/><Relationship Id="rId14" Type="http://schemas.openxmlformats.org/officeDocument/2006/relationships/slide" Target="slide56.xml"/></Relationships>
</file>

<file path=ppt/slides/_rels/slide56.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47.xml"/><Relationship Id="rId7" Type="http://schemas.openxmlformats.org/officeDocument/2006/relationships/slide" Target="slide53.xml"/><Relationship Id="rId2" Type="http://schemas.openxmlformats.org/officeDocument/2006/relationships/slide" Target="slide46.xml"/><Relationship Id="rId1" Type="http://schemas.openxmlformats.org/officeDocument/2006/relationships/slideLayout" Target="../slideLayouts/slideLayout8.xml"/><Relationship Id="rId6" Type="http://schemas.openxmlformats.org/officeDocument/2006/relationships/slide" Target="slide52.xml"/><Relationship Id="rId11" Type="http://schemas.openxmlformats.org/officeDocument/2006/relationships/slide" Target="slide57.xml"/><Relationship Id="rId5" Type="http://schemas.openxmlformats.org/officeDocument/2006/relationships/slide" Target="slide50.xml"/><Relationship Id="rId10" Type="http://schemas.openxmlformats.org/officeDocument/2006/relationships/slide" Target="slide56.xml"/><Relationship Id="rId4" Type="http://schemas.openxmlformats.org/officeDocument/2006/relationships/slide" Target="slide49.xml"/><Relationship Id="rId9" Type="http://schemas.openxmlformats.org/officeDocument/2006/relationships/slide" Target="slide55.xml"/></Relationships>
</file>

<file path=ppt/slides/_rels/slide57.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slide" Target="slide46.xml"/><Relationship Id="rId7" Type="http://schemas.openxmlformats.org/officeDocument/2006/relationships/slide" Target="slide52.xml"/><Relationship Id="rId12" Type="http://schemas.openxmlformats.org/officeDocument/2006/relationships/slide" Target="slide57.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50.xml"/><Relationship Id="rId11" Type="http://schemas.openxmlformats.org/officeDocument/2006/relationships/slide" Target="slide56.xml"/><Relationship Id="rId5" Type="http://schemas.openxmlformats.org/officeDocument/2006/relationships/slide" Target="slide49.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61.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62.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5.xml"/><Relationship Id="rId18" Type="http://schemas.openxmlformats.org/officeDocument/2006/relationships/package" Target="../embeddings/Microsoft_Word___2.docx"/><Relationship Id="rId3" Type="http://schemas.openxmlformats.org/officeDocument/2006/relationships/slide" Target="slide59.xml"/><Relationship Id="rId7" Type="http://schemas.openxmlformats.org/officeDocument/2006/relationships/slide" Target="slide63.xml"/><Relationship Id="rId12" Type="http://schemas.openxmlformats.org/officeDocument/2006/relationships/slide" Target="slide73.xml"/><Relationship Id="rId17" Type="http://schemas.openxmlformats.org/officeDocument/2006/relationships/oleObject" Target="../embeddings/oleObject2.bin"/><Relationship Id="rId2" Type="http://schemas.openxmlformats.org/officeDocument/2006/relationships/slideLayout" Target="../slideLayouts/slideLayout9.xml"/><Relationship Id="rId16" Type="http://schemas.openxmlformats.org/officeDocument/2006/relationships/slide" Target="slide84.xml"/><Relationship Id="rId1" Type="http://schemas.openxmlformats.org/officeDocument/2006/relationships/vmlDrawing" Target="../drawings/vmlDrawing2.vml"/><Relationship Id="rId6" Type="http://schemas.openxmlformats.org/officeDocument/2006/relationships/slide" Target="slide62.xml"/><Relationship Id="rId11" Type="http://schemas.openxmlformats.org/officeDocument/2006/relationships/slide" Target="slide71.xml"/><Relationship Id="rId5" Type="http://schemas.openxmlformats.org/officeDocument/2006/relationships/slide" Target="slide61.xml"/><Relationship Id="rId15" Type="http://schemas.openxmlformats.org/officeDocument/2006/relationships/slide" Target="slide79.xml"/><Relationship Id="rId10" Type="http://schemas.openxmlformats.org/officeDocument/2006/relationships/slide" Target="slide68.xml"/><Relationship Id="rId19" Type="http://schemas.openxmlformats.org/officeDocument/2006/relationships/image" Target="../media/image24.emf"/><Relationship Id="rId4" Type="http://schemas.openxmlformats.org/officeDocument/2006/relationships/slide" Target="slide60.xml"/><Relationship Id="rId9" Type="http://schemas.openxmlformats.org/officeDocument/2006/relationships/slide" Target="slide66.xml"/><Relationship Id="rId14" Type="http://schemas.openxmlformats.org/officeDocument/2006/relationships/slide" Target="slide77.xml"/></Relationships>
</file>

<file path=ppt/slides/_rels/slide63.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64.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65.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66.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6"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67.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6"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68.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69.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71.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72.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73.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74.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75.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18" Type="http://schemas.openxmlformats.org/officeDocument/2006/relationships/image" Target="../media/image28.png"/><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17" Type="http://schemas.openxmlformats.org/officeDocument/2006/relationships/image" Target="../media/image27.png"/><Relationship Id="rId2" Type="http://schemas.openxmlformats.org/officeDocument/2006/relationships/slide" Target="slide59.xml"/><Relationship Id="rId16"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76.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77.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78.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79.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6"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81.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82.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83.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84.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6"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85.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86.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87.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2" Type="http://schemas.openxmlformats.org/officeDocument/2006/relationships/slide" Target="slide59.xml"/><Relationship Id="rId16" Type="http://schemas.openxmlformats.org/officeDocument/2006/relationships/image" Target="../media/image31.png"/><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88.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7.xml"/><Relationship Id="rId18" Type="http://schemas.openxmlformats.org/officeDocument/2006/relationships/slide" Target="slide3.xml"/><Relationship Id="rId3" Type="http://schemas.openxmlformats.org/officeDocument/2006/relationships/slide" Target="slide60.xml"/><Relationship Id="rId7" Type="http://schemas.openxmlformats.org/officeDocument/2006/relationships/slide" Target="slide64.xml"/><Relationship Id="rId12" Type="http://schemas.openxmlformats.org/officeDocument/2006/relationships/slide" Target="slide75.xml"/><Relationship Id="rId17" Type="http://schemas.openxmlformats.org/officeDocument/2006/relationships/image" Target="../media/image30.png"/><Relationship Id="rId2" Type="http://schemas.openxmlformats.org/officeDocument/2006/relationships/slide" Target="slide59.xml"/><Relationship Id="rId16" Type="http://schemas.openxmlformats.org/officeDocument/2006/relationships/image" Target="../media/image32.png"/><Relationship Id="rId1" Type="http://schemas.openxmlformats.org/officeDocument/2006/relationships/slideLayout" Target="../slideLayouts/slideLayout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84.xml"/><Relationship Id="rId10" Type="http://schemas.openxmlformats.org/officeDocument/2006/relationships/slide" Target="slide71.xml"/><Relationship Id="rId4" Type="http://schemas.openxmlformats.org/officeDocument/2006/relationships/slide" Target="slide61.xml"/><Relationship Id="rId9" Type="http://schemas.openxmlformats.org/officeDocument/2006/relationships/slide" Target="slide68.xml"/><Relationship Id="rId14" Type="http://schemas.openxmlformats.org/officeDocument/2006/relationships/slide" Target="slide79.xml"/></Relationships>
</file>

<file path=ppt/slides/_rels/slide8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preferRelativeResize="0">
            <a:picLocks/>
          </p:cNvPicPr>
          <p:nvPr/>
        </p:nvPicPr>
        <p:blipFill rotWithShape="1">
          <a:blip r:embed="rId2" cstate="print">
            <a:extLst>
              <a:ext uri="{28A0092B-C50C-407E-A947-70E740481C1C}">
                <a14:useLocalDpi xmlns:a14="http://schemas.microsoft.com/office/drawing/2010/main" val="0"/>
              </a:ext>
            </a:extLst>
          </a:blip>
          <a:srcRect t="22700" b="21651"/>
          <a:stretch/>
        </p:blipFill>
        <p:spPr>
          <a:xfrm>
            <a:off x="-600" y="1541305"/>
            <a:ext cx="12192000" cy="3790800"/>
          </a:xfrm>
          <a:prstGeom prst="rect">
            <a:avLst/>
          </a:prstGeom>
        </p:spPr>
      </p:pic>
      <p:sp>
        <p:nvSpPr>
          <p:cNvPr id="6" name="矩形 5">
            <a:extLst>
              <a:ext uri="{FF2B5EF4-FFF2-40B4-BE49-F238E27FC236}">
                <a16:creationId xmlns:a16="http://schemas.microsoft.com/office/drawing/2014/main" xmlns="" id="{A439C5BC-78DD-0947-9E91-72FACC384131}"/>
              </a:ext>
            </a:extLst>
          </p:cNvPr>
          <p:cNvSpPr/>
          <p:nvPr/>
        </p:nvSpPr>
        <p:spPr>
          <a:xfrm>
            <a:off x="923221" y="2708919"/>
            <a:ext cx="10246731" cy="1200329"/>
          </a:xfrm>
          <a:prstGeom prst="rect">
            <a:avLst/>
          </a:prstGeom>
        </p:spPr>
        <p:txBody>
          <a:bodyPr wrap="square" anchor="ctr">
            <a:spAutoFit/>
          </a:bodyPr>
          <a:lstStyle/>
          <a:p>
            <a:pPr algn="ctr">
              <a:defRPr/>
            </a:pPr>
            <a:r>
              <a:rPr lang="zh-CN" altLang="zh-CN" sz="7200" b="1" dirty="0">
                <a:solidFill>
                  <a:schemeClr val="bg1"/>
                </a:solidFill>
                <a:latin typeface="+mn-ea"/>
              </a:rPr>
              <a:t>元素的性质与元素周期表</a:t>
            </a:r>
          </a:p>
        </p:txBody>
      </p:sp>
      <p:sp>
        <p:nvSpPr>
          <p:cNvPr id="16" name="文本框 15">
            <a:extLst>
              <a:ext uri="{FF2B5EF4-FFF2-40B4-BE49-F238E27FC236}">
                <a16:creationId xmlns:a16="http://schemas.microsoft.com/office/drawing/2014/main" xmlns="" id="{671D0029-DEE3-D74A-9B77-7D2AD03E3087}"/>
              </a:ext>
            </a:extLst>
          </p:cNvPr>
          <p:cNvSpPr txBox="1"/>
          <p:nvPr/>
        </p:nvSpPr>
        <p:spPr>
          <a:xfrm>
            <a:off x="257730" y="255879"/>
            <a:ext cx="827358" cy="148870"/>
          </a:xfrm>
          <a:custGeom>
            <a:avLst/>
            <a:gdLst/>
            <a:ahLst/>
            <a:cxnLst/>
            <a:rect l="l" t="t" r="r" b="b"/>
            <a:pathLst>
              <a:path w="1174546" h="215570">
                <a:moveTo>
                  <a:pt x="508787" y="147219"/>
                </a:moveTo>
                <a:cubicBezTo>
                  <a:pt x="508025" y="147523"/>
                  <a:pt x="507187" y="147676"/>
                  <a:pt x="506272" y="147676"/>
                </a:cubicBezTo>
                <a:cubicBezTo>
                  <a:pt x="506882" y="147676"/>
                  <a:pt x="507492" y="147600"/>
                  <a:pt x="508101" y="147447"/>
                </a:cubicBezTo>
                <a:cubicBezTo>
                  <a:pt x="508406" y="147295"/>
                  <a:pt x="508634" y="147219"/>
                  <a:pt x="508787" y="147219"/>
                </a:cubicBezTo>
                <a:close/>
                <a:moveTo>
                  <a:pt x="69037" y="132588"/>
                </a:moveTo>
                <a:lnTo>
                  <a:pt x="107442" y="132588"/>
                </a:lnTo>
                <a:lnTo>
                  <a:pt x="102412" y="168936"/>
                </a:lnTo>
                <a:cubicBezTo>
                  <a:pt x="102108" y="170612"/>
                  <a:pt x="102412" y="172136"/>
                  <a:pt x="103327" y="173508"/>
                </a:cubicBezTo>
                <a:cubicBezTo>
                  <a:pt x="104241" y="174879"/>
                  <a:pt x="105689" y="175565"/>
                  <a:pt x="107670" y="175565"/>
                </a:cubicBezTo>
                <a:lnTo>
                  <a:pt x="166420" y="175565"/>
                </a:lnTo>
                <a:cubicBezTo>
                  <a:pt x="167944" y="175565"/>
                  <a:pt x="169316" y="174955"/>
                  <a:pt x="170535" y="173736"/>
                </a:cubicBezTo>
                <a:cubicBezTo>
                  <a:pt x="171602" y="172365"/>
                  <a:pt x="172212" y="170764"/>
                  <a:pt x="172364" y="168936"/>
                </a:cubicBezTo>
                <a:lnTo>
                  <a:pt x="175336" y="147447"/>
                </a:lnTo>
                <a:lnTo>
                  <a:pt x="109956" y="147447"/>
                </a:lnTo>
                <a:lnTo>
                  <a:pt x="111785" y="132588"/>
                </a:lnTo>
                <a:lnTo>
                  <a:pt x="214655" y="132588"/>
                </a:lnTo>
                <a:lnTo>
                  <a:pt x="209854" y="170307"/>
                </a:lnTo>
                <a:cubicBezTo>
                  <a:pt x="208940" y="177318"/>
                  <a:pt x="205816" y="183185"/>
                  <a:pt x="200482" y="187909"/>
                </a:cubicBezTo>
                <a:cubicBezTo>
                  <a:pt x="194995" y="192481"/>
                  <a:pt x="188899" y="194767"/>
                  <a:pt x="182194" y="194767"/>
                </a:cubicBezTo>
                <a:lnTo>
                  <a:pt x="84353" y="194767"/>
                </a:lnTo>
                <a:cubicBezTo>
                  <a:pt x="77800" y="194767"/>
                  <a:pt x="72618" y="192481"/>
                  <a:pt x="68808" y="187909"/>
                </a:cubicBezTo>
                <a:cubicBezTo>
                  <a:pt x="64846" y="183185"/>
                  <a:pt x="63398" y="177318"/>
                  <a:pt x="64465" y="170307"/>
                </a:cubicBezTo>
                <a:close/>
                <a:moveTo>
                  <a:pt x="66979" y="102413"/>
                </a:moveTo>
                <a:lnTo>
                  <a:pt x="274777" y="102413"/>
                </a:lnTo>
                <a:lnTo>
                  <a:pt x="263347" y="189510"/>
                </a:lnTo>
                <a:cubicBezTo>
                  <a:pt x="262585" y="196520"/>
                  <a:pt x="259537" y="202540"/>
                  <a:pt x="254203" y="207569"/>
                </a:cubicBezTo>
                <a:cubicBezTo>
                  <a:pt x="249021" y="212903"/>
                  <a:pt x="243001" y="215570"/>
                  <a:pt x="236143" y="215570"/>
                </a:cubicBezTo>
                <a:lnTo>
                  <a:pt x="182422" y="215570"/>
                </a:lnTo>
                <a:lnTo>
                  <a:pt x="183108" y="209398"/>
                </a:lnTo>
                <a:cubicBezTo>
                  <a:pt x="183565" y="205740"/>
                  <a:pt x="185013" y="202768"/>
                  <a:pt x="187452" y="200482"/>
                </a:cubicBezTo>
                <a:cubicBezTo>
                  <a:pt x="190195" y="198196"/>
                  <a:pt x="193319" y="197053"/>
                  <a:pt x="196824" y="197053"/>
                </a:cubicBezTo>
                <a:lnTo>
                  <a:pt x="209169" y="197053"/>
                </a:lnTo>
                <a:cubicBezTo>
                  <a:pt x="209321" y="197053"/>
                  <a:pt x="209854" y="196977"/>
                  <a:pt x="210769" y="196825"/>
                </a:cubicBezTo>
                <a:cubicBezTo>
                  <a:pt x="211683" y="196672"/>
                  <a:pt x="212750" y="196291"/>
                  <a:pt x="213969" y="195682"/>
                </a:cubicBezTo>
                <a:cubicBezTo>
                  <a:pt x="215036" y="195225"/>
                  <a:pt x="216103" y="194386"/>
                  <a:pt x="217170" y="193167"/>
                </a:cubicBezTo>
                <a:cubicBezTo>
                  <a:pt x="218084" y="191948"/>
                  <a:pt x="218694" y="190348"/>
                  <a:pt x="218998" y="188367"/>
                </a:cubicBezTo>
                <a:lnTo>
                  <a:pt x="227685" y="123444"/>
                </a:lnTo>
                <a:lnTo>
                  <a:pt x="64236" y="123444"/>
                </a:lnTo>
                <a:close/>
                <a:moveTo>
                  <a:pt x="20802" y="102413"/>
                </a:moveTo>
                <a:lnTo>
                  <a:pt x="61950" y="102413"/>
                </a:lnTo>
                <a:lnTo>
                  <a:pt x="47548" y="209626"/>
                </a:lnTo>
                <a:cubicBezTo>
                  <a:pt x="47396" y="211303"/>
                  <a:pt x="46710" y="212751"/>
                  <a:pt x="45491" y="213970"/>
                </a:cubicBezTo>
                <a:cubicBezTo>
                  <a:pt x="44272" y="215037"/>
                  <a:pt x="42976" y="215570"/>
                  <a:pt x="41605" y="215570"/>
                </a:cubicBezTo>
                <a:lnTo>
                  <a:pt x="0" y="215570"/>
                </a:lnTo>
                <a:lnTo>
                  <a:pt x="13944" y="108585"/>
                </a:lnTo>
                <a:cubicBezTo>
                  <a:pt x="14249" y="106909"/>
                  <a:pt x="15163" y="105461"/>
                  <a:pt x="16687" y="104242"/>
                </a:cubicBezTo>
                <a:cubicBezTo>
                  <a:pt x="17907" y="103023"/>
                  <a:pt x="19278" y="102413"/>
                  <a:pt x="20802" y="102413"/>
                </a:cubicBezTo>
                <a:close/>
                <a:moveTo>
                  <a:pt x="910513" y="61036"/>
                </a:moveTo>
                <a:lnTo>
                  <a:pt x="1148257" y="61036"/>
                </a:lnTo>
                <a:lnTo>
                  <a:pt x="1142542" y="78410"/>
                </a:lnTo>
                <a:cubicBezTo>
                  <a:pt x="1141323" y="81610"/>
                  <a:pt x="1139189" y="84049"/>
                  <a:pt x="1136142" y="85725"/>
                </a:cubicBezTo>
                <a:lnTo>
                  <a:pt x="1065733" y="122530"/>
                </a:lnTo>
                <a:lnTo>
                  <a:pt x="1159002" y="122530"/>
                </a:lnTo>
                <a:lnTo>
                  <a:pt x="1156715" y="134874"/>
                </a:lnTo>
                <a:cubicBezTo>
                  <a:pt x="1155953" y="137617"/>
                  <a:pt x="1154277" y="140132"/>
                  <a:pt x="1151686" y="142418"/>
                </a:cubicBezTo>
                <a:cubicBezTo>
                  <a:pt x="1149095" y="144704"/>
                  <a:pt x="1146048" y="145847"/>
                  <a:pt x="1142542" y="145847"/>
                </a:cubicBezTo>
                <a:lnTo>
                  <a:pt x="1061618" y="145847"/>
                </a:lnTo>
                <a:lnTo>
                  <a:pt x="1051560" y="197053"/>
                </a:lnTo>
                <a:cubicBezTo>
                  <a:pt x="1050645" y="201930"/>
                  <a:pt x="1047521" y="206121"/>
                  <a:pt x="1042187" y="209626"/>
                </a:cubicBezTo>
                <a:cubicBezTo>
                  <a:pt x="1036700" y="213589"/>
                  <a:pt x="1030604" y="215570"/>
                  <a:pt x="1023899" y="215570"/>
                </a:cubicBezTo>
                <a:lnTo>
                  <a:pt x="934516" y="215570"/>
                </a:lnTo>
                <a:lnTo>
                  <a:pt x="936345" y="205054"/>
                </a:lnTo>
                <a:cubicBezTo>
                  <a:pt x="936802" y="202311"/>
                  <a:pt x="938402" y="200178"/>
                  <a:pt x="941146" y="198654"/>
                </a:cubicBezTo>
                <a:cubicBezTo>
                  <a:pt x="943736" y="197282"/>
                  <a:pt x="946784" y="196596"/>
                  <a:pt x="950290" y="196596"/>
                </a:cubicBezTo>
                <a:lnTo>
                  <a:pt x="980694" y="196596"/>
                </a:lnTo>
                <a:cubicBezTo>
                  <a:pt x="982827" y="196596"/>
                  <a:pt x="984808" y="195758"/>
                  <a:pt x="986637" y="194082"/>
                </a:cubicBezTo>
                <a:cubicBezTo>
                  <a:pt x="988466" y="192710"/>
                  <a:pt x="989533" y="191110"/>
                  <a:pt x="989837" y="189281"/>
                </a:cubicBezTo>
                <a:lnTo>
                  <a:pt x="998524" y="145847"/>
                </a:lnTo>
                <a:lnTo>
                  <a:pt x="885825" y="145847"/>
                </a:lnTo>
                <a:lnTo>
                  <a:pt x="888111" y="131445"/>
                </a:lnTo>
                <a:cubicBezTo>
                  <a:pt x="888720" y="128854"/>
                  <a:pt x="890320" y="126721"/>
                  <a:pt x="892911" y="125044"/>
                </a:cubicBezTo>
                <a:cubicBezTo>
                  <a:pt x="895349" y="123368"/>
                  <a:pt x="898245" y="122530"/>
                  <a:pt x="901598" y="122530"/>
                </a:cubicBezTo>
                <a:lnTo>
                  <a:pt x="1002639" y="122530"/>
                </a:lnTo>
                <a:lnTo>
                  <a:pt x="1004468" y="114300"/>
                </a:lnTo>
                <a:lnTo>
                  <a:pt x="1062761" y="82525"/>
                </a:lnTo>
                <a:lnTo>
                  <a:pt x="934973" y="82525"/>
                </a:lnTo>
                <a:cubicBezTo>
                  <a:pt x="929030" y="82525"/>
                  <a:pt x="924458" y="81229"/>
                  <a:pt x="921258" y="78639"/>
                </a:cubicBezTo>
                <a:cubicBezTo>
                  <a:pt x="918209" y="76048"/>
                  <a:pt x="915771" y="72619"/>
                  <a:pt x="913942" y="68352"/>
                </a:cubicBezTo>
                <a:close/>
                <a:moveTo>
                  <a:pt x="468325" y="57607"/>
                </a:moveTo>
                <a:lnTo>
                  <a:pt x="454380" y="146761"/>
                </a:lnTo>
                <a:lnTo>
                  <a:pt x="506272" y="146761"/>
                </a:lnTo>
                <a:cubicBezTo>
                  <a:pt x="506425" y="146761"/>
                  <a:pt x="506653" y="146761"/>
                  <a:pt x="506958" y="146761"/>
                </a:cubicBezTo>
                <a:cubicBezTo>
                  <a:pt x="507568" y="146914"/>
                  <a:pt x="508177" y="146914"/>
                  <a:pt x="508787" y="146761"/>
                </a:cubicBezTo>
                <a:lnTo>
                  <a:pt x="511073" y="145756"/>
                </a:lnTo>
                <a:lnTo>
                  <a:pt x="514502" y="143561"/>
                </a:lnTo>
                <a:lnTo>
                  <a:pt x="516731" y="141161"/>
                </a:lnTo>
                <a:lnTo>
                  <a:pt x="517474" y="140132"/>
                </a:lnTo>
                <a:lnTo>
                  <a:pt x="518160" y="138303"/>
                </a:lnTo>
                <a:lnTo>
                  <a:pt x="518845" y="136246"/>
                </a:lnTo>
                <a:lnTo>
                  <a:pt x="521360" y="120701"/>
                </a:lnTo>
                <a:lnTo>
                  <a:pt x="531418" y="57607"/>
                </a:lnTo>
                <a:close/>
                <a:moveTo>
                  <a:pt x="35433" y="34747"/>
                </a:moveTo>
                <a:lnTo>
                  <a:pt x="81610" y="34747"/>
                </a:lnTo>
                <a:lnTo>
                  <a:pt x="76581" y="69495"/>
                </a:lnTo>
                <a:cubicBezTo>
                  <a:pt x="76276" y="70409"/>
                  <a:pt x="76504" y="71552"/>
                  <a:pt x="77266" y="72924"/>
                </a:cubicBezTo>
                <a:cubicBezTo>
                  <a:pt x="78028" y="74143"/>
                  <a:pt x="79248" y="74752"/>
                  <a:pt x="80924" y="74752"/>
                </a:cubicBezTo>
                <a:lnTo>
                  <a:pt x="213055" y="74752"/>
                </a:lnTo>
                <a:cubicBezTo>
                  <a:pt x="214579" y="74752"/>
                  <a:pt x="216103" y="74219"/>
                  <a:pt x="217627" y="73152"/>
                </a:cubicBezTo>
                <a:cubicBezTo>
                  <a:pt x="218846" y="72085"/>
                  <a:pt x="219608" y="70866"/>
                  <a:pt x="219913" y="69495"/>
                </a:cubicBezTo>
                <a:lnTo>
                  <a:pt x="222427" y="51207"/>
                </a:lnTo>
                <a:lnTo>
                  <a:pt x="83439" y="51207"/>
                </a:lnTo>
                <a:lnTo>
                  <a:pt x="85725" y="34747"/>
                </a:lnTo>
                <a:lnTo>
                  <a:pt x="271348" y="34747"/>
                </a:lnTo>
                <a:lnTo>
                  <a:pt x="267233" y="70409"/>
                </a:lnTo>
                <a:cubicBezTo>
                  <a:pt x="266014" y="77115"/>
                  <a:pt x="262737" y="82830"/>
                  <a:pt x="257403" y="87554"/>
                </a:cubicBezTo>
                <a:cubicBezTo>
                  <a:pt x="252374" y="92278"/>
                  <a:pt x="246430" y="94641"/>
                  <a:pt x="239572" y="94641"/>
                </a:cubicBezTo>
                <a:lnTo>
                  <a:pt x="51206" y="94641"/>
                </a:lnTo>
                <a:cubicBezTo>
                  <a:pt x="44653" y="94641"/>
                  <a:pt x="39319" y="92278"/>
                  <a:pt x="35204" y="87554"/>
                </a:cubicBezTo>
                <a:cubicBezTo>
                  <a:pt x="31089" y="82830"/>
                  <a:pt x="29413" y="77115"/>
                  <a:pt x="30175" y="70409"/>
                </a:cubicBezTo>
                <a:close/>
                <a:moveTo>
                  <a:pt x="642442" y="915"/>
                </a:moveTo>
                <a:lnTo>
                  <a:pt x="687476" y="915"/>
                </a:lnTo>
                <a:lnTo>
                  <a:pt x="656386" y="61951"/>
                </a:lnTo>
                <a:lnTo>
                  <a:pt x="670331" y="61951"/>
                </a:lnTo>
                <a:lnTo>
                  <a:pt x="646328" y="206883"/>
                </a:lnTo>
                <a:cubicBezTo>
                  <a:pt x="645871" y="209322"/>
                  <a:pt x="644690" y="211379"/>
                  <a:pt x="642785" y="213055"/>
                </a:cubicBezTo>
                <a:cubicBezTo>
                  <a:pt x="640880" y="214732"/>
                  <a:pt x="638632" y="215570"/>
                  <a:pt x="636041" y="215570"/>
                </a:cubicBezTo>
                <a:lnTo>
                  <a:pt x="595350" y="215570"/>
                </a:lnTo>
                <a:lnTo>
                  <a:pt x="617982" y="80467"/>
                </a:lnTo>
                <a:lnTo>
                  <a:pt x="594664" y="80467"/>
                </a:lnTo>
                <a:lnTo>
                  <a:pt x="633298" y="6630"/>
                </a:lnTo>
                <a:cubicBezTo>
                  <a:pt x="635431" y="2820"/>
                  <a:pt x="638479" y="915"/>
                  <a:pt x="642442" y="915"/>
                </a:cubicBezTo>
                <a:close/>
                <a:moveTo>
                  <a:pt x="434721" y="686"/>
                </a:moveTo>
                <a:lnTo>
                  <a:pt x="477697" y="686"/>
                </a:lnTo>
                <a:lnTo>
                  <a:pt x="470839" y="36576"/>
                </a:lnTo>
                <a:lnTo>
                  <a:pt x="581025" y="36576"/>
                </a:lnTo>
                <a:lnTo>
                  <a:pt x="565480" y="146304"/>
                </a:lnTo>
                <a:cubicBezTo>
                  <a:pt x="564413" y="152705"/>
                  <a:pt x="561136" y="158115"/>
                  <a:pt x="555650" y="162535"/>
                </a:cubicBezTo>
                <a:cubicBezTo>
                  <a:pt x="550164" y="168021"/>
                  <a:pt x="543991" y="170764"/>
                  <a:pt x="537133" y="170764"/>
                </a:cubicBezTo>
                <a:lnTo>
                  <a:pt x="451866" y="170764"/>
                </a:lnTo>
                <a:lnTo>
                  <a:pt x="445236" y="215570"/>
                </a:lnTo>
                <a:lnTo>
                  <a:pt x="398145" y="215570"/>
                </a:lnTo>
                <a:lnTo>
                  <a:pt x="404774" y="170764"/>
                </a:lnTo>
                <a:lnTo>
                  <a:pt x="319506" y="170764"/>
                </a:lnTo>
                <a:cubicBezTo>
                  <a:pt x="312801" y="170764"/>
                  <a:pt x="307314" y="168326"/>
                  <a:pt x="303047" y="163449"/>
                </a:cubicBezTo>
                <a:cubicBezTo>
                  <a:pt x="298932" y="158572"/>
                  <a:pt x="297408" y="152705"/>
                  <a:pt x="298475" y="145847"/>
                </a:cubicBezTo>
                <a:lnTo>
                  <a:pt x="314020" y="36576"/>
                </a:lnTo>
                <a:lnTo>
                  <a:pt x="361111" y="36576"/>
                </a:lnTo>
                <a:lnTo>
                  <a:pt x="346024" y="134417"/>
                </a:lnTo>
                <a:cubicBezTo>
                  <a:pt x="345871" y="135941"/>
                  <a:pt x="345947" y="137465"/>
                  <a:pt x="346252" y="138989"/>
                </a:cubicBezTo>
                <a:cubicBezTo>
                  <a:pt x="346405" y="139294"/>
                  <a:pt x="346481" y="139599"/>
                  <a:pt x="346481" y="139903"/>
                </a:cubicBezTo>
                <a:cubicBezTo>
                  <a:pt x="346481" y="139903"/>
                  <a:pt x="346557" y="139980"/>
                  <a:pt x="346710" y="140132"/>
                </a:cubicBezTo>
                <a:cubicBezTo>
                  <a:pt x="347014" y="141351"/>
                  <a:pt x="347548" y="142418"/>
                  <a:pt x="348310" y="143332"/>
                </a:cubicBezTo>
                <a:cubicBezTo>
                  <a:pt x="349224" y="144399"/>
                  <a:pt x="350291" y="145390"/>
                  <a:pt x="351510" y="146304"/>
                </a:cubicBezTo>
                <a:cubicBezTo>
                  <a:pt x="352729" y="147219"/>
                  <a:pt x="354101" y="147676"/>
                  <a:pt x="355625" y="147676"/>
                </a:cubicBezTo>
                <a:lnTo>
                  <a:pt x="407289" y="147676"/>
                </a:lnTo>
                <a:lnTo>
                  <a:pt x="421233" y="58522"/>
                </a:lnTo>
                <a:lnTo>
                  <a:pt x="366598" y="58522"/>
                </a:lnTo>
                <a:lnTo>
                  <a:pt x="369570" y="36576"/>
                </a:lnTo>
                <a:lnTo>
                  <a:pt x="423748" y="36576"/>
                </a:lnTo>
                <a:lnTo>
                  <a:pt x="428777" y="6172"/>
                </a:lnTo>
                <a:cubicBezTo>
                  <a:pt x="428929" y="4648"/>
                  <a:pt x="429577" y="3353"/>
                  <a:pt x="430720" y="2286"/>
                </a:cubicBezTo>
                <a:cubicBezTo>
                  <a:pt x="431863" y="1219"/>
                  <a:pt x="433197" y="686"/>
                  <a:pt x="434721" y="686"/>
                </a:cubicBezTo>
                <a:close/>
                <a:moveTo>
                  <a:pt x="925372" y="0"/>
                </a:moveTo>
                <a:lnTo>
                  <a:pt x="975664" y="0"/>
                </a:lnTo>
                <a:lnTo>
                  <a:pt x="978179" y="20117"/>
                </a:lnTo>
                <a:lnTo>
                  <a:pt x="1000353" y="20117"/>
                </a:lnTo>
                <a:lnTo>
                  <a:pt x="1001953" y="9830"/>
                </a:lnTo>
                <a:cubicBezTo>
                  <a:pt x="1002563" y="6934"/>
                  <a:pt x="1004011" y="4572"/>
                  <a:pt x="1006297" y="2743"/>
                </a:cubicBezTo>
                <a:cubicBezTo>
                  <a:pt x="1008735" y="915"/>
                  <a:pt x="1011478" y="0"/>
                  <a:pt x="1014526" y="0"/>
                </a:cubicBezTo>
                <a:lnTo>
                  <a:pt x="1073277" y="0"/>
                </a:lnTo>
                <a:lnTo>
                  <a:pt x="1070076" y="20117"/>
                </a:lnTo>
                <a:lnTo>
                  <a:pt x="1092708" y="20117"/>
                </a:lnTo>
                <a:lnTo>
                  <a:pt x="1096822" y="10973"/>
                </a:lnTo>
                <a:cubicBezTo>
                  <a:pt x="1099108" y="5791"/>
                  <a:pt x="1102309" y="2667"/>
                  <a:pt x="1106423" y="1600"/>
                </a:cubicBezTo>
                <a:cubicBezTo>
                  <a:pt x="1110691" y="686"/>
                  <a:pt x="1115948" y="229"/>
                  <a:pt x="1122197" y="229"/>
                </a:cubicBezTo>
                <a:lnTo>
                  <a:pt x="1165860" y="229"/>
                </a:lnTo>
                <a:lnTo>
                  <a:pt x="1156944" y="20117"/>
                </a:lnTo>
                <a:lnTo>
                  <a:pt x="1174546" y="20117"/>
                </a:lnTo>
                <a:lnTo>
                  <a:pt x="1171117" y="41148"/>
                </a:lnTo>
                <a:cubicBezTo>
                  <a:pt x="1170203" y="45720"/>
                  <a:pt x="1167841" y="49454"/>
                  <a:pt x="1164031" y="52350"/>
                </a:cubicBezTo>
                <a:cubicBezTo>
                  <a:pt x="1160373" y="55093"/>
                  <a:pt x="1155953" y="56464"/>
                  <a:pt x="1150772" y="56464"/>
                </a:cubicBezTo>
                <a:lnTo>
                  <a:pt x="1098880" y="56464"/>
                </a:lnTo>
                <a:lnTo>
                  <a:pt x="1105738" y="39548"/>
                </a:lnTo>
                <a:lnTo>
                  <a:pt x="950061" y="39548"/>
                </a:lnTo>
                <a:lnTo>
                  <a:pt x="948004" y="56464"/>
                </a:lnTo>
                <a:lnTo>
                  <a:pt x="891311" y="56464"/>
                </a:lnTo>
                <a:lnTo>
                  <a:pt x="894740" y="29490"/>
                </a:lnTo>
                <a:cubicBezTo>
                  <a:pt x="895197" y="26746"/>
                  <a:pt x="896493" y="24537"/>
                  <a:pt x="898626" y="22860"/>
                </a:cubicBezTo>
                <a:cubicBezTo>
                  <a:pt x="900760" y="21031"/>
                  <a:pt x="903274" y="20117"/>
                  <a:pt x="906170" y="20117"/>
                </a:cubicBezTo>
                <a:lnTo>
                  <a:pt x="914400" y="20117"/>
                </a:lnTo>
                <a:lnTo>
                  <a:pt x="913028" y="11887"/>
                </a:lnTo>
                <a:cubicBezTo>
                  <a:pt x="912723" y="8687"/>
                  <a:pt x="913790" y="5868"/>
                  <a:pt x="916228" y="3429"/>
                </a:cubicBezTo>
                <a:cubicBezTo>
                  <a:pt x="918667" y="1143"/>
                  <a:pt x="921715" y="0"/>
                  <a:pt x="925372" y="0"/>
                </a:cubicBezTo>
                <a:close/>
                <a:moveTo>
                  <a:pt x="751027" y="0"/>
                </a:moveTo>
                <a:lnTo>
                  <a:pt x="791718" y="0"/>
                </a:lnTo>
                <a:lnTo>
                  <a:pt x="783031" y="58065"/>
                </a:lnTo>
                <a:lnTo>
                  <a:pt x="875157" y="39548"/>
                </a:lnTo>
                <a:cubicBezTo>
                  <a:pt x="871804" y="56769"/>
                  <a:pt x="861212" y="67590"/>
                  <a:pt x="843381" y="72009"/>
                </a:cubicBezTo>
                <a:lnTo>
                  <a:pt x="779145" y="85039"/>
                </a:lnTo>
                <a:lnTo>
                  <a:pt x="764286" y="186309"/>
                </a:lnTo>
                <a:cubicBezTo>
                  <a:pt x="763981" y="188595"/>
                  <a:pt x="764514" y="190576"/>
                  <a:pt x="765886" y="192253"/>
                </a:cubicBezTo>
                <a:cubicBezTo>
                  <a:pt x="767410" y="193929"/>
                  <a:pt x="769391" y="194767"/>
                  <a:pt x="771829" y="194767"/>
                </a:cubicBezTo>
                <a:lnTo>
                  <a:pt x="836066" y="194767"/>
                </a:lnTo>
                <a:cubicBezTo>
                  <a:pt x="841095" y="194767"/>
                  <a:pt x="845210" y="196520"/>
                  <a:pt x="848410" y="200025"/>
                </a:cubicBezTo>
                <a:cubicBezTo>
                  <a:pt x="851611" y="203530"/>
                  <a:pt x="852906" y="207721"/>
                  <a:pt x="852297" y="212598"/>
                </a:cubicBezTo>
                <a:lnTo>
                  <a:pt x="852297" y="212827"/>
                </a:lnTo>
                <a:lnTo>
                  <a:pt x="737082" y="212827"/>
                </a:lnTo>
                <a:cubicBezTo>
                  <a:pt x="729919" y="212827"/>
                  <a:pt x="724128" y="210465"/>
                  <a:pt x="719709" y="205740"/>
                </a:cubicBezTo>
                <a:cubicBezTo>
                  <a:pt x="715136" y="201168"/>
                  <a:pt x="713384" y="195453"/>
                  <a:pt x="714451" y="188595"/>
                </a:cubicBezTo>
                <a:lnTo>
                  <a:pt x="728167" y="94869"/>
                </a:lnTo>
                <a:lnTo>
                  <a:pt x="680847" y="104470"/>
                </a:lnTo>
                <a:lnTo>
                  <a:pt x="684047" y="82982"/>
                </a:lnTo>
                <a:cubicBezTo>
                  <a:pt x="684809" y="79477"/>
                  <a:pt x="686943" y="77267"/>
                  <a:pt x="690448" y="76353"/>
                </a:cubicBezTo>
                <a:lnTo>
                  <a:pt x="732282" y="68123"/>
                </a:lnTo>
                <a:lnTo>
                  <a:pt x="740968" y="8458"/>
                </a:lnTo>
                <a:cubicBezTo>
                  <a:pt x="741425" y="6020"/>
                  <a:pt x="742607" y="4001"/>
                  <a:pt x="744512" y="2401"/>
                </a:cubicBezTo>
                <a:cubicBezTo>
                  <a:pt x="746417" y="800"/>
                  <a:pt x="748588" y="0"/>
                  <a:pt x="751027" y="0"/>
                </a:cubicBezTo>
                <a:close/>
                <a:moveTo>
                  <a:pt x="136245" y="0"/>
                </a:moveTo>
                <a:lnTo>
                  <a:pt x="177393" y="0"/>
                </a:lnTo>
                <a:cubicBezTo>
                  <a:pt x="178917" y="0"/>
                  <a:pt x="180060" y="458"/>
                  <a:pt x="180822" y="1372"/>
                </a:cubicBezTo>
                <a:cubicBezTo>
                  <a:pt x="181737" y="2439"/>
                  <a:pt x="182118" y="3734"/>
                  <a:pt x="181965" y="5258"/>
                </a:cubicBezTo>
                <a:lnTo>
                  <a:pt x="181737" y="7544"/>
                </a:lnTo>
                <a:lnTo>
                  <a:pt x="288721" y="7544"/>
                </a:lnTo>
                <a:lnTo>
                  <a:pt x="286893" y="21260"/>
                </a:lnTo>
                <a:cubicBezTo>
                  <a:pt x="286740" y="22936"/>
                  <a:pt x="286131" y="24308"/>
                  <a:pt x="285064" y="25375"/>
                </a:cubicBezTo>
                <a:cubicBezTo>
                  <a:pt x="283845" y="26442"/>
                  <a:pt x="282397" y="26975"/>
                  <a:pt x="280720" y="26975"/>
                </a:cubicBezTo>
                <a:lnTo>
                  <a:pt x="24003" y="26975"/>
                </a:lnTo>
                <a:lnTo>
                  <a:pt x="25603" y="14173"/>
                </a:lnTo>
                <a:cubicBezTo>
                  <a:pt x="25908" y="12345"/>
                  <a:pt x="26822" y="10744"/>
                  <a:pt x="28346" y="9373"/>
                </a:cubicBezTo>
                <a:cubicBezTo>
                  <a:pt x="29718" y="8154"/>
                  <a:pt x="31318" y="7544"/>
                  <a:pt x="33147" y="7544"/>
                </a:cubicBezTo>
                <a:lnTo>
                  <a:pt x="135331" y="7544"/>
                </a:ln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50000"/>
                </a:schemeClr>
              </a:solidFill>
              <a:latin typeface="DOUYU Font" pitchFamily="2" charset="-122"/>
              <a:ea typeface="DOUYU Font" pitchFamily="2" charset="-122"/>
            </a:endParaRPr>
          </a:p>
        </p:txBody>
      </p:sp>
      <p:sp>
        <p:nvSpPr>
          <p:cNvPr id="11" name="文本框 10">
            <a:extLst>
              <a:ext uri="{FF2B5EF4-FFF2-40B4-BE49-F238E27FC236}">
                <a16:creationId xmlns:a16="http://schemas.microsoft.com/office/drawing/2014/main" xmlns="" id="{4C75E879-4B8E-1F49-8645-FB7A16A5109D}"/>
              </a:ext>
            </a:extLst>
          </p:cNvPr>
          <p:cNvSpPr txBox="1"/>
          <p:nvPr/>
        </p:nvSpPr>
        <p:spPr>
          <a:xfrm>
            <a:off x="1271464" y="255479"/>
            <a:ext cx="1443573" cy="149185"/>
          </a:xfrm>
          <a:custGeom>
            <a:avLst/>
            <a:gdLst/>
            <a:ahLst/>
            <a:cxnLst/>
            <a:rect l="l" t="t" r="r" b="b"/>
            <a:pathLst>
              <a:path w="1795081" h="189224">
                <a:moveTo>
                  <a:pt x="832132" y="116615"/>
                </a:moveTo>
                <a:lnTo>
                  <a:pt x="891140" y="139217"/>
                </a:lnTo>
                <a:lnTo>
                  <a:pt x="953347" y="116615"/>
                </a:lnTo>
                <a:close/>
                <a:moveTo>
                  <a:pt x="1174318" y="95812"/>
                </a:moveTo>
                <a:lnTo>
                  <a:pt x="1171717" y="116214"/>
                </a:lnTo>
                <a:cubicBezTo>
                  <a:pt x="1170917" y="120748"/>
                  <a:pt x="1168317" y="124082"/>
                  <a:pt x="1163917" y="126216"/>
                </a:cubicBezTo>
                <a:lnTo>
                  <a:pt x="1028700" y="185823"/>
                </a:lnTo>
                <a:lnTo>
                  <a:pt x="1030700" y="169021"/>
                </a:lnTo>
                <a:cubicBezTo>
                  <a:pt x="1031900" y="162087"/>
                  <a:pt x="1035834" y="157020"/>
                  <a:pt x="1042501" y="153819"/>
                </a:cubicBezTo>
                <a:close/>
                <a:moveTo>
                  <a:pt x="283978" y="72209"/>
                </a:moveTo>
                <a:lnTo>
                  <a:pt x="509806" y="72209"/>
                </a:lnTo>
                <a:lnTo>
                  <a:pt x="508206" y="83810"/>
                </a:lnTo>
                <a:cubicBezTo>
                  <a:pt x="507272" y="90345"/>
                  <a:pt x="504405" y="95612"/>
                  <a:pt x="499605" y="99612"/>
                </a:cubicBezTo>
                <a:cubicBezTo>
                  <a:pt x="494938" y="103746"/>
                  <a:pt x="489404" y="105813"/>
                  <a:pt x="483003" y="105813"/>
                </a:cubicBezTo>
                <a:lnTo>
                  <a:pt x="257175" y="105813"/>
                </a:lnTo>
                <a:lnTo>
                  <a:pt x="258975" y="94012"/>
                </a:lnTo>
                <a:cubicBezTo>
                  <a:pt x="259908" y="87744"/>
                  <a:pt x="262709" y="82544"/>
                  <a:pt x="267376" y="78410"/>
                </a:cubicBezTo>
                <a:cubicBezTo>
                  <a:pt x="272176" y="74276"/>
                  <a:pt x="277710" y="72209"/>
                  <a:pt x="283978" y="72209"/>
                </a:cubicBezTo>
                <a:close/>
                <a:moveTo>
                  <a:pt x="834732" y="65608"/>
                </a:moveTo>
                <a:lnTo>
                  <a:pt x="833732" y="73809"/>
                </a:lnTo>
                <a:cubicBezTo>
                  <a:pt x="833466" y="75409"/>
                  <a:pt x="833799" y="76743"/>
                  <a:pt x="834732" y="77810"/>
                </a:cubicBezTo>
                <a:cubicBezTo>
                  <a:pt x="835666" y="79010"/>
                  <a:pt x="836933" y="79610"/>
                  <a:pt x="838533" y="79610"/>
                </a:cubicBezTo>
                <a:lnTo>
                  <a:pt x="958948" y="79610"/>
                </a:lnTo>
                <a:cubicBezTo>
                  <a:pt x="960548" y="79610"/>
                  <a:pt x="961948" y="79076"/>
                  <a:pt x="963149" y="78010"/>
                </a:cubicBezTo>
                <a:cubicBezTo>
                  <a:pt x="964349" y="76943"/>
                  <a:pt x="965082" y="75543"/>
                  <a:pt x="965349" y="73809"/>
                </a:cubicBezTo>
                <a:lnTo>
                  <a:pt x="966349" y="65608"/>
                </a:lnTo>
                <a:close/>
                <a:moveTo>
                  <a:pt x="644366" y="62608"/>
                </a:moveTo>
                <a:lnTo>
                  <a:pt x="678170" y="62608"/>
                </a:lnTo>
                <a:lnTo>
                  <a:pt x="673769" y="95012"/>
                </a:lnTo>
                <a:lnTo>
                  <a:pt x="758980" y="79410"/>
                </a:lnTo>
                <a:cubicBezTo>
                  <a:pt x="756713" y="91811"/>
                  <a:pt x="749579" y="99412"/>
                  <a:pt x="737577" y="102213"/>
                </a:cubicBezTo>
                <a:lnTo>
                  <a:pt x="671169" y="114414"/>
                </a:lnTo>
                <a:lnTo>
                  <a:pt x="664368" y="164220"/>
                </a:lnTo>
                <a:cubicBezTo>
                  <a:pt x="664102" y="166354"/>
                  <a:pt x="664568" y="168088"/>
                  <a:pt x="665769" y="169421"/>
                </a:cubicBezTo>
                <a:cubicBezTo>
                  <a:pt x="666835" y="170888"/>
                  <a:pt x="668436" y="171621"/>
                  <a:pt x="670569" y="171621"/>
                </a:cubicBezTo>
                <a:lnTo>
                  <a:pt x="728376" y="171621"/>
                </a:lnTo>
                <a:cubicBezTo>
                  <a:pt x="733043" y="171621"/>
                  <a:pt x="736844" y="173355"/>
                  <a:pt x="739778" y="176822"/>
                </a:cubicBezTo>
                <a:cubicBezTo>
                  <a:pt x="742711" y="180289"/>
                  <a:pt x="743912" y="184423"/>
                  <a:pt x="743378" y="189224"/>
                </a:cubicBezTo>
                <a:lnTo>
                  <a:pt x="641966" y="189224"/>
                </a:lnTo>
                <a:cubicBezTo>
                  <a:pt x="636098" y="189224"/>
                  <a:pt x="631364" y="187023"/>
                  <a:pt x="627764" y="182623"/>
                </a:cubicBezTo>
                <a:cubicBezTo>
                  <a:pt x="624163" y="178356"/>
                  <a:pt x="622763" y="173155"/>
                  <a:pt x="623563" y="167021"/>
                </a:cubicBezTo>
                <a:lnTo>
                  <a:pt x="636965" y="69409"/>
                </a:lnTo>
                <a:cubicBezTo>
                  <a:pt x="637232" y="67408"/>
                  <a:pt x="638065" y="65775"/>
                  <a:pt x="639465" y="64508"/>
                </a:cubicBezTo>
                <a:cubicBezTo>
                  <a:pt x="640865" y="63241"/>
                  <a:pt x="642499" y="62608"/>
                  <a:pt x="644366" y="62608"/>
                </a:cubicBezTo>
                <a:close/>
                <a:moveTo>
                  <a:pt x="137217" y="59207"/>
                </a:moveTo>
                <a:lnTo>
                  <a:pt x="178822" y="59207"/>
                </a:lnTo>
                <a:cubicBezTo>
                  <a:pt x="181089" y="59207"/>
                  <a:pt x="182889" y="60341"/>
                  <a:pt x="184223" y="62608"/>
                </a:cubicBezTo>
                <a:lnTo>
                  <a:pt x="246830" y="188824"/>
                </a:lnTo>
                <a:lnTo>
                  <a:pt x="217027" y="188824"/>
                </a:lnTo>
                <a:cubicBezTo>
                  <a:pt x="207426" y="188824"/>
                  <a:pt x="199825" y="184023"/>
                  <a:pt x="194224" y="174422"/>
                </a:cubicBezTo>
                <a:close/>
                <a:moveTo>
                  <a:pt x="1426692" y="46206"/>
                </a:moveTo>
                <a:lnTo>
                  <a:pt x="1413091" y="119415"/>
                </a:lnTo>
                <a:lnTo>
                  <a:pt x="1463497" y="119415"/>
                </a:lnTo>
                <a:lnTo>
                  <a:pt x="1473898" y="46206"/>
                </a:lnTo>
                <a:close/>
                <a:moveTo>
                  <a:pt x="1049502" y="38605"/>
                </a:moveTo>
                <a:lnTo>
                  <a:pt x="1174318" y="52807"/>
                </a:lnTo>
                <a:cubicBezTo>
                  <a:pt x="1176185" y="53073"/>
                  <a:pt x="1177618" y="53873"/>
                  <a:pt x="1178618" y="55207"/>
                </a:cubicBezTo>
                <a:cubicBezTo>
                  <a:pt x="1179618" y="56540"/>
                  <a:pt x="1180052" y="58207"/>
                  <a:pt x="1179918" y="60207"/>
                </a:cubicBezTo>
                <a:lnTo>
                  <a:pt x="1177718" y="75209"/>
                </a:lnTo>
                <a:lnTo>
                  <a:pt x="1067504" y="62608"/>
                </a:lnTo>
                <a:cubicBezTo>
                  <a:pt x="1061370" y="61674"/>
                  <a:pt x="1056636" y="59007"/>
                  <a:pt x="1053303" y="54607"/>
                </a:cubicBezTo>
                <a:cubicBezTo>
                  <a:pt x="1049969" y="50206"/>
                  <a:pt x="1048702" y="44939"/>
                  <a:pt x="1049502" y="38805"/>
                </a:cubicBezTo>
                <a:close/>
                <a:moveTo>
                  <a:pt x="1292475" y="36204"/>
                </a:moveTo>
                <a:lnTo>
                  <a:pt x="1351283" y="36204"/>
                </a:lnTo>
                <a:lnTo>
                  <a:pt x="1332480" y="168421"/>
                </a:lnTo>
                <a:cubicBezTo>
                  <a:pt x="1332347" y="169354"/>
                  <a:pt x="1332614" y="170088"/>
                  <a:pt x="1333281" y="170621"/>
                </a:cubicBezTo>
                <a:cubicBezTo>
                  <a:pt x="1333947" y="171288"/>
                  <a:pt x="1334747" y="171488"/>
                  <a:pt x="1335681" y="171221"/>
                </a:cubicBezTo>
                <a:lnTo>
                  <a:pt x="1339681" y="171021"/>
                </a:lnTo>
                <a:cubicBezTo>
                  <a:pt x="1341815" y="170888"/>
                  <a:pt x="1343515" y="171455"/>
                  <a:pt x="1344782" y="172722"/>
                </a:cubicBezTo>
                <a:cubicBezTo>
                  <a:pt x="1346049" y="173988"/>
                  <a:pt x="1346549" y="175689"/>
                  <a:pt x="1346282" y="177822"/>
                </a:cubicBezTo>
                <a:lnTo>
                  <a:pt x="1345082" y="186023"/>
                </a:lnTo>
                <a:lnTo>
                  <a:pt x="1304877" y="188423"/>
                </a:lnTo>
                <a:cubicBezTo>
                  <a:pt x="1300076" y="188690"/>
                  <a:pt x="1296209" y="187357"/>
                  <a:pt x="1293275" y="184423"/>
                </a:cubicBezTo>
                <a:cubicBezTo>
                  <a:pt x="1290208" y="181356"/>
                  <a:pt x="1289008" y="177489"/>
                  <a:pt x="1289675" y="172822"/>
                </a:cubicBezTo>
                <a:lnTo>
                  <a:pt x="1306677" y="54207"/>
                </a:lnTo>
                <a:lnTo>
                  <a:pt x="1296276" y="54207"/>
                </a:lnTo>
                <a:cubicBezTo>
                  <a:pt x="1294542" y="54207"/>
                  <a:pt x="1293142" y="53607"/>
                  <a:pt x="1292075" y="52406"/>
                </a:cubicBezTo>
                <a:cubicBezTo>
                  <a:pt x="1291008" y="51206"/>
                  <a:pt x="1290542" y="49673"/>
                  <a:pt x="1290675" y="47806"/>
                </a:cubicBezTo>
                <a:close/>
                <a:moveTo>
                  <a:pt x="1565052" y="7001"/>
                </a:moveTo>
                <a:lnTo>
                  <a:pt x="1594456" y="7001"/>
                </a:lnTo>
                <a:cubicBezTo>
                  <a:pt x="1605524" y="7001"/>
                  <a:pt x="1614525" y="12401"/>
                  <a:pt x="1621459" y="23203"/>
                </a:cubicBezTo>
                <a:lnTo>
                  <a:pt x="1670266" y="82810"/>
                </a:lnTo>
                <a:lnTo>
                  <a:pt x="1741875" y="10601"/>
                </a:lnTo>
                <a:cubicBezTo>
                  <a:pt x="1744408" y="8201"/>
                  <a:pt x="1747208" y="7001"/>
                  <a:pt x="1750276" y="7001"/>
                </a:cubicBezTo>
                <a:lnTo>
                  <a:pt x="1795081" y="7001"/>
                </a:lnTo>
                <a:lnTo>
                  <a:pt x="1692268" y="106613"/>
                </a:lnTo>
                <a:lnTo>
                  <a:pt x="1770678" y="188824"/>
                </a:lnTo>
                <a:lnTo>
                  <a:pt x="1751676" y="188824"/>
                </a:lnTo>
                <a:cubicBezTo>
                  <a:pt x="1733007" y="188824"/>
                  <a:pt x="1716271" y="181756"/>
                  <a:pt x="1701469" y="167621"/>
                </a:cubicBezTo>
                <a:lnTo>
                  <a:pt x="1665265" y="130616"/>
                </a:lnTo>
                <a:lnTo>
                  <a:pt x="1611258" y="175222"/>
                </a:lnTo>
                <a:cubicBezTo>
                  <a:pt x="1599790" y="184290"/>
                  <a:pt x="1587255" y="188824"/>
                  <a:pt x="1573654" y="188824"/>
                </a:cubicBezTo>
                <a:lnTo>
                  <a:pt x="1544050" y="188824"/>
                </a:lnTo>
                <a:lnTo>
                  <a:pt x="1643462" y="106613"/>
                </a:lnTo>
                <a:close/>
                <a:moveTo>
                  <a:pt x="664168" y="1200"/>
                </a:moveTo>
                <a:lnTo>
                  <a:pt x="746179" y="1200"/>
                </a:lnTo>
                <a:cubicBezTo>
                  <a:pt x="749912" y="1200"/>
                  <a:pt x="753046" y="2400"/>
                  <a:pt x="755580" y="4801"/>
                </a:cubicBezTo>
                <a:cubicBezTo>
                  <a:pt x="758113" y="7201"/>
                  <a:pt x="759714" y="10268"/>
                  <a:pt x="760380" y="14002"/>
                </a:cubicBezTo>
                <a:lnTo>
                  <a:pt x="765981" y="54007"/>
                </a:lnTo>
                <a:lnTo>
                  <a:pt x="737778" y="54007"/>
                </a:lnTo>
                <a:cubicBezTo>
                  <a:pt x="734310" y="54007"/>
                  <a:pt x="731277" y="52840"/>
                  <a:pt x="728676" y="50506"/>
                </a:cubicBezTo>
                <a:cubicBezTo>
                  <a:pt x="726076" y="48173"/>
                  <a:pt x="724442" y="45139"/>
                  <a:pt x="723776" y="41405"/>
                </a:cubicBezTo>
                <a:lnTo>
                  <a:pt x="721175" y="22603"/>
                </a:lnTo>
                <a:cubicBezTo>
                  <a:pt x="720509" y="19002"/>
                  <a:pt x="718442" y="17202"/>
                  <a:pt x="714975" y="17202"/>
                </a:cubicBezTo>
                <a:lnTo>
                  <a:pt x="691172" y="17202"/>
                </a:lnTo>
                <a:cubicBezTo>
                  <a:pt x="687705" y="17202"/>
                  <a:pt x="685171" y="19002"/>
                  <a:pt x="683571" y="22603"/>
                </a:cubicBezTo>
                <a:lnTo>
                  <a:pt x="674570" y="44005"/>
                </a:lnTo>
                <a:cubicBezTo>
                  <a:pt x="671102" y="50673"/>
                  <a:pt x="666235" y="54007"/>
                  <a:pt x="659968" y="54007"/>
                </a:cubicBezTo>
                <a:lnTo>
                  <a:pt x="629964" y="54007"/>
                </a:lnTo>
                <a:lnTo>
                  <a:pt x="646366" y="14002"/>
                </a:lnTo>
                <a:cubicBezTo>
                  <a:pt x="648100" y="10268"/>
                  <a:pt x="650567" y="7201"/>
                  <a:pt x="653767" y="4801"/>
                </a:cubicBezTo>
                <a:cubicBezTo>
                  <a:pt x="656967" y="2400"/>
                  <a:pt x="660434" y="1200"/>
                  <a:pt x="664168" y="1200"/>
                </a:cubicBezTo>
                <a:close/>
                <a:moveTo>
                  <a:pt x="1661664" y="400"/>
                </a:moveTo>
                <a:lnTo>
                  <a:pt x="1678267" y="400"/>
                </a:lnTo>
                <a:cubicBezTo>
                  <a:pt x="1683200" y="400"/>
                  <a:pt x="1687301" y="2300"/>
                  <a:pt x="1690568" y="6101"/>
                </a:cubicBezTo>
                <a:cubicBezTo>
                  <a:pt x="1693835" y="9901"/>
                  <a:pt x="1695269" y="14468"/>
                  <a:pt x="1694869" y="19802"/>
                </a:cubicBezTo>
                <a:lnTo>
                  <a:pt x="1692668" y="41405"/>
                </a:lnTo>
                <a:lnTo>
                  <a:pt x="1657464" y="41405"/>
                </a:lnTo>
                <a:close/>
                <a:moveTo>
                  <a:pt x="1312478" y="400"/>
                </a:moveTo>
                <a:lnTo>
                  <a:pt x="1343482" y="400"/>
                </a:lnTo>
                <a:cubicBezTo>
                  <a:pt x="1345482" y="400"/>
                  <a:pt x="1347182" y="1033"/>
                  <a:pt x="1348583" y="2300"/>
                </a:cubicBezTo>
                <a:cubicBezTo>
                  <a:pt x="1349983" y="3567"/>
                  <a:pt x="1350683" y="5267"/>
                  <a:pt x="1350683" y="7401"/>
                </a:cubicBezTo>
                <a:lnTo>
                  <a:pt x="1351483" y="28203"/>
                </a:lnTo>
                <a:lnTo>
                  <a:pt x="1313278" y="28203"/>
                </a:lnTo>
                <a:close/>
                <a:moveTo>
                  <a:pt x="1397489" y="200"/>
                </a:moveTo>
                <a:lnTo>
                  <a:pt x="1434693" y="200"/>
                </a:lnTo>
                <a:lnTo>
                  <a:pt x="1430693" y="25603"/>
                </a:lnTo>
                <a:lnTo>
                  <a:pt x="1476899" y="25603"/>
                </a:lnTo>
                <a:lnTo>
                  <a:pt x="1480099" y="4000"/>
                </a:lnTo>
                <a:cubicBezTo>
                  <a:pt x="1480232" y="2934"/>
                  <a:pt x="1480732" y="2034"/>
                  <a:pt x="1481599" y="1300"/>
                </a:cubicBezTo>
                <a:cubicBezTo>
                  <a:pt x="1482466" y="567"/>
                  <a:pt x="1483433" y="200"/>
                  <a:pt x="1484500" y="200"/>
                </a:cubicBezTo>
                <a:lnTo>
                  <a:pt x="1522704" y="200"/>
                </a:lnTo>
                <a:lnTo>
                  <a:pt x="1519104" y="25603"/>
                </a:lnTo>
                <a:lnTo>
                  <a:pt x="1533306" y="25603"/>
                </a:lnTo>
                <a:lnTo>
                  <a:pt x="1531705" y="37605"/>
                </a:lnTo>
                <a:cubicBezTo>
                  <a:pt x="1531305" y="40005"/>
                  <a:pt x="1530172" y="42039"/>
                  <a:pt x="1528305" y="43705"/>
                </a:cubicBezTo>
                <a:cubicBezTo>
                  <a:pt x="1526438" y="45372"/>
                  <a:pt x="1524305" y="46206"/>
                  <a:pt x="1521904" y="46206"/>
                </a:cubicBezTo>
                <a:lnTo>
                  <a:pt x="1516103" y="46206"/>
                </a:lnTo>
                <a:lnTo>
                  <a:pt x="1505702" y="119415"/>
                </a:lnTo>
                <a:lnTo>
                  <a:pt x="1520904" y="119415"/>
                </a:lnTo>
                <a:lnTo>
                  <a:pt x="1519104" y="132416"/>
                </a:lnTo>
                <a:cubicBezTo>
                  <a:pt x="1518704" y="135084"/>
                  <a:pt x="1517470" y="137284"/>
                  <a:pt x="1515403" y="139017"/>
                </a:cubicBezTo>
                <a:cubicBezTo>
                  <a:pt x="1513336" y="140751"/>
                  <a:pt x="1511036" y="141618"/>
                  <a:pt x="1508502" y="141618"/>
                </a:cubicBezTo>
                <a:lnTo>
                  <a:pt x="1502502" y="141618"/>
                </a:lnTo>
                <a:lnTo>
                  <a:pt x="1495701" y="188824"/>
                </a:lnTo>
                <a:lnTo>
                  <a:pt x="1462297" y="188824"/>
                </a:lnTo>
                <a:cubicBezTo>
                  <a:pt x="1459896" y="188824"/>
                  <a:pt x="1457996" y="187990"/>
                  <a:pt x="1456596" y="186323"/>
                </a:cubicBezTo>
                <a:cubicBezTo>
                  <a:pt x="1455196" y="184656"/>
                  <a:pt x="1454629" y="182623"/>
                  <a:pt x="1454896" y="180222"/>
                </a:cubicBezTo>
                <a:lnTo>
                  <a:pt x="1460297" y="141618"/>
                </a:lnTo>
                <a:lnTo>
                  <a:pt x="1408890" y="141618"/>
                </a:lnTo>
                <a:lnTo>
                  <a:pt x="1403489" y="164621"/>
                </a:lnTo>
                <a:cubicBezTo>
                  <a:pt x="1401756" y="171688"/>
                  <a:pt x="1398022" y="177489"/>
                  <a:pt x="1392288" y="182023"/>
                </a:cubicBezTo>
                <a:cubicBezTo>
                  <a:pt x="1386554" y="186557"/>
                  <a:pt x="1380153" y="188824"/>
                  <a:pt x="1373086" y="188824"/>
                </a:cubicBezTo>
                <a:lnTo>
                  <a:pt x="1355883" y="188824"/>
                </a:lnTo>
                <a:lnTo>
                  <a:pt x="1366685" y="141618"/>
                </a:lnTo>
                <a:lnTo>
                  <a:pt x="1351683" y="141618"/>
                </a:lnTo>
                <a:lnTo>
                  <a:pt x="1353683" y="127016"/>
                </a:lnTo>
                <a:cubicBezTo>
                  <a:pt x="1354083" y="124882"/>
                  <a:pt x="1355117" y="123082"/>
                  <a:pt x="1356783" y="121615"/>
                </a:cubicBezTo>
                <a:cubicBezTo>
                  <a:pt x="1358450" y="120148"/>
                  <a:pt x="1360351" y="119415"/>
                  <a:pt x="1362484" y="119415"/>
                </a:cubicBezTo>
                <a:lnTo>
                  <a:pt x="1370885" y="119415"/>
                </a:lnTo>
                <a:lnTo>
                  <a:pt x="1384687" y="46206"/>
                </a:lnTo>
                <a:lnTo>
                  <a:pt x="1366085" y="46206"/>
                </a:lnTo>
                <a:lnTo>
                  <a:pt x="1368085" y="31604"/>
                </a:lnTo>
                <a:cubicBezTo>
                  <a:pt x="1368352" y="29870"/>
                  <a:pt x="1369152" y="28437"/>
                  <a:pt x="1370485" y="27303"/>
                </a:cubicBezTo>
                <a:cubicBezTo>
                  <a:pt x="1371819" y="26170"/>
                  <a:pt x="1373352" y="25603"/>
                  <a:pt x="1375086" y="25603"/>
                </a:cubicBezTo>
                <a:lnTo>
                  <a:pt x="1388688" y="25603"/>
                </a:lnTo>
                <a:lnTo>
                  <a:pt x="1391888" y="5001"/>
                </a:lnTo>
                <a:cubicBezTo>
                  <a:pt x="1392155" y="3667"/>
                  <a:pt x="1392821" y="2534"/>
                  <a:pt x="1393888" y="1600"/>
                </a:cubicBezTo>
                <a:cubicBezTo>
                  <a:pt x="1394955" y="667"/>
                  <a:pt x="1396155" y="200"/>
                  <a:pt x="1397489" y="200"/>
                </a:cubicBezTo>
                <a:close/>
                <a:moveTo>
                  <a:pt x="1057103" y="200"/>
                </a:moveTo>
                <a:lnTo>
                  <a:pt x="1271130" y="200"/>
                </a:lnTo>
                <a:cubicBezTo>
                  <a:pt x="1274064" y="200"/>
                  <a:pt x="1276364" y="1167"/>
                  <a:pt x="1278031" y="3100"/>
                </a:cubicBezTo>
                <a:cubicBezTo>
                  <a:pt x="1279698" y="5034"/>
                  <a:pt x="1280331" y="7401"/>
                  <a:pt x="1279931" y="10201"/>
                </a:cubicBezTo>
                <a:lnTo>
                  <a:pt x="1258128" y="166221"/>
                </a:lnTo>
                <a:cubicBezTo>
                  <a:pt x="1257195" y="172355"/>
                  <a:pt x="1254261" y="177689"/>
                  <a:pt x="1249327" y="182223"/>
                </a:cubicBezTo>
                <a:cubicBezTo>
                  <a:pt x="1244393" y="186623"/>
                  <a:pt x="1238726" y="188824"/>
                  <a:pt x="1232325" y="188824"/>
                </a:cubicBezTo>
                <a:lnTo>
                  <a:pt x="1141314" y="188824"/>
                </a:lnTo>
                <a:lnTo>
                  <a:pt x="1142314" y="181423"/>
                </a:lnTo>
                <a:cubicBezTo>
                  <a:pt x="1142980" y="177555"/>
                  <a:pt x="1144814" y="174288"/>
                  <a:pt x="1147814" y="171621"/>
                </a:cubicBezTo>
                <a:cubicBezTo>
                  <a:pt x="1150815" y="168954"/>
                  <a:pt x="1154249" y="167621"/>
                  <a:pt x="1158116" y="167621"/>
                </a:cubicBezTo>
                <a:lnTo>
                  <a:pt x="1199321" y="167621"/>
                </a:lnTo>
                <a:cubicBezTo>
                  <a:pt x="1201321" y="167621"/>
                  <a:pt x="1203188" y="166887"/>
                  <a:pt x="1204922" y="165421"/>
                </a:cubicBezTo>
                <a:cubicBezTo>
                  <a:pt x="1206655" y="163954"/>
                  <a:pt x="1207655" y="162220"/>
                  <a:pt x="1207922" y="160220"/>
                </a:cubicBezTo>
                <a:lnTo>
                  <a:pt x="1227324" y="21203"/>
                </a:lnTo>
                <a:lnTo>
                  <a:pt x="1048302" y="21203"/>
                </a:lnTo>
                <a:lnTo>
                  <a:pt x="1050302" y="6201"/>
                </a:lnTo>
                <a:cubicBezTo>
                  <a:pt x="1050569" y="4467"/>
                  <a:pt x="1051369" y="3034"/>
                  <a:pt x="1052703" y="1900"/>
                </a:cubicBezTo>
                <a:cubicBezTo>
                  <a:pt x="1054036" y="767"/>
                  <a:pt x="1055503" y="200"/>
                  <a:pt x="1057103" y="200"/>
                </a:cubicBezTo>
                <a:close/>
                <a:moveTo>
                  <a:pt x="814130" y="200"/>
                </a:moveTo>
                <a:lnTo>
                  <a:pt x="848534" y="200"/>
                </a:lnTo>
                <a:lnTo>
                  <a:pt x="846134" y="3800"/>
                </a:lnTo>
                <a:lnTo>
                  <a:pt x="1021156" y="3800"/>
                </a:lnTo>
                <a:lnTo>
                  <a:pt x="1020356" y="9801"/>
                </a:lnTo>
                <a:cubicBezTo>
                  <a:pt x="1019956" y="12735"/>
                  <a:pt x="1018755" y="15135"/>
                  <a:pt x="1016755" y="17002"/>
                </a:cubicBezTo>
                <a:cubicBezTo>
                  <a:pt x="1014755" y="18869"/>
                  <a:pt x="1012355" y="19802"/>
                  <a:pt x="1009554" y="19802"/>
                </a:cubicBezTo>
                <a:lnTo>
                  <a:pt x="836733" y="19802"/>
                </a:lnTo>
                <a:lnTo>
                  <a:pt x="833332" y="25403"/>
                </a:lnTo>
                <a:lnTo>
                  <a:pt x="839933" y="25403"/>
                </a:lnTo>
                <a:lnTo>
                  <a:pt x="838133" y="40005"/>
                </a:lnTo>
                <a:lnTo>
                  <a:pt x="837333" y="46206"/>
                </a:lnTo>
                <a:lnTo>
                  <a:pt x="836533" y="51606"/>
                </a:lnTo>
                <a:lnTo>
                  <a:pt x="968149" y="51606"/>
                </a:lnTo>
                <a:lnTo>
                  <a:pt x="969549" y="40005"/>
                </a:lnTo>
                <a:lnTo>
                  <a:pt x="843934" y="40005"/>
                </a:lnTo>
                <a:lnTo>
                  <a:pt x="845934" y="25403"/>
                </a:lnTo>
                <a:lnTo>
                  <a:pt x="1009954" y="25403"/>
                </a:lnTo>
                <a:lnTo>
                  <a:pt x="1003354" y="76009"/>
                </a:lnTo>
                <a:cubicBezTo>
                  <a:pt x="1002687" y="81077"/>
                  <a:pt x="1000353" y="85344"/>
                  <a:pt x="996353" y="88811"/>
                </a:cubicBezTo>
                <a:cubicBezTo>
                  <a:pt x="992352" y="92411"/>
                  <a:pt x="987885" y="94212"/>
                  <a:pt x="982951" y="94212"/>
                </a:cubicBezTo>
                <a:lnTo>
                  <a:pt x="844134" y="94212"/>
                </a:lnTo>
                <a:lnTo>
                  <a:pt x="839933" y="102213"/>
                </a:lnTo>
                <a:lnTo>
                  <a:pt x="1004554" y="102213"/>
                </a:lnTo>
                <a:lnTo>
                  <a:pt x="1001553" y="124816"/>
                </a:lnTo>
                <a:lnTo>
                  <a:pt x="930944" y="150819"/>
                </a:lnTo>
                <a:lnTo>
                  <a:pt x="981151" y="170021"/>
                </a:lnTo>
                <a:cubicBezTo>
                  <a:pt x="983818" y="170821"/>
                  <a:pt x="985885" y="171488"/>
                  <a:pt x="987352" y="172021"/>
                </a:cubicBezTo>
                <a:cubicBezTo>
                  <a:pt x="988818" y="172688"/>
                  <a:pt x="991019" y="173022"/>
                  <a:pt x="993952" y="173022"/>
                </a:cubicBezTo>
                <a:cubicBezTo>
                  <a:pt x="995286" y="173022"/>
                  <a:pt x="996353" y="173522"/>
                  <a:pt x="997153" y="174522"/>
                </a:cubicBezTo>
                <a:cubicBezTo>
                  <a:pt x="997953" y="175522"/>
                  <a:pt x="998286" y="176689"/>
                  <a:pt x="998153" y="178022"/>
                </a:cubicBezTo>
                <a:lnTo>
                  <a:pt x="996753" y="188824"/>
                </a:lnTo>
                <a:lnTo>
                  <a:pt x="970549" y="188824"/>
                </a:lnTo>
                <a:cubicBezTo>
                  <a:pt x="964549" y="188824"/>
                  <a:pt x="958281" y="188290"/>
                  <a:pt x="951747" y="187223"/>
                </a:cubicBezTo>
                <a:cubicBezTo>
                  <a:pt x="945213" y="186157"/>
                  <a:pt x="939212" y="184690"/>
                  <a:pt x="933745" y="182823"/>
                </a:cubicBezTo>
                <a:lnTo>
                  <a:pt x="889339" y="166221"/>
                </a:lnTo>
                <a:lnTo>
                  <a:pt x="845934" y="182223"/>
                </a:lnTo>
                <a:cubicBezTo>
                  <a:pt x="842867" y="183423"/>
                  <a:pt x="839533" y="184423"/>
                  <a:pt x="835933" y="185223"/>
                </a:cubicBezTo>
                <a:cubicBezTo>
                  <a:pt x="832332" y="186023"/>
                  <a:pt x="828598" y="186690"/>
                  <a:pt x="824731" y="187223"/>
                </a:cubicBezTo>
                <a:cubicBezTo>
                  <a:pt x="820997" y="187890"/>
                  <a:pt x="817330" y="188357"/>
                  <a:pt x="813730" y="188624"/>
                </a:cubicBezTo>
                <a:cubicBezTo>
                  <a:pt x="810263" y="188757"/>
                  <a:pt x="806996" y="188824"/>
                  <a:pt x="803929" y="188824"/>
                </a:cubicBezTo>
                <a:lnTo>
                  <a:pt x="773525" y="188824"/>
                </a:lnTo>
                <a:lnTo>
                  <a:pt x="774925" y="178022"/>
                </a:lnTo>
                <a:cubicBezTo>
                  <a:pt x="775058" y="176555"/>
                  <a:pt x="775625" y="175355"/>
                  <a:pt x="776625" y="174422"/>
                </a:cubicBezTo>
                <a:cubicBezTo>
                  <a:pt x="777625" y="173488"/>
                  <a:pt x="778859" y="173022"/>
                  <a:pt x="780326" y="173022"/>
                </a:cubicBezTo>
                <a:cubicBezTo>
                  <a:pt x="783259" y="173022"/>
                  <a:pt x="785993" y="172755"/>
                  <a:pt x="788527" y="172221"/>
                </a:cubicBezTo>
                <a:cubicBezTo>
                  <a:pt x="791060" y="171821"/>
                  <a:pt x="793794" y="171088"/>
                  <a:pt x="796728" y="170021"/>
                </a:cubicBezTo>
                <a:lnTo>
                  <a:pt x="849134" y="151019"/>
                </a:lnTo>
                <a:lnTo>
                  <a:pt x="818730" y="139817"/>
                </a:lnTo>
                <a:cubicBezTo>
                  <a:pt x="815663" y="145018"/>
                  <a:pt x="811596" y="147618"/>
                  <a:pt x="806529" y="147618"/>
                </a:cubicBezTo>
                <a:lnTo>
                  <a:pt x="778726" y="147618"/>
                </a:lnTo>
                <a:lnTo>
                  <a:pt x="807529" y="94012"/>
                </a:lnTo>
                <a:cubicBezTo>
                  <a:pt x="803529" y="93212"/>
                  <a:pt x="800261" y="91145"/>
                  <a:pt x="797728" y="87811"/>
                </a:cubicBezTo>
                <a:cubicBezTo>
                  <a:pt x="795327" y="84611"/>
                  <a:pt x="794394" y="80677"/>
                  <a:pt x="794928" y="76009"/>
                </a:cubicBezTo>
                <a:lnTo>
                  <a:pt x="801128" y="28203"/>
                </a:lnTo>
                <a:lnTo>
                  <a:pt x="793527" y="28203"/>
                </a:lnTo>
                <a:lnTo>
                  <a:pt x="807729" y="4000"/>
                </a:lnTo>
                <a:cubicBezTo>
                  <a:pt x="809463" y="1467"/>
                  <a:pt x="811596" y="200"/>
                  <a:pt x="814130" y="200"/>
                </a:cubicBezTo>
                <a:close/>
                <a:moveTo>
                  <a:pt x="122015" y="200"/>
                </a:moveTo>
                <a:lnTo>
                  <a:pt x="171021" y="200"/>
                </a:lnTo>
                <a:lnTo>
                  <a:pt x="155219" y="25403"/>
                </a:lnTo>
                <a:lnTo>
                  <a:pt x="252631" y="25403"/>
                </a:lnTo>
                <a:lnTo>
                  <a:pt x="246630" y="43405"/>
                </a:lnTo>
                <a:cubicBezTo>
                  <a:pt x="243963" y="49406"/>
                  <a:pt x="239896" y="52406"/>
                  <a:pt x="234429" y="52406"/>
                </a:cubicBezTo>
                <a:lnTo>
                  <a:pt x="138417" y="52406"/>
                </a:lnTo>
                <a:lnTo>
                  <a:pt x="67208" y="167621"/>
                </a:lnTo>
                <a:cubicBezTo>
                  <a:pt x="57474" y="181489"/>
                  <a:pt x="45072" y="188423"/>
                  <a:pt x="30003" y="188423"/>
                </a:cubicBezTo>
                <a:lnTo>
                  <a:pt x="0" y="188423"/>
                </a:lnTo>
                <a:lnTo>
                  <a:pt x="84410" y="52406"/>
                </a:lnTo>
                <a:lnTo>
                  <a:pt x="14801" y="52406"/>
                </a:lnTo>
                <a:lnTo>
                  <a:pt x="19802" y="37405"/>
                </a:lnTo>
                <a:cubicBezTo>
                  <a:pt x="23269" y="29404"/>
                  <a:pt x="28603" y="25403"/>
                  <a:pt x="35804" y="25403"/>
                </a:cubicBezTo>
                <a:lnTo>
                  <a:pt x="101212" y="25403"/>
                </a:lnTo>
                <a:lnTo>
                  <a:pt x="114214" y="4601"/>
                </a:lnTo>
                <a:cubicBezTo>
                  <a:pt x="116214" y="1667"/>
                  <a:pt x="118814" y="200"/>
                  <a:pt x="122015" y="200"/>
                </a:cubicBezTo>
                <a:close/>
                <a:moveTo>
                  <a:pt x="556555" y="0"/>
                </a:moveTo>
                <a:lnTo>
                  <a:pt x="583758" y="0"/>
                </a:lnTo>
                <a:lnTo>
                  <a:pt x="580758" y="9601"/>
                </a:lnTo>
                <a:lnTo>
                  <a:pt x="637165" y="9601"/>
                </a:lnTo>
                <a:lnTo>
                  <a:pt x="635765" y="19202"/>
                </a:lnTo>
                <a:cubicBezTo>
                  <a:pt x="635498" y="21069"/>
                  <a:pt x="634731" y="22603"/>
                  <a:pt x="633464" y="23803"/>
                </a:cubicBezTo>
                <a:cubicBezTo>
                  <a:pt x="632198" y="25003"/>
                  <a:pt x="630697" y="25603"/>
                  <a:pt x="628964" y="25603"/>
                </a:cubicBezTo>
                <a:lnTo>
                  <a:pt x="575957" y="25603"/>
                </a:lnTo>
                <a:lnTo>
                  <a:pt x="560155" y="83610"/>
                </a:lnTo>
                <a:cubicBezTo>
                  <a:pt x="558955" y="87211"/>
                  <a:pt x="559755" y="89011"/>
                  <a:pt x="562556" y="89011"/>
                </a:cubicBezTo>
                <a:lnTo>
                  <a:pt x="570157" y="89011"/>
                </a:lnTo>
                <a:lnTo>
                  <a:pt x="575757" y="48606"/>
                </a:lnTo>
                <a:cubicBezTo>
                  <a:pt x="576157" y="45406"/>
                  <a:pt x="577524" y="42772"/>
                  <a:pt x="579858" y="40705"/>
                </a:cubicBezTo>
                <a:cubicBezTo>
                  <a:pt x="582191" y="38638"/>
                  <a:pt x="584958" y="37605"/>
                  <a:pt x="588159" y="37605"/>
                </a:cubicBezTo>
                <a:lnTo>
                  <a:pt x="614362" y="37605"/>
                </a:lnTo>
                <a:lnTo>
                  <a:pt x="607361" y="89011"/>
                </a:lnTo>
                <a:lnTo>
                  <a:pt x="624163" y="89011"/>
                </a:lnTo>
                <a:lnTo>
                  <a:pt x="621963" y="105013"/>
                </a:lnTo>
                <a:lnTo>
                  <a:pt x="605161" y="105013"/>
                </a:lnTo>
                <a:lnTo>
                  <a:pt x="600160" y="141418"/>
                </a:lnTo>
                <a:lnTo>
                  <a:pt x="618563" y="141418"/>
                </a:lnTo>
                <a:lnTo>
                  <a:pt x="617362" y="149219"/>
                </a:lnTo>
                <a:cubicBezTo>
                  <a:pt x="617096" y="151619"/>
                  <a:pt x="616129" y="153552"/>
                  <a:pt x="614462" y="155019"/>
                </a:cubicBezTo>
                <a:cubicBezTo>
                  <a:pt x="612795" y="156486"/>
                  <a:pt x="610828" y="157220"/>
                  <a:pt x="608561" y="157220"/>
                </a:cubicBezTo>
                <a:lnTo>
                  <a:pt x="597960" y="157220"/>
                </a:lnTo>
                <a:lnTo>
                  <a:pt x="594360" y="184623"/>
                </a:lnTo>
                <a:cubicBezTo>
                  <a:pt x="594093" y="185957"/>
                  <a:pt x="593493" y="187057"/>
                  <a:pt x="592559" y="187923"/>
                </a:cubicBezTo>
                <a:cubicBezTo>
                  <a:pt x="591626" y="188790"/>
                  <a:pt x="590492" y="189224"/>
                  <a:pt x="589159" y="189224"/>
                </a:cubicBezTo>
                <a:lnTo>
                  <a:pt x="555355" y="189224"/>
                </a:lnTo>
                <a:lnTo>
                  <a:pt x="559755" y="157220"/>
                </a:lnTo>
                <a:lnTo>
                  <a:pt x="516150" y="157220"/>
                </a:lnTo>
                <a:lnTo>
                  <a:pt x="517150" y="149219"/>
                </a:lnTo>
                <a:cubicBezTo>
                  <a:pt x="517550" y="146952"/>
                  <a:pt x="518583" y="145085"/>
                  <a:pt x="520250" y="143618"/>
                </a:cubicBezTo>
                <a:cubicBezTo>
                  <a:pt x="521917" y="142151"/>
                  <a:pt x="523884" y="141418"/>
                  <a:pt x="526151" y="141418"/>
                </a:cubicBezTo>
                <a:lnTo>
                  <a:pt x="561956" y="141418"/>
                </a:lnTo>
                <a:lnTo>
                  <a:pt x="566756" y="105013"/>
                </a:lnTo>
                <a:lnTo>
                  <a:pt x="537352" y="105013"/>
                </a:lnTo>
                <a:cubicBezTo>
                  <a:pt x="531752" y="105013"/>
                  <a:pt x="528151" y="102879"/>
                  <a:pt x="526551" y="98612"/>
                </a:cubicBezTo>
                <a:cubicBezTo>
                  <a:pt x="524951" y="94345"/>
                  <a:pt x="525018" y="89544"/>
                  <a:pt x="526751" y="84210"/>
                </a:cubicBezTo>
                <a:lnTo>
                  <a:pt x="543153" y="25603"/>
                </a:lnTo>
                <a:lnTo>
                  <a:pt x="534752" y="25603"/>
                </a:lnTo>
                <a:lnTo>
                  <a:pt x="536152" y="15802"/>
                </a:lnTo>
                <a:cubicBezTo>
                  <a:pt x="536419" y="13935"/>
                  <a:pt x="537219" y="12435"/>
                  <a:pt x="538553" y="11301"/>
                </a:cubicBezTo>
                <a:cubicBezTo>
                  <a:pt x="539886" y="10168"/>
                  <a:pt x="541420" y="9601"/>
                  <a:pt x="543153" y="9601"/>
                </a:cubicBezTo>
                <a:lnTo>
                  <a:pt x="548154" y="9601"/>
                </a:lnTo>
                <a:lnTo>
                  <a:pt x="549554" y="5201"/>
                </a:lnTo>
                <a:cubicBezTo>
                  <a:pt x="551021" y="1733"/>
                  <a:pt x="553355" y="0"/>
                  <a:pt x="556555"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1600" dirty="0">
              <a:solidFill>
                <a:schemeClr val="bg1">
                  <a:lumMod val="50000"/>
                </a:schemeClr>
              </a:solidFill>
              <a:latin typeface="DOUYU Font" pitchFamily="2" charset="-122"/>
              <a:ea typeface="DOUYU Font" pitchFamily="2" charset="-122"/>
            </a:endParaRPr>
          </a:p>
        </p:txBody>
      </p:sp>
      <p:sp>
        <p:nvSpPr>
          <p:cNvPr id="7" name="副标题 2">
            <a:extLst>
              <a:ext uri="{FF2B5EF4-FFF2-40B4-BE49-F238E27FC236}">
                <a16:creationId xmlns:a16="http://schemas.microsoft.com/office/drawing/2014/main" xmlns="" id="{52C4449A-F464-4D7F-BEC9-4DBC80644CF4}"/>
              </a:ext>
            </a:extLst>
          </p:cNvPr>
          <p:cNvSpPr txBox="1">
            <a:spLocks/>
          </p:cNvSpPr>
          <p:nvPr/>
        </p:nvSpPr>
        <p:spPr>
          <a:xfrm>
            <a:off x="5159896" y="1231072"/>
            <a:ext cx="1773382" cy="620466"/>
          </a:xfrm>
          <a:prstGeom prst="roundRect">
            <a:avLst>
              <a:gd name="adj" fmla="val 50000"/>
            </a:avLst>
          </a:prstGeom>
          <a:solidFill>
            <a:srgbClr val="2FC4DA"/>
          </a:solidFill>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zh-CN" sz="2600" dirty="0" smtClean="0">
                <a:solidFill>
                  <a:schemeClr val="bg1"/>
                </a:solidFill>
                <a:latin typeface="KaiTi" panose="02010609060101010101" pitchFamily="49" charset="-122"/>
                <a:ea typeface="KaiTi" panose="02010609060101010101" pitchFamily="49" charset="-122"/>
              </a:rPr>
              <a:t>第</a:t>
            </a:r>
            <a:r>
              <a:rPr lang="en-US" altLang="zh-CN" sz="2600" dirty="0" smtClean="0">
                <a:solidFill>
                  <a:schemeClr val="bg1"/>
                </a:solidFill>
                <a:latin typeface="KaiTi" panose="02010609060101010101" pitchFamily="49" charset="-122"/>
                <a:ea typeface="KaiTi" panose="02010609060101010101" pitchFamily="49" charset="-122"/>
              </a:rPr>
              <a:t>2</a:t>
            </a:r>
            <a:r>
              <a:rPr lang="zh-CN" altLang="zh-CN" sz="2600" dirty="0" smtClean="0">
                <a:solidFill>
                  <a:schemeClr val="bg1"/>
                </a:solidFill>
                <a:latin typeface="KaiTi" panose="02010609060101010101" pitchFamily="49" charset="-122"/>
                <a:ea typeface="KaiTi" panose="02010609060101010101" pitchFamily="49" charset="-122"/>
              </a:rPr>
              <a:t>讲</a:t>
            </a:r>
            <a:endParaRPr lang="zh-CN" altLang="en-US" sz="2600" dirty="0">
              <a:solidFill>
                <a:schemeClr val="bg1"/>
              </a:solidFill>
              <a:latin typeface="KaiTi" panose="02010609060101010101" pitchFamily="49" charset="-122"/>
              <a:ea typeface="KaiTi" panose="02010609060101010101" pitchFamily="49" charset="-122"/>
            </a:endParaRPr>
          </a:p>
        </p:txBody>
      </p:sp>
      <p:sp>
        <p:nvSpPr>
          <p:cNvPr id="8" name="同侧圆角矩形 7">
            <a:extLst>
              <a:ext uri="{FF2B5EF4-FFF2-40B4-BE49-F238E27FC236}">
                <a16:creationId xmlns:a16="http://schemas.microsoft.com/office/drawing/2014/main" xmlns="" id="{8DC2250F-767C-FF4C-95CF-EAB281A98863}"/>
              </a:ext>
            </a:extLst>
          </p:cNvPr>
          <p:cNvSpPr/>
          <p:nvPr/>
        </p:nvSpPr>
        <p:spPr>
          <a:xfrm flipV="1">
            <a:off x="11286600" y="-5748"/>
            <a:ext cx="579247" cy="73014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多边形 3">
            <a:extLst>
              <a:ext uri="{FF2B5EF4-FFF2-40B4-BE49-F238E27FC236}">
                <a16:creationId xmlns:a16="http://schemas.microsoft.com/office/drawing/2014/main" xmlns="" id="{435EE09B-B0C9-3644-9641-51B1914CC742}"/>
              </a:ext>
            </a:extLst>
          </p:cNvPr>
          <p:cNvSpPr/>
          <p:nvPr/>
        </p:nvSpPr>
        <p:spPr>
          <a:xfrm>
            <a:off x="11345196" y="66679"/>
            <a:ext cx="462056" cy="511552"/>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spTree>
    <p:extLst>
      <p:ext uri="{BB962C8B-B14F-4D97-AF65-F5344CB8AC3E}">
        <p14:creationId xmlns:p14="http://schemas.microsoft.com/office/powerpoint/2010/main" val="4103281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404664"/>
            <a:ext cx="11412000" cy="646331"/>
          </a:xfrm>
          <a:prstGeom prst="rect">
            <a:avLst/>
          </a:prstGeom>
        </p:spPr>
        <p:txBody>
          <a:bodyPr wrap="non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按外围电子排布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0706" name="Picture 2" descr="新XX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00516" y="1916832"/>
            <a:ext cx="5701484" cy="33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90000" y="1044732"/>
            <a:ext cx="3262432" cy="577081"/>
          </a:xfrm>
          <a:prstGeom prst="rect">
            <a:avLst/>
          </a:prstGeom>
        </p:spPr>
        <p:txBody>
          <a:bodyPr wrap="non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各区外围电子排布特点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1943800027"/>
              </p:ext>
            </p:extLst>
          </p:nvPr>
        </p:nvGraphicFramePr>
        <p:xfrm>
          <a:off x="479377" y="1772444"/>
          <a:ext cx="5400600" cy="3600774"/>
        </p:xfrm>
        <a:graphic>
          <a:graphicData uri="http://schemas.openxmlformats.org/drawingml/2006/table">
            <a:tbl>
              <a:tblPr/>
              <a:tblGrid>
                <a:gridCol w="1164350"/>
                <a:gridCol w="4236250"/>
              </a:tblGrid>
              <a:tr h="600129">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分区</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外围电子排布</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600129">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区</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129">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p</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区</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p</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6</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除</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He</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外</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129">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d</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区</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1)d</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9</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除钯外</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129">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ds</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区</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1)d</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10</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129">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f</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区</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2)f</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0</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14</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1)d</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0</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40981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889844"/>
            <a:ext cx="11412000" cy="2862322"/>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过渡元素：元素周期表中</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从</a:t>
            </a:r>
            <a:r>
              <a:rPr lang="en-US" altLang="zh-CN" sz="2400" u="sng" kern="100" dirty="0" smtClean="0">
                <a:latin typeface="宋体" panose="02010600030101010101" pitchFamily="2" charset="-122"/>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族到</a:t>
            </a:r>
            <a:r>
              <a:rPr lang="en-US" altLang="zh-CN" sz="2400" u="sng" kern="100" dirty="0" smtClean="0">
                <a:latin typeface="宋体" panose="02010600030101010101" pitchFamily="2" charset="-122"/>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个纵列共六十多种元素，这些元素都是金属元素。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镧系：元素周期表</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第</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周期</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号元素镧到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号元素镥共</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种元素。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锕系：元素周期表</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第</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周期</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89</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号元素锕到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号元素铹共</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种元素。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超铀元素：在锕系元素中，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92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号元素铀</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(U)</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以后的各种元素</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4583832" y="980728"/>
            <a:ext cx="697627" cy="461665"/>
          </a:xfrm>
          <a:prstGeom prst="rect">
            <a:avLst/>
          </a:prstGeom>
        </p:spPr>
        <p:txBody>
          <a:bodyPr wrap="none">
            <a:spAutoFit/>
          </a:bodyPr>
          <a:lstStyle/>
          <a:p>
            <a:r>
              <a:rPr lang="en-US" altLang="zh-CN" sz="2400" kern="100" dirty="0" err="1">
                <a:solidFill>
                  <a:srgbClr val="C00000"/>
                </a:solidFill>
                <a:latin typeface="宋体" panose="02010600030101010101" pitchFamily="2" charset="-122"/>
                <a:ea typeface="微软雅黑" panose="020B0503020204020204" pitchFamily="34" charset="-122"/>
                <a:cs typeface="Times New Roman" panose="02020603050405020304" pitchFamily="18" charset="0"/>
              </a:rPr>
              <a:t>Ⅲ</a:t>
            </a: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B</a:t>
            </a:r>
            <a:endParaRPr lang="zh-CN" altLang="en-US" dirty="0">
              <a:solidFill>
                <a:srgbClr val="C00000"/>
              </a:solidFill>
            </a:endParaRPr>
          </a:p>
        </p:txBody>
      </p:sp>
      <p:sp>
        <p:nvSpPr>
          <p:cNvPr id="8" name="矩形 7"/>
          <p:cNvSpPr/>
          <p:nvPr/>
        </p:nvSpPr>
        <p:spPr>
          <a:xfrm>
            <a:off x="5879976" y="980727"/>
            <a:ext cx="697627" cy="461665"/>
          </a:xfrm>
          <a:prstGeom prst="rect">
            <a:avLst/>
          </a:prstGeom>
        </p:spPr>
        <p:txBody>
          <a:bodyPr wrap="none">
            <a:spAutoFit/>
          </a:bodyPr>
          <a:lstStyle/>
          <a:p>
            <a:r>
              <a:rPr lang="en-US" altLang="zh-CN" sz="2400" kern="100" dirty="0" err="1">
                <a:solidFill>
                  <a:srgbClr val="C00000"/>
                </a:solidFill>
                <a:latin typeface="宋体" panose="02010600030101010101" pitchFamily="2" charset="-122"/>
                <a:ea typeface="微软雅黑" panose="020B0503020204020204" pitchFamily="34" charset="-122"/>
                <a:cs typeface="Times New Roman" panose="02020603050405020304" pitchFamily="18" charset="0"/>
              </a:rPr>
              <a:t>Ⅱ</a:t>
            </a: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B</a:t>
            </a:r>
            <a:endParaRPr lang="zh-CN" altLang="en-US" dirty="0">
              <a:solidFill>
                <a:srgbClr val="C00000"/>
              </a:solidFill>
            </a:endParaRPr>
          </a:p>
        </p:txBody>
      </p:sp>
      <p:sp>
        <p:nvSpPr>
          <p:cNvPr id="9" name="矩形 8"/>
          <p:cNvSpPr/>
          <p:nvPr/>
        </p:nvSpPr>
        <p:spPr>
          <a:xfrm>
            <a:off x="3575720" y="2060848"/>
            <a:ext cx="492443" cy="461665"/>
          </a:xfrm>
          <a:prstGeom prst="rect">
            <a:avLst/>
          </a:prstGeom>
        </p:spPr>
        <p:txBody>
          <a:bodyPr wrap="none">
            <a:spAutoFit/>
          </a:bodyPr>
          <a:lstStyle/>
          <a:p>
            <a:r>
              <a:rPr lang="zh-CN" altLang="zh-CN" sz="2400" dirty="0">
                <a:solidFill>
                  <a:srgbClr val="C00000"/>
                </a:solidFill>
              </a:rPr>
              <a:t>六</a:t>
            </a:r>
            <a:endParaRPr lang="zh-CN" altLang="en-US" sz="2400" dirty="0">
              <a:solidFill>
                <a:srgbClr val="C00000"/>
              </a:solidFill>
            </a:endParaRPr>
          </a:p>
        </p:txBody>
      </p:sp>
      <p:sp>
        <p:nvSpPr>
          <p:cNvPr id="10" name="矩形 9"/>
          <p:cNvSpPr/>
          <p:nvPr/>
        </p:nvSpPr>
        <p:spPr>
          <a:xfrm>
            <a:off x="3575719" y="2607295"/>
            <a:ext cx="492443" cy="461665"/>
          </a:xfrm>
          <a:prstGeom prst="rect">
            <a:avLst/>
          </a:prstGeom>
        </p:spPr>
        <p:txBody>
          <a:bodyPr wrap="none">
            <a:spAutoFit/>
          </a:bodyPr>
          <a:lstStyle/>
          <a:p>
            <a:r>
              <a:rPr lang="zh-CN" altLang="zh-CN" sz="2400" dirty="0">
                <a:solidFill>
                  <a:srgbClr val="C00000"/>
                </a:solidFill>
              </a:rPr>
              <a:t>七</a:t>
            </a:r>
            <a:endParaRPr lang="zh-CN" altLang="en-US" sz="2400" dirty="0">
              <a:solidFill>
                <a:srgbClr val="C00000"/>
              </a:solidFill>
            </a:endParaRPr>
          </a:p>
        </p:txBody>
      </p:sp>
    </p:spTree>
    <p:extLst>
      <p:ext uri="{BB962C8B-B14F-4D97-AF65-F5344CB8AC3E}">
        <p14:creationId xmlns:p14="http://schemas.microsoft.com/office/powerpoint/2010/main" val="52623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88640"/>
            <a:ext cx="11412000" cy="1754326"/>
          </a:xfrm>
          <a:prstGeom prst="rect">
            <a:avLst/>
          </a:prstGeom>
        </p:spPr>
        <p:txBody>
          <a:bodyPr>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5.</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元素周期表的三大应用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科学预测</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新元素的发现及预测它们的原子结构和性质提供了线索。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寻找</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新材料</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02754" name="Picture 2" descr="5-1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60184" y="1784997"/>
            <a:ext cx="6271632" cy="294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90000" y="4696251"/>
            <a:ext cx="11412000" cy="1685077"/>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用于工农业生产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对探矿有指导意义的是地球化学元素的分布与它们在元素周期表中的位置关系，研制农药材料等。</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957166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318CE0B2-849C-2B4D-B715-7B2A33B87A76}"/>
              </a:ext>
            </a:extLst>
          </p:cNvPr>
          <p:cNvSpPr/>
          <p:nvPr/>
        </p:nvSpPr>
        <p:spPr>
          <a:xfrm>
            <a:off x="390000" y="980728"/>
            <a:ext cx="11412000" cy="5078313"/>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正三价阳离子的电子排布式为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3d</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的元素在周期表中位于</a:t>
            </a:r>
            <a:r>
              <a:rPr lang="en-US" altLang="zh-CN" sz="2400" kern="100" dirty="0" err="1">
                <a:latin typeface="宋体" panose="02010600030101010101" pitchFamily="2" charset="-122"/>
                <a:ea typeface="微软雅黑" panose="020B0503020204020204" pitchFamily="34" charset="-122"/>
                <a:cs typeface="Times New Roman" panose="02020603050405020304" pitchFamily="18" charset="0"/>
              </a:rPr>
              <a:t>Ⅷ</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族</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包含元素种数最多的族是</a:t>
            </a:r>
            <a:r>
              <a:rPr lang="en-US" altLang="zh-CN" sz="2400" kern="100" dirty="0" err="1">
                <a:latin typeface="宋体" panose="02010600030101010101" pitchFamily="2" charset="-122"/>
                <a:ea typeface="微软雅黑" panose="020B0503020204020204" pitchFamily="34" charset="-122"/>
                <a:cs typeface="Times New Roman" panose="02020603050405020304" pitchFamily="18" charset="0"/>
              </a:rPr>
              <a:t>Ⅰ</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族</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原子的最外层有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个电子的元素一定是</a:t>
            </a:r>
            <a:r>
              <a:rPr lang="en-US" altLang="zh-CN" sz="2400" kern="100" dirty="0" err="1">
                <a:latin typeface="宋体" panose="02010600030101010101" pitchFamily="2" charset="-122"/>
                <a:ea typeface="微软雅黑" panose="020B0503020204020204" pitchFamily="34" charset="-122"/>
                <a:cs typeface="Times New Roman" panose="02020603050405020304" pitchFamily="18" charset="0"/>
              </a:rPr>
              <a:t>Ⅱ</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元素</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tabLst>
                <a:tab pos="2070735" algn="l"/>
              </a:tabLst>
            </a:pPr>
            <a:r>
              <a:rPr lang="en-US" altLang="zh-CN" sz="2400" kern="100" spc="-5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spc="-50" dirty="0">
                <a:latin typeface="Times New Roman" panose="02020603050405020304" pitchFamily="18" charset="0"/>
                <a:ea typeface="微软雅黑" panose="020B0503020204020204" pitchFamily="34" charset="-122"/>
                <a:cs typeface="Times New Roman" panose="02020603050405020304" pitchFamily="18" charset="0"/>
              </a:rPr>
              <a:t>最外层有</a:t>
            </a:r>
            <a:r>
              <a:rPr lang="en-US" altLang="zh-CN" sz="2400" kern="100" spc="-5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spc="-50" dirty="0">
                <a:latin typeface="Times New Roman" panose="02020603050405020304" pitchFamily="18" charset="0"/>
                <a:ea typeface="微软雅黑" panose="020B0503020204020204" pitchFamily="34" charset="-122"/>
                <a:cs typeface="Times New Roman" panose="02020603050405020304" pitchFamily="18" charset="0"/>
              </a:rPr>
              <a:t>个未成对电子的可能是</a:t>
            </a:r>
            <a:r>
              <a:rPr lang="en-US" altLang="zh-CN" sz="2400" i="1" kern="100" spc="-5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spc="-5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spc="-5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i="1" kern="100" spc="-5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spc="-5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spc="-5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spc="-5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i="1" kern="100" spc="-5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spc="-5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spc="-5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i="1" kern="100" spc="-5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spc="-5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spc="-50" baseline="30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spc="-50" dirty="0">
                <a:latin typeface="Times New Roman" panose="02020603050405020304" pitchFamily="18" charset="0"/>
                <a:ea typeface="微软雅黑" panose="020B0503020204020204" pitchFamily="34" charset="-122"/>
                <a:cs typeface="Times New Roman" panose="02020603050405020304" pitchFamily="18" charset="0"/>
              </a:rPr>
              <a:t>，短周期元素中分别为</a:t>
            </a:r>
            <a:r>
              <a:rPr lang="en-US" altLang="zh-CN" sz="2400" kern="100" spc="-5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spc="-5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50" dirty="0">
                <a:latin typeface="Times New Roman" panose="02020603050405020304" pitchFamily="18" charset="0"/>
                <a:ea typeface="微软雅黑" panose="020B0503020204020204" pitchFamily="34" charset="-122"/>
                <a:cs typeface="Courier New" panose="02070309020205020404" pitchFamily="49" charset="0"/>
              </a:rPr>
              <a:t>Si</a:t>
            </a:r>
            <a:r>
              <a:rPr lang="zh-CN" altLang="zh-CN" sz="2400" kern="100" spc="-5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spc="-5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spc="-5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50" dirty="0" smtClean="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spc="-5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endParaRPr lang="en-US" altLang="zh-CN" sz="2400" kern="100" spc="-5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endParaRPr>
          </a:p>
          <a:p>
            <a:pPr algn="r">
              <a:lnSpc>
                <a:spcPct val="150000"/>
              </a:lnSpc>
              <a:spcAft>
                <a:spcPts val="0"/>
              </a:spcAft>
              <a:tabLst>
                <a:tab pos="2070735" algn="l"/>
              </a:tabLst>
            </a:pPr>
            <a:r>
              <a:rPr lang="en-US" altLang="zh-CN" sz="2400" kern="100" spc="-5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5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spc="-5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spc="-5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spc="-5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spc="-5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外围电子排布式为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的元素位于第五周期</a:t>
            </a:r>
            <a:r>
              <a:rPr lang="en-US" altLang="zh-CN" sz="2400" kern="100" dirty="0" err="1">
                <a:latin typeface="宋体" panose="02010600030101010101" pitchFamily="2" charset="-122"/>
                <a:ea typeface="微软雅黑" panose="020B0503020204020204" pitchFamily="34" charset="-122"/>
                <a:cs typeface="Times New Roman" panose="02020603050405020304" pitchFamily="18" charset="0"/>
              </a:rPr>
              <a:t>Ⅰ</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族，是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区</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元素</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族元素都是碱金属元素，在化学反应中均易失去</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电子</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过渡元素都是金属元素，且均由副族元素</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组成</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两种短周期元素的原子序数相差</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，则周期序数一定相差</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a:extLst>
              <a:ext uri="{FF2B5EF4-FFF2-40B4-BE49-F238E27FC236}">
                <a16:creationId xmlns:a16="http://schemas.microsoft.com/office/drawing/2014/main" xmlns="" id="{F1FDC4C7-996B-8E4C-9906-8E72300E8B1C}"/>
              </a:ext>
            </a:extLst>
          </p:cNvPr>
          <p:cNvSpPr/>
          <p:nvPr/>
        </p:nvSpPr>
        <p:spPr>
          <a:xfrm>
            <a:off x="10992544" y="980727"/>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xmlns="" id="{F1FDC4C7-996B-8E4C-9906-8E72300E8B1C}"/>
              </a:ext>
            </a:extLst>
          </p:cNvPr>
          <p:cNvSpPr/>
          <p:nvPr/>
        </p:nvSpPr>
        <p:spPr>
          <a:xfrm>
            <a:off x="4991227" y="1556792"/>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2" name="矩形 11">
            <a:extLst>
              <a:ext uri="{FF2B5EF4-FFF2-40B4-BE49-F238E27FC236}">
                <a16:creationId xmlns:a16="http://schemas.microsoft.com/office/drawing/2014/main" xmlns="" id="{F1FDC4C7-996B-8E4C-9906-8E72300E8B1C}"/>
              </a:ext>
            </a:extLst>
          </p:cNvPr>
          <p:cNvSpPr/>
          <p:nvPr/>
        </p:nvSpPr>
        <p:spPr>
          <a:xfrm>
            <a:off x="7248128" y="2060848"/>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3" name="矩形 12">
            <a:extLst>
              <a:ext uri="{FF2B5EF4-FFF2-40B4-BE49-F238E27FC236}">
                <a16:creationId xmlns:a16="http://schemas.microsoft.com/office/drawing/2014/main" xmlns="" id="{E6FA1DE8-F2DE-7842-BC64-40AAC1761871}"/>
              </a:ext>
            </a:extLst>
          </p:cNvPr>
          <p:cNvSpPr/>
          <p:nvPr/>
        </p:nvSpPr>
        <p:spPr>
          <a:xfrm>
            <a:off x="10992544" y="3196718"/>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6" name="矩形 15">
            <a:extLst>
              <a:ext uri="{FF2B5EF4-FFF2-40B4-BE49-F238E27FC236}">
                <a16:creationId xmlns:a16="http://schemas.microsoft.com/office/drawing/2014/main" xmlns="" id="{E6FA1DE8-F2DE-7842-BC64-40AAC1761871}"/>
              </a:ext>
            </a:extLst>
          </p:cNvPr>
          <p:cNvSpPr/>
          <p:nvPr/>
        </p:nvSpPr>
        <p:spPr>
          <a:xfrm>
            <a:off x="8472264" y="5386246"/>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7" name="矩形 16">
            <a:extLst>
              <a:ext uri="{FF2B5EF4-FFF2-40B4-BE49-F238E27FC236}">
                <a16:creationId xmlns:a16="http://schemas.microsoft.com/office/drawing/2014/main" xmlns="" id="{F1FDC4C7-996B-8E4C-9906-8E72300E8B1C}"/>
              </a:ext>
            </a:extLst>
          </p:cNvPr>
          <p:cNvSpPr/>
          <p:nvPr/>
        </p:nvSpPr>
        <p:spPr>
          <a:xfrm>
            <a:off x="9264352" y="3717032"/>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8" name="矩形 17">
            <a:extLst>
              <a:ext uri="{FF2B5EF4-FFF2-40B4-BE49-F238E27FC236}">
                <a16:creationId xmlns:a16="http://schemas.microsoft.com/office/drawing/2014/main" xmlns="" id="{F1FDC4C7-996B-8E4C-9906-8E72300E8B1C}"/>
              </a:ext>
            </a:extLst>
          </p:cNvPr>
          <p:cNvSpPr/>
          <p:nvPr/>
        </p:nvSpPr>
        <p:spPr>
          <a:xfrm>
            <a:off x="8832304" y="4265400"/>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9" name="矩形 18">
            <a:extLst>
              <a:ext uri="{FF2B5EF4-FFF2-40B4-BE49-F238E27FC236}">
                <a16:creationId xmlns:a16="http://schemas.microsoft.com/office/drawing/2014/main" xmlns="" id="{F1FDC4C7-996B-8E4C-9906-8E72300E8B1C}"/>
              </a:ext>
            </a:extLst>
          </p:cNvPr>
          <p:cNvSpPr/>
          <p:nvPr/>
        </p:nvSpPr>
        <p:spPr>
          <a:xfrm>
            <a:off x="6888088" y="4797152"/>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691066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3"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5" name="矩形 4"/>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7" name="矩形 6"/>
          <p:cNvSpPr/>
          <p:nvPr/>
        </p:nvSpPr>
        <p:spPr>
          <a:xfrm>
            <a:off x="390000" y="798959"/>
            <a:ext cx="11412000" cy="5678478"/>
          </a:xfrm>
          <a:prstGeom prst="rect">
            <a:avLst/>
          </a:prstGeom>
        </p:spPr>
        <p:txBody>
          <a:bodyPr>
            <a:spAutoFit/>
          </a:bodyPr>
          <a:lstStyle/>
          <a:p>
            <a:pPr algn="just">
              <a:lnSpc>
                <a:spcPct val="150000"/>
              </a:lnSpc>
              <a:spcAft>
                <a:spcPts val="0"/>
              </a:spcAft>
              <a:tabLst>
                <a:tab pos="2070735" algn="l"/>
              </a:tabLst>
            </a:pPr>
            <a:r>
              <a:rPr lang="zh-CN" altLang="zh-CN" sz="2600" b="1" kern="100" dirty="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一、原子序数与元素周期表的结构</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元素周期表中的特殊</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位置</a:t>
            </a:r>
            <a:endParaRPr lang="en-US" altLang="zh-CN" sz="240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请在上表中画出元素周期表的轮廓，并标出周期序数和族序数。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画出金属与非金属的分界线，写出</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分界</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线</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处金属的元素符号，并用阴影表示出</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过</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元素的位置。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写出各周期元素的种类。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写出稀有气体元素的原子序数。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标出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113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号～</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118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号元素的位置。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根据元素原子外围电子排布的特征，标出元素周期表分区情况</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203778" name="Picture 2" descr="5-1XX新"/>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0016" y="2844371"/>
            <a:ext cx="5525149" cy="267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697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332656"/>
            <a:ext cx="11412000" cy="657872"/>
          </a:xfrm>
          <a:prstGeom prst="rect">
            <a:avLst/>
          </a:prstGeom>
        </p:spPr>
        <p:txBody>
          <a:bodyPr>
            <a:spAutoFit/>
          </a:bodyPr>
          <a:lstStyle/>
          <a:p>
            <a:pPr algn="just">
              <a:lnSpc>
                <a:spcPct val="150000"/>
              </a:lnSpc>
              <a:spcAft>
                <a:spcPts val="0"/>
              </a:spcAft>
              <a:tabLst>
                <a:tab pos="2070735" algn="l"/>
              </a:tabLs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4802" name="Picture 2" descr="5-1加T新"/>
          <p:cNvPicPr>
            <a:picLocks noChangeAspect="1" noChangeArrowheads="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7680" y="1028661"/>
            <a:ext cx="10766952" cy="520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074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04802"/>
                                        </p:tgtEl>
                                        <p:attrNameLst>
                                          <p:attrName>style.visibility</p:attrName>
                                        </p:attrNameLst>
                                      </p:cBhvr>
                                      <p:to>
                                        <p:strVal val="visible"/>
                                      </p:to>
                                    </p:set>
                                    <p:animEffect transition="in" filter="blinds(horizontal)">
                                      <p:cBhvr>
                                        <p:cTn id="10" dur="500"/>
                                        <p:tgtEl>
                                          <p:spTgt spid="204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0000" y="116632"/>
            <a:ext cx="11412000" cy="5078313"/>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元素周期表中的数量应用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甲、乙是元素周期表中同一周期的</a:t>
            </a:r>
            <a:r>
              <a:rPr lang="en-US" altLang="zh-CN" sz="2400" kern="100" dirty="0" err="1">
                <a:latin typeface="宋体" panose="02010600030101010101" pitchFamily="2" charset="-122"/>
                <a:ea typeface="微软雅黑" panose="020B0503020204020204" pitchFamily="34" charset="-122"/>
                <a:cs typeface="Times New Roman" panose="02020603050405020304" pitchFamily="18" charset="0"/>
              </a:rPr>
              <a:t>Ⅱ</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族和</a:t>
            </a:r>
            <a:r>
              <a:rPr lang="en-US" altLang="zh-CN" sz="2400" kern="100" dirty="0" err="1">
                <a:latin typeface="宋体" panose="02010600030101010101" pitchFamily="2" charset="-122"/>
                <a:ea typeface="微软雅黑" panose="020B0503020204020204" pitchFamily="34" charset="-122"/>
                <a:cs typeface="Times New Roman" panose="02020603050405020304" pitchFamily="18" charset="0"/>
              </a:rPr>
              <a:t>Ⅶ</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族元素，原子序数分别为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的关系为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甲、乙是元素周期表中同一主族相邻周期的两种元素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其中甲在上一周期</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，若甲的原子序数为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，则乙的原子序数可能是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是相邻周期同主族元素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的上一周期</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所在周期分别有</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种和</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的原子序数为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的原子序数为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的关系</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下列各表为元素周期表中的一部分，表中数字为原子序数，其中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的原子序数为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2423592" y="1311151"/>
            <a:ext cx="4546437"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微软雅黑" panose="020B0503020204020204" pitchFamily="34" charset="-122"/>
              </a:rPr>
              <a:t>n</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rPr>
              <a:t>m</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5</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rPr>
              <a:t>n</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rPr>
              <a:t>m</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15</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rPr>
              <a:t>n</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rPr>
              <a:t>m</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29</a:t>
            </a:r>
            <a:endParaRPr lang="zh-CN" altLang="en-US" dirty="0"/>
          </a:p>
        </p:txBody>
      </p:sp>
      <p:sp>
        <p:nvSpPr>
          <p:cNvPr id="12" name="矩形 11"/>
          <p:cNvSpPr/>
          <p:nvPr/>
        </p:nvSpPr>
        <p:spPr>
          <a:xfrm>
            <a:off x="5591944" y="2378789"/>
            <a:ext cx="3807453"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微软雅黑" panose="020B0503020204020204" pitchFamily="34" charset="-122"/>
              </a:rPr>
              <a:t>x</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rPr>
              <a:t>x</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8</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rPr>
              <a:t>x</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18</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rPr>
              <a:t>x</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32</a:t>
            </a:r>
            <a:endParaRPr lang="zh-CN" altLang="en-US" dirty="0"/>
          </a:p>
        </p:txBody>
      </p:sp>
      <p:sp>
        <p:nvSpPr>
          <p:cNvPr id="14" name="矩形 13"/>
          <p:cNvSpPr/>
          <p:nvPr/>
        </p:nvSpPr>
        <p:spPr>
          <a:xfrm>
            <a:off x="8995340" y="3446427"/>
            <a:ext cx="2645276"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微软雅黑" panose="020B0503020204020204" pitchFamily="34" charset="-122"/>
              </a:rPr>
              <a:t>y</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rPr>
              <a:t>x</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rPr>
              <a:t>m</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i="1" kern="100" dirty="0">
                <a:solidFill>
                  <a:srgbClr val="C00000"/>
                </a:solidFill>
                <a:latin typeface="Times New Roman" panose="02020603050405020304" pitchFamily="18" charset="0"/>
                <a:ea typeface="微软雅黑" panose="020B0503020204020204" pitchFamily="34" charset="-122"/>
              </a:rPr>
              <a:t>y</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rPr>
              <a:t>x</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rPr>
              <a:t>n</a:t>
            </a:r>
            <a:endParaRPr lang="zh-CN" altLang="en-US" dirty="0"/>
          </a:p>
        </p:txBody>
      </p:sp>
      <p:pic>
        <p:nvPicPr>
          <p:cNvPr id="139284" name="Picture 20" descr="5-2加"/>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38423" y="5081988"/>
            <a:ext cx="7115154" cy="165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1487488" y="4623519"/>
            <a:ext cx="38985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B</a:t>
            </a:r>
            <a:endParaRPr lang="zh-CN" altLang="en-US" dirty="0"/>
          </a:p>
        </p:txBody>
      </p:sp>
    </p:spTree>
    <p:extLst>
      <p:ext uri="{BB962C8B-B14F-4D97-AF65-F5344CB8AC3E}">
        <p14:creationId xmlns:p14="http://schemas.microsoft.com/office/powerpoint/2010/main" val="46846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764704"/>
            <a:ext cx="11412000" cy="3947234"/>
          </a:xfrm>
          <a:prstGeom prst="rect">
            <a:avLst/>
          </a:prstGeom>
        </p:spPr>
        <p:txBody>
          <a:bodyPr>
            <a:spAutoFit/>
          </a:bodyPr>
          <a:lstStyle/>
          <a:p>
            <a:pPr algn="just">
              <a:lnSpc>
                <a:spcPct val="150000"/>
              </a:lnSpc>
              <a:spcAft>
                <a:spcPts val="0"/>
              </a:spcAft>
              <a:tabLst>
                <a:tab pos="2070735" algn="l"/>
              </a:tabLst>
            </a:pPr>
            <a:r>
              <a:rPr lang="zh-CN" altLang="zh-CN" sz="2600" b="1" kern="100" dirty="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二、元素周期表结构的应用</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三种主族元素在元素周期表中的位置如图所示，设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的原子序数为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，则下列说法不正确的是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的原子序数之和可能为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a</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的原子序数可能为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17</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的原子序数可能为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一定为短周期元素</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38261" name="Picture 21" descr="5-1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64720" y="2348880"/>
            <a:ext cx="2187664" cy="211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9"/>
          <p:cNvSpPr txBox="1"/>
          <p:nvPr/>
        </p:nvSpPr>
        <p:spPr>
          <a:xfrm>
            <a:off x="227432" y="407707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93350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16000" y="764704"/>
            <a:ext cx="11160000" cy="4858405"/>
            <a:chOff x="516000" y="5013175"/>
            <a:chExt cx="11160000" cy="4858405"/>
          </a:xfrm>
        </p:grpSpPr>
        <p:sp>
          <p:nvSpPr>
            <p:cNvPr id="13" name="圆角矩形 12">
              <a:extLst>
                <a:ext uri="{FF2B5EF4-FFF2-40B4-BE49-F238E27FC236}">
                  <a16:creationId xmlns:a16="http://schemas.microsoft.com/office/drawing/2014/main" xmlns="" id="{E0791A29-2CB4-2744-96C1-EA2037B165CE}"/>
                </a:ext>
              </a:extLst>
            </p:cNvPr>
            <p:cNvSpPr/>
            <p:nvPr/>
          </p:nvSpPr>
          <p:spPr>
            <a:xfrm>
              <a:off x="516000" y="5126066"/>
              <a:ext cx="11160000" cy="4745514"/>
            </a:xfrm>
            <a:prstGeom prst="roundRect">
              <a:avLst>
                <a:gd name="adj" fmla="val 549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useBgFill="1">
          <p:nvSpPr>
            <p:cNvPr id="14" name="矩形 13">
              <a:extLst>
                <a:ext uri="{FF2B5EF4-FFF2-40B4-BE49-F238E27FC236}">
                  <a16:creationId xmlns:a16="http://schemas.microsoft.com/office/drawing/2014/main" xmlns="" id="{176C4B96-6C2A-2A44-87F5-E9EF4D7B631E}"/>
                </a:ext>
              </a:extLst>
            </p:cNvPr>
            <p:cNvSpPr/>
            <p:nvPr/>
          </p:nvSpPr>
          <p:spPr>
            <a:xfrm>
              <a:off x="728106" y="5013175"/>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5" name="文本框 14">
              <a:extLst>
                <a:ext uri="{FF2B5EF4-FFF2-40B4-BE49-F238E27FC236}">
                  <a16:creationId xmlns:a16="http://schemas.microsoft.com/office/drawing/2014/main" xmlns="" id="{6B65E727-1C32-B74C-A4B9-46B6768F37B2}"/>
                </a:ext>
              </a:extLst>
            </p:cNvPr>
            <p:cNvSpPr txBox="1"/>
            <p:nvPr/>
          </p:nvSpPr>
          <p:spPr>
            <a:xfrm>
              <a:off x="818418" y="5013175"/>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12" name="矩形 11"/>
          <p:cNvSpPr/>
          <p:nvPr/>
        </p:nvSpPr>
        <p:spPr>
          <a:xfrm>
            <a:off x="767408" y="980728"/>
            <a:ext cx="8424936" cy="1754326"/>
          </a:xfrm>
          <a:prstGeom prst="rect">
            <a:avLst/>
          </a:prstGeom>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均为主族元素，结合其位置关系和元素周期表的结构，可推断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元素一定不在第一周期，即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不可能都在短周期，</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9" name="Picture 21" descr="5-1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16606" y="942589"/>
            <a:ext cx="1807986" cy="174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767408" y="2598773"/>
            <a:ext cx="10657184" cy="2862322"/>
          </a:xfrm>
          <a:prstGeom prst="rect">
            <a:avLst/>
          </a:prstGeom>
        </p:spPr>
        <p:txBody>
          <a:bodyPr wrap="square">
            <a:spAutoFit/>
          </a:bodyPr>
          <a:lstStyle/>
          <a:p>
            <a:pPr lvl="0" algn="just">
              <a:lnSpc>
                <a:spcPct val="150000"/>
              </a:lnSpc>
              <a:tabLst>
                <a:tab pos="2070735" algn="l"/>
              </a:tabLst>
            </a:pP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若</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分别位于第三、四、五周期的右侧，则</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的原子序数之和为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正确；</a:t>
            </a:r>
            <a:endParaRPr lang="en-US"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若</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分别位于第三、四、五周期</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或分别位于第四、五、六周期</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的右侧，则</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的原子序数为</a:t>
            </a:r>
            <a:r>
              <a:rPr lang="en-US" altLang="zh-CN" sz="2400" i="1"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17</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正确；</a:t>
            </a:r>
            <a:endParaRPr lang="en-US"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若</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分别位于四、五、六周期的右侧，则</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的原子序数为</a:t>
            </a:r>
            <a:r>
              <a:rPr lang="en-US" altLang="zh-CN" sz="2400" i="1"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31</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70530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0000" y="908720"/>
            <a:ext cx="11412000" cy="2239074"/>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 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均为短周期元素，它们在元素周期表中的位置如图所示。已知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元素的原子序数之和是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元素原子序数的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倍，则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分别为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A.Be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Al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B.B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Si</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D.C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8" name="组合 7"/>
          <p:cNvGrpSpPr/>
          <p:nvPr/>
        </p:nvGrpSpPr>
        <p:grpSpPr>
          <a:xfrm>
            <a:off x="516000" y="4077072"/>
            <a:ext cx="11160000" cy="1584177"/>
            <a:chOff x="516000" y="5013175"/>
            <a:chExt cx="11160000" cy="1584177"/>
          </a:xfrm>
        </p:grpSpPr>
        <p:sp>
          <p:nvSpPr>
            <p:cNvPr id="9" name="圆角矩形 8">
              <a:extLst>
                <a:ext uri="{FF2B5EF4-FFF2-40B4-BE49-F238E27FC236}">
                  <a16:creationId xmlns:a16="http://schemas.microsoft.com/office/drawing/2014/main" xmlns="" id="{E0791A29-2CB4-2744-96C1-EA2037B165CE}"/>
                </a:ext>
              </a:extLst>
            </p:cNvPr>
            <p:cNvSpPr/>
            <p:nvPr/>
          </p:nvSpPr>
          <p:spPr>
            <a:xfrm>
              <a:off x="516000" y="5126066"/>
              <a:ext cx="11160000" cy="1471286"/>
            </a:xfrm>
            <a:prstGeom prst="roundRect">
              <a:avLst>
                <a:gd name="adj" fmla="val 549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useBgFill="1">
          <p:nvSpPr>
            <p:cNvPr id="10" name="矩形 9">
              <a:extLst>
                <a:ext uri="{FF2B5EF4-FFF2-40B4-BE49-F238E27FC236}">
                  <a16:creationId xmlns:a16="http://schemas.microsoft.com/office/drawing/2014/main" xmlns="" id="{176C4B96-6C2A-2A44-87F5-E9EF4D7B631E}"/>
                </a:ext>
              </a:extLst>
            </p:cNvPr>
            <p:cNvSpPr/>
            <p:nvPr/>
          </p:nvSpPr>
          <p:spPr>
            <a:xfrm>
              <a:off x="728106" y="5013175"/>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1" name="文本框 10">
              <a:extLst>
                <a:ext uri="{FF2B5EF4-FFF2-40B4-BE49-F238E27FC236}">
                  <a16:creationId xmlns:a16="http://schemas.microsoft.com/office/drawing/2014/main" xmlns="" id="{6B65E727-1C32-B74C-A4B9-46B6768F37B2}"/>
                </a:ext>
              </a:extLst>
            </p:cNvPr>
            <p:cNvSpPr txBox="1"/>
            <p:nvPr/>
          </p:nvSpPr>
          <p:spPr>
            <a:xfrm>
              <a:off x="818418" y="5013175"/>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13" name="矩形 12"/>
          <p:cNvSpPr/>
          <p:nvPr/>
        </p:nvSpPr>
        <p:spPr>
          <a:xfrm>
            <a:off x="695400" y="4293097"/>
            <a:ext cx="10801200" cy="1130246"/>
          </a:xfrm>
          <a:prstGeom prst="rect">
            <a:avLst/>
          </a:prstGeom>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的原子序数为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的原子序数为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的原子序数为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，解得</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87417" name="Picture 25" descr="5-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5825" y="1916832"/>
            <a:ext cx="1896246" cy="12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9"/>
          <p:cNvSpPr txBox="1"/>
          <p:nvPr/>
        </p:nvSpPr>
        <p:spPr>
          <a:xfrm>
            <a:off x="227432" y="249492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92216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3262" y="-12546"/>
            <a:ext cx="1961180" cy="4149081"/>
          </a:xfrm>
          <a:prstGeom prst="rect">
            <a:avLst/>
          </a:prstGeom>
          <a:solidFill>
            <a:srgbClr val="1E9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p:cNvSpPr txBox="1"/>
          <p:nvPr/>
        </p:nvSpPr>
        <p:spPr>
          <a:xfrm>
            <a:off x="814512" y="824289"/>
            <a:ext cx="1393956" cy="400017"/>
          </a:xfrm>
          <a:prstGeom prst="rect">
            <a:avLst/>
          </a:prstGeom>
          <a:noFill/>
        </p:spPr>
        <p:txBody>
          <a:bodyPr wrap="square" lIns="0" tIns="0" rIns="0" bIns="0" rtlCol="0" anchor="ctr">
            <a:spAutoFit/>
          </a:bodyPr>
          <a:lstStyle/>
          <a:p>
            <a:pPr algn="dist"/>
            <a:r>
              <a:rPr lang="zh-CN" altLang="en-US" sz="2599"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复习目标</a:t>
            </a:r>
            <a:endParaRPr lang="zh-CN" altLang="en-US" sz="2599"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588663" y="1413243"/>
            <a:ext cx="11122661" cy="2879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88778" y="1338976"/>
            <a:ext cx="11122546" cy="39599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a:extLst>
              <a:ext uri="{FF2B5EF4-FFF2-40B4-BE49-F238E27FC236}">
                <a16:creationId xmlns="" xmlns:a16="http://schemas.microsoft.com/office/drawing/2014/main" id="{BCC371D3-A076-C14C-81A0-460D628CCC61}"/>
              </a:ext>
            </a:extLst>
          </p:cNvPr>
          <p:cNvSpPr txBox="1"/>
          <p:nvPr/>
        </p:nvSpPr>
        <p:spPr>
          <a:xfrm>
            <a:off x="767408" y="1610786"/>
            <a:ext cx="10801200" cy="3416320"/>
          </a:xfrm>
          <a:prstGeom prst="rect">
            <a:avLst/>
          </a:prstGeom>
          <a:noFill/>
        </p:spPr>
        <p:txBody>
          <a:bodyPr wrap="square" rtlCol="0">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能从原子外围电子数目和外围电子排布的角度解释元素周期表的分区、周期</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和</a:t>
            </a:r>
            <a:endPar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   </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族</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的划分，能列举元素周期律</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表</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的应用</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2</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了解元素电离能、电负性的含义，能描述主族元素第一电离能、电负性变化</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的</a:t>
            </a:r>
            <a:endPar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   </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一般</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规律，能从电子排布的角度对这一规律进行解释，能说明元素电负性</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大</a:t>
            </a:r>
            <a:endPar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    </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小</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与原子在化合物中吸引电子能力的关系，能利用电负性判断元素的</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金属性</a:t>
            </a:r>
            <a:endPar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   </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与</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非金属性的强弱、推断化学键的极性。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650638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a:extLst>
              <a:ext uri="{FF2B5EF4-FFF2-40B4-BE49-F238E27FC236}">
                <a16:creationId xmlns:a16="http://schemas.microsoft.com/office/drawing/2014/main" xmlns="" id="{42F66117-1422-E04E-93A0-A3423E0F05D2}"/>
              </a:ext>
            </a:extLst>
          </p:cNvPr>
          <p:cNvSpPr/>
          <p:nvPr/>
        </p:nvSpPr>
        <p:spPr>
          <a:xfrm>
            <a:off x="559851" y="1556793"/>
            <a:ext cx="11110368" cy="4824535"/>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形状 7">
            <a:extLst>
              <a:ext uri="{FF2B5EF4-FFF2-40B4-BE49-F238E27FC236}">
                <a16:creationId xmlns:a16="http://schemas.microsoft.com/office/drawing/2014/main" xmlns=""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0" name="文本框 9">
            <a:extLst>
              <a:ext uri="{FF2B5EF4-FFF2-40B4-BE49-F238E27FC236}">
                <a16:creationId xmlns:a16="http://schemas.microsoft.com/office/drawing/2014/main" xmlns="" id="{1639F706-5A08-E441-9E43-476613981402}"/>
              </a:ext>
            </a:extLst>
          </p:cNvPr>
          <p:cNvSpPr txBox="1"/>
          <p:nvPr/>
        </p:nvSpPr>
        <p:spPr>
          <a:xfrm>
            <a:off x="2694764" y="776317"/>
            <a:ext cx="6707620" cy="492443"/>
          </a:xfrm>
          <a:prstGeom prst="rect">
            <a:avLst/>
          </a:prstGeom>
          <a:noFill/>
        </p:spPr>
        <p:txBody>
          <a:bodyPr wrap="square">
            <a:spAutoFit/>
          </a:bodyPr>
          <a:lstStyle/>
          <a:p>
            <a:pPr algn="ctr">
              <a:tabLst>
                <a:tab pos="2430780" algn="l"/>
              </a:tabLst>
            </a:pPr>
            <a:r>
              <a:rPr lang="zh-CN" altLang="zh-CN" sz="2600" b="1" kern="100" dirty="0">
                <a:solidFill>
                  <a:schemeClr val="bg1"/>
                </a:solidFill>
                <a:latin typeface="+mn-ea"/>
                <a:cs typeface="Times New Roman" panose="02020603050405020304" pitchFamily="18" charset="0"/>
              </a:rPr>
              <a:t>元素周期表中原子序数之间的关系</a:t>
            </a:r>
          </a:p>
        </p:txBody>
      </p:sp>
      <p:sp>
        <p:nvSpPr>
          <p:cNvPr id="13" name="矩形 12"/>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归纳总结</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3" name="矩形 2"/>
          <p:cNvSpPr/>
          <p:nvPr/>
        </p:nvSpPr>
        <p:spPr>
          <a:xfrm>
            <a:off x="767408" y="1628800"/>
            <a:ext cx="5160387" cy="552715"/>
          </a:xfrm>
          <a:prstGeom prst="rect">
            <a:avLst/>
          </a:prstGeom>
        </p:spPr>
        <p:txBody>
          <a:bodyPr wrap="none">
            <a:spAutoFit/>
          </a:bodyPr>
          <a:lstStyle/>
          <a:p>
            <a:pPr>
              <a:lnSpc>
                <a:spcPct val="140000"/>
              </a:lnSpc>
            </a:pPr>
            <a:r>
              <a:rPr lang="en-US" altLang="zh-CN" sz="2400" kern="100" dirty="0">
                <a:latin typeface="Times New Roman" panose="02020603050405020304" pitchFamily="18" charset="0"/>
                <a:ea typeface="微软雅黑" panose="020B0503020204020204" pitchFamily="34" charset="-122"/>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同主族、邻周期元素的原子序数差</a:t>
            </a:r>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389970271"/>
              </p:ext>
            </p:extLst>
          </p:nvPr>
        </p:nvGraphicFramePr>
        <p:xfrm>
          <a:off x="876000" y="2194268"/>
          <a:ext cx="10440000" cy="2048256"/>
        </p:xfrm>
        <a:graphic>
          <a:graphicData uri="http://schemas.openxmlformats.org/drawingml/2006/table">
            <a:tbl>
              <a:tblPr/>
              <a:tblGrid>
                <a:gridCol w="3347792"/>
                <a:gridCol w="7092208"/>
              </a:tblGrid>
              <a:tr h="513656">
                <a:tc>
                  <a:txBody>
                    <a:bodyPr/>
                    <a:lstStyle/>
                    <a:p>
                      <a:pPr algn="ctr">
                        <a:lnSpc>
                          <a:spcPct val="14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元素周期表中左侧元素</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err="1">
                          <a:effectLst/>
                          <a:latin typeface="宋体" panose="02010600030101010101" pitchFamily="2" charset="-122"/>
                          <a:ea typeface="微软雅黑" panose="020B0503020204020204" pitchFamily="34" charset="-122"/>
                          <a:cs typeface="Times New Roman" panose="02020603050405020304" pitchFamily="18" charset="0"/>
                        </a:rPr>
                        <a:t>Ⅰ</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A</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族、</a:t>
                      </a:r>
                      <a:r>
                        <a:rPr lang="en-US" sz="2400" kern="100" dirty="0" err="1">
                          <a:effectLst/>
                          <a:latin typeface="宋体" panose="02010600030101010101" pitchFamily="2" charset="-122"/>
                          <a:ea typeface="微软雅黑" panose="020B0503020204020204" pitchFamily="34" charset="-122"/>
                          <a:cs typeface="Times New Roman" panose="02020603050405020304" pitchFamily="18" charset="0"/>
                        </a:rPr>
                        <a:t>Ⅱ</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A</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族</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algn="l">
                        <a:lnSpc>
                          <a:spcPct val="14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同主族相邻两元素中，</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Z</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下</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Z</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上</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＋上一周期元素所在周期的元素种类数目</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656">
                <a:tc>
                  <a:txBody>
                    <a:bodyPr/>
                    <a:lstStyle/>
                    <a:p>
                      <a:pPr algn="ctr">
                        <a:lnSpc>
                          <a:spcPct val="14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元素周期表中右侧元素</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err="1">
                          <a:effectLst/>
                          <a:latin typeface="宋体" panose="02010600030101010101" pitchFamily="2" charset="-122"/>
                          <a:ea typeface="微软雅黑" panose="020B0503020204020204" pitchFamily="34" charset="-122"/>
                          <a:cs typeface="Times New Roman" panose="02020603050405020304" pitchFamily="18" charset="0"/>
                        </a:rPr>
                        <a:t>Ⅲ</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A</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err="1">
                          <a:effectLst/>
                          <a:latin typeface="宋体" panose="02010600030101010101" pitchFamily="2" charset="-122"/>
                          <a:ea typeface="微软雅黑" panose="020B0503020204020204" pitchFamily="34" charset="-122"/>
                          <a:cs typeface="Times New Roman" panose="02020603050405020304" pitchFamily="18" charset="0"/>
                        </a:rPr>
                        <a:t>Ⅶ</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A</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族</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algn="l">
                        <a:lnSpc>
                          <a:spcPct val="14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同主族相邻两元素中，</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Z</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下</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Z</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上</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＋下一周期元素所在周期的元素种类数目</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矩形 11"/>
          <p:cNvSpPr/>
          <p:nvPr/>
        </p:nvSpPr>
        <p:spPr>
          <a:xfrm>
            <a:off x="767408" y="4365104"/>
            <a:ext cx="5606022" cy="549381"/>
          </a:xfrm>
          <a:prstGeom prst="rect">
            <a:avLst/>
          </a:prstGeom>
        </p:spPr>
        <p:txBody>
          <a:bodyPr wrap="none">
            <a:spAutoFit/>
          </a:bodyPr>
          <a:lstStyle/>
          <a:p>
            <a:pPr>
              <a:lnSpc>
                <a:spcPct val="140000"/>
              </a:lnSpc>
            </a:pPr>
            <a:r>
              <a:rPr lang="en-US" altLang="zh-CN" sz="2400" kern="100" dirty="0">
                <a:latin typeface="Times New Roman" panose="02020603050405020304" pitchFamily="18" charset="0"/>
                <a:ea typeface="微软雅黑" panose="020B0503020204020204" pitchFamily="34" charset="-122"/>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同周期</a:t>
            </a:r>
            <a:r>
              <a:rPr lang="en-US" altLang="zh-CN" sz="2400" kern="100" dirty="0" err="1">
                <a:latin typeface="宋体" panose="02010600030101010101" pitchFamily="2" charset="-122"/>
                <a:ea typeface="微软雅黑" panose="020B0503020204020204" pitchFamily="34" charset="-122"/>
                <a:cs typeface="Times New Roman" panose="02020603050405020304" pitchFamily="18" charset="0"/>
              </a:rPr>
              <a:t>Ⅱ</a:t>
            </a:r>
            <a:r>
              <a:rPr lang="en-US" altLang="zh-CN" sz="2400" kern="100" dirty="0" err="1">
                <a:latin typeface="Times New Roman" panose="02020603050405020304" pitchFamily="18" charset="0"/>
                <a:ea typeface="微软雅黑" panose="020B0503020204020204" pitchFamily="34" charset="-122"/>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族和</a:t>
            </a:r>
            <a:r>
              <a:rPr lang="en-US" altLang="zh-CN" sz="2400" kern="100" dirty="0" err="1">
                <a:latin typeface="宋体" panose="02010600030101010101" pitchFamily="2" charset="-122"/>
                <a:ea typeface="微软雅黑" panose="020B0503020204020204" pitchFamily="34" charset="-122"/>
                <a:cs typeface="Times New Roman" panose="02020603050405020304" pitchFamily="18" charset="0"/>
              </a:rPr>
              <a:t>Ⅲ</a:t>
            </a:r>
            <a:r>
              <a:rPr lang="en-US" altLang="zh-CN" sz="2400" kern="100" dirty="0" err="1">
                <a:latin typeface="Times New Roman" panose="02020603050405020304" pitchFamily="18" charset="0"/>
                <a:ea typeface="微软雅黑" panose="020B0503020204020204" pitchFamily="34" charset="-122"/>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族元素原子序数差</a:t>
            </a:r>
            <a:endParaRPr lang="zh-CN" altLang="en-US" dirty="0"/>
          </a:p>
        </p:txBody>
      </p:sp>
      <p:graphicFrame>
        <p:nvGraphicFramePr>
          <p:cNvPr id="11" name="表格 10"/>
          <p:cNvGraphicFramePr>
            <a:graphicFrameLocks noGrp="1"/>
          </p:cNvGraphicFramePr>
          <p:nvPr>
            <p:extLst>
              <p:ext uri="{D42A27DB-BD31-4B8C-83A1-F6EECF244321}">
                <p14:modId xmlns:p14="http://schemas.microsoft.com/office/powerpoint/2010/main" val="2697864326"/>
              </p:ext>
            </p:extLst>
          </p:nvPr>
        </p:nvGraphicFramePr>
        <p:xfrm>
          <a:off x="875999" y="5085184"/>
          <a:ext cx="10440002" cy="1024128"/>
        </p:xfrm>
        <a:graphic>
          <a:graphicData uri="http://schemas.openxmlformats.org/drawingml/2006/table">
            <a:tbl>
              <a:tblPr/>
              <a:tblGrid>
                <a:gridCol w="2762922"/>
                <a:gridCol w="1158092"/>
                <a:gridCol w="957058"/>
                <a:gridCol w="957058"/>
                <a:gridCol w="1144344"/>
                <a:gridCol w="1144344"/>
                <a:gridCol w="1158092"/>
                <a:gridCol w="1158092"/>
              </a:tblGrid>
              <a:tr h="334010">
                <a:tc>
                  <a:txBody>
                    <a:bodyPr/>
                    <a:lstStyle/>
                    <a:p>
                      <a:pPr algn="ctr">
                        <a:lnSpc>
                          <a:spcPct val="14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周期序数</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7</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010">
                <a:tc>
                  <a:txBody>
                    <a:bodyPr/>
                    <a:lstStyle/>
                    <a:p>
                      <a:pPr algn="ctr">
                        <a:lnSpc>
                          <a:spcPct val="14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原子序数差</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4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无</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77768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a:extLst>
              <a:ext uri="{FF2B5EF4-FFF2-40B4-BE49-F238E27FC236}">
                <a16:creationId xmlns:a16="http://schemas.microsoft.com/office/drawing/2014/main" xmlns="" id="{42F66117-1422-E04E-93A0-A3423E0F05D2}"/>
              </a:ext>
            </a:extLst>
          </p:cNvPr>
          <p:cNvSpPr/>
          <p:nvPr/>
        </p:nvSpPr>
        <p:spPr>
          <a:xfrm>
            <a:off x="559851" y="1556793"/>
            <a:ext cx="11110368" cy="5184575"/>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形状 7">
            <a:extLst>
              <a:ext uri="{FF2B5EF4-FFF2-40B4-BE49-F238E27FC236}">
                <a16:creationId xmlns:a16="http://schemas.microsoft.com/office/drawing/2014/main" xmlns=""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0" name="文本框 9">
            <a:extLst>
              <a:ext uri="{FF2B5EF4-FFF2-40B4-BE49-F238E27FC236}">
                <a16:creationId xmlns:a16="http://schemas.microsoft.com/office/drawing/2014/main" xmlns="" id="{1639F706-5A08-E441-9E43-476613981402}"/>
              </a:ext>
            </a:extLst>
          </p:cNvPr>
          <p:cNvSpPr txBox="1"/>
          <p:nvPr/>
        </p:nvSpPr>
        <p:spPr>
          <a:xfrm>
            <a:off x="2694764" y="776317"/>
            <a:ext cx="6707620" cy="492443"/>
          </a:xfrm>
          <a:prstGeom prst="rect">
            <a:avLst/>
          </a:prstGeom>
          <a:noFill/>
        </p:spPr>
        <p:txBody>
          <a:bodyPr wrap="square">
            <a:spAutoFit/>
          </a:bodyPr>
          <a:lstStyle/>
          <a:p>
            <a:pPr algn="ctr">
              <a:tabLst>
                <a:tab pos="2430780" algn="l"/>
              </a:tabLst>
            </a:pPr>
            <a:r>
              <a:rPr lang="zh-CN" altLang="zh-CN" sz="2600" b="1" kern="100" dirty="0">
                <a:solidFill>
                  <a:schemeClr val="bg1"/>
                </a:solidFill>
                <a:latin typeface="+mn-ea"/>
                <a:cs typeface="Times New Roman" panose="02020603050405020304" pitchFamily="18" charset="0"/>
              </a:rPr>
              <a:t>元素周期表中原子序数之间的关系</a:t>
            </a:r>
          </a:p>
        </p:txBody>
      </p:sp>
      <p:sp>
        <p:nvSpPr>
          <p:cNvPr id="13" name="矩形 12"/>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归纳总结</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3" name="矩形 2"/>
          <p:cNvSpPr/>
          <p:nvPr/>
        </p:nvSpPr>
        <p:spPr>
          <a:xfrm>
            <a:off x="954191" y="1556792"/>
            <a:ext cx="10398393" cy="4789773"/>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直接相邻的</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型、</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型、</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型原子序数</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关系</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nSpc>
                <a:spcPct val="150000"/>
              </a:lnSpc>
              <a:tabLst>
                <a:tab pos="2070735" algn="l"/>
              </a:tabLst>
            </a:pPr>
            <a:endParaRPr lang="en-US" altLang="zh-CN" sz="500" kern="100" dirty="0" smtClean="0">
              <a:latin typeface="宋体" panose="02010600030101010101" pitchFamily="2" charset="-122"/>
              <a:ea typeface="微软雅黑" panose="020B0503020204020204" pitchFamily="34" charset="-122"/>
              <a:cs typeface="Times New Roman" panose="02020603050405020304" pitchFamily="18" charset="0"/>
            </a:endParaRPr>
          </a:p>
          <a:p>
            <a:pPr>
              <a:lnSpc>
                <a:spcPct val="150000"/>
              </a:lnSpc>
              <a:tabLst>
                <a:tab pos="2070735" algn="l"/>
              </a:tabLst>
            </a:pP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①</a:t>
            </a:r>
          </a:p>
          <a:p>
            <a:pPr>
              <a:lnSpc>
                <a:spcPct val="150000"/>
              </a:lnSpc>
              <a:tabLst>
                <a:tab pos="2070735" algn="l"/>
              </a:tabLst>
            </a:pPr>
            <a:endParaRPr lang="en-US" altLang="zh-CN" sz="1000" kern="100" dirty="0" smtClean="0">
              <a:latin typeface="宋体" panose="02010600030101010101" pitchFamily="2" charset="-122"/>
              <a:ea typeface="微软雅黑" panose="020B0503020204020204" pitchFamily="34" charset="-122"/>
              <a:cs typeface="Times New Roman" panose="02020603050405020304" pitchFamily="18" charset="0"/>
            </a:endParaRPr>
          </a:p>
          <a:p>
            <a:pPr>
              <a:lnSpc>
                <a:spcPct val="150000"/>
              </a:lnSpc>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tabLst>
                <a:tab pos="2070735" algn="l"/>
              </a:tabLst>
            </a:pPr>
            <a:endPar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endParaRPr>
          </a:p>
          <a:p>
            <a:pPr>
              <a:lnSpc>
                <a:spcPct val="150000"/>
              </a:lnSpc>
              <a:tabLst>
                <a:tab pos="2070735" algn="l"/>
              </a:tabLst>
            </a:pP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endPar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1000" kern="100" dirty="0" smtClean="0">
              <a:latin typeface="宋体" panose="02010600030101010101" pitchFamily="2" charset="-122"/>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④</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210946" name="Picture 2" descr="5-1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5480" y="2286281"/>
            <a:ext cx="6077664" cy="78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47" name="Picture 3" descr="5-1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5480" y="3222385"/>
            <a:ext cx="6077664" cy="78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48" name="Picture 4" descr="5-19"/>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5480" y="4123789"/>
            <a:ext cx="3137518" cy="117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49" name="Picture 5" descr="5-20"/>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5480" y="5419933"/>
            <a:ext cx="6271632" cy="117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a:hlinkClick r:id="rId6"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extLst>
      <p:ext uri="{BB962C8B-B14F-4D97-AF65-F5344CB8AC3E}">
        <p14:creationId xmlns:p14="http://schemas.microsoft.com/office/powerpoint/2010/main" val="4096163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12193200" cy="6858000"/>
          </a:xfrm>
          <a:prstGeom prst="rect">
            <a:avLst/>
          </a:prstGeom>
        </p:spPr>
      </p:pic>
      <p:sp>
        <p:nvSpPr>
          <p:cNvPr id="11" name="矩形 10"/>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a:extLst>
              <a:ext uri="{FF2B5EF4-FFF2-40B4-BE49-F238E27FC236}">
                <a16:creationId xmlns:a16="http://schemas.microsoft.com/office/drawing/2014/main" xmlns="" id="{C267AA83-D616-ED4E-81C0-545EB4398E09}"/>
              </a:ext>
            </a:extLst>
          </p:cNvPr>
          <p:cNvSpPr txBox="1"/>
          <p:nvPr/>
        </p:nvSpPr>
        <p:spPr>
          <a:xfrm>
            <a:off x="149284" y="2799217"/>
            <a:ext cx="10472632" cy="1015663"/>
          </a:xfrm>
          <a:prstGeom prst="rect">
            <a:avLst/>
          </a:prstGeom>
          <a:noFill/>
        </p:spPr>
        <p:txBody>
          <a:bodyPr wrap="square" rtlCol="0" anchor="ctr">
            <a:spAutoFit/>
          </a:bodyPr>
          <a:lstStyle/>
          <a:p>
            <a:pPr algn="ctr"/>
            <a:r>
              <a:rPr lang="zh-CN" altLang="zh-CN" sz="6000" b="1" dirty="0">
                <a:solidFill>
                  <a:schemeClr val="tx1">
                    <a:lumMod val="75000"/>
                    <a:lumOff val="25000"/>
                  </a:schemeClr>
                </a:solidFill>
                <a:latin typeface="微软雅黑" panose="020B0503020204020204" pitchFamily="34" charset="-122"/>
                <a:ea typeface="微软雅黑" panose="020B0503020204020204" pitchFamily="34" charset="-122"/>
              </a:rPr>
              <a:t>元素周期律　</a:t>
            </a:r>
            <a:r>
              <a:rPr lang="zh-CN" altLang="zh-CN" sz="6000" b="1" dirty="0" smtClean="0">
                <a:solidFill>
                  <a:schemeClr val="tx1">
                    <a:lumMod val="75000"/>
                    <a:lumOff val="25000"/>
                  </a:schemeClr>
                </a:solidFill>
                <a:latin typeface="微软雅黑" panose="020B0503020204020204" pitchFamily="34" charset="-122"/>
                <a:ea typeface="微软雅黑" panose="020B0503020204020204" pitchFamily="34" charset="-122"/>
              </a:rPr>
              <a:t>电离能　电负性</a:t>
            </a:r>
            <a:endParaRPr lang="zh-CN" altLang="zh-CN" sz="6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xmlns="" id="{8C829374-D590-8149-8BB5-B124E3F9341E}"/>
              </a:ext>
            </a:extLst>
          </p:cNvPr>
          <p:cNvSpPr txBox="1"/>
          <p:nvPr/>
        </p:nvSpPr>
        <p:spPr>
          <a:xfrm>
            <a:off x="5807968" y="2185458"/>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a16="http://schemas.microsoft.com/office/drawing/2014/main" xmlns="" id="{72467164-16F2-4A4D-B46C-22BE743484D1}"/>
              </a:ext>
            </a:extLst>
          </p:cNvPr>
          <p:cNvSpPr txBox="1"/>
          <p:nvPr/>
        </p:nvSpPr>
        <p:spPr>
          <a:xfrm>
            <a:off x="4523746" y="2185458"/>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8" name="文本框 7">
            <a:extLst>
              <a:ext uri="{FF2B5EF4-FFF2-40B4-BE49-F238E27FC236}">
                <a16:creationId xmlns:a16="http://schemas.microsoft.com/office/drawing/2014/main" xmlns="" id="{70F59A29-C0E7-AF44-BD4E-AA2B31736E23}"/>
              </a:ext>
            </a:extLst>
          </p:cNvPr>
          <p:cNvSpPr txBox="1"/>
          <p:nvPr/>
        </p:nvSpPr>
        <p:spPr>
          <a:xfrm>
            <a:off x="4935783" y="2262339"/>
            <a:ext cx="872185" cy="215570"/>
          </a:xfrm>
          <a:custGeom>
            <a:avLst/>
            <a:gdLst/>
            <a:ahLst/>
            <a:cxnLst/>
            <a:rect l="l" t="t" r="r" b="b"/>
            <a:pathLst>
              <a:path w="872185" h="215570">
                <a:moveTo>
                  <a:pt x="607009" y="187909"/>
                </a:moveTo>
                <a:lnTo>
                  <a:pt x="860755" y="187909"/>
                </a:lnTo>
                <a:lnTo>
                  <a:pt x="858469" y="205740"/>
                </a:lnTo>
                <a:cubicBezTo>
                  <a:pt x="858012" y="208483"/>
                  <a:pt x="856754" y="210769"/>
                  <a:pt x="854697" y="212598"/>
                </a:cubicBezTo>
                <a:cubicBezTo>
                  <a:pt x="852639" y="214427"/>
                  <a:pt x="850239" y="215341"/>
                  <a:pt x="847496" y="215341"/>
                </a:cubicBezTo>
                <a:lnTo>
                  <a:pt x="593521" y="215341"/>
                </a:lnTo>
                <a:lnTo>
                  <a:pt x="596036" y="197739"/>
                </a:lnTo>
                <a:cubicBezTo>
                  <a:pt x="596493" y="194844"/>
                  <a:pt x="597751" y="192481"/>
                  <a:pt x="599808" y="190653"/>
                </a:cubicBezTo>
                <a:cubicBezTo>
                  <a:pt x="601865" y="188824"/>
                  <a:pt x="604266" y="187909"/>
                  <a:pt x="607009" y="187909"/>
                </a:cubicBezTo>
                <a:close/>
                <a:moveTo>
                  <a:pt x="509473" y="155905"/>
                </a:moveTo>
                <a:lnTo>
                  <a:pt x="540334" y="155905"/>
                </a:lnTo>
                <a:cubicBezTo>
                  <a:pt x="544449" y="155905"/>
                  <a:pt x="547878" y="157048"/>
                  <a:pt x="550621" y="159334"/>
                </a:cubicBezTo>
                <a:cubicBezTo>
                  <a:pt x="553364" y="161620"/>
                  <a:pt x="554812" y="164668"/>
                  <a:pt x="554964" y="168478"/>
                </a:cubicBezTo>
                <a:lnTo>
                  <a:pt x="556336" y="215113"/>
                </a:lnTo>
                <a:lnTo>
                  <a:pt x="510844" y="215113"/>
                </a:lnTo>
                <a:close/>
                <a:moveTo>
                  <a:pt x="443179" y="155905"/>
                </a:moveTo>
                <a:lnTo>
                  <a:pt x="471297" y="155905"/>
                </a:lnTo>
                <a:cubicBezTo>
                  <a:pt x="476173" y="155905"/>
                  <a:pt x="480212" y="157277"/>
                  <a:pt x="483412" y="160020"/>
                </a:cubicBezTo>
                <a:cubicBezTo>
                  <a:pt x="486613" y="162763"/>
                  <a:pt x="488365" y="166345"/>
                  <a:pt x="488670" y="170764"/>
                </a:cubicBezTo>
                <a:lnTo>
                  <a:pt x="490042" y="215113"/>
                </a:lnTo>
                <a:lnTo>
                  <a:pt x="444550" y="215113"/>
                </a:lnTo>
                <a:close/>
                <a:moveTo>
                  <a:pt x="375056" y="155905"/>
                </a:moveTo>
                <a:lnTo>
                  <a:pt x="403631" y="155905"/>
                </a:lnTo>
                <a:cubicBezTo>
                  <a:pt x="408508" y="155905"/>
                  <a:pt x="412546" y="157277"/>
                  <a:pt x="415747" y="160020"/>
                </a:cubicBezTo>
                <a:cubicBezTo>
                  <a:pt x="418947" y="162763"/>
                  <a:pt x="420700" y="166345"/>
                  <a:pt x="421005" y="170764"/>
                </a:cubicBezTo>
                <a:lnTo>
                  <a:pt x="421919" y="215113"/>
                </a:lnTo>
                <a:lnTo>
                  <a:pt x="376885" y="215113"/>
                </a:lnTo>
                <a:close/>
                <a:moveTo>
                  <a:pt x="311734" y="155905"/>
                </a:moveTo>
                <a:lnTo>
                  <a:pt x="356768" y="155905"/>
                </a:lnTo>
                <a:lnTo>
                  <a:pt x="344652" y="195225"/>
                </a:lnTo>
                <a:cubicBezTo>
                  <a:pt x="342671" y="201168"/>
                  <a:pt x="339013" y="205969"/>
                  <a:pt x="333679" y="209626"/>
                </a:cubicBezTo>
                <a:cubicBezTo>
                  <a:pt x="328345" y="213284"/>
                  <a:pt x="322478" y="215113"/>
                  <a:pt x="316077" y="215113"/>
                </a:cubicBezTo>
                <a:lnTo>
                  <a:pt x="292989" y="215113"/>
                </a:lnTo>
                <a:close/>
                <a:moveTo>
                  <a:pt x="641756" y="10059"/>
                </a:moveTo>
                <a:lnTo>
                  <a:pt x="872185" y="10059"/>
                </a:lnTo>
                <a:lnTo>
                  <a:pt x="869899" y="27889"/>
                </a:lnTo>
                <a:cubicBezTo>
                  <a:pt x="869442" y="30785"/>
                  <a:pt x="868184" y="33147"/>
                  <a:pt x="866127" y="34976"/>
                </a:cubicBezTo>
                <a:cubicBezTo>
                  <a:pt x="864069" y="36805"/>
                  <a:pt x="861593" y="37719"/>
                  <a:pt x="858697" y="37719"/>
                </a:cubicBezTo>
                <a:lnTo>
                  <a:pt x="628269" y="37719"/>
                </a:lnTo>
                <a:lnTo>
                  <a:pt x="630555" y="19888"/>
                </a:lnTo>
                <a:cubicBezTo>
                  <a:pt x="631012" y="16993"/>
                  <a:pt x="632269" y="14631"/>
                  <a:pt x="634327" y="12802"/>
                </a:cubicBezTo>
                <a:cubicBezTo>
                  <a:pt x="636384" y="10973"/>
                  <a:pt x="638860" y="10059"/>
                  <a:pt x="641756" y="10059"/>
                </a:cubicBezTo>
                <a:close/>
                <a:moveTo>
                  <a:pt x="433120" y="0"/>
                </a:moveTo>
                <a:lnTo>
                  <a:pt x="471754" y="0"/>
                </a:lnTo>
                <a:lnTo>
                  <a:pt x="470154" y="13488"/>
                </a:lnTo>
                <a:lnTo>
                  <a:pt x="581710" y="13488"/>
                </a:lnTo>
                <a:lnTo>
                  <a:pt x="580110" y="27661"/>
                </a:lnTo>
                <a:cubicBezTo>
                  <a:pt x="579805" y="29337"/>
                  <a:pt x="579081" y="30747"/>
                  <a:pt x="577939" y="31890"/>
                </a:cubicBezTo>
                <a:cubicBezTo>
                  <a:pt x="576795" y="33033"/>
                  <a:pt x="575538" y="33604"/>
                  <a:pt x="574167" y="33604"/>
                </a:cubicBezTo>
                <a:lnTo>
                  <a:pt x="467639" y="33604"/>
                </a:lnTo>
                <a:lnTo>
                  <a:pt x="465353" y="52121"/>
                </a:lnTo>
                <a:lnTo>
                  <a:pt x="573024" y="52121"/>
                </a:lnTo>
                <a:lnTo>
                  <a:pt x="563880" y="126416"/>
                </a:lnTo>
                <a:cubicBezTo>
                  <a:pt x="563270" y="132360"/>
                  <a:pt x="560908" y="137465"/>
                  <a:pt x="556793" y="141732"/>
                </a:cubicBezTo>
                <a:cubicBezTo>
                  <a:pt x="552831" y="145999"/>
                  <a:pt x="548259" y="148133"/>
                  <a:pt x="543077" y="148133"/>
                </a:cubicBezTo>
                <a:lnTo>
                  <a:pt x="325678" y="148133"/>
                </a:lnTo>
                <a:cubicBezTo>
                  <a:pt x="320649" y="148133"/>
                  <a:pt x="316458" y="145999"/>
                  <a:pt x="313105" y="141732"/>
                </a:cubicBezTo>
                <a:cubicBezTo>
                  <a:pt x="310057" y="137465"/>
                  <a:pt x="308838" y="132360"/>
                  <a:pt x="309448" y="126416"/>
                </a:cubicBezTo>
                <a:lnTo>
                  <a:pt x="318592" y="52121"/>
                </a:lnTo>
                <a:lnTo>
                  <a:pt x="363626" y="52121"/>
                </a:lnTo>
                <a:lnTo>
                  <a:pt x="361340" y="69952"/>
                </a:lnTo>
                <a:lnTo>
                  <a:pt x="361340" y="70638"/>
                </a:lnTo>
                <a:lnTo>
                  <a:pt x="360654" y="76581"/>
                </a:lnTo>
                <a:lnTo>
                  <a:pt x="360426" y="77267"/>
                </a:lnTo>
                <a:lnTo>
                  <a:pt x="355396" y="119787"/>
                </a:lnTo>
                <a:cubicBezTo>
                  <a:pt x="355244" y="121311"/>
                  <a:pt x="355625" y="122682"/>
                  <a:pt x="356539" y="123901"/>
                </a:cubicBezTo>
                <a:cubicBezTo>
                  <a:pt x="357606" y="125121"/>
                  <a:pt x="358825" y="125730"/>
                  <a:pt x="360197" y="125730"/>
                </a:cubicBezTo>
                <a:lnTo>
                  <a:pt x="514502" y="125730"/>
                </a:lnTo>
                <a:cubicBezTo>
                  <a:pt x="515874" y="125730"/>
                  <a:pt x="517017" y="125121"/>
                  <a:pt x="517931" y="123901"/>
                </a:cubicBezTo>
                <a:cubicBezTo>
                  <a:pt x="518998" y="122682"/>
                  <a:pt x="519607" y="121311"/>
                  <a:pt x="519760" y="119787"/>
                </a:cubicBezTo>
                <a:lnTo>
                  <a:pt x="525246" y="74295"/>
                </a:lnTo>
                <a:lnTo>
                  <a:pt x="366598" y="74295"/>
                </a:lnTo>
                <a:lnTo>
                  <a:pt x="369341" y="52121"/>
                </a:lnTo>
                <a:lnTo>
                  <a:pt x="420319" y="52121"/>
                </a:lnTo>
                <a:lnTo>
                  <a:pt x="425805" y="7315"/>
                </a:lnTo>
                <a:cubicBezTo>
                  <a:pt x="426110" y="5182"/>
                  <a:pt x="426948" y="3429"/>
                  <a:pt x="428320" y="2058"/>
                </a:cubicBezTo>
                <a:cubicBezTo>
                  <a:pt x="429691" y="686"/>
                  <a:pt x="431292" y="0"/>
                  <a:pt x="433120" y="0"/>
                </a:cubicBezTo>
                <a:close/>
                <a:moveTo>
                  <a:pt x="136017" y="0"/>
                </a:moveTo>
                <a:lnTo>
                  <a:pt x="175336" y="0"/>
                </a:lnTo>
                <a:lnTo>
                  <a:pt x="174193" y="8230"/>
                </a:lnTo>
                <a:lnTo>
                  <a:pt x="279806" y="8230"/>
                </a:lnTo>
                <a:lnTo>
                  <a:pt x="279577" y="10059"/>
                </a:lnTo>
                <a:cubicBezTo>
                  <a:pt x="278815" y="14935"/>
                  <a:pt x="276644" y="18898"/>
                  <a:pt x="273062" y="21946"/>
                </a:cubicBezTo>
                <a:cubicBezTo>
                  <a:pt x="269481" y="24994"/>
                  <a:pt x="265328" y="26518"/>
                  <a:pt x="260604" y="26518"/>
                </a:cubicBezTo>
                <a:lnTo>
                  <a:pt x="171678" y="26518"/>
                </a:lnTo>
                <a:lnTo>
                  <a:pt x="166649" y="61265"/>
                </a:lnTo>
                <a:lnTo>
                  <a:pt x="211683" y="61265"/>
                </a:lnTo>
                <a:lnTo>
                  <a:pt x="226085" y="37262"/>
                </a:lnTo>
                <a:cubicBezTo>
                  <a:pt x="228828" y="33300"/>
                  <a:pt x="232333" y="31318"/>
                  <a:pt x="236601" y="31318"/>
                </a:cubicBezTo>
                <a:lnTo>
                  <a:pt x="275691" y="31318"/>
                </a:lnTo>
                <a:lnTo>
                  <a:pt x="257860" y="61265"/>
                </a:lnTo>
                <a:lnTo>
                  <a:pt x="283692" y="61265"/>
                </a:lnTo>
                <a:lnTo>
                  <a:pt x="283235" y="64008"/>
                </a:lnTo>
                <a:cubicBezTo>
                  <a:pt x="282473" y="68580"/>
                  <a:pt x="280454" y="72276"/>
                  <a:pt x="277177" y="75095"/>
                </a:cubicBezTo>
                <a:cubicBezTo>
                  <a:pt x="273901" y="77915"/>
                  <a:pt x="269976" y="79324"/>
                  <a:pt x="265404" y="79324"/>
                </a:cubicBezTo>
                <a:lnTo>
                  <a:pt x="84582" y="79324"/>
                </a:lnTo>
                <a:lnTo>
                  <a:pt x="70866" y="99441"/>
                </a:lnTo>
                <a:lnTo>
                  <a:pt x="274548" y="99441"/>
                </a:lnTo>
                <a:lnTo>
                  <a:pt x="274548" y="100584"/>
                </a:lnTo>
                <a:cubicBezTo>
                  <a:pt x="273634" y="105613"/>
                  <a:pt x="271348" y="109728"/>
                  <a:pt x="267690" y="112929"/>
                </a:cubicBezTo>
                <a:cubicBezTo>
                  <a:pt x="264033" y="116129"/>
                  <a:pt x="259765" y="117729"/>
                  <a:pt x="254889" y="117729"/>
                </a:cubicBezTo>
                <a:lnTo>
                  <a:pt x="76352" y="117729"/>
                </a:lnTo>
                <a:lnTo>
                  <a:pt x="73837" y="135560"/>
                </a:lnTo>
                <a:lnTo>
                  <a:pt x="249402" y="135560"/>
                </a:lnTo>
                <a:cubicBezTo>
                  <a:pt x="251841" y="135560"/>
                  <a:pt x="253860" y="136513"/>
                  <a:pt x="255460" y="138418"/>
                </a:cubicBezTo>
                <a:cubicBezTo>
                  <a:pt x="257060" y="140323"/>
                  <a:pt x="257784" y="142570"/>
                  <a:pt x="257632" y="145161"/>
                </a:cubicBezTo>
                <a:lnTo>
                  <a:pt x="251231" y="190195"/>
                </a:lnTo>
                <a:cubicBezTo>
                  <a:pt x="250164" y="197053"/>
                  <a:pt x="246888" y="202997"/>
                  <a:pt x="241401" y="208026"/>
                </a:cubicBezTo>
                <a:cubicBezTo>
                  <a:pt x="235762" y="213055"/>
                  <a:pt x="229438" y="215570"/>
                  <a:pt x="222427" y="215570"/>
                </a:cubicBezTo>
                <a:lnTo>
                  <a:pt x="77495" y="215570"/>
                </a:lnTo>
                <a:cubicBezTo>
                  <a:pt x="78409" y="210084"/>
                  <a:pt x="80848" y="205664"/>
                  <a:pt x="84810" y="202311"/>
                </a:cubicBezTo>
                <a:cubicBezTo>
                  <a:pt x="88773" y="198958"/>
                  <a:pt x="93345" y="197282"/>
                  <a:pt x="98526" y="197282"/>
                </a:cubicBezTo>
                <a:lnTo>
                  <a:pt x="192938" y="197282"/>
                </a:lnTo>
                <a:cubicBezTo>
                  <a:pt x="196138" y="197282"/>
                  <a:pt x="198653" y="196139"/>
                  <a:pt x="200482" y="193853"/>
                </a:cubicBezTo>
                <a:cubicBezTo>
                  <a:pt x="202311" y="191719"/>
                  <a:pt x="203454" y="189052"/>
                  <a:pt x="203911" y="185852"/>
                </a:cubicBezTo>
                <a:lnTo>
                  <a:pt x="208483" y="153848"/>
                </a:lnTo>
                <a:lnTo>
                  <a:pt x="23545" y="153848"/>
                </a:lnTo>
                <a:lnTo>
                  <a:pt x="27889" y="123901"/>
                </a:lnTo>
                <a:lnTo>
                  <a:pt x="0" y="123901"/>
                </a:lnTo>
                <a:lnTo>
                  <a:pt x="33147" y="79324"/>
                </a:lnTo>
                <a:lnTo>
                  <a:pt x="3429" y="79324"/>
                </a:lnTo>
                <a:lnTo>
                  <a:pt x="3886" y="76581"/>
                </a:lnTo>
                <a:cubicBezTo>
                  <a:pt x="4495" y="72009"/>
                  <a:pt x="6477" y="68314"/>
                  <a:pt x="9829" y="65494"/>
                </a:cubicBezTo>
                <a:cubicBezTo>
                  <a:pt x="13182" y="62675"/>
                  <a:pt x="17068" y="61265"/>
                  <a:pt x="21488" y="61265"/>
                </a:cubicBezTo>
                <a:lnTo>
                  <a:pt x="118872" y="61265"/>
                </a:lnTo>
                <a:lnTo>
                  <a:pt x="123901" y="26518"/>
                </a:lnTo>
                <a:lnTo>
                  <a:pt x="24231" y="26518"/>
                </a:lnTo>
                <a:lnTo>
                  <a:pt x="24460" y="24918"/>
                </a:lnTo>
                <a:cubicBezTo>
                  <a:pt x="25374" y="20041"/>
                  <a:pt x="27584" y="16040"/>
                  <a:pt x="31089" y="12916"/>
                </a:cubicBezTo>
                <a:cubicBezTo>
                  <a:pt x="34594" y="9792"/>
                  <a:pt x="38785" y="8230"/>
                  <a:pt x="43662" y="8230"/>
                </a:cubicBezTo>
                <a:lnTo>
                  <a:pt x="126415" y="8230"/>
                </a:lnTo>
                <a:cubicBezTo>
                  <a:pt x="126720" y="5791"/>
                  <a:pt x="127787" y="3810"/>
                  <a:pt x="129616" y="2286"/>
                </a:cubicBezTo>
                <a:cubicBezTo>
                  <a:pt x="131445" y="762"/>
                  <a:pt x="133578" y="0"/>
                  <a:pt x="136017"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extLst>
      <p:ext uri="{BB962C8B-B14F-4D97-AF65-F5344CB8AC3E}">
        <p14:creationId xmlns:p14="http://schemas.microsoft.com/office/powerpoint/2010/main" val="2687425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7" name="矩形 6"/>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8" name="矩形 7"/>
          <p:cNvSpPr/>
          <p:nvPr/>
        </p:nvSpPr>
        <p:spPr>
          <a:xfrm>
            <a:off x="426000" y="1196752"/>
            <a:ext cx="11340000" cy="577081"/>
          </a:xfrm>
          <a:prstGeom prst="rect">
            <a:avLst/>
          </a:prstGeom>
        </p:spPr>
        <p:txBody>
          <a:bodyPr>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1.</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元素周期律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7536160" y="2055973"/>
            <a:ext cx="1415772" cy="461665"/>
          </a:xfrm>
          <a:prstGeom prst="rect">
            <a:avLst/>
          </a:prstGeom>
        </p:spPr>
        <p:txBody>
          <a:bodyPr wrap="none">
            <a:spAutoFit/>
          </a:bodyPr>
          <a:lstStyle/>
          <a:p>
            <a:r>
              <a:rPr lang="zh-CN" altLang="en-US" sz="2400" dirty="0">
                <a:solidFill>
                  <a:srgbClr val="C00000"/>
                </a:solidFill>
              </a:rPr>
              <a:t>核电荷数</a:t>
            </a:r>
          </a:p>
        </p:txBody>
      </p:sp>
      <p:sp>
        <p:nvSpPr>
          <p:cNvPr id="11" name="矩形 10"/>
          <p:cNvSpPr/>
          <p:nvPr/>
        </p:nvSpPr>
        <p:spPr>
          <a:xfrm>
            <a:off x="6224915" y="3754548"/>
            <a:ext cx="2031325" cy="461665"/>
          </a:xfrm>
          <a:prstGeom prst="rect">
            <a:avLst/>
          </a:prstGeom>
        </p:spPr>
        <p:txBody>
          <a:bodyPr wrap="none">
            <a:spAutoFit/>
          </a:bodyPr>
          <a:lstStyle/>
          <a:p>
            <a:r>
              <a:rPr lang="zh-CN" altLang="en-US" sz="2400" dirty="0">
                <a:solidFill>
                  <a:srgbClr val="C00000"/>
                </a:solidFill>
              </a:rPr>
              <a:t>核外电子排布</a:t>
            </a:r>
          </a:p>
        </p:txBody>
      </p:sp>
      <p:pic>
        <p:nvPicPr>
          <p:cNvPr id="234498" name="Picture 2" descr="5-21拆"/>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5138" y="1971422"/>
            <a:ext cx="7374561" cy="278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3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692696"/>
            <a:ext cx="11412000" cy="580865"/>
          </a:xfrm>
          <a:prstGeom prst="rect">
            <a:avLst/>
          </a:prstGeom>
        </p:spPr>
        <p:txBody>
          <a:bodyPr>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cs typeface="Times New Roman" panose="02020603050405020304" pitchFamily="18" charset="0"/>
              </a:rPr>
              <a:t>2.</a:t>
            </a:r>
            <a:r>
              <a:rPr lang="zh-CN" altLang="zh-CN" sz="2400" b="1" kern="100" dirty="0">
                <a:ea typeface="微软雅黑" panose="020B0503020204020204" pitchFamily="34" charset="-122"/>
                <a:cs typeface="Times New Roman" panose="02020603050405020304" pitchFamily="18" charset="0"/>
              </a:rPr>
              <a:t>主族元素的周期性变化规律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611756120"/>
              </p:ext>
            </p:extLst>
          </p:nvPr>
        </p:nvGraphicFramePr>
        <p:xfrm>
          <a:off x="516000" y="1363642"/>
          <a:ext cx="11160001" cy="3291840"/>
        </p:xfrm>
        <a:graphic>
          <a:graphicData uri="http://schemas.openxmlformats.org/drawingml/2006/table">
            <a:tbl>
              <a:tblPr/>
              <a:tblGrid>
                <a:gridCol w="1403536"/>
                <a:gridCol w="1728192"/>
                <a:gridCol w="5472608"/>
                <a:gridCol w="2555665"/>
              </a:tblGrid>
              <a:tr h="310810">
                <a:tc gridSpan="2">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项目</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zh-CN" altLang="en-US"/>
                    </a:p>
                  </a:txBody>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同周期</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左</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右</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同主族</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上</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下</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55405">
                <a:tc rowSpan="4">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原子结构</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核电荷数</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逐渐</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逐渐</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05">
                <a:tc vMerge="1">
                  <a:txBody>
                    <a:bodyPr/>
                    <a:lstStyle/>
                    <a:p>
                      <a:endParaRPr lang="zh-CN" altLang="en-US"/>
                    </a:p>
                  </a:txBody>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电子层数</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逐渐</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05">
                <a:tc vMerge="1">
                  <a:txBody>
                    <a:bodyPr/>
                    <a:lstStyle/>
                    <a:p>
                      <a:endParaRPr lang="zh-CN" altLang="en-US"/>
                    </a:p>
                  </a:txBody>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原子半径</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逐渐</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逐渐</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7025">
                <a:tc vMerge="1">
                  <a:txBody>
                    <a:bodyPr/>
                    <a:lstStyle/>
                    <a:p>
                      <a:endParaRPr lang="zh-CN" altLang="en-US"/>
                    </a:p>
                  </a:txBody>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离子半径</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阳离子</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逐渐</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阴离子</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逐渐</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marL="72000" algn="l">
                        <a:lnSpc>
                          <a:spcPct val="150000"/>
                        </a:lnSpc>
                        <a:spcAft>
                          <a:spcPts val="0"/>
                        </a:spcAft>
                        <a:tabLst>
                          <a:tab pos="2070735" algn="l"/>
                        </a:tabLst>
                      </a:pPr>
                      <a:r>
                        <a:rPr lang="en-US" sz="2400" i="1" kern="100" dirty="0" smtClean="0">
                          <a:effectLst/>
                          <a:latin typeface="Times New Roman" panose="02020603050405020304" pitchFamily="18" charset="0"/>
                          <a:ea typeface="微软雅黑" panose="020B0503020204020204" pitchFamily="34" charset="-122"/>
                          <a:cs typeface="Courier New" panose="02070309020205020404" pitchFamily="49" charset="0"/>
                        </a:rPr>
                        <a:t>r</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阴离子</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宋体" panose="02010600030101010101" pitchFamily="2" charset="-122"/>
                          <a:ea typeface="Times New Roman" panose="02020603050405020304" pitchFamily="18" charset="0"/>
                          <a:cs typeface="Courier New" panose="02070309020205020404" pitchFamily="49" charset="0"/>
                        </a:rPr>
                        <a:t> </a:t>
                      </a:r>
                      <a:r>
                        <a:rPr lang="en-US" sz="2400" i="1" kern="1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2400" kern="100" dirty="0">
                          <a:effectLst/>
                          <a:latin typeface="宋体" panose="02010600030101010101" pitchFamily="2" charset="-122"/>
                          <a:ea typeface="Times New Roman" panose="02020603050405020304" pitchFamily="18" charset="0"/>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阳离子</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逐渐</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5223773" y="3573016"/>
            <a:ext cx="800219" cy="461665"/>
          </a:xfrm>
          <a:prstGeom prst="rect">
            <a:avLst/>
          </a:prstGeom>
        </p:spPr>
        <p:txBody>
          <a:bodyPr wrap="none">
            <a:spAutoFit/>
          </a:bodyPr>
          <a:lstStyle/>
          <a:p>
            <a:r>
              <a:rPr lang="zh-CN" altLang="zh-CN" sz="2400" dirty="0">
                <a:solidFill>
                  <a:srgbClr val="C00000"/>
                </a:solidFill>
              </a:rPr>
              <a:t>减小</a:t>
            </a:r>
            <a:endParaRPr lang="zh-CN" altLang="en-US" sz="2400" dirty="0">
              <a:solidFill>
                <a:srgbClr val="C00000"/>
              </a:solidFill>
            </a:endParaRPr>
          </a:p>
        </p:txBody>
      </p:sp>
      <p:sp>
        <p:nvSpPr>
          <p:cNvPr id="9" name="矩形 8"/>
          <p:cNvSpPr/>
          <p:nvPr/>
        </p:nvSpPr>
        <p:spPr>
          <a:xfrm>
            <a:off x="6312024" y="3068960"/>
            <a:ext cx="800219" cy="461665"/>
          </a:xfrm>
          <a:prstGeom prst="rect">
            <a:avLst/>
          </a:prstGeom>
        </p:spPr>
        <p:txBody>
          <a:bodyPr wrap="none">
            <a:spAutoFit/>
          </a:bodyPr>
          <a:lstStyle/>
          <a:p>
            <a:r>
              <a:rPr lang="zh-CN" altLang="zh-CN" sz="2400" dirty="0">
                <a:solidFill>
                  <a:srgbClr val="C00000"/>
                </a:solidFill>
              </a:rPr>
              <a:t>减小</a:t>
            </a:r>
            <a:endParaRPr lang="zh-CN" altLang="en-US" sz="2400" dirty="0">
              <a:solidFill>
                <a:srgbClr val="C00000"/>
              </a:solidFill>
            </a:endParaRPr>
          </a:p>
        </p:txBody>
      </p:sp>
      <p:sp>
        <p:nvSpPr>
          <p:cNvPr id="10" name="矩形 9"/>
          <p:cNvSpPr/>
          <p:nvPr/>
        </p:nvSpPr>
        <p:spPr>
          <a:xfrm>
            <a:off x="7888069" y="3573016"/>
            <a:ext cx="800219" cy="461665"/>
          </a:xfrm>
          <a:prstGeom prst="rect">
            <a:avLst/>
          </a:prstGeom>
        </p:spPr>
        <p:txBody>
          <a:bodyPr wrap="none">
            <a:spAutoFit/>
          </a:bodyPr>
          <a:lstStyle/>
          <a:p>
            <a:r>
              <a:rPr lang="zh-CN" altLang="zh-CN" sz="2400" dirty="0">
                <a:solidFill>
                  <a:srgbClr val="C00000"/>
                </a:solidFill>
              </a:rPr>
              <a:t>减小</a:t>
            </a:r>
            <a:endParaRPr lang="zh-CN" altLang="en-US" sz="2400" dirty="0">
              <a:solidFill>
                <a:srgbClr val="C00000"/>
              </a:solidFill>
            </a:endParaRPr>
          </a:p>
        </p:txBody>
      </p:sp>
      <p:sp>
        <p:nvSpPr>
          <p:cNvPr id="6" name="矩形 5"/>
          <p:cNvSpPr/>
          <p:nvPr/>
        </p:nvSpPr>
        <p:spPr>
          <a:xfrm>
            <a:off x="4977551" y="4149080"/>
            <a:ext cx="492443" cy="461665"/>
          </a:xfrm>
          <a:prstGeom prst="rect">
            <a:avLst/>
          </a:prstGeom>
        </p:spPr>
        <p:txBody>
          <a:bodyPr wrap="none">
            <a:spAutoFit/>
          </a:bodyPr>
          <a:lstStyle/>
          <a:p>
            <a:r>
              <a:rPr lang="zh-CN" altLang="zh-CN" sz="2400" dirty="0">
                <a:solidFill>
                  <a:srgbClr val="C00000"/>
                </a:solidFill>
              </a:rPr>
              <a:t>＞</a:t>
            </a:r>
            <a:endParaRPr lang="zh-CN" altLang="en-US" sz="2400" dirty="0">
              <a:solidFill>
                <a:srgbClr val="C00000"/>
              </a:solidFill>
            </a:endParaRPr>
          </a:p>
        </p:txBody>
      </p:sp>
      <p:sp>
        <p:nvSpPr>
          <p:cNvPr id="7" name="矩形 6"/>
          <p:cNvSpPr/>
          <p:nvPr/>
        </p:nvSpPr>
        <p:spPr>
          <a:xfrm>
            <a:off x="5951984" y="2390905"/>
            <a:ext cx="800219" cy="580415"/>
          </a:xfrm>
          <a:prstGeom prst="rect">
            <a:avLst/>
          </a:prstGeom>
        </p:spPr>
        <p:txBody>
          <a:bodyPr wrap="none">
            <a:spAutoFit/>
          </a:bodyPr>
          <a:lstStyle/>
          <a:p>
            <a:pPr>
              <a:lnSpc>
                <a:spcPct val="150000"/>
              </a:lnSpc>
              <a:spcAft>
                <a:spcPts val="0"/>
              </a:spcAft>
              <a:tabLst>
                <a:tab pos="2070735" algn="l"/>
              </a:tabLst>
            </a:pPr>
            <a:r>
              <a:rPr lang="zh-CN" altLang="zh-CN" sz="2400" dirty="0">
                <a:solidFill>
                  <a:srgbClr val="C00000"/>
                </a:solidFill>
              </a:rPr>
              <a:t>相同</a:t>
            </a:r>
          </a:p>
        </p:txBody>
      </p:sp>
      <p:sp>
        <p:nvSpPr>
          <p:cNvPr id="8" name="矩形 7"/>
          <p:cNvSpPr/>
          <p:nvPr/>
        </p:nvSpPr>
        <p:spPr>
          <a:xfrm>
            <a:off x="6312024" y="1988840"/>
            <a:ext cx="800219" cy="461665"/>
          </a:xfrm>
          <a:prstGeom prst="rect">
            <a:avLst/>
          </a:prstGeom>
        </p:spPr>
        <p:txBody>
          <a:bodyPr wrap="none">
            <a:spAutoFit/>
          </a:bodyPr>
          <a:lstStyle/>
          <a:p>
            <a:r>
              <a:rPr lang="zh-CN" altLang="zh-CN" sz="2400" dirty="0">
                <a:solidFill>
                  <a:srgbClr val="C00000"/>
                </a:solidFill>
              </a:rPr>
              <a:t>增大</a:t>
            </a:r>
            <a:endParaRPr lang="zh-CN" altLang="en-US" sz="2400" dirty="0">
              <a:solidFill>
                <a:srgbClr val="C00000"/>
              </a:solidFill>
            </a:endParaRPr>
          </a:p>
        </p:txBody>
      </p:sp>
      <p:sp>
        <p:nvSpPr>
          <p:cNvPr id="15" name="矩形 14"/>
          <p:cNvSpPr/>
          <p:nvPr/>
        </p:nvSpPr>
        <p:spPr>
          <a:xfrm>
            <a:off x="10336341" y="1961622"/>
            <a:ext cx="800219" cy="461665"/>
          </a:xfrm>
          <a:prstGeom prst="rect">
            <a:avLst/>
          </a:prstGeom>
        </p:spPr>
        <p:txBody>
          <a:bodyPr wrap="none">
            <a:spAutoFit/>
          </a:bodyPr>
          <a:lstStyle/>
          <a:p>
            <a:r>
              <a:rPr lang="zh-CN" altLang="zh-CN" sz="2400" dirty="0">
                <a:solidFill>
                  <a:srgbClr val="C00000"/>
                </a:solidFill>
              </a:rPr>
              <a:t>增大</a:t>
            </a:r>
            <a:endParaRPr lang="zh-CN" altLang="en-US" sz="2400" dirty="0">
              <a:solidFill>
                <a:srgbClr val="C00000"/>
              </a:solidFill>
            </a:endParaRPr>
          </a:p>
        </p:txBody>
      </p:sp>
      <p:sp>
        <p:nvSpPr>
          <p:cNvPr id="17" name="矩形 16"/>
          <p:cNvSpPr/>
          <p:nvPr/>
        </p:nvSpPr>
        <p:spPr>
          <a:xfrm>
            <a:off x="10336341" y="2539638"/>
            <a:ext cx="800219" cy="461665"/>
          </a:xfrm>
          <a:prstGeom prst="rect">
            <a:avLst/>
          </a:prstGeom>
        </p:spPr>
        <p:txBody>
          <a:bodyPr wrap="none">
            <a:spAutoFit/>
          </a:bodyPr>
          <a:lstStyle/>
          <a:p>
            <a:r>
              <a:rPr lang="zh-CN" altLang="zh-CN" sz="2400" dirty="0" smtClean="0">
                <a:solidFill>
                  <a:srgbClr val="C00000"/>
                </a:solidFill>
              </a:rPr>
              <a:t>增</a:t>
            </a:r>
            <a:r>
              <a:rPr lang="zh-CN" altLang="en-US" sz="2400" dirty="0" smtClean="0">
                <a:solidFill>
                  <a:srgbClr val="C00000"/>
                </a:solidFill>
              </a:rPr>
              <a:t>多</a:t>
            </a:r>
            <a:endParaRPr lang="zh-CN" altLang="en-US" sz="2400" dirty="0">
              <a:solidFill>
                <a:srgbClr val="C00000"/>
              </a:solidFill>
            </a:endParaRPr>
          </a:p>
        </p:txBody>
      </p:sp>
      <p:sp>
        <p:nvSpPr>
          <p:cNvPr id="18" name="矩形 17"/>
          <p:cNvSpPr/>
          <p:nvPr/>
        </p:nvSpPr>
        <p:spPr>
          <a:xfrm>
            <a:off x="10336341" y="3068960"/>
            <a:ext cx="800219" cy="461665"/>
          </a:xfrm>
          <a:prstGeom prst="rect">
            <a:avLst/>
          </a:prstGeom>
        </p:spPr>
        <p:txBody>
          <a:bodyPr wrap="none">
            <a:spAutoFit/>
          </a:bodyPr>
          <a:lstStyle/>
          <a:p>
            <a:r>
              <a:rPr lang="zh-CN" altLang="zh-CN" sz="2400" dirty="0">
                <a:solidFill>
                  <a:srgbClr val="C00000"/>
                </a:solidFill>
              </a:rPr>
              <a:t>增大</a:t>
            </a:r>
            <a:endParaRPr lang="zh-CN" altLang="en-US" sz="2400" dirty="0">
              <a:solidFill>
                <a:srgbClr val="C00000"/>
              </a:solidFill>
            </a:endParaRPr>
          </a:p>
        </p:txBody>
      </p:sp>
      <p:sp>
        <p:nvSpPr>
          <p:cNvPr id="19" name="矩形 18"/>
          <p:cNvSpPr/>
          <p:nvPr/>
        </p:nvSpPr>
        <p:spPr>
          <a:xfrm>
            <a:off x="10336341" y="3861048"/>
            <a:ext cx="800219" cy="461665"/>
          </a:xfrm>
          <a:prstGeom prst="rect">
            <a:avLst/>
          </a:prstGeom>
        </p:spPr>
        <p:txBody>
          <a:bodyPr wrap="none">
            <a:spAutoFit/>
          </a:bodyPr>
          <a:lstStyle/>
          <a:p>
            <a:r>
              <a:rPr lang="zh-CN" altLang="zh-CN" sz="2400" dirty="0">
                <a:solidFill>
                  <a:srgbClr val="C00000"/>
                </a:solidFill>
              </a:rPr>
              <a:t>增大</a:t>
            </a:r>
            <a:endParaRPr lang="zh-CN" altLang="en-US" sz="2400" dirty="0">
              <a:solidFill>
                <a:srgbClr val="C00000"/>
              </a:solidFill>
            </a:endParaRPr>
          </a:p>
        </p:txBody>
      </p:sp>
    </p:spTree>
    <p:extLst>
      <p:ext uri="{BB962C8B-B14F-4D97-AF65-F5344CB8AC3E}">
        <p14:creationId xmlns:p14="http://schemas.microsoft.com/office/powerpoint/2010/main" val="386684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linds(horizontal)">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6" grpId="0"/>
      <p:bldP spid="7" grpId="0"/>
      <p:bldP spid="8" grpId="0"/>
      <p:bldP spid="15"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238101400"/>
              </p:ext>
            </p:extLst>
          </p:nvPr>
        </p:nvGraphicFramePr>
        <p:xfrm>
          <a:off x="516000" y="188640"/>
          <a:ext cx="11160001" cy="6035040"/>
        </p:xfrm>
        <a:graphic>
          <a:graphicData uri="http://schemas.openxmlformats.org/drawingml/2006/table">
            <a:tbl>
              <a:tblPr/>
              <a:tblGrid>
                <a:gridCol w="899480"/>
                <a:gridCol w="2880320"/>
                <a:gridCol w="4176464"/>
                <a:gridCol w="3203737"/>
              </a:tblGrid>
              <a:tr h="310810">
                <a:tc gridSpan="2">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项目</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zh-CN" altLang="en-US"/>
                    </a:p>
                  </a:txBody>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同周期</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左</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右</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同主族</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上</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下</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932430">
                <a:tc rowSpan="6">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性质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　化合价</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最高正化合价</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由</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sz="2400" kern="100" dirty="0" smtClean="0">
                          <a:effectLst/>
                          <a:latin typeface="宋体" panose="02010600030101010101" pitchFamily="2" charset="-122"/>
                          <a:ea typeface="微软雅黑" panose="020B0503020204020204" pitchFamily="34" charset="-122"/>
                          <a:cs typeface="Times New Roman" panose="02020603050405020304" pitchFamily="18" charset="0"/>
                        </a:rPr>
                        <a:t>→</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F</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除外</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，负化合价</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a:t>
                      </a:r>
                    </a:p>
                    <a:p>
                      <a:pPr marL="72000" algn="l">
                        <a:lnSpc>
                          <a:spcPct val="150000"/>
                        </a:lnSpc>
                        <a:spcAft>
                          <a:spcPts val="0"/>
                        </a:spcAft>
                        <a:tabLst>
                          <a:tab pos="2070735" algn="l"/>
                        </a:tabLst>
                      </a:pP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为－</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价</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相同，最高正化合价＝主族序数</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F</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除外</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620">
                <a:tc vMerge="1">
                  <a:txBody>
                    <a:bodyPr/>
                    <a:lstStyle/>
                    <a:p>
                      <a:endParaRPr lang="zh-CN" altLang="en-US"/>
                    </a:p>
                  </a:txBody>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元素的金属性和非金属性</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金属性</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逐渐</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非金属性</a:t>
                      </a:r>
                      <a:r>
                        <a:rPr 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逐渐</a:t>
                      </a: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金属性</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逐渐</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非金属性</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逐渐</a:t>
                      </a: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alt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05">
                <a:tc vMerge="1">
                  <a:txBody>
                    <a:bodyPr/>
                    <a:lstStyle/>
                    <a:p>
                      <a:endParaRPr lang="zh-CN" altLang="en-US"/>
                    </a:p>
                  </a:txBody>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第一电离能</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ct val="150000"/>
                        </a:lnSpc>
                        <a:spcAft>
                          <a:spcPts val="0"/>
                        </a:spcAft>
                        <a:tabLst>
                          <a:tab pos="2070735" algn="l"/>
                        </a:tabLst>
                      </a:pP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___________</a:t>
                      </a:r>
                      <a:endParaRPr lang="zh-CN" alt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逐渐</a:t>
                      </a: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05">
                <a:tc vMerge="1">
                  <a:txBody>
                    <a:bodyPr/>
                    <a:lstStyle/>
                    <a:p>
                      <a:endParaRPr lang="zh-CN" altLang="en-US"/>
                    </a:p>
                  </a:txBody>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电负性</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逐渐</a:t>
                      </a: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逐渐减小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810">
                <a:tc vMerge="1">
                  <a:txBody>
                    <a:bodyPr/>
                    <a:lstStyle/>
                    <a:p>
                      <a:endParaRPr lang="zh-CN" altLang="en-US"/>
                    </a:p>
                  </a:txBody>
                  <a:tcPr/>
                </a:tc>
                <a:tc>
                  <a:txBody>
                    <a:bodyPr/>
                    <a:lstStyle/>
                    <a:p>
                      <a:pPr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气态氢化物的稳定性</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逐渐</a:t>
                      </a: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逐渐</a:t>
                      </a: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620">
                <a:tc vMerge="1">
                  <a:txBody>
                    <a:bodyPr/>
                    <a:lstStyle/>
                    <a:p>
                      <a:endParaRPr lang="zh-CN" altLang="en-US"/>
                    </a:p>
                  </a:txBody>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最高价氧化物对应水化物的酸碱性</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碱性</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逐渐</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酸性</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逐渐</a:t>
                      </a: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碱性</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逐渐</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酸性</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逐渐</a:t>
                      </a: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矩形 1"/>
          <p:cNvSpPr/>
          <p:nvPr/>
        </p:nvSpPr>
        <p:spPr>
          <a:xfrm>
            <a:off x="6440148" y="764704"/>
            <a:ext cx="663964" cy="461665"/>
          </a:xfrm>
          <a:prstGeom prst="rect">
            <a:avLst/>
          </a:prstGeom>
        </p:spPr>
        <p:txBody>
          <a:bodyPr wrap="none">
            <a:spAutoFit/>
          </a:bodyPr>
          <a:lstStyle/>
          <a:p>
            <a:r>
              <a:rPr lang="zh-CN" altLang="zh-CN" sz="2400" dirty="0">
                <a:solidFill>
                  <a:srgbClr val="C00000"/>
                </a:solidFill>
                <a:latin typeface="宋体" panose="02010600030101010101" pitchFamily="2" charset="-122"/>
                <a:ea typeface="宋体" panose="02010600030101010101" pitchFamily="2" charset="-122"/>
              </a:rPr>
              <a:t>＋</a:t>
            </a:r>
            <a:r>
              <a:rPr lang="en-US" altLang="zh-CN"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a:t>
            </a:r>
            <a:endParaRPr lang="zh-CN" altLang="en-US" sz="2400" dirty="0">
              <a:solidFill>
                <a:srgbClr val="C00000"/>
              </a:solidFill>
              <a:latin typeface="Times New Roman" panose="02020603050405020304" pitchFamily="18" charset="0"/>
              <a:cs typeface="Times New Roman" panose="02020603050405020304" pitchFamily="18" charset="0"/>
            </a:endParaRPr>
          </a:p>
        </p:txBody>
      </p:sp>
      <p:sp>
        <p:nvSpPr>
          <p:cNvPr id="6" name="矩形 5"/>
          <p:cNvSpPr/>
          <p:nvPr/>
        </p:nvSpPr>
        <p:spPr>
          <a:xfrm>
            <a:off x="7176120" y="764704"/>
            <a:ext cx="646331" cy="461665"/>
          </a:xfrm>
          <a:prstGeom prst="rect">
            <a:avLst/>
          </a:prstGeom>
        </p:spPr>
        <p:txBody>
          <a:bodyPr wrap="none">
            <a:spAutoFit/>
          </a:bodyPr>
          <a:lstStyle/>
          <a:p>
            <a:r>
              <a:rPr lang="zh-CN" altLang="en-US" sz="2400" kern="100"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7</a:t>
            </a:r>
            <a:endParaRPr lang="zh-CN" altLang="en-US" dirty="0">
              <a:solidFill>
                <a:srgbClr val="C00000"/>
              </a:solidFill>
            </a:endParaRPr>
          </a:p>
        </p:txBody>
      </p:sp>
      <p:sp>
        <p:nvSpPr>
          <p:cNvPr id="8" name="矩形 7"/>
          <p:cNvSpPr/>
          <p:nvPr/>
        </p:nvSpPr>
        <p:spPr>
          <a:xfrm>
            <a:off x="7015253" y="1311151"/>
            <a:ext cx="1364476" cy="461665"/>
          </a:xfrm>
          <a:prstGeom prst="rect">
            <a:avLst/>
          </a:prstGeom>
        </p:spPr>
        <p:txBody>
          <a:bodyPr wrap="none">
            <a:spAutoFit/>
          </a:bodyPr>
          <a:lstStyle/>
          <a:p>
            <a:r>
              <a:rPr lang="zh-CN" altLang="en-US" sz="2400" kern="100"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(8</a:t>
            </a:r>
            <a:r>
              <a:rPr lang="zh-CN" altLang="en-US" sz="2400" kern="100"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主</a:t>
            </a:r>
            <a:endParaRPr lang="zh-CN" altLang="en-US" dirty="0">
              <a:solidFill>
                <a:srgbClr val="C00000"/>
              </a:solidFill>
            </a:endParaRPr>
          </a:p>
        </p:txBody>
      </p:sp>
      <p:sp>
        <p:nvSpPr>
          <p:cNvPr id="10" name="矩形 9"/>
          <p:cNvSpPr/>
          <p:nvPr/>
        </p:nvSpPr>
        <p:spPr>
          <a:xfrm>
            <a:off x="4367808" y="1887215"/>
            <a:ext cx="1210588" cy="461665"/>
          </a:xfrm>
          <a:prstGeom prst="rect">
            <a:avLst/>
          </a:prstGeom>
        </p:spPr>
        <p:txBody>
          <a:bodyPr wrap="none">
            <a:spAutoFit/>
          </a:bodyPr>
          <a:lstStyle/>
          <a:p>
            <a:r>
              <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族序数</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en-US" dirty="0">
              <a:solidFill>
                <a:srgbClr val="C00000"/>
              </a:solidFill>
            </a:endParaRPr>
          </a:p>
        </p:txBody>
      </p:sp>
      <p:sp>
        <p:nvSpPr>
          <p:cNvPr id="11" name="矩形 10"/>
          <p:cNvSpPr/>
          <p:nvPr/>
        </p:nvSpPr>
        <p:spPr>
          <a:xfrm>
            <a:off x="5880673" y="242088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减弱</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矩形 11"/>
          <p:cNvSpPr/>
          <p:nvPr/>
        </p:nvSpPr>
        <p:spPr>
          <a:xfrm>
            <a:off x="4871864" y="2996952"/>
            <a:ext cx="872675" cy="461665"/>
          </a:xfrm>
          <a:prstGeom prst="rect">
            <a:avLst/>
          </a:prstGeom>
        </p:spPr>
        <p:txBody>
          <a:bodyPr wrap="none">
            <a:spAutoFit/>
          </a:bodyPr>
          <a:lstStyle/>
          <a:p>
            <a:pPr marL="72000">
              <a:tabLst>
                <a:tab pos="2070735" algn="l"/>
              </a:tabLs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增强</a:t>
            </a:r>
          </a:p>
        </p:txBody>
      </p:sp>
      <p:sp>
        <p:nvSpPr>
          <p:cNvPr id="13" name="矩形 12"/>
          <p:cNvSpPr/>
          <p:nvPr/>
        </p:nvSpPr>
        <p:spPr>
          <a:xfrm>
            <a:off x="9975853" y="2391271"/>
            <a:ext cx="872675" cy="461665"/>
          </a:xfrm>
          <a:prstGeom prst="rect">
            <a:avLst/>
          </a:prstGeom>
        </p:spPr>
        <p:txBody>
          <a:bodyPr wrap="none">
            <a:spAutoFit/>
          </a:bodyPr>
          <a:lstStyle/>
          <a:p>
            <a:pPr marL="72000">
              <a:tabLst>
                <a:tab pos="2070735" algn="l"/>
              </a:tabLs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增强</a:t>
            </a:r>
          </a:p>
        </p:txBody>
      </p:sp>
      <p:sp>
        <p:nvSpPr>
          <p:cNvPr id="14" name="矩形 13"/>
          <p:cNvSpPr/>
          <p:nvPr/>
        </p:nvSpPr>
        <p:spPr>
          <a:xfrm>
            <a:off x="10044828" y="297974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减弱</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14"/>
          <p:cNvSpPr/>
          <p:nvPr/>
        </p:nvSpPr>
        <p:spPr>
          <a:xfrm>
            <a:off x="5511547" y="3501008"/>
            <a:ext cx="1723549" cy="461665"/>
          </a:xfrm>
          <a:prstGeom prst="rect">
            <a:avLst/>
          </a:prstGeom>
        </p:spPr>
        <p:txBody>
          <a:bodyPr wrap="none">
            <a:spAutoFit/>
          </a:bodyPr>
          <a:lstStyle/>
          <a:p>
            <a:pPr algn="ctr">
              <a:spcAft>
                <a:spcPts val="0"/>
              </a:spcAft>
              <a:tabLst>
                <a:tab pos="2070735" algn="l"/>
              </a:tabLs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增大的趋势</a:t>
            </a:r>
          </a:p>
        </p:txBody>
      </p:sp>
      <p:sp>
        <p:nvSpPr>
          <p:cNvPr id="16" name="矩形 15"/>
          <p:cNvSpPr/>
          <p:nvPr/>
        </p:nvSpPr>
        <p:spPr>
          <a:xfrm>
            <a:off x="6315904" y="407707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矩形 16"/>
          <p:cNvSpPr/>
          <p:nvPr/>
        </p:nvSpPr>
        <p:spPr>
          <a:xfrm>
            <a:off x="6213888" y="4653136"/>
            <a:ext cx="872675" cy="461665"/>
          </a:xfrm>
          <a:prstGeom prst="rect">
            <a:avLst/>
          </a:prstGeom>
        </p:spPr>
        <p:txBody>
          <a:bodyPr wrap="none">
            <a:spAutoFit/>
          </a:bodyPr>
          <a:lstStyle/>
          <a:p>
            <a:pPr marL="72000">
              <a:tabLst>
                <a:tab pos="2070735" algn="l"/>
              </a:tabLs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增强</a:t>
            </a:r>
          </a:p>
        </p:txBody>
      </p:sp>
      <p:sp>
        <p:nvSpPr>
          <p:cNvPr id="18" name="矩形 17"/>
          <p:cNvSpPr/>
          <p:nvPr/>
        </p:nvSpPr>
        <p:spPr>
          <a:xfrm>
            <a:off x="5447928" y="544522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减弱</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矩形 18"/>
          <p:cNvSpPr/>
          <p:nvPr/>
        </p:nvSpPr>
        <p:spPr>
          <a:xfrm>
            <a:off x="7608168" y="5487615"/>
            <a:ext cx="872675" cy="461665"/>
          </a:xfrm>
          <a:prstGeom prst="rect">
            <a:avLst/>
          </a:prstGeom>
        </p:spPr>
        <p:txBody>
          <a:bodyPr wrap="none">
            <a:spAutoFit/>
          </a:bodyPr>
          <a:lstStyle/>
          <a:p>
            <a:pPr marL="72000">
              <a:tabLst>
                <a:tab pos="2070735" algn="l"/>
              </a:tabLs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增强</a:t>
            </a:r>
          </a:p>
        </p:txBody>
      </p:sp>
      <p:sp>
        <p:nvSpPr>
          <p:cNvPr id="20" name="矩形 19"/>
          <p:cNvSpPr/>
          <p:nvPr/>
        </p:nvSpPr>
        <p:spPr>
          <a:xfrm>
            <a:off x="8832304" y="5733256"/>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减弱</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矩形 20"/>
          <p:cNvSpPr/>
          <p:nvPr/>
        </p:nvSpPr>
        <p:spPr>
          <a:xfrm>
            <a:off x="9984432" y="4623519"/>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减弱</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矩形 21"/>
          <p:cNvSpPr/>
          <p:nvPr/>
        </p:nvSpPr>
        <p:spPr>
          <a:xfrm>
            <a:off x="9608490" y="5157192"/>
            <a:ext cx="872675" cy="461665"/>
          </a:xfrm>
          <a:prstGeom prst="rect">
            <a:avLst/>
          </a:prstGeom>
        </p:spPr>
        <p:txBody>
          <a:bodyPr wrap="none">
            <a:spAutoFit/>
          </a:bodyPr>
          <a:lstStyle/>
          <a:p>
            <a:pPr marL="72000">
              <a:tabLst>
                <a:tab pos="2070735" algn="l"/>
              </a:tabLs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增强</a:t>
            </a:r>
          </a:p>
        </p:txBody>
      </p:sp>
      <p:sp>
        <p:nvSpPr>
          <p:cNvPr id="24" name="矩形 23"/>
          <p:cNvSpPr/>
          <p:nvPr/>
        </p:nvSpPr>
        <p:spPr>
          <a:xfrm>
            <a:off x="9984431" y="3543399"/>
            <a:ext cx="800219" cy="461665"/>
          </a:xfrm>
          <a:prstGeom prst="rect">
            <a:avLst/>
          </a:prstGeom>
        </p:spPr>
        <p:txBody>
          <a:bodyPr wrap="none">
            <a:spAutoFit/>
          </a:bodyPr>
          <a:lstStyle/>
          <a:p>
            <a:pPr lvl="0" algn="ctr">
              <a:tabLst>
                <a:tab pos="2070735" algn="l"/>
              </a:tabLst>
            </a:pPr>
            <a:r>
              <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减小</a:t>
            </a:r>
          </a:p>
        </p:txBody>
      </p:sp>
    </p:spTree>
    <p:extLst>
      <p:ext uri="{BB962C8B-B14F-4D97-AF65-F5344CB8AC3E}">
        <p14:creationId xmlns:p14="http://schemas.microsoft.com/office/powerpoint/2010/main" val="14111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linds(horizont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linds(horizontal)">
                                      <p:cBhvr>
                                        <p:cTn id="48" dur="500"/>
                                        <p:tgtEl>
                                          <p:spTgt spid="17"/>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linds(horizontal)">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linds(horizontal)">
                                      <p:cBhvr>
                                        <p:cTn id="56" dur="500"/>
                                        <p:tgtEl>
                                          <p:spTgt spid="18"/>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linds(horizontal)">
                                      <p:cBhvr>
                                        <p:cTn id="59" dur="500"/>
                                        <p:tgtEl>
                                          <p:spTgt spid="19"/>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linds(horizontal)">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0" grpId="0"/>
      <p:bldP spid="11" grpId="0"/>
      <p:bldP spid="12" grpId="0"/>
      <p:bldP spid="13" grpId="0"/>
      <p:bldP spid="14" grpId="0"/>
      <p:bldP spid="15" grpId="0"/>
      <p:bldP spid="16" grpId="0"/>
      <p:bldP spid="17" grpId="0"/>
      <p:bldP spid="18" grpId="0"/>
      <p:bldP spid="19" grpId="0"/>
      <p:bldP spid="20" grpId="0"/>
      <p:bldP spid="21" grpId="0"/>
      <p:bldP spid="22"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692696"/>
            <a:ext cx="11412000" cy="4524315"/>
          </a:xfrm>
          <a:prstGeom prst="rect">
            <a:avLst/>
          </a:prstGeom>
        </p:spPr>
        <p:txBody>
          <a:bodyPr>
            <a:spAutoFit/>
          </a:bodyPr>
          <a:lstStyle/>
          <a:p>
            <a:pPr algn="just">
              <a:lnSpc>
                <a:spcPct val="150000"/>
              </a:lnSpc>
              <a:spcAft>
                <a:spcPts val="0"/>
              </a:spcAft>
              <a:tabLst>
                <a:tab pos="2070735" algn="l"/>
              </a:tabLst>
            </a:pPr>
            <a:r>
              <a:rPr lang="en-US" altLang="zh-CN" sz="2400" b="1" kern="100" dirty="0" smtClean="0">
                <a:latin typeface="微软雅黑" panose="020B0503020204020204" pitchFamily="34" charset="-122"/>
                <a:ea typeface="宋体" panose="02010600030101010101" pitchFamily="2" charset="-122"/>
                <a:cs typeface="Times New Roman" panose="02020603050405020304" pitchFamily="18" charset="0"/>
              </a:rPr>
              <a:t>3.</a:t>
            </a:r>
            <a:r>
              <a:rPr lang="zh-CN" altLang="zh-CN" sz="2400" b="1" kern="100" dirty="0" smtClean="0">
                <a:latin typeface="宋体" panose="02010600030101010101" pitchFamily="2" charset="-122"/>
                <a:ea typeface="微软雅黑" panose="020B0503020204020204" pitchFamily="34" charset="-122"/>
                <a:cs typeface="Times New Roman" panose="02020603050405020304" pitchFamily="18" charset="0"/>
              </a:rPr>
              <a:t>电离能</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第一电离能：某元素的气态原子失去一个电子形成</a:t>
            </a:r>
            <a:r>
              <a:rPr lang="zh-CN" altLang="zh-CN" sz="24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价气态阳离子所需要的</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，通常用</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表示，单位：</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规律</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同周期元素：从左至右第一电离能总体呈现</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的趋势。其中</a:t>
            </a:r>
            <a:r>
              <a:rPr lang="en-US" altLang="zh-CN" sz="2400" kern="100" dirty="0" err="1" smtClean="0">
                <a:latin typeface="宋体" panose="02010600030101010101" pitchFamily="2" charset="-122"/>
                <a:ea typeface="微软雅黑" panose="020B0503020204020204" pitchFamily="34" charset="-122"/>
                <a:cs typeface="Times New Roman" panose="02020603050405020304" pitchFamily="18" charset="0"/>
              </a:rPr>
              <a:t>Ⅱ</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族与</a:t>
            </a:r>
            <a:r>
              <a:rPr lang="en-US" altLang="zh-CN" sz="2400" kern="100" dirty="0" err="1" smtClean="0">
                <a:latin typeface="宋体" panose="02010600030101010101" pitchFamily="2" charset="-122"/>
                <a:ea typeface="微软雅黑" panose="020B0503020204020204" pitchFamily="34" charset="-122"/>
                <a:cs typeface="Times New Roman" panose="02020603050405020304" pitchFamily="18" charset="0"/>
              </a:rPr>
              <a:t>Ⅲ</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族，</a:t>
            </a:r>
            <a:r>
              <a:rPr lang="en-US" altLang="zh-CN" sz="2400" kern="100" dirty="0" err="1" smtClean="0">
                <a:latin typeface="宋体" panose="02010600030101010101" pitchFamily="2" charset="-122"/>
                <a:ea typeface="微软雅黑" panose="020B0503020204020204" pitchFamily="34" charset="-122"/>
                <a:cs typeface="Times New Roman" panose="02020603050405020304" pitchFamily="18" charset="0"/>
              </a:rPr>
              <a:t>Ⅴ</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族与</a:t>
            </a:r>
            <a:r>
              <a:rPr lang="en-US" altLang="zh-CN" sz="2400" kern="100" dirty="0" err="1" smtClean="0">
                <a:latin typeface="宋体" panose="02010600030101010101" pitchFamily="2" charset="-122"/>
                <a:ea typeface="微软雅黑" panose="020B0503020204020204" pitchFamily="34" charset="-122"/>
                <a:cs typeface="Times New Roman" panose="02020603050405020304" pitchFamily="18" charset="0"/>
              </a:rPr>
              <a:t>Ⅵ</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族元素的第一电离能出现反常。</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同族元素：从上到下第一电离能</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同种原子：逐级电离能越来越</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4533132" y="1844824"/>
            <a:ext cx="1346844" cy="461665"/>
          </a:xfrm>
          <a:prstGeom prst="rect">
            <a:avLst/>
          </a:prstGeom>
        </p:spPr>
        <p:txBody>
          <a:bodyPr wrap="none">
            <a:spAutoFit/>
          </a:bodyPr>
          <a:lstStyle/>
          <a:p>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endParaRPr lang="zh-CN" altLang="en-US" dirty="0">
              <a:solidFill>
                <a:srgbClr val="C00000"/>
              </a:solidFill>
            </a:endParaRPr>
          </a:p>
        </p:txBody>
      </p:sp>
      <p:sp>
        <p:nvSpPr>
          <p:cNvPr id="5" name="矩形 4"/>
          <p:cNvSpPr/>
          <p:nvPr/>
        </p:nvSpPr>
        <p:spPr>
          <a:xfrm>
            <a:off x="6672064" y="2967335"/>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5112276" y="4047455"/>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逐渐变小</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4739461" y="4597608"/>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p:cNvSpPr/>
          <p:nvPr/>
        </p:nvSpPr>
        <p:spPr>
          <a:xfrm>
            <a:off x="10984413" y="134076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最低</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543253" y="1887215"/>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能量</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01603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16632"/>
            <a:ext cx="11412000" cy="6297108"/>
          </a:xfrm>
          <a:prstGeom prst="rect">
            <a:avLst/>
          </a:prstGeom>
        </p:spPr>
        <p:txBody>
          <a:bodyPr>
            <a:spAutoFit/>
          </a:bodyPr>
          <a:lstStyle/>
          <a:p>
            <a:pPr algn="just">
              <a:lnSpc>
                <a:spcPct val="14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4.</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电负性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含义：元素在化合物中</a:t>
            </a:r>
            <a:r>
              <a:rPr lang="zh-CN" altLang="zh-CN" sz="2400" u="sng" kern="100" dirty="0">
                <a:latin typeface="Times New Roman" panose="02020603050405020304" pitchFamily="18" charset="0"/>
                <a:ea typeface="微软雅黑" panose="020B0503020204020204" pitchFamily="34" charset="-122"/>
                <a:cs typeface="Times New Roman" panose="02020603050405020304" pitchFamily="18" charset="0"/>
              </a:rPr>
              <a:t>吸引电子</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的能力。元素的电负性越大，表示其</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原子</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a:t>
            </a:r>
          </a:p>
          <a:p>
            <a:pPr algn="just">
              <a:lnSpc>
                <a:spcPct val="14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标准：以氟的电负性</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和</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锂的电负性</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作为</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相对标准，计算得出其他元素的电负性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稀有气体未计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变化规律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同周期元素从左至右，元素的电负性</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逐渐</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同族元素从上至下，元素的电负性</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逐渐</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4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5.</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对角线规则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4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在元素周期表中，某些主族元素</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主族元素有些性质是相似的，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如</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40000"/>
              </a:lnSpc>
              <a:spcAft>
                <a:spcPts val="0"/>
              </a:spcAft>
              <a:tabLst>
                <a:tab pos="2070735" algn="l"/>
              </a:tabLst>
            </a:pP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4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10560496" y="680507"/>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吸引电</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479376" y="1184563"/>
            <a:ext cx="2031325"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子的能力越大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3863752" y="1731010"/>
            <a:ext cx="569387"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4.0</a:t>
            </a:r>
            <a:endParaRPr lang="zh-CN" altLang="en-US" dirty="0">
              <a:solidFill>
                <a:srgbClr val="C00000"/>
              </a:solidFill>
            </a:endParaRPr>
          </a:p>
        </p:txBody>
      </p:sp>
      <p:sp>
        <p:nvSpPr>
          <p:cNvPr id="8" name="矩形 7"/>
          <p:cNvSpPr/>
          <p:nvPr/>
        </p:nvSpPr>
        <p:spPr>
          <a:xfrm>
            <a:off x="6600056" y="1731010"/>
            <a:ext cx="569387"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1.0</a:t>
            </a:r>
            <a:endParaRPr lang="zh-CN" altLang="en-US" dirty="0">
              <a:solidFill>
                <a:srgbClr val="C00000"/>
              </a:solidFill>
            </a:endParaRPr>
          </a:p>
        </p:txBody>
      </p:sp>
      <p:sp>
        <p:nvSpPr>
          <p:cNvPr id="9" name="矩形 8"/>
          <p:cNvSpPr/>
          <p:nvPr/>
        </p:nvSpPr>
        <p:spPr>
          <a:xfrm>
            <a:off x="6231885" y="3200787"/>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变大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矩形 9"/>
          <p:cNvSpPr/>
          <p:nvPr/>
        </p:nvSpPr>
        <p:spPr>
          <a:xfrm>
            <a:off x="6023992" y="374723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变小</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12994" name="Picture 2" descr="5-2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376" y="5433035"/>
            <a:ext cx="2351438" cy="117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5519936" y="4755346"/>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右下方</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54460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318CE0B2-849C-2B4D-B715-7B2A33B87A76}"/>
              </a:ext>
            </a:extLst>
          </p:cNvPr>
          <p:cNvSpPr/>
          <p:nvPr/>
        </p:nvSpPr>
        <p:spPr>
          <a:xfrm>
            <a:off x="390000" y="980728"/>
            <a:ext cx="11412000" cy="5078313"/>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钠元素的第一、第二电离能分别小于镁元素的第一、第二</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电离能</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四种元素第一电离能从大到小的顺序是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N&gt;O&gt;F&gt;C</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元素的电负性越大，非金属性越强，第一电离能也越</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大</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元素的氧化物对应水化物的酸性越强，非金属性越强，碱性越强，金属性越</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强</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r">
              <a:lnSpc>
                <a:spcPct val="150000"/>
              </a:lnSpc>
              <a:spcAft>
                <a:spcPts val="0"/>
              </a:spcAft>
              <a:tabLst>
                <a:tab pos="2070735" algn="l"/>
              </a:tabLst>
            </a:pP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元素的气态氢化物越稳定，非金属性越强，其水溶液的酸性越强，还原性越</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弱</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r">
              <a:lnSpc>
                <a:spcPct val="150000"/>
              </a:lnSpc>
              <a:spcAft>
                <a:spcPts val="0"/>
              </a:spcAft>
              <a:tabLst>
                <a:tab pos="2070735" algn="l"/>
              </a:tabLst>
            </a:pP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元素的原子得电子越多，非金属性越强，失电子越多，金属性越强</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7</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同周期元素，从左到右，原子半径逐渐减小，离子半径也逐渐</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减小</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a:extLst>
              <a:ext uri="{FF2B5EF4-FFF2-40B4-BE49-F238E27FC236}">
                <a16:creationId xmlns:a16="http://schemas.microsoft.com/office/drawing/2014/main" xmlns="" id="{F1FDC4C7-996B-8E4C-9906-8E72300E8B1C}"/>
              </a:ext>
            </a:extLst>
          </p:cNvPr>
          <p:cNvSpPr/>
          <p:nvPr/>
        </p:nvSpPr>
        <p:spPr>
          <a:xfrm>
            <a:off x="9383154" y="980728"/>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xmlns="" id="{F1FDC4C7-996B-8E4C-9906-8E72300E8B1C}"/>
              </a:ext>
            </a:extLst>
          </p:cNvPr>
          <p:cNvSpPr/>
          <p:nvPr/>
        </p:nvSpPr>
        <p:spPr>
          <a:xfrm>
            <a:off x="9107729" y="1529096"/>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2" name="矩形 11">
            <a:extLst>
              <a:ext uri="{FF2B5EF4-FFF2-40B4-BE49-F238E27FC236}">
                <a16:creationId xmlns:a16="http://schemas.microsoft.com/office/drawing/2014/main" xmlns="" id="{F1FDC4C7-996B-8E4C-9906-8E72300E8B1C}"/>
              </a:ext>
            </a:extLst>
          </p:cNvPr>
          <p:cNvSpPr/>
          <p:nvPr/>
        </p:nvSpPr>
        <p:spPr>
          <a:xfrm>
            <a:off x="8137438" y="2060848"/>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7" name="矩形 16">
            <a:extLst>
              <a:ext uri="{FF2B5EF4-FFF2-40B4-BE49-F238E27FC236}">
                <a16:creationId xmlns:a16="http://schemas.microsoft.com/office/drawing/2014/main" xmlns="" id="{F1FDC4C7-996B-8E4C-9906-8E72300E8B1C}"/>
              </a:ext>
            </a:extLst>
          </p:cNvPr>
          <p:cNvSpPr/>
          <p:nvPr/>
        </p:nvSpPr>
        <p:spPr>
          <a:xfrm>
            <a:off x="10920536" y="3196718"/>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8" name="矩形 17">
            <a:extLst>
              <a:ext uri="{FF2B5EF4-FFF2-40B4-BE49-F238E27FC236}">
                <a16:creationId xmlns:a16="http://schemas.microsoft.com/office/drawing/2014/main" xmlns="" id="{F1FDC4C7-996B-8E4C-9906-8E72300E8B1C}"/>
              </a:ext>
            </a:extLst>
          </p:cNvPr>
          <p:cNvSpPr/>
          <p:nvPr/>
        </p:nvSpPr>
        <p:spPr>
          <a:xfrm>
            <a:off x="10920536" y="4304713"/>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9" name="矩形 18">
            <a:extLst>
              <a:ext uri="{FF2B5EF4-FFF2-40B4-BE49-F238E27FC236}">
                <a16:creationId xmlns:a16="http://schemas.microsoft.com/office/drawing/2014/main" xmlns="" id="{F1FDC4C7-996B-8E4C-9906-8E72300E8B1C}"/>
              </a:ext>
            </a:extLst>
          </p:cNvPr>
          <p:cNvSpPr/>
          <p:nvPr/>
        </p:nvSpPr>
        <p:spPr>
          <a:xfrm>
            <a:off x="9649606" y="4870901"/>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a:extLst>
              <a:ext uri="{FF2B5EF4-FFF2-40B4-BE49-F238E27FC236}">
                <a16:creationId xmlns:a16="http://schemas.microsoft.com/office/drawing/2014/main" xmlns="" id="{F1FDC4C7-996B-8E4C-9906-8E72300E8B1C}"/>
              </a:ext>
            </a:extLst>
          </p:cNvPr>
          <p:cNvSpPr/>
          <p:nvPr/>
        </p:nvSpPr>
        <p:spPr>
          <a:xfrm>
            <a:off x="9649606" y="5412710"/>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3002964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7" grpId="0"/>
      <p:bldP spid="18" grpId="0"/>
      <p:bldP spid="1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E5E46BBC-7C8F-4F49-8364-3C89F7A4ABC3}"/>
              </a:ext>
            </a:extLst>
          </p:cNvPr>
          <p:cNvSpPr/>
          <p:nvPr/>
        </p:nvSpPr>
        <p:spPr>
          <a:xfrm>
            <a:off x="390000" y="908720"/>
            <a:ext cx="11412000" cy="460123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zh-CN" altLang="zh-CN" sz="2600" b="1" kern="100" dirty="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一、微粒半径大小比较</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比较下列微粒半径的大小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1)Na</a:t>
            </a:r>
            <a:r>
              <a:rPr lang="en-US" altLang="zh-CN"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Mg</a:t>
            </a:r>
            <a:r>
              <a:rPr lang="en-US" altLang="zh-CN"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Cl</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2)Li</a:t>
            </a:r>
            <a:r>
              <a:rPr lang="en-US" altLang="zh-CN"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Na</a:t>
            </a:r>
            <a:r>
              <a:rPr lang="en-US" altLang="zh-CN"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K</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(3)Na</a:t>
            </a:r>
            <a:r>
              <a:rPr lang="zh-CN" altLang="zh-CN" kern="100" baseline="30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Mg</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Al</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(4)F</a:t>
            </a:r>
            <a:r>
              <a:rPr lang="zh-CN" altLang="zh-CN" kern="100" baseline="30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baseline="30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Br</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baseline="30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Na</a:t>
            </a:r>
            <a:r>
              <a:rPr lang="zh-CN" altLang="zh-CN" kern="100" baseline="30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Mg</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(6)Fe</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Fe</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9" name="矩形 8"/>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2" name="矩形 1"/>
          <p:cNvSpPr/>
          <p:nvPr/>
        </p:nvSpPr>
        <p:spPr>
          <a:xfrm>
            <a:off x="1213917" y="2204864"/>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p:cNvSpPr/>
          <p:nvPr/>
        </p:nvSpPr>
        <p:spPr>
          <a:xfrm>
            <a:off x="2037834" y="2204864"/>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1127448" y="2688136"/>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矩形 13"/>
          <p:cNvSpPr/>
          <p:nvPr/>
        </p:nvSpPr>
        <p:spPr>
          <a:xfrm>
            <a:off x="1889791" y="2688136"/>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14"/>
          <p:cNvSpPr/>
          <p:nvPr/>
        </p:nvSpPr>
        <p:spPr>
          <a:xfrm>
            <a:off x="1343472" y="3255367"/>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矩形 15"/>
          <p:cNvSpPr/>
          <p:nvPr/>
        </p:nvSpPr>
        <p:spPr>
          <a:xfrm>
            <a:off x="2527783" y="3255367"/>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矩形 16"/>
          <p:cNvSpPr/>
          <p:nvPr/>
        </p:nvSpPr>
        <p:spPr>
          <a:xfrm>
            <a:off x="1139061" y="3831431"/>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矩形 17"/>
          <p:cNvSpPr/>
          <p:nvPr/>
        </p:nvSpPr>
        <p:spPr>
          <a:xfrm>
            <a:off x="2051116" y="3831431"/>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矩形 18"/>
          <p:cNvSpPr/>
          <p:nvPr/>
        </p:nvSpPr>
        <p:spPr>
          <a:xfrm>
            <a:off x="2975472" y="4382661"/>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矩形 19"/>
          <p:cNvSpPr/>
          <p:nvPr/>
        </p:nvSpPr>
        <p:spPr>
          <a:xfrm>
            <a:off x="2130774" y="4382661"/>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矩形 20"/>
          <p:cNvSpPr/>
          <p:nvPr/>
        </p:nvSpPr>
        <p:spPr>
          <a:xfrm>
            <a:off x="1286076" y="4382661"/>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矩形 21"/>
          <p:cNvSpPr/>
          <p:nvPr/>
        </p:nvSpPr>
        <p:spPr>
          <a:xfrm>
            <a:off x="1372704" y="4937338"/>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677463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linds(horizont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linds(horizontal)">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4" grpId="0"/>
      <p:bldP spid="14" grpId="0"/>
      <p:bldP spid="15" grpId="0"/>
      <p:bldP spid="16" grpId="0"/>
      <p:bldP spid="17" grpId="0"/>
      <p:bldP spid="18" grpId="0"/>
      <p:bldP spid="19"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600" y="0"/>
            <a:ext cx="12193200" cy="6858000"/>
          </a:xfrm>
          <a:prstGeom prst="rect">
            <a:avLst/>
          </a:prstGeom>
        </p:spPr>
      </p:pic>
      <p:sp>
        <p:nvSpPr>
          <p:cNvPr id="24" name="右箭头 23">
            <a:extLst>
              <a:ext uri="{FF2B5EF4-FFF2-40B4-BE49-F238E27FC236}">
                <a16:creationId xmlns="" xmlns:a16="http://schemas.microsoft.com/office/drawing/2014/main" id="{2A6AC19E-00AE-F04F-A6A1-03D164D4EEB2}"/>
              </a:ext>
            </a:extLst>
          </p:cNvPr>
          <p:cNvSpPr/>
          <p:nvPr/>
        </p:nvSpPr>
        <p:spPr>
          <a:xfrm>
            <a:off x="0" y="2269067"/>
            <a:ext cx="12192000" cy="2319868"/>
          </a:xfrm>
          <a:prstGeom prst="rightArrow">
            <a:avLst>
              <a:gd name="adj1" fmla="val 85280"/>
              <a:gd name="adj2" fmla="val 3638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平行四边形 25">
            <a:hlinkClick r:id="rId3" action="ppaction://hlinksldjump"/>
            <a:extLst>
              <a:ext uri="{FF2B5EF4-FFF2-40B4-BE49-F238E27FC236}">
                <a16:creationId xmlns="" xmlns:a16="http://schemas.microsoft.com/office/drawing/2014/main" id="{E5D58877-D481-1A43-BA10-35071D65CEC4}"/>
              </a:ext>
            </a:extLst>
          </p:cNvPr>
          <p:cNvSpPr/>
          <p:nvPr/>
        </p:nvSpPr>
        <p:spPr>
          <a:xfrm>
            <a:off x="9143686" y="2854335"/>
            <a:ext cx="2154326" cy="1222738"/>
          </a:xfrm>
          <a:prstGeom prst="parallelogram">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矩形 31"/>
          <p:cNvSpPr/>
          <p:nvPr/>
        </p:nvSpPr>
        <p:spPr>
          <a:xfrm>
            <a:off x="204884" y="3751066"/>
            <a:ext cx="1114408" cy="369332"/>
          </a:xfrm>
          <a:prstGeom prst="rect">
            <a:avLst/>
          </a:prstGeom>
        </p:spPr>
        <p:txBody>
          <a:bodyPr wrap="none">
            <a:spAutoFit/>
          </a:bodyPr>
          <a:lstStyle/>
          <a:p>
            <a:pPr lvl="0" algn="ctr">
              <a:spcBef>
                <a:spcPts val="1200"/>
              </a:spcBef>
              <a:defRPr/>
            </a:pPr>
            <a:r>
              <a:rPr kumimoji="1" lang="zh-CN" altLang="en-US" b="1" i="1" kern="0" dirty="0">
                <a:solidFill>
                  <a:srgbClr val="2FC4DA"/>
                </a:solidFill>
                <a:latin typeface="DOUYU Font" pitchFamily="2" charset="-122"/>
                <a:ea typeface="DOUYU Font" pitchFamily="2" charset="-122"/>
              </a:rPr>
              <a:t>内容索引</a:t>
            </a:r>
            <a:endParaRPr kumimoji="1" lang="en-US" altLang="zh-CN" b="1" i="1" kern="0" dirty="0">
              <a:solidFill>
                <a:srgbClr val="2FC4DA"/>
              </a:solidFill>
              <a:latin typeface="DOUYU Font" pitchFamily="2" charset="-122"/>
              <a:ea typeface="DOUYU Font" pitchFamily="2" charset="-122"/>
            </a:endParaRPr>
          </a:p>
        </p:txBody>
      </p:sp>
      <p:grpSp>
        <p:nvGrpSpPr>
          <p:cNvPr id="34" name="组合 33"/>
          <p:cNvGrpSpPr/>
          <p:nvPr/>
        </p:nvGrpSpPr>
        <p:grpSpPr>
          <a:xfrm>
            <a:off x="6550378" y="2854335"/>
            <a:ext cx="2147137" cy="1222737"/>
            <a:chOff x="7200502" y="2854335"/>
            <a:chExt cx="2147137" cy="1222737"/>
          </a:xfrm>
        </p:grpSpPr>
        <p:sp>
          <p:nvSpPr>
            <p:cNvPr id="35" name="平行四边形 34">
              <a:hlinkClick r:id="rId4" action="ppaction://hlinksldjump"/>
              <a:extLst>
                <a:ext uri="{FF2B5EF4-FFF2-40B4-BE49-F238E27FC236}">
                  <a16:creationId xmlns="" xmlns:a16="http://schemas.microsoft.com/office/drawing/2014/main" id="{E5D58877-D481-1A43-BA10-35071D65CEC4}"/>
                </a:ext>
              </a:extLst>
            </p:cNvPr>
            <p:cNvSpPr/>
            <p:nvPr/>
          </p:nvSpPr>
          <p:spPr>
            <a:xfrm>
              <a:off x="7200502" y="2854335"/>
              <a:ext cx="2147137" cy="1222737"/>
            </a:xfrm>
            <a:prstGeom prst="parallelogram">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36" name="文本框 35">
              <a:hlinkClick r:id="rId4" action="ppaction://hlinksldjump"/>
              <a:extLst>
                <a:ext uri="{FF2B5EF4-FFF2-40B4-BE49-F238E27FC236}">
                  <a16:creationId xmlns="" xmlns:a16="http://schemas.microsoft.com/office/drawing/2014/main" id="{6AC70600-4115-C54C-ACAE-9E5A30E27804}"/>
                </a:ext>
              </a:extLst>
            </p:cNvPr>
            <p:cNvSpPr txBox="1"/>
            <p:nvPr/>
          </p:nvSpPr>
          <p:spPr>
            <a:xfrm>
              <a:off x="7648229" y="3123780"/>
              <a:ext cx="1328091" cy="760529"/>
            </a:xfrm>
            <a:prstGeom prst="rect">
              <a:avLst/>
            </a:prstGeom>
            <a:noFill/>
          </p:spPr>
          <p:txBody>
            <a:bodyPr wrap="square" rtlCol="0" anchor="ctr">
              <a:spAutoFit/>
            </a:bodyPr>
            <a:lstStyle/>
            <a:p>
              <a:pPr lvl="0" algn="dist">
                <a:lnSpc>
                  <a:spcPts val="2000"/>
                </a:lnSpc>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真题演练</a:t>
              </a:r>
              <a:endParaRPr lang="en-US" altLang="zh-CN" sz="2200" b="1" kern="0" dirty="0" smtClean="0">
                <a:solidFill>
                  <a:schemeClr val="bg1"/>
                </a:solidFill>
                <a:latin typeface="Verdana" panose="020B0604030504040204"/>
                <a:ea typeface="微软雅黑" panose="020B0503020204020204" pitchFamily="34" charset="-122"/>
              </a:endParaRPr>
            </a:p>
            <a:p>
              <a:pPr lvl="0" algn="dist">
                <a:lnSpc>
                  <a:spcPts val="2000"/>
                </a:lnSpc>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明确考向</a:t>
              </a:r>
              <a:endParaRPr lang="en-US" altLang="zh-CN" sz="2200" b="1" kern="0" dirty="0" smtClean="0">
                <a:solidFill>
                  <a:schemeClr val="bg1"/>
                </a:solidFill>
                <a:latin typeface="Verdana" panose="020B0604030504040204"/>
                <a:ea typeface="微软雅黑" panose="020B0503020204020204" pitchFamily="34" charset="-122"/>
              </a:endParaRPr>
            </a:p>
          </p:txBody>
        </p:sp>
      </p:grpSp>
      <p:grpSp>
        <p:nvGrpSpPr>
          <p:cNvPr id="41" name="组合 40"/>
          <p:cNvGrpSpPr/>
          <p:nvPr/>
        </p:nvGrpSpPr>
        <p:grpSpPr>
          <a:xfrm>
            <a:off x="3949882" y="2837936"/>
            <a:ext cx="2154326" cy="1222738"/>
            <a:chOff x="3299758" y="2837936"/>
            <a:chExt cx="2154326" cy="1222738"/>
          </a:xfrm>
        </p:grpSpPr>
        <p:sp>
          <p:nvSpPr>
            <p:cNvPr id="42" name="平行四边形 41">
              <a:hlinkClick r:id="rId5" action="ppaction://hlinksldjump"/>
              <a:extLst>
                <a:ext uri="{FF2B5EF4-FFF2-40B4-BE49-F238E27FC236}">
                  <a16:creationId xmlns="" xmlns:a16="http://schemas.microsoft.com/office/drawing/2014/main" id="{E5D58877-D481-1A43-BA10-35071D65CEC4}"/>
                </a:ext>
              </a:extLst>
            </p:cNvPr>
            <p:cNvSpPr/>
            <p:nvPr/>
          </p:nvSpPr>
          <p:spPr>
            <a:xfrm>
              <a:off x="3299758"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hlinkClick r:id="rId5" action="ppaction://hlinksldjump"/>
              <a:extLst>
                <a:ext uri="{FF2B5EF4-FFF2-40B4-BE49-F238E27FC236}">
                  <a16:creationId xmlns="" xmlns:a16="http://schemas.microsoft.com/office/drawing/2014/main" id="{6AC70600-4115-C54C-ACAE-9E5A30E27804}"/>
                </a:ext>
              </a:extLst>
            </p:cNvPr>
            <p:cNvSpPr txBox="1"/>
            <p:nvPr/>
          </p:nvSpPr>
          <p:spPr>
            <a:xfrm>
              <a:off x="3775338" y="2996952"/>
              <a:ext cx="1125383" cy="461665"/>
            </a:xfrm>
            <a:prstGeom prst="rect">
              <a:avLst/>
            </a:prstGeom>
            <a:noFill/>
          </p:spPr>
          <p:txBody>
            <a:bodyPr wrap="square" rtlCol="0" anchor="ctr">
              <a:spAutoFit/>
            </a:bodyPr>
            <a:lstStyle/>
            <a:p>
              <a:pPr lvl="0" algn="dist">
                <a:spcBef>
                  <a:spcPts val="1200"/>
                </a:spcBef>
                <a:defRPr/>
              </a:pPr>
              <a:r>
                <a:rPr lang="zh-CN" altLang="en-US" sz="2400" b="1" kern="0" dirty="0" smtClean="0">
                  <a:solidFill>
                    <a:schemeClr val="bg1"/>
                  </a:solidFill>
                  <a:latin typeface="Verdana" panose="020B0604030504040204"/>
                  <a:ea typeface="微软雅黑" panose="020B0503020204020204" pitchFamily="34" charset="-122"/>
                </a:rPr>
                <a:t>考点二</a:t>
              </a:r>
              <a:endParaRPr lang="en-US" altLang="zh-CN" sz="2400" b="1" kern="0" dirty="0">
                <a:solidFill>
                  <a:schemeClr val="bg1"/>
                </a:solidFill>
                <a:latin typeface="Verdana" panose="020B0604030504040204"/>
                <a:ea typeface="微软雅黑" panose="020B0503020204020204" pitchFamily="34" charset="-122"/>
              </a:endParaRPr>
            </a:p>
          </p:txBody>
        </p:sp>
        <p:sp>
          <p:nvSpPr>
            <p:cNvPr id="44" name="矩形 43">
              <a:hlinkClick r:id="rId5" action="ppaction://hlinksldjump"/>
            </p:cNvPr>
            <p:cNvSpPr/>
            <p:nvPr/>
          </p:nvSpPr>
          <p:spPr>
            <a:xfrm>
              <a:off x="3548704" y="3500952"/>
              <a:ext cx="1537132" cy="461665"/>
            </a:xfrm>
            <a:prstGeom prst="rect">
              <a:avLst/>
            </a:prstGeom>
          </p:spPr>
          <p:txBody>
            <a:bodyPr wrap="square">
              <a:spAutoFit/>
            </a:bodyPr>
            <a:lstStyle/>
            <a:p>
              <a:r>
                <a:rPr lang="zh-CN" altLang="zh-CN" sz="1200" spc="100" dirty="0">
                  <a:solidFill>
                    <a:schemeClr val="bg1">
                      <a:lumMod val="95000"/>
                    </a:schemeClr>
                  </a:solidFill>
                  <a:latin typeface="+mn-ea"/>
                </a:rPr>
                <a:t>元素周期律　电离能　电负性</a:t>
              </a:r>
            </a:p>
          </p:txBody>
        </p:sp>
      </p:grpSp>
      <p:grpSp>
        <p:nvGrpSpPr>
          <p:cNvPr id="45" name="组合 44"/>
          <p:cNvGrpSpPr/>
          <p:nvPr/>
        </p:nvGrpSpPr>
        <p:grpSpPr>
          <a:xfrm>
            <a:off x="1349386" y="2837936"/>
            <a:ext cx="2154326" cy="1222738"/>
            <a:chOff x="1349386" y="2837936"/>
            <a:chExt cx="2154326" cy="1222738"/>
          </a:xfrm>
        </p:grpSpPr>
        <p:sp>
          <p:nvSpPr>
            <p:cNvPr id="46" name="平行四边形 45">
              <a:hlinkClick r:id="rId6" action="ppaction://hlinksldjump"/>
              <a:extLst>
                <a:ext uri="{FF2B5EF4-FFF2-40B4-BE49-F238E27FC236}">
                  <a16:creationId xmlns="" xmlns:a16="http://schemas.microsoft.com/office/drawing/2014/main" id="{E5D58877-D481-1A43-BA10-35071D65CEC4}"/>
                </a:ext>
              </a:extLst>
            </p:cNvPr>
            <p:cNvSpPr/>
            <p:nvPr/>
          </p:nvSpPr>
          <p:spPr>
            <a:xfrm>
              <a:off x="1349386"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文本框 46">
              <a:hlinkClick r:id="rId6" action="ppaction://hlinksldjump"/>
              <a:extLst>
                <a:ext uri="{FF2B5EF4-FFF2-40B4-BE49-F238E27FC236}">
                  <a16:creationId xmlns="" xmlns:a16="http://schemas.microsoft.com/office/drawing/2014/main" id="{6AC70600-4115-C54C-ACAE-9E5A30E27804}"/>
                </a:ext>
              </a:extLst>
            </p:cNvPr>
            <p:cNvSpPr txBox="1"/>
            <p:nvPr/>
          </p:nvSpPr>
          <p:spPr>
            <a:xfrm>
              <a:off x="1855607" y="2996952"/>
              <a:ext cx="1125383" cy="461665"/>
            </a:xfrm>
            <a:prstGeom prst="rect">
              <a:avLst/>
            </a:prstGeom>
            <a:noFill/>
          </p:spPr>
          <p:txBody>
            <a:bodyPr wrap="square" rtlCol="0" anchor="ctr">
              <a:spAutoFit/>
            </a:bodyPr>
            <a:lstStyle/>
            <a:p>
              <a:pPr lvl="0" algn="dist">
                <a:spcBef>
                  <a:spcPts val="1200"/>
                </a:spcBef>
                <a:defRPr/>
              </a:pPr>
              <a:r>
                <a:rPr lang="zh-CN" altLang="en-US" sz="2400" b="1" kern="0" dirty="0" smtClean="0">
                  <a:solidFill>
                    <a:schemeClr val="bg1"/>
                  </a:solidFill>
                  <a:latin typeface="Verdana" panose="020B0604030504040204"/>
                  <a:ea typeface="微软雅黑" panose="020B0503020204020204" pitchFamily="34" charset="-122"/>
                </a:rPr>
                <a:t>考点一</a:t>
              </a:r>
              <a:endParaRPr lang="en-US" altLang="zh-CN" sz="2400" b="1" kern="0" dirty="0">
                <a:solidFill>
                  <a:schemeClr val="bg1"/>
                </a:solidFill>
                <a:latin typeface="Verdana" panose="020B0604030504040204"/>
                <a:ea typeface="微软雅黑" panose="020B0503020204020204" pitchFamily="34" charset="-122"/>
              </a:endParaRPr>
            </a:p>
          </p:txBody>
        </p:sp>
        <p:sp>
          <p:nvSpPr>
            <p:cNvPr id="48" name="矩形 47">
              <a:hlinkClick r:id="rId6" action="ppaction://hlinksldjump"/>
            </p:cNvPr>
            <p:cNvSpPr/>
            <p:nvPr/>
          </p:nvSpPr>
          <p:spPr>
            <a:xfrm>
              <a:off x="1638556" y="3500952"/>
              <a:ext cx="1505116" cy="276999"/>
            </a:xfrm>
            <a:prstGeom prst="rect">
              <a:avLst/>
            </a:prstGeom>
          </p:spPr>
          <p:txBody>
            <a:bodyPr wrap="square">
              <a:spAutoFit/>
            </a:bodyPr>
            <a:lstStyle/>
            <a:p>
              <a:r>
                <a:rPr lang="zh-CN" altLang="zh-CN" sz="1200" spc="100" dirty="0">
                  <a:solidFill>
                    <a:schemeClr val="bg1">
                      <a:lumMod val="95000"/>
                    </a:schemeClr>
                  </a:solidFill>
                  <a:latin typeface="+mn-ea"/>
                </a:rPr>
                <a:t>元素周期表的结构</a:t>
              </a:r>
            </a:p>
          </p:txBody>
        </p:sp>
      </p:grpSp>
      <p:sp>
        <p:nvSpPr>
          <p:cNvPr id="20" name="文本框 19">
            <a:hlinkClick r:id="rId3" action="ppaction://hlinksldjump"/>
            <a:extLst>
              <a:ext uri="{FF2B5EF4-FFF2-40B4-BE49-F238E27FC236}">
                <a16:creationId xmlns="" xmlns:a16="http://schemas.microsoft.com/office/drawing/2014/main" id="{6AC70600-4115-C54C-ACAE-9E5A30E27804}"/>
              </a:ext>
            </a:extLst>
          </p:cNvPr>
          <p:cNvSpPr txBox="1"/>
          <p:nvPr/>
        </p:nvSpPr>
        <p:spPr>
          <a:xfrm>
            <a:off x="9552384" y="3241551"/>
            <a:ext cx="1368152" cy="430887"/>
          </a:xfrm>
          <a:prstGeom prst="rect">
            <a:avLst/>
          </a:prstGeom>
          <a:solidFill>
            <a:schemeClr val="accent3">
              <a:lumMod val="50000"/>
            </a:schemeClr>
          </a:solidFill>
        </p:spPr>
        <p:txBody>
          <a:bodyPr wrap="square" rtlCol="0" anchor="ctr">
            <a:spAutoFit/>
          </a:bodyPr>
          <a:lstStyle/>
          <a:p>
            <a:pPr lvl="0" algn="ctr">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课时精练</a:t>
            </a:r>
            <a:endParaRPr lang="en-US" altLang="zh-CN" sz="2200" b="1" kern="0" dirty="0">
              <a:solidFill>
                <a:schemeClr val="bg1"/>
              </a:solidFill>
              <a:latin typeface="Verdana" panose="020B0604030504040204"/>
              <a:ea typeface="微软雅黑" panose="020B0503020204020204" pitchFamily="34" charset="-122"/>
            </a:endParaRPr>
          </a:p>
        </p:txBody>
      </p:sp>
    </p:spTree>
    <p:extLst>
      <p:ext uri="{BB962C8B-B14F-4D97-AF65-F5344CB8AC3E}">
        <p14:creationId xmlns:p14="http://schemas.microsoft.com/office/powerpoint/2010/main" val="1989415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a:extLst>
              <a:ext uri="{FF2B5EF4-FFF2-40B4-BE49-F238E27FC236}">
                <a16:creationId xmlns:a16="http://schemas.microsoft.com/office/drawing/2014/main" xmlns="" id="{42F66117-1422-E04E-93A0-A3423E0F05D2}"/>
              </a:ext>
            </a:extLst>
          </p:cNvPr>
          <p:cNvSpPr/>
          <p:nvPr/>
        </p:nvSpPr>
        <p:spPr>
          <a:xfrm>
            <a:off x="559851" y="1556793"/>
            <a:ext cx="11110368" cy="2664295"/>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形状 7">
            <a:extLst>
              <a:ext uri="{FF2B5EF4-FFF2-40B4-BE49-F238E27FC236}">
                <a16:creationId xmlns:a16="http://schemas.microsoft.com/office/drawing/2014/main" xmlns=""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0" name="文本框 9">
            <a:extLst>
              <a:ext uri="{FF2B5EF4-FFF2-40B4-BE49-F238E27FC236}">
                <a16:creationId xmlns:a16="http://schemas.microsoft.com/office/drawing/2014/main" xmlns="" id="{1639F706-5A08-E441-9E43-476613981402}"/>
              </a:ext>
            </a:extLst>
          </p:cNvPr>
          <p:cNvSpPr txBox="1"/>
          <p:nvPr/>
        </p:nvSpPr>
        <p:spPr>
          <a:xfrm>
            <a:off x="2694764" y="776317"/>
            <a:ext cx="6707620" cy="492443"/>
          </a:xfrm>
          <a:prstGeom prst="rect">
            <a:avLst/>
          </a:prstGeom>
          <a:noFill/>
        </p:spPr>
        <p:txBody>
          <a:bodyPr wrap="square">
            <a:spAutoFit/>
          </a:bodyPr>
          <a:lstStyle/>
          <a:p>
            <a:pPr algn="ctr">
              <a:tabLst>
                <a:tab pos="2430780" algn="l"/>
              </a:tabLst>
            </a:pPr>
            <a:r>
              <a:rPr lang="en-US" altLang="zh-CN" sz="2600" b="1" kern="100" dirty="0">
                <a:solidFill>
                  <a:schemeClr val="bg1"/>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chemeClr val="bg1"/>
                </a:solidFill>
                <a:latin typeface="+mn-ea"/>
                <a:cs typeface="Times New Roman" panose="02020603050405020304" pitchFamily="18" charset="0"/>
              </a:rPr>
              <a:t>三看</a:t>
            </a:r>
            <a:r>
              <a:rPr lang="en-US" altLang="zh-CN" sz="2600" b="1" kern="100" dirty="0">
                <a:solidFill>
                  <a:schemeClr val="bg1"/>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chemeClr val="bg1"/>
                </a:solidFill>
                <a:latin typeface="+mn-ea"/>
                <a:cs typeface="Times New Roman" panose="02020603050405020304" pitchFamily="18" charset="0"/>
              </a:rPr>
              <a:t>法快速判断简单微粒半径的大小</a:t>
            </a:r>
          </a:p>
        </p:txBody>
      </p:sp>
      <p:sp>
        <p:nvSpPr>
          <p:cNvPr id="13" name="矩形 12"/>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方法技巧</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4" name="矩形 3"/>
          <p:cNvSpPr/>
          <p:nvPr/>
        </p:nvSpPr>
        <p:spPr>
          <a:xfrm>
            <a:off x="876000" y="1700808"/>
            <a:ext cx="10440000" cy="2308324"/>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一看电子层数：最外层电子数相同时，电子层数越多，半径越大。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二看核电荷数：当电子层结构相同时，核电荷数越大，半径越小。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三看核外电子数：当电子层数和核电荷数均相同时，核外电子数越大，半径越大</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1009314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422379"/>
            <a:ext cx="11412000" cy="1246495"/>
          </a:xfrm>
          <a:prstGeom prst="rect">
            <a:avLst/>
          </a:prstGeom>
        </p:spPr>
        <p:txBody>
          <a:bodyPr>
            <a:spAutoFit/>
          </a:bodyPr>
          <a:lstStyle/>
          <a:p>
            <a:pPr algn="just">
              <a:lnSpc>
                <a:spcPct val="150000"/>
              </a:lnSpc>
              <a:spcAft>
                <a:spcPts val="0"/>
              </a:spcAft>
              <a:tabLst>
                <a:tab pos="2070735" algn="l"/>
              </a:tabLst>
            </a:pPr>
            <a:r>
              <a:rPr lang="zh-CN" altLang="zh-CN" sz="2600" b="1" kern="100" dirty="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二、元素金属性、非金属性强弱比较</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400" kern="100" dirty="0">
                <a:latin typeface="Times New Roman" panose="02020603050405020304" pitchFamily="18" charset="0"/>
                <a:ea typeface="微软雅黑" panose="020B0503020204020204" pitchFamily="34" charset="-122"/>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下列实验不能达到实验目的的是</a:t>
            </a:r>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1565189652"/>
              </p:ext>
            </p:extLst>
          </p:nvPr>
        </p:nvGraphicFramePr>
        <p:xfrm>
          <a:off x="479376" y="1766244"/>
          <a:ext cx="11305256" cy="3171496"/>
        </p:xfrm>
        <a:graphic>
          <a:graphicData uri="http://schemas.openxmlformats.org/drawingml/2006/table">
            <a:tbl>
              <a:tblPr/>
              <a:tblGrid>
                <a:gridCol w="864096"/>
                <a:gridCol w="6552728"/>
                <a:gridCol w="3888432"/>
              </a:tblGrid>
              <a:tr h="437143">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选项</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实验操作</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实验目的</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714">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Br</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分别与</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反应</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比较氯、溴的非金属性强弱</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714">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向</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MgCl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AlCl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溶液中分别通入</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比较镁、铝的金属性强弱</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714">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测定等物质的量浓度的</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溶液的</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pH</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比较碳、硫的非金属性强弱</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714">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D</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Fe</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Cu</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分别放入盐酸中</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比较铁、铜的金属性强弱</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9"/>
          <p:cNvSpPr txBox="1"/>
          <p:nvPr/>
        </p:nvSpPr>
        <p:spPr>
          <a:xfrm>
            <a:off x="551384" y="292494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403414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574E7DD6-E482-894D-9E46-D2B62C9ED9EC}"/>
              </a:ext>
            </a:extLst>
          </p:cNvPr>
          <p:cNvGrpSpPr/>
          <p:nvPr/>
        </p:nvGrpSpPr>
        <p:grpSpPr>
          <a:xfrm>
            <a:off x="516000" y="620688"/>
            <a:ext cx="11160000" cy="5472608"/>
            <a:chOff x="792914" y="3925222"/>
            <a:chExt cx="11160000" cy="5472608"/>
          </a:xfrm>
        </p:grpSpPr>
        <p:sp>
          <p:nvSpPr>
            <p:cNvPr id="3" name="圆角矩形 2">
              <a:extLst>
                <a:ext uri="{FF2B5EF4-FFF2-40B4-BE49-F238E27FC236}">
                  <a16:creationId xmlns:a16="http://schemas.microsoft.com/office/drawing/2014/main" xmlns="" id="{E0791A29-2CB4-2744-96C1-EA2037B165CE}"/>
                </a:ext>
              </a:extLst>
            </p:cNvPr>
            <p:cNvSpPr/>
            <p:nvPr/>
          </p:nvSpPr>
          <p:spPr>
            <a:xfrm>
              <a:off x="792914" y="4038112"/>
              <a:ext cx="11160000" cy="5359718"/>
            </a:xfrm>
            <a:prstGeom prst="roundRect">
              <a:avLst>
                <a:gd name="adj" fmla="val 207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 name="矩形 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0" name="矩形 9"/>
          <p:cNvSpPr/>
          <p:nvPr/>
        </p:nvSpPr>
        <p:spPr>
          <a:xfrm>
            <a:off x="731404" y="836712"/>
            <a:ext cx="10729192" cy="5078313"/>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分别与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反应，根据反应条件的难易即可判断出氯、溴的非金属性强弱，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MgCl</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溶液中分别通入氨气，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沉淀，</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沉淀，无法比较二者的金属性强弱，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分别为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的最高价氧化物对应的水化物，酸性越强，元素非金属性越强，所以通过测定相同浓度的溶液的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可判断二者非金属性强弱，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利用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Cu</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放入盐酸中所产生的现象不同即可判断出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Cu</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的金属性强弱，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2355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90000" y="508168"/>
            <a:ext cx="11412000" cy="5009064"/>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甲、乙两种非金属元素：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甲的单质比乙的单质容易与氢气化合</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甲的单质能与乙的阴离子发生置换反应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甲的最高价氧化物对应水化物的酸性比乙的最高价氧化物对应水化物的酸性强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与某金属反应时，甲元素原子得电子数目比乙的多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⑤</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甲单质的熔、沸点比乙的低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能说明甲比乙的非金属性强的是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只有</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只有</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①②③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①②③④⑤</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TextBox 9"/>
          <p:cNvSpPr txBox="1"/>
          <p:nvPr/>
        </p:nvSpPr>
        <p:spPr>
          <a:xfrm>
            <a:off x="227432" y="483324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88189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a:extLst>
              <a:ext uri="{FF2B5EF4-FFF2-40B4-BE49-F238E27FC236}">
                <a16:creationId xmlns:a16="http://schemas.microsoft.com/office/drawing/2014/main" xmlns="" id="{42F66117-1422-E04E-93A0-A3423E0F05D2}"/>
              </a:ext>
            </a:extLst>
          </p:cNvPr>
          <p:cNvSpPr/>
          <p:nvPr/>
        </p:nvSpPr>
        <p:spPr>
          <a:xfrm>
            <a:off x="559851" y="1556793"/>
            <a:ext cx="11110368" cy="3888431"/>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形状 7">
            <a:extLst>
              <a:ext uri="{FF2B5EF4-FFF2-40B4-BE49-F238E27FC236}">
                <a16:creationId xmlns:a16="http://schemas.microsoft.com/office/drawing/2014/main" xmlns=""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0" name="文本框 9">
            <a:extLst>
              <a:ext uri="{FF2B5EF4-FFF2-40B4-BE49-F238E27FC236}">
                <a16:creationId xmlns:a16="http://schemas.microsoft.com/office/drawing/2014/main" xmlns="" id="{1639F706-5A08-E441-9E43-476613981402}"/>
              </a:ext>
            </a:extLst>
          </p:cNvPr>
          <p:cNvSpPr txBox="1"/>
          <p:nvPr/>
        </p:nvSpPr>
        <p:spPr>
          <a:xfrm>
            <a:off x="2694764" y="776317"/>
            <a:ext cx="6707620" cy="492443"/>
          </a:xfrm>
          <a:prstGeom prst="rect">
            <a:avLst/>
          </a:prstGeom>
          <a:noFill/>
        </p:spPr>
        <p:txBody>
          <a:bodyPr wrap="square">
            <a:spAutoFit/>
          </a:bodyPr>
          <a:lstStyle/>
          <a:p>
            <a:pPr algn="ctr">
              <a:tabLst>
                <a:tab pos="2430780" algn="l"/>
              </a:tabLst>
            </a:pPr>
            <a:r>
              <a:rPr lang="zh-CN" altLang="zh-CN" sz="2600" b="1" kern="100" dirty="0">
                <a:solidFill>
                  <a:schemeClr val="bg1"/>
                </a:solidFill>
                <a:latin typeface="+mn-ea"/>
                <a:cs typeface="Times New Roman" panose="02020603050405020304" pitchFamily="18" charset="0"/>
              </a:rPr>
              <a:t>元素金属性和非金属性强弱的判断方法</a:t>
            </a:r>
          </a:p>
        </p:txBody>
      </p:sp>
      <p:sp>
        <p:nvSpPr>
          <p:cNvPr id="13" name="矩形 12"/>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归纳总结</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3208057720"/>
              </p:ext>
            </p:extLst>
          </p:nvPr>
        </p:nvGraphicFramePr>
        <p:xfrm>
          <a:off x="786000" y="1865352"/>
          <a:ext cx="10620000" cy="3291840"/>
        </p:xfrm>
        <a:graphic>
          <a:graphicData uri="http://schemas.openxmlformats.org/drawingml/2006/table">
            <a:tbl>
              <a:tblPr/>
              <a:tblGrid>
                <a:gridCol w="1205544"/>
                <a:gridCol w="9414456"/>
              </a:tblGrid>
              <a:tr h="696214">
                <a:tc rowSpan="3">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三表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1757" marR="21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algn="l">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元素周期表：金属性</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右弱左强，上弱下强，右上弱左下强</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；非金属性</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左弱右强，下弱上强，左下弱右上强</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757" marR="21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214">
                <a:tc vMerge="1">
                  <a:txBody>
                    <a:bodyPr/>
                    <a:lstStyle/>
                    <a:p>
                      <a:endParaRPr lang="zh-CN" altLang="en-US"/>
                    </a:p>
                  </a:txBody>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金属活动性顺序表：按</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K</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Ca</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Na</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Mg</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Al</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Zn</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Fe</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Sn</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Pb</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Cu</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Hg</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Ag</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Pt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Au</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的顺序，金属性逐渐减弱</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其中</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Pb</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Sn</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1757" marR="21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161">
                <a:tc vMerge="1">
                  <a:txBody>
                    <a:bodyPr/>
                    <a:lstStyle/>
                    <a:p>
                      <a:endParaRPr lang="zh-CN" altLang="en-US"/>
                    </a:p>
                  </a:txBody>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非金属活动性顺序表：按</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F</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Cl</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Br</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I</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的顺序，非金属性逐渐减弱</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1757" marR="21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193941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a:extLst>
              <a:ext uri="{FF2B5EF4-FFF2-40B4-BE49-F238E27FC236}">
                <a16:creationId xmlns:a16="http://schemas.microsoft.com/office/drawing/2014/main" xmlns="" id="{42F66117-1422-E04E-93A0-A3423E0F05D2}"/>
              </a:ext>
            </a:extLst>
          </p:cNvPr>
          <p:cNvSpPr/>
          <p:nvPr/>
        </p:nvSpPr>
        <p:spPr>
          <a:xfrm>
            <a:off x="559851" y="1556793"/>
            <a:ext cx="11110368" cy="4896543"/>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形状 7">
            <a:extLst>
              <a:ext uri="{FF2B5EF4-FFF2-40B4-BE49-F238E27FC236}">
                <a16:creationId xmlns:a16="http://schemas.microsoft.com/office/drawing/2014/main" xmlns=""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0" name="文本框 9">
            <a:extLst>
              <a:ext uri="{FF2B5EF4-FFF2-40B4-BE49-F238E27FC236}">
                <a16:creationId xmlns:a16="http://schemas.microsoft.com/office/drawing/2014/main" xmlns="" id="{1639F706-5A08-E441-9E43-476613981402}"/>
              </a:ext>
            </a:extLst>
          </p:cNvPr>
          <p:cNvSpPr txBox="1"/>
          <p:nvPr/>
        </p:nvSpPr>
        <p:spPr>
          <a:xfrm>
            <a:off x="2694764" y="776317"/>
            <a:ext cx="6707620" cy="492443"/>
          </a:xfrm>
          <a:prstGeom prst="rect">
            <a:avLst/>
          </a:prstGeom>
          <a:noFill/>
        </p:spPr>
        <p:txBody>
          <a:bodyPr wrap="square">
            <a:spAutoFit/>
          </a:bodyPr>
          <a:lstStyle/>
          <a:p>
            <a:pPr algn="ctr">
              <a:tabLst>
                <a:tab pos="2430780" algn="l"/>
              </a:tabLst>
            </a:pPr>
            <a:r>
              <a:rPr lang="zh-CN" altLang="zh-CN" sz="2600" b="1" kern="100" dirty="0">
                <a:solidFill>
                  <a:schemeClr val="bg1"/>
                </a:solidFill>
                <a:latin typeface="+mn-ea"/>
                <a:cs typeface="Times New Roman" panose="02020603050405020304" pitchFamily="18" charset="0"/>
              </a:rPr>
              <a:t>元素金属性和非金属性强弱的判断方法</a:t>
            </a:r>
          </a:p>
        </p:txBody>
      </p:sp>
      <p:sp>
        <p:nvSpPr>
          <p:cNvPr id="13" name="矩形 12"/>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归纳总结</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2755916463"/>
              </p:ext>
            </p:extLst>
          </p:nvPr>
        </p:nvGraphicFramePr>
        <p:xfrm>
          <a:off x="786000" y="1837908"/>
          <a:ext cx="10620000" cy="4389120"/>
        </p:xfrm>
        <a:graphic>
          <a:graphicData uri="http://schemas.openxmlformats.org/drawingml/2006/table">
            <a:tbl>
              <a:tblPr/>
              <a:tblGrid>
                <a:gridCol w="1493576"/>
                <a:gridCol w="9126424"/>
              </a:tblGrid>
              <a:tr h="348107">
                <a:tc rowSpan="3">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三反应</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1757" marR="21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置换反应：强的置换弱的，适合金属也适合非金属</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1757" marR="21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161">
                <a:tc vMerge="1">
                  <a:txBody>
                    <a:bodyPr/>
                    <a:lstStyle/>
                    <a:p>
                      <a:endParaRPr lang="zh-CN" altLang="en-US"/>
                    </a:p>
                  </a:txBody>
                  <a:tcPr/>
                </a:tc>
                <a:tc>
                  <a:txBody>
                    <a:bodyPr/>
                    <a:lstStyle/>
                    <a:p>
                      <a:pPr marL="72000" algn="l">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与水或非氧化性酸反应越剧烈，或最高价氧化物对应水化物的碱性越强，则金属性越强</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757" marR="21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214">
                <a:tc vMerge="1">
                  <a:txBody>
                    <a:bodyPr/>
                    <a:lstStyle/>
                    <a:p>
                      <a:endParaRPr lang="zh-CN" altLang="en-US"/>
                    </a:p>
                  </a:txBody>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与氢气反应越容易，生成的气态氢化物的稳定性越强，或最高价氧化物对应水化物的酸性越强，则非金属性越强</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1757" marR="21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107">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氧化性</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757" marR="21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金属离子的氧化性越弱，对应单质的金属性越强</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757" marR="21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161">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还原性</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1757" marR="21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非金属氢化物或非金属阴离子的还原性越弱，对应单质的非金属性越强</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1757" marR="21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089146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90000" y="116632"/>
            <a:ext cx="11412000" cy="2839239"/>
          </a:xfrm>
          <a:prstGeom prst="rect">
            <a:avLst/>
          </a:prstGeom>
        </p:spPr>
        <p:txBody>
          <a:bodyPr>
            <a:spAutoFit/>
          </a:bodyPr>
          <a:lstStyle/>
          <a:p>
            <a:pPr algn="just">
              <a:lnSpc>
                <a:spcPct val="150000"/>
              </a:lnSpc>
              <a:spcAft>
                <a:spcPts val="0"/>
              </a:spcAft>
              <a:tabLst>
                <a:tab pos="2070735" algn="l"/>
              </a:tabLst>
            </a:pPr>
            <a:r>
              <a:rPr lang="zh-CN" altLang="zh-CN" sz="2600" b="1" kern="100" dirty="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三、电离能变化规律及应用</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4.(1)C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四种元素中，第一电离能最大的是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观察下面四种镧系元素的电离能数据，判断最有可能显示</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价的元素是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填元素名称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几种镧系元素的电离能</a:t>
            </a:r>
            <a:r>
              <a:rPr lang="en-US" altLang="zh-CN" sz="2400" kern="100" dirty="0">
                <a:latin typeface="Times New Roman" panose="02020603050405020304" pitchFamily="18" charset="0"/>
                <a:ea typeface="微软雅黑" panose="020B0503020204020204" pitchFamily="34" charset="-122"/>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单位：</a:t>
            </a:r>
            <a:r>
              <a:rPr lang="en-US" altLang="zh-CN" sz="2400" kern="100" dirty="0" err="1">
                <a:latin typeface="Times New Roman" panose="02020603050405020304" pitchFamily="18" charset="0"/>
                <a:ea typeface="微软雅黑" panose="020B0503020204020204" pitchFamily="34" charset="-122"/>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rPr>
              <a:t>1</a:t>
            </a:r>
            <a:r>
              <a:rPr lang="en-US" altLang="zh-CN" sz="2400" kern="100" dirty="0">
                <a:latin typeface="Times New Roman" panose="02020603050405020304" pitchFamily="18" charset="0"/>
                <a:ea typeface="微软雅黑" panose="020B0503020204020204" pitchFamily="34" charset="-122"/>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7392144" y="836712"/>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N</a:t>
            </a:r>
            <a:endParaRPr lang="zh-CN" altLang="en-US" dirty="0"/>
          </a:p>
        </p:txBody>
      </p:sp>
      <p:sp>
        <p:nvSpPr>
          <p:cNvPr id="5" name="矩形 4"/>
          <p:cNvSpPr/>
          <p:nvPr/>
        </p:nvSpPr>
        <p:spPr>
          <a:xfrm>
            <a:off x="10716125" y="1340768"/>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镧</a:t>
            </a:r>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3083308882"/>
              </p:ext>
            </p:extLst>
          </p:nvPr>
        </p:nvGraphicFramePr>
        <p:xfrm>
          <a:off x="479376" y="3140968"/>
          <a:ext cx="7247045" cy="2760340"/>
        </p:xfrm>
        <a:graphic>
          <a:graphicData uri="http://schemas.openxmlformats.org/drawingml/2006/table">
            <a:tbl>
              <a:tblPr/>
              <a:tblGrid>
                <a:gridCol w="1449409"/>
                <a:gridCol w="1449409"/>
                <a:gridCol w="1449409"/>
                <a:gridCol w="1449409"/>
                <a:gridCol w="1449409"/>
              </a:tblGrid>
              <a:tr h="552068">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元素</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552068">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Yb(</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镱</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604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1 217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4 494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5 014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8">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Lu(</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镥</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532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1 390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4 111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4 987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8">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La(</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镧</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538</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1 067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1 850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5 419</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8">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Ce(</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铈</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527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1 047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1 949</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3 547</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0138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90000" y="620688"/>
            <a:ext cx="11412000" cy="577081"/>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铜、锌两种元素的第一电离能、第二电离能如表所示：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831432597"/>
              </p:ext>
            </p:extLst>
          </p:nvPr>
        </p:nvGraphicFramePr>
        <p:xfrm>
          <a:off x="551985" y="1340768"/>
          <a:ext cx="5472007" cy="1800201"/>
        </p:xfrm>
        <a:graphic>
          <a:graphicData uri="http://schemas.openxmlformats.org/drawingml/2006/table">
            <a:tbl>
              <a:tblPr/>
              <a:tblGrid>
                <a:gridCol w="3201011"/>
                <a:gridCol w="1011069"/>
                <a:gridCol w="1259927"/>
              </a:tblGrid>
              <a:tr h="600067">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电离能</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kJ·mol</a:t>
                      </a:r>
                      <a:r>
                        <a:rPr lang="zh-CN" sz="24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600067">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铜</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746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1 958</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067">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锌</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906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1 733</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矩形 7"/>
          <p:cNvSpPr/>
          <p:nvPr/>
        </p:nvSpPr>
        <p:spPr>
          <a:xfrm>
            <a:off x="390000" y="3429000"/>
            <a:ext cx="11412000" cy="2308324"/>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铜的第一电离能</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小于锌的第一电离能，而铜的第二电离能</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却大于锌的第二电离能，其主要原因是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_______________________________________________________________________________________________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551384" y="3933056"/>
            <a:ext cx="11089232" cy="1754326"/>
          </a:xfrm>
          <a:prstGeom prst="rect">
            <a:avLst/>
          </a:prstGeom>
        </p:spPr>
        <p:txBody>
          <a:bodyPr wrap="square">
            <a:spAutoFit/>
          </a:bodyPr>
          <a:lstStyle/>
          <a:p>
            <a:pPr algn="just">
              <a:lnSpc>
                <a:spcPct val="150000"/>
              </a:lnSpc>
              <a:spcAft>
                <a:spcPts val="0"/>
              </a:spcAft>
              <a:tabLst>
                <a:tab pos="2070735" algn="l"/>
              </a:tabLst>
            </a:pPr>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铜</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原子失去一个电子后，核外电子排布式为</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Ar</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，而锌原子失去一个电子后的核外电子排布式变为</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Ar</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10</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4s</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，铜达到了较稳定状态，所以铜的第二电离能相对较大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67568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a:extLst>
              <a:ext uri="{FF2B5EF4-FFF2-40B4-BE49-F238E27FC236}">
                <a16:creationId xmlns:a16="http://schemas.microsoft.com/office/drawing/2014/main" xmlns="" id="{42F66117-1422-E04E-93A0-A3423E0F05D2}"/>
              </a:ext>
            </a:extLst>
          </p:cNvPr>
          <p:cNvSpPr/>
          <p:nvPr/>
        </p:nvSpPr>
        <p:spPr>
          <a:xfrm>
            <a:off x="559851" y="1556793"/>
            <a:ext cx="11110368" cy="4824535"/>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形状 7">
            <a:extLst>
              <a:ext uri="{FF2B5EF4-FFF2-40B4-BE49-F238E27FC236}">
                <a16:creationId xmlns:a16="http://schemas.microsoft.com/office/drawing/2014/main" xmlns=""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0" name="文本框 9">
            <a:extLst>
              <a:ext uri="{FF2B5EF4-FFF2-40B4-BE49-F238E27FC236}">
                <a16:creationId xmlns:a16="http://schemas.microsoft.com/office/drawing/2014/main" xmlns="" id="{1639F706-5A08-E441-9E43-476613981402}"/>
              </a:ext>
            </a:extLst>
          </p:cNvPr>
          <p:cNvSpPr txBox="1"/>
          <p:nvPr/>
        </p:nvSpPr>
        <p:spPr>
          <a:xfrm>
            <a:off x="2694764" y="776317"/>
            <a:ext cx="6707620" cy="492443"/>
          </a:xfrm>
          <a:prstGeom prst="rect">
            <a:avLst/>
          </a:prstGeom>
          <a:noFill/>
        </p:spPr>
        <p:txBody>
          <a:bodyPr wrap="square">
            <a:spAutoFit/>
          </a:bodyPr>
          <a:lstStyle/>
          <a:p>
            <a:pPr algn="ctr">
              <a:tabLst>
                <a:tab pos="2430780" algn="l"/>
              </a:tabLst>
            </a:pPr>
            <a:r>
              <a:rPr lang="zh-CN" altLang="zh-CN" sz="2600" b="1" kern="100" dirty="0">
                <a:solidFill>
                  <a:schemeClr val="bg1"/>
                </a:solidFill>
                <a:latin typeface="+mn-ea"/>
                <a:cs typeface="Times New Roman" panose="02020603050405020304" pitchFamily="18" charset="0"/>
              </a:rPr>
              <a:t>电离能的应用</a:t>
            </a:r>
          </a:p>
        </p:txBody>
      </p:sp>
      <p:sp>
        <p:nvSpPr>
          <p:cNvPr id="13" name="矩形 12"/>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特别提醒</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3" name="矩形 2"/>
          <p:cNvSpPr/>
          <p:nvPr/>
        </p:nvSpPr>
        <p:spPr>
          <a:xfrm>
            <a:off x="696000" y="1700808"/>
            <a:ext cx="10800000" cy="4524315"/>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判断元素金属性的强弱</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电离能越小，金属越容易失去电子，金属性越强；反之金属性越弱。</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判断元素的化合价</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如果某元素的</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i="1" kern="100" baseline="-250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Cambria Math" panose="02040503050406030204" pitchFamily="18" charset="0"/>
                <a:ea typeface="微软雅黑" panose="020B0503020204020204" pitchFamily="34" charset="-122"/>
                <a:cs typeface="Cambria Math" panose="020405030504060302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i="1" kern="100" baseline="-250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，则该元素的常见化合价为</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，如钠元素的</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Cambria Math" panose="02040503050406030204" pitchFamily="18" charset="0"/>
                <a:ea typeface="微软雅黑" panose="020B0503020204020204" pitchFamily="34" charset="-122"/>
                <a:cs typeface="Cambria Math" panose="020405030504060302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，所以钠元素的化合价为</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判断核外电子的分层排布情况</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多电子原子中，元素的各级电离能逐渐增大，有一定的规律性。当电离能的变化出现突变时，电子层数就可能发生变化</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4487932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E5E46BBC-7C8F-4F49-8364-3C89F7A4ABC3}"/>
              </a:ext>
            </a:extLst>
          </p:cNvPr>
          <p:cNvSpPr/>
          <p:nvPr/>
        </p:nvSpPr>
        <p:spPr>
          <a:xfrm>
            <a:off x="390000" y="273010"/>
            <a:ext cx="11412000" cy="183124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zh-CN" altLang="zh-CN" sz="2600" b="1" kern="100" dirty="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四、电负性变化规律及应用</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kern="100" dirty="0">
                <a:latin typeface="Times New Roman" panose="02020603050405020304" pitchFamily="18" charset="0"/>
                <a:ea typeface="微软雅黑" panose="020B0503020204020204" pitchFamily="34" charset="-122"/>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已知元素的电负性和元素的化合价一样，也是元素的一种基本性质。下面给出</a:t>
            </a:r>
            <a:r>
              <a:rPr lang="en-US" altLang="zh-CN" kern="100" dirty="0">
                <a:latin typeface="Times New Roman" panose="02020603050405020304" pitchFamily="18" charset="0"/>
                <a:ea typeface="微软雅黑" panose="020B0503020204020204" pitchFamily="34" charset="-122"/>
              </a:rPr>
              <a:t>14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种元素的电负性：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2074614903"/>
              </p:ext>
            </p:extLst>
          </p:nvPr>
        </p:nvGraphicFramePr>
        <p:xfrm>
          <a:off x="516000" y="2259712"/>
          <a:ext cx="11160002" cy="1097280"/>
        </p:xfrm>
        <a:graphic>
          <a:graphicData uri="http://schemas.openxmlformats.org/drawingml/2006/table">
            <a:tbl>
              <a:tblPr/>
              <a:tblGrid>
                <a:gridCol w="1475544"/>
                <a:gridCol w="691747"/>
                <a:gridCol w="691747"/>
                <a:gridCol w="691747"/>
                <a:gridCol w="691747"/>
                <a:gridCol w="691747"/>
                <a:gridCol w="691747"/>
                <a:gridCol w="691747"/>
                <a:gridCol w="691747"/>
                <a:gridCol w="691747"/>
                <a:gridCol w="691747"/>
                <a:gridCol w="691747"/>
                <a:gridCol w="691747"/>
                <a:gridCol w="691747"/>
                <a:gridCol w="691747"/>
              </a:tblGrid>
              <a:tr h="262890">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元素</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Al</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Be</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Cl</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F</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Li</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Mg</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P</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Si</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810">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电负性</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1.5</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1.5</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3.0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3.0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0.9</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3.5</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2.1</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1.8</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a:extLst>
              <a:ext uri="{FF2B5EF4-FFF2-40B4-BE49-F238E27FC236}">
                <a16:creationId xmlns:a16="http://schemas.microsoft.com/office/drawing/2014/main" xmlns="" id="{E5E46BBC-7C8F-4F49-8364-3C89F7A4ABC3}"/>
              </a:ext>
            </a:extLst>
          </p:cNvPr>
          <p:cNvSpPr/>
          <p:nvPr/>
        </p:nvSpPr>
        <p:spPr>
          <a:xfrm>
            <a:off x="390000" y="3573016"/>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已知：两成键元素间电负性差值大于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时，形成离子键，两成键元素间电负性差值小于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时，形成共价键。</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根据表中给出的数据，可推知元素的电负性具有的变化规律</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a:t>
            </a:r>
          </a:p>
          <a:p>
            <a:pPr algn="just">
              <a:lnSpc>
                <a:spcPct val="150000"/>
              </a:lnSpc>
              <a:spcAft>
                <a:spcPts val="0"/>
              </a:spcAft>
              <a:tabLst>
                <a:tab pos="2070735" algn="l"/>
              </a:tabLs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通过分析电负性值变化规律，确定镁元素电负性值的最小范围是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551384" y="5301208"/>
            <a:ext cx="4536504" cy="461665"/>
          </a:xfrm>
          <a:prstGeom prst="rect">
            <a:avLst/>
          </a:prstGeom>
        </p:spPr>
        <p:txBody>
          <a:bodyPr wrap="square">
            <a:spAutoFit/>
          </a:bodyPr>
          <a:lstStyle/>
          <a:p>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，元素的电负性呈周期性变化</a:t>
            </a:r>
            <a:endParaRPr lang="zh-CN" altLang="en-US" dirty="0"/>
          </a:p>
        </p:txBody>
      </p:sp>
      <p:sp>
        <p:nvSpPr>
          <p:cNvPr id="8" name="矩形 7"/>
          <p:cNvSpPr/>
          <p:nvPr/>
        </p:nvSpPr>
        <p:spPr>
          <a:xfrm>
            <a:off x="9132168" y="4767535"/>
            <a:ext cx="2646878"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随着</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原子序数</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的递</a:t>
            </a:r>
            <a:endParaRPr lang="zh-CN" altLang="en-US" dirty="0"/>
          </a:p>
        </p:txBody>
      </p:sp>
      <p:sp>
        <p:nvSpPr>
          <p:cNvPr id="10" name="矩形 9"/>
          <p:cNvSpPr/>
          <p:nvPr/>
        </p:nvSpPr>
        <p:spPr>
          <a:xfrm>
            <a:off x="9408368" y="5877272"/>
            <a:ext cx="12618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0.9</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1.5</a:t>
            </a:r>
            <a:endParaRPr lang="zh-CN" altLang="en-US" dirty="0"/>
          </a:p>
        </p:txBody>
      </p:sp>
    </p:spTree>
    <p:extLst>
      <p:ext uri="{BB962C8B-B14F-4D97-AF65-F5344CB8AC3E}">
        <p14:creationId xmlns:p14="http://schemas.microsoft.com/office/powerpoint/2010/main" val="3878624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12193200" cy="6858000"/>
          </a:xfrm>
          <a:prstGeom prst="rect">
            <a:avLst/>
          </a:prstGeom>
        </p:spPr>
      </p:pic>
      <p:sp>
        <p:nvSpPr>
          <p:cNvPr id="10" name="矩形 9"/>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a:extLst>
              <a:ext uri="{FF2B5EF4-FFF2-40B4-BE49-F238E27FC236}">
                <a16:creationId xmlns:a16="http://schemas.microsoft.com/office/drawing/2014/main" xmlns="" id="{C267AA83-D616-ED4E-81C0-545EB4398E09}"/>
              </a:ext>
            </a:extLst>
          </p:cNvPr>
          <p:cNvSpPr txBox="1"/>
          <p:nvPr/>
        </p:nvSpPr>
        <p:spPr>
          <a:xfrm>
            <a:off x="129016" y="2772454"/>
            <a:ext cx="10513168" cy="1107996"/>
          </a:xfrm>
          <a:prstGeom prst="rect">
            <a:avLst/>
          </a:prstGeom>
          <a:noFill/>
        </p:spPr>
        <p:txBody>
          <a:bodyPr wrap="square" rtlCol="0" anchor="ctr">
            <a:spAutoFit/>
          </a:bodyPr>
          <a:lstStyle/>
          <a:p>
            <a:pPr algn="ctr"/>
            <a:r>
              <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rPr>
              <a:t>元素周期表的结构</a:t>
            </a:r>
          </a:p>
        </p:txBody>
      </p:sp>
      <p:sp>
        <p:nvSpPr>
          <p:cNvPr id="6" name="文本框 5">
            <a:extLst>
              <a:ext uri="{FF2B5EF4-FFF2-40B4-BE49-F238E27FC236}">
                <a16:creationId xmlns:a16="http://schemas.microsoft.com/office/drawing/2014/main" xmlns="" id="{8C829374-D590-8149-8BB5-B124E3F9341E}"/>
              </a:ext>
            </a:extLst>
          </p:cNvPr>
          <p:cNvSpPr txBox="1"/>
          <p:nvPr/>
        </p:nvSpPr>
        <p:spPr>
          <a:xfrm>
            <a:off x="5807968" y="2204864"/>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a16="http://schemas.microsoft.com/office/drawing/2014/main" xmlns="" id="{72467164-16F2-4A4D-B46C-22BE743484D1}"/>
              </a:ext>
            </a:extLst>
          </p:cNvPr>
          <p:cNvSpPr txBox="1"/>
          <p:nvPr/>
        </p:nvSpPr>
        <p:spPr>
          <a:xfrm>
            <a:off x="4523746" y="2204864"/>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9" name="文本框 8">
            <a:extLst>
              <a:ext uri="{FF2B5EF4-FFF2-40B4-BE49-F238E27FC236}">
                <a16:creationId xmlns:a16="http://schemas.microsoft.com/office/drawing/2014/main" xmlns="" id="{BB9F8ED9-2331-FD4B-ADA0-471E1F90BF32}"/>
              </a:ext>
            </a:extLst>
          </p:cNvPr>
          <p:cNvSpPr txBox="1"/>
          <p:nvPr/>
        </p:nvSpPr>
        <p:spPr>
          <a:xfrm>
            <a:off x="4901424" y="2281745"/>
            <a:ext cx="876985" cy="215570"/>
          </a:xfrm>
          <a:custGeom>
            <a:avLst/>
            <a:gdLst/>
            <a:ahLst/>
            <a:cxnLst/>
            <a:rect l="l" t="t" r="r" b="b"/>
            <a:pathLst>
              <a:path w="876985" h="215570">
                <a:moveTo>
                  <a:pt x="509473" y="155905"/>
                </a:moveTo>
                <a:lnTo>
                  <a:pt x="540334" y="155905"/>
                </a:lnTo>
                <a:cubicBezTo>
                  <a:pt x="544449" y="155905"/>
                  <a:pt x="547878" y="157048"/>
                  <a:pt x="550621" y="159334"/>
                </a:cubicBezTo>
                <a:cubicBezTo>
                  <a:pt x="553364" y="161620"/>
                  <a:pt x="554812" y="164668"/>
                  <a:pt x="554964" y="168478"/>
                </a:cubicBezTo>
                <a:lnTo>
                  <a:pt x="556336" y="215113"/>
                </a:lnTo>
                <a:lnTo>
                  <a:pt x="510844" y="215113"/>
                </a:lnTo>
                <a:close/>
                <a:moveTo>
                  <a:pt x="443179" y="155905"/>
                </a:moveTo>
                <a:lnTo>
                  <a:pt x="471297" y="155905"/>
                </a:lnTo>
                <a:cubicBezTo>
                  <a:pt x="476173" y="155905"/>
                  <a:pt x="480212" y="157277"/>
                  <a:pt x="483412" y="160020"/>
                </a:cubicBezTo>
                <a:cubicBezTo>
                  <a:pt x="486613" y="162763"/>
                  <a:pt x="488365" y="166345"/>
                  <a:pt x="488670" y="170764"/>
                </a:cubicBezTo>
                <a:lnTo>
                  <a:pt x="490042" y="215113"/>
                </a:lnTo>
                <a:lnTo>
                  <a:pt x="444550" y="215113"/>
                </a:lnTo>
                <a:close/>
                <a:moveTo>
                  <a:pt x="375056" y="155905"/>
                </a:moveTo>
                <a:lnTo>
                  <a:pt x="403631" y="155905"/>
                </a:lnTo>
                <a:cubicBezTo>
                  <a:pt x="408508" y="155905"/>
                  <a:pt x="412546" y="157277"/>
                  <a:pt x="415747" y="160020"/>
                </a:cubicBezTo>
                <a:cubicBezTo>
                  <a:pt x="418947" y="162763"/>
                  <a:pt x="420700" y="166345"/>
                  <a:pt x="421005" y="170764"/>
                </a:cubicBezTo>
                <a:lnTo>
                  <a:pt x="421919" y="215113"/>
                </a:lnTo>
                <a:lnTo>
                  <a:pt x="376885" y="215113"/>
                </a:lnTo>
                <a:close/>
                <a:moveTo>
                  <a:pt x="311734" y="155905"/>
                </a:moveTo>
                <a:lnTo>
                  <a:pt x="356768" y="155905"/>
                </a:lnTo>
                <a:lnTo>
                  <a:pt x="344652" y="195225"/>
                </a:lnTo>
                <a:cubicBezTo>
                  <a:pt x="342671" y="201168"/>
                  <a:pt x="339013" y="205969"/>
                  <a:pt x="333679" y="209626"/>
                </a:cubicBezTo>
                <a:cubicBezTo>
                  <a:pt x="328345" y="213284"/>
                  <a:pt x="322478" y="215113"/>
                  <a:pt x="316077" y="215113"/>
                </a:cubicBezTo>
                <a:lnTo>
                  <a:pt x="292989" y="215113"/>
                </a:lnTo>
                <a:close/>
                <a:moveTo>
                  <a:pt x="618896" y="82296"/>
                </a:moveTo>
                <a:lnTo>
                  <a:pt x="876985" y="82296"/>
                </a:lnTo>
                <a:lnTo>
                  <a:pt x="875157" y="95555"/>
                </a:lnTo>
                <a:cubicBezTo>
                  <a:pt x="874090" y="103023"/>
                  <a:pt x="870813" y="109042"/>
                  <a:pt x="865327" y="113614"/>
                </a:cubicBezTo>
                <a:cubicBezTo>
                  <a:pt x="859993" y="118339"/>
                  <a:pt x="853668" y="120701"/>
                  <a:pt x="846353" y="120701"/>
                </a:cubicBezTo>
                <a:lnTo>
                  <a:pt x="588264" y="120701"/>
                </a:lnTo>
                <a:lnTo>
                  <a:pt x="590321" y="107214"/>
                </a:lnTo>
                <a:cubicBezTo>
                  <a:pt x="591388" y="100051"/>
                  <a:pt x="594588" y="94107"/>
                  <a:pt x="599922" y="89383"/>
                </a:cubicBezTo>
                <a:cubicBezTo>
                  <a:pt x="605409" y="84658"/>
                  <a:pt x="611733" y="82296"/>
                  <a:pt x="618896" y="82296"/>
                </a:cubicBezTo>
                <a:close/>
                <a:moveTo>
                  <a:pt x="433120" y="0"/>
                </a:moveTo>
                <a:lnTo>
                  <a:pt x="471754" y="0"/>
                </a:lnTo>
                <a:lnTo>
                  <a:pt x="470154" y="13488"/>
                </a:lnTo>
                <a:lnTo>
                  <a:pt x="581710" y="13488"/>
                </a:lnTo>
                <a:lnTo>
                  <a:pt x="580110" y="27661"/>
                </a:lnTo>
                <a:cubicBezTo>
                  <a:pt x="579805" y="29337"/>
                  <a:pt x="579081" y="30747"/>
                  <a:pt x="577939" y="31890"/>
                </a:cubicBezTo>
                <a:cubicBezTo>
                  <a:pt x="576795" y="33033"/>
                  <a:pt x="575538" y="33604"/>
                  <a:pt x="574167" y="33604"/>
                </a:cubicBezTo>
                <a:lnTo>
                  <a:pt x="467639" y="33604"/>
                </a:lnTo>
                <a:lnTo>
                  <a:pt x="465353" y="52121"/>
                </a:lnTo>
                <a:lnTo>
                  <a:pt x="573024" y="52121"/>
                </a:lnTo>
                <a:lnTo>
                  <a:pt x="563880" y="126416"/>
                </a:lnTo>
                <a:cubicBezTo>
                  <a:pt x="563270" y="132360"/>
                  <a:pt x="560908" y="137465"/>
                  <a:pt x="556793" y="141732"/>
                </a:cubicBezTo>
                <a:cubicBezTo>
                  <a:pt x="552831" y="145999"/>
                  <a:pt x="548259" y="148133"/>
                  <a:pt x="543077" y="148133"/>
                </a:cubicBezTo>
                <a:lnTo>
                  <a:pt x="325678" y="148133"/>
                </a:lnTo>
                <a:cubicBezTo>
                  <a:pt x="320649" y="148133"/>
                  <a:pt x="316458" y="145999"/>
                  <a:pt x="313105" y="141732"/>
                </a:cubicBezTo>
                <a:cubicBezTo>
                  <a:pt x="310057" y="137465"/>
                  <a:pt x="308838" y="132360"/>
                  <a:pt x="309448" y="126416"/>
                </a:cubicBezTo>
                <a:lnTo>
                  <a:pt x="318592" y="52121"/>
                </a:lnTo>
                <a:lnTo>
                  <a:pt x="363626" y="52121"/>
                </a:lnTo>
                <a:lnTo>
                  <a:pt x="361340" y="69952"/>
                </a:lnTo>
                <a:lnTo>
                  <a:pt x="361340" y="70638"/>
                </a:lnTo>
                <a:lnTo>
                  <a:pt x="360654" y="76581"/>
                </a:lnTo>
                <a:lnTo>
                  <a:pt x="360426" y="77267"/>
                </a:lnTo>
                <a:lnTo>
                  <a:pt x="355396" y="119787"/>
                </a:lnTo>
                <a:cubicBezTo>
                  <a:pt x="355244" y="121311"/>
                  <a:pt x="355625" y="122682"/>
                  <a:pt x="356539" y="123901"/>
                </a:cubicBezTo>
                <a:cubicBezTo>
                  <a:pt x="357606" y="125121"/>
                  <a:pt x="358825" y="125730"/>
                  <a:pt x="360197" y="125730"/>
                </a:cubicBezTo>
                <a:lnTo>
                  <a:pt x="514502" y="125730"/>
                </a:lnTo>
                <a:cubicBezTo>
                  <a:pt x="515874" y="125730"/>
                  <a:pt x="517017" y="125121"/>
                  <a:pt x="517931" y="123901"/>
                </a:cubicBezTo>
                <a:cubicBezTo>
                  <a:pt x="518998" y="122682"/>
                  <a:pt x="519607" y="121311"/>
                  <a:pt x="519760" y="119787"/>
                </a:cubicBezTo>
                <a:lnTo>
                  <a:pt x="525246" y="74295"/>
                </a:lnTo>
                <a:lnTo>
                  <a:pt x="366598" y="74295"/>
                </a:lnTo>
                <a:lnTo>
                  <a:pt x="369341" y="52121"/>
                </a:lnTo>
                <a:lnTo>
                  <a:pt x="420319" y="52121"/>
                </a:lnTo>
                <a:lnTo>
                  <a:pt x="425805" y="7315"/>
                </a:lnTo>
                <a:cubicBezTo>
                  <a:pt x="426110" y="5182"/>
                  <a:pt x="426948" y="3429"/>
                  <a:pt x="428320" y="2058"/>
                </a:cubicBezTo>
                <a:cubicBezTo>
                  <a:pt x="429691" y="686"/>
                  <a:pt x="431292" y="0"/>
                  <a:pt x="433120" y="0"/>
                </a:cubicBezTo>
                <a:close/>
                <a:moveTo>
                  <a:pt x="136017" y="0"/>
                </a:moveTo>
                <a:lnTo>
                  <a:pt x="175336" y="0"/>
                </a:lnTo>
                <a:lnTo>
                  <a:pt x="174193" y="8230"/>
                </a:lnTo>
                <a:lnTo>
                  <a:pt x="279806" y="8230"/>
                </a:lnTo>
                <a:lnTo>
                  <a:pt x="279577" y="10059"/>
                </a:lnTo>
                <a:cubicBezTo>
                  <a:pt x="278815" y="14935"/>
                  <a:pt x="276644" y="18898"/>
                  <a:pt x="273062" y="21946"/>
                </a:cubicBezTo>
                <a:cubicBezTo>
                  <a:pt x="269481" y="24994"/>
                  <a:pt x="265328" y="26518"/>
                  <a:pt x="260604" y="26518"/>
                </a:cubicBezTo>
                <a:lnTo>
                  <a:pt x="171678" y="26518"/>
                </a:lnTo>
                <a:lnTo>
                  <a:pt x="166649" y="61265"/>
                </a:lnTo>
                <a:lnTo>
                  <a:pt x="211683" y="61265"/>
                </a:lnTo>
                <a:lnTo>
                  <a:pt x="226085" y="37262"/>
                </a:lnTo>
                <a:cubicBezTo>
                  <a:pt x="228828" y="33300"/>
                  <a:pt x="232333" y="31318"/>
                  <a:pt x="236601" y="31318"/>
                </a:cubicBezTo>
                <a:lnTo>
                  <a:pt x="275691" y="31318"/>
                </a:lnTo>
                <a:lnTo>
                  <a:pt x="257860" y="61265"/>
                </a:lnTo>
                <a:lnTo>
                  <a:pt x="283692" y="61265"/>
                </a:lnTo>
                <a:lnTo>
                  <a:pt x="283235" y="64008"/>
                </a:lnTo>
                <a:cubicBezTo>
                  <a:pt x="282473" y="68580"/>
                  <a:pt x="280454" y="72276"/>
                  <a:pt x="277177" y="75095"/>
                </a:cubicBezTo>
                <a:cubicBezTo>
                  <a:pt x="273901" y="77915"/>
                  <a:pt x="269976" y="79324"/>
                  <a:pt x="265404" y="79324"/>
                </a:cubicBezTo>
                <a:lnTo>
                  <a:pt x="84582" y="79324"/>
                </a:lnTo>
                <a:lnTo>
                  <a:pt x="70866" y="99441"/>
                </a:lnTo>
                <a:lnTo>
                  <a:pt x="274548" y="99441"/>
                </a:lnTo>
                <a:lnTo>
                  <a:pt x="274548" y="100584"/>
                </a:lnTo>
                <a:cubicBezTo>
                  <a:pt x="273634" y="105613"/>
                  <a:pt x="271348" y="109728"/>
                  <a:pt x="267690" y="112929"/>
                </a:cubicBezTo>
                <a:cubicBezTo>
                  <a:pt x="264033" y="116129"/>
                  <a:pt x="259765" y="117729"/>
                  <a:pt x="254889" y="117729"/>
                </a:cubicBezTo>
                <a:lnTo>
                  <a:pt x="76352" y="117729"/>
                </a:lnTo>
                <a:lnTo>
                  <a:pt x="73837" y="135560"/>
                </a:lnTo>
                <a:lnTo>
                  <a:pt x="249402" y="135560"/>
                </a:lnTo>
                <a:cubicBezTo>
                  <a:pt x="251841" y="135560"/>
                  <a:pt x="253860" y="136513"/>
                  <a:pt x="255460" y="138418"/>
                </a:cubicBezTo>
                <a:cubicBezTo>
                  <a:pt x="257060" y="140323"/>
                  <a:pt x="257784" y="142570"/>
                  <a:pt x="257632" y="145161"/>
                </a:cubicBezTo>
                <a:lnTo>
                  <a:pt x="251231" y="190195"/>
                </a:lnTo>
                <a:cubicBezTo>
                  <a:pt x="250164" y="197053"/>
                  <a:pt x="246888" y="202997"/>
                  <a:pt x="241401" y="208026"/>
                </a:cubicBezTo>
                <a:cubicBezTo>
                  <a:pt x="235762" y="213055"/>
                  <a:pt x="229438" y="215570"/>
                  <a:pt x="222427" y="215570"/>
                </a:cubicBezTo>
                <a:lnTo>
                  <a:pt x="77495" y="215570"/>
                </a:lnTo>
                <a:cubicBezTo>
                  <a:pt x="78409" y="210084"/>
                  <a:pt x="80848" y="205664"/>
                  <a:pt x="84810" y="202311"/>
                </a:cubicBezTo>
                <a:cubicBezTo>
                  <a:pt x="88773" y="198958"/>
                  <a:pt x="93345" y="197282"/>
                  <a:pt x="98526" y="197282"/>
                </a:cubicBezTo>
                <a:lnTo>
                  <a:pt x="192938" y="197282"/>
                </a:lnTo>
                <a:cubicBezTo>
                  <a:pt x="196138" y="197282"/>
                  <a:pt x="198653" y="196139"/>
                  <a:pt x="200482" y="193853"/>
                </a:cubicBezTo>
                <a:cubicBezTo>
                  <a:pt x="202311" y="191719"/>
                  <a:pt x="203454" y="189052"/>
                  <a:pt x="203911" y="185852"/>
                </a:cubicBezTo>
                <a:lnTo>
                  <a:pt x="208483" y="153848"/>
                </a:lnTo>
                <a:lnTo>
                  <a:pt x="23545" y="153848"/>
                </a:lnTo>
                <a:lnTo>
                  <a:pt x="27889" y="123901"/>
                </a:lnTo>
                <a:lnTo>
                  <a:pt x="0" y="123901"/>
                </a:lnTo>
                <a:lnTo>
                  <a:pt x="33147" y="79324"/>
                </a:lnTo>
                <a:lnTo>
                  <a:pt x="3429" y="79324"/>
                </a:lnTo>
                <a:lnTo>
                  <a:pt x="3886" y="76581"/>
                </a:lnTo>
                <a:cubicBezTo>
                  <a:pt x="4495" y="72009"/>
                  <a:pt x="6477" y="68314"/>
                  <a:pt x="9829" y="65494"/>
                </a:cubicBezTo>
                <a:cubicBezTo>
                  <a:pt x="13182" y="62675"/>
                  <a:pt x="17068" y="61265"/>
                  <a:pt x="21488" y="61265"/>
                </a:cubicBezTo>
                <a:lnTo>
                  <a:pt x="118872" y="61265"/>
                </a:lnTo>
                <a:lnTo>
                  <a:pt x="123901" y="26518"/>
                </a:lnTo>
                <a:lnTo>
                  <a:pt x="24231" y="26518"/>
                </a:lnTo>
                <a:lnTo>
                  <a:pt x="24460" y="24918"/>
                </a:lnTo>
                <a:cubicBezTo>
                  <a:pt x="25374" y="20041"/>
                  <a:pt x="27584" y="16040"/>
                  <a:pt x="31089" y="12916"/>
                </a:cubicBezTo>
                <a:cubicBezTo>
                  <a:pt x="34594" y="9792"/>
                  <a:pt x="38785" y="8230"/>
                  <a:pt x="43662" y="8230"/>
                </a:cubicBezTo>
                <a:lnTo>
                  <a:pt x="126415" y="8230"/>
                </a:lnTo>
                <a:cubicBezTo>
                  <a:pt x="126720" y="5791"/>
                  <a:pt x="127787" y="3810"/>
                  <a:pt x="129616" y="2286"/>
                </a:cubicBezTo>
                <a:cubicBezTo>
                  <a:pt x="131445" y="762"/>
                  <a:pt x="133578" y="0"/>
                  <a:pt x="136017"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latin typeface="DOUYU Font" pitchFamily="2" charset="-122"/>
              <a:ea typeface="DOUYU Font" pitchFamily="2" charset="-122"/>
            </a:endParaRPr>
          </a:p>
        </p:txBody>
      </p:sp>
    </p:spTree>
    <p:extLst>
      <p:ext uri="{BB962C8B-B14F-4D97-AF65-F5344CB8AC3E}">
        <p14:creationId xmlns:p14="http://schemas.microsoft.com/office/powerpoint/2010/main" val="1761176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xmlns="" id="{574E7DD6-E482-894D-9E46-D2B62C9ED9EC}"/>
              </a:ext>
            </a:extLst>
          </p:cNvPr>
          <p:cNvGrpSpPr/>
          <p:nvPr/>
        </p:nvGrpSpPr>
        <p:grpSpPr>
          <a:xfrm>
            <a:off x="516000" y="980727"/>
            <a:ext cx="11160000" cy="3672409"/>
            <a:chOff x="792914" y="3925222"/>
            <a:chExt cx="11160000" cy="3672409"/>
          </a:xfrm>
        </p:grpSpPr>
        <p:sp>
          <p:nvSpPr>
            <p:cNvPr id="14" name="圆角矩形 13">
              <a:extLst>
                <a:ext uri="{FF2B5EF4-FFF2-40B4-BE49-F238E27FC236}">
                  <a16:creationId xmlns:a16="http://schemas.microsoft.com/office/drawing/2014/main" xmlns="" id="{E0791A29-2CB4-2744-96C1-EA2037B165CE}"/>
                </a:ext>
              </a:extLst>
            </p:cNvPr>
            <p:cNvSpPr/>
            <p:nvPr/>
          </p:nvSpPr>
          <p:spPr>
            <a:xfrm>
              <a:off x="792914" y="4038113"/>
              <a:ext cx="11160000" cy="3559518"/>
            </a:xfrm>
            <a:prstGeom prst="roundRect">
              <a:avLst>
                <a:gd name="adj" fmla="val 250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6" name="矩形 15">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8" name="矩形 17"/>
          <p:cNvSpPr/>
          <p:nvPr/>
        </p:nvSpPr>
        <p:spPr>
          <a:xfrm>
            <a:off x="804592" y="2752868"/>
            <a:ext cx="10620000" cy="1684244"/>
          </a:xfrm>
          <a:prstGeom prst="rect">
            <a:avLst/>
          </a:prstGeom>
        </p:spPr>
        <p:txBody>
          <a:bodyPr>
            <a:spAutoFit/>
          </a:bodyPr>
          <a:lstStyle/>
          <a:p>
            <a:pPr lvl="0" algn="just">
              <a:lnSpc>
                <a:spcPct val="150000"/>
              </a:lnSpc>
              <a:tabLst>
                <a:tab pos="2070735" algn="l"/>
              </a:tabLst>
            </a:pP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根据电负性的递变规律：同周期元素从左到右，元素电负性逐渐变大，同族元素从上到下，元素电负性逐渐变小，可知在同周期中电负性：</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Mg</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，同主族：</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Be</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Mg</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solidFill>
                  <a:prstClr val="black"/>
                </a:solidFill>
                <a:latin typeface="Times New Roman" panose="02020603050405020304" pitchFamily="18" charset="0"/>
                <a:ea typeface="宋体" panose="02010600030101010101" pitchFamily="2" charset="-122"/>
                <a:cs typeface="Courier New" panose="02070309020205020404" pitchFamily="49" charset="0"/>
              </a:rPr>
              <a:t>Ca</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，最小范围应为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0.9</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1.5</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9" name="表格 18"/>
          <p:cNvGraphicFramePr>
            <a:graphicFrameLocks noGrp="1"/>
          </p:cNvGraphicFramePr>
          <p:nvPr>
            <p:extLst>
              <p:ext uri="{D42A27DB-BD31-4B8C-83A1-F6EECF244321}">
                <p14:modId xmlns:p14="http://schemas.microsoft.com/office/powerpoint/2010/main" val="2068518533"/>
              </p:ext>
            </p:extLst>
          </p:nvPr>
        </p:nvGraphicFramePr>
        <p:xfrm>
          <a:off x="983431" y="1484784"/>
          <a:ext cx="10359995" cy="1152128"/>
        </p:xfrm>
        <a:graphic>
          <a:graphicData uri="http://schemas.openxmlformats.org/drawingml/2006/table">
            <a:tbl>
              <a:tblPr/>
              <a:tblGrid>
                <a:gridCol w="1369769"/>
                <a:gridCol w="642159"/>
                <a:gridCol w="642159"/>
                <a:gridCol w="642159"/>
                <a:gridCol w="642159"/>
                <a:gridCol w="642159"/>
                <a:gridCol w="642159"/>
                <a:gridCol w="642159"/>
                <a:gridCol w="642159"/>
                <a:gridCol w="642159"/>
                <a:gridCol w="642159"/>
                <a:gridCol w="642159"/>
                <a:gridCol w="642159"/>
                <a:gridCol w="642159"/>
                <a:gridCol w="642159"/>
              </a:tblGrid>
              <a:tr h="576064">
                <a:tc>
                  <a:txBody>
                    <a:bodyPr/>
                    <a:lstStyle/>
                    <a:p>
                      <a:pPr algn="ctr">
                        <a:lnSpc>
                          <a:spcPct val="150000"/>
                        </a:lnSpc>
                        <a:spcAft>
                          <a:spcPts val="0"/>
                        </a:spcAft>
                        <a:tabLst>
                          <a:tab pos="2070735" algn="l"/>
                        </a:tabLst>
                      </a:pPr>
                      <a:r>
                        <a:rPr lang="zh-CN" sz="2400" kern="100" baseline="0" dirty="0">
                          <a:effectLst/>
                          <a:latin typeface="Times New Roman" panose="02020603050405020304" pitchFamily="18" charset="0"/>
                          <a:ea typeface="宋体" panose="02010600030101010101" pitchFamily="2" charset="-122"/>
                          <a:cs typeface="Times New Roman" panose="02020603050405020304" pitchFamily="18" charset="0"/>
                        </a:rPr>
                        <a:t>元素</a:t>
                      </a:r>
                      <a:endParaRPr lang="zh-CN" sz="1050" kern="100" baseline="0" dirty="0">
                        <a:effectLst/>
                        <a:latin typeface=""/>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Al</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Be</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Cl</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F</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Li</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Mg</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P</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Si</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gn="ctr">
                        <a:lnSpc>
                          <a:spcPct val="150000"/>
                        </a:lnSpc>
                        <a:spcAft>
                          <a:spcPts val="0"/>
                        </a:spcAft>
                        <a:tabLst>
                          <a:tab pos="2070735" algn="l"/>
                        </a:tabLst>
                      </a:pPr>
                      <a:r>
                        <a:rPr lang="zh-CN" sz="2400" kern="100" baseline="0" dirty="0">
                          <a:effectLst/>
                          <a:latin typeface="Times New Roman" panose="02020603050405020304" pitchFamily="18" charset="0"/>
                          <a:ea typeface="宋体" panose="02010600030101010101" pitchFamily="2" charset="-122"/>
                          <a:cs typeface="Times New Roman" panose="02020603050405020304" pitchFamily="18" charset="0"/>
                        </a:rPr>
                        <a:t>电负性</a:t>
                      </a:r>
                      <a:endParaRPr lang="zh-CN" sz="1050" kern="100" baseline="0" dirty="0">
                        <a:effectLst/>
                        <a:latin typeface=""/>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3.0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3.0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0.9</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3.5</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2.1</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1.8</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75757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956896"/>
            <a:ext cx="11412000" cy="3416320"/>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判断下列物质是离子化合物还是共价化合物：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A.Li</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B.BeCl</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C.AlCl</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D.SiC</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属于离子化合物的是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填字母，下同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属于共价化合物的是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请设计一个实验方案证明上述所得到的结论：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938914232"/>
              </p:ext>
            </p:extLst>
          </p:nvPr>
        </p:nvGraphicFramePr>
        <p:xfrm>
          <a:off x="516000" y="764704"/>
          <a:ext cx="11160002" cy="1097280"/>
        </p:xfrm>
        <a:graphic>
          <a:graphicData uri="http://schemas.openxmlformats.org/drawingml/2006/table">
            <a:tbl>
              <a:tblPr/>
              <a:tblGrid>
                <a:gridCol w="1475544"/>
                <a:gridCol w="691747"/>
                <a:gridCol w="691747"/>
                <a:gridCol w="691747"/>
                <a:gridCol w="691747"/>
                <a:gridCol w="691747"/>
                <a:gridCol w="691747"/>
                <a:gridCol w="691747"/>
                <a:gridCol w="691747"/>
                <a:gridCol w="691747"/>
                <a:gridCol w="691747"/>
                <a:gridCol w="691747"/>
                <a:gridCol w="691747"/>
                <a:gridCol w="691747"/>
                <a:gridCol w="691747"/>
              </a:tblGrid>
              <a:tr h="262890">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元素</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Al</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Be</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Cl</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F</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Li</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Mg</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P</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Si</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810">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电负性</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1.5</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1.5</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3.0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3.0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0.9</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3.5</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2.1</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1.8</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3359696" y="3140968"/>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a:t>
            </a:r>
            <a:endParaRPr lang="zh-CN" altLang="en-US" dirty="0"/>
          </a:p>
        </p:txBody>
      </p:sp>
      <p:sp>
        <p:nvSpPr>
          <p:cNvPr id="8" name="矩形 7"/>
          <p:cNvSpPr/>
          <p:nvPr/>
        </p:nvSpPr>
        <p:spPr>
          <a:xfrm>
            <a:off x="3358253" y="3691567"/>
            <a:ext cx="81785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BCD</a:t>
            </a:r>
            <a:endParaRPr lang="zh-CN" altLang="en-US" dirty="0"/>
          </a:p>
        </p:txBody>
      </p:sp>
      <p:sp>
        <p:nvSpPr>
          <p:cNvPr id="10" name="矩形 9"/>
          <p:cNvSpPr/>
          <p:nvPr/>
        </p:nvSpPr>
        <p:spPr>
          <a:xfrm>
            <a:off x="432048" y="4797152"/>
            <a:ext cx="6384032" cy="461665"/>
          </a:xfrm>
          <a:prstGeom prst="rect">
            <a:avLst/>
          </a:prstGeom>
        </p:spPr>
        <p:txBody>
          <a:bodyPr wrap="square">
            <a:spAutoFit/>
          </a:bodyPr>
          <a:lstStyle/>
          <a:p>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若</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导电则为离子化合物，反之则为共价化合物</a:t>
            </a:r>
            <a:endParaRPr lang="zh-CN" altLang="en-US" dirty="0"/>
          </a:p>
        </p:txBody>
      </p:sp>
      <p:sp>
        <p:nvSpPr>
          <p:cNvPr id="12" name="矩形 11"/>
          <p:cNvSpPr/>
          <p:nvPr/>
        </p:nvSpPr>
        <p:spPr>
          <a:xfrm>
            <a:off x="6600056" y="4221088"/>
            <a:ext cx="5109091"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测定各物质在熔融状态下能否导电，</a:t>
            </a:r>
            <a:endParaRPr lang="zh-CN" altLang="en-US" dirty="0"/>
          </a:p>
        </p:txBody>
      </p:sp>
    </p:spTree>
    <p:extLst>
      <p:ext uri="{BB962C8B-B14F-4D97-AF65-F5344CB8AC3E}">
        <p14:creationId xmlns:p14="http://schemas.microsoft.com/office/powerpoint/2010/main" val="414633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xmlns="" id="{574E7DD6-E482-894D-9E46-D2B62C9ED9EC}"/>
              </a:ext>
            </a:extLst>
          </p:cNvPr>
          <p:cNvGrpSpPr/>
          <p:nvPr/>
        </p:nvGrpSpPr>
        <p:grpSpPr>
          <a:xfrm>
            <a:off x="516000" y="980727"/>
            <a:ext cx="11160000" cy="4680521"/>
            <a:chOff x="792914" y="3925222"/>
            <a:chExt cx="11160000" cy="4680521"/>
          </a:xfrm>
        </p:grpSpPr>
        <p:sp>
          <p:nvSpPr>
            <p:cNvPr id="14" name="圆角矩形 13">
              <a:extLst>
                <a:ext uri="{FF2B5EF4-FFF2-40B4-BE49-F238E27FC236}">
                  <a16:creationId xmlns:a16="http://schemas.microsoft.com/office/drawing/2014/main" xmlns="" id="{E0791A29-2CB4-2744-96C1-EA2037B165CE}"/>
                </a:ext>
              </a:extLst>
            </p:cNvPr>
            <p:cNvSpPr/>
            <p:nvPr/>
          </p:nvSpPr>
          <p:spPr>
            <a:xfrm>
              <a:off x="792914" y="4038113"/>
              <a:ext cx="11160000" cy="4567630"/>
            </a:xfrm>
            <a:prstGeom prst="roundRect">
              <a:avLst>
                <a:gd name="adj" fmla="val 175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6" name="矩形 15">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8" name="矩形 17"/>
          <p:cNvSpPr/>
          <p:nvPr/>
        </p:nvSpPr>
        <p:spPr>
          <a:xfrm>
            <a:off x="804592" y="2752868"/>
            <a:ext cx="10620000" cy="2775760"/>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根据已知条件及表中数值：</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中元素的电负性差值为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，大于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，形成离子键，为离子化合物；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BeCl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SiC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中元素的电负性差值分别为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，均小于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，形成共价键，为共价化合物。共价化合物和离子化合物最大的区别在于熔融状态下能否导电。离子化合物在熔融状态下以离子形式存在，可以导电，但共价化合物却不能。</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9" name="表格 18"/>
          <p:cNvGraphicFramePr>
            <a:graphicFrameLocks noGrp="1"/>
          </p:cNvGraphicFramePr>
          <p:nvPr>
            <p:extLst>
              <p:ext uri="{D42A27DB-BD31-4B8C-83A1-F6EECF244321}">
                <p14:modId xmlns:p14="http://schemas.microsoft.com/office/powerpoint/2010/main" val="3430643870"/>
              </p:ext>
            </p:extLst>
          </p:nvPr>
        </p:nvGraphicFramePr>
        <p:xfrm>
          <a:off x="983431" y="1484784"/>
          <a:ext cx="10359995" cy="1152128"/>
        </p:xfrm>
        <a:graphic>
          <a:graphicData uri="http://schemas.openxmlformats.org/drawingml/2006/table">
            <a:tbl>
              <a:tblPr/>
              <a:tblGrid>
                <a:gridCol w="1369769"/>
                <a:gridCol w="642159"/>
                <a:gridCol w="642159"/>
                <a:gridCol w="642159"/>
                <a:gridCol w="642159"/>
                <a:gridCol w="642159"/>
                <a:gridCol w="642159"/>
                <a:gridCol w="642159"/>
                <a:gridCol w="642159"/>
                <a:gridCol w="642159"/>
                <a:gridCol w="642159"/>
                <a:gridCol w="642159"/>
                <a:gridCol w="642159"/>
                <a:gridCol w="642159"/>
                <a:gridCol w="642159"/>
              </a:tblGrid>
              <a:tr h="576064">
                <a:tc>
                  <a:txBody>
                    <a:bodyPr/>
                    <a:lstStyle/>
                    <a:p>
                      <a:pPr algn="ctr">
                        <a:lnSpc>
                          <a:spcPct val="150000"/>
                        </a:lnSpc>
                        <a:spcAft>
                          <a:spcPts val="0"/>
                        </a:spcAft>
                        <a:tabLst>
                          <a:tab pos="2070735" algn="l"/>
                        </a:tabLst>
                      </a:pPr>
                      <a:r>
                        <a:rPr lang="zh-CN" sz="2400" kern="100" baseline="0" dirty="0">
                          <a:effectLst/>
                          <a:latin typeface="Times New Roman" panose="02020603050405020304" pitchFamily="18" charset="0"/>
                          <a:ea typeface="微软雅黑" panose="020B0503020204020204" pitchFamily="34" charset="-122"/>
                          <a:cs typeface="Times New Roman" panose="02020603050405020304" pitchFamily="18" charset="0"/>
                        </a:rPr>
                        <a:t>元素</a:t>
                      </a:r>
                      <a:endParaRPr lang="zh-CN" sz="1050" kern="100" baseline="0" dirty="0">
                        <a:effectLst/>
                        <a:latin typeface=""/>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Al</a:t>
                      </a:r>
                      <a:endParaRPr lang="zh-CN" sz="105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105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Be</a:t>
                      </a:r>
                      <a:endParaRPr lang="zh-CN" sz="105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C</a:t>
                      </a:r>
                      <a:endParaRPr lang="zh-CN" sz="105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dirty="0" err="1">
                          <a:effectLst/>
                          <a:latin typeface="Times New Roman" panose="02020603050405020304" pitchFamily="18" charset="0"/>
                          <a:ea typeface="微软雅黑" panose="020B0503020204020204" pitchFamily="34" charset="-122"/>
                          <a:cs typeface="Courier New" panose="02070309020205020404" pitchFamily="49" charset="0"/>
                        </a:rPr>
                        <a:t>Cl</a:t>
                      </a:r>
                      <a:endParaRPr lang="zh-CN" sz="105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F</a:t>
                      </a:r>
                      <a:endParaRPr lang="zh-CN" sz="105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Li</a:t>
                      </a:r>
                      <a:endParaRPr lang="zh-CN" sz="105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Mg</a:t>
                      </a:r>
                      <a:endParaRPr lang="zh-CN" sz="105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N</a:t>
                      </a:r>
                      <a:endParaRPr lang="zh-CN" sz="105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Na</a:t>
                      </a:r>
                      <a:endParaRPr lang="zh-CN" sz="105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O</a:t>
                      </a:r>
                      <a:endParaRPr lang="zh-CN" sz="105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P</a:t>
                      </a:r>
                      <a:endParaRPr lang="zh-CN" sz="105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S</a:t>
                      </a:r>
                      <a:endParaRPr lang="zh-CN" sz="105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Si</a:t>
                      </a:r>
                      <a:endParaRPr lang="zh-CN" sz="105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gn="ctr">
                        <a:lnSpc>
                          <a:spcPct val="150000"/>
                        </a:lnSpc>
                        <a:spcAft>
                          <a:spcPts val="0"/>
                        </a:spcAft>
                        <a:tabLst>
                          <a:tab pos="2070735" algn="l"/>
                        </a:tabLst>
                      </a:pPr>
                      <a:r>
                        <a:rPr lang="zh-CN" sz="2400" kern="100" baseline="0" dirty="0">
                          <a:effectLst/>
                          <a:latin typeface="Times New Roman" panose="02020603050405020304" pitchFamily="18" charset="0"/>
                          <a:ea typeface="微软雅黑" panose="020B0503020204020204" pitchFamily="34" charset="-122"/>
                          <a:cs typeface="Times New Roman" panose="02020603050405020304" pitchFamily="18" charset="0"/>
                        </a:rPr>
                        <a:t>电负性</a:t>
                      </a:r>
                      <a:endParaRPr lang="zh-CN" sz="1050" kern="100" baseline="0" dirty="0">
                        <a:effectLst/>
                        <a:latin typeface=""/>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1.5</a:t>
                      </a:r>
                      <a:endParaRPr lang="zh-CN" sz="105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105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1.5</a:t>
                      </a:r>
                      <a:endParaRPr lang="zh-CN" sz="105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105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3.0</a:t>
                      </a:r>
                      <a:endParaRPr lang="zh-CN" sz="105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105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1.0</a:t>
                      </a:r>
                      <a:endParaRPr lang="zh-CN" sz="105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105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3.0</a:t>
                      </a:r>
                      <a:endParaRPr lang="zh-CN" sz="105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0.9</a:t>
                      </a:r>
                      <a:endParaRPr lang="zh-CN" sz="105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3.5</a:t>
                      </a:r>
                      <a:endParaRPr lang="zh-CN" sz="105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2.1</a:t>
                      </a:r>
                      <a:endParaRPr lang="zh-CN" sz="105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105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1.8</a:t>
                      </a:r>
                      <a:endParaRPr lang="zh-CN" sz="105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18335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340768"/>
            <a:ext cx="11412000" cy="1200329"/>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组成的化合物中，</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元素显</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正</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负</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价，理由是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a:t>
            </a: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5620826" y="1455167"/>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负</a:t>
            </a:r>
            <a:endParaRPr lang="zh-CN" altLang="en-US" dirty="0"/>
          </a:p>
        </p:txBody>
      </p:sp>
      <p:sp>
        <p:nvSpPr>
          <p:cNvPr id="7" name="矩形 6"/>
          <p:cNvSpPr/>
          <p:nvPr/>
        </p:nvSpPr>
        <p:spPr>
          <a:xfrm>
            <a:off x="10416480" y="1412776"/>
            <a:ext cx="1090363" cy="461665"/>
          </a:xfrm>
          <a:prstGeom prst="rect">
            <a:avLst/>
          </a:prstGeom>
        </p:spPr>
        <p:txBody>
          <a:bodyPr wrap="none">
            <a:spAutoFit/>
          </a:bodyPr>
          <a:lstStyle/>
          <a:p>
            <a:r>
              <a:rPr lang="en-US" altLang="zh-CN" sz="2400" kern="100" dirty="0" err="1">
                <a:solidFill>
                  <a:srgbClr val="C00000"/>
                </a:solidFill>
                <a:latin typeface="Times New Roman" panose="02020603050405020304" pitchFamily="18" charset="0"/>
                <a:ea typeface="微软雅黑" panose="020B0503020204020204" pitchFamily="34" charset="-122"/>
              </a:rPr>
              <a:t>Cl</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的电</a:t>
            </a:r>
            <a:endParaRPr lang="zh-CN" altLang="en-US" dirty="0"/>
          </a:p>
        </p:txBody>
      </p:sp>
      <p:sp>
        <p:nvSpPr>
          <p:cNvPr id="9" name="矩形 8"/>
          <p:cNvSpPr/>
          <p:nvPr/>
        </p:nvSpPr>
        <p:spPr>
          <a:xfrm>
            <a:off x="551384" y="1959223"/>
            <a:ext cx="4339650"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负性大于</a:t>
            </a:r>
            <a:r>
              <a:rPr lang="en-US" altLang="zh-CN" sz="2400" kern="100" dirty="0">
                <a:solidFill>
                  <a:srgbClr val="C00000"/>
                </a:solidFill>
                <a:latin typeface="Times New Roman" panose="02020603050405020304" pitchFamily="18" charset="0"/>
                <a:ea typeface="微软雅黑" panose="020B0503020204020204" pitchFamily="34" charset="-122"/>
              </a:rPr>
              <a:t>P</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solidFill>
                  <a:srgbClr val="C00000"/>
                </a:solidFill>
                <a:latin typeface="Times New Roman" panose="02020603050405020304" pitchFamily="18" charset="0"/>
                <a:ea typeface="微软雅黑" panose="020B0503020204020204" pitchFamily="34" charset="-122"/>
              </a:rPr>
              <a:t>Cl</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吸引电子能力强</a:t>
            </a:r>
            <a:endParaRPr lang="zh-CN" altLang="en-US" dirty="0"/>
          </a:p>
        </p:txBody>
      </p:sp>
    </p:spTree>
    <p:extLst>
      <p:ext uri="{BB962C8B-B14F-4D97-AF65-F5344CB8AC3E}">
        <p14:creationId xmlns:p14="http://schemas.microsoft.com/office/powerpoint/2010/main" val="173135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a:extLst>
              <a:ext uri="{FF2B5EF4-FFF2-40B4-BE49-F238E27FC236}">
                <a16:creationId xmlns:a16="http://schemas.microsoft.com/office/drawing/2014/main" xmlns="" id="{42F66117-1422-E04E-93A0-A3423E0F05D2}"/>
              </a:ext>
            </a:extLst>
          </p:cNvPr>
          <p:cNvSpPr/>
          <p:nvPr/>
        </p:nvSpPr>
        <p:spPr>
          <a:xfrm>
            <a:off x="559851" y="1556793"/>
            <a:ext cx="11110368" cy="4824535"/>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形状 7">
            <a:extLst>
              <a:ext uri="{FF2B5EF4-FFF2-40B4-BE49-F238E27FC236}">
                <a16:creationId xmlns:a16="http://schemas.microsoft.com/office/drawing/2014/main" xmlns=""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0" name="文本框 9">
            <a:extLst>
              <a:ext uri="{FF2B5EF4-FFF2-40B4-BE49-F238E27FC236}">
                <a16:creationId xmlns:a16="http://schemas.microsoft.com/office/drawing/2014/main" xmlns="" id="{1639F706-5A08-E441-9E43-476613981402}"/>
              </a:ext>
            </a:extLst>
          </p:cNvPr>
          <p:cNvSpPr txBox="1"/>
          <p:nvPr/>
        </p:nvSpPr>
        <p:spPr>
          <a:xfrm>
            <a:off x="2694764" y="776317"/>
            <a:ext cx="6707620" cy="492443"/>
          </a:xfrm>
          <a:prstGeom prst="rect">
            <a:avLst/>
          </a:prstGeom>
          <a:noFill/>
        </p:spPr>
        <p:txBody>
          <a:bodyPr wrap="square">
            <a:spAutoFit/>
          </a:bodyPr>
          <a:lstStyle/>
          <a:p>
            <a:pPr algn="ctr">
              <a:tabLst>
                <a:tab pos="2430780" algn="l"/>
              </a:tabLst>
            </a:pPr>
            <a:r>
              <a:rPr lang="zh-CN" altLang="zh-CN" sz="2600" b="1" kern="100" dirty="0">
                <a:solidFill>
                  <a:schemeClr val="bg1"/>
                </a:solidFill>
                <a:latin typeface="+mn-ea"/>
                <a:cs typeface="Times New Roman" panose="02020603050405020304" pitchFamily="18" charset="0"/>
              </a:rPr>
              <a:t>电负性的三大应用</a:t>
            </a:r>
          </a:p>
        </p:txBody>
      </p:sp>
      <p:sp>
        <p:nvSpPr>
          <p:cNvPr id="13" name="矩形 12"/>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归纳总结</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11" name="矩形 10">
            <a:hlinkClick r:id="rId2"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pic>
        <p:nvPicPr>
          <p:cNvPr id="225282" name="Picture 2" descr="12-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1114" y="1612690"/>
            <a:ext cx="5183167" cy="469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100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12193200" cy="6858000"/>
          </a:xfrm>
          <a:prstGeom prst="rect">
            <a:avLst/>
          </a:prstGeom>
        </p:spPr>
      </p:pic>
      <p:sp>
        <p:nvSpPr>
          <p:cNvPr id="10" name="矩形 9"/>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a:extLst>
              <a:ext uri="{FF2B5EF4-FFF2-40B4-BE49-F238E27FC236}">
                <a16:creationId xmlns:a16="http://schemas.microsoft.com/office/drawing/2014/main" xmlns=""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真题演练  明确考向</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xmlns="" id="{8C829374-D590-8149-8BB5-B124E3F9341E}"/>
              </a:ext>
            </a:extLst>
          </p:cNvPr>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a16="http://schemas.microsoft.com/office/drawing/2014/main" xmlns="" id="{72467164-16F2-4A4D-B46C-22BE743484D1}"/>
              </a:ext>
            </a:extLst>
          </p:cNvPr>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pic>
        <p:nvPicPr>
          <p:cNvPr id="9" name="图片 8"/>
          <p:cNvPicPr>
            <a:picLocks noChangeAspect="1"/>
          </p:cNvPicPr>
          <p:nvPr/>
        </p:nvPicPr>
        <p:blipFill>
          <a:blip r:embed="rId3"/>
          <a:stretch>
            <a:fillRect/>
          </a:stretch>
        </p:blipFill>
        <p:spPr>
          <a:xfrm>
            <a:off x="4795174" y="2262726"/>
            <a:ext cx="1481456" cy="493819"/>
          </a:xfrm>
          <a:prstGeom prst="rect">
            <a:avLst/>
          </a:prstGeom>
        </p:spPr>
      </p:pic>
    </p:spTree>
    <p:extLst>
      <p:ext uri="{BB962C8B-B14F-4D97-AF65-F5344CB8AC3E}">
        <p14:creationId xmlns:p14="http://schemas.microsoft.com/office/powerpoint/2010/main" val="470202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xmlns="" id="{B9872406-72F5-594F-A16E-02C2617B58AB}"/>
              </a:ext>
            </a:extLst>
          </p:cNvPr>
          <p:cNvSpPr/>
          <p:nvPr/>
        </p:nvSpPr>
        <p:spPr>
          <a:xfrm>
            <a:off x="390000" y="965214"/>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天津</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12)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元素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的原子序数依次增大且小于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，其原子半径和最外层电子数之间的关系如图所示。下列判断正确的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的电负性比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B.Q</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的简单离子半径比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的简单气态氢化物的热稳定性比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的最高价氧化物对应的水化物的碱性比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7" name="TextBox 9"/>
          <p:cNvSpPr txBox="1"/>
          <p:nvPr/>
        </p:nvSpPr>
        <p:spPr>
          <a:xfrm>
            <a:off x="253827" y="256490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226306" name="Picture 2" descr="5-23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1611" y="2132856"/>
            <a:ext cx="4099005" cy="267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圆角矩形 17">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9" name="圆角矩形 18">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0" name="圆角矩形 19">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1" name="圆角矩形 20">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2" name="圆角矩形 21">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3" name="圆角矩形 22">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06001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3A329BE5-FA48-1445-847B-16C3FB060719}"/>
              </a:ext>
            </a:extLst>
          </p:cNvPr>
          <p:cNvSpPr/>
          <p:nvPr/>
        </p:nvSpPr>
        <p:spPr>
          <a:xfrm>
            <a:off x="390000" y="1268760"/>
            <a:ext cx="11412000" cy="282382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(2020</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江苏</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9)</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下列关于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元素及其化合物的说法正确的是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的碱性比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Mg(OH)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得到电子的能力比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Br</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的弱</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原子半径</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r</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r</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r</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r</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原子的最外层电子数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(Br)</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圆角矩形 13">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3" name="TextBox 9"/>
          <p:cNvSpPr txBox="1"/>
          <p:nvPr/>
        </p:nvSpPr>
        <p:spPr>
          <a:xfrm>
            <a:off x="253827" y="178833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3" name="圆角矩形 22">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4" name="圆角矩形 23">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5" name="圆角矩形 24">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6" name="圆角矩形 25">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7" name="圆角矩形 26">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8" name="圆角矩形 27">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73230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574E7DD6-E482-894D-9E46-D2B62C9ED9EC}"/>
              </a:ext>
            </a:extLst>
          </p:cNvPr>
          <p:cNvGrpSpPr/>
          <p:nvPr/>
        </p:nvGrpSpPr>
        <p:grpSpPr>
          <a:xfrm>
            <a:off x="516000" y="1196752"/>
            <a:ext cx="11160000" cy="3632343"/>
            <a:chOff x="792914" y="3925222"/>
            <a:chExt cx="11160000" cy="3632343"/>
          </a:xfrm>
        </p:grpSpPr>
        <p:sp>
          <p:nvSpPr>
            <p:cNvPr id="3" name="圆角矩形 2">
              <a:extLst>
                <a:ext uri="{FF2B5EF4-FFF2-40B4-BE49-F238E27FC236}">
                  <a16:creationId xmlns:a16="http://schemas.microsoft.com/office/drawing/2014/main" xmlns="" id="{E0791A29-2CB4-2744-96C1-EA2037B165CE}"/>
                </a:ext>
              </a:extLst>
            </p:cNvPr>
            <p:cNvSpPr/>
            <p:nvPr/>
          </p:nvSpPr>
          <p:spPr>
            <a:xfrm>
              <a:off x="792914" y="4038112"/>
              <a:ext cx="11160000" cy="3519453"/>
            </a:xfrm>
            <a:prstGeom prst="roundRect">
              <a:avLst>
                <a:gd name="adj" fmla="val 419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 name="矩形 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6" name="矩形 5"/>
          <p:cNvSpPr/>
          <p:nvPr/>
        </p:nvSpPr>
        <p:spPr>
          <a:xfrm>
            <a:off x="696000" y="1412776"/>
            <a:ext cx="10800000" cy="3416320"/>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金属性：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，故碱性：</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氯</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和溴均属于卤族元素，同一主族元素从上到下，单质的氧化性逐渐减弱，得电子能力：</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同</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一周期主族元素，从左到右原子半径依次减小，则</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r</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(Br)&gt;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r</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r</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r</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氯</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和溴属于同一主族，最外层电子数相等，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5" name="圆角矩形 14">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6" name="圆角矩形 15">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7" name="圆角矩形 16">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8" name="圆角矩形 1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9" name="圆角矩形 1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0" name="圆角矩形 1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1" name="圆角矩形 2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2" name="圆角矩形 2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80550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8FEF50E-5279-AC48-99A0-C8947064D50F}"/>
              </a:ext>
            </a:extLst>
          </p:cNvPr>
          <p:cNvSpPr/>
          <p:nvPr/>
        </p:nvSpPr>
        <p:spPr>
          <a:xfrm>
            <a:off x="390000" y="1109230"/>
            <a:ext cx="11412000" cy="282382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北京</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下列性质的比较，不能用元素周期律解释的是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酸性：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HClO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SiO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碱性：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LiOH</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热稳定性：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非金属性：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6" name="圆角矩形 15">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1" name="TextBox 9"/>
          <p:cNvSpPr txBox="1"/>
          <p:nvPr/>
        </p:nvSpPr>
        <p:spPr>
          <a:xfrm>
            <a:off x="263352" y="162880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9" name="圆角矩形 8">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0" name="圆角矩形 9">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2" name="圆角矩形 11">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7" name="圆角矩形 16">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8" name="圆角矩形 17">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9" name="圆角矩形 18">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4241375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22756" y="1124744"/>
            <a:ext cx="11412000" cy="577081"/>
          </a:xfrm>
          <a:prstGeom prst="rect">
            <a:avLst/>
          </a:prstGeom>
        </p:spPr>
        <p:txBody>
          <a:bodyPr wrap="square">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1.</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元素周期表的编排原则</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矩形 13"/>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19" name="矩形 18"/>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3" name="矩形 2"/>
          <p:cNvSpPr/>
          <p:nvPr/>
        </p:nvSpPr>
        <p:spPr>
          <a:xfrm>
            <a:off x="3863752" y="2204864"/>
            <a:ext cx="1415772" cy="461665"/>
          </a:xfrm>
          <a:prstGeom prst="rect">
            <a:avLst/>
          </a:prstGeom>
        </p:spPr>
        <p:txBody>
          <a:bodyPr wrap="none">
            <a:spAutoFit/>
          </a:bodyPr>
          <a:lstStyle/>
          <a:p>
            <a:r>
              <a:rPr lang="zh-CN" altLang="en-US" sz="2400" dirty="0">
                <a:solidFill>
                  <a:srgbClr val="C00000"/>
                </a:solidFill>
              </a:rPr>
              <a:t>电子层数</a:t>
            </a:r>
          </a:p>
        </p:txBody>
      </p:sp>
      <p:sp>
        <p:nvSpPr>
          <p:cNvPr id="13" name="矩形 12"/>
          <p:cNvSpPr/>
          <p:nvPr/>
        </p:nvSpPr>
        <p:spPr>
          <a:xfrm>
            <a:off x="5864875" y="3645024"/>
            <a:ext cx="2031325" cy="461665"/>
          </a:xfrm>
          <a:prstGeom prst="rect">
            <a:avLst/>
          </a:prstGeom>
        </p:spPr>
        <p:txBody>
          <a:bodyPr wrap="none">
            <a:spAutoFit/>
          </a:bodyPr>
          <a:lstStyle/>
          <a:p>
            <a:r>
              <a:rPr lang="zh-CN" altLang="en-US" sz="2400" dirty="0">
                <a:solidFill>
                  <a:srgbClr val="C00000"/>
                </a:solidFill>
              </a:rPr>
              <a:t>最外层电子数</a:t>
            </a:r>
          </a:p>
        </p:txBody>
      </p:sp>
      <p:sp>
        <p:nvSpPr>
          <p:cNvPr id="17" name="矩形 16"/>
          <p:cNvSpPr/>
          <p:nvPr/>
        </p:nvSpPr>
        <p:spPr>
          <a:xfrm>
            <a:off x="3833550" y="4137438"/>
            <a:ext cx="1415772" cy="461665"/>
          </a:xfrm>
          <a:prstGeom prst="rect">
            <a:avLst/>
          </a:prstGeom>
        </p:spPr>
        <p:txBody>
          <a:bodyPr wrap="none">
            <a:spAutoFit/>
          </a:bodyPr>
          <a:lstStyle/>
          <a:p>
            <a:r>
              <a:rPr lang="zh-CN" altLang="en-US" sz="2400" dirty="0">
                <a:solidFill>
                  <a:srgbClr val="C00000"/>
                </a:solidFill>
              </a:rPr>
              <a:t>电子层数</a:t>
            </a:r>
          </a:p>
        </p:txBody>
      </p:sp>
      <p:pic>
        <p:nvPicPr>
          <p:cNvPr id="233474" name="Picture 2" descr="5-13拆"/>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2150" y="2048948"/>
            <a:ext cx="8134843" cy="272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817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C1FBDD9-C637-3049-A2CA-EC551F20B050}"/>
              </a:ext>
            </a:extLst>
          </p:cNvPr>
          <p:cNvSpPr/>
          <p:nvPr/>
        </p:nvSpPr>
        <p:spPr>
          <a:xfrm>
            <a:off x="390000" y="1052736"/>
            <a:ext cx="11412000" cy="337782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山东</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为第三周期元素、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最高正价与最低负价的代数和为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，二者形成的一种化合物能以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[XY</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[XY</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的形式存在。下列说法错误的是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原子半径：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X&gt;Y</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简单氢化物的还原性：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X&gt;Y</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同周期元素形成的单质中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氧化性最强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同周期中第一电离能小于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的元素有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21" name="TextBox 9"/>
          <p:cNvSpPr txBox="1"/>
          <p:nvPr/>
        </p:nvSpPr>
        <p:spPr>
          <a:xfrm>
            <a:off x="263352" y="375312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2" name="圆角矩形 21">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3" name="圆角矩形 22">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4" name="圆角矩形 23">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5" name="圆角矩形 24">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6" name="圆角矩形 25">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7" name="圆角矩形 26">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52243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grpSp>
        <p:nvGrpSpPr>
          <p:cNvPr id="16" name="组合 15">
            <a:extLst>
              <a:ext uri="{FF2B5EF4-FFF2-40B4-BE49-F238E27FC236}">
                <a16:creationId xmlns:a16="http://schemas.microsoft.com/office/drawing/2014/main" xmlns="" id="{574E7DD6-E482-894D-9E46-D2B62C9ED9EC}"/>
              </a:ext>
            </a:extLst>
          </p:cNvPr>
          <p:cNvGrpSpPr/>
          <p:nvPr/>
        </p:nvGrpSpPr>
        <p:grpSpPr>
          <a:xfrm>
            <a:off x="516000" y="836712"/>
            <a:ext cx="11160000" cy="5856831"/>
            <a:chOff x="792914" y="3925222"/>
            <a:chExt cx="11160000" cy="5856831"/>
          </a:xfrm>
        </p:grpSpPr>
        <p:sp>
          <p:nvSpPr>
            <p:cNvPr id="17" name="圆角矩形 16">
              <a:extLst>
                <a:ext uri="{FF2B5EF4-FFF2-40B4-BE49-F238E27FC236}">
                  <a16:creationId xmlns:a16="http://schemas.microsoft.com/office/drawing/2014/main" xmlns="" id="{E0791A29-2CB4-2744-96C1-EA2037B165CE}"/>
                </a:ext>
              </a:extLst>
            </p:cNvPr>
            <p:cNvSpPr/>
            <p:nvPr/>
          </p:nvSpPr>
          <p:spPr>
            <a:xfrm>
              <a:off x="792914" y="4038112"/>
              <a:ext cx="11160000" cy="5743941"/>
            </a:xfrm>
            <a:prstGeom prst="roundRect">
              <a:avLst>
                <a:gd name="adj" fmla="val 419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8" name="矩形 17">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0" name="矩形 19"/>
          <p:cNvSpPr/>
          <p:nvPr/>
        </p:nvSpPr>
        <p:spPr>
          <a:xfrm>
            <a:off x="696000" y="974349"/>
            <a:ext cx="10800000" cy="5719194"/>
          </a:xfrm>
          <a:prstGeom prst="rect">
            <a:avLst/>
          </a:prstGeom>
        </p:spPr>
        <p:txBody>
          <a:bodyPr>
            <a:spAutoFit/>
          </a:bodyPr>
          <a:lstStyle/>
          <a:p>
            <a:pPr algn="just">
              <a:lnSpc>
                <a:spcPct val="14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由题意分析可知，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在同一周期，则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半径大，即</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原子半径：</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X&gt;Y</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项不符合题意</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2070735" algn="l"/>
              </a:tabLst>
            </a:pP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两者</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对应的简单氢化物分别是</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PH</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HCl</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，半径：</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失电子的能力强，还原性：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X&gt;Y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项不符合题意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同</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周期元素从左往右，金属性逐渐减弱，非金属性逐渐增强，各元素对应的金属单质还原性逐渐减弱，非金属单质的氧化性逐渐增强，所以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的氧化性最强，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项不符合题意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同</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一周期元素，从左到右，第一电离能呈现增大的趋势，</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Ⅱ</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Ⅴ</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族元素的第一电离能大于相邻元素的第一电离能，所以第三周期第一电离能从小到大依次为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，所以同周期中第一电离能小于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的元素有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项符合题意。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3" name="圆角矩形 22">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5" name="圆角矩形 24">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6" name="圆角矩形 25">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7" name="圆角矩形 26">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8" name="圆角矩形 27">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137094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 name="矩形 2"/>
          <p:cNvSpPr/>
          <p:nvPr/>
        </p:nvSpPr>
        <p:spPr>
          <a:xfrm>
            <a:off x="390000" y="908720"/>
            <a:ext cx="11412000" cy="2308324"/>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[2021</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全国乙卷</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35(1)]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对于基态</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原子，下列叙述正确的是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轨道处于半充满时体系总能量低，核外电子排布应为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Ar</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]3d</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B.4s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电子能量较高，总是在比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电子离核更远的地方运动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电负性比钾高，原子吸引电子能力比钾</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大</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8832304" y="1052736"/>
            <a:ext cx="61266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AC</a:t>
            </a:r>
            <a:endParaRPr lang="zh-CN" altLang="en-US" dirty="0"/>
          </a:p>
        </p:txBody>
      </p:sp>
      <p:grpSp>
        <p:nvGrpSpPr>
          <p:cNvPr id="21" name="组合 20">
            <a:extLst>
              <a:ext uri="{FF2B5EF4-FFF2-40B4-BE49-F238E27FC236}">
                <a16:creationId xmlns:a16="http://schemas.microsoft.com/office/drawing/2014/main" xmlns="" id="{574E7DD6-E482-894D-9E46-D2B62C9ED9EC}"/>
              </a:ext>
            </a:extLst>
          </p:cNvPr>
          <p:cNvGrpSpPr/>
          <p:nvPr/>
        </p:nvGrpSpPr>
        <p:grpSpPr>
          <a:xfrm>
            <a:off x="516000" y="3429000"/>
            <a:ext cx="11160000" cy="3096344"/>
            <a:chOff x="792914" y="3925222"/>
            <a:chExt cx="11160000" cy="3096344"/>
          </a:xfrm>
        </p:grpSpPr>
        <p:sp>
          <p:nvSpPr>
            <p:cNvPr id="22" name="圆角矩形 21">
              <a:extLst>
                <a:ext uri="{FF2B5EF4-FFF2-40B4-BE49-F238E27FC236}">
                  <a16:creationId xmlns:a16="http://schemas.microsoft.com/office/drawing/2014/main" xmlns="" id="{E0791A29-2CB4-2744-96C1-EA2037B165CE}"/>
                </a:ext>
              </a:extLst>
            </p:cNvPr>
            <p:cNvSpPr/>
            <p:nvPr/>
          </p:nvSpPr>
          <p:spPr>
            <a:xfrm>
              <a:off x="792914" y="4038112"/>
              <a:ext cx="11160000" cy="2983454"/>
            </a:xfrm>
            <a:prstGeom prst="roundRect">
              <a:avLst>
                <a:gd name="adj" fmla="val 333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矩形 24"/>
          <p:cNvSpPr/>
          <p:nvPr/>
        </p:nvSpPr>
        <p:spPr>
          <a:xfrm>
            <a:off x="786000" y="3645024"/>
            <a:ext cx="10620000" cy="2792239"/>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基态原子满足能量最低原理，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个核外电子，轨道处于半充满时体系总能量低，核外电子排布应为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Ar</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]3d</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电负性</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为原子对键合电子的吸引力，同周期</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元素原子序数越大电负性越强，钾与铬位于同周期，铬的原子序数大于钾，故铬的电负性比钾高，原子吸引电子能力比钾大，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27" name="圆角矩形 2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8" name="圆角矩形 2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9" name="圆角矩形 2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0" name="圆角矩形 2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1" name="圆角矩形 3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569339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823352"/>
            <a:ext cx="7794232" cy="3416320"/>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[202</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35(2)]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及其周期表中相邻元素的第一电离能</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如表所示。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(Li)&gt;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，原因</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a:t>
            </a: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(Be)&gt;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，原因</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__________________________</a:t>
            </a: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2214717080"/>
              </p:ext>
            </p:extLst>
          </p:nvPr>
        </p:nvGraphicFramePr>
        <p:xfrm>
          <a:off x="8616280" y="980728"/>
          <a:ext cx="3096342" cy="2808312"/>
        </p:xfrm>
        <a:graphic>
          <a:graphicData uri="http://schemas.openxmlformats.org/drawingml/2006/table">
            <a:tbl>
              <a:tblPr/>
              <a:tblGrid>
                <a:gridCol w="1032114"/>
                <a:gridCol w="1032114"/>
                <a:gridCol w="1032114"/>
              </a:tblGrid>
              <a:tr h="561662">
                <a:tc gridSpan="3">
                  <a:txBody>
                    <a:bodyPr/>
                    <a:lstStyle/>
                    <a:p>
                      <a:pPr algn="ctr">
                        <a:lnSpc>
                          <a:spcPct val="150000"/>
                        </a:lnSpc>
                        <a:spcAft>
                          <a:spcPts val="0"/>
                        </a:spcAft>
                        <a:tabLst>
                          <a:tab pos="2070735" algn="l"/>
                        </a:tabLs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kJ·mol</a:t>
                      </a:r>
                      <a:r>
                        <a:rPr lang="zh-CN" sz="24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1123325">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Li</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520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Be</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900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801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3325">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Na</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496</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Mg</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738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Al</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578</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矩形 13"/>
          <p:cNvSpPr/>
          <p:nvPr/>
        </p:nvSpPr>
        <p:spPr>
          <a:xfrm>
            <a:off x="470319" y="1868631"/>
            <a:ext cx="7437268" cy="1200329"/>
          </a:xfrm>
          <a:prstGeom prst="rect">
            <a:avLst/>
          </a:prstGeom>
        </p:spPr>
        <p:txBody>
          <a:bodyPr wrap="square">
            <a:spAutoFit/>
          </a:bodyPr>
          <a:lstStyle/>
          <a:p>
            <a:pPr>
              <a:lnSpc>
                <a:spcPct val="150000"/>
              </a:lnSpc>
            </a:pP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族</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Na</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的电子层数更多，原子半径更大，易失电子，故第一电离能更小</a:t>
            </a:r>
            <a:endParaRPr lang="zh-CN" altLang="en-US" dirty="0"/>
          </a:p>
        </p:txBody>
      </p:sp>
      <p:sp>
        <p:nvSpPr>
          <p:cNvPr id="21" name="矩形 20"/>
          <p:cNvSpPr/>
          <p:nvPr/>
        </p:nvSpPr>
        <p:spPr>
          <a:xfrm>
            <a:off x="6168008" y="1412776"/>
            <a:ext cx="173957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Na</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solidFill>
                  <a:srgbClr val="C00000"/>
                </a:solidFill>
                <a:latin typeface="Times New Roman" panose="02020603050405020304" pitchFamily="18" charset="0"/>
                <a:ea typeface="微软雅黑" panose="020B0503020204020204" pitchFamily="34" charset="-122"/>
              </a:rPr>
              <a:t>Li</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同主</a:t>
            </a:r>
            <a:endParaRPr lang="zh-CN" altLang="en-US" dirty="0"/>
          </a:p>
        </p:txBody>
      </p:sp>
      <p:sp>
        <p:nvSpPr>
          <p:cNvPr id="23" name="矩形 22"/>
          <p:cNvSpPr/>
          <p:nvPr/>
        </p:nvSpPr>
        <p:spPr>
          <a:xfrm>
            <a:off x="470318" y="3552691"/>
            <a:ext cx="7527263" cy="646331"/>
          </a:xfrm>
          <a:prstGeom prst="rect">
            <a:avLst/>
          </a:prstGeom>
        </p:spPr>
        <p:txBody>
          <a:bodyPr wrap="square">
            <a:spAutoFit/>
          </a:bodyPr>
          <a:lstStyle/>
          <a:p>
            <a:pPr algn="just">
              <a:lnSpc>
                <a:spcPct val="150000"/>
              </a:lnSpc>
              <a:spcAft>
                <a:spcPts val="0"/>
              </a:spcAft>
              <a:tabLst>
                <a:tab pos="2070735" algn="l"/>
              </a:tabLst>
            </a:pP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同</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周期元素从左至右，第一电离能呈现增大的趋势；</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但</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矩形 24"/>
          <p:cNvSpPr/>
          <p:nvPr/>
        </p:nvSpPr>
        <p:spPr>
          <a:xfrm>
            <a:off x="4223792" y="3111351"/>
            <a:ext cx="377379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Li</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Be</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为同周期元素，</a:t>
            </a:r>
            <a:endParaRPr lang="zh-CN" altLang="en-US" dirty="0"/>
          </a:p>
        </p:txBody>
      </p:sp>
      <p:sp>
        <p:nvSpPr>
          <p:cNvPr id="27" name="矩形 26"/>
          <p:cNvSpPr/>
          <p:nvPr/>
        </p:nvSpPr>
        <p:spPr>
          <a:xfrm>
            <a:off x="472099" y="4028871"/>
            <a:ext cx="11017224" cy="1200329"/>
          </a:xfrm>
          <a:prstGeom prst="rect">
            <a:avLst/>
          </a:prstGeom>
        </p:spPr>
        <p:txBody>
          <a:bodyPr wrap="square">
            <a:spAutoFit/>
          </a:bodyPr>
          <a:lstStyle/>
          <a:p>
            <a:pPr lvl="0" algn="just">
              <a:lnSpc>
                <a:spcPct val="150000"/>
              </a:lnSpc>
              <a:tabLst>
                <a:tab pos="2070735" algn="l"/>
              </a:tabLs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由于基态</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Be</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原子的</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能级轨道处于全充满稳定状态，能量更低更稳定，故第一电离能</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Be</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大于</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B</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29" name="矩形 28"/>
          <p:cNvSpPr/>
          <p:nvPr/>
        </p:nvSpPr>
        <p:spPr>
          <a:xfrm>
            <a:off x="390000" y="4077072"/>
            <a:ext cx="11394632" cy="1200329"/>
          </a:xfrm>
          <a:prstGeom prst="rect">
            <a:avLst/>
          </a:prstGeom>
        </p:spPr>
        <p:txBody>
          <a:bodyPr wrap="square">
            <a:spAutoFit/>
          </a:bodyPr>
          <a:lstStyle/>
          <a:p>
            <a:pPr lvl="0" algn="just">
              <a:lnSpc>
                <a:spcPct val="150000"/>
              </a:lnSpc>
              <a:tabLst>
                <a:tab pos="2070735" algn="l"/>
              </a:tabLst>
            </a:pP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_________________________________________________________________________</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nSpc>
                <a:spcPct val="150000"/>
              </a:lnSpc>
            </a:pPr>
            <a:r>
              <a:rPr lang="en-US" altLang="zh-CN" sz="2400" kern="100" dirty="0" smtClean="0">
                <a:solidFill>
                  <a:prstClr val="black"/>
                </a:solidFill>
                <a:latin typeface="Times New Roman" panose="02020603050405020304" pitchFamily="18" charset="0"/>
                <a:ea typeface="微软雅黑" panose="020B0503020204020204" pitchFamily="34" charset="-122"/>
              </a:rPr>
              <a:t>___________</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0" name="圆角矩形 29">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1" name="圆角矩形 30">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2" name="圆角矩形 31">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3" name="圆角矩形 32">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4" name="圆角矩形 33">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5" name="圆角矩形 34">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36" name="圆角矩形 35">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7" name="圆角矩形 36">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8" name="圆角矩形 37">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9" name="圆角矩形 38">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284346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3" grpId="0"/>
      <p:bldP spid="25"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268760"/>
            <a:ext cx="11412000" cy="1754326"/>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电负性大小的比较判断。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[2019</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sz="2400" kern="100" dirty="0">
                <a:latin typeface="宋体" panose="02010600030101010101" pitchFamily="2" charset="-122"/>
                <a:ea typeface="楷体_GB2312" panose="02010609030101010101" pitchFamily="49" charset="-122"/>
                <a:cs typeface="Times New Roman" panose="02020603050405020304" pitchFamily="18" charset="0"/>
              </a:rPr>
              <a:t>Ⅲ</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35(4)</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节选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中，电负性最高的元素是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[2021</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山东，</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16(2)</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节选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电负性由大到小的顺序是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9336360" y="1915090"/>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O</a:t>
            </a:r>
            <a:endParaRPr lang="zh-CN" altLang="en-US" dirty="0"/>
          </a:p>
        </p:txBody>
      </p:sp>
      <p:sp>
        <p:nvSpPr>
          <p:cNvPr id="9" name="矩形 8"/>
          <p:cNvSpPr/>
          <p:nvPr/>
        </p:nvSpPr>
        <p:spPr>
          <a:xfrm>
            <a:off x="8594009" y="2469088"/>
            <a:ext cx="148470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F</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solidFill>
                  <a:srgbClr val="C00000"/>
                </a:solidFill>
                <a:latin typeface="Times New Roman" panose="02020603050405020304" pitchFamily="18" charset="0"/>
                <a:ea typeface="微软雅黑" panose="020B0503020204020204" pitchFamily="34" charset="-122"/>
              </a:rPr>
              <a:t>Cl</a:t>
            </a:r>
            <a:endParaRPr lang="zh-CN" altLang="en-US" dirty="0"/>
          </a:p>
        </p:txBody>
      </p:sp>
      <p:sp>
        <p:nvSpPr>
          <p:cNvPr id="10" name="圆角矩形 9">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1" name="圆角矩形 10">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2" name="圆角矩形 11">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3" name="圆角矩形 12">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4" name="圆角矩形 13">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5" name="圆角矩形 14">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6" name="圆角矩形 15">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17" name="圆角矩形 16">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8" name="圆角矩形 17">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9" name="圆角矩形 18">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99882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696063518"/>
              </p:ext>
            </p:extLst>
          </p:nvPr>
        </p:nvGraphicFramePr>
        <p:xfrm>
          <a:off x="479376" y="2848045"/>
          <a:ext cx="1106487" cy="396875"/>
        </p:xfrm>
        <a:graphic>
          <a:graphicData uri="http://schemas.openxmlformats.org/presentationml/2006/ole">
            <mc:AlternateContent xmlns:mc="http://schemas.openxmlformats.org/markup-compatibility/2006">
              <mc:Choice xmlns:v="urn:schemas-microsoft-com:vml" Requires="v">
                <p:oleObj spid="_x0000_s232470" name="文档" r:id="rId4" imgW="1106004" imgH="396992" progId="Word.Document.12">
                  <p:embed/>
                </p:oleObj>
              </mc:Choice>
              <mc:Fallback>
                <p:oleObj name="文档" r:id="rId4" imgW="1106004" imgH="396992" progId="Word.Document.12">
                  <p:embed/>
                  <p:pic>
                    <p:nvPicPr>
                      <p:cNvPr id="0" name=""/>
                      <p:cNvPicPr/>
                      <p:nvPr/>
                    </p:nvPicPr>
                    <p:blipFill>
                      <a:blip r:embed="rId5"/>
                      <a:stretch>
                        <a:fillRect/>
                      </a:stretch>
                    </p:blipFill>
                    <p:spPr>
                      <a:xfrm>
                        <a:off x="479376" y="2848045"/>
                        <a:ext cx="1106487" cy="396875"/>
                      </a:xfrm>
                      <a:prstGeom prst="rect">
                        <a:avLst/>
                      </a:prstGeom>
                    </p:spPr>
                  </p:pic>
                </p:oleObj>
              </mc:Fallback>
            </mc:AlternateContent>
          </a:graphicData>
        </a:graphic>
      </p:graphicFrame>
      <p:sp>
        <p:nvSpPr>
          <p:cNvPr id="4" name="矩形 3"/>
          <p:cNvSpPr/>
          <p:nvPr/>
        </p:nvSpPr>
        <p:spPr>
          <a:xfrm>
            <a:off x="390000" y="1052736"/>
            <a:ext cx="11412000" cy="3416320"/>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[2019·</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天津，</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7</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氮、磷、砷</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、锑</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Sb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为元素周期表中原子序数依次增大的同族元素。回答下列问题：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砷在元素周期表中的位置</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中子数为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氮和磷氢化物性质的比较：</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热稳定性：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____PH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4295800" y="2236808"/>
            <a:ext cx="22541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第四周期</a:t>
            </a:r>
            <a:r>
              <a:rPr lang="en-US" altLang="zh-CN" sz="2400" kern="100" dirty="0" err="1">
                <a:solidFill>
                  <a:srgbClr val="C00000"/>
                </a:solidFill>
                <a:latin typeface="宋体" panose="02010600030101010101" pitchFamily="2" charset="-122"/>
                <a:ea typeface="微软雅黑" panose="020B0503020204020204" pitchFamily="34" charset="-122"/>
                <a:cs typeface="Times New Roman" panose="02020603050405020304" pitchFamily="18" charset="0"/>
              </a:rPr>
              <a:t>Ⅴ</a:t>
            </a:r>
            <a:r>
              <a:rPr lang="en-US" altLang="zh-CN" sz="2400" kern="100" dirty="0" err="1">
                <a:solidFill>
                  <a:srgbClr val="C00000"/>
                </a:solidFill>
                <a:latin typeface="Times New Roman" panose="02020603050405020304" pitchFamily="18" charset="0"/>
                <a:ea typeface="微软雅黑" panose="020B0503020204020204" pitchFamily="34" charset="-122"/>
              </a:rPr>
              <a:t>A</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族</a:t>
            </a:r>
            <a:endParaRPr lang="zh-CN" altLang="en-US" dirty="0"/>
          </a:p>
        </p:txBody>
      </p:sp>
      <p:sp>
        <p:nvSpPr>
          <p:cNvPr id="8" name="矩形 7"/>
          <p:cNvSpPr/>
          <p:nvPr/>
        </p:nvSpPr>
        <p:spPr>
          <a:xfrm>
            <a:off x="2783632" y="2815649"/>
            <a:ext cx="64633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173</a:t>
            </a:r>
            <a:endParaRPr lang="zh-CN" altLang="en-US" dirty="0"/>
          </a:p>
        </p:txBody>
      </p:sp>
      <p:sp>
        <p:nvSpPr>
          <p:cNvPr id="10" name="矩形 9"/>
          <p:cNvSpPr/>
          <p:nvPr/>
        </p:nvSpPr>
        <p:spPr>
          <a:xfrm>
            <a:off x="2633323" y="3892992"/>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
        <p:nvSpPr>
          <p:cNvPr id="11" name="圆角矩形 10">
            <a:hlinkClick r:id="rId6"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2" name="圆角矩形 11">
            <a:hlinkClick r:id="rId7"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3" name="圆角矩形 12">
            <a:hlinkClick r:id="rId8"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4" name="圆角矩形 13">
            <a:hlinkClick r:id="rId9"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5" name="圆角矩形 14">
            <a:hlinkClick r:id="rId10"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6" name="圆角矩形 15">
            <a:hlinkClick r:id="rId11"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7" name="圆角矩形 16">
            <a:hlinkClick r:id="rId12"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8" name="圆角矩形 17">
            <a:hlinkClick r:id="rId13"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19" name="圆角矩形 18">
            <a:hlinkClick r:id="rId14"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0" name="圆角矩形 19">
            <a:hlinkClick r:id="rId15"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76745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142742"/>
            <a:ext cx="11412000" cy="1754326"/>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对角线规则的应用。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[2020</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Ⅲ</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35(1)]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根据对角线规则，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的一些化学性质与元素</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的相似。</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[2019·</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sz="2400" kern="100" dirty="0">
                <a:latin typeface="宋体" panose="02010600030101010101" pitchFamily="2" charset="-122"/>
                <a:ea typeface="楷体_GB2312" panose="02010609030101010101" pitchFamily="49" charset="-122"/>
                <a:cs typeface="Times New Roman" panose="02020603050405020304" pitchFamily="18" charset="0"/>
              </a:rPr>
              <a:t>Ⅲ</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35(1)]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在周期表中，与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的化学性质最相似的邻族元素是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9768408" y="1772816"/>
            <a:ext cx="441146"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Si</a:t>
            </a:r>
            <a:endParaRPr lang="zh-CN" altLang="en-US" dirty="0"/>
          </a:p>
        </p:txBody>
      </p:sp>
      <p:sp>
        <p:nvSpPr>
          <p:cNvPr id="7" name="矩形 6"/>
          <p:cNvSpPr/>
          <p:nvPr/>
        </p:nvSpPr>
        <p:spPr>
          <a:xfrm>
            <a:off x="10632504" y="2276872"/>
            <a:ext cx="61266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Mg</a:t>
            </a:r>
            <a:endParaRPr lang="zh-CN" altLang="en-US" dirty="0"/>
          </a:p>
        </p:txBody>
      </p:sp>
      <p:sp>
        <p:nvSpPr>
          <p:cNvPr id="8" name="圆角矩形 7">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9" name="圆角矩形 8">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0" name="圆角矩形 9">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1" name="圆角矩形 10">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2" name="圆角矩形 11">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3" name="圆角矩形 12">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4" name="圆角矩形 13">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5" name="圆角矩形 14">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6" name="圆角矩形 15">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17" name="圆角矩形 16">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91975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C1FBDD9-C637-3049-A2CA-EC551F20B050}"/>
              </a:ext>
            </a:extLst>
          </p:cNvPr>
          <p:cNvSpPr/>
          <p:nvPr/>
        </p:nvSpPr>
        <p:spPr>
          <a:xfrm>
            <a:off x="390000" y="937339"/>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原子半径或离子半径大小的判断及原因。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[2019·</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Ⅱ</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35(3)]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比较离子半径：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大于</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等于</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小于</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[2018·</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35(2)]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Li</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具有相同的电子构型，</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r</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(Li</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小于</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r</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，原因是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kern="100" dirty="0">
                <a:latin typeface="宋体" panose="02010600030101010101" pitchFamily="2" charset="-122"/>
                <a:ea typeface="宋体" panose="02010600030101010101" pitchFamily="2" charset="-122"/>
                <a:cs typeface="Times New Roman" panose="02020603050405020304" pitchFamily="18" charset="0"/>
              </a:rPr>
              <a:t>Ⅲ</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35(1)]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氨硼烷</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含氢量高、热稳定性好，是一种具有潜力的固体储氢材料。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中，原子半径最大的是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矩形 20">
            <a:hlinkClick r:id="rId2"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
        <p:nvSpPr>
          <p:cNvPr id="3" name="矩形 2"/>
          <p:cNvSpPr/>
          <p:nvPr/>
        </p:nvSpPr>
        <p:spPr>
          <a:xfrm>
            <a:off x="6879957" y="1599183"/>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小于</a:t>
            </a:r>
            <a:endParaRPr lang="zh-CN" altLang="en-US" dirty="0"/>
          </a:p>
        </p:txBody>
      </p:sp>
      <p:sp>
        <p:nvSpPr>
          <p:cNvPr id="6" name="矩形 5"/>
          <p:cNvSpPr/>
          <p:nvPr/>
        </p:nvSpPr>
        <p:spPr>
          <a:xfrm>
            <a:off x="598526" y="3212976"/>
            <a:ext cx="250902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Li</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核电荷数较大</a:t>
            </a:r>
            <a:endParaRPr lang="zh-CN" altLang="en-US" dirty="0"/>
          </a:p>
        </p:txBody>
      </p:sp>
      <p:sp>
        <p:nvSpPr>
          <p:cNvPr id="14" name="矩形 13"/>
          <p:cNvSpPr/>
          <p:nvPr/>
        </p:nvSpPr>
        <p:spPr>
          <a:xfrm>
            <a:off x="7290326" y="4365104"/>
            <a:ext cx="38985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B</a:t>
            </a:r>
            <a:endParaRPr lang="zh-CN" altLang="en-US" dirty="0"/>
          </a:p>
        </p:txBody>
      </p:sp>
      <p:sp>
        <p:nvSpPr>
          <p:cNvPr id="22" name="圆角矩形 2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3" name="圆角矩形 2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4" name="圆角矩形 2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5" name="圆角矩形 2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6" name="圆角矩形 2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7" name="圆角矩形 2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8" name="圆角矩形 2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9" name="圆角矩形 2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0" name="圆角矩形 2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1" name="圆角矩形 3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10</a:t>
            </a:r>
            <a:endParaRPr kumimoji="1" lang="zh-CN" altLang="en-US" sz="1600" dirty="0">
              <a:solidFill>
                <a:schemeClr val="bg1"/>
              </a:solidFill>
            </a:endParaRPr>
          </a:p>
        </p:txBody>
      </p:sp>
    </p:spTree>
    <p:extLst>
      <p:ext uri="{BB962C8B-B14F-4D97-AF65-F5344CB8AC3E}">
        <p14:creationId xmlns:p14="http://schemas.microsoft.com/office/powerpoint/2010/main" val="4189647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12193200" cy="6858000"/>
          </a:xfrm>
          <a:prstGeom prst="rect">
            <a:avLst/>
          </a:prstGeom>
        </p:spPr>
      </p:pic>
      <p:sp>
        <p:nvSpPr>
          <p:cNvPr id="7" name="矩形 6"/>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a:extLst>
              <a:ext uri="{FF2B5EF4-FFF2-40B4-BE49-F238E27FC236}">
                <a16:creationId xmlns:a16="http://schemas.microsoft.com/office/drawing/2014/main" xmlns=""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课时精练</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xmlns="" id="{8C829374-D590-8149-8BB5-B124E3F9341E}"/>
              </a:ext>
            </a:extLst>
          </p:cNvPr>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11" name="文本框 10">
            <a:extLst>
              <a:ext uri="{FF2B5EF4-FFF2-40B4-BE49-F238E27FC236}">
                <a16:creationId xmlns:a16="http://schemas.microsoft.com/office/drawing/2014/main" xmlns="" id="{72467164-16F2-4A4D-B46C-22BE743484D1}"/>
              </a:ext>
            </a:extLst>
          </p:cNvPr>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13" name="文本框 12">
            <a:extLst>
              <a:ext uri="{FF2B5EF4-FFF2-40B4-BE49-F238E27FC236}">
                <a16:creationId xmlns:a16="http://schemas.microsoft.com/office/drawing/2014/main" xmlns="" id="{B872AB8A-14DD-9C40-A732-56BC6020FD9F}"/>
              </a:ext>
            </a:extLst>
          </p:cNvPr>
          <p:cNvSpPr txBox="1"/>
          <p:nvPr/>
        </p:nvSpPr>
        <p:spPr>
          <a:xfrm>
            <a:off x="4965024" y="2353753"/>
            <a:ext cx="1172946" cy="215570"/>
          </a:xfrm>
          <a:custGeom>
            <a:avLst/>
            <a:gdLst/>
            <a:ahLst/>
            <a:cxnLst/>
            <a:rect l="l" t="t" r="r" b="b"/>
            <a:pathLst>
              <a:path w="1172946" h="215570">
                <a:moveTo>
                  <a:pt x="32918" y="162992"/>
                </a:moveTo>
                <a:lnTo>
                  <a:pt x="73152" y="162992"/>
                </a:lnTo>
                <a:lnTo>
                  <a:pt x="54178" y="199339"/>
                </a:lnTo>
                <a:cubicBezTo>
                  <a:pt x="47777" y="210160"/>
                  <a:pt x="39547" y="215570"/>
                  <a:pt x="29489" y="215570"/>
                </a:cubicBezTo>
                <a:lnTo>
                  <a:pt x="0" y="215570"/>
                </a:lnTo>
                <a:lnTo>
                  <a:pt x="25603" y="167793"/>
                </a:lnTo>
                <a:cubicBezTo>
                  <a:pt x="27584" y="164592"/>
                  <a:pt x="30022" y="162992"/>
                  <a:pt x="32918" y="162992"/>
                </a:cubicBezTo>
                <a:close/>
                <a:moveTo>
                  <a:pt x="59893" y="114300"/>
                </a:moveTo>
                <a:lnTo>
                  <a:pt x="57150" y="133960"/>
                </a:lnTo>
                <a:cubicBezTo>
                  <a:pt x="56997" y="135484"/>
                  <a:pt x="57378" y="136779"/>
                  <a:pt x="58293" y="137846"/>
                </a:cubicBezTo>
                <a:cubicBezTo>
                  <a:pt x="59207" y="138760"/>
                  <a:pt x="60350" y="139218"/>
                  <a:pt x="61722" y="139218"/>
                </a:cubicBezTo>
                <a:lnTo>
                  <a:pt x="117957" y="139218"/>
                </a:lnTo>
                <a:lnTo>
                  <a:pt x="121386" y="114300"/>
                </a:lnTo>
                <a:close/>
                <a:moveTo>
                  <a:pt x="603580" y="96012"/>
                </a:moveTo>
                <a:lnTo>
                  <a:pt x="650214" y="96012"/>
                </a:lnTo>
                <a:lnTo>
                  <a:pt x="637641" y="189738"/>
                </a:lnTo>
                <a:cubicBezTo>
                  <a:pt x="637336" y="191872"/>
                  <a:pt x="637794" y="193701"/>
                  <a:pt x="639013" y="195225"/>
                </a:cubicBezTo>
                <a:cubicBezTo>
                  <a:pt x="640080" y="196749"/>
                  <a:pt x="641756" y="197511"/>
                  <a:pt x="644042" y="197511"/>
                </a:cubicBezTo>
                <a:lnTo>
                  <a:pt x="674903" y="197511"/>
                </a:lnTo>
                <a:cubicBezTo>
                  <a:pt x="677037" y="197511"/>
                  <a:pt x="679018" y="196749"/>
                  <a:pt x="680847" y="195225"/>
                </a:cubicBezTo>
                <a:cubicBezTo>
                  <a:pt x="682828" y="193701"/>
                  <a:pt x="683971" y="191872"/>
                  <a:pt x="684276" y="189738"/>
                </a:cubicBezTo>
                <a:lnTo>
                  <a:pt x="694563" y="114072"/>
                </a:lnTo>
                <a:lnTo>
                  <a:pt x="654786" y="114072"/>
                </a:lnTo>
                <a:lnTo>
                  <a:pt x="657301" y="96012"/>
                </a:lnTo>
                <a:lnTo>
                  <a:pt x="741883" y="96012"/>
                </a:lnTo>
                <a:lnTo>
                  <a:pt x="728853" y="191338"/>
                </a:lnTo>
                <a:cubicBezTo>
                  <a:pt x="728091" y="198044"/>
                  <a:pt x="725043" y="203759"/>
                  <a:pt x="719709" y="208483"/>
                </a:cubicBezTo>
                <a:cubicBezTo>
                  <a:pt x="714527" y="213208"/>
                  <a:pt x="708583" y="215570"/>
                  <a:pt x="701878" y="215570"/>
                </a:cubicBezTo>
                <a:lnTo>
                  <a:pt x="612495" y="215570"/>
                </a:lnTo>
                <a:cubicBezTo>
                  <a:pt x="605790" y="215570"/>
                  <a:pt x="600303" y="213208"/>
                  <a:pt x="596036" y="208483"/>
                </a:cubicBezTo>
                <a:cubicBezTo>
                  <a:pt x="591769" y="203759"/>
                  <a:pt x="590016" y="198044"/>
                  <a:pt x="590778" y="191338"/>
                </a:cubicBezTo>
                <a:close/>
                <a:moveTo>
                  <a:pt x="913257" y="77038"/>
                </a:moveTo>
                <a:lnTo>
                  <a:pt x="1148714" y="77038"/>
                </a:lnTo>
                <a:cubicBezTo>
                  <a:pt x="1150696" y="77038"/>
                  <a:pt x="1152296" y="77762"/>
                  <a:pt x="1153515" y="79210"/>
                </a:cubicBezTo>
                <a:cubicBezTo>
                  <a:pt x="1154734" y="80658"/>
                  <a:pt x="1155191" y="82372"/>
                  <a:pt x="1154887" y="84354"/>
                </a:cubicBezTo>
                <a:lnTo>
                  <a:pt x="1140256" y="190424"/>
                </a:lnTo>
                <a:cubicBezTo>
                  <a:pt x="1139342" y="197282"/>
                  <a:pt x="1136142" y="203149"/>
                  <a:pt x="1130655" y="208026"/>
                </a:cubicBezTo>
                <a:cubicBezTo>
                  <a:pt x="1125321" y="213055"/>
                  <a:pt x="1119149" y="215570"/>
                  <a:pt x="1112138" y="215570"/>
                </a:cubicBezTo>
                <a:lnTo>
                  <a:pt x="1035786" y="215570"/>
                </a:lnTo>
                <a:lnTo>
                  <a:pt x="1036472" y="210541"/>
                </a:lnTo>
                <a:cubicBezTo>
                  <a:pt x="1037386" y="205664"/>
                  <a:pt x="1039672" y="201549"/>
                  <a:pt x="1043330" y="198196"/>
                </a:cubicBezTo>
                <a:cubicBezTo>
                  <a:pt x="1046987" y="194844"/>
                  <a:pt x="1051178" y="193167"/>
                  <a:pt x="1055903" y="193167"/>
                </a:cubicBezTo>
                <a:lnTo>
                  <a:pt x="1085392" y="193167"/>
                </a:lnTo>
                <a:cubicBezTo>
                  <a:pt x="1087526" y="193167"/>
                  <a:pt x="1089507" y="192405"/>
                  <a:pt x="1091336" y="190881"/>
                </a:cubicBezTo>
                <a:cubicBezTo>
                  <a:pt x="1093165" y="189357"/>
                  <a:pt x="1094308" y="187376"/>
                  <a:pt x="1094765" y="184938"/>
                </a:cubicBezTo>
                <a:lnTo>
                  <a:pt x="1106423" y="99441"/>
                </a:lnTo>
                <a:lnTo>
                  <a:pt x="1005839" y="99441"/>
                </a:lnTo>
                <a:lnTo>
                  <a:pt x="962863" y="172822"/>
                </a:lnTo>
                <a:cubicBezTo>
                  <a:pt x="943965" y="201321"/>
                  <a:pt x="920572" y="215570"/>
                  <a:pt x="892683" y="215570"/>
                </a:cubicBezTo>
                <a:lnTo>
                  <a:pt x="889025" y="215570"/>
                </a:lnTo>
                <a:lnTo>
                  <a:pt x="957148" y="99441"/>
                </a:lnTo>
                <a:lnTo>
                  <a:pt x="905256" y="99441"/>
                </a:lnTo>
                <a:lnTo>
                  <a:pt x="907770" y="82068"/>
                </a:lnTo>
                <a:cubicBezTo>
                  <a:pt x="907923" y="80696"/>
                  <a:pt x="908532" y="79515"/>
                  <a:pt x="909599" y="78524"/>
                </a:cubicBezTo>
                <a:cubicBezTo>
                  <a:pt x="910666" y="77534"/>
                  <a:pt x="911885" y="77038"/>
                  <a:pt x="913257" y="77038"/>
                </a:cubicBezTo>
                <a:close/>
                <a:moveTo>
                  <a:pt x="173050" y="68809"/>
                </a:moveTo>
                <a:lnTo>
                  <a:pt x="169392" y="96012"/>
                </a:lnTo>
                <a:lnTo>
                  <a:pt x="226771" y="96012"/>
                </a:lnTo>
                <a:cubicBezTo>
                  <a:pt x="227990" y="96012"/>
                  <a:pt x="229209" y="95479"/>
                  <a:pt x="230428" y="94412"/>
                </a:cubicBezTo>
                <a:cubicBezTo>
                  <a:pt x="231648" y="93193"/>
                  <a:pt x="232333" y="91897"/>
                  <a:pt x="232486" y="90526"/>
                </a:cubicBezTo>
                <a:lnTo>
                  <a:pt x="235458" y="68809"/>
                </a:lnTo>
                <a:close/>
                <a:moveTo>
                  <a:pt x="29946" y="50292"/>
                </a:moveTo>
                <a:lnTo>
                  <a:pt x="283464" y="50292"/>
                </a:lnTo>
                <a:lnTo>
                  <a:pt x="277520" y="94412"/>
                </a:lnTo>
                <a:cubicBezTo>
                  <a:pt x="276758" y="99898"/>
                  <a:pt x="274243" y="104623"/>
                  <a:pt x="269976" y="108585"/>
                </a:cubicBezTo>
                <a:cubicBezTo>
                  <a:pt x="266014" y="112395"/>
                  <a:pt x="261442" y="114300"/>
                  <a:pt x="256260" y="114300"/>
                </a:cubicBezTo>
                <a:lnTo>
                  <a:pt x="166878" y="114300"/>
                </a:lnTo>
                <a:lnTo>
                  <a:pt x="163449" y="139218"/>
                </a:lnTo>
                <a:lnTo>
                  <a:pt x="271348" y="139218"/>
                </a:lnTo>
                <a:lnTo>
                  <a:pt x="264947" y="189281"/>
                </a:lnTo>
                <a:cubicBezTo>
                  <a:pt x="264033" y="196444"/>
                  <a:pt x="260832" y="202387"/>
                  <a:pt x="255346" y="207112"/>
                </a:cubicBezTo>
                <a:cubicBezTo>
                  <a:pt x="250012" y="211989"/>
                  <a:pt x="243992" y="214427"/>
                  <a:pt x="237286" y="214427"/>
                </a:cubicBezTo>
                <a:lnTo>
                  <a:pt x="182194" y="214427"/>
                </a:lnTo>
                <a:lnTo>
                  <a:pt x="183108" y="208026"/>
                </a:lnTo>
                <a:cubicBezTo>
                  <a:pt x="183565" y="204673"/>
                  <a:pt x="185013" y="201892"/>
                  <a:pt x="187452" y="199682"/>
                </a:cubicBezTo>
                <a:cubicBezTo>
                  <a:pt x="189890" y="197473"/>
                  <a:pt x="192633" y="196368"/>
                  <a:pt x="195681" y="196368"/>
                </a:cubicBezTo>
                <a:lnTo>
                  <a:pt x="207797" y="196368"/>
                </a:lnTo>
                <a:cubicBezTo>
                  <a:pt x="210845" y="196368"/>
                  <a:pt x="213512" y="195225"/>
                  <a:pt x="215798" y="192939"/>
                </a:cubicBezTo>
                <a:cubicBezTo>
                  <a:pt x="218236" y="190805"/>
                  <a:pt x="219684" y="188214"/>
                  <a:pt x="220141" y="185166"/>
                </a:cubicBezTo>
                <a:lnTo>
                  <a:pt x="223799" y="157506"/>
                </a:lnTo>
                <a:lnTo>
                  <a:pt x="161163" y="157506"/>
                </a:lnTo>
                <a:lnTo>
                  <a:pt x="153847" y="210998"/>
                </a:lnTo>
                <a:cubicBezTo>
                  <a:pt x="153695" y="212370"/>
                  <a:pt x="153124" y="213475"/>
                  <a:pt x="152133" y="214313"/>
                </a:cubicBezTo>
                <a:cubicBezTo>
                  <a:pt x="151142" y="215151"/>
                  <a:pt x="150037" y="215570"/>
                  <a:pt x="148818" y="215570"/>
                </a:cubicBezTo>
                <a:lnTo>
                  <a:pt x="107899" y="215570"/>
                </a:lnTo>
                <a:lnTo>
                  <a:pt x="115671" y="157506"/>
                </a:lnTo>
                <a:lnTo>
                  <a:pt x="27203" y="157506"/>
                </a:lnTo>
                <a:cubicBezTo>
                  <a:pt x="22021" y="157506"/>
                  <a:pt x="17907" y="155601"/>
                  <a:pt x="14859" y="151791"/>
                </a:cubicBezTo>
                <a:cubicBezTo>
                  <a:pt x="11658" y="147981"/>
                  <a:pt x="10439" y="143332"/>
                  <a:pt x="11201" y="137846"/>
                </a:cubicBezTo>
                <a:lnTo>
                  <a:pt x="16687" y="96012"/>
                </a:lnTo>
                <a:lnTo>
                  <a:pt x="123901" y="96012"/>
                </a:lnTo>
                <a:lnTo>
                  <a:pt x="127558" y="68809"/>
                </a:lnTo>
                <a:lnTo>
                  <a:pt x="20345" y="68809"/>
                </a:lnTo>
                <a:lnTo>
                  <a:pt x="21717" y="58065"/>
                </a:lnTo>
                <a:cubicBezTo>
                  <a:pt x="22021" y="55931"/>
                  <a:pt x="22974" y="54102"/>
                  <a:pt x="24574" y="52578"/>
                </a:cubicBezTo>
                <a:cubicBezTo>
                  <a:pt x="26174" y="51054"/>
                  <a:pt x="27965" y="50292"/>
                  <a:pt x="29946" y="50292"/>
                </a:cubicBezTo>
                <a:close/>
                <a:moveTo>
                  <a:pt x="616381" y="34290"/>
                </a:moveTo>
                <a:lnTo>
                  <a:pt x="649757" y="34290"/>
                </a:lnTo>
                <a:cubicBezTo>
                  <a:pt x="652348" y="34290"/>
                  <a:pt x="654481" y="35128"/>
                  <a:pt x="656158" y="36805"/>
                </a:cubicBezTo>
                <a:cubicBezTo>
                  <a:pt x="657834" y="38481"/>
                  <a:pt x="658749" y="40615"/>
                  <a:pt x="658901" y="43206"/>
                </a:cubicBezTo>
                <a:lnTo>
                  <a:pt x="659358" y="70638"/>
                </a:lnTo>
                <a:lnTo>
                  <a:pt x="692277" y="70638"/>
                </a:lnTo>
                <a:lnTo>
                  <a:pt x="700506" y="44349"/>
                </a:lnTo>
                <a:cubicBezTo>
                  <a:pt x="701421" y="41453"/>
                  <a:pt x="703097" y="39053"/>
                  <a:pt x="705535" y="37148"/>
                </a:cubicBezTo>
                <a:cubicBezTo>
                  <a:pt x="707974" y="35243"/>
                  <a:pt x="710565" y="34290"/>
                  <a:pt x="713308" y="34290"/>
                </a:cubicBezTo>
                <a:lnTo>
                  <a:pt x="745540" y="34290"/>
                </a:lnTo>
                <a:lnTo>
                  <a:pt x="734339" y="70638"/>
                </a:lnTo>
                <a:lnTo>
                  <a:pt x="750798" y="70638"/>
                </a:lnTo>
                <a:lnTo>
                  <a:pt x="749198" y="82753"/>
                </a:lnTo>
                <a:cubicBezTo>
                  <a:pt x="748893" y="84430"/>
                  <a:pt x="748055" y="85840"/>
                  <a:pt x="746683" y="86983"/>
                </a:cubicBezTo>
                <a:cubicBezTo>
                  <a:pt x="745312" y="88126"/>
                  <a:pt x="743864" y="88697"/>
                  <a:pt x="742340" y="88697"/>
                </a:cubicBezTo>
                <a:lnTo>
                  <a:pt x="601522" y="88697"/>
                </a:lnTo>
                <a:lnTo>
                  <a:pt x="603123" y="76353"/>
                </a:lnTo>
                <a:cubicBezTo>
                  <a:pt x="603427" y="74676"/>
                  <a:pt x="604151" y="73305"/>
                  <a:pt x="605294" y="72238"/>
                </a:cubicBezTo>
                <a:cubicBezTo>
                  <a:pt x="606437" y="71171"/>
                  <a:pt x="607771" y="70638"/>
                  <a:pt x="609295" y="70638"/>
                </a:cubicBezTo>
                <a:lnTo>
                  <a:pt x="617753" y="70638"/>
                </a:lnTo>
                <a:close/>
                <a:moveTo>
                  <a:pt x="786917" y="30633"/>
                </a:moveTo>
                <a:lnTo>
                  <a:pt x="812292" y="30633"/>
                </a:lnTo>
                <a:lnTo>
                  <a:pt x="785774" y="215570"/>
                </a:lnTo>
                <a:lnTo>
                  <a:pt x="742569" y="215570"/>
                </a:lnTo>
                <a:lnTo>
                  <a:pt x="766572" y="48692"/>
                </a:lnTo>
                <a:cubicBezTo>
                  <a:pt x="767486" y="43510"/>
                  <a:pt x="769772" y="39243"/>
                  <a:pt x="773430" y="35890"/>
                </a:cubicBezTo>
                <a:cubicBezTo>
                  <a:pt x="777392" y="32385"/>
                  <a:pt x="781888" y="30633"/>
                  <a:pt x="786917" y="30633"/>
                </a:cubicBezTo>
                <a:close/>
                <a:moveTo>
                  <a:pt x="780516" y="1829"/>
                </a:moveTo>
                <a:lnTo>
                  <a:pt x="879271" y="1829"/>
                </a:lnTo>
                <a:lnTo>
                  <a:pt x="876300" y="21489"/>
                </a:lnTo>
                <a:lnTo>
                  <a:pt x="857783" y="77953"/>
                </a:lnTo>
                <a:lnTo>
                  <a:pt x="868070" y="77953"/>
                </a:lnTo>
                <a:lnTo>
                  <a:pt x="852982" y="184023"/>
                </a:lnTo>
                <a:cubicBezTo>
                  <a:pt x="851915" y="192405"/>
                  <a:pt x="849630" y="198273"/>
                  <a:pt x="846124" y="201625"/>
                </a:cubicBezTo>
                <a:cubicBezTo>
                  <a:pt x="842467" y="204826"/>
                  <a:pt x="836523" y="206426"/>
                  <a:pt x="828294" y="206426"/>
                </a:cubicBezTo>
                <a:lnTo>
                  <a:pt x="802690" y="206426"/>
                </a:lnTo>
                <a:lnTo>
                  <a:pt x="820978" y="77953"/>
                </a:lnTo>
                <a:lnTo>
                  <a:pt x="810463" y="77953"/>
                </a:lnTo>
                <a:lnTo>
                  <a:pt x="828979" y="21717"/>
                </a:lnTo>
                <a:lnTo>
                  <a:pt x="816635" y="21717"/>
                </a:lnTo>
                <a:lnTo>
                  <a:pt x="816406" y="21717"/>
                </a:lnTo>
                <a:lnTo>
                  <a:pt x="812977" y="21717"/>
                </a:lnTo>
                <a:lnTo>
                  <a:pt x="769543" y="21717"/>
                </a:lnTo>
                <a:lnTo>
                  <a:pt x="771601" y="9601"/>
                </a:lnTo>
                <a:cubicBezTo>
                  <a:pt x="772058" y="7315"/>
                  <a:pt x="773049" y="5487"/>
                  <a:pt x="774573" y="4115"/>
                </a:cubicBezTo>
                <a:cubicBezTo>
                  <a:pt x="776401" y="2591"/>
                  <a:pt x="778383" y="1829"/>
                  <a:pt x="780516" y="1829"/>
                </a:cubicBezTo>
                <a:close/>
                <a:moveTo>
                  <a:pt x="1101394" y="686"/>
                </a:moveTo>
                <a:lnTo>
                  <a:pt x="1140714" y="686"/>
                </a:lnTo>
                <a:cubicBezTo>
                  <a:pt x="1146962" y="686"/>
                  <a:pt x="1151534" y="3658"/>
                  <a:pt x="1154430" y="9601"/>
                </a:cubicBezTo>
                <a:lnTo>
                  <a:pt x="1172946" y="66751"/>
                </a:lnTo>
                <a:lnTo>
                  <a:pt x="1131569" y="66751"/>
                </a:lnTo>
                <a:cubicBezTo>
                  <a:pt x="1126693" y="66751"/>
                  <a:pt x="1123111" y="64465"/>
                  <a:pt x="1120825" y="59893"/>
                </a:cubicBezTo>
                <a:close/>
                <a:moveTo>
                  <a:pt x="956005" y="686"/>
                </a:moveTo>
                <a:lnTo>
                  <a:pt x="997839" y="686"/>
                </a:lnTo>
                <a:lnTo>
                  <a:pt x="978408" y="32461"/>
                </a:lnTo>
                <a:cubicBezTo>
                  <a:pt x="962253" y="55321"/>
                  <a:pt x="942670" y="66751"/>
                  <a:pt x="919657" y="66751"/>
                </a:cubicBezTo>
                <a:lnTo>
                  <a:pt x="907999" y="66751"/>
                </a:lnTo>
                <a:lnTo>
                  <a:pt x="943889" y="7315"/>
                </a:lnTo>
                <a:cubicBezTo>
                  <a:pt x="947242" y="2896"/>
                  <a:pt x="951280" y="686"/>
                  <a:pt x="956005" y="686"/>
                </a:cubicBezTo>
                <a:close/>
                <a:moveTo>
                  <a:pt x="663244" y="0"/>
                </a:moveTo>
                <a:lnTo>
                  <a:pt x="701649" y="0"/>
                </a:lnTo>
                <a:cubicBezTo>
                  <a:pt x="703478" y="0"/>
                  <a:pt x="704888" y="838"/>
                  <a:pt x="705878" y="2515"/>
                </a:cubicBezTo>
                <a:cubicBezTo>
                  <a:pt x="706869" y="4191"/>
                  <a:pt x="707212" y="6096"/>
                  <a:pt x="706907" y="8230"/>
                </a:cubicBezTo>
                <a:lnTo>
                  <a:pt x="706907" y="8916"/>
                </a:lnTo>
                <a:lnTo>
                  <a:pt x="755142" y="8916"/>
                </a:lnTo>
                <a:lnTo>
                  <a:pt x="753541" y="20346"/>
                </a:lnTo>
                <a:cubicBezTo>
                  <a:pt x="753237" y="22327"/>
                  <a:pt x="752398" y="23927"/>
                  <a:pt x="751027" y="25146"/>
                </a:cubicBezTo>
                <a:cubicBezTo>
                  <a:pt x="749655" y="26365"/>
                  <a:pt x="748055" y="26975"/>
                  <a:pt x="746226" y="26975"/>
                </a:cubicBezTo>
                <a:lnTo>
                  <a:pt x="610895" y="26975"/>
                </a:lnTo>
                <a:lnTo>
                  <a:pt x="612724" y="15774"/>
                </a:lnTo>
                <a:cubicBezTo>
                  <a:pt x="613029" y="13945"/>
                  <a:pt x="613943" y="12345"/>
                  <a:pt x="615467" y="10973"/>
                </a:cubicBezTo>
                <a:cubicBezTo>
                  <a:pt x="616991" y="9601"/>
                  <a:pt x="618591" y="8916"/>
                  <a:pt x="620268" y="8916"/>
                </a:cubicBezTo>
                <a:lnTo>
                  <a:pt x="661873" y="8916"/>
                </a:lnTo>
                <a:close/>
                <a:moveTo>
                  <a:pt x="321564" y="0"/>
                </a:moveTo>
                <a:lnTo>
                  <a:pt x="369570" y="0"/>
                </a:lnTo>
                <a:lnTo>
                  <a:pt x="344881" y="182652"/>
                </a:lnTo>
                <a:cubicBezTo>
                  <a:pt x="344728" y="183109"/>
                  <a:pt x="344652" y="183490"/>
                  <a:pt x="344652" y="183795"/>
                </a:cubicBezTo>
                <a:cubicBezTo>
                  <a:pt x="344652" y="185928"/>
                  <a:pt x="345262" y="187681"/>
                  <a:pt x="346481" y="189052"/>
                </a:cubicBezTo>
                <a:cubicBezTo>
                  <a:pt x="348005" y="190729"/>
                  <a:pt x="349834" y="191567"/>
                  <a:pt x="351967" y="191567"/>
                </a:cubicBezTo>
                <a:lnTo>
                  <a:pt x="503529" y="191567"/>
                </a:lnTo>
                <a:cubicBezTo>
                  <a:pt x="505815" y="191567"/>
                  <a:pt x="507796" y="190729"/>
                  <a:pt x="509473" y="189052"/>
                </a:cubicBezTo>
                <a:cubicBezTo>
                  <a:pt x="510082" y="188443"/>
                  <a:pt x="510616" y="187757"/>
                  <a:pt x="511073" y="186995"/>
                </a:cubicBezTo>
                <a:cubicBezTo>
                  <a:pt x="511835" y="185776"/>
                  <a:pt x="512292" y="184328"/>
                  <a:pt x="512445" y="182652"/>
                </a:cubicBezTo>
                <a:lnTo>
                  <a:pt x="532790" y="25146"/>
                </a:lnTo>
                <a:lnTo>
                  <a:pt x="507644" y="25146"/>
                </a:lnTo>
                <a:lnTo>
                  <a:pt x="493242" y="141961"/>
                </a:lnTo>
                <a:cubicBezTo>
                  <a:pt x="492937" y="143942"/>
                  <a:pt x="493395" y="145618"/>
                  <a:pt x="494614" y="146990"/>
                </a:cubicBezTo>
                <a:cubicBezTo>
                  <a:pt x="495833" y="148362"/>
                  <a:pt x="497509" y="149047"/>
                  <a:pt x="499643" y="149047"/>
                </a:cubicBezTo>
                <a:lnTo>
                  <a:pt x="511073" y="149047"/>
                </a:lnTo>
                <a:lnTo>
                  <a:pt x="507187" y="174422"/>
                </a:lnTo>
                <a:lnTo>
                  <a:pt x="470839" y="174422"/>
                </a:lnTo>
                <a:cubicBezTo>
                  <a:pt x="464591" y="174422"/>
                  <a:pt x="459562" y="172212"/>
                  <a:pt x="455752" y="167793"/>
                </a:cubicBezTo>
                <a:cubicBezTo>
                  <a:pt x="453618" y="164897"/>
                  <a:pt x="452247" y="161773"/>
                  <a:pt x="451637" y="158420"/>
                </a:cubicBezTo>
                <a:cubicBezTo>
                  <a:pt x="451485" y="157506"/>
                  <a:pt x="451408" y="156667"/>
                  <a:pt x="451408" y="155905"/>
                </a:cubicBezTo>
                <a:cubicBezTo>
                  <a:pt x="451408" y="154534"/>
                  <a:pt x="451485" y="153010"/>
                  <a:pt x="451637" y="151333"/>
                </a:cubicBezTo>
                <a:lnTo>
                  <a:pt x="467639" y="25146"/>
                </a:lnTo>
                <a:lnTo>
                  <a:pt x="436778" y="25146"/>
                </a:lnTo>
                <a:lnTo>
                  <a:pt x="419862" y="151333"/>
                </a:lnTo>
                <a:cubicBezTo>
                  <a:pt x="419557" y="153772"/>
                  <a:pt x="418947" y="156134"/>
                  <a:pt x="418033" y="158420"/>
                </a:cubicBezTo>
                <a:cubicBezTo>
                  <a:pt x="416661" y="161773"/>
                  <a:pt x="414528" y="164897"/>
                  <a:pt x="411632" y="167793"/>
                </a:cubicBezTo>
                <a:cubicBezTo>
                  <a:pt x="406755" y="172212"/>
                  <a:pt x="401269" y="174422"/>
                  <a:pt x="395173" y="174422"/>
                </a:cubicBezTo>
                <a:lnTo>
                  <a:pt x="351510" y="174422"/>
                </a:lnTo>
                <a:lnTo>
                  <a:pt x="355168" y="149047"/>
                </a:lnTo>
                <a:lnTo>
                  <a:pt x="369798" y="149047"/>
                </a:lnTo>
                <a:cubicBezTo>
                  <a:pt x="371932" y="149047"/>
                  <a:pt x="373684" y="148362"/>
                  <a:pt x="375056" y="146990"/>
                </a:cubicBezTo>
                <a:cubicBezTo>
                  <a:pt x="376428" y="145771"/>
                  <a:pt x="377266" y="144094"/>
                  <a:pt x="377571" y="141961"/>
                </a:cubicBezTo>
                <a:lnTo>
                  <a:pt x="394487" y="25146"/>
                </a:lnTo>
                <a:lnTo>
                  <a:pt x="372313" y="25146"/>
                </a:lnTo>
                <a:lnTo>
                  <a:pt x="375742" y="0"/>
                </a:lnTo>
                <a:lnTo>
                  <a:pt x="583996" y="0"/>
                </a:lnTo>
                <a:lnTo>
                  <a:pt x="559079" y="191567"/>
                </a:lnTo>
                <a:cubicBezTo>
                  <a:pt x="558317" y="198120"/>
                  <a:pt x="555421" y="203683"/>
                  <a:pt x="550392" y="208255"/>
                </a:cubicBezTo>
                <a:cubicBezTo>
                  <a:pt x="545515" y="213132"/>
                  <a:pt x="540029" y="215570"/>
                  <a:pt x="533933" y="215570"/>
                </a:cubicBezTo>
                <a:lnTo>
                  <a:pt x="315163" y="215570"/>
                </a:lnTo>
                <a:cubicBezTo>
                  <a:pt x="309067" y="215570"/>
                  <a:pt x="304114" y="213132"/>
                  <a:pt x="300304" y="208255"/>
                </a:cubicBezTo>
                <a:cubicBezTo>
                  <a:pt x="296494" y="203683"/>
                  <a:pt x="294970" y="198120"/>
                  <a:pt x="295732" y="191567"/>
                </a:cubicBezTo>
                <a:close/>
                <a:moveTo>
                  <a:pt x="175793" y="0"/>
                </a:moveTo>
                <a:lnTo>
                  <a:pt x="218313" y="0"/>
                </a:lnTo>
                <a:lnTo>
                  <a:pt x="215341" y="5487"/>
                </a:lnTo>
                <a:lnTo>
                  <a:pt x="288721" y="5487"/>
                </a:lnTo>
                <a:lnTo>
                  <a:pt x="286664" y="20803"/>
                </a:lnTo>
                <a:cubicBezTo>
                  <a:pt x="286359" y="22022"/>
                  <a:pt x="285711" y="23089"/>
                  <a:pt x="284721" y="24003"/>
                </a:cubicBezTo>
                <a:cubicBezTo>
                  <a:pt x="283730" y="24918"/>
                  <a:pt x="282625" y="25375"/>
                  <a:pt x="281406" y="25375"/>
                </a:cubicBezTo>
                <a:lnTo>
                  <a:pt x="270662" y="25375"/>
                </a:lnTo>
                <a:lnTo>
                  <a:pt x="273177" y="44806"/>
                </a:lnTo>
                <a:lnTo>
                  <a:pt x="236143" y="44806"/>
                </a:lnTo>
                <a:cubicBezTo>
                  <a:pt x="234010" y="44806"/>
                  <a:pt x="232638" y="43587"/>
                  <a:pt x="232029" y="41148"/>
                </a:cubicBezTo>
                <a:lnTo>
                  <a:pt x="229971" y="25375"/>
                </a:lnTo>
                <a:lnTo>
                  <a:pt x="205511" y="25375"/>
                </a:lnTo>
                <a:lnTo>
                  <a:pt x="204139" y="28575"/>
                </a:lnTo>
                <a:cubicBezTo>
                  <a:pt x="198043" y="39396"/>
                  <a:pt x="190195" y="44806"/>
                  <a:pt x="180594" y="44806"/>
                </a:cubicBezTo>
                <a:lnTo>
                  <a:pt x="151333" y="44806"/>
                </a:lnTo>
                <a:lnTo>
                  <a:pt x="171450" y="2972"/>
                </a:lnTo>
                <a:cubicBezTo>
                  <a:pt x="172516" y="991"/>
                  <a:pt x="173964" y="0"/>
                  <a:pt x="175793" y="0"/>
                </a:cubicBezTo>
                <a:close/>
                <a:moveTo>
                  <a:pt x="44348" y="0"/>
                </a:moveTo>
                <a:lnTo>
                  <a:pt x="86182" y="0"/>
                </a:lnTo>
                <a:lnTo>
                  <a:pt x="83439" y="5487"/>
                </a:lnTo>
                <a:lnTo>
                  <a:pt x="156591" y="5487"/>
                </a:lnTo>
                <a:lnTo>
                  <a:pt x="154533" y="21031"/>
                </a:lnTo>
                <a:cubicBezTo>
                  <a:pt x="154228" y="22251"/>
                  <a:pt x="153619" y="23279"/>
                  <a:pt x="152704" y="24118"/>
                </a:cubicBezTo>
                <a:cubicBezTo>
                  <a:pt x="151790" y="24956"/>
                  <a:pt x="150799" y="25375"/>
                  <a:pt x="149733" y="25375"/>
                </a:cubicBezTo>
                <a:lnTo>
                  <a:pt x="135559" y="25375"/>
                </a:lnTo>
                <a:lnTo>
                  <a:pt x="138074" y="44806"/>
                </a:lnTo>
                <a:lnTo>
                  <a:pt x="100355" y="44806"/>
                </a:lnTo>
                <a:cubicBezTo>
                  <a:pt x="97612" y="44806"/>
                  <a:pt x="95859" y="43282"/>
                  <a:pt x="95097" y="40234"/>
                </a:cubicBezTo>
                <a:lnTo>
                  <a:pt x="93268" y="25375"/>
                </a:lnTo>
                <a:lnTo>
                  <a:pt x="73380" y="25375"/>
                </a:lnTo>
                <a:cubicBezTo>
                  <a:pt x="66217" y="38329"/>
                  <a:pt x="56845" y="44806"/>
                  <a:pt x="45262" y="44806"/>
                </a:cubicBezTo>
                <a:lnTo>
                  <a:pt x="19431" y="44806"/>
                </a:lnTo>
                <a:lnTo>
                  <a:pt x="39090" y="3658"/>
                </a:lnTo>
                <a:cubicBezTo>
                  <a:pt x="40462" y="1219"/>
                  <a:pt x="42214" y="0"/>
                  <a:pt x="44348"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extLst>
      <p:ext uri="{BB962C8B-B14F-4D97-AF65-F5344CB8AC3E}">
        <p14:creationId xmlns:p14="http://schemas.microsoft.com/office/powerpoint/2010/main" val="1973919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9" name="矩形 38">
            <a:extLst>
              <a:ext uri="{FF2B5EF4-FFF2-40B4-BE49-F238E27FC236}">
                <a16:creationId xmlns:a16="http://schemas.microsoft.com/office/drawing/2014/main" xmlns="" id="{F3C0D54F-E471-254D-996C-2FBC9553FFE9}"/>
              </a:ext>
            </a:extLst>
          </p:cNvPr>
          <p:cNvSpPr/>
          <p:nvPr/>
        </p:nvSpPr>
        <p:spPr>
          <a:xfrm>
            <a:off x="390000" y="823957"/>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下列叙述错误的是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所有的非金属元素都在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磷的外围电子排布式为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碱金属元素具有较小的电负性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当各原子轨道处于全充满、半充满、全空时原子较稳定</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53827" y="134076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7" name="圆角矩形 36">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grpSp>
        <p:nvGrpSpPr>
          <p:cNvPr id="2" name="组合 1"/>
          <p:cNvGrpSpPr/>
          <p:nvPr/>
        </p:nvGrpSpPr>
        <p:grpSpPr>
          <a:xfrm>
            <a:off x="516000" y="3789040"/>
            <a:ext cx="11160000" cy="2664296"/>
            <a:chOff x="516000" y="3789040"/>
            <a:chExt cx="11160000" cy="2664296"/>
          </a:xfrm>
        </p:grpSpPr>
        <p:sp>
          <p:nvSpPr>
            <p:cNvPr id="15" name="圆角矩形 14">
              <a:extLst>
                <a:ext uri="{FF2B5EF4-FFF2-40B4-BE49-F238E27FC236}">
                  <a16:creationId xmlns:a16="http://schemas.microsoft.com/office/drawing/2014/main" xmlns="" id="{E0791A29-2CB4-2744-96C1-EA2037B165CE}"/>
                </a:ext>
              </a:extLst>
            </p:cNvPr>
            <p:cNvSpPr/>
            <p:nvPr/>
          </p:nvSpPr>
          <p:spPr>
            <a:xfrm>
              <a:off x="516000" y="3901930"/>
              <a:ext cx="11160000" cy="2551406"/>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6" name="矩形 15">
              <a:extLst>
                <a:ext uri="{FF2B5EF4-FFF2-40B4-BE49-F238E27FC236}">
                  <a16:creationId xmlns:a16="http://schemas.microsoft.com/office/drawing/2014/main" xmlns=""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xmlns=""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8" name="文本框 17">
            <a:extLst>
              <a:ext uri="{FF2B5EF4-FFF2-40B4-BE49-F238E27FC236}">
                <a16:creationId xmlns:a16="http://schemas.microsoft.com/office/drawing/2014/main" xmlns="" id="{E38EBCDC-ABCA-E945-AC9F-C9807C462968}"/>
              </a:ext>
            </a:extLst>
          </p:cNvPr>
          <p:cNvSpPr txBox="1"/>
          <p:nvPr/>
        </p:nvSpPr>
        <p:spPr>
          <a:xfrm>
            <a:off x="694238" y="4005064"/>
            <a:ext cx="10802361" cy="2308324"/>
          </a:xfrm>
          <a:prstGeom prst="rect">
            <a:avLst/>
          </a:prstGeom>
          <a:noFill/>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除氢元素外，所有的非金属元素都在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区，选项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磷</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的最外层电子数为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，其外围电子排布式为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，选项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碱金属</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易失去电子，元素的电负性很小，选项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当</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各原子轨道处于全充满、半充满、全空时原子较稳定，选项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圆角矩形 19">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1" name="圆角矩形 20">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2" name="圆角矩形 21">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3" name="圆角矩形 22">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394282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90000" y="836712"/>
            <a:ext cx="11412000" cy="1200329"/>
          </a:xfrm>
          <a:prstGeom prst="rect">
            <a:avLst/>
          </a:prstGeom>
        </p:spPr>
        <p:txBody>
          <a:bodyPr wrap="square">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2.</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元素周期表的结构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400" kern="100" dirty="0">
                <a:latin typeface="Times New Roman" panose="02020603050405020304" pitchFamily="18" charset="0"/>
                <a:ea typeface="微软雅黑" panose="020B0503020204020204" pitchFamily="34" charset="-122"/>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周期</a:t>
            </a:r>
            <a:r>
              <a:rPr lang="en-US" altLang="zh-CN" sz="2400" kern="100" dirty="0">
                <a:latin typeface="Times New Roman" panose="02020603050405020304" pitchFamily="18" charset="0"/>
                <a:ea typeface="微软雅黑" panose="020B0503020204020204" pitchFamily="34" charset="-122"/>
              </a:rPr>
              <a:t>(7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个横行，</a:t>
            </a:r>
            <a:r>
              <a:rPr lang="en-US" altLang="zh-CN" sz="2400" kern="100" dirty="0">
                <a:latin typeface="Times New Roman" panose="02020603050405020304" pitchFamily="18" charset="0"/>
                <a:ea typeface="微软雅黑" panose="020B0503020204020204" pitchFamily="34" charset="-122"/>
              </a:rPr>
              <a:t>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个周期</a:t>
            </a:r>
            <a:r>
              <a:rPr lang="en-US" altLang="zh-CN" sz="2400" kern="100" dirty="0">
                <a:latin typeface="Times New Roman" panose="02020603050405020304" pitchFamily="18" charset="0"/>
                <a:ea typeface="微软雅黑" panose="020B0503020204020204" pitchFamily="34" charset="-122"/>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859610357"/>
              </p:ext>
            </p:extLst>
          </p:nvPr>
        </p:nvGraphicFramePr>
        <p:xfrm>
          <a:off x="516000" y="2337232"/>
          <a:ext cx="11160001" cy="1963416"/>
        </p:xfrm>
        <a:graphic>
          <a:graphicData uri="http://schemas.openxmlformats.org/drawingml/2006/table">
            <a:tbl>
              <a:tblPr/>
              <a:tblGrid>
                <a:gridCol w="1692727"/>
                <a:gridCol w="1223855"/>
                <a:gridCol w="1223855"/>
                <a:gridCol w="1223855"/>
                <a:gridCol w="1448552"/>
                <a:gridCol w="1448552"/>
                <a:gridCol w="1448552"/>
                <a:gridCol w="1450053"/>
              </a:tblGrid>
              <a:tr h="654472">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bg1">
                        <a:lumMod val="85000"/>
                      </a:schemeClr>
                    </a:solidFill>
                  </a:tcPr>
                </a:tc>
                <a:tc gridSpan="3">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短周期</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zh-CN" altLang="en-US"/>
                    </a:p>
                  </a:txBody>
                  <a:tcPr/>
                </a:tc>
                <a:tc hMerge="1">
                  <a:txBody>
                    <a:bodyPr/>
                    <a:lstStyle/>
                    <a:p>
                      <a:endParaRPr lang="zh-CN" altLang="en-US"/>
                    </a:p>
                  </a:txBody>
                  <a:tcPr/>
                </a:tc>
                <a:tc gridSpan="4">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长周期</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654472">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周期序数</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一</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二</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三</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四</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五</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六</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七</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4472">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元素种数</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a:t>
                      </a:r>
                      <a:endParaRPr lang="zh-CN" alt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a:t>
                      </a:r>
                      <a:endParaRPr lang="zh-CN" alt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___</a:t>
                      </a:r>
                      <a:endParaRPr lang="zh-CN" alt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___</a:t>
                      </a:r>
                      <a:endParaRPr lang="zh-CN" alt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___</a:t>
                      </a:r>
                      <a:endParaRPr lang="zh-CN" alt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2639616" y="3780371"/>
            <a:ext cx="360040" cy="461665"/>
          </a:xfrm>
          <a:prstGeom prst="rect">
            <a:avLst/>
          </a:prstGeom>
        </p:spPr>
        <p:txBody>
          <a:bodyPr wrap="square">
            <a:spAutoFit/>
          </a:bodyPr>
          <a:lstStyle/>
          <a:p>
            <a:pPr>
              <a:spcAft>
                <a:spcPts val="0"/>
              </a:spcAft>
              <a:tabLst>
                <a:tab pos="2070735" algn="l"/>
              </a:tabLst>
            </a:pPr>
            <a:r>
              <a:rPr lang="en-US" altLang="zh-CN"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a:t>
            </a:r>
            <a:endParaRPr lang="zh-CN" altLang="zh-CN" sz="2400" dirty="0">
              <a:solidFill>
                <a:srgbClr val="C00000"/>
              </a:solidFill>
              <a:latin typeface="Times New Roman" panose="02020603050405020304" pitchFamily="18" charset="0"/>
              <a:cs typeface="Times New Roman" panose="02020603050405020304" pitchFamily="18" charset="0"/>
            </a:endParaRPr>
          </a:p>
        </p:txBody>
      </p:sp>
      <p:sp>
        <p:nvSpPr>
          <p:cNvPr id="16" name="矩形 15"/>
          <p:cNvSpPr/>
          <p:nvPr/>
        </p:nvSpPr>
        <p:spPr>
          <a:xfrm>
            <a:off x="3863752" y="3780371"/>
            <a:ext cx="360040" cy="461665"/>
          </a:xfrm>
          <a:prstGeom prst="rect">
            <a:avLst/>
          </a:prstGeom>
        </p:spPr>
        <p:txBody>
          <a:bodyPr wrap="square">
            <a:spAutoFit/>
          </a:bodyPr>
          <a:lstStyle/>
          <a:p>
            <a:pPr>
              <a:spcAft>
                <a:spcPts val="0"/>
              </a:spcAft>
              <a:tabLst>
                <a:tab pos="2070735" algn="l"/>
              </a:tabLst>
            </a:pPr>
            <a:r>
              <a:rPr lang="en-US" altLang="zh-CN" sz="24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8</a:t>
            </a:r>
            <a:endParaRPr lang="zh-CN" altLang="zh-CN" sz="2400" dirty="0">
              <a:solidFill>
                <a:srgbClr val="C00000"/>
              </a:solidFill>
              <a:latin typeface="Times New Roman" panose="02020603050405020304" pitchFamily="18" charset="0"/>
              <a:cs typeface="Times New Roman" panose="02020603050405020304" pitchFamily="18" charset="0"/>
            </a:endParaRPr>
          </a:p>
        </p:txBody>
      </p:sp>
      <p:sp>
        <p:nvSpPr>
          <p:cNvPr id="17" name="矩形 16"/>
          <p:cNvSpPr/>
          <p:nvPr/>
        </p:nvSpPr>
        <p:spPr>
          <a:xfrm>
            <a:off x="5087888" y="3780371"/>
            <a:ext cx="360040" cy="461665"/>
          </a:xfrm>
          <a:prstGeom prst="rect">
            <a:avLst/>
          </a:prstGeom>
        </p:spPr>
        <p:txBody>
          <a:bodyPr wrap="square">
            <a:spAutoFit/>
          </a:bodyPr>
          <a:lstStyle/>
          <a:p>
            <a:pPr>
              <a:spcAft>
                <a:spcPts val="0"/>
              </a:spcAft>
              <a:tabLst>
                <a:tab pos="2070735" algn="l"/>
              </a:tabLst>
            </a:pPr>
            <a:r>
              <a:rPr lang="en-US" altLang="zh-CN" sz="24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8</a:t>
            </a:r>
            <a:endParaRPr lang="zh-CN" altLang="zh-CN" sz="2400" dirty="0">
              <a:solidFill>
                <a:srgbClr val="C00000"/>
              </a:solidFill>
              <a:latin typeface="Times New Roman" panose="02020603050405020304" pitchFamily="18" charset="0"/>
              <a:cs typeface="Times New Roman" panose="02020603050405020304" pitchFamily="18" charset="0"/>
            </a:endParaRPr>
          </a:p>
        </p:txBody>
      </p:sp>
      <p:sp>
        <p:nvSpPr>
          <p:cNvPr id="18" name="矩形 17"/>
          <p:cNvSpPr/>
          <p:nvPr/>
        </p:nvSpPr>
        <p:spPr>
          <a:xfrm>
            <a:off x="6384032" y="3780371"/>
            <a:ext cx="504056" cy="461665"/>
          </a:xfrm>
          <a:prstGeom prst="rect">
            <a:avLst/>
          </a:prstGeom>
        </p:spPr>
        <p:txBody>
          <a:bodyPr wrap="square">
            <a:spAutoFit/>
          </a:bodyPr>
          <a:lstStyle/>
          <a:p>
            <a:pPr>
              <a:spcAft>
                <a:spcPts val="0"/>
              </a:spcAft>
              <a:tabLst>
                <a:tab pos="2070735" algn="l"/>
              </a:tabLst>
            </a:pPr>
            <a:r>
              <a:rPr lang="en-US" altLang="zh-CN" sz="24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18</a:t>
            </a:r>
            <a:endParaRPr lang="zh-CN" altLang="zh-CN" sz="2400" dirty="0">
              <a:solidFill>
                <a:srgbClr val="C00000"/>
              </a:solidFill>
              <a:latin typeface="Times New Roman" panose="02020603050405020304" pitchFamily="18" charset="0"/>
              <a:cs typeface="Times New Roman" panose="02020603050405020304" pitchFamily="18" charset="0"/>
            </a:endParaRPr>
          </a:p>
        </p:txBody>
      </p:sp>
      <p:sp>
        <p:nvSpPr>
          <p:cNvPr id="19" name="矩形 18"/>
          <p:cNvSpPr/>
          <p:nvPr/>
        </p:nvSpPr>
        <p:spPr>
          <a:xfrm>
            <a:off x="7810095" y="3780371"/>
            <a:ext cx="504056" cy="461665"/>
          </a:xfrm>
          <a:prstGeom prst="rect">
            <a:avLst/>
          </a:prstGeom>
        </p:spPr>
        <p:txBody>
          <a:bodyPr wrap="square">
            <a:spAutoFit/>
          </a:bodyPr>
          <a:lstStyle/>
          <a:p>
            <a:pPr>
              <a:spcAft>
                <a:spcPts val="0"/>
              </a:spcAft>
              <a:tabLst>
                <a:tab pos="2070735" algn="l"/>
              </a:tabLst>
            </a:pPr>
            <a:r>
              <a:rPr lang="en-US" altLang="zh-CN" sz="24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18</a:t>
            </a:r>
            <a:endParaRPr lang="zh-CN" altLang="zh-CN" sz="2400" dirty="0">
              <a:solidFill>
                <a:srgbClr val="C00000"/>
              </a:solidFill>
              <a:latin typeface="Times New Roman" panose="02020603050405020304" pitchFamily="18" charset="0"/>
              <a:cs typeface="Times New Roman" panose="02020603050405020304" pitchFamily="18" charset="0"/>
            </a:endParaRPr>
          </a:p>
        </p:txBody>
      </p:sp>
      <p:sp>
        <p:nvSpPr>
          <p:cNvPr id="21" name="矩形 20"/>
          <p:cNvSpPr/>
          <p:nvPr/>
        </p:nvSpPr>
        <p:spPr>
          <a:xfrm>
            <a:off x="9255952" y="3780371"/>
            <a:ext cx="504056" cy="461665"/>
          </a:xfrm>
          <a:prstGeom prst="rect">
            <a:avLst/>
          </a:prstGeom>
        </p:spPr>
        <p:txBody>
          <a:bodyPr wrap="square">
            <a:spAutoFit/>
          </a:bodyPr>
          <a:lstStyle/>
          <a:p>
            <a:pPr>
              <a:spcAft>
                <a:spcPts val="0"/>
              </a:spcAft>
              <a:tabLst>
                <a:tab pos="2070735" algn="l"/>
              </a:tabLst>
            </a:pPr>
            <a:r>
              <a:rPr lang="en-US" altLang="zh-CN" sz="24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32</a:t>
            </a:r>
            <a:endParaRPr lang="zh-CN" altLang="zh-CN" sz="2400" dirty="0">
              <a:solidFill>
                <a:srgbClr val="C00000"/>
              </a:solidFill>
              <a:latin typeface="Times New Roman" panose="02020603050405020304" pitchFamily="18" charset="0"/>
              <a:cs typeface="Times New Roman" panose="02020603050405020304" pitchFamily="18" charset="0"/>
            </a:endParaRPr>
          </a:p>
        </p:txBody>
      </p:sp>
      <p:sp>
        <p:nvSpPr>
          <p:cNvPr id="22" name="矩形 21"/>
          <p:cNvSpPr/>
          <p:nvPr/>
        </p:nvSpPr>
        <p:spPr>
          <a:xfrm>
            <a:off x="10682015" y="3780371"/>
            <a:ext cx="504056" cy="461665"/>
          </a:xfrm>
          <a:prstGeom prst="rect">
            <a:avLst/>
          </a:prstGeom>
        </p:spPr>
        <p:txBody>
          <a:bodyPr wrap="square">
            <a:spAutoFit/>
          </a:bodyPr>
          <a:lstStyle/>
          <a:p>
            <a:pPr>
              <a:spcAft>
                <a:spcPts val="0"/>
              </a:spcAft>
              <a:tabLst>
                <a:tab pos="2070735" algn="l"/>
              </a:tabLst>
            </a:pPr>
            <a:r>
              <a:rPr lang="en-US" altLang="zh-CN" sz="24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32</a:t>
            </a:r>
            <a:endParaRPr lang="zh-CN" altLang="zh-CN"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71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18" grpId="0"/>
      <p:bldP spid="19"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390000" y="1124744"/>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某元素</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价离子的核外电子排布式为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3d</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，则该元素在元素周期表中的位置是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第三周期</a:t>
            </a:r>
            <a:r>
              <a:rPr lang="en-US" altLang="zh-CN" kern="100" dirty="0" err="1">
                <a:latin typeface="宋体" panose="02010600030101010101" pitchFamily="2" charset="-122"/>
                <a:ea typeface="微软雅黑" panose="020B0503020204020204" pitchFamily="34" charset="-122"/>
                <a:cs typeface="Times New Roman" panose="02020603050405020304" pitchFamily="18" charset="0"/>
              </a:rPr>
              <a:t>Ⅷ</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区</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第三周期</a:t>
            </a:r>
            <a:r>
              <a:rPr lang="en-US" altLang="zh-CN" kern="100" dirty="0" err="1">
                <a:latin typeface="宋体" panose="02010600030101010101" pitchFamily="2" charset="-122"/>
                <a:ea typeface="微软雅黑" panose="020B0503020204020204" pitchFamily="34" charset="-122"/>
                <a:cs typeface="Times New Roman" panose="02020603050405020304" pitchFamily="18" charset="0"/>
              </a:rPr>
              <a:t>Ⅴ</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第四周期</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Ⅷ</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区</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第四周期</a:t>
            </a:r>
            <a:r>
              <a:rPr lang="en-US" altLang="zh-CN" kern="100" dirty="0" err="1">
                <a:latin typeface="宋体" panose="02010600030101010101" pitchFamily="2" charset="-122"/>
                <a:ea typeface="微软雅黑" panose="020B0503020204020204" pitchFamily="34" charset="-122"/>
                <a:cs typeface="Times New Roman" panose="02020603050405020304" pitchFamily="18" charset="0"/>
              </a:rPr>
              <a:t>Ⅴ</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63352" y="2752309"/>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4" name="圆角矩形 23">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7" name="圆角矩形 26">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8" name="圆角矩形 27">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9" name="圆角矩形 28">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18" name="组合 17"/>
          <p:cNvGrpSpPr/>
          <p:nvPr/>
        </p:nvGrpSpPr>
        <p:grpSpPr>
          <a:xfrm>
            <a:off x="516000" y="4012365"/>
            <a:ext cx="11160000" cy="1584176"/>
            <a:chOff x="516000" y="3789040"/>
            <a:chExt cx="11160000" cy="1584176"/>
          </a:xfrm>
        </p:grpSpPr>
        <p:sp>
          <p:nvSpPr>
            <p:cNvPr id="19" name="圆角矩形 18">
              <a:extLst>
                <a:ext uri="{FF2B5EF4-FFF2-40B4-BE49-F238E27FC236}">
                  <a16:creationId xmlns:a16="http://schemas.microsoft.com/office/drawing/2014/main" xmlns="" id="{E0791A29-2CB4-2744-96C1-EA2037B165CE}"/>
                </a:ext>
              </a:extLst>
            </p:cNvPr>
            <p:cNvSpPr/>
            <p:nvPr/>
          </p:nvSpPr>
          <p:spPr>
            <a:xfrm>
              <a:off x="516000" y="3901930"/>
              <a:ext cx="11160000" cy="1471286"/>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a16="http://schemas.microsoft.com/office/drawing/2014/main" xmlns=""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xmlns=""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2" name="文本框 21">
            <a:extLst>
              <a:ext uri="{FF2B5EF4-FFF2-40B4-BE49-F238E27FC236}">
                <a16:creationId xmlns:a16="http://schemas.microsoft.com/office/drawing/2014/main" xmlns="" id="{E38EBCDC-ABCA-E945-AC9F-C9807C462968}"/>
              </a:ext>
            </a:extLst>
          </p:cNvPr>
          <p:cNvSpPr txBox="1"/>
          <p:nvPr/>
        </p:nvSpPr>
        <p:spPr>
          <a:xfrm>
            <a:off x="694238" y="4228389"/>
            <a:ext cx="10802361" cy="1130246"/>
          </a:xfrm>
          <a:prstGeom prst="rect">
            <a:avLst/>
          </a:prstGeom>
          <a:noFill/>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价离子的核外有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个电子，则基态原子核外有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个电子，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号元素是铁，其位于第四周期</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Ⅷ</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族，电子排布式为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3d</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，位于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3560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par>
                                <p:cTn id="13" presetID="3"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390000" y="1052736"/>
            <a:ext cx="11412000" cy="393182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3.IUPAC(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国际纯粹与应用化学联合会</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宣布，</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112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号化学元素正式名称为</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Copernicium</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，元素符号为</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Cn</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，以纪念著名天文学家哥白尼，该元素的一种核素含有的中子数为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165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。下列关于</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位于第六周期</a:t>
            </a:r>
            <a:r>
              <a:rPr lang="en-US" altLang="zh-CN" kern="100" dirty="0" err="1">
                <a:latin typeface="宋体" panose="02010600030101010101" pitchFamily="2" charset="-122"/>
                <a:ea typeface="微软雅黑" panose="020B0503020204020204" pitchFamily="34" charset="-122"/>
                <a:cs typeface="Times New Roman" panose="02020603050405020304" pitchFamily="18" charset="0"/>
              </a:rPr>
              <a:t>Ⅱ</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是过渡元素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是非金属元素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元素的近似相对原子质量为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277</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63352" y="321768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8" name="圆角矩形 37">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3" name="圆角矩形 22">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5" name="圆角矩形 24">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6" name="圆角矩形 25">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7" name="圆角矩形 26">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2412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 name="矩形 4"/>
          <p:cNvSpPr/>
          <p:nvPr/>
        </p:nvSpPr>
        <p:spPr>
          <a:xfrm>
            <a:off x="390000" y="764704"/>
            <a:ext cx="11412000" cy="2862322"/>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(2022</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广东模拟</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根据原子结构及元素周期律的知识，下列推断正确的是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同主族元素的含氧酸的酸性随核电荷数的增加而减弱</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核外电子排布相同的微粒化学性质也相同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半径依次减小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得</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电子能力相同</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27432" y="290970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7" name="圆角矩形 2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0" name="圆角矩形 29">
            <a:hlinkClick r:id="rId16"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056225938"/>
              </p:ext>
            </p:extLst>
          </p:nvPr>
        </p:nvGraphicFramePr>
        <p:xfrm>
          <a:off x="844161" y="3034471"/>
          <a:ext cx="1852612" cy="595313"/>
        </p:xfrm>
        <a:graphic>
          <a:graphicData uri="http://schemas.openxmlformats.org/presentationml/2006/ole">
            <mc:AlternateContent xmlns:mc="http://schemas.openxmlformats.org/markup-compatibility/2006">
              <mc:Choice xmlns:v="urn:schemas-microsoft-com:vml" Requires="v">
                <p:oleObj spid="_x0000_s67848" name="文档" r:id="rId18" imgW="1853178" imgH="595308" progId="Word.Document.12">
                  <p:embed/>
                </p:oleObj>
              </mc:Choice>
              <mc:Fallback>
                <p:oleObj name="文档" r:id="rId18" imgW="1853178" imgH="595308" progId="Word.Document.12">
                  <p:embed/>
                  <p:pic>
                    <p:nvPicPr>
                      <p:cNvPr id="0" name=""/>
                      <p:cNvPicPr/>
                      <p:nvPr/>
                    </p:nvPicPr>
                    <p:blipFill>
                      <a:blip r:embed="rId19"/>
                      <a:stretch>
                        <a:fillRect/>
                      </a:stretch>
                    </p:blipFill>
                    <p:spPr>
                      <a:xfrm>
                        <a:off x="844161" y="3034471"/>
                        <a:ext cx="1852612" cy="595313"/>
                      </a:xfrm>
                      <a:prstGeom prst="rect">
                        <a:avLst/>
                      </a:prstGeom>
                    </p:spPr>
                  </p:pic>
                </p:oleObj>
              </mc:Fallback>
            </mc:AlternateContent>
          </a:graphicData>
        </a:graphic>
      </p:graphicFrame>
      <p:grpSp>
        <p:nvGrpSpPr>
          <p:cNvPr id="22" name="组合 21"/>
          <p:cNvGrpSpPr/>
          <p:nvPr/>
        </p:nvGrpSpPr>
        <p:grpSpPr>
          <a:xfrm>
            <a:off x="516000" y="3717032"/>
            <a:ext cx="11160000" cy="3024336"/>
            <a:chOff x="516000" y="3789040"/>
            <a:chExt cx="11160000" cy="3024336"/>
          </a:xfrm>
        </p:grpSpPr>
        <p:sp>
          <p:nvSpPr>
            <p:cNvPr id="23" name="圆角矩形 22">
              <a:extLst>
                <a:ext uri="{FF2B5EF4-FFF2-40B4-BE49-F238E27FC236}">
                  <a16:creationId xmlns:a16="http://schemas.microsoft.com/office/drawing/2014/main" xmlns="" id="{E0791A29-2CB4-2744-96C1-EA2037B165CE}"/>
                </a:ext>
              </a:extLst>
            </p:cNvPr>
            <p:cNvSpPr/>
            <p:nvPr/>
          </p:nvSpPr>
          <p:spPr>
            <a:xfrm>
              <a:off x="516000" y="3901930"/>
              <a:ext cx="11160000" cy="2911446"/>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xmlns=""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xmlns=""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1" name="文本框 30">
            <a:extLst>
              <a:ext uri="{FF2B5EF4-FFF2-40B4-BE49-F238E27FC236}">
                <a16:creationId xmlns:a16="http://schemas.microsoft.com/office/drawing/2014/main" xmlns="" id="{E38EBCDC-ABCA-E945-AC9F-C9807C462968}"/>
              </a:ext>
            </a:extLst>
          </p:cNvPr>
          <p:cNvSpPr txBox="1"/>
          <p:nvPr/>
        </p:nvSpPr>
        <p:spPr>
          <a:xfrm>
            <a:off x="694238" y="3861048"/>
            <a:ext cx="10802361" cy="2792239"/>
          </a:xfrm>
          <a:prstGeom prst="rect">
            <a:avLst/>
          </a:prstGeom>
          <a:noFill/>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同主族元素的最高价含氧酸的酸性随核电荷数的增加而减弱，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核外电子</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排布相同的微粒，化学性质不一定相同，如</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当</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核外电子排布相同时，核电荷数越大，微粒半径越小，半径大小顺序应为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同种</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元素的原子得电子能力相同，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0911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par>
                                <p:cTn id="13" presetID="3" presetClass="entr" presetSubtype="1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xmlns="" id="{F3C0D54F-E471-254D-996C-2FBC9553FFE9}"/>
              </a:ext>
            </a:extLst>
          </p:cNvPr>
          <p:cNvSpPr/>
          <p:nvPr/>
        </p:nvSpPr>
        <p:spPr>
          <a:xfrm>
            <a:off x="409050" y="923578"/>
            <a:ext cx="11412000" cy="282382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下列事实不能说明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元素的非金属性比硫元素的非金属性强的是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单质与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溶液反应，溶液变浑浊</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在氧化还原反应中，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单质比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硫得电子多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和硫两元素的气态氢化物受热分解，前者的分解温度高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元素的最高价含氧酸的酸性强于硫酸的酸性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3" name="圆角矩形 32">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1" name="TextBox 9"/>
          <p:cNvSpPr txBox="1"/>
          <p:nvPr/>
        </p:nvSpPr>
        <p:spPr>
          <a:xfrm>
            <a:off x="263352" y="202492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5" name="圆角矩形 24">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6" name="圆角矩形 25">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75463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表格 19"/>
          <p:cNvGraphicFramePr>
            <a:graphicFrameLocks noGrp="1"/>
          </p:cNvGraphicFramePr>
          <p:nvPr>
            <p:extLst>
              <p:ext uri="{D42A27DB-BD31-4B8C-83A1-F6EECF244321}">
                <p14:modId xmlns:p14="http://schemas.microsoft.com/office/powerpoint/2010/main" val="3501032274"/>
              </p:ext>
            </p:extLst>
          </p:nvPr>
        </p:nvGraphicFramePr>
        <p:xfrm>
          <a:off x="516000" y="1876594"/>
          <a:ext cx="11160000" cy="3333772"/>
        </p:xfrm>
        <a:graphic>
          <a:graphicData uri="http://schemas.openxmlformats.org/drawingml/2006/table">
            <a:tbl>
              <a:tblPr/>
              <a:tblGrid>
                <a:gridCol w="1115504"/>
                <a:gridCol w="5904656"/>
                <a:gridCol w="4139840"/>
              </a:tblGrid>
              <a:tr h="301175">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选项</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事实</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推测</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203">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CaCO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和</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BaCO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都难溶于水</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SrCO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也难溶于水</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350">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Si</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是半导体材料，同族的</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Ge</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也是半导体材料</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en-US" sz="2400" kern="100" dirty="0" err="1">
                          <a:effectLst/>
                          <a:latin typeface="宋体" panose="02010600030101010101" pitchFamily="2" charset="-122"/>
                          <a:ea typeface="微软雅黑" panose="020B0503020204020204" pitchFamily="34" charset="-122"/>
                          <a:cs typeface="Times New Roman" panose="02020603050405020304" pitchFamily="18" charset="0"/>
                        </a:rPr>
                        <a:t>Ⅳ</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A</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族的元素的单质都可作半导体材料</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9606">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HCl</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在</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1 500 </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时分解，</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HI</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在</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230 </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时分解</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HBr</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的分解温度介于二者之间</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9606">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D</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Si</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与</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高温时反应，</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与</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加热能反应</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P</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与</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在高温时能反应</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 name="矩形 29">
            <a:extLst>
              <a:ext uri="{FF2B5EF4-FFF2-40B4-BE49-F238E27FC236}">
                <a16:creationId xmlns:a16="http://schemas.microsoft.com/office/drawing/2014/main" xmlns="" id="{5B31A23C-2D81-E54D-AA89-8AE9E5BDD097}"/>
              </a:ext>
            </a:extLst>
          </p:cNvPr>
          <p:cNvSpPr/>
          <p:nvPr/>
        </p:nvSpPr>
        <p:spPr>
          <a:xfrm>
            <a:off x="390000" y="1124744"/>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47000"/>
              </a:lnSpc>
              <a:spcAft>
                <a:spcPts val="0"/>
              </a:spcAft>
              <a:tabLst>
                <a:tab pos="2340610" algn="l"/>
              </a:tabLst>
            </a:pPr>
            <a:r>
              <a:rPr lang="en-US" altLang="zh-CN" kern="100" dirty="0">
                <a:latin typeface="Times New Roman" panose="02020603050405020304" pitchFamily="18" charset="0"/>
                <a:ea typeface="微软雅黑" panose="020B0503020204020204" pitchFamily="34" charset="-122"/>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根据元素周期律，由下列事实进行归纳推测，推测不合理的是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9" name="圆角矩形 48">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50" name="圆角矩形 49">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1" name="圆角矩形 20">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2" name="圆角矩形 21">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3" name="圆角矩形 22">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4" name="圆角矩形 23">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7" name="TextBox 9"/>
          <p:cNvSpPr txBox="1"/>
          <p:nvPr/>
        </p:nvSpPr>
        <p:spPr>
          <a:xfrm>
            <a:off x="712818" y="314096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55169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xmlns="" id="{574E7DD6-E482-894D-9E46-D2B62C9ED9EC}"/>
              </a:ext>
            </a:extLst>
          </p:cNvPr>
          <p:cNvGrpSpPr/>
          <p:nvPr/>
        </p:nvGrpSpPr>
        <p:grpSpPr>
          <a:xfrm>
            <a:off x="516000" y="1052736"/>
            <a:ext cx="11160000" cy="5328592"/>
            <a:chOff x="792914" y="3925222"/>
            <a:chExt cx="11160000" cy="5328592"/>
          </a:xfrm>
        </p:grpSpPr>
        <p:sp>
          <p:nvSpPr>
            <p:cNvPr id="41" name="圆角矩形 40">
              <a:extLst>
                <a:ext uri="{FF2B5EF4-FFF2-40B4-BE49-F238E27FC236}">
                  <a16:creationId xmlns:a16="http://schemas.microsoft.com/office/drawing/2014/main" xmlns="" id="{E0791A29-2CB4-2744-96C1-EA2037B165CE}"/>
                </a:ext>
              </a:extLst>
            </p:cNvPr>
            <p:cNvSpPr/>
            <p:nvPr/>
          </p:nvSpPr>
          <p:spPr>
            <a:xfrm>
              <a:off x="792914" y="4038111"/>
              <a:ext cx="11160000" cy="5215703"/>
            </a:xfrm>
            <a:prstGeom prst="roundRect">
              <a:avLst>
                <a:gd name="adj" fmla="val 256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2" name="矩形 4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圆角矩形 23">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31" name="圆角矩形 30">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2" name="圆角矩形 31">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3" name="圆角矩形 32">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4" name="圆角矩形 33">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 name="矩形 3"/>
          <p:cNvSpPr/>
          <p:nvPr/>
        </p:nvSpPr>
        <p:spPr>
          <a:xfrm>
            <a:off x="786000" y="1214750"/>
            <a:ext cx="10620000" cy="5008230"/>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同一主族元素的性质相似，</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都难溶于水，因此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SrCO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也难溶于水，</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在</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元素周期表中，位于金属和非金属分界线处的元素单质能作半导体材料，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元素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的非金属性越强，其简单氢化物的稳定性越强，非金属性：</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，所以氢化物的稳定性：</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HBr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HBr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的分解温度介于二者之间，</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元素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的非金属性越强，其单质与氢气反应越容易，非金属性：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在高温时能反应，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2" name="圆角矩形 21">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3" name="圆角矩形 22">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0" name="圆角矩形 29">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751673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FFF65964-AB35-1C41-A7F1-54DD8E8F48A6}"/>
              </a:ext>
            </a:extLst>
          </p:cNvPr>
          <p:cNvSpPr/>
          <p:nvPr/>
        </p:nvSpPr>
        <p:spPr>
          <a:xfrm>
            <a:off x="390000" y="1124744"/>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短周期主族元素甲、乙、丙、丁、戊、己、庚在周期表中的相对位置如图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甲不一定在丁、庚的连线上</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，戊、己分别是空气、地壳中含量最高的元素。下列判断正确的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甲一定是金属元素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气态氢化物的稳定性：庚＞己＞戊</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乙、丙、戊的最高价氧化物对应水化物可以相互反应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庚的最高价氧化物对应的水化物的酸性最</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27432" y="328498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5" name="圆角矩形 14">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34498" name="Picture 2" descr="5-26"/>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58531" y="2681507"/>
            <a:ext cx="3294053" cy="118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59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grpSp>
        <p:nvGrpSpPr>
          <p:cNvPr id="19" name="组合 18">
            <a:extLst>
              <a:ext uri="{FF2B5EF4-FFF2-40B4-BE49-F238E27FC236}">
                <a16:creationId xmlns:a16="http://schemas.microsoft.com/office/drawing/2014/main" xmlns="" id="{574E7DD6-E482-894D-9E46-D2B62C9ED9EC}"/>
              </a:ext>
            </a:extLst>
          </p:cNvPr>
          <p:cNvGrpSpPr/>
          <p:nvPr/>
        </p:nvGrpSpPr>
        <p:grpSpPr>
          <a:xfrm>
            <a:off x="516000" y="1124744"/>
            <a:ext cx="11160000" cy="4824536"/>
            <a:chOff x="792914" y="3925222"/>
            <a:chExt cx="11160000" cy="4824536"/>
          </a:xfrm>
        </p:grpSpPr>
        <p:sp>
          <p:nvSpPr>
            <p:cNvPr id="20" name="圆角矩形 19">
              <a:extLst>
                <a:ext uri="{FF2B5EF4-FFF2-40B4-BE49-F238E27FC236}">
                  <a16:creationId xmlns:a16="http://schemas.microsoft.com/office/drawing/2014/main" xmlns="" id="{E0791A29-2CB4-2744-96C1-EA2037B165CE}"/>
                </a:ext>
              </a:extLst>
            </p:cNvPr>
            <p:cNvSpPr/>
            <p:nvPr/>
          </p:nvSpPr>
          <p:spPr>
            <a:xfrm>
              <a:off x="792914" y="4038112"/>
              <a:ext cx="11160000" cy="4711646"/>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 name="矩形 3"/>
          <p:cNvSpPr/>
          <p:nvPr/>
        </p:nvSpPr>
        <p:spPr>
          <a:xfrm>
            <a:off x="785999" y="1297205"/>
            <a:ext cx="7055947" cy="2238241"/>
          </a:xfrm>
          <a:prstGeom prst="rect">
            <a:avLst/>
          </a:prstGeom>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由戊、己的位置及二者分别是空气、地壳中含量最高的元素，可判断出戊是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元素，己是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元素，则庚是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元素，丁是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元素，丙是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元素，乙是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项，甲可能是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矩形 2"/>
          <p:cNvSpPr/>
          <p:nvPr/>
        </p:nvSpPr>
        <p:spPr>
          <a:xfrm>
            <a:off x="786000" y="3501008"/>
            <a:ext cx="10620000" cy="2308324"/>
          </a:xfrm>
          <a:prstGeom prst="rect">
            <a:avLst/>
          </a:prstGeom>
        </p:spPr>
        <p:txBody>
          <a:bodyPr>
            <a:spAutoFit/>
          </a:bodyPr>
          <a:lstStyle/>
          <a:p>
            <a:pPr lvl="0" algn="just">
              <a:lnSpc>
                <a:spcPct val="150000"/>
              </a:lnSpc>
              <a:tabLst>
                <a:tab pos="2070735" algn="l"/>
              </a:tabLst>
            </a:pP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项，同周期主族元素，从左到右非金属性逐渐增强，气态氢化物的稳定性也增强，正确</a:t>
            </a: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Mg(OH)</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Al(OH)</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不能发生反应，错误</a:t>
            </a: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F</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没有正价，错误。</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6" name="圆角矩形 25">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9" name="Picture 2" descr="5-26"/>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1947" y="1556792"/>
            <a:ext cx="3294053" cy="118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357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 name="矩形 3"/>
          <p:cNvSpPr/>
          <p:nvPr/>
        </p:nvSpPr>
        <p:spPr>
          <a:xfrm>
            <a:off x="390000" y="908720"/>
            <a:ext cx="11412000" cy="1131079"/>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rPr>
              <a:t>8.</a:t>
            </a:r>
            <a:r>
              <a:rPr lang="en-US" altLang="zh-CN" sz="2400" kern="100" dirty="0">
                <a:latin typeface="Times New Roman" panose="02020603050405020304" pitchFamily="18" charset="0"/>
                <a:ea typeface="宋体" panose="02010600030101010101" pitchFamily="2" charset="-122"/>
              </a:rPr>
              <a:t>(2020·</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天津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短周期元素</a:t>
            </a:r>
            <a:r>
              <a:rPr lang="en-US" altLang="zh-CN" sz="2400" kern="100" dirty="0">
                <a:latin typeface="Times New Roman" panose="02020603050405020304" pitchFamily="18" charset="0"/>
                <a:ea typeface="微软雅黑" panose="020B0503020204020204" pitchFamily="34" charset="-122"/>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的原子序数依次增大。用表中信息判断下列说法正确的是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9" name="圆角矩形 18">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0" name="圆角矩形 19">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1" name="圆角矩形 20">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2" name="表格 21"/>
          <p:cNvGraphicFramePr>
            <a:graphicFrameLocks noGrp="1"/>
          </p:cNvGraphicFramePr>
          <p:nvPr>
            <p:extLst>
              <p:ext uri="{D42A27DB-BD31-4B8C-83A1-F6EECF244321}">
                <p14:modId xmlns:p14="http://schemas.microsoft.com/office/powerpoint/2010/main" val="2868147703"/>
              </p:ext>
            </p:extLst>
          </p:nvPr>
        </p:nvGraphicFramePr>
        <p:xfrm>
          <a:off x="551384" y="2167116"/>
          <a:ext cx="9216424" cy="2423160"/>
        </p:xfrm>
        <a:graphic>
          <a:graphicData uri="http://schemas.openxmlformats.org/drawingml/2006/table">
            <a:tbl>
              <a:tblPr/>
              <a:tblGrid>
                <a:gridCol w="4607912"/>
                <a:gridCol w="1178070"/>
                <a:gridCol w="1146118"/>
                <a:gridCol w="1276689"/>
                <a:gridCol w="1007635"/>
              </a:tblGrid>
              <a:tr h="955303">
                <a:tc>
                  <a:txBody>
                    <a:bodyPr/>
                    <a:lstStyle/>
                    <a:p>
                      <a:pPr indent="266700" algn="r">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元素</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indent="266700" algn="r">
                        <a:lnSpc>
                          <a:spcPct val="150000"/>
                        </a:lnSpc>
                        <a:spcAft>
                          <a:spcPts val="0"/>
                        </a:spcAft>
                        <a:tabLst>
                          <a:tab pos="2070735" algn="l"/>
                        </a:tabLst>
                      </a:pPr>
                      <a:endParaRPr lang="zh-CN" sz="10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最</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高价氧化物</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的水化物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X</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Y</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Z</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W</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297">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分子式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ZO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297">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0.1 </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mol·L</a:t>
                      </a:r>
                      <a:r>
                        <a:rPr lang="zh-CN" sz="24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溶液对应的</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pH(25 </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13.00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1.57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0.70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矩形 22"/>
          <p:cNvSpPr/>
          <p:nvPr/>
        </p:nvSpPr>
        <p:spPr>
          <a:xfrm>
            <a:off x="390000" y="4892967"/>
            <a:ext cx="11412000" cy="1200329"/>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元素电负性：</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Z&lt;W		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简单离子半径：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W&lt;Y</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元素第一电离能：</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Z&lt;W		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简单氢化物的沸点：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X&lt;Z</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191344" y="489296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93785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16000" y="1052736"/>
            <a:ext cx="11160000" cy="5688632"/>
            <a:chOff x="516000" y="1052736"/>
            <a:chExt cx="11160000" cy="5688632"/>
          </a:xfrm>
        </p:grpSpPr>
        <p:sp>
          <p:nvSpPr>
            <p:cNvPr id="33" name="圆角矩形 32">
              <a:extLst>
                <a:ext uri="{FF2B5EF4-FFF2-40B4-BE49-F238E27FC236}">
                  <a16:creationId xmlns:a16="http://schemas.microsoft.com/office/drawing/2014/main" xmlns="" id="{E0791A29-2CB4-2744-96C1-EA2037B165CE}"/>
                </a:ext>
              </a:extLst>
            </p:cNvPr>
            <p:cNvSpPr/>
            <p:nvPr/>
          </p:nvSpPr>
          <p:spPr>
            <a:xfrm>
              <a:off x="516000" y="1165626"/>
              <a:ext cx="11160000" cy="5575742"/>
            </a:xfrm>
            <a:prstGeom prst="roundRect">
              <a:avLst>
                <a:gd name="adj" fmla="val 200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xmlns="" id="{176C4B96-6C2A-2A44-87F5-E9EF4D7B631E}"/>
                </a:ext>
              </a:extLst>
            </p:cNvPr>
            <p:cNvSpPr/>
            <p:nvPr/>
          </p:nvSpPr>
          <p:spPr>
            <a:xfrm>
              <a:off x="728106" y="1052736"/>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xmlns="" id="{6B65E727-1C32-B74C-A4B9-46B6768F37B2}"/>
                </a:ext>
              </a:extLst>
            </p:cNvPr>
            <p:cNvSpPr txBox="1"/>
            <p:nvPr/>
          </p:nvSpPr>
          <p:spPr>
            <a:xfrm>
              <a:off x="818418" y="1052736"/>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7" name="圆角矩形 36">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5" name="圆角矩形 44">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 name="矩形 4"/>
          <p:cNvSpPr/>
          <p:nvPr/>
        </p:nvSpPr>
        <p:spPr>
          <a:xfrm>
            <a:off x="694239" y="3877121"/>
            <a:ext cx="10620000" cy="2792239"/>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根据表中信息，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的最高价氧化物对应的水化物为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价，位于</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Ⅴ</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族，结合</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溶液对应的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的最高价氧化物对应的水化物为强酸，应该是硝酸，</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的最高价氧化物对应的水化物为强碱，且位于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之前，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位于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之后，且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。元素电负性：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圆角矩形 25">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7" name="圆角矩形 26">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8" name="圆角矩形 27">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9" name="圆角矩形 28">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2" name="表格 21"/>
          <p:cNvGraphicFramePr>
            <a:graphicFrameLocks noGrp="1"/>
          </p:cNvGraphicFramePr>
          <p:nvPr>
            <p:extLst>
              <p:ext uri="{D42A27DB-BD31-4B8C-83A1-F6EECF244321}">
                <p14:modId xmlns:p14="http://schemas.microsoft.com/office/powerpoint/2010/main" val="1226114074"/>
              </p:ext>
            </p:extLst>
          </p:nvPr>
        </p:nvGraphicFramePr>
        <p:xfrm>
          <a:off x="840016" y="1412776"/>
          <a:ext cx="9216424" cy="2423160"/>
        </p:xfrm>
        <a:graphic>
          <a:graphicData uri="http://schemas.openxmlformats.org/drawingml/2006/table">
            <a:tbl>
              <a:tblPr/>
              <a:tblGrid>
                <a:gridCol w="4607912"/>
                <a:gridCol w="1178070"/>
                <a:gridCol w="1146118"/>
                <a:gridCol w="1276689"/>
                <a:gridCol w="1007635"/>
              </a:tblGrid>
              <a:tr h="955303">
                <a:tc>
                  <a:txBody>
                    <a:bodyPr/>
                    <a:lstStyle/>
                    <a:p>
                      <a:pPr indent="266700" algn="r">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元素</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indent="266700" algn="r">
                        <a:lnSpc>
                          <a:spcPct val="150000"/>
                        </a:lnSpc>
                        <a:spcAft>
                          <a:spcPts val="0"/>
                        </a:spcAft>
                        <a:tabLst>
                          <a:tab pos="2070735" algn="l"/>
                        </a:tabLst>
                      </a:pPr>
                      <a:endParaRPr lang="zh-CN" sz="10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最</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高价氧化物</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的水化物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X</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Y</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Z</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W</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297">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分子式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ZO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297">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0.1 </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mol·L</a:t>
                      </a:r>
                      <a:r>
                        <a:rPr lang="zh-CN" sz="24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溶液对应的</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pH(25 </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13.00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1.57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0.70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86745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691679"/>
            <a:ext cx="11412000" cy="577081"/>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族</a:t>
            </a:r>
            <a:r>
              <a:rPr lang="en-US" altLang="zh-CN" sz="2400" kern="100" dirty="0">
                <a:latin typeface="Times New Roman" panose="02020603050405020304" pitchFamily="18" charset="0"/>
                <a:ea typeface="微软雅黑" panose="020B0503020204020204" pitchFamily="34" charset="-122"/>
              </a:rPr>
              <a:t>(18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个纵列，</a:t>
            </a:r>
            <a:r>
              <a:rPr lang="en-US" altLang="zh-CN" sz="2400" kern="100" dirty="0">
                <a:latin typeface="Times New Roman" panose="02020603050405020304" pitchFamily="18" charset="0"/>
                <a:ea typeface="微软雅黑" panose="020B0503020204020204" pitchFamily="34" charset="-122"/>
              </a:rPr>
              <a:t>16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个族</a:t>
            </a:r>
            <a:r>
              <a:rPr lang="en-US" altLang="zh-CN" sz="2400" kern="100" dirty="0">
                <a:latin typeface="Times New Roman" panose="02020603050405020304" pitchFamily="18" charset="0"/>
                <a:ea typeface="微软雅黑" panose="020B0503020204020204" pitchFamily="34" charset="-122"/>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872365656"/>
              </p:ext>
            </p:extLst>
          </p:nvPr>
        </p:nvGraphicFramePr>
        <p:xfrm>
          <a:off x="515999" y="1419710"/>
          <a:ext cx="11160003" cy="3665472"/>
        </p:xfrm>
        <a:graphic>
          <a:graphicData uri="http://schemas.openxmlformats.org/drawingml/2006/table">
            <a:tbl>
              <a:tblPr/>
              <a:tblGrid>
                <a:gridCol w="1410581"/>
                <a:gridCol w="1134462"/>
                <a:gridCol w="1195996"/>
                <a:gridCol w="1195996"/>
                <a:gridCol w="1195996"/>
                <a:gridCol w="1195996"/>
                <a:gridCol w="1195996"/>
                <a:gridCol w="1317490"/>
                <a:gridCol w="1317490"/>
              </a:tblGrid>
              <a:tr h="610912">
                <a:tc rowSpan="2">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主族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列</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17</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912">
                <a:tc vMerge="1">
                  <a:txBody>
                    <a:bodyPr/>
                    <a:lstStyle/>
                    <a:p>
                      <a:endParaRPr lang="zh-CN" altLang="en-US"/>
                    </a:p>
                  </a:txBody>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Ⅰ</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Ⅱ</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Ⅲ</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Ⅳ</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Ⅴ</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Ⅵ</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err="1">
                          <a:effectLst/>
                          <a:latin typeface="宋体" panose="02010600030101010101" pitchFamily="2" charset="-122"/>
                          <a:ea typeface="微软雅黑" panose="020B0503020204020204" pitchFamily="34" charset="-122"/>
                          <a:cs typeface="Times New Roman" panose="02020603050405020304" pitchFamily="18" charset="0"/>
                        </a:rPr>
                        <a:t>Ⅶ</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912">
                <a:tc rowSpan="2">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副族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列</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12</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912">
                <a:tc vMerge="1">
                  <a:txBody>
                    <a:bodyPr/>
                    <a:lstStyle/>
                    <a:p>
                      <a:endParaRPr lang="zh-CN" altLang="en-US"/>
                    </a:p>
                  </a:txBody>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Ⅲ</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Ⅳ</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Ⅴ</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Ⅵ</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Ⅶ</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Ⅰ</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err="1">
                          <a:effectLst/>
                          <a:latin typeface="宋体" panose="02010600030101010101" pitchFamily="2" charset="-122"/>
                          <a:ea typeface="微软雅黑" panose="020B0503020204020204" pitchFamily="34" charset="-122"/>
                          <a:cs typeface="Times New Roman" panose="02020603050405020304" pitchFamily="18" charset="0"/>
                        </a:rPr>
                        <a:t>Ⅱ</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912">
                <a:tc>
                  <a:txBody>
                    <a:bodyPr/>
                    <a:lstStyle/>
                    <a:p>
                      <a:pPr algn="ctr">
                        <a:lnSpc>
                          <a:spcPct val="150000"/>
                        </a:lnSpc>
                        <a:spcAft>
                          <a:spcPts val="0"/>
                        </a:spcAft>
                        <a:tabLst>
                          <a:tab pos="2070735" algn="l"/>
                        </a:tabLs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Ⅷ</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8">
                  <a:txBody>
                    <a:bodyPr/>
                    <a:lstStyle/>
                    <a:p>
                      <a:pPr algn="ctr">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第</a:t>
                      </a:r>
                      <a:r>
                        <a:rPr lang="en-US" sz="2400" u="sng"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列</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，共</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3</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个纵列</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610912">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8">
                  <a:txBody>
                    <a:bodyPr/>
                    <a:lstStyle/>
                    <a:p>
                      <a:pPr algn="ctr">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第</a:t>
                      </a:r>
                      <a:r>
                        <a:rPr lang="en-US" sz="2400" u="sng"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纵</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列</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7" name="矩形 6"/>
          <p:cNvSpPr/>
          <p:nvPr/>
        </p:nvSpPr>
        <p:spPr>
          <a:xfrm>
            <a:off x="5256292" y="3933056"/>
            <a:ext cx="141577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8</a:t>
            </a:r>
            <a:r>
              <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9</a:t>
            </a:r>
            <a:r>
              <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10</a:t>
            </a:r>
            <a:endParaRPr lang="zh-CN" altLang="en-US" dirty="0">
              <a:solidFill>
                <a:srgbClr val="C00000"/>
              </a:solidFill>
            </a:endParaRPr>
          </a:p>
        </p:txBody>
      </p:sp>
      <p:sp>
        <p:nvSpPr>
          <p:cNvPr id="12" name="矩形 11"/>
          <p:cNvSpPr/>
          <p:nvPr/>
        </p:nvSpPr>
        <p:spPr>
          <a:xfrm>
            <a:off x="6384032" y="4551511"/>
            <a:ext cx="4924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18</a:t>
            </a:r>
            <a:endParaRPr lang="zh-CN" altLang="en-US" dirty="0">
              <a:solidFill>
                <a:srgbClr val="C00000"/>
              </a:solidFill>
            </a:endParaRPr>
          </a:p>
        </p:txBody>
      </p:sp>
    </p:spTree>
    <p:extLst>
      <p:ext uri="{BB962C8B-B14F-4D97-AF65-F5344CB8AC3E}">
        <p14:creationId xmlns:p14="http://schemas.microsoft.com/office/powerpoint/2010/main" val="7052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16000" y="1052736"/>
            <a:ext cx="11160000" cy="5400600"/>
            <a:chOff x="516000" y="1052736"/>
            <a:chExt cx="11160000" cy="5400600"/>
          </a:xfrm>
        </p:grpSpPr>
        <p:sp>
          <p:nvSpPr>
            <p:cNvPr id="33" name="圆角矩形 32">
              <a:extLst>
                <a:ext uri="{FF2B5EF4-FFF2-40B4-BE49-F238E27FC236}">
                  <a16:creationId xmlns:a16="http://schemas.microsoft.com/office/drawing/2014/main" xmlns="" id="{E0791A29-2CB4-2744-96C1-EA2037B165CE}"/>
                </a:ext>
              </a:extLst>
            </p:cNvPr>
            <p:cNvSpPr/>
            <p:nvPr/>
          </p:nvSpPr>
          <p:spPr>
            <a:xfrm>
              <a:off x="516000" y="1165626"/>
              <a:ext cx="11160000" cy="5287710"/>
            </a:xfrm>
            <a:prstGeom prst="roundRect">
              <a:avLst>
                <a:gd name="adj" fmla="val 200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xmlns="" id="{176C4B96-6C2A-2A44-87F5-E9EF4D7B631E}"/>
                </a:ext>
              </a:extLst>
            </p:cNvPr>
            <p:cNvSpPr/>
            <p:nvPr/>
          </p:nvSpPr>
          <p:spPr>
            <a:xfrm>
              <a:off x="728106" y="1052736"/>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xmlns="" id="{6B65E727-1C32-B74C-A4B9-46B6768F37B2}"/>
                </a:ext>
              </a:extLst>
            </p:cNvPr>
            <p:cNvSpPr txBox="1"/>
            <p:nvPr/>
          </p:nvSpPr>
          <p:spPr>
            <a:xfrm>
              <a:off x="818418" y="1052736"/>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7" name="圆角矩形 36">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5" name="圆角矩形 44">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 name="矩形 4"/>
          <p:cNvSpPr/>
          <p:nvPr/>
        </p:nvSpPr>
        <p:spPr>
          <a:xfrm>
            <a:off x="694239" y="3999071"/>
            <a:ext cx="10620000" cy="2238241"/>
          </a:xfrm>
          <a:prstGeom prst="rect">
            <a:avLst/>
          </a:prstGeom>
        </p:spPr>
        <p:txBody>
          <a:bodyPr>
            <a:spAutoFit/>
          </a:bodyPr>
          <a:lstStyle/>
          <a:p>
            <a:pPr lvl="0" algn="just">
              <a:lnSpc>
                <a:spcPct val="150000"/>
              </a:lnSpc>
              <a:tabLst>
                <a:tab pos="2070735" algn="l"/>
              </a:tabLst>
            </a:pPr>
            <a:r>
              <a:rPr lang="zh-CN" altLang="zh-CN" sz="2400" kern="100" spc="-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根据电子层数越多，简单离子的半径越大，可得离子半径：</a:t>
            </a:r>
            <a:r>
              <a:rPr lang="en-US" altLang="zh-CN" sz="2400" kern="100" spc="-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spc="-100" baseline="30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0" baseline="30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spc="-100" baseline="30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项错误；</a:t>
            </a:r>
            <a:endParaRPr lang="en-US" altLang="zh-CN" sz="2400" kern="100" spc="-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的外围电子排布式为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3s</a:t>
            </a:r>
            <a:r>
              <a:rPr lang="en-US" altLang="zh-CN" sz="2400" kern="100" baseline="30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3p</a:t>
            </a:r>
            <a:r>
              <a:rPr lang="en-US" altLang="zh-CN" sz="2400" kern="100" baseline="30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的外围电子排布式为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3s</a:t>
            </a:r>
            <a:r>
              <a:rPr lang="en-US" altLang="zh-CN" sz="2400" kern="100" baseline="30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3p</a:t>
            </a:r>
            <a:r>
              <a:rPr lang="en-US" altLang="zh-CN" sz="2400" kern="100" baseline="30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为半充满稳定状态</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，元素第一电离能：</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项错误；</a:t>
            </a:r>
            <a:endParaRPr lang="en-US"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分子间存在氢键，简单氢化物的沸点：</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PH</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7" name="圆角矩形 26">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8" name="圆角矩形 27">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9" name="圆角矩形 28">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2" name="表格 21"/>
          <p:cNvGraphicFramePr>
            <a:graphicFrameLocks noGrp="1"/>
          </p:cNvGraphicFramePr>
          <p:nvPr>
            <p:extLst>
              <p:ext uri="{D42A27DB-BD31-4B8C-83A1-F6EECF244321}">
                <p14:modId xmlns:p14="http://schemas.microsoft.com/office/powerpoint/2010/main" val="2011916220"/>
              </p:ext>
            </p:extLst>
          </p:nvPr>
        </p:nvGraphicFramePr>
        <p:xfrm>
          <a:off x="840016" y="1340768"/>
          <a:ext cx="9216424" cy="2423160"/>
        </p:xfrm>
        <a:graphic>
          <a:graphicData uri="http://schemas.openxmlformats.org/drawingml/2006/table">
            <a:tbl>
              <a:tblPr/>
              <a:tblGrid>
                <a:gridCol w="4607912"/>
                <a:gridCol w="1178070"/>
                <a:gridCol w="1146118"/>
                <a:gridCol w="1276689"/>
                <a:gridCol w="1007635"/>
              </a:tblGrid>
              <a:tr h="955303">
                <a:tc>
                  <a:txBody>
                    <a:bodyPr/>
                    <a:lstStyle/>
                    <a:p>
                      <a:pPr indent="266700" algn="r">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元素</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indent="266700" algn="r">
                        <a:lnSpc>
                          <a:spcPct val="150000"/>
                        </a:lnSpc>
                        <a:spcAft>
                          <a:spcPts val="0"/>
                        </a:spcAft>
                        <a:tabLst>
                          <a:tab pos="2070735" algn="l"/>
                        </a:tabLst>
                      </a:pPr>
                      <a:endParaRPr lang="zh-CN" sz="10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最</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高价氧化物</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的水化物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X</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Y</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Z</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W</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297">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分子式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ZO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297">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0.1 </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mol·L</a:t>
                      </a:r>
                      <a:r>
                        <a:rPr lang="zh-CN" sz="24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溶液对应的</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pH(25 </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13.00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1.57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0.70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4013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9EF13083-441D-CC41-A3B9-50FF39250BAC}"/>
              </a:ext>
            </a:extLst>
          </p:cNvPr>
          <p:cNvSpPr/>
          <p:nvPr/>
        </p:nvSpPr>
        <p:spPr>
          <a:xfrm>
            <a:off x="390000" y="908720"/>
            <a:ext cx="11412000" cy="510906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rPr>
              <a:t>9.</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根据下表中五种元素的电离能数据</a:t>
            </a:r>
            <a:r>
              <a:rPr lang="en-US" altLang="zh-CN" kern="100" dirty="0">
                <a:latin typeface="Times New Roman" panose="02020603050405020304" pitchFamily="18" charset="0"/>
                <a:ea typeface="微软雅黑" panose="020B0503020204020204" pitchFamily="34" charset="-122"/>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单位：</a:t>
            </a:r>
            <a:r>
              <a:rPr lang="en-US" altLang="zh-CN" kern="100" dirty="0" err="1">
                <a:latin typeface="Times New Roman" panose="02020603050405020304" pitchFamily="18" charset="0"/>
                <a:ea typeface="微软雅黑" panose="020B0503020204020204" pitchFamily="34" charset="-122"/>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rPr>
              <a:t>1</a:t>
            </a:r>
            <a:r>
              <a:rPr lang="en-US" altLang="zh-CN" kern="100" dirty="0">
                <a:latin typeface="Times New Roman" panose="02020603050405020304" pitchFamily="18" charset="0"/>
                <a:ea typeface="微软雅黑" panose="020B0503020204020204" pitchFamily="34" charset="-122"/>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，下列说法不正确的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的氯化物最可能的化学式</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TCl</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氦元素最有可能与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元素位于</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同</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一</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在周期表中，最可能处于同一</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族</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U</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D.U</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元素最有可能为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元素最</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有</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可能</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Li</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2" name="圆角矩形 4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1" name="TextBox 9"/>
          <p:cNvSpPr txBox="1"/>
          <p:nvPr/>
        </p:nvSpPr>
        <p:spPr>
          <a:xfrm>
            <a:off x="263352" y="472514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7" name="圆角矩形 26">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0" name="圆角矩形 29">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2" name="表格 21"/>
          <p:cNvGraphicFramePr>
            <a:graphicFrameLocks noGrp="1"/>
          </p:cNvGraphicFramePr>
          <p:nvPr>
            <p:extLst>
              <p:ext uri="{D42A27DB-BD31-4B8C-83A1-F6EECF244321}">
                <p14:modId xmlns:p14="http://schemas.microsoft.com/office/powerpoint/2010/main" val="84708995"/>
              </p:ext>
            </p:extLst>
          </p:nvPr>
        </p:nvGraphicFramePr>
        <p:xfrm>
          <a:off x="5284810" y="1700808"/>
          <a:ext cx="6517876" cy="3856923"/>
        </p:xfrm>
        <a:graphic>
          <a:graphicData uri="http://schemas.openxmlformats.org/drawingml/2006/table">
            <a:tbl>
              <a:tblPr/>
              <a:tblGrid>
                <a:gridCol w="2095463"/>
                <a:gridCol w="1073789"/>
                <a:gridCol w="1073789"/>
                <a:gridCol w="1073789"/>
                <a:gridCol w="1201046"/>
              </a:tblGrid>
              <a:tr h="1101978">
                <a:tc>
                  <a:txBody>
                    <a:bodyPr/>
                    <a:lstStyle/>
                    <a:p>
                      <a:pPr algn="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电离能</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元素代号</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a:effectLst/>
                          <a:latin typeface="宋体" panose="02010600030101010101" pitchFamily="2" charset="-122"/>
                          <a:ea typeface="Times New Roman" panose="02020603050405020304" pitchFamily="18" charset="0"/>
                          <a:cs typeface="Courier New" panose="02070309020205020404" pitchFamily="49" charset="0"/>
                        </a:rPr>
                        <a:t> </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989">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Q</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2 080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4 000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6 100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9 400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989">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R</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4 600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6 900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9 500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989">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740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1 500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7 700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10 500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989">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1 800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2 700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11 600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989">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U</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3 100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4 400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5 900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3080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2" name="圆角矩形 4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grpSp>
        <p:nvGrpSpPr>
          <p:cNvPr id="2" name="组合 1"/>
          <p:cNvGrpSpPr/>
          <p:nvPr/>
        </p:nvGrpSpPr>
        <p:grpSpPr>
          <a:xfrm>
            <a:off x="479376" y="908720"/>
            <a:ext cx="11160000" cy="5760640"/>
            <a:chOff x="516000" y="4965551"/>
            <a:chExt cx="11160000" cy="5760640"/>
          </a:xfrm>
        </p:grpSpPr>
        <p:sp>
          <p:nvSpPr>
            <p:cNvPr id="23" name="圆角矩形 22">
              <a:extLst>
                <a:ext uri="{FF2B5EF4-FFF2-40B4-BE49-F238E27FC236}">
                  <a16:creationId xmlns:a16="http://schemas.microsoft.com/office/drawing/2014/main" xmlns="" id="{E0791A29-2CB4-2744-96C1-EA2037B165CE}"/>
                </a:ext>
              </a:extLst>
            </p:cNvPr>
            <p:cNvSpPr/>
            <p:nvPr/>
          </p:nvSpPr>
          <p:spPr>
            <a:xfrm>
              <a:off x="516000" y="5078441"/>
              <a:ext cx="11160000" cy="5647750"/>
            </a:xfrm>
            <a:prstGeom prst="roundRect">
              <a:avLst>
                <a:gd name="adj" fmla="val 22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xmlns="" id="{176C4B96-6C2A-2A44-87F5-E9EF4D7B631E}"/>
                </a:ext>
              </a:extLst>
            </p:cNvPr>
            <p:cNvSpPr/>
            <p:nvPr/>
          </p:nvSpPr>
          <p:spPr>
            <a:xfrm>
              <a:off x="728106" y="4965551"/>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xmlns="" id="{6B65E727-1C32-B74C-A4B9-46B6768F37B2}"/>
                </a:ext>
              </a:extLst>
            </p:cNvPr>
            <p:cNvSpPr txBox="1"/>
            <p:nvPr/>
          </p:nvSpPr>
          <p:spPr>
            <a:xfrm>
              <a:off x="818418" y="4965551"/>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 name="矩形 3"/>
          <p:cNvSpPr/>
          <p:nvPr/>
        </p:nvSpPr>
        <p:spPr>
          <a:xfrm>
            <a:off x="691482" y="1196752"/>
            <a:ext cx="4990392" cy="4745915"/>
          </a:xfrm>
          <a:prstGeom prst="rect">
            <a:avLst/>
          </a:prstGeom>
        </p:spPr>
        <p:txBody>
          <a:bodyPr wrap="square">
            <a:spAutoFit/>
          </a:bodyPr>
          <a:lstStyle/>
          <a:p>
            <a:pPr algn="just">
              <a:lnSpc>
                <a:spcPct val="14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当</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Cambria Math" panose="02040503050406030204" pitchFamily="18" charset="0"/>
                <a:ea typeface="微软雅黑" panose="020B0503020204020204" pitchFamily="34" charset="-122"/>
                <a:cs typeface="Cambria Math" panose="020405030504060302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时，元素的最高化合价为＋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U</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最高价为＋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最高价为＋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最高价为＋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表中数据可知，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元素各电离能都较大，而且各电离能之间无太大差距，故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最可能为稀有气体元素，所以氦元素最有可能与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元素位于同一族，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圆角矩形 27">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9" name="圆角矩形 28">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30" name="圆角矩形 29">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1" name="圆角矩形 30">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1" name="表格 20"/>
          <p:cNvGraphicFramePr>
            <a:graphicFrameLocks noGrp="1"/>
          </p:cNvGraphicFramePr>
          <p:nvPr>
            <p:extLst>
              <p:ext uri="{D42A27DB-BD31-4B8C-83A1-F6EECF244321}">
                <p14:modId xmlns:p14="http://schemas.microsoft.com/office/powerpoint/2010/main" val="3398629870"/>
              </p:ext>
            </p:extLst>
          </p:nvPr>
        </p:nvGraphicFramePr>
        <p:xfrm>
          <a:off x="5879977" y="1196752"/>
          <a:ext cx="5616622" cy="4659428"/>
        </p:xfrm>
        <a:graphic>
          <a:graphicData uri="http://schemas.openxmlformats.org/drawingml/2006/table">
            <a:tbl>
              <a:tblPr/>
              <a:tblGrid>
                <a:gridCol w="1422761"/>
                <a:gridCol w="1018295"/>
                <a:gridCol w="1018295"/>
                <a:gridCol w="1018295"/>
                <a:gridCol w="1138976"/>
              </a:tblGrid>
              <a:tr h="1872208">
                <a:tc>
                  <a:txBody>
                    <a:bodyPr/>
                    <a:lstStyle/>
                    <a:p>
                      <a:pPr algn="r">
                        <a:lnSpc>
                          <a:spcPct val="14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电离能</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algn="r">
                        <a:lnSpc>
                          <a:spcPct val="140000"/>
                        </a:lnSpc>
                        <a:spcAft>
                          <a:spcPts val="0"/>
                        </a:spcAft>
                        <a:tabLst>
                          <a:tab pos="2070735" algn="l"/>
                        </a:tabLst>
                      </a:pPr>
                      <a:endParaRPr lang="zh-CN" sz="500" kern="100" dirty="0">
                        <a:effectLst/>
                        <a:latin typeface="微软雅黑" panose="020B0503020204020204" pitchFamily="34" charset="-122"/>
                        <a:ea typeface="微软雅黑" panose="020B0503020204020204" pitchFamily="34" charset="-122"/>
                        <a:cs typeface="Courier New" panose="02070309020205020404" pitchFamily="49" charset="0"/>
                      </a:endParaRPr>
                    </a:p>
                    <a:p>
                      <a:pPr marL="72000" algn="l">
                        <a:lnSpc>
                          <a:spcPct val="14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元素</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marL="72000" algn="l">
                        <a:lnSpc>
                          <a:spcPct val="14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代号</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a:effectLst/>
                          <a:latin typeface="微软雅黑" panose="020B0503020204020204" pitchFamily="34" charset="-122"/>
                          <a:ea typeface="微软雅黑" panose="020B0503020204020204" pitchFamily="34" charset="-122"/>
                          <a:cs typeface="Courier New" panose="02070309020205020404" pitchFamily="49" charset="0"/>
                        </a:rPr>
                        <a:t> </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4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444">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Q</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2 080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4 000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6 100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9 400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444">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R</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500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4 600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6 900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9 500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444">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740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1 500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7 700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10 500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444">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T</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580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1 800</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2 700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11 600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444">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U</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420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3 100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4 400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5 900</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691482" y="5843938"/>
            <a:ext cx="8644878" cy="609398"/>
          </a:xfrm>
          <a:prstGeom prst="rect">
            <a:avLst/>
          </a:prstGeom>
        </p:spPr>
        <p:txBody>
          <a:bodyPr wrap="square">
            <a:spAutoFit/>
          </a:bodyPr>
          <a:lstStyle/>
          <a:p>
            <a:pPr lvl="0" algn="just">
              <a:lnSpc>
                <a:spcPct val="140000"/>
              </a:lnSpc>
              <a:tabLst>
                <a:tab pos="2070735" algn="l"/>
              </a:tabLst>
            </a:pP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R</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出现了</a:t>
            </a:r>
            <a:r>
              <a:rPr lang="en-US" altLang="zh-CN" sz="2400" i="1"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，而锂核外只有</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个电子，</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295518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xmlns="" id="{9EF13083-441D-CC41-A3B9-50FF39250BAC}"/>
              </a:ext>
            </a:extLst>
          </p:cNvPr>
          <p:cNvSpPr/>
          <p:nvPr/>
        </p:nvSpPr>
        <p:spPr>
          <a:xfrm>
            <a:off x="390000" y="912221"/>
            <a:ext cx="11412000" cy="510906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以下有关元素性质的说法不正确的是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具有下列外围电子排布式的原子中：</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电</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负</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性最大的是</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某元素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气态基态原子的逐级电离能</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分别为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738</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1 451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7 733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10 540</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13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630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17 995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21 703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，当它与氯气反应时可能生成的阳离子是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err="1">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Rb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，元素的第一电离能</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随</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原子序数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增大而递增的是</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④</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具有下列电子排布式的原子中：</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④</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1s</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2s</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2p</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3s</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3p</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，原子半径最大的是</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22" name="TextBox 9"/>
          <p:cNvSpPr txBox="1"/>
          <p:nvPr/>
        </p:nvSpPr>
        <p:spPr>
          <a:xfrm>
            <a:off x="263352" y="145236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9" name="圆角矩形 28">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30" name="圆角矩形 29">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31" name="圆角矩形 30">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3" name="圆角矩形 42">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1288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9376" y="908720"/>
            <a:ext cx="11160000" cy="5616624"/>
            <a:chOff x="516000" y="4965551"/>
            <a:chExt cx="11160000" cy="5616624"/>
          </a:xfrm>
        </p:grpSpPr>
        <p:sp>
          <p:nvSpPr>
            <p:cNvPr id="23" name="圆角矩形 22">
              <a:extLst>
                <a:ext uri="{FF2B5EF4-FFF2-40B4-BE49-F238E27FC236}">
                  <a16:creationId xmlns:a16="http://schemas.microsoft.com/office/drawing/2014/main" xmlns="" id="{E0791A29-2CB4-2744-96C1-EA2037B165CE}"/>
                </a:ext>
              </a:extLst>
            </p:cNvPr>
            <p:cNvSpPr/>
            <p:nvPr/>
          </p:nvSpPr>
          <p:spPr>
            <a:xfrm>
              <a:off x="516000" y="5078441"/>
              <a:ext cx="11160000" cy="5503734"/>
            </a:xfrm>
            <a:prstGeom prst="roundRect">
              <a:avLst>
                <a:gd name="adj" fmla="val 22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xmlns="" id="{176C4B96-6C2A-2A44-87F5-E9EF4D7B631E}"/>
                </a:ext>
              </a:extLst>
            </p:cNvPr>
            <p:cNvSpPr/>
            <p:nvPr/>
          </p:nvSpPr>
          <p:spPr>
            <a:xfrm>
              <a:off x="728106" y="4965551"/>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xmlns="" id="{6B65E727-1C32-B74C-A4B9-46B6768F37B2}"/>
                </a:ext>
              </a:extLst>
            </p:cNvPr>
            <p:cNvSpPr txBox="1"/>
            <p:nvPr/>
          </p:nvSpPr>
          <p:spPr>
            <a:xfrm>
              <a:off x="818418" y="4965551"/>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 name="矩形 3"/>
          <p:cNvSpPr/>
          <p:nvPr/>
        </p:nvSpPr>
        <p:spPr>
          <a:xfrm>
            <a:off x="767408" y="1196752"/>
            <a:ext cx="10657184" cy="5202130"/>
          </a:xfrm>
          <a:prstGeom prst="rect">
            <a:avLst/>
          </a:prstGeom>
        </p:spPr>
        <p:txBody>
          <a:bodyPr wrap="square">
            <a:spAutoFit/>
          </a:bodyPr>
          <a:lstStyle/>
          <a:p>
            <a:pPr algn="just">
              <a:lnSpc>
                <a:spcPct val="140000"/>
              </a:lnSpc>
              <a:spcAft>
                <a:spcPts val="0"/>
              </a:spcAft>
              <a:tabLst>
                <a:tab pos="2070735" algn="l"/>
              </a:tabLst>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为铝元素，</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为硅元素，</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为磷元素，</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为硫元素；同一周期从左到右，元素的电负性逐渐增大，因此电负性最大的是</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第三</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电离能远大于第二电离能，所以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Ⅱ</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族元素，形成的阳离子是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同</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一主族从上到下，元素的第一电离能逐渐减弱，</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Rb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均符合此规律，同一周期从左到右，元素的第一电离能呈逐渐增大的趋势，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④</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符合此规律，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2070735" algn="l"/>
              </a:tabLst>
            </a:pPr>
            <a:r>
              <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为硅元素，</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为氮元素，</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为碳元素，</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为硫元素；同一周期从左到右，原子半径逐渐减小，同一主族从上到下，原子半径逐渐增大，因此原子半径最大的为</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6" name="圆角矩形 45">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7" name="圆角矩形 46">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48" name="圆角矩形 47">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9" name="圆角矩形 48">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50" name="圆角矩形 49">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1" name="圆角矩形 50">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077414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17" name="矩形 16"/>
          <p:cNvSpPr/>
          <p:nvPr/>
        </p:nvSpPr>
        <p:spPr>
          <a:xfrm>
            <a:off x="390000" y="836712"/>
            <a:ext cx="11412000" cy="5609228"/>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下列四种粒子中，半径按由大到小顺序排列正确的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基态</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的原子结构示意图：</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endParaRPr lang="en-US" altLang="zh-CN" sz="2400" kern="100" dirty="0" smtClean="0">
              <a:latin typeface="宋体" panose="02010600030101010101" pitchFamily="2" charset="-122"/>
              <a:ea typeface="Times New Roman" panose="02020603050405020304" pitchFamily="18" charset="0"/>
              <a:cs typeface="Courier New" panose="02070309020205020404" pitchFamily="49" charset="0"/>
            </a:endParaRPr>
          </a:p>
          <a:p>
            <a:pPr algn="just">
              <a:lnSpc>
                <a:spcPct val="150000"/>
              </a:lnSpc>
              <a:spcAft>
                <a:spcPts val="0"/>
              </a:spcAft>
              <a:tabLst>
                <a:tab pos="2070735" algn="l"/>
              </a:tabLst>
            </a:pPr>
            <a:endParaRPr lang="zh-CN" altLang="zh-CN" sz="1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基态</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的外围电子排布式：</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3s</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3p</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5</a:t>
            </a:r>
          </a:p>
          <a:p>
            <a:pPr algn="just">
              <a:lnSpc>
                <a:spcPct val="150000"/>
              </a:lnSpc>
              <a:spcAft>
                <a:spcPts val="0"/>
              </a:spcAft>
              <a:tabLst>
                <a:tab pos="2070735" algn="l"/>
              </a:tabLst>
            </a:pPr>
            <a:endParaRPr lang="zh-CN" altLang="zh-CN" sz="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基态</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的轨道表示式：</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endParaRPr lang="en-US" altLang="zh-CN" sz="2400" kern="100" dirty="0" smtClean="0">
              <a:latin typeface="宋体" panose="02010600030101010101" pitchFamily="2" charset="-122"/>
              <a:ea typeface="Times New Roman" panose="02020603050405020304" pitchFamily="18" charset="0"/>
              <a:cs typeface="Courier New" panose="02070309020205020404" pitchFamily="49" charset="0"/>
            </a:endParaRPr>
          </a:p>
          <a:p>
            <a:pPr algn="just">
              <a:lnSpc>
                <a:spcPct val="150000"/>
              </a:lnSpc>
              <a:spcAft>
                <a:spcPts val="0"/>
              </a:spcAft>
              <a:tabLst>
                <a:tab pos="2070735" algn="l"/>
              </a:tabLst>
            </a:pP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基态原子有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个能层，电子式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TextBox 9"/>
          <p:cNvSpPr txBox="1"/>
          <p:nvPr/>
        </p:nvSpPr>
        <p:spPr>
          <a:xfrm>
            <a:off x="227432" y="558924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9" name="圆角矩形 18">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0" name="圆角矩形 19">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1" name="圆角矩形 20">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39618" name="Picture 2" descr="12-1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5447" y="1450015"/>
            <a:ext cx="1070381" cy="124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19" name="Picture 3" descr="12-12T"/>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9765" y="3353357"/>
            <a:ext cx="4810531" cy="71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20" name="图片 1"/>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5630" y="4208899"/>
            <a:ext cx="535191" cy="71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825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grpSp>
        <p:nvGrpSpPr>
          <p:cNvPr id="17" name="组合 16">
            <a:extLst>
              <a:ext uri="{FF2B5EF4-FFF2-40B4-BE49-F238E27FC236}">
                <a16:creationId xmlns:a16="http://schemas.microsoft.com/office/drawing/2014/main" xmlns="" id="{574E7DD6-E482-894D-9E46-D2B62C9ED9EC}"/>
              </a:ext>
            </a:extLst>
          </p:cNvPr>
          <p:cNvGrpSpPr/>
          <p:nvPr/>
        </p:nvGrpSpPr>
        <p:grpSpPr>
          <a:xfrm>
            <a:off x="516000" y="1340767"/>
            <a:ext cx="11160000" cy="1728193"/>
            <a:chOff x="792914" y="3925222"/>
            <a:chExt cx="11160000" cy="1728193"/>
          </a:xfrm>
        </p:grpSpPr>
        <p:sp>
          <p:nvSpPr>
            <p:cNvPr id="18" name="圆角矩形 17">
              <a:extLst>
                <a:ext uri="{FF2B5EF4-FFF2-40B4-BE49-F238E27FC236}">
                  <a16:creationId xmlns:a16="http://schemas.microsoft.com/office/drawing/2014/main" xmlns="" id="{E0791A29-2CB4-2744-96C1-EA2037B165CE}"/>
                </a:ext>
              </a:extLst>
            </p:cNvPr>
            <p:cNvSpPr/>
            <p:nvPr/>
          </p:nvSpPr>
          <p:spPr>
            <a:xfrm>
              <a:off x="792914" y="4038113"/>
              <a:ext cx="11160000" cy="1615302"/>
            </a:xfrm>
            <a:prstGeom prst="roundRect">
              <a:avLst>
                <a:gd name="adj" fmla="val 200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9" name="矩形 18">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7" name="矩形 6"/>
          <p:cNvSpPr/>
          <p:nvPr/>
        </p:nvSpPr>
        <p:spPr>
          <a:xfrm>
            <a:off x="786000" y="1650681"/>
            <a:ext cx="10620000" cy="1130246"/>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由题意可知：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分别为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粒子半径大小顺序为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r</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r</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r</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r</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862594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14" name="圆角矩形 13">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390000" y="876776"/>
            <a:ext cx="11412000" cy="5309146"/>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(2022</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天津模拟</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A.HF</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HCl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的稳定性依次增强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三组元素中，每组中第一电离能较大的元素的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原</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子</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序数之和为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400" kern="100" dirty="0">
                <a:latin typeface="Times New Roman" panose="02020603050405020304" pitchFamily="18" charset="0"/>
                <a:ea typeface="微软雅黑" panose="020B0503020204020204" pitchFamily="34" charset="-122"/>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某主族元素的电离能</a:t>
            </a:r>
            <a:r>
              <a:rPr lang="en-US" altLang="zh-CN" sz="2400" i="1" kern="100" dirty="0">
                <a:latin typeface="Times New Roman" panose="02020603050405020304" pitchFamily="18" charset="0"/>
                <a:ea typeface="微软雅黑" panose="020B0503020204020204" pitchFamily="34" charset="-122"/>
              </a:rPr>
              <a:t>I</a:t>
            </a:r>
            <a:r>
              <a:rPr lang="en-US" altLang="zh-CN" sz="2400" kern="100" baseline="-25000" dirty="0">
                <a:latin typeface="Times New Roman" panose="02020603050405020304" pitchFamily="18" charset="0"/>
                <a:ea typeface="微软雅黑" panose="020B0503020204020204" pitchFamily="34" charset="-122"/>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rPr>
              <a:t>I</a:t>
            </a:r>
            <a:r>
              <a:rPr lang="en-US" altLang="zh-CN" sz="2400" kern="100" baseline="-25000" dirty="0">
                <a:latin typeface="Times New Roman" panose="02020603050405020304" pitchFamily="18" charset="0"/>
                <a:ea typeface="微软雅黑" panose="020B0503020204020204" pitchFamily="34" charset="-122"/>
              </a:rPr>
              <a:t>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数据如表所示</a:t>
            </a:r>
            <a:r>
              <a:rPr lang="en-US" altLang="zh-CN" sz="2400" kern="100" dirty="0">
                <a:latin typeface="Times New Roman" panose="02020603050405020304" pitchFamily="18" charset="0"/>
                <a:ea typeface="微软雅黑" panose="020B0503020204020204" pitchFamily="34" charset="-122"/>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单位：</a:t>
            </a:r>
            <a:r>
              <a:rPr lang="en-US" altLang="zh-CN" sz="2400" kern="100" dirty="0" err="1">
                <a:latin typeface="Times New Roman" panose="02020603050405020304" pitchFamily="18" charset="0"/>
                <a:ea typeface="微软雅黑" panose="020B0503020204020204" pitchFamily="34" charset="-122"/>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rPr>
              <a:t>1</a:t>
            </a:r>
            <a:r>
              <a:rPr lang="en-US" altLang="zh-CN" sz="2400" kern="100" dirty="0">
                <a:latin typeface="Times New Roman" panose="02020603050405020304" pitchFamily="18" charset="0"/>
                <a:ea typeface="微软雅黑" panose="020B0503020204020204" pitchFamily="34" charset="-122"/>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，可推测该元素位于</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元素</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周期表</a:t>
            </a:r>
            <a:r>
              <a:rPr lang="en-US" altLang="zh-CN" sz="2400" kern="100" dirty="0" err="1">
                <a:latin typeface="宋体" panose="02010600030101010101" pitchFamily="2" charset="-122"/>
                <a:ea typeface="微软雅黑" panose="020B0503020204020204" pitchFamily="34" charset="-122"/>
                <a:cs typeface="Times New Roman" panose="02020603050405020304" pitchFamily="18" charset="0"/>
              </a:rPr>
              <a:t>Ⅴ</a:t>
            </a:r>
            <a:r>
              <a:rPr lang="en-US" altLang="zh-CN" sz="2400" kern="100" dirty="0" err="1">
                <a:latin typeface="Times New Roman" panose="02020603050405020304" pitchFamily="18" charset="0"/>
                <a:ea typeface="微软雅黑" panose="020B0503020204020204" pitchFamily="34" charset="-122"/>
              </a:rPr>
              <a:t>A</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族</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10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原子半径由小到大的顺序：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F</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649068495"/>
              </p:ext>
            </p:extLst>
          </p:nvPr>
        </p:nvGraphicFramePr>
        <p:xfrm>
          <a:off x="767408" y="4221088"/>
          <a:ext cx="7199999" cy="1097280"/>
        </p:xfrm>
        <a:graphic>
          <a:graphicData uri="http://schemas.openxmlformats.org/drawingml/2006/table">
            <a:tbl>
              <a:tblPr/>
              <a:tblGrid>
                <a:gridCol w="794907"/>
                <a:gridCol w="990559"/>
                <a:gridCol w="990559"/>
                <a:gridCol w="1100124"/>
                <a:gridCol w="1107950"/>
                <a:gridCol w="1107950"/>
                <a:gridCol w="1107950"/>
              </a:tblGrid>
              <a:tr h="0">
                <a:tc>
                  <a:txBody>
                    <a:bodyPr/>
                    <a:lstStyle/>
                    <a:p>
                      <a:pPr algn="ctr">
                        <a:lnSpc>
                          <a:spcPct val="150000"/>
                        </a:lnSpc>
                        <a:spcAft>
                          <a:spcPts val="0"/>
                        </a:spcAft>
                        <a:tabLst>
                          <a:tab pos="2070735" algn="l"/>
                        </a:tabLs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7</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578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1 817</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2 745</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11 575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14 830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18 376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23 293</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 name="TextBox 9"/>
          <p:cNvSpPr txBox="1"/>
          <p:nvPr/>
        </p:nvSpPr>
        <p:spPr>
          <a:xfrm>
            <a:off x="227432" y="191683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965705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grpSp>
        <p:nvGrpSpPr>
          <p:cNvPr id="15" name="组合 14">
            <a:extLst>
              <a:ext uri="{FF2B5EF4-FFF2-40B4-BE49-F238E27FC236}">
                <a16:creationId xmlns:a16="http://schemas.microsoft.com/office/drawing/2014/main" xmlns="" id="{574E7DD6-E482-894D-9E46-D2B62C9ED9EC}"/>
              </a:ext>
            </a:extLst>
          </p:cNvPr>
          <p:cNvGrpSpPr/>
          <p:nvPr/>
        </p:nvGrpSpPr>
        <p:grpSpPr>
          <a:xfrm>
            <a:off x="516000" y="908720"/>
            <a:ext cx="11160000" cy="5848335"/>
            <a:chOff x="792914" y="3925222"/>
            <a:chExt cx="11160000" cy="5848335"/>
          </a:xfrm>
        </p:grpSpPr>
        <p:sp>
          <p:nvSpPr>
            <p:cNvPr id="16" name="圆角矩形 15">
              <a:extLst>
                <a:ext uri="{FF2B5EF4-FFF2-40B4-BE49-F238E27FC236}">
                  <a16:creationId xmlns:a16="http://schemas.microsoft.com/office/drawing/2014/main" xmlns="" id="{E0791A29-2CB4-2744-96C1-EA2037B165CE}"/>
                </a:ext>
              </a:extLst>
            </p:cNvPr>
            <p:cNvSpPr/>
            <p:nvPr/>
          </p:nvSpPr>
          <p:spPr>
            <a:xfrm>
              <a:off x="792914" y="4038113"/>
              <a:ext cx="11160000" cy="5735444"/>
            </a:xfrm>
            <a:prstGeom prst="roundRect">
              <a:avLst>
                <a:gd name="adj" fmla="val 200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7" name="矩形 1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文本框 1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9" name="矩形 18"/>
          <p:cNvSpPr/>
          <p:nvPr/>
        </p:nvSpPr>
        <p:spPr>
          <a:xfrm>
            <a:off x="786000" y="1124744"/>
            <a:ext cx="10620000" cy="5632311"/>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元素非金属性越强，其简单氢化物越稳定，非金属性：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F&gt;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&gt;S&gt;P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的稳定性依次减弱，故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中由于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能级半充满，所以第一电离能较大；</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同主族元素自上而下第一电离能逐渐减小，所以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的第一电离能较大；</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同周期元素从左至右，第一电离能呈增大趋势，所以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的第一电离能较大，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的原子序数之和为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根据</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表格数据可知该元素的第三电离能和第四电离能相差较大，所以应为</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Ⅲ</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族元素，故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电子层</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数越多原子半径越大，电子层数相同核电荷数越小原子半径越大，所以按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的顺序，原子半径由大到小，故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圆角矩形 19">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1" name="圆角矩形 20">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22" name="圆角矩形 21">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3" name="圆角矩形 22">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517566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 name="矩形 2"/>
          <p:cNvSpPr/>
          <p:nvPr/>
        </p:nvSpPr>
        <p:spPr>
          <a:xfrm>
            <a:off x="390000" y="1124744"/>
            <a:ext cx="11412000" cy="4524315"/>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13.(1)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写出基态</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原子的核外电子排布式：</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根据元素周期律，原子半径</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Ga</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大于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小于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，第一电离能</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Ga</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的第一电离能由大到小的顺序为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电负性由大到小的顺序是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相比，电负性较大的是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元素的化合价为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从电负性角度分析，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的非金属活泼性由强至弱的顺序为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元素铜与镍的第二电离能分别为</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Cu</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1 958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Ni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1 753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Cu</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Ni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的原因是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9" name="圆角矩形 18">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0" name="圆角矩形 19">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1" name="圆角矩形 20">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4" name="矩形 3"/>
          <p:cNvSpPr/>
          <p:nvPr/>
        </p:nvSpPr>
        <p:spPr>
          <a:xfrm>
            <a:off x="6023992" y="1167135"/>
            <a:ext cx="5779146"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2p</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3s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3p</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rPr>
              <a:t>10</a:t>
            </a:r>
            <a:r>
              <a:rPr lang="en-US" altLang="zh-CN" sz="2400" kern="100" dirty="0">
                <a:solidFill>
                  <a:srgbClr val="C00000"/>
                </a:solidFill>
                <a:latin typeface="Times New Roman" panose="02020603050405020304" pitchFamily="18" charset="0"/>
                <a:ea typeface="微软雅黑" panose="020B0503020204020204" pitchFamily="34" charset="-122"/>
              </a:rPr>
              <a:t>4s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4p</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kern="100" dirty="0" err="1">
                <a:solidFill>
                  <a:srgbClr val="C00000"/>
                </a:solidFill>
                <a:latin typeface="Times New Roman" panose="02020603050405020304" pitchFamily="18" charset="0"/>
                <a:ea typeface="微软雅黑" panose="020B0503020204020204" pitchFamily="34" charset="-122"/>
              </a:rPr>
              <a:t>Ar</a:t>
            </a:r>
            <a:r>
              <a:rPr lang="en-US" altLang="zh-CN" sz="2400" kern="100" dirty="0">
                <a:solidFill>
                  <a:srgbClr val="C00000"/>
                </a:solidFill>
                <a:latin typeface="Times New Roman" panose="02020603050405020304" pitchFamily="18" charset="0"/>
                <a:ea typeface="微软雅黑" panose="020B0503020204020204" pitchFamily="34" charset="-122"/>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rPr>
              <a:t>10</a:t>
            </a:r>
            <a:r>
              <a:rPr lang="en-US" altLang="zh-CN" sz="2400" kern="100" dirty="0">
                <a:solidFill>
                  <a:srgbClr val="C00000"/>
                </a:solidFill>
                <a:latin typeface="Times New Roman" panose="02020603050405020304" pitchFamily="18" charset="0"/>
                <a:ea typeface="微软雅黑" panose="020B0503020204020204" pitchFamily="34" charset="-122"/>
              </a:rPr>
              <a:t>4s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4p</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dirty="0"/>
          </a:p>
        </p:txBody>
      </p:sp>
      <p:sp>
        <p:nvSpPr>
          <p:cNvPr id="6" name="矩形 5"/>
          <p:cNvSpPr/>
          <p:nvPr/>
        </p:nvSpPr>
        <p:spPr>
          <a:xfrm>
            <a:off x="4621423" y="1772816"/>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大于</a:t>
            </a:r>
            <a:endParaRPr lang="zh-CN" altLang="en-US" dirty="0"/>
          </a:p>
        </p:txBody>
      </p:sp>
      <p:sp>
        <p:nvSpPr>
          <p:cNvPr id="8" name="矩形 7"/>
          <p:cNvSpPr/>
          <p:nvPr/>
        </p:nvSpPr>
        <p:spPr>
          <a:xfrm>
            <a:off x="1184698" y="2319263"/>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小于</a:t>
            </a:r>
            <a:endParaRPr lang="zh-CN" altLang="en-US" dirty="0"/>
          </a:p>
        </p:txBody>
      </p:sp>
      <p:sp>
        <p:nvSpPr>
          <p:cNvPr id="10" name="矩形 9"/>
          <p:cNvSpPr/>
          <p:nvPr/>
        </p:nvSpPr>
        <p:spPr>
          <a:xfrm>
            <a:off x="6570450" y="2895327"/>
            <a:ext cx="118173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N&gt;O&gt;C</a:t>
            </a:r>
            <a:endParaRPr lang="zh-CN" altLang="en-US" dirty="0"/>
          </a:p>
        </p:txBody>
      </p:sp>
      <p:sp>
        <p:nvSpPr>
          <p:cNvPr id="12" name="矩形 11"/>
          <p:cNvSpPr/>
          <p:nvPr/>
        </p:nvSpPr>
        <p:spPr>
          <a:xfrm>
            <a:off x="1779577" y="3429000"/>
            <a:ext cx="114807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O&gt;S&gt;H</a:t>
            </a:r>
            <a:endParaRPr lang="zh-CN" altLang="en-US" dirty="0"/>
          </a:p>
        </p:txBody>
      </p:sp>
      <p:sp>
        <p:nvSpPr>
          <p:cNvPr id="14" name="矩形 13"/>
          <p:cNvSpPr/>
          <p:nvPr/>
        </p:nvSpPr>
        <p:spPr>
          <a:xfrm>
            <a:off x="7560724" y="3429000"/>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N</a:t>
            </a:r>
            <a:endParaRPr lang="zh-CN" altLang="en-US" dirty="0"/>
          </a:p>
        </p:txBody>
      </p:sp>
      <p:sp>
        <p:nvSpPr>
          <p:cNvPr id="16" name="矩形 15"/>
          <p:cNvSpPr/>
          <p:nvPr/>
        </p:nvSpPr>
        <p:spPr>
          <a:xfrm>
            <a:off x="479376" y="3973942"/>
            <a:ext cx="646331"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3</a:t>
            </a:r>
            <a:endParaRPr lang="zh-CN" altLang="en-US" dirty="0"/>
          </a:p>
        </p:txBody>
      </p:sp>
      <p:sp>
        <p:nvSpPr>
          <p:cNvPr id="23" name="矩形 22"/>
          <p:cNvSpPr/>
          <p:nvPr/>
        </p:nvSpPr>
        <p:spPr>
          <a:xfrm>
            <a:off x="10200456" y="3975447"/>
            <a:ext cx="148470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C</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Si</a:t>
            </a:r>
            <a:endParaRPr lang="zh-CN" altLang="en-US" dirty="0"/>
          </a:p>
        </p:txBody>
      </p:sp>
      <p:sp>
        <p:nvSpPr>
          <p:cNvPr id="25" name="矩形 24"/>
          <p:cNvSpPr/>
          <p:nvPr/>
        </p:nvSpPr>
        <p:spPr>
          <a:xfrm>
            <a:off x="1730660" y="5035827"/>
            <a:ext cx="6957628" cy="461665"/>
          </a:xfrm>
          <a:prstGeom prst="rect">
            <a:avLst/>
          </a:prstGeom>
        </p:spPr>
        <p:txBody>
          <a:bodyPr wrap="squar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铜失去的是全充满的</a:t>
            </a:r>
            <a:r>
              <a:rPr lang="en-US" altLang="zh-CN" sz="2400" kern="100" dirty="0">
                <a:solidFill>
                  <a:srgbClr val="C00000"/>
                </a:solidFill>
                <a:latin typeface="Times New Roman" panose="02020603050405020304" pitchFamily="18" charset="0"/>
                <a:ea typeface="微软雅黑" panose="020B0503020204020204" pitchFamily="34" charset="-122"/>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rPr>
              <a:t>10</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电子，镍失去的是</a:t>
            </a:r>
            <a:r>
              <a:rPr lang="en-US" altLang="zh-CN" sz="2400" kern="100" dirty="0">
                <a:solidFill>
                  <a:srgbClr val="C00000"/>
                </a:solidFill>
                <a:latin typeface="Times New Roman" panose="02020603050405020304" pitchFamily="18" charset="0"/>
                <a:ea typeface="微软雅黑" panose="020B0503020204020204" pitchFamily="34" charset="-122"/>
              </a:rPr>
              <a:t>4s</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电子</a:t>
            </a:r>
            <a:endParaRPr lang="zh-CN" altLang="en-US" dirty="0"/>
          </a:p>
        </p:txBody>
      </p:sp>
    </p:spTree>
    <p:extLst>
      <p:ext uri="{BB962C8B-B14F-4D97-AF65-F5344CB8AC3E}">
        <p14:creationId xmlns:p14="http://schemas.microsoft.com/office/powerpoint/2010/main" val="2273433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linds(horizontal)">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P spid="16"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443711"/>
            <a:ext cx="11412000" cy="2862322"/>
          </a:xfrm>
          <a:prstGeom prst="rect">
            <a:avLst/>
          </a:prstGeom>
        </p:spPr>
        <p:txBody>
          <a:bodyPr>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3.</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原子结构与元素周期表的关系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原子结构与周期的关系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原子的最大能层数＝周期序数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原子结构与族的关系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主族元素的外围电子排布特点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229500767"/>
              </p:ext>
            </p:extLst>
          </p:nvPr>
        </p:nvGraphicFramePr>
        <p:xfrm>
          <a:off x="516002" y="3450049"/>
          <a:ext cx="11159997" cy="1296144"/>
        </p:xfrm>
        <a:graphic>
          <a:graphicData uri="http://schemas.openxmlformats.org/drawingml/2006/table">
            <a:tbl>
              <a:tblPr/>
              <a:tblGrid>
                <a:gridCol w="1677218"/>
                <a:gridCol w="1292586"/>
                <a:gridCol w="1294017"/>
                <a:gridCol w="1725832"/>
                <a:gridCol w="1292586"/>
                <a:gridCol w="1292586"/>
                <a:gridCol w="1292586"/>
                <a:gridCol w="1292586"/>
              </a:tblGrid>
              <a:tr h="648072">
                <a:tc>
                  <a:txBody>
                    <a:bodyPr/>
                    <a:lstStyle/>
                    <a:p>
                      <a:pPr algn="ctr">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主族</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Ⅰ</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Ⅱ</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Ⅲ</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Ⅳ</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Ⅴ</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Ⅵ</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err="1">
                          <a:effectLst/>
                          <a:latin typeface="宋体" panose="02010600030101010101" pitchFamily="2" charset="-122"/>
                          <a:ea typeface="微软雅黑" panose="020B0503020204020204" pitchFamily="34" charset="-122"/>
                          <a:cs typeface="Times New Roman" panose="02020603050405020304" pitchFamily="18" charset="0"/>
                        </a:rPr>
                        <a:t>Ⅶ</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排布特点</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en-US" altLang="zh-CN" sz="2400" i="1"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___</a:t>
                      </a:r>
                      <a:endParaRPr lang="zh-CN" sz="105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i="1"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___</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i="1"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______</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i="1"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______</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i="1"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______</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i="1"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______</a:t>
                      </a:r>
                      <a:r>
                        <a:rPr lang="en-US" sz="2400" i="1" u="sng"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i="1"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______</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2582300" y="4097937"/>
            <a:ext cx="561372" cy="576248"/>
          </a:xfrm>
          <a:prstGeom prst="rect">
            <a:avLst/>
          </a:prstGeom>
        </p:spPr>
        <p:txBody>
          <a:bodyPr wrap="none">
            <a:spAutoFit/>
          </a:bodyPr>
          <a:lstStyle/>
          <a:p>
            <a:pPr lvl="0" algn="ctr">
              <a:lnSpc>
                <a:spcPct val="150000"/>
              </a:lnSpc>
              <a:tabLst>
                <a:tab pos="2070735" algn="l"/>
              </a:tabLst>
            </a:pP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endParaRPr lang="zh-CN" altLang="en-US" sz="1050" kern="100" dirty="0">
              <a:solidFill>
                <a:srgbClr val="C00000"/>
              </a:solidFill>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3935760" y="4097937"/>
            <a:ext cx="561372" cy="576248"/>
          </a:xfrm>
          <a:prstGeom prst="rect">
            <a:avLst/>
          </a:prstGeom>
        </p:spPr>
        <p:txBody>
          <a:bodyPr wrap="none">
            <a:spAutoFit/>
          </a:bodyPr>
          <a:lstStyle/>
          <a:p>
            <a:pPr lvl="0" algn="ctr">
              <a:lnSpc>
                <a:spcPct val="150000"/>
              </a:lnSpc>
              <a:tabLst>
                <a:tab pos="2070735" algn="l"/>
              </a:tabLst>
            </a:pP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endParaRPr lang="zh-CN" altLang="en-US" sz="1050" kern="100" dirty="0">
              <a:solidFill>
                <a:srgbClr val="C00000"/>
              </a:solidFill>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5133458" y="4026113"/>
            <a:ext cx="971741" cy="576248"/>
          </a:xfrm>
          <a:prstGeom prst="rect">
            <a:avLst/>
          </a:prstGeom>
        </p:spPr>
        <p:txBody>
          <a:bodyPr wrap="none">
            <a:spAutoFit/>
          </a:bodyPr>
          <a:lstStyle/>
          <a:p>
            <a:pPr lvl="0" algn="ctr">
              <a:lnSpc>
                <a:spcPct val="150000"/>
              </a:lnSpc>
              <a:tabLst>
                <a:tab pos="2070735" algn="l"/>
              </a:tabLst>
            </a:pP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endParaRPr lang="zh-CN" altLang="en-US" sz="1050" kern="100" dirty="0">
              <a:solidFill>
                <a:srgbClr val="C00000"/>
              </a:solidFill>
              <a:latin typeface="宋体" panose="02010600030101010101" pitchFamily="2" charset="-122"/>
              <a:ea typeface="宋体" panose="02010600030101010101" pitchFamily="2" charset="-122"/>
              <a:cs typeface="Courier New" panose="02070309020205020404" pitchFamily="49" charset="0"/>
            </a:endParaRPr>
          </a:p>
        </p:txBody>
      </p:sp>
      <p:sp>
        <p:nvSpPr>
          <p:cNvPr id="13" name="矩形 12"/>
          <p:cNvSpPr/>
          <p:nvPr/>
        </p:nvSpPr>
        <p:spPr>
          <a:xfrm>
            <a:off x="6672064" y="4026113"/>
            <a:ext cx="971741" cy="576248"/>
          </a:xfrm>
          <a:prstGeom prst="rect">
            <a:avLst/>
          </a:prstGeom>
        </p:spPr>
        <p:txBody>
          <a:bodyPr wrap="none">
            <a:spAutoFit/>
          </a:bodyPr>
          <a:lstStyle/>
          <a:p>
            <a:pPr lvl="0" algn="ctr">
              <a:lnSpc>
                <a:spcPct val="150000"/>
              </a:lnSpc>
              <a:tabLst>
                <a:tab pos="2070735" algn="l"/>
              </a:tabLst>
            </a:pP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endParaRPr lang="zh-CN" altLang="en-US" sz="1050" kern="100" dirty="0">
              <a:solidFill>
                <a:srgbClr val="C00000"/>
              </a:solidFill>
              <a:latin typeface="宋体" panose="02010600030101010101" pitchFamily="2" charset="-122"/>
              <a:ea typeface="宋体" panose="02010600030101010101" pitchFamily="2" charset="-122"/>
              <a:cs typeface="Courier New" panose="02070309020205020404" pitchFamily="49" charset="0"/>
            </a:endParaRPr>
          </a:p>
        </p:txBody>
      </p:sp>
      <p:sp>
        <p:nvSpPr>
          <p:cNvPr id="15" name="矩形 14"/>
          <p:cNvSpPr/>
          <p:nvPr/>
        </p:nvSpPr>
        <p:spPr>
          <a:xfrm>
            <a:off x="7968208" y="4026113"/>
            <a:ext cx="971741" cy="576248"/>
          </a:xfrm>
          <a:prstGeom prst="rect">
            <a:avLst/>
          </a:prstGeom>
        </p:spPr>
        <p:txBody>
          <a:bodyPr wrap="none">
            <a:spAutoFit/>
          </a:bodyPr>
          <a:lstStyle/>
          <a:p>
            <a:pPr lvl="0" algn="ctr">
              <a:lnSpc>
                <a:spcPct val="150000"/>
              </a:lnSpc>
              <a:tabLst>
                <a:tab pos="2070735" algn="l"/>
              </a:tabLst>
            </a:pP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endParaRPr lang="zh-CN" altLang="en-US" sz="1050" kern="100" dirty="0">
              <a:solidFill>
                <a:srgbClr val="C00000"/>
              </a:solidFill>
              <a:latin typeface="宋体" panose="02010600030101010101" pitchFamily="2" charset="-122"/>
              <a:ea typeface="宋体" panose="02010600030101010101" pitchFamily="2" charset="-122"/>
              <a:cs typeface="Courier New" panose="02070309020205020404" pitchFamily="49" charset="0"/>
            </a:endParaRPr>
          </a:p>
        </p:txBody>
      </p:sp>
      <p:sp>
        <p:nvSpPr>
          <p:cNvPr id="17" name="矩形 16"/>
          <p:cNvSpPr/>
          <p:nvPr/>
        </p:nvSpPr>
        <p:spPr>
          <a:xfrm>
            <a:off x="9237871" y="4026113"/>
            <a:ext cx="971741" cy="576248"/>
          </a:xfrm>
          <a:prstGeom prst="rect">
            <a:avLst/>
          </a:prstGeom>
        </p:spPr>
        <p:txBody>
          <a:bodyPr wrap="none">
            <a:spAutoFit/>
          </a:bodyPr>
          <a:lstStyle/>
          <a:p>
            <a:pPr lvl="0" algn="ctr">
              <a:lnSpc>
                <a:spcPct val="150000"/>
              </a:lnSpc>
              <a:tabLst>
                <a:tab pos="2070735" algn="l"/>
              </a:tabLst>
            </a:pP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a:t>
            </a:r>
            <a:endParaRPr lang="zh-CN" altLang="en-US" sz="1050" kern="100" dirty="0">
              <a:solidFill>
                <a:srgbClr val="C00000"/>
              </a:solidFill>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p:cNvSpPr/>
          <p:nvPr/>
        </p:nvSpPr>
        <p:spPr>
          <a:xfrm>
            <a:off x="10530774" y="4026113"/>
            <a:ext cx="971741" cy="576248"/>
          </a:xfrm>
          <a:prstGeom prst="rect">
            <a:avLst/>
          </a:prstGeom>
        </p:spPr>
        <p:txBody>
          <a:bodyPr wrap="none">
            <a:spAutoFit/>
          </a:bodyPr>
          <a:lstStyle/>
          <a:p>
            <a:pPr lvl="0" algn="ctr">
              <a:lnSpc>
                <a:spcPct val="150000"/>
              </a:lnSpc>
              <a:tabLst>
                <a:tab pos="2070735" algn="l"/>
              </a:tabLst>
            </a:pP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5</a:t>
            </a:r>
            <a:endParaRPr lang="zh-CN" altLang="en-US" sz="1050" kern="100" dirty="0">
              <a:solidFill>
                <a:srgbClr val="C00000"/>
              </a:solidFill>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390000" y="4962217"/>
            <a:ext cx="11412000" cy="1131079"/>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族元素的外围电子排布：</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；其他为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过渡元素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副族和</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Ⅷ</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的外围电子排布：</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1)d</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53189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P spid="1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 name="矩形 2"/>
          <p:cNvSpPr/>
          <p:nvPr/>
        </p:nvSpPr>
        <p:spPr>
          <a:xfrm>
            <a:off x="390000" y="980728"/>
            <a:ext cx="11412000" cy="4524315"/>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四种元素中电负性最大的是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填元素符号</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原子的核外电子排布式为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周期表前四周期的元素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，原子序数依次增大。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的核外电子总数与其周期数相同，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的价层电子中的未成对电子有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的最外层电子数为其内层电子数的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的最外层只有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个电子，但次外层有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个电子</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di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中第一电离能最大的是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填元素符号</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的外围电子轨道表示式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9" name="圆角矩形 18">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0" name="圆角矩形 19">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1" name="圆角矩形 20">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 name="矩形 5"/>
          <p:cNvSpPr/>
          <p:nvPr/>
        </p:nvSpPr>
        <p:spPr>
          <a:xfrm>
            <a:off x="6552612" y="1052736"/>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O</a:t>
            </a:r>
            <a:endParaRPr lang="zh-CN" altLang="en-US" dirty="0"/>
          </a:p>
        </p:txBody>
      </p:sp>
      <p:sp>
        <p:nvSpPr>
          <p:cNvPr id="9" name="矩形 8"/>
          <p:cNvSpPr/>
          <p:nvPr/>
        </p:nvSpPr>
        <p:spPr>
          <a:xfrm>
            <a:off x="1977201" y="1599183"/>
            <a:ext cx="399981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2p</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3s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3p</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solidFill>
                  <a:srgbClr val="C00000"/>
                </a:solidFill>
                <a:latin typeface="Times New Roman" panose="02020603050405020304" pitchFamily="18" charset="0"/>
                <a:ea typeface="微软雅黑" panose="020B0503020204020204" pitchFamily="34" charset="-122"/>
              </a:rPr>
              <a:t>[Ne]3s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3p</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dirty="0"/>
          </a:p>
        </p:txBody>
      </p:sp>
      <p:sp>
        <p:nvSpPr>
          <p:cNvPr id="11" name="矩形 10"/>
          <p:cNvSpPr/>
          <p:nvPr/>
        </p:nvSpPr>
        <p:spPr>
          <a:xfrm>
            <a:off x="5141196" y="3861048"/>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N</a:t>
            </a:r>
            <a:endParaRPr lang="zh-CN" altLang="en-US" dirty="0"/>
          </a:p>
        </p:txBody>
      </p:sp>
      <p:pic>
        <p:nvPicPr>
          <p:cNvPr id="243714" name="图片 1"/>
          <p:cNvPicPr>
            <a:picLocks noChangeAspect="1" noChangeArrowheads="1"/>
          </p:cNvPicPr>
          <p:nvPr/>
        </p:nvPicPr>
        <p:blipFill>
          <a:blip r:embed="rId1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1112" y="4410254"/>
            <a:ext cx="4454768" cy="89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728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nodeType="withEffect">
                                  <p:stCondLst>
                                    <p:cond delay="0"/>
                                  </p:stCondLst>
                                  <p:childTnLst>
                                    <p:set>
                                      <p:cBhvr>
                                        <p:cTn id="17" dur="1" fill="hold">
                                          <p:stCondLst>
                                            <p:cond delay="0"/>
                                          </p:stCondLst>
                                        </p:cTn>
                                        <p:tgtEl>
                                          <p:spTgt spid="243714"/>
                                        </p:tgtEl>
                                        <p:attrNameLst>
                                          <p:attrName>style.visibility</p:attrName>
                                        </p:attrNameLst>
                                      </p:cBhvr>
                                      <p:to>
                                        <p:strVal val="visible"/>
                                      </p:to>
                                    </p:set>
                                    <p:animEffect transition="in" filter="blinds(horizontal)">
                                      <p:cBhvr>
                                        <p:cTn id="18" dur="500"/>
                                        <p:tgtEl>
                                          <p:spTgt spid="243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 name="矩形 3"/>
          <p:cNvSpPr/>
          <p:nvPr/>
        </p:nvSpPr>
        <p:spPr>
          <a:xfrm>
            <a:off x="786000" y="1628800"/>
            <a:ext cx="10620000" cy="2238241"/>
          </a:xfrm>
          <a:prstGeom prst="rect">
            <a:avLst/>
          </a:prstGeom>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由原子序数最小且核外电子总数与其周期数相同，确定</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元素，由价层电子中的未成对电子有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个，确定</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元素，由最外层电子数为其内层电子数的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倍，确定</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同主族，确定</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的最外层只有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个电子且次外层有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个电子，确定</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Cu</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7" name="组合 16">
            <a:extLst>
              <a:ext uri="{FF2B5EF4-FFF2-40B4-BE49-F238E27FC236}">
                <a16:creationId xmlns:a16="http://schemas.microsoft.com/office/drawing/2014/main" xmlns="" id="{574E7DD6-E482-894D-9E46-D2B62C9ED9EC}"/>
              </a:ext>
            </a:extLst>
          </p:cNvPr>
          <p:cNvGrpSpPr/>
          <p:nvPr/>
        </p:nvGrpSpPr>
        <p:grpSpPr>
          <a:xfrm>
            <a:off x="516000" y="1350293"/>
            <a:ext cx="11160000" cy="2654771"/>
            <a:chOff x="792914" y="3925222"/>
            <a:chExt cx="11160000" cy="2654771"/>
          </a:xfrm>
        </p:grpSpPr>
        <p:sp>
          <p:nvSpPr>
            <p:cNvPr id="18" name="圆角矩形 17">
              <a:extLst>
                <a:ext uri="{FF2B5EF4-FFF2-40B4-BE49-F238E27FC236}">
                  <a16:creationId xmlns:a16="http://schemas.microsoft.com/office/drawing/2014/main" xmlns="" id="{E0791A29-2CB4-2744-96C1-EA2037B165CE}"/>
                </a:ext>
              </a:extLst>
            </p:cNvPr>
            <p:cNvSpPr/>
            <p:nvPr/>
          </p:nvSpPr>
          <p:spPr>
            <a:xfrm>
              <a:off x="792914" y="4038113"/>
              <a:ext cx="11160000" cy="2541880"/>
            </a:xfrm>
            <a:prstGeom prst="roundRect">
              <a:avLst>
                <a:gd name="adj" fmla="val 233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9" name="矩形 18">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2" name="圆角矩形 2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3" name="圆角矩形 22">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4" name="圆角矩形 23">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5" name="圆角矩形 24">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988459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 name="矩形 2"/>
          <p:cNvSpPr/>
          <p:nvPr/>
        </p:nvSpPr>
        <p:spPr>
          <a:xfrm>
            <a:off x="390000" y="857761"/>
            <a:ext cx="11412000" cy="1200329"/>
          </a:xfrm>
          <a:prstGeom prst="rect">
            <a:avLst/>
          </a:prstGeom>
        </p:spPr>
        <p:txBody>
          <a:bodyPr>
            <a:spAutoFit/>
          </a:bodyPr>
          <a:lstStyle/>
          <a:p>
            <a:pPr algn="just">
              <a:lnSpc>
                <a:spcPct val="150000"/>
              </a:lnSpc>
              <a:spcAft>
                <a:spcPts val="0"/>
              </a:spcAft>
              <a:tabLst>
                <a:tab pos="2070735" algn="l"/>
              </a:tabLst>
            </a:pPr>
            <a:r>
              <a:rPr lang="en-US" altLang="zh-CN" sz="2400" kern="1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kern="100" dirty="0">
                <a:latin typeface="Times New Roman" panose="02020603050405020304" pitchFamily="18" charset="0"/>
                <a:ea typeface="Times New Roman" panose="02020603050405020304" pitchFamily="18" charset="0"/>
                <a:cs typeface="Times New Roman" panose="02020603050405020304" pitchFamily="18" charset="0"/>
              </a:rPr>
              <a:t>6)</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kern="100" dirty="0">
                <a:latin typeface="Times New Roman" panose="02020603050405020304" pitchFamily="18" charset="0"/>
                <a:ea typeface="微软雅黑" panose="020B0503020204020204" pitchFamily="34" charset="-122"/>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Al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Si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Zn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四种元素中，有一种元素的电离能数据如下，则该元素是</a:t>
            </a:r>
            <a:r>
              <a:rPr lang="en-US" altLang="zh-CN" sz="2400" kern="100" dirty="0" smtClean="0">
                <a:latin typeface="Times New Roman" panose="02020603050405020304" pitchFamily="18" charset="0"/>
                <a:ea typeface="微软雅黑" panose="020B0503020204020204" pitchFamily="34" charset="-122"/>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填写元素符号</a:t>
            </a:r>
            <a:r>
              <a:rPr lang="en-US" altLang="zh-CN" sz="2400" kern="100" dirty="0">
                <a:latin typeface="Times New Roman" panose="02020603050405020304" pitchFamily="18" charset="0"/>
                <a:ea typeface="微软雅黑" panose="020B0503020204020204" pitchFamily="34" charset="-122"/>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圆角矩形 26">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30" name="圆角矩形 29">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3885453194"/>
              </p:ext>
            </p:extLst>
          </p:nvPr>
        </p:nvGraphicFramePr>
        <p:xfrm>
          <a:off x="479377" y="2132856"/>
          <a:ext cx="7560838" cy="1152128"/>
        </p:xfrm>
        <a:graphic>
          <a:graphicData uri="http://schemas.openxmlformats.org/drawingml/2006/table">
            <a:tbl>
              <a:tblPr/>
              <a:tblGrid>
                <a:gridCol w="1920213"/>
                <a:gridCol w="1128125"/>
                <a:gridCol w="1128125"/>
                <a:gridCol w="1128125"/>
                <a:gridCol w="1128125"/>
                <a:gridCol w="1128125"/>
              </a:tblGrid>
              <a:tr h="576064">
                <a:tc>
                  <a:txBody>
                    <a:bodyPr/>
                    <a:lstStyle/>
                    <a:p>
                      <a:pPr algn="ctr">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电离能</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gn="ctr">
                        <a:lnSpc>
                          <a:spcPct val="15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i="1" kern="100" baseline="-250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/(kJ·mol</a:t>
                      </a:r>
                      <a:r>
                        <a:rPr lang="zh-CN" sz="2400" kern="100" baseline="3000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578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1 817</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2 745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11 578</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1" name="矩形 30"/>
          <p:cNvSpPr/>
          <p:nvPr/>
        </p:nvSpPr>
        <p:spPr>
          <a:xfrm>
            <a:off x="390000" y="3501008"/>
            <a:ext cx="11412000" cy="2308324"/>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Ge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的最高价氯化物的分子式是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Ge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元素可能的性质或应用有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是一种活泼的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金属元素</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其电负性大于硫</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其单质可作为</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半导体材料</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其最高价氯化物的沸点低于其溴化物的沸点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479376" y="1527175"/>
            <a:ext cx="4924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Al</a:t>
            </a:r>
            <a:endParaRPr lang="zh-CN" altLang="en-US" dirty="0"/>
          </a:p>
        </p:txBody>
      </p:sp>
      <p:sp>
        <p:nvSpPr>
          <p:cNvPr id="10" name="矩形 9"/>
          <p:cNvSpPr/>
          <p:nvPr/>
        </p:nvSpPr>
        <p:spPr>
          <a:xfrm>
            <a:off x="4943501" y="3573016"/>
            <a:ext cx="93647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GeCl</a:t>
            </a:r>
            <a:r>
              <a:rPr lang="en-US" altLang="zh-CN" sz="2400" kern="100" baseline="-25000" dirty="0">
                <a:solidFill>
                  <a:srgbClr val="C00000"/>
                </a:solidFill>
                <a:latin typeface="Times New Roman" panose="02020603050405020304" pitchFamily="18" charset="0"/>
                <a:ea typeface="微软雅黑" panose="020B0503020204020204" pitchFamily="34" charset="-122"/>
              </a:rPr>
              <a:t>4</a:t>
            </a:r>
            <a:endParaRPr lang="zh-CN" altLang="en-US" dirty="0"/>
          </a:p>
        </p:txBody>
      </p:sp>
      <p:sp>
        <p:nvSpPr>
          <p:cNvPr id="12" name="矩形 11"/>
          <p:cNvSpPr/>
          <p:nvPr/>
        </p:nvSpPr>
        <p:spPr>
          <a:xfrm>
            <a:off x="4583832" y="4149080"/>
            <a:ext cx="61266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CD</a:t>
            </a:r>
            <a:endParaRPr lang="zh-CN" altLang="en-US" dirty="0"/>
          </a:p>
        </p:txBody>
      </p:sp>
    </p:spTree>
    <p:extLst>
      <p:ext uri="{BB962C8B-B14F-4D97-AF65-F5344CB8AC3E}">
        <p14:creationId xmlns:p14="http://schemas.microsoft.com/office/powerpoint/2010/main" val="4250498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grpSp>
        <p:nvGrpSpPr>
          <p:cNvPr id="19" name="组合 18">
            <a:extLst>
              <a:ext uri="{FF2B5EF4-FFF2-40B4-BE49-F238E27FC236}">
                <a16:creationId xmlns:a16="http://schemas.microsoft.com/office/drawing/2014/main" xmlns="" id="{574E7DD6-E482-894D-9E46-D2B62C9ED9EC}"/>
              </a:ext>
            </a:extLst>
          </p:cNvPr>
          <p:cNvGrpSpPr/>
          <p:nvPr/>
        </p:nvGrpSpPr>
        <p:grpSpPr>
          <a:xfrm>
            <a:off x="516000" y="1484784"/>
            <a:ext cx="11160000" cy="1512168"/>
            <a:chOff x="792914" y="3925222"/>
            <a:chExt cx="11160000" cy="1512168"/>
          </a:xfrm>
        </p:grpSpPr>
        <p:sp>
          <p:nvSpPr>
            <p:cNvPr id="20" name="圆角矩形 19">
              <a:extLst>
                <a:ext uri="{FF2B5EF4-FFF2-40B4-BE49-F238E27FC236}">
                  <a16:creationId xmlns:a16="http://schemas.microsoft.com/office/drawing/2014/main" xmlns="" id="{E0791A29-2CB4-2744-96C1-EA2037B165CE}"/>
                </a:ext>
              </a:extLst>
            </p:cNvPr>
            <p:cNvSpPr/>
            <p:nvPr/>
          </p:nvSpPr>
          <p:spPr>
            <a:xfrm>
              <a:off x="792914" y="4038112"/>
              <a:ext cx="11160000" cy="1399278"/>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3" name="矩形 22"/>
          <p:cNvSpPr/>
          <p:nvPr/>
        </p:nvSpPr>
        <p:spPr>
          <a:xfrm>
            <a:off x="786000" y="1700808"/>
            <a:ext cx="10620000" cy="1130246"/>
          </a:xfrm>
          <a:prstGeom prst="rect">
            <a:avLst/>
          </a:prstGeom>
        </p:spPr>
        <p:txBody>
          <a:bodyPr wrap="square">
            <a:spAutoFit/>
          </a:bodyPr>
          <a:lstStyle/>
          <a:p>
            <a:pPr algn="just">
              <a:lnSpc>
                <a:spcPct val="150000"/>
              </a:lnSpc>
              <a:spcAft>
                <a:spcPts val="0"/>
              </a:spcAft>
              <a:tabLst>
                <a:tab pos="2070735" algn="l"/>
              </a:tabLst>
            </a:pP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Ge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位于金属元素和非金属元素的分界线上，故其单质可作半导体材料；其氯化物和溴化物均为分子晶体，相对分子质量越大，沸点越高。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圆角矩形 27">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9" name="圆角矩形 28">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30" name="圆角矩形 29">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31" name="圆角矩形 30">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519819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 name="矩形 2"/>
          <p:cNvSpPr/>
          <p:nvPr/>
        </p:nvSpPr>
        <p:spPr>
          <a:xfrm>
            <a:off x="479376" y="1052736"/>
            <a:ext cx="11233248" cy="1131079"/>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是元素周期表的一部分，表中所列的字母分别代表一种化学元素。试回答下列问题：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圆角矩形 27">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9" name="圆角矩形 28">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30" name="圆角矩形 29">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31" name="圆角矩形 30">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pic>
        <p:nvPicPr>
          <p:cNvPr id="184341" name="Picture 21" descr="12-14"/>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82666" y="2039799"/>
            <a:ext cx="7826669" cy="130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736098" y="3450342"/>
            <a:ext cx="647934" cy="461665"/>
          </a:xfrm>
          <a:prstGeom prst="rect">
            <a:avLst/>
          </a:prstGeom>
        </p:spPr>
        <p:txBody>
          <a:bodyPr wrap="none">
            <a:spAutoFit/>
          </a:bodyPr>
          <a:lstStyle/>
          <a:p>
            <a:r>
              <a:rPr lang="zh-CN" altLang="zh-CN" sz="2400" b="1" kern="100" dirty="0">
                <a:latin typeface="Times New Roman" panose="02020603050405020304" pitchFamily="18" charset="0"/>
                <a:ea typeface="楷体_GB2312" panose="02010609030101010101" pitchFamily="49" charset="-122"/>
                <a:cs typeface="Times New Roman" panose="02020603050405020304" pitchFamily="18" charset="0"/>
              </a:rPr>
              <a:t>表</a:t>
            </a:r>
            <a:r>
              <a:rPr lang="en-US" altLang="zh-CN" sz="2400" b="1" kern="100" dirty="0">
                <a:latin typeface="Times New Roman" panose="02020603050405020304" pitchFamily="18" charset="0"/>
                <a:ea typeface="楷体_GB2312" panose="02010609030101010101" pitchFamily="49" charset="-122"/>
              </a:rPr>
              <a:t>1</a:t>
            </a:r>
            <a:endParaRPr lang="zh-CN" altLang="en-US" dirty="0"/>
          </a:p>
        </p:txBody>
      </p:sp>
      <p:sp>
        <p:nvSpPr>
          <p:cNvPr id="24" name="矩形 23"/>
          <p:cNvSpPr/>
          <p:nvPr/>
        </p:nvSpPr>
        <p:spPr>
          <a:xfrm>
            <a:off x="479376" y="3909677"/>
            <a:ext cx="11233248" cy="2308324"/>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号元素，请写出其基态原子的核外电子排布式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a:t>
            </a: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的单质在空气中燃烧发出耀眼的白光，请用原子结构的知识解释发光的原因：</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530936" y="4488071"/>
            <a:ext cx="2015295"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kern="100" dirty="0" err="1">
                <a:solidFill>
                  <a:srgbClr val="C00000"/>
                </a:solidFill>
                <a:latin typeface="Times New Roman" panose="02020603050405020304" pitchFamily="18" charset="0"/>
                <a:ea typeface="微软雅黑" panose="020B0503020204020204" pitchFamily="34" charset="-122"/>
              </a:rPr>
              <a:t>Ar</a:t>
            </a:r>
            <a:r>
              <a:rPr lang="en-US" altLang="zh-CN" sz="2400" kern="100" dirty="0">
                <a:solidFill>
                  <a:srgbClr val="C00000"/>
                </a:solidFill>
                <a:latin typeface="Times New Roman" panose="02020603050405020304" pitchFamily="18" charset="0"/>
                <a:ea typeface="微软雅黑" panose="020B0503020204020204" pitchFamily="34" charset="-122"/>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4s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dirty="0"/>
          </a:p>
        </p:txBody>
      </p:sp>
      <p:sp>
        <p:nvSpPr>
          <p:cNvPr id="9" name="矩形 8"/>
          <p:cNvSpPr/>
          <p:nvPr/>
        </p:nvSpPr>
        <p:spPr>
          <a:xfrm>
            <a:off x="8646013" y="3954398"/>
            <a:ext cx="292259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2p</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3s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3p</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4s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endParaRPr lang="zh-CN" altLang="en-US" dirty="0"/>
          </a:p>
        </p:txBody>
      </p:sp>
      <p:sp>
        <p:nvSpPr>
          <p:cNvPr id="12" name="矩形 11"/>
          <p:cNvSpPr/>
          <p:nvPr/>
        </p:nvSpPr>
        <p:spPr>
          <a:xfrm>
            <a:off x="623392" y="5610582"/>
            <a:ext cx="9758214" cy="461665"/>
          </a:xfrm>
          <a:prstGeom prst="rect">
            <a:avLst/>
          </a:prstGeom>
        </p:spPr>
        <p:txBody>
          <a:bodyPr wrap="squar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电子从能量较高的轨道跃迁到能量较低的轨道时，以光的形式释放能量</a:t>
            </a:r>
            <a:endParaRPr lang="zh-CN" altLang="en-US" dirty="0"/>
          </a:p>
        </p:txBody>
      </p:sp>
    </p:spTree>
    <p:extLst>
      <p:ext uri="{BB962C8B-B14F-4D97-AF65-F5344CB8AC3E}">
        <p14:creationId xmlns:p14="http://schemas.microsoft.com/office/powerpoint/2010/main" val="2143307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6" name="圆角矩形 25">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5" name="矩形 4"/>
          <p:cNvSpPr/>
          <p:nvPr/>
        </p:nvSpPr>
        <p:spPr>
          <a:xfrm>
            <a:off x="390000" y="1124744"/>
            <a:ext cx="11412000" cy="646331"/>
          </a:xfrm>
          <a:prstGeom prst="rect">
            <a:avLst/>
          </a:prstGeom>
        </p:spPr>
        <p:txBody>
          <a:bodyPr wrap="none">
            <a:spAutoFit/>
          </a:bodyPr>
          <a:lstStyle/>
          <a:p>
            <a:pPr>
              <a:lnSpc>
                <a:spcPct val="150000"/>
              </a:lnSpc>
            </a:pPr>
            <a:r>
              <a:rPr lang="en-US" altLang="zh-CN" sz="2400" kern="100" dirty="0">
                <a:latin typeface="Times New Roman" panose="02020603050405020304" pitchFamily="18" charset="0"/>
                <a:ea typeface="微软雅黑" panose="020B0503020204020204" pitchFamily="34" charset="-122"/>
              </a:rPr>
              <a:t>(3)o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两元素的部分电离能数据如表</a:t>
            </a:r>
            <a:r>
              <a:rPr lang="en-US" altLang="zh-CN" sz="2400" kern="100" dirty="0">
                <a:latin typeface="Times New Roman" panose="02020603050405020304" pitchFamily="18" charset="0"/>
                <a:ea typeface="微软雅黑" panose="020B0503020204020204" pitchFamily="34" charset="-122"/>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277557934"/>
              </p:ext>
            </p:extLst>
          </p:nvPr>
        </p:nvGraphicFramePr>
        <p:xfrm>
          <a:off x="6593435" y="1381827"/>
          <a:ext cx="4994838" cy="3291840"/>
        </p:xfrm>
        <a:graphic>
          <a:graphicData uri="http://schemas.openxmlformats.org/drawingml/2006/table">
            <a:tbl>
              <a:tblPr/>
              <a:tblGrid>
                <a:gridCol w="2762590"/>
                <a:gridCol w="1116124"/>
                <a:gridCol w="1116124"/>
              </a:tblGrid>
              <a:tr h="1023348">
                <a:tc>
                  <a:txBody>
                    <a:bodyPr/>
                    <a:lstStyle/>
                    <a:p>
                      <a:pPr algn="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元素</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电离能</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a:t>
                      </a:r>
                    </a:p>
                    <a:p>
                      <a:pPr marL="72000" algn="l">
                        <a:lnSpc>
                          <a:spcPct val="150000"/>
                        </a:lnSpc>
                        <a:spcAft>
                          <a:spcPts val="0"/>
                        </a:spcAft>
                        <a:tabLst>
                          <a:tab pos="2070735" algn="l"/>
                        </a:tabLs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kJ·mol</a:t>
                      </a:r>
                      <a:r>
                        <a:rPr lang="zh-CN" sz="24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a:effectLst/>
                          <a:latin typeface="宋体" panose="02010600030101010101" pitchFamily="2" charset="-122"/>
                          <a:ea typeface="Times New Roman" panose="02020603050405020304" pitchFamily="18" charset="0"/>
                          <a:cs typeface="Courier New" panose="02070309020205020404" pitchFamily="49" charset="0"/>
                        </a:rPr>
                        <a:t> </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p</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674">
                <a:tc>
                  <a:txBody>
                    <a:bodyPr/>
                    <a:lstStyle/>
                    <a:p>
                      <a:pPr algn="ctr">
                        <a:lnSpc>
                          <a:spcPct val="15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717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759</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674">
                <a:tc>
                  <a:txBody>
                    <a:bodyPr/>
                    <a:lstStyle/>
                    <a:p>
                      <a:pPr algn="ctr">
                        <a:lnSpc>
                          <a:spcPct val="15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1 509</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1 561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674">
                <a:tc>
                  <a:txBody>
                    <a:bodyPr/>
                    <a:lstStyle/>
                    <a:p>
                      <a:pPr algn="ctr">
                        <a:lnSpc>
                          <a:spcPct val="15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3 248</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2 957</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8766888" y="4654877"/>
            <a:ext cx="647933" cy="646331"/>
          </a:xfrm>
          <a:prstGeom prst="rect">
            <a:avLst/>
          </a:prstGeom>
        </p:spPr>
        <p:txBody>
          <a:bodyPr wrap="none">
            <a:spAutoFit/>
          </a:bodyPr>
          <a:lstStyle/>
          <a:p>
            <a:pPr algn="ctr">
              <a:lnSpc>
                <a:spcPct val="150000"/>
              </a:lnSpc>
              <a:spcAft>
                <a:spcPts val="0"/>
              </a:spcAft>
              <a:tabLst>
                <a:tab pos="2070735" algn="l"/>
              </a:tabLst>
            </a:pPr>
            <a:r>
              <a:rPr lang="zh-CN" altLang="zh-CN" sz="2400" b="1" kern="100" dirty="0">
                <a:latin typeface="Times New Roman" panose="02020603050405020304" pitchFamily="18" charset="0"/>
                <a:ea typeface="楷体_GB2312" panose="02010609030101010101" pitchFamily="49" charset="-122"/>
                <a:cs typeface="Times New Roman" panose="02020603050405020304" pitchFamily="18" charset="0"/>
              </a:rPr>
              <a:t>表</a:t>
            </a:r>
            <a:r>
              <a:rPr lang="en-US" altLang="zh-CN" sz="2400" b="1" kern="100" dirty="0">
                <a:latin typeface="Times New Roman" panose="02020603050405020304" pitchFamily="18" charset="0"/>
                <a:ea typeface="楷体_GB2312" panose="02010609030101010101" pitchFamily="49"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390000" y="1735063"/>
            <a:ext cx="5922024" cy="2308324"/>
          </a:xfrm>
          <a:prstGeom prst="rect">
            <a:avLst/>
          </a:prstGeom>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比较两元素的</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可知，气态</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再失去一个电子比气态</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再失去一个电子难。对此，你的解释</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a:t>
            </a: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矩形 13"/>
          <p:cNvSpPr/>
          <p:nvPr/>
        </p:nvSpPr>
        <p:spPr>
          <a:xfrm>
            <a:off x="551384" y="2780928"/>
            <a:ext cx="5592426" cy="1200329"/>
          </a:xfrm>
          <a:prstGeom prst="rect">
            <a:avLst/>
          </a:prstGeom>
        </p:spPr>
        <p:txBody>
          <a:bodyPr wrap="square">
            <a:spAutoFit/>
          </a:bodyPr>
          <a:lstStyle/>
          <a:p>
            <a:pPr>
              <a:lnSpc>
                <a:spcPct val="150000"/>
              </a:lnSpc>
            </a:pPr>
            <a:r>
              <a:rPr lang="en-US" altLang="zh-CN" sz="2400" kern="100" dirty="0" smtClean="0">
                <a:solidFill>
                  <a:srgbClr val="C00000"/>
                </a:solidFill>
                <a:latin typeface="Times New Roman" panose="02020603050405020304" pitchFamily="18" charset="0"/>
                <a:ea typeface="微软雅黑" panose="020B0503020204020204" pitchFamily="34" charset="-122"/>
              </a:rPr>
              <a:t>                            Mn</a:t>
            </a:r>
            <a:r>
              <a:rPr lang="en-US" altLang="zh-CN" sz="2400" kern="100" baseline="30000" dirty="0" smtClean="0">
                <a:solidFill>
                  <a:srgbClr val="C00000"/>
                </a:solidFill>
                <a:latin typeface="Times New Roman" panose="02020603050405020304" pitchFamily="18" charset="0"/>
                <a:ea typeface="微软雅黑" panose="020B0503020204020204" pitchFamily="34" charset="-122"/>
              </a:rPr>
              <a:t>2</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dirty="0">
                <a:solidFill>
                  <a:srgbClr val="C00000"/>
                </a:solidFill>
                <a:latin typeface="Times New Roman" panose="02020603050405020304" pitchFamily="18" charset="0"/>
                <a:ea typeface="微软雅黑" panose="020B0503020204020204" pitchFamily="34" charset="-122"/>
              </a:rPr>
              <a:t>3d</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能级电子排布为半充满状态，比较稳定</a:t>
            </a:r>
            <a:endParaRPr lang="zh-CN" altLang="en-US" dirty="0"/>
          </a:p>
        </p:txBody>
      </p:sp>
    </p:spTree>
    <p:extLst>
      <p:ext uri="{BB962C8B-B14F-4D97-AF65-F5344CB8AC3E}">
        <p14:creationId xmlns:p14="http://schemas.microsoft.com/office/powerpoint/2010/main" val="858258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574E7DD6-E482-894D-9E46-D2B62C9ED9EC}"/>
              </a:ext>
            </a:extLst>
          </p:cNvPr>
          <p:cNvGrpSpPr/>
          <p:nvPr/>
        </p:nvGrpSpPr>
        <p:grpSpPr>
          <a:xfrm>
            <a:off x="516000" y="1052736"/>
            <a:ext cx="11160000" cy="4320480"/>
            <a:chOff x="792914" y="3925222"/>
            <a:chExt cx="11160000" cy="4320480"/>
          </a:xfrm>
        </p:grpSpPr>
        <p:sp>
          <p:nvSpPr>
            <p:cNvPr id="3" name="圆角矩形 2">
              <a:extLst>
                <a:ext uri="{FF2B5EF4-FFF2-40B4-BE49-F238E27FC236}">
                  <a16:creationId xmlns:a16="http://schemas.microsoft.com/office/drawing/2014/main" xmlns="" id="{E0791A29-2CB4-2744-96C1-EA2037B165CE}"/>
                </a:ext>
              </a:extLst>
            </p:cNvPr>
            <p:cNvSpPr/>
            <p:nvPr/>
          </p:nvSpPr>
          <p:spPr>
            <a:xfrm>
              <a:off x="792914" y="4038112"/>
              <a:ext cx="11160000" cy="4207590"/>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 name="矩形 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6" name="矩形 5"/>
          <p:cNvSpPr/>
          <p:nvPr/>
        </p:nvSpPr>
        <p:spPr>
          <a:xfrm>
            <a:off x="786000" y="1279246"/>
            <a:ext cx="5454016" cy="3970318"/>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Mn</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的核外电子排布式为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3d</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能级为半充满状态，相对比较稳定，当其失去第</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个电子时比较困难，而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的核外电子排布式为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3d</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能级再失去一个电子即为半充满状态，故其失去第</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个电子比较容易。</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圆角矩形 7">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9" name="圆角矩形 8">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0" name="圆角矩形 9">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1" name="圆角矩形 10">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2" name="圆角矩形 11">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3" name="圆角矩形 12">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4" name="圆角矩形 13">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5" name="圆角矩形 14">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6" name="圆角矩形 15">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7" name="圆角矩形 16">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8" name="圆角矩形 17">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9" name="圆角矩形 18">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0" name="圆角矩形 19">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1" name="圆角矩形 20">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graphicFrame>
        <p:nvGraphicFramePr>
          <p:cNvPr id="22" name="表格 21"/>
          <p:cNvGraphicFramePr>
            <a:graphicFrameLocks noGrp="1"/>
          </p:cNvGraphicFramePr>
          <p:nvPr>
            <p:extLst>
              <p:ext uri="{D42A27DB-BD31-4B8C-83A1-F6EECF244321}">
                <p14:modId xmlns:p14="http://schemas.microsoft.com/office/powerpoint/2010/main" val="1863421146"/>
              </p:ext>
            </p:extLst>
          </p:nvPr>
        </p:nvGraphicFramePr>
        <p:xfrm>
          <a:off x="6456040" y="1505312"/>
          <a:ext cx="4994838" cy="3291840"/>
        </p:xfrm>
        <a:graphic>
          <a:graphicData uri="http://schemas.openxmlformats.org/drawingml/2006/table">
            <a:tbl>
              <a:tblPr/>
              <a:tblGrid>
                <a:gridCol w="2762590"/>
                <a:gridCol w="1116124"/>
                <a:gridCol w="1116124"/>
              </a:tblGrid>
              <a:tr h="1023348">
                <a:tc>
                  <a:txBody>
                    <a:bodyPr/>
                    <a:lstStyle/>
                    <a:p>
                      <a:pPr algn="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元素</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电离能</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a:t>
                      </a:r>
                    </a:p>
                    <a:p>
                      <a:pPr marL="72000" algn="l">
                        <a:lnSpc>
                          <a:spcPct val="150000"/>
                        </a:lnSpc>
                        <a:spcAft>
                          <a:spcPts val="0"/>
                        </a:spcAft>
                        <a:tabLst>
                          <a:tab pos="2070735" algn="l"/>
                        </a:tabLs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kJ·mol</a:t>
                      </a:r>
                      <a:r>
                        <a:rPr lang="zh-CN" sz="24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a:effectLst/>
                          <a:latin typeface="宋体" panose="02010600030101010101" pitchFamily="2" charset="-122"/>
                          <a:ea typeface="Times New Roman" panose="02020603050405020304" pitchFamily="18" charset="0"/>
                          <a:cs typeface="Courier New" panose="02070309020205020404" pitchFamily="49" charset="0"/>
                        </a:rPr>
                        <a:t> </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p</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674">
                <a:tc>
                  <a:txBody>
                    <a:bodyPr/>
                    <a:lstStyle/>
                    <a:p>
                      <a:pPr algn="ctr">
                        <a:lnSpc>
                          <a:spcPct val="15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717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759</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674">
                <a:tc>
                  <a:txBody>
                    <a:bodyPr/>
                    <a:lstStyle/>
                    <a:p>
                      <a:pPr algn="ctr">
                        <a:lnSpc>
                          <a:spcPct val="15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1 509</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1 561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674">
                <a:tc>
                  <a:txBody>
                    <a:bodyPr/>
                    <a:lstStyle/>
                    <a:p>
                      <a:pPr algn="ctr">
                        <a:lnSpc>
                          <a:spcPct val="150000"/>
                        </a:lnSpc>
                        <a:spcAft>
                          <a:spcPts val="0"/>
                        </a:spcAft>
                        <a:tabLst>
                          <a:tab pos="207073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3 248</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2 957</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0206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3" name="矩形 2"/>
          <p:cNvSpPr/>
          <p:nvPr/>
        </p:nvSpPr>
        <p:spPr>
          <a:xfrm>
            <a:off x="479376" y="848893"/>
            <a:ext cx="7128792" cy="1200329"/>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第三周期</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种元素按单质熔点高低的顺序排列如图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所示，其中电负性最大的是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中的序号</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0" name="组合 19">
            <a:extLst>
              <a:ext uri="{FF2B5EF4-FFF2-40B4-BE49-F238E27FC236}">
                <a16:creationId xmlns:a16="http://schemas.microsoft.com/office/drawing/2014/main" xmlns="" id="{574E7DD6-E482-894D-9E46-D2B62C9ED9EC}"/>
              </a:ext>
            </a:extLst>
          </p:cNvPr>
          <p:cNvGrpSpPr/>
          <p:nvPr/>
        </p:nvGrpSpPr>
        <p:grpSpPr>
          <a:xfrm>
            <a:off x="516000" y="3933056"/>
            <a:ext cx="11160000" cy="2592288"/>
            <a:chOff x="792914" y="3925222"/>
            <a:chExt cx="11160000" cy="2592288"/>
          </a:xfrm>
        </p:grpSpPr>
        <p:sp>
          <p:nvSpPr>
            <p:cNvPr id="21" name="圆角矩形 20">
              <a:extLst>
                <a:ext uri="{FF2B5EF4-FFF2-40B4-BE49-F238E27FC236}">
                  <a16:creationId xmlns:a16="http://schemas.microsoft.com/office/drawing/2014/main" xmlns="" id="{E0791A29-2CB4-2744-96C1-EA2037B165CE}"/>
                </a:ext>
              </a:extLst>
            </p:cNvPr>
            <p:cNvSpPr/>
            <p:nvPr/>
          </p:nvSpPr>
          <p:spPr>
            <a:xfrm>
              <a:off x="792914" y="4038112"/>
              <a:ext cx="11160000" cy="2479398"/>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矩形 24"/>
          <p:cNvSpPr/>
          <p:nvPr/>
        </p:nvSpPr>
        <p:spPr>
          <a:xfrm>
            <a:off x="786000" y="4159566"/>
            <a:ext cx="10620000" cy="2221762"/>
          </a:xfrm>
          <a:prstGeom prst="rect">
            <a:avLst/>
          </a:prstGeom>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第三周期</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种元素分别为钠、镁、铝、硅、磷、硫、氯、氩，其单质中钠、镁、铝形成金属晶体，熔点依次升高；硅形成原子晶体；磷、硫、氯、氩形成分子晶体，且常温下磷、硫为固体，氯气、氩气为气体，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种元素熔点最低的为氩，其次为氯，其中电负性最大的为氯。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圆角矩形 22">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6" name="圆角矩形 25">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7" name="圆角矩形 26">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pic>
        <p:nvPicPr>
          <p:cNvPr id="245762" name="Picture 2" descr="12-1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6240" y="908720"/>
            <a:ext cx="3331488" cy="294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473794" y="1508379"/>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a:t>
            </a:r>
            <a:endParaRPr lang="zh-CN" altLang="en-US" dirty="0"/>
          </a:p>
        </p:txBody>
      </p:sp>
    </p:spTree>
    <p:extLst>
      <p:ext uri="{BB962C8B-B14F-4D97-AF65-F5344CB8AC3E}">
        <p14:creationId xmlns:p14="http://schemas.microsoft.com/office/powerpoint/2010/main" val="1020687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3" name="矩形 2"/>
          <p:cNvSpPr/>
          <p:nvPr/>
        </p:nvSpPr>
        <p:spPr>
          <a:xfrm>
            <a:off x="390000" y="1198493"/>
            <a:ext cx="11412000" cy="646331"/>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中所列的某主族元素的电离能情况如图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所示，则该元素是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填元素符号</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0" name="组合 19">
            <a:extLst>
              <a:ext uri="{FF2B5EF4-FFF2-40B4-BE49-F238E27FC236}">
                <a16:creationId xmlns:a16="http://schemas.microsoft.com/office/drawing/2014/main" xmlns="" id="{574E7DD6-E482-894D-9E46-D2B62C9ED9EC}"/>
              </a:ext>
            </a:extLst>
          </p:cNvPr>
          <p:cNvGrpSpPr/>
          <p:nvPr/>
        </p:nvGrpSpPr>
        <p:grpSpPr>
          <a:xfrm>
            <a:off x="516000" y="4869160"/>
            <a:ext cx="11160000" cy="1008112"/>
            <a:chOff x="792914" y="3925222"/>
            <a:chExt cx="11160000" cy="1008112"/>
          </a:xfrm>
        </p:grpSpPr>
        <p:sp>
          <p:nvSpPr>
            <p:cNvPr id="21" name="圆角矩形 20">
              <a:extLst>
                <a:ext uri="{FF2B5EF4-FFF2-40B4-BE49-F238E27FC236}">
                  <a16:creationId xmlns:a16="http://schemas.microsoft.com/office/drawing/2014/main" xmlns="" id="{E0791A29-2CB4-2744-96C1-EA2037B165CE}"/>
                </a:ext>
              </a:extLst>
            </p:cNvPr>
            <p:cNvSpPr/>
            <p:nvPr/>
          </p:nvSpPr>
          <p:spPr>
            <a:xfrm>
              <a:off x="792914" y="4038112"/>
              <a:ext cx="11160000" cy="895222"/>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矩形 24"/>
          <p:cNvSpPr/>
          <p:nvPr/>
        </p:nvSpPr>
        <p:spPr>
          <a:xfrm>
            <a:off x="786000" y="5095670"/>
            <a:ext cx="10620000" cy="576248"/>
          </a:xfrm>
          <a:prstGeom prst="rect">
            <a:avLst/>
          </a:prstGeom>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可知，该元素的电离能</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远大于</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，故为</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Ⅲ</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族元素，应为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圆角矩形 22">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6" name="圆角矩形 25">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7" name="圆角矩形 26">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pic>
        <p:nvPicPr>
          <p:cNvPr id="246786" name="Picture 2" descr="12-15T"/>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00256" y="2032320"/>
            <a:ext cx="2940147" cy="254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9336360" y="1314594"/>
            <a:ext cx="4924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Al</a:t>
            </a:r>
            <a:endParaRPr lang="zh-CN" altLang="en-US" dirty="0"/>
          </a:p>
        </p:txBody>
      </p:sp>
      <p:pic>
        <p:nvPicPr>
          <p:cNvPr id="28" name="Picture 21" descr="12-1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038" y="2806851"/>
            <a:ext cx="7115154" cy="118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3691931" y="4119463"/>
            <a:ext cx="647934" cy="461665"/>
          </a:xfrm>
          <a:prstGeom prst="rect">
            <a:avLst/>
          </a:prstGeom>
        </p:spPr>
        <p:txBody>
          <a:bodyPr wrap="none">
            <a:spAutoFit/>
          </a:bodyPr>
          <a:lstStyle/>
          <a:p>
            <a:r>
              <a:rPr lang="zh-CN" altLang="zh-CN" sz="2400" b="1" kern="100" dirty="0">
                <a:latin typeface="Times New Roman" panose="02020603050405020304" pitchFamily="18" charset="0"/>
                <a:ea typeface="楷体_GB2312" panose="02010609030101010101" pitchFamily="49" charset="-122"/>
                <a:cs typeface="Times New Roman" panose="02020603050405020304" pitchFamily="18" charset="0"/>
              </a:rPr>
              <a:t>表</a:t>
            </a:r>
            <a:r>
              <a:rPr lang="en-US" altLang="zh-CN" sz="2400" b="1" kern="100" dirty="0">
                <a:latin typeface="Times New Roman" panose="02020603050405020304" pitchFamily="18" charset="0"/>
                <a:ea typeface="楷体_GB2312" panose="02010609030101010101" pitchFamily="49" charset="-122"/>
              </a:rPr>
              <a:t>1</a:t>
            </a:r>
            <a:endParaRPr lang="zh-CN" altLang="en-US" dirty="0"/>
          </a:p>
        </p:txBody>
      </p:sp>
      <p:sp>
        <p:nvSpPr>
          <p:cNvPr id="30" name="矩形 29">
            <a:hlinkClick r:id="rId18"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extLst>
      <p:ext uri="{BB962C8B-B14F-4D97-AF65-F5344CB8AC3E}">
        <p14:creationId xmlns:p14="http://schemas.microsoft.com/office/powerpoint/2010/main" val="4085661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pic>
        <p:nvPicPr>
          <p:cNvPr id="227" name="图片 226">
            <a:extLst>
              <a:ext uri="{FF2B5EF4-FFF2-40B4-BE49-F238E27FC236}">
                <a16:creationId xmlns:a16="http://schemas.microsoft.com/office/drawing/2014/main" xmlns="" id="{E04565B2-7038-F542-9702-A23EB40472EA}"/>
              </a:ext>
            </a:extLst>
          </p:cNvPr>
          <p:cNvPicPr>
            <a:picLocks noChangeAspect="1"/>
          </p:cNvPicPr>
          <p:nvPr/>
        </p:nvPicPr>
        <p:blipFill>
          <a:blip r:embed="rId2">
            <a:alphaModFix amt="70000"/>
          </a:blip>
          <a:stretch>
            <a:fillRect/>
          </a:stretch>
        </p:blipFill>
        <p:spPr>
          <a:xfrm>
            <a:off x="-21321" y="-5748"/>
            <a:ext cx="12212516" cy="6858000"/>
          </a:xfrm>
          <a:prstGeom prst="rect">
            <a:avLst/>
          </a:prstGeom>
        </p:spPr>
      </p:pic>
      <p:grpSp>
        <p:nvGrpSpPr>
          <p:cNvPr id="200" name="组合 199">
            <a:extLst>
              <a:ext uri="{FF2B5EF4-FFF2-40B4-BE49-F238E27FC236}">
                <a16:creationId xmlns:a16="http://schemas.microsoft.com/office/drawing/2014/main" xmlns="" id="{298D371D-74FE-9A42-897F-573B07ECFD7B}"/>
              </a:ext>
            </a:extLst>
          </p:cNvPr>
          <p:cNvGrpSpPr/>
          <p:nvPr/>
        </p:nvGrpSpPr>
        <p:grpSpPr>
          <a:xfrm>
            <a:off x="3426178" y="2806196"/>
            <a:ext cx="5339644" cy="1245608"/>
            <a:chOff x="3426178" y="2798382"/>
            <a:chExt cx="5339644" cy="1245608"/>
          </a:xfrm>
        </p:grpSpPr>
        <p:grpSp>
          <p:nvGrpSpPr>
            <p:cNvPr id="8" name="组合 7">
              <a:extLst>
                <a:ext uri="{FF2B5EF4-FFF2-40B4-BE49-F238E27FC236}">
                  <a16:creationId xmlns:a16="http://schemas.microsoft.com/office/drawing/2014/main" xmlns="" id="{0EFE0311-E343-0041-B646-807118C4E69A}"/>
                </a:ext>
              </a:extLst>
            </p:cNvPr>
            <p:cNvGrpSpPr/>
            <p:nvPr/>
          </p:nvGrpSpPr>
          <p:grpSpPr>
            <a:xfrm>
              <a:off x="3426178" y="3016617"/>
              <a:ext cx="5339644" cy="1027373"/>
              <a:chOff x="3426178" y="2720622"/>
              <a:chExt cx="5339644" cy="1027373"/>
            </a:xfrm>
          </p:grpSpPr>
          <p:sp>
            <p:nvSpPr>
              <p:cNvPr id="5" name="圆角矩形 4">
                <a:extLst>
                  <a:ext uri="{FF2B5EF4-FFF2-40B4-BE49-F238E27FC236}">
                    <a16:creationId xmlns:a16="http://schemas.microsoft.com/office/drawing/2014/main" xmlns="" id="{B9D75BCE-C6DE-784D-BC6F-5F68CA5828CE}"/>
                  </a:ext>
                </a:extLst>
              </p:cNvPr>
              <p:cNvSpPr/>
              <p:nvPr/>
            </p:nvSpPr>
            <p:spPr>
              <a:xfrm>
                <a:off x="3426178" y="2867146"/>
                <a:ext cx="5339644" cy="718692"/>
              </a:xfrm>
              <a:prstGeom prst="roundRect">
                <a:avLst>
                  <a:gd name="adj" fmla="val 50000"/>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a16="http://schemas.microsoft.com/office/drawing/2014/main" xmlns="" id="{EC8F9895-2B35-C946-ABFF-E943F8F755AE}"/>
                  </a:ext>
                </a:extLst>
              </p:cNvPr>
              <p:cNvSpPr/>
              <p:nvPr/>
            </p:nvSpPr>
            <p:spPr>
              <a:xfrm>
                <a:off x="4128897" y="2720622"/>
                <a:ext cx="39342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a16="http://schemas.microsoft.com/office/drawing/2014/main" xmlns="" id="{2657314C-9480-3143-AFD0-3A7FEF504C0F}"/>
                  </a:ext>
                </a:extLst>
              </p:cNvPr>
              <p:cNvSpPr/>
              <p:nvPr/>
            </p:nvSpPr>
            <p:spPr>
              <a:xfrm>
                <a:off x="3874847" y="3465773"/>
                <a:ext cx="44423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 name="文本框 3">
              <a:extLst>
                <a:ext uri="{FF2B5EF4-FFF2-40B4-BE49-F238E27FC236}">
                  <a16:creationId xmlns:a16="http://schemas.microsoft.com/office/drawing/2014/main" xmlns="" id="{EA17DC6A-E188-E641-8772-276D9A5EFC0B}"/>
                </a:ext>
              </a:extLst>
            </p:cNvPr>
            <p:cNvSpPr txBox="1"/>
            <p:nvPr/>
          </p:nvSpPr>
          <p:spPr>
            <a:xfrm>
              <a:off x="4128897" y="2798382"/>
              <a:ext cx="3934206" cy="718692"/>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6000" dirty="0">
                <a:latin typeface="DOUYU Font" pitchFamily="2" charset="-122"/>
                <a:ea typeface="DOUYU Font" pitchFamily="2" charset="-122"/>
              </a:endParaRPr>
            </a:p>
          </p:txBody>
        </p:sp>
        <p:sp>
          <p:nvSpPr>
            <p:cNvPr id="12" name="文本框 11">
              <a:extLst>
                <a:ext uri="{FF2B5EF4-FFF2-40B4-BE49-F238E27FC236}">
                  <a16:creationId xmlns:a16="http://schemas.microsoft.com/office/drawing/2014/main" xmlns="" id="{C03048A7-E3A6-3A41-AE40-D749B06A0787}"/>
                </a:ext>
              </a:extLst>
            </p:cNvPr>
            <p:cNvSpPr txBox="1"/>
            <p:nvPr/>
          </p:nvSpPr>
          <p:spPr>
            <a:xfrm>
              <a:off x="3998739" y="3763875"/>
              <a:ext cx="4172396" cy="239316"/>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en" altLang="zh-CN" dirty="0">
                <a:solidFill>
                  <a:schemeClr val="bg1"/>
                </a:solidFill>
              </a:endParaRPr>
            </a:p>
          </p:txBody>
        </p:sp>
      </p:grpSp>
      <p:grpSp>
        <p:nvGrpSpPr>
          <p:cNvPr id="11" name="组合 10">
            <a:extLst>
              <a:ext uri="{FF2B5EF4-FFF2-40B4-BE49-F238E27FC236}">
                <a16:creationId xmlns:a16="http://schemas.microsoft.com/office/drawing/2014/main" xmlns="" id="{DB0764DB-8505-8B48-92ED-D75515448C6C}"/>
              </a:ext>
            </a:extLst>
          </p:cNvPr>
          <p:cNvGrpSpPr/>
          <p:nvPr/>
        </p:nvGrpSpPr>
        <p:grpSpPr>
          <a:xfrm>
            <a:off x="11286600" y="-5748"/>
            <a:ext cx="579247" cy="730144"/>
            <a:chOff x="10991812" y="-5749"/>
            <a:chExt cx="760532" cy="958655"/>
          </a:xfrm>
        </p:grpSpPr>
        <p:sp>
          <p:nvSpPr>
            <p:cNvPr id="13" name="同侧圆角矩形 12">
              <a:extLst>
                <a:ext uri="{FF2B5EF4-FFF2-40B4-BE49-F238E27FC236}">
                  <a16:creationId xmlns:a16="http://schemas.microsoft.com/office/drawing/2014/main" xmlns="" id="{0519C388-C1A0-E54C-ADD0-3D30DF740B4C}"/>
                </a:ext>
              </a:extLst>
            </p:cNvPr>
            <p:cNvSpPr/>
            <p:nvPr/>
          </p:nvSpPr>
          <p:spPr>
            <a:xfrm flipV="1">
              <a:off x="10991812" y="-5749"/>
              <a:ext cx="760532" cy="958655"/>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任意多边形 3">
              <a:extLst>
                <a:ext uri="{FF2B5EF4-FFF2-40B4-BE49-F238E27FC236}">
                  <a16:creationId xmlns:a16="http://schemas.microsoft.com/office/drawing/2014/main" xmlns="" id="{83E5017B-4DD7-384F-B8E6-0ED61F2AC85E}"/>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accent3"/>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spTree>
    <p:extLst>
      <p:ext uri="{BB962C8B-B14F-4D97-AF65-F5344CB8AC3E}">
        <p14:creationId xmlns:p14="http://schemas.microsoft.com/office/powerpoint/2010/main" val="1681274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476672"/>
            <a:ext cx="11412000" cy="1200329"/>
          </a:xfrm>
          <a:prstGeom prst="rect">
            <a:avLst/>
          </a:prstGeom>
        </p:spPr>
        <p:txBody>
          <a:bodyPr>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4.</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元素周期表中的特殊位置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按元素种类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99682" name="Picture 2" descr="新XX2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6331" y="1556792"/>
            <a:ext cx="5166293" cy="356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90000" y="1568981"/>
            <a:ext cx="6096000" cy="4524315"/>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分界线：沿着元素周期表</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交界处画一条虚线，即为金属元素区和非金属元素区的分界线。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各区位置：分界线左下方</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分界线右上方</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分界线附近元素的性质：既</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表现</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性质，又</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表现</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性质。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4583832" y="1676612"/>
            <a:ext cx="2031325" cy="461665"/>
          </a:xfrm>
          <a:prstGeom prst="rect">
            <a:avLst/>
          </a:prstGeom>
        </p:spPr>
        <p:txBody>
          <a:bodyPr wrap="none">
            <a:spAutoFit/>
          </a:bodyPr>
          <a:lstStyle/>
          <a:p>
            <a:r>
              <a:rPr lang="zh-CN" altLang="zh-CN" sz="2400" dirty="0">
                <a:solidFill>
                  <a:srgbClr val="C00000"/>
                </a:solidFill>
              </a:rPr>
              <a:t>铝、锗、锑、</a:t>
            </a:r>
            <a:endParaRPr lang="zh-CN" altLang="en-US" sz="2400" dirty="0">
              <a:solidFill>
                <a:srgbClr val="C00000"/>
              </a:solidFill>
            </a:endParaRPr>
          </a:p>
        </p:txBody>
      </p:sp>
      <p:sp>
        <p:nvSpPr>
          <p:cNvPr id="8" name="矩形 7"/>
          <p:cNvSpPr/>
          <p:nvPr/>
        </p:nvSpPr>
        <p:spPr>
          <a:xfrm>
            <a:off x="479376" y="2204864"/>
            <a:ext cx="492443" cy="461665"/>
          </a:xfrm>
          <a:prstGeom prst="rect">
            <a:avLst/>
          </a:prstGeom>
        </p:spPr>
        <p:txBody>
          <a:bodyPr wrap="none">
            <a:spAutoFit/>
          </a:bodyPr>
          <a:lstStyle/>
          <a:p>
            <a:r>
              <a:rPr lang="zh-CN" altLang="zh-CN" sz="2400" dirty="0">
                <a:solidFill>
                  <a:srgbClr val="C00000"/>
                </a:solidFill>
              </a:rPr>
              <a:t>钋</a:t>
            </a:r>
            <a:endParaRPr lang="zh-CN" altLang="en-US" sz="2400" dirty="0">
              <a:solidFill>
                <a:srgbClr val="C00000"/>
              </a:solidFill>
            </a:endParaRPr>
          </a:p>
        </p:txBody>
      </p:sp>
      <p:sp>
        <p:nvSpPr>
          <p:cNvPr id="9" name="矩形 8"/>
          <p:cNvSpPr/>
          <p:nvPr/>
        </p:nvSpPr>
        <p:spPr>
          <a:xfrm>
            <a:off x="1341145" y="2175247"/>
            <a:ext cx="2954655" cy="461665"/>
          </a:xfrm>
          <a:prstGeom prst="rect">
            <a:avLst/>
          </a:prstGeom>
        </p:spPr>
        <p:txBody>
          <a:bodyPr wrap="none">
            <a:spAutoFit/>
          </a:bodyPr>
          <a:lstStyle/>
          <a:p>
            <a:r>
              <a:rPr lang="zh-CN" altLang="zh-CN" sz="2400" dirty="0">
                <a:solidFill>
                  <a:srgbClr val="C00000"/>
                </a:solidFill>
              </a:rPr>
              <a:t>硼、硅、砷、碲、砹</a:t>
            </a:r>
            <a:endParaRPr lang="zh-CN" altLang="en-US" sz="2400" dirty="0">
              <a:solidFill>
                <a:srgbClr val="C00000"/>
              </a:solidFill>
            </a:endParaRPr>
          </a:p>
        </p:txBody>
      </p:sp>
      <p:sp>
        <p:nvSpPr>
          <p:cNvPr id="10" name="矩形 9"/>
          <p:cNvSpPr/>
          <p:nvPr/>
        </p:nvSpPr>
        <p:spPr>
          <a:xfrm>
            <a:off x="4372451" y="3830395"/>
            <a:ext cx="1723549" cy="461665"/>
          </a:xfrm>
          <a:prstGeom prst="rect">
            <a:avLst/>
          </a:prstGeom>
        </p:spPr>
        <p:txBody>
          <a:bodyPr wrap="none">
            <a:spAutoFit/>
          </a:bodyPr>
          <a:lstStyle/>
          <a:p>
            <a:r>
              <a:rPr lang="zh-CN" altLang="zh-CN" sz="2400" dirty="0">
                <a:solidFill>
                  <a:srgbClr val="C00000"/>
                </a:solidFill>
              </a:rPr>
              <a:t>金属元素区</a:t>
            </a:r>
            <a:endParaRPr lang="zh-CN" altLang="en-US" sz="2400" dirty="0">
              <a:solidFill>
                <a:srgbClr val="C00000"/>
              </a:solidFill>
            </a:endParaRPr>
          </a:p>
        </p:txBody>
      </p:sp>
      <p:sp>
        <p:nvSpPr>
          <p:cNvPr id="11" name="矩形 10"/>
          <p:cNvSpPr/>
          <p:nvPr/>
        </p:nvSpPr>
        <p:spPr>
          <a:xfrm>
            <a:off x="2639616" y="4365104"/>
            <a:ext cx="2031325" cy="461665"/>
          </a:xfrm>
          <a:prstGeom prst="rect">
            <a:avLst/>
          </a:prstGeom>
        </p:spPr>
        <p:txBody>
          <a:bodyPr wrap="none">
            <a:spAutoFit/>
          </a:bodyPr>
          <a:lstStyle/>
          <a:p>
            <a:r>
              <a:rPr lang="zh-CN" altLang="zh-CN" sz="2400" dirty="0">
                <a:solidFill>
                  <a:srgbClr val="C00000"/>
                </a:solidFill>
              </a:rPr>
              <a:t>非金属元素区</a:t>
            </a:r>
            <a:endParaRPr lang="zh-CN" altLang="en-US" sz="2400" dirty="0">
              <a:solidFill>
                <a:srgbClr val="C00000"/>
              </a:solidFill>
            </a:endParaRPr>
          </a:p>
        </p:txBody>
      </p:sp>
      <p:sp>
        <p:nvSpPr>
          <p:cNvPr id="12" name="矩形 11"/>
          <p:cNvSpPr/>
          <p:nvPr/>
        </p:nvSpPr>
        <p:spPr>
          <a:xfrm>
            <a:off x="5114916" y="4954089"/>
            <a:ext cx="1415772" cy="461665"/>
          </a:xfrm>
          <a:prstGeom prst="rect">
            <a:avLst/>
          </a:prstGeom>
        </p:spPr>
        <p:txBody>
          <a:bodyPr wrap="none">
            <a:spAutoFit/>
          </a:bodyPr>
          <a:lstStyle/>
          <a:p>
            <a:r>
              <a:rPr lang="zh-CN" altLang="zh-CN" sz="2400" dirty="0">
                <a:solidFill>
                  <a:srgbClr val="C00000"/>
                </a:solidFill>
              </a:rPr>
              <a:t>金属元素</a:t>
            </a:r>
            <a:endParaRPr lang="zh-CN" altLang="en-US" sz="2400" dirty="0">
              <a:solidFill>
                <a:srgbClr val="C00000"/>
              </a:solidFill>
            </a:endParaRPr>
          </a:p>
        </p:txBody>
      </p:sp>
      <p:sp>
        <p:nvSpPr>
          <p:cNvPr id="13" name="矩形 12"/>
          <p:cNvSpPr/>
          <p:nvPr/>
        </p:nvSpPr>
        <p:spPr>
          <a:xfrm>
            <a:off x="2629364" y="5445224"/>
            <a:ext cx="1723549" cy="461665"/>
          </a:xfrm>
          <a:prstGeom prst="rect">
            <a:avLst/>
          </a:prstGeom>
        </p:spPr>
        <p:txBody>
          <a:bodyPr wrap="none">
            <a:spAutoFit/>
          </a:bodyPr>
          <a:lstStyle/>
          <a:p>
            <a:r>
              <a:rPr lang="zh-CN" altLang="zh-CN" sz="2400" dirty="0">
                <a:solidFill>
                  <a:srgbClr val="C00000"/>
                </a:solidFill>
              </a:rPr>
              <a:t>非金属元素</a:t>
            </a:r>
            <a:endParaRPr lang="zh-CN" altLang="en-US" sz="2400" dirty="0">
              <a:solidFill>
                <a:srgbClr val="C00000"/>
              </a:solidFill>
            </a:endParaRPr>
          </a:p>
        </p:txBody>
      </p:sp>
    </p:spTree>
    <p:extLst>
      <p:ext uri="{BB962C8B-B14F-4D97-AF65-F5344CB8AC3E}">
        <p14:creationId xmlns:p14="http://schemas.microsoft.com/office/powerpoint/2010/main" val="120595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10775</TotalTime>
  <Words>8644</Words>
  <Application>Microsoft Office PowerPoint</Application>
  <PresentationFormat>宽屏</PresentationFormat>
  <Paragraphs>1645</Paragraphs>
  <Slides>89</Slides>
  <Notes>1</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89</vt:i4>
      </vt:variant>
    </vt:vector>
  </HeadingPairs>
  <TitlesOfParts>
    <vt:vector size="107" baseType="lpstr">
      <vt:lpstr>Adobe 楷体 Std R</vt:lpstr>
      <vt:lpstr>DOUYU Font</vt:lpstr>
      <vt:lpstr>KaiTi</vt:lpstr>
      <vt:lpstr>方正粗圆简体</vt:lpstr>
      <vt:lpstr>方正中倩简体</vt:lpstr>
      <vt:lpstr>华文细黑</vt:lpstr>
      <vt:lpstr>楷体</vt:lpstr>
      <vt:lpstr>楷体_GB2312</vt:lpstr>
      <vt:lpstr>宋体</vt:lpstr>
      <vt:lpstr>微软雅黑</vt:lpstr>
      <vt:lpstr>Arial</vt:lpstr>
      <vt:lpstr>Calibri</vt:lpstr>
      <vt:lpstr>Cambria Math</vt:lpstr>
      <vt:lpstr>Courier New</vt:lpstr>
      <vt:lpstr>Times New Roman</vt:lpstr>
      <vt:lpstr>Verdana</vt: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1092</cp:revision>
  <dcterms:created xsi:type="dcterms:W3CDTF">2021-11-07T03:17:42Z</dcterms:created>
  <dcterms:modified xsi:type="dcterms:W3CDTF">2022-02-24T09:21:13Z</dcterms:modified>
</cp:coreProperties>
</file>