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611" r:id="rId3"/>
    <p:sldId id="695" r:id="rId4"/>
    <p:sldId id="707" r:id="rId5"/>
    <p:sldId id="721" r:id="rId6"/>
    <p:sldId id="708" r:id="rId7"/>
    <p:sldId id="710" r:id="rId8"/>
    <p:sldId id="687" r:id="rId9"/>
    <p:sldId id="711" r:id="rId10"/>
    <p:sldId id="704" r:id="rId11"/>
    <p:sldId id="705" r:id="rId12"/>
    <p:sldId id="712" r:id="rId13"/>
    <p:sldId id="706" r:id="rId14"/>
    <p:sldId id="713" r:id="rId15"/>
    <p:sldId id="714" r:id="rId16"/>
    <p:sldId id="715" r:id="rId17"/>
    <p:sldId id="703" r:id="rId18"/>
    <p:sldId id="716" r:id="rId19"/>
    <p:sldId id="717" r:id="rId20"/>
    <p:sldId id="718" r:id="rId21"/>
    <p:sldId id="719" r:id="rId22"/>
    <p:sldId id="720" r:id="rId23"/>
    <p:sldId id="5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72" d="100"/>
          <a:sy n="72" d="100"/>
        </p:scale>
        <p:origin x="720" y="72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0" y="548680"/>
            <a:ext cx="12189600" cy="636858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>
                <a:solidFill>
                  <a:schemeClr val="bg1"/>
                </a:solidFill>
              </a:rPr>
              <a:t>必备知识整合</a:t>
            </a: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热点专练</a:t>
            </a:r>
          </a:p>
        </p:txBody>
      </p:sp>
    </p:spTree>
    <p:extLst>
      <p:ext uri="{BB962C8B-B14F-4D97-AF65-F5344CB8AC3E}">
        <p14:creationId xmlns:p14="http://schemas.microsoft.com/office/powerpoint/2010/main" val="116195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真题演练</a:t>
            </a: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9723" y="28975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62258" y="70451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知识精讲</a:t>
            </a:r>
          </a:p>
        </p:txBody>
      </p:sp>
    </p:spTree>
    <p:extLst>
      <p:ext uri="{BB962C8B-B14F-4D97-AF65-F5344CB8AC3E}">
        <p14:creationId xmlns:p14="http://schemas.microsoft.com/office/powerpoint/2010/main" val="103061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易错辨析</a:t>
            </a: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知识精讲</a:t>
            </a:r>
          </a:p>
        </p:txBody>
      </p:sp>
    </p:spTree>
    <p:extLst>
      <p:ext uri="{BB962C8B-B14F-4D97-AF65-F5344CB8AC3E}">
        <p14:creationId xmlns:p14="http://schemas.microsoft.com/office/powerpoint/2010/main" val="29366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跟踪训练</a:t>
            </a:r>
          </a:p>
        </p:txBody>
      </p:sp>
    </p:spTree>
    <p:extLst>
      <p:ext uri="{BB962C8B-B14F-4D97-AF65-F5344CB8AC3E}">
        <p14:creationId xmlns:p14="http://schemas.microsoft.com/office/powerpoint/2010/main" val="29478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70" r:id="rId5"/>
    <p:sldLayoutId id="2147483665" r:id="rId6"/>
    <p:sldLayoutId id="2147483669" r:id="rId7"/>
    <p:sldLayoutId id="2147483671" r:id="rId8"/>
    <p:sldLayoutId id="2147483673" r:id="rId9"/>
    <p:sldLayoutId id="2147483672" r:id="rId10"/>
    <p:sldLayoutId id="2147483663" r:id="rId11"/>
    <p:sldLayoutId id="2147483668" r:id="rId12"/>
    <p:sldLayoutId id="214748366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5.docx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" Target="slide10.xml"/><Relationship Id="rId7" Type="http://schemas.openxmlformats.org/officeDocument/2006/relationships/package" Target="../embeddings/Microsoft_Word_Document7.docx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6.docx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image" Target="../media/image17.pn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1651"/>
          <a:stretch/>
        </p:blipFill>
        <p:spPr>
          <a:xfrm>
            <a:off x="-600" y="1541305"/>
            <a:ext cx="12192000" cy="37908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410884" y="2654449"/>
            <a:ext cx="11271404" cy="13092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zh-CN" sz="7200" b="1" dirty="0">
                <a:solidFill>
                  <a:schemeClr val="bg1"/>
                </a:solidFill>
                <a:latin typeface="+mn-ea"/>
              </a:rPr>
              <a:t>简单配合物的形成与制备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4475760" y="1231072"/>
            <a:ext cx="3141654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必做实验提升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124744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徐州调研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向盛有硫酸铜溶液的试管中滴加氨水，先生成难溶物，继续滴加氨水，难溶物溶解，得到深蓝色透明溶液。下列对此现象的说法正确的是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反应后溶液中不存在任何沉淀，所以反应前后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的浓度不变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沉淀溶解后，生成深蓝色的配离子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配位化合物中只有配位键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配离子中，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给出孤电子对，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提供空轨道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圆角矩形 12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53827" y="274282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797152"/>
            <a:ext cx="11160000" cy="1296144"/>
            <a:chOff x="792914" y="3925222"/>
            <a:chExt cx="11160000" cy="1296144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183253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23362"/>
              <a:ext cx="10586337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Cu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形成配位键，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Cu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提供空轨道，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提供孤电子对。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980728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氯化铁溶液用于检验食用香精乙酰乙酸乙酯时，会生成紫色配合物，其配离子结构如图所示。下列有关该配离子的说法正确的是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该配离子中含有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π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键的个数是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6.02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23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该配离子中碳原子的杂化类型均为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sp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杂化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该配离子含有的非金属元素中电负性最大的是碳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该配离子中含有的化学键有离子键、共价键、配位键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12-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628800"/>
            <a:ext cx="3206763" cy="313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7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63352" y="205132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029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12-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3" y="2109429"/>
            <a:ext cx="3206763" cy="313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628800"/>
            <a:ext cx="11160000" cy="3960439"/>
            <a:chOff x="792914" y="3925222"/>
            <a:chExt cx="11160000" cy="3960439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84754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4196478"/>
              <a:ext cx="7562002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根据配离子结构示意图可知，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配离子中含有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π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键的个数是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6.02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该配离子中碳原子的杂化类型有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杂化，故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该配离子含有的非金属元素有：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，电负性最大的是氧，故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该配离子中含有的化学键有共价键、配位键，故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5" name="圆角矩形 14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7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3616" y="1234852"/>
            <a:ext cx="11126669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将白色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粉末溶解于水中，溶液呈蓝色，是因为生成了一种呈蓝色的配位数是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的配合离子，请写出生成此配合离子的离子方程式：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，蓝色溶液中的阳离子内存在的全部化学键类型有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该阳离子中含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键个数为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76703" y="2367930"/>
            <a:ext cx="4088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=[Cu(H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7119950" y="296672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共价键、配位键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945066" y="3480100"/>
            <a:ext cx="3150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12×6.02×10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23</a:t>
            </a:r>
            <a:endParaRPr lang="zh-CN" altLang="en-US" sz="2400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509120"/>
            <a:ext cx="11160000" cy="1296144"/>
            <a:chOff x="792914" y="3925222"/>
            <a:chExt cx="11160000" cy="1296144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183253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23362"/>
              <a:ext cx="10586337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Cu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提供空轨道，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原子提供孤电子对形成配合物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[Cu(H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]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3616" y="1234852"/>
            <a:ext cx="1112666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·5H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胆矾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中含有水合铜离子而呈蓝色，写出胆矾晶体中水合铜离子的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3616" y="3231009"/>
            <a:ext cx="11126669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结构简式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必须将配位键表示出来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954684"/>
            <a:ext cx="3136901" cy="17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3616" y="980728"/>
            <a:ext cx="11126669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溶液中滴加氨水会生成蓝色沉淀，再滴加氨水到沉淀刚好全部溶解可得到深蓝色溶液，继续向其中加入极性较小的乙醇可以析出深蓝色的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晶体。下列说法不正确的是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a.[Cu(NH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的组成元素中电负性最大的是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元素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原子的杂化方式均为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c.[Cu(NH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所含有的化学键有离子键、共价键和配位键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分子内的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H—N—H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键角大于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分子内的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H—O—H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键角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e.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的空间结构为正四面体形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f.[Cu(NH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原子是配位原子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g.NH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分子中氮原子的杂化轨道类型为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4686" y="214912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ag</a:t>
            </a:r>
            <a:endParaRPr lang="zh-CN" altLang="en-US" sz="2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64268"/>
              </p:ext>
            </p:extLst>
          </p:nvPr>
        </p:nvGraphicFramePr>
        <p:xfrm>
          <a:off x="835567" y="4979268"/>
          <a:ext cx="11874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187704" imgH="438819" progId="Word.Document.12">
                  <p:embed/>
                </p:oleObj>
              </mc:Choice>
              <mc:Fallback>
                <p:oleObj name="文档" r:id="rId5" imgW="1187704" imgH="438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567" y="4979268"/>
                        <a:ext cx="11874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圆角矩形 10">
            <a:hlinkClick r:id="rId7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8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48476"/>
            <a:ext cx="11160000" cy="5648876"/>
            <a:chOff x="792914" y="3925222"/>
            <a:chExt cx="11160000" cy="564887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3598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734" y="4097298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电负性：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原子形成共价键，所以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原子采取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杂化，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734" y="6208772"/>
              <a:ext cx="10802361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对孤电子对，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对孤电子对，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分子中孤电子对对共用电子对排斥作用大，所以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H—O—H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键角小于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H—N—H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键角，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734" y="8325579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[Cu(NH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]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原子提供孤电子对，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杂化，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不正确。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885"/>
              </p:ext>
            </p:extLst>
          </p:nvPr>
        </p:nvGraphicFramePr>
        <p:xfrm>
          <a:off x="800100" y="2337817"/>
          <a:ext cx="10582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0593790" imgH="1065722" progId="Word.Document.12">
                  <p:embed/>
                </p:oleObj>
              </mc:Choice>
              <mc:Fallback>
                <p:oleObj name="文档" r:id="rId5" imgW="10593790" imgH="1065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2337817"/>
                        <a:ext cx="1058227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75265"/>
              </p:ext>
            </p:extLst>
          </p:nvPr>
        </p:nvGraphicFramePr>
        <p:xfrm>
          <a:off x="800100" y="4974307"/>
          <a:ext cx="105822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7" imgW="10593790" imgH="627572" progId="Word.Document.12">
                  <p:embed/>
                </p:oleObj>
              </mc:Choice>
              <mc:Fallback>
                <p:oleObj name="文档" r:id="rId7" imgW="10593790" imgH="627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0100" y="4974307"/>
                        <a:ext cx="105822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圆角矩形 17">
            <a:hlinkClick r:id="rId9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10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17646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5173" y="1816249"/>
            <a:ext cx="1042165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单核配体的确认要注意是否带有电荷，如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等，如配合物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，中心离子为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，配体是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，而不是氯原子。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高考中常考有关配合物的结构示意图，不考虑空间结构，但要注意配体中的配位原子一定要与中心原子或中心离子直接相连。如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原子为配位原子，所以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原子必须要与铜离子直接相连。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常考归纳</a:t>
            </a:r>
          </a:p>
        </p:txBody>
      </p:sp>
    </p:spTree>
    <p:extLst>
      <p:ext uri="{BB962C8B-B14F-4D97-AF65-F5344CB8AC3E}">
        <p14:creationId xmlns:p14="http://schemas.microsoft.com/office/powerpoint/2010/main" val="347419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017" y="1196752"/>
            <a:ext cx="1125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5.(1)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全国乙卷，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35(2)]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三价铬离子能形成多种配位化合物。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[Cr(NH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中提供电子对形成配位键的原子是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，中心离子的配位数为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68208" y="1844824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703512" y="242016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429000"/>
            <a:ext cx="11160000" cy="1584176"/>
            <a:chOff x="792914" y="3925222"/>
            <a:chExt cx="11160000" cy="1584176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47128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13254"/>
              <a:ext cx="10586337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[Cr(NH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Cl]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中三价铬离子提供空轨道，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提供孤电子对，中心离子的配位数为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三种原子的个数之和，即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017" y="1868631"/>
            <a:ext cx="1125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35(2)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节选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N—B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化学键称为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键，其电子对由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2487" y="19572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88099" y="253804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endParaRPr lang="zh-CN" altLang="en-US" dirty="0"/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788650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配位键</a:t>
            </a:r>
            <a:r>
              <a:rPr lang="zh-CN" altLang="zh-CN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形成：由一个原子单方面提供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而另一个原子接受孤电子对形成的共价键，即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电子对给予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接受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键被称为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表示方法：常用方法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u="sng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来表示配位键，箭头指向接受孤电子对的原子，如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70" y="3049473"/>
            <a:ext cx="2368451" cy="16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376096"/>
              </p:ext>
            </p:extLst>
          </p:nvPr>
        </p:nvGraphicFramePr>
        <p:xfrm>
          <a:off x="11251137" y="2611323"/>
          <a:ext cx="1101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1102045" imgH="438819" progId="Word.Document.12">
                  <p:embed/>
                </p:oleObj>
              </mc:Choice>
              <mc:Fallback>
                <p:oleObj name="文档" r:id="rId3" imgW="1102045" imgH="438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1137" y="2611323"/>
                        <a:ext cx="11017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4182551"/>
            <a:ext cx="11538648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可表示为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中，虽然有一个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N—H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键形成过程与其他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N—H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4984164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键形成过程不同，但是一旦形成之后，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个共价键就完全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18906" y="1407105"/>
            <a:ext cx="1405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孤电子对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0470" y="1965193"/>
            <a:ext cx="110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配位键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5652" y="25698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39633" y="5037122"/>
            <a:ext cx="79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54044"/>
              </p:ext>
            </p:extLst>
          </p:nvPr>
        </p:nvGraphicFramePr>
        <p:xfrm>
          <a:off x="4640982" y="4359002"/>
          <a:ext cx="1101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102045" imgH="438819" progId="Word.Document.12">
                  <p:embed/>
                </p:oleObj>
              </mc:Choice>
              <mc:Fallback>
                <p:oleObj name="文档" r:id="rId5" imgW="1102045" imgH="438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982" y="4359002"/>
                        <a:ext cx="11017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017" y="1052736"/>
            <a:ext cx="8767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17(3)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含有多个配位原子的配体与同一中心离子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或原子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通过螯合配位成环而形成的配合物为螯合物。一种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Cd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配合物的结构如图所示，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该配合物中通过螯合作用形成的配位键有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，该螯合物中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的杂化方式有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933056"/>
            <a:ext cx="11160000" cy="1584176"/>
            <a:chOff x="792914" y="3925222"/>
            <a:chExt cx="11160000" cy="1584176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47128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13254"/>
              <a:ext cx="10586337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由题给图示可知，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Cd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原子分别形成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个配位键，与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原子分别形成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个配位键，因此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该配合物中通过螯合作用形成的配位键有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8194" name="Picture 2" descr="12-14TX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1" y="888711"/>
            <a:ext cx="2450121" cy="26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11298" y="280705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220481" y="28062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7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0017" y="1196752"/>
            <a:ext cx="1125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35(2)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乙二胺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是一种有机化合物，分子中氮、碳的杂化类型分别是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。乙二胺能与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等金属离子形成稳定环状离子，其原因是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，其中与乙二胺形成的化合物稳定性相对较高的是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9696" y="1763291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42259" y="177281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903984" y="2390572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乙二胺的两个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提供孤电子对与金属离子形成配位键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955780" y="2967335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628800"/>
            <a:ext cx="11160000" cy="3240360"/>
            <a:chOff x="792914" y="3925222"/>
            <a:chExt cx="11160000" cy="3240360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12746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079746" y="4213254"/>
              <a:ext cx="10586337" cy="277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乙二胺分子中，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原子形成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个单键，还有一对孤电子对，价层电子对数为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，采取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杂化；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原子形成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个单键，没有孤电子对，价层电子对数为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，采取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杂化。乙二胺中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个氮原子提供孤电子对与金属镁离子或铜离子形成稳定的配位键，故能形成稳定环状离子。由于铜离子半径大于镁离子，形成配位键时头碰头重叠程度较大，其与乙二胺形成的化合物较稳定。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692696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Courier New" panose="02070309020205020404" pitchFamily="49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配位化合物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概念：由提供孤电子对的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称为配位体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与接受孤电子对的原子或离子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称为中心原子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结合形成的化合物。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形成条件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中心离子或原子：有空轨道，一般是带正电的金属离子，特别是过渡金属离子，如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等，但也有电中性的原子等。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配位体：其中的配位原子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配位体中直接同中心离子或原子配合的原子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有孤电子对。配位体可以是分子，如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等，也可以是离子，如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41210" y="1312305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分子或离子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7747" y="1853533"/>
            <a:ext cx="110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配位键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87695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组成：如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32279" y="345679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配位体</a:t>
            </a:r>
          </a:p>
        </p:txBody>
      </p:sp>
      <p:sp>
        <p:nvSpPr>
          <p:cNvPr id="27" name="矩形 26"/>
          <p:cNvSpPr/>
          <p:nvPr/>
        </p:nvSpPr>
        <p:spPr>
          <a:xfrm>
            <a:off x="4881526" y="179082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配位原子</a:t>
            </a:r>
          </a:p>
        </p:txBody>
      </p:sp>
      <p:sp>
        <p:nvSpPr>
          <p:cNvPr id="28" name="矩形 27"/>
          <p:cNvSpPr/>
          <p:nvPr/>
        </p:nvSpPr>
        <p:spPr>
          <a:xfrm>
            <a:off x="6153282" y="344726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配位数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1844824"/>
            <a:ext cx="5727701" cy="32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88640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</a:rPr>
              <a:t>3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配合物的制备</a:t>
            </a:r>
            <a:endParaRPr lang="zh-CN" altLang="zh-CN" b="1" kern="100" dirty="0">
              <a:latin typeface="+mj-ea"/>
              <a:ea typeface="+mj-ea"/>
              <a:cs typeface="Courier New" panose="02070309020205020404" pitchFamily="49" charset="0"/>
            </a:endParaRPr>
          </a:p>
        </p:txBody>
      </p:sp>
      <p:pic>
        <p:nvPicPr>
          <p:cNvPr id="2050" name="Picture 2" descr="12-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0" y="2072405"/>
            <a:ext cx="1526341" cy="157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2-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1" y="4452557"/>
            <a:ext cx="882057" cy="15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44708"/>
              </p:ext>
            </p:extLst>
          </p:nvPr>
        </p:nvGraphicFramePr>
        <p:xfrm>
          <a:off x="259010" y="917850"/>
          <a:ext cx="11673980" cy="5515445"/>
        </p:xfrm>
        <a:graphic>
          <a:graphicData uri="http://schemas.openxmlformats.org/drawingml/2006/table">
            <a:tbl>
              <a:tblPr/>
              <a:tblGrid>
                <a:gridCol w="168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8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有关离子方程式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滴加氨水后，试管中首先出现</a:t>
                      </a: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，氨水过量后沉淀逐渐</a:t>
                      </a: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，得到深蓝色的透明溶液，滴加乙醇后析出深蓝色晶体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_____________________________________</a:t>
                      </a:r>
                      <a:r>
                        <a:rPr lang="zh-CN" altLang="zh-CN" sz="24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_____________________________________</a:t>
                      </a:r>
                      <a:r>
                        <a:rPr lang="zh-CN" altLang="zh-CN" sz="24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[Cu(NH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alt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[Cu(NH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]SO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·H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溶液变为</a:t>
                      </a: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664004" y="20549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蓝色沉淀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6710" y="2600556"/>
            <a:ext cx="79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6312" y="1601857"/>
            <a:ext cx="4811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=Cu(OH)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en-US" altLang="zh-CN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74101" y="2264561"/>
            <a:ext cx="564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=[Cu(NH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3571" y="5111311"/>
            <a:ext cx="110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血红色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14058"/>
              </p:ext>
            </p:extLst>
          </p:nvPr>
        </p:nvGraphicFramePr>
        <p:xfrm>
          <a:off x="10358732" y="1656447"/>
          <a:ext cx="1273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1273363" imgH="612255" progId="Word.Document.12">
                  <p:embed/>
                </p:oleObj>
              </mc:Choice>
              <mc:Fallback>
                <p:oleObj name="文档" r:id="rId4" imgW="1273363" imgH="612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8732" y="1656447"/>
                        <a:ext cx="127317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23847"/>
              </p:ext>
            </p:extLst>
          </p:nvPr>
        </p:nvGraphicFramePr>
        <p:xfrm>
          <a:off x="7752184" y="2723703"/>
          <a:ext cx="27781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6" imgW="2778148" imgH="848792" progId="Word.Document.12">
                  <p:embed/>
                </p:oleObj>
              </mc:Choice>
              <mc:Fallback>
                <p:oleObj name="文档" r:id="rId6" imgW="2778148" imgH="848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2184" y="2723703"/>
                        <a:ext cx="2778125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013773"/>
              </p:ext>
            </p:extLst>
          </p:nvPr>
        </p:nvGraphicFramePr>
        <p:xfrm>
          <a:off x="6987326" y="4997744"/>
          <a:ext cx="39973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8" imgW="3996804" imgH="619827" progId="Word.Document.12">
                  <p:embed/>
                </p:oleObj>
              </mc:Choice>
              <mc:Fallback>
                <p:oleObj name="文档" r:id="rId8" imgW="3996804" imgH="6198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7326" y="4997744"/>
                        <a:ext cx="39973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0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-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349588"/>
            <a:ext cx="1661259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33387"/>
              </p:ext>
            </p:extLst>
          </p:nvPr>
        </p:nvGraphicFramePr>
        <p:xfrm>
          <a:off x="390002" y="773834"/>
          <a:ext cx="11538646" cy="4431897"/>
        </p:xfrm>
        <a:graphic>
          <a:graphicData uri="http://schemas.openxmlformats.org/drawingml/2006/table">
            <a:tbl>
              <a:tblPr/>
              <a:tblGrid>
                <a:gridCol w="196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有关离子方程式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溶液后，试管中出现</a:t>
                      </a: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，再滴加氨水后沉淀</a:t>
                      </a: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，溶液呈</a:t>
                      </a: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r>
                        <a:rPr lang="zh-CN" altLang="zh-CN" sz="24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089082" y="3042833"/>
            <a:ext cx="1405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8228" y="3577602"/>
            <a:ext cx="79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</a:t>
            </a:r>
            <a:endParaRPr lang="zh-CN" altLang="en-US" sz="2400" kern="100" spc="-2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0752" y="3465748"/>
            <a:ext cx="79508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无色</a:t>
            </a:r>
          </a:p>
        </p:txBody>
      </p:sp>
      <p:sp>
        <p:nvSpPr>
          <p:cNvPr id="7" name="矩形 6"/>
          <p:cNvSpPr/>
          <p:nvPr/>
        </p:nvSpPr>
        <p:spPr>
          <a:xfrm>
            <a:off x="6454653" y="2629634"/>
            <a:ext cx="3043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AgCl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54653" y="3176307"/>
            <a:ext cx="3129703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=[Ag(NH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98492" y="2630450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AgCl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472971" y="1164808"/>
            <a:ext cx="11246059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配位键实质上是一种特殊的共价键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提供孤电子对的微粒既可以是分子，也可以是离子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有配位键的化合物就是配位化合物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配位化合物都很稳定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在配合物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[Co(NH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Cl]Cl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均可与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6.Ni(CO)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是配合物，它是由中心原子与配体构成的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5492896" y="2296031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7573528" y="1763869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499918-63D4-5A4F-8912-687101D85E1E}"/>
              </a:ext>
            </a:extLst>
          </p:cNvPr>
          <p:cNvSpPr/>
          <p:nvPr/>
        </p:nvSpPr>
        <p:spPr>
          <a:xfrm>
            <a:off x="3664233" y="2857951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02AD37-90F2-A642-B03C-24EBBE90CE78}"/>
              </a:ext>
            </a:extLst>
          </p:cNvPr>
          <p:cNvSpPr/>
          <p:nvPr/>
        </p:nvSpPr>
        <p:spPr>
          <a:xfrm>
            <a:off x="9649606" y="339182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zh-CN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F937677-6929-F043-BF8A-83300A0E8119}"/>
              </a:ext>
            </a:extLst>
          </p:cNvPr>
          <p:cNvSpPr/>
          <p:nvPr/>
        </p:nvSpPr>
        <p:spPr>
          <a:xfrm>
            <a:off x="5447928" y="116480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7445821" y="396326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124744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关于化学式为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TiCl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的配合物，下列说法正确的是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配位体是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，配位数是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中心离子是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，配离子是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TiCl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内界和外界中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的数目比是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该配合物中加入足量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溶液，可以得到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61340" y="27470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628800"/>
            <a:ext cx="11160000" cy="3240361"/>
            <a:chOff x="792914" y="3925222"/>
            <a:chExt cx="11160000" cy="3240361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12747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96478"/>
              <a:ext cx="1058633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配合物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[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TiCl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]Cl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中配位体是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，配位数是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中心离子是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Ti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配合物内界和外界中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的数目比是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加入足量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溶液，外界离子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反应，内界离子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该配合物只能生成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沉淀，故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4" name="圆角矩形 13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21765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362885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9562</TotalTime>
  <Words>2154</Words>
  <Application>Microsoft Office PowerPoint</Application>
  <PresentationFormat>宽屏</PresentationFormat>
  <Paragraphs>204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DOUYU Font</vt:lpstr>
      <vt:lpstr>KaiTi</vt:lpstr>
      <vt:lpstr>方正粗圆简体</vt:lpstr>
      <vt:lpstr>方正中倩简体</vt:lpstr>
      <vt:lpstr>华文细黑</vt:lpstr>
      <vt:lpstr>宋体</vt:lpstr>
      <vt:lpstr>微软雅黑</vt:lpstr>
      <vt:lpstr>Arial</vt:lpstr>
      <vt:lpstr>Calibri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Z Y</cp:lastModifiedBy>
  <cp:revision>155</cp:revision>
  <dcterms:created xsi:type="dcterms:W3CDTF">2021-11-07T03:17:42Z</dcterms:created>
  <dcterms:modified xsi:type="dcterms:W3CDTF">2022-09-13T14:58:49Z</dcterms:modified>
</cp:coreProperties>
</file>