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2"/>
  </p:notesMasterIdLst>
  <p:handoutMasterIdLst>
    <p:handoutMasterId r:id="rId53"/>
  </p:handoutMasterIdLst>
  <p:sldIdLst>
    <p:sldId id="326" r:id="rId2"/>
    <p:sldId id="342" r:id="rId3"/>
    <p:sldId id="260" r:id="rId4"/>
    <p:sldId id="378" r:id="rId5"/>
    <p:sldId id="384" r:id="rId6"/>
    <p:sldId id="381" r:id="rId7"/>
    <p:sldId id="385" r:id="rId8"/>
    <p:sldId id="386" r:id="rId9"/>
    <p:sldId id="391" r:id="rId10"/>
    <p:sldId id="390" r:id="rId11"/>
    <p:sldId id="328" r:id="rId12"/>
    <p:sldId id="267" r:id="rId13"/>
    <p:sldId id="392" r:id="rId14"/>
    <p:sldId id="394" r:id="rId15"/>
    <p:sldId id="297" r:id="rId16"/>
    <p:sldId id="329" r:id="rId17"/>
    <p:sldId id="300" r:id="rId18"/>
    <p:sldId id="301" r:id="rId19"/>
    <p:sldId id="363" r:id="rId20"/>
    <p:sldId id="276" r:id="rId21"/>
    <p:sldId id="395" r:id="rId22"/>
    <p:sldId id="304" r:id="rId23"/>
    <p:sldId id="396" r:id="rId24"/>
    <p:sldId id="305" r:id="rId25"/>
    <p:sldId id="306" r:id="rId26"/>
    <p:sldId id="331" r:id="rId27"/>
    <p:sldId id="282" r:id="rId28"/>
    <p:sldId id="362" r:id="rId29"/>
    <p:sldId id="308" r:id="rId30"/>
    <p:sldId id="309" r:id="rId31"/>
    <p:sldId id="310" r:id="rId32"/>
    <p:sldId id="311" r:id="rId33"/>
    <p:sldId id="397" r:id="rId34"/>
    <p:sldId id="283" r:id="rId35"/>
    <p:sldId id="398" r:id="rId36"/>
    <p:sldId id="313" r:id="rId37"/>
    <p:sldId id="314" r:id="rId38"/>
    <p:sldId id="356" r:id="rId39"/>
    <p:sldId id="399" r:id="rId40"/>
    <p:sldId id="284" r:id="rId41"/>
    <p:sldId id="315" r:id="rId42"/>
    <p:sldId id="316" r:id="rId43"/>
    <p:sldId id="400" r:id="rId44"/>
    <p:sldId id="401" r:id="rId45"/>
    <p:sldId id="402" r:id="rId46"/>
    <p:sldId id="318" r:id="rId47"/>
    <p:sldId id="403" r:id="rId48"/>
    <p:sldId id="404" r:id="rId49"/>
    <p:sldId id="405" r:id="rId50"/>
    <p:sldId id="320" r:id="rId51"/>
  </p:sldIdLst>
  <p:sldSz cx="12192000" cy="6858000"/>
  <p:notesSz cx="6858000" cy="9144000"/>
  <p:custDataLst>
    <p:tags r:id="rId5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F2F2F2"/>
    <a:srgbClr val="F7F7F6"/>
    <a:srgbClr val="7F7F7F"/>
    <a:srgbClr val="06234A"/>
    <a:srgbClr val="984807"/>
    <a:srgbClr val="5B586B"/>
    <a:srgbClr val="071236"/>
    <a:srgbClr val="141929"/>
    <a:srgbClr val="6176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1" autoAdjust="0"/>
    <p:restoredTop sz="96318" autoAdjust="0"/>
  </p:normalViewPr>
  <p:slideViewPr>
    <p:cSldViewPr>
      <p:cViewPr varScale="1">
        <p:scale>
          <a:sx n="108" d="100"/>
          <a:sy n="108" d="100"/>
        </p:scale>
        <p:origin x="78"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2023/10/31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269976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方正中等线简体" panose="03000509000000000000" charset="-122"/>
                <a:ea typeface="方正中等线简体" panose="03000509000000000000" charset="-122"/>
              </a:defRPr>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方正中等线简体" panose="03000509000000000000" charset="-122"/>
                <a:ea typeface="方正中等线简体" panose="03000509000000000000" charset="-122"/>
              </a:defRPr>
            </a:lvl1pPr>
          </a:lstStyle>
          <a:p>
            <a:fld id="{394B7945-084E-684E-83FE-28B87A05E60B}" type="datetimeFigureOut">
              <a:rPr kumimoji="1" lang="zh-CN" altLang="en-US" smtClean="0"/>
              <a:t>2023/10/31</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方正中等线简体" panose="03000509000000000000" charset="-122"/>
                <a:ea typeface="方正中等线简体" panose="03000509000000000000" charset="-122"/>
              </a:defRPr>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方正中等线简体" panose="03000509000000000000" charset="-122"/>
                <a:ea typeface="方正中等线简体" panose="03000509000000000000" charset="-122"/>
              </a:defRPr>
            </a:lvl1pPr>
          </a:lstStyle>
          <a:p>
            <a:fld id="{2CF1FF9B-E9E4-704B-8077-F8AA806467D3}" type="slidenum">
              <a:rPr kumimoji="1" lang="zh-CN" altLang="en-US" smtClean="0"/>
              <a:t>‹#›</a:t>
            </a:fld>
            <a:endParaRPr kumimoji="1" lang="zh-CN" altLang="en-US"/>
          </a:p>
        </p:txBody>
      </p:sp>
    </p:spTree>
    <p:extLst>
      <p:ext uri="{BB962C8B-B14F-4D97-AF65-F5344CB8AC3E}">
        <p14:creationId xmlns:p14="http://schemas.microsoft.com/office/powerpoint/2010/main" val="385989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方正中等线简体" panose="03000509000000000000" charset="-122"/>
        <a:ea typeface="方正中等线简体" panose="03000509000000000000" charset="-122"/>
        <a:cs typeface="+mn-cs"/>
      </a:defRPr>
    </a:lvl1pPr>
    <a:lvl2pPr marL="457200" algn="l" defTabSz="914400" rtl="0" eaLnBrk="1" latinLnBrk="0" hangingPunct="1">
      <a:defRPr sz="1200" kern="1200">
        <a:solidFill>
          <a:schemeClr val="tx1"/>
        </a:solidFill>
        <a:latin typeface="方正中等线简体" panose="03000509000000000000" charset="-122"/>
        <a:ea typeface="方正中等线简体" panose="03000509000000000000" charset="-122"/>
        <a:cs typeface="+mn-cs"/>
      </a:defRPr>
    </a:lvl2pPr>
    <a:lvl3pPr marL="914400" algn="l" defTabSz="914400" rtl="0" eaLnBrk="1" latinLnBrk="0" hangingPunct="1">
      <a:defRPr sz="1200" kern="1200">
        <a:solidFill>
          <a:schemeClr val="tx1"/>
        </a:solidFill>
        <a:latin typeface="方正中等线简体" panose="03000509000000000000" charset="-122"/>
        <a:ea typeface="方正中等线简体" panose="03000509000000000000" charset="-122"/>
        <a:cs typeface="+mn-cs"/>
      </a:defRPr>
    </a:lvl3pPr>
    <a:lvl4pPr marL="1371600" algn="l" defTabSz="914400" rtl="0" eaLnBrk="1" latinLnBrk="0" hangingPunct="1">
      <a:defRPr sz="1200" kern="1200">
        <a:solidFill>
          <a:schemeClr val="tx1"/>
        </a:solidFill>
        <a:latin typeface="方正中等线简体" panose="03000509000000000000" charset="-122"/>
        <a:ea typeface="方正中等线简体" panose="03000509000000000000" charset="-122"/>
        <a:cs typeface="+mn-cs"/>
      </a:defRPr>
    </a:lvl4pPr>
    <a:lvl5pPr marL="1828800" algn="l" defTabSz="914400" rtl="0" eaLnBrk="1" latinLnBrk="0" hangingPunct="1">
      <a:defRPr sz="1200" kern="1200">
        <a:solidFill>
          <a:schemeClr val="tx1"/>
        </a:solidFill>
        <a:latin typeface="方正中等线简体" panose="03000509000000000000" charset="-122"/>
        <a:ea typeface="方正中等线简体" panose="0300050900000000000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习题">
    <p:bg>
      <p:bgPr>
        <a:solidFill>
          <a:srgbClr val="F7F7F6"/>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5" name="图片 4"/>
          <p:cNvPicPr>
            <a:picLocks/>
          </p:cNvPicPr>
          <p:nvPr userDrawn="1"/>
        </p:nvPicPr>
        <p:blipFill rotWithShape="1">
          <a:blip r:embed="rId2">
            <a:extLst>
              <a:ext uri="{28A0092B-C50C-407E-A947-70E740481C1C}">
                <a14:useLocalDpi xmlns:a14="http://schemas.microsoft.com/office/drawing/2010/main" val="0"/>
              </a:ext>
            </a:extLst>
          </a:blip>
          <a:srcRect b="6582"/>
          <a:stretch>
            <a:fillRect/>
          </a:stretch>
        </p:blipFill>
        <p:spPr>
          <a:xfrm flipH="1">
            <a:off x="2400" y="1"/>
            <a:ext cx="12189600" cy="6857999"/>
          </a:xfrm>
          <a:prstGeom prst="rect">
            <a:avLst/>
          </a:prstGeom>
        </p:spPr>
      </p:pic>
      <p:sp>
        <p:nvSpPr>
          <p:cNvPr id="4" name="矩形 3"/>
          <p:cNvSpPr/>
          <p:nvPr userDrawn="1"/>
        </p:nvSpPr>
        <p:spPr>
          <a:xfrm>
            <a:off x="0" y="476672"/>
            <a:ext cx="12192000" cy="638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习题">
    <p:bg>
      <p:bgPr>
        <a:solidFill>
          <a:srgbClr val="F7F7F6"/>
        </a:solidFill>
        <a:effectLst/>
      </p:bgPr>
    </p:bg>
    <p:spTree>
      <p:nvGrpSpPr>
        <p:cNvPr id="1" name=""/>
        <p:cNvGrpSpPr/>
        <p:nvPr/>
      </p:nvGrpSpPr>
      <p:grpSpPr>
        <a:xfrm>
          <a:off x="0" y="0"/>
          <a:ext cx="0" cy="0"/>
          <a:chOff x="0" y="0"/>
          <a:chExt cx="0" cy="0"/>
        </a:xfrm>
      </p:grpSpPr>
      <p:pic>
        <p:nvPicPr>
          <p:cNvPr id="4" name="图片 3"/>
          <p:cNvPicPr>
            <a:picLocks/>
          </p:cNvPicPr>
          <p:nvPr userDrawn="1"/>
        </p:nvPicPr>
        <p:blipFill rotWithShape="1">
          <a:blip r:embed="rId2">
            <a:extLst>
              <a:ext uri="{28A0092B-C50C-407E-A947-70E740481C1C}">
                <a14:useLocalDpi xmlns:a14="http://schemas.microsoft.com/office/drawing/2010/main" val="0"/>
              </a:ext>
            </a:extLst>
          </a:blip>
          <a:srcRect b="6582"/>
          <a:stretch>
            <a:fillRect/>
          </a:stretch>
        </p:blipFill>
        <p:spPr>
          <a:xfrm flipH="1">
            <a:off x="2400" y="1"/>
            <a:ext cx="12189600" cy="6857999"/>
          </a:xfrm>
          <a:prstGeom prst="rect">
            <a:avLst/>
          </a:prstGeom>
        </p:spPr>
      </p:pic>
      <p:sp>
        <p:nvSpPr>
          <p:cNvPr id="3" name="圆角矩形 2"/>
          <p:cNvSpPr/>
          <p:nvPr userDrawn="1"/>
        </p:nvSpPr>
        <p:spPr>
          <a:xfrm>
            <a:off x="388896" y="369600"/>
            <a:ext cx="11377264" cy="6192688"/>
          </a:xfrm>
          <a:prstGeom prst="roundRect">
            <a:avLst>
              <a:gd name="adj" fmla="val 413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仅标题">
    <p:bg>
      <p:bgPr>
        <a:solidFill>
          <a:srgbClr val="F7F7F6"/>
        </a:solidFill>
        <a:effectLst/>
      </p:bgPr>
    </p:bg>
    <p:spTree>
      <p:nvGrpSpPr>
        <p:cNvPr id="1" name=""/>
        <p:cNvGrpSpPr/>
        <p:nvPr/>
      </p:nvGrpSpPr>
      <p:grpSpPr>
        <a:xfrm>
          <a:off x="0" y="0"/>
          <a:ext cx="0" cy="0"/>
          <a:chOff x="0" y="0"/>
          <a:chExt cx="0" cy="0"/>
        </a:xfrm>
      </p:grpSpPr>
      <p:sp>
        <p:nvSpPr>
          <p:cNvPr id="3" name="矩形 2"/>
          <p:cNvSpPr/>
          <p:nvPr userDrawn="1"/>
        </p:nvSpPr>
        <p:spPr>
          <a:xfrm>
            <a:off x="1200" y="352746"/>
            <a:ext cx="12189600" cy="6152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6" name="图片 5"/>
          <p:cNvPicPr>
            <a:picLocks/>
          </p:cNvPicPr>
          <p:nvPr userDrawn="1"/>
        </p:nvPicPr>
        <p:blipFill rotWithShape="1">
          <a:blip r:embed="rId2">
            <a:extLst>
              <a:ext uri="{28A0092B-C50C-407E-A947-70E740481C1C}">
                <a14:useLocalDpi xmlns:a14="http://schemas.microsoft.com/office/drawing/2010/main" val="0"/>
              </a:ext>
            </a:extLst>
          </a:blip>
          <a:srcRect b="6582"/>
          <a:stretch>
            <a:fillRect/>
          </a:stretch>
        </p:blipFill>
        <p:spPr>
          <a:xfrm flipH="1">
            <a:off x="2400" y="1"/>
            <a:ext cx="12189600" cy="6857999"/>
          </a:xfrm>
          <a:prstGeom prst="rect">
            <a:avLst/>
          </a:prstGeom>
        </p:spPr>
      </p:pic>
      <p:sp>
        <p:nvSpPr>
          <p:cNvPr id="5" name="圆角矩形 4"/>
          <p:cNvSpPr/>
          <p:nvPr userDrawn="1"/>
        </p:nvSpPr>
        <p:spPr>
          <a:xfrm>
            <a:off x="0" y="620688"/>
            <a:ext cx="12190800" cy="6237312"/>
          </a:xfrm>
          <a:prstGeom prst="roundRect">
            <a:avLst>
              <a:gd name="adj" fmla="val 413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8.xml"/><Relationship Id="rId7" Type="http://schemas.openxmlformats.org/officeDocument/2006/relationships/image" Target="../media/image5.png"/><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24.xml"/><Relationship Id="rId4" Type="http://schemas.openxmlformats.org/officeDocument/2006/relationships/slide" Target="slide20.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7" Type="http://schemas.openxmlformats.org/officeDocument/2006/relationships/image" Target="../media/image5.png"/><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24.xml"/><Relationship Id="rId4" Type="http://schemas.openxmlformats.org/officeDocument/2006/relationships/slide" Target="slide20.xml"/></Relationships>
</file>

<file path=ppt/slides/_rels/slide18.xml.rels><?xml version="1.0" encoding="UTF-8" standalone="yes"?>
<Relationships xmlns="http://schemas.openxmlformats.org/package/2006/relationships"><Relationship Id="rId3" Type="http://schemas.openxmlformats.org/officeDocument/2006/relationships/slide" Target="slide18.xml"/><Relationship Id="rId7" Type="http://schemas.openxmlformats.org/officeDocument/2006/relationships/image" Target="../media/image5.png"/><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24.xml"/><Relationship Id="rId4" Type="http://schemas.openxmlformats.org/officeDocument/2006/relationships/slide" Target="slide20.xml"/></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7" Type="http://schemas.openxmlformats.org/officeDocument/2006/relationships/image" Target="../media/image5.png"/><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24.xml"/><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4.xml"/><Relationship Id="rId4" Type="http://schemas.openxmlformats.org/officeDocument/2006/relationships/slide" Target="slide20.xml"/></Relationships>
</file>

<file path=ppt/slides/_rels/slide2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4.xml"/><Relationship Id="rId4" Type="http://schemas.openxmlformats.org/officeDocument/2006/relationships/slide" Target="slide20.xml"/></Relationships>
</file>

<file path=ppt/slides/_rels/slide2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4.xml"/><Relationship Id="rId4" Type="http://schemas.openxmlformats.org/officeDocument/2006/relationships/slide" Target="slide20.xml"/></Relationships>
</file>

<file path=ppt/slides/_rels/slide2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4.xml"/><Relationship Id="rId4" Type="http://schemas.openxmlformats.org/officeDocument/2006/relationships/slide" Target="slide20.xml"/></Relationships>
</file>

<file path=ppt/slides/_rels/slide24.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4.xml"/><Relationship Id="rId4" Type="http://schemas.openxmlformats.org/officeDocument/2006/relationships/slide" Target="slide20.xml"/></Relationships>
</file>

<file path=ppt/slides/_rels/slide2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4.xml"/><Relationship Id="rId4" Type="http://schemas.openxmlformats.org/officeDocument/2006/relationships/slide" Target="slide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29.xml"/><Relationship Id="rId7" Type="http://schemas.openxmlformats.org/officeDocument/2006/relationships/slide" Target="slide40.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34.xml"/><Relationship Id="rId10" Type="http://schemas.openxmlformats.org/officeDocument/2006/relationships/image" Target="../media/image7.png"/><Relationship Id="rId4" Type="http://schemas.openxmlformats.org/officeDocument/2006/relationships/slide" Target="slide31.xml"/><Relationship Id="rId9" Type="http://schemas.openxmlformats.org/officeDocument/2006/relationships/slide" Target="slide46.xml"/></Relationships>
</file>

<file path=ppt/slides/_rels/slide28.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29.xml"/><Relationship Id="rId7" Type="http://schemas.openxmlformats.org/officeDocument/2006/relationships/slide" Target="slide40.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34.xml"/><Relationship Id="rId10" Type="http://schemas.openxmlformats.org/officeDocument/2006/relationships/image" Target="../media/image7.png"/><Relationship Id="rId4" Type="http://schemas.openxmlformats.org/officeDocument/2006/relationships/slide" Target="slide31.xml"/><Relationship Id="rId9" Type="http://schemas.openxmlformats.org/officeDocument/2006/relationships/slide" Target="slide46.xml"/></Relationships>
</file>

<file path=ppt/slides/_rels/slide29.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29.xml"/><Relationship Id="rId7" Type="http://schemas.openxmlformats.org/officeDocument/2006/relationships/slide" Target="slide40.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34.xml"/><Relationship Id="rId10" Type="http://schemas.openxmlformats.org/officeDocument/2006/relationships/image" Target="../media/image7.png"/><Relationship Id="rId4" Type="http://schemas.openxmlformats.org/officeDocument/2006/relationships/slide" Target="slide31.xml"/><Relationship Id="rId9" Type="http://schemas.openxmlformats.org/officeDocument/2006/relationships/slide" Target="slide4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29.xml"/><Relationship Id="rId7" Type="http://schemas.openxmlformats.org/officeDocument/2006/relationships/slide" Target="slide40.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34.xml"/><Relationship Id="rId10" Type="http://schemas.openxmlformats.org/officeDocument/2006/relationships/image" Target="../media/image7.png"/><Relationship Id="rId4" Type="http://schemas.openxmlformats.org/officeDocument/2006/relationships/slide" Target="slide31.xml"/><Relationship Id="rId9" Type="http://schemas.openxmlformats.org/officeDocument/2006/relationships/slide" Target="slide46.xml"/></Relationships>
</file>

<file path=ppt/slides/_rels/slide31.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image" Target="../media/image9.png"/><Relationship Id="rId7" Type="http://schemas.openxmlformats.org/officeDocument/2006/relationships/slide" Target="slide34.xml"/><Relationship Id="rId12"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slide" Target="slide31.xml"/><Relationship Id="rId11" Type="http://schemas.openxmlformats.org/officeDocument/2006/relationships/slide" Target="slide46.xml"/><Relationship Id="rId5" Type="http://schemas.openxmlformats.org/officeDocument/2006/relationships/slide" Target="slide29.xml"/><Relationship Id="rId10" Type="http://schemas.openxmlformats.org/officeDocument/2006/relationships/slide" Target="slide42.xml"/><Relationship Id="rId4" Type="http://schemas.openxmlformats.org/officeDocument/2006/relationships/slide" Target="slide27.xml"/><Relationship Id="rId9" Type="http://schemas.openxmlformats.org/officeDocument/2006/relationships/slide" Target="slide40.xml"/></Relationships>
</file>

<file path=ppt/slides/_rels/slide32.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29.xml"/><Relationship Id="rId7" Type="http://schemas.openxmlformats.org/officeDocument/2006/relationships/slide" Target="slide40.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34.xml"/><Relationship Id="rId10" Type="http://schemas.openxmlformats.org/officeDocument/2006/relationships/image" Target="../media/image7.png"/><Relationship Id="rId4" Type="http://schemas.openxmlformats.org/officeDocument/2006/relationships/slide" Target="slide31.xml"/><Relationship Id="rId9" Type="http://schemas.openxmlformats.org/officeDocument/2006/relationships/slide" Target="slide46.xml"/></Relationships>
</file>

<file path=ppt/slides/_rels/slide33.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29.xml"/><Relationship Id="rId7" Type="http://schemas.openxmlformats.org/officeDocument/2006/relationships/slide" Target="slide40.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34.xml"/><Relationship Id="rId10" Type="http://schemas.openxmlformats.org/officeDocument/2006/relationships/image" Target="../media/image7.png"/><Relationship Id="rId4" Type="http://schemas.openxmlformats.org/officeDocument/2006/relationships/slide" Target="slide31.xml"/><Relationship Id="rId9" Type="http://schemas.openxmlformats.org/officeDocument/2006/relationships/slide" Target="slide46.xml"/></Relationships>
</file>

<file path=ppt/slides/_rels/slide34.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29.xml"/><Relationship Id="rId7" Type="http://schemas.openxmlformats.org/officeDocument/2006/relationships/slide" Target="slide40.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34.xml"/><Relationship Id="rId10" Type="http://schemas.openxmlformats.org/officeDocument/2006/relationships/image" Target="../media/image10.png"/><Relationship Id="rId4" Type="http://schemas.openxmlformats.org/officeDocument/2006/relationships/slide" Target="slide31.xml"/><Relationship Id="rId9" Type="http://schemas.openxmlformats.org/officeDocument/2006/relationships/slide" Target="slide46.xml"/></Relationships>
</file>

<file path=ppt/slides/_rels/slide35.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29.xml"/><Relationship Id="rId7" Type="http://schemas.openxmlformats.org/officeDocument/2006/relationships/slide" Target="slide40.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34.xml"/><Relationship Id="rId10" Type="http://schemas.openxmlformats.org/officeDocument/2006/relationships/image" Target="../media/image10.png"/><Relationship Id="rId4" Type="http://schemas.openxmlformats.org/officeDocument/2006/relationships/slide" Target="slide31.xml"/><Relationship Id="rId9" Type="http://schemas.openxmlformats.org/officeDocument/2006/relationships/slide" Target="slide46.xml"/></Relationships>
</file>

<file path=ppt/slides/_rels/slide36.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29.xml"/><Relationship Id="rId7" Type="http://schemas.openxmlformats.org/officeDocument/2006/relationships/slide" Target="slide40.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34.xml"/><Relationship Id="rId10" Type="http://schemas.openxmlformats.org/officeDocument/2006/relationships/image" Target="../media/image10.png"/><Relationship Id="rId4" Type="http://schemas.openxmlformats.org/officeDocument/2006/relationships/slide" Target="slide31.xml"/><Relationship Id="rId9" Type="http://schemas.openxmlformats.org/officeDocument/2006/relationships/slide" Target="slide46.xml"/></Relationships>
</file>

<file path=ppt/slides/_rels/slide37.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29.xml"/><Relationship Id="rId7" Type="http://schemas.openxmlformats.org/officeDocument/2006/relationships/slide" Target="slide40.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34.xml"/><Relationship Id="rId10" Type="http://schemas.openxmlformats.org/officeDocument/2006/relationships/image" Target="../media/image10.png"/><Relationship Id="rId4" Type="http://schemas.openxmlformats.org/officeDocument/2006/relationships/slide" Target="slide31.xml"/><Relationship Id="rId9" Type="http://schemas.openxmlformats.org/officeDocument/2006/relationships/slide" Target="slide46.xml"/></Relationships>
</file>

<file path=ppt/slides/_rels/slide38.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29.xml"/><Relationship Id="rId7" Type="http://schemas.openxmlformats.org/officeDocument/2006/relationships/slide" Target="slide40.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34.xml"/><Relationship Id="rId10" Type="http://schemas.openxmlformats.org/officeDocument/2006/relationships/image" Target="../media/image10.png"/><Relationship Id="rId4" Type="http://schemas.openxmlformats.org/officeDocument/2006/relationships/slide" Target="slide31.xml"/><Relationship Id="rId9" Type="http://schemas.openxmlformats.org/officeDocument/2006/relationships/slide" Target="slide46.xml"/></Relationships>
</file>

<file path=ppt/slides/_rels/slide39.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29.xml"/><Relationship Id="rId7" Type="http://schemas.openxmlformats.org/officeDocument/2006/relationships/slide" Target="slide40.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34.xml"/><Relationship Id="rId10" Type="http://schemas.openxmlformats.org/officeDocument/2006/relationships/image" Target="../media/image10.png"/><Relationship Id="rId4" Type="http://schemas.openxmlformats.org/officeDocument/2006/relationships/slide" Target="slide31.xml"/><Relationship Id="rId9" Type="http://schemas.openxmlformats.org/officeDocument/2006/relationships/slide" Target="slide4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29.xml"/><Relationship Id="rId7" Type="http://schemas.openxmlformats.org/officeDocument/2006/relationships/slide" Target="slide40.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34.xml"/><Relationship Id="rId10" Type="http://schemas.openxmlformats.org/officeDocument/2006/relationships/image" Target="../media/image10.png"/><Relationship Id="rId4" Type="http://schemas.openxmlformats.org/officeDocument/2006/relationships/slide" Target="slide31.xml"/><Relationship Id="rId9" Type="http://schemas.openxmlformats.org/officeDocument/2006/relationships/slide" Target="slide46.xml"/></Relationships>
</file>

<file path=ppt/slides/_rels/slide41.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29.xml"/><Relationship Id="rId7" Type="http://schemas.openxmlformats.org/officeDocument/2006/relationships/slide" Target="slide40.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34.xml"/><Relationship Id="rId10" Type="http://schemas.openxmlformats.org/officeDocument/2006/relationships/image" Target="../media/image10.png"/><Relationship Id="rId4" Type="http://schemas.openxmlformats.org/officeDocument/2006/relationships/slide" Target="slide31.xml"/><Relationship Id="rId9" Type="http://schemas.openxmlformats.org/officeDocument/2006/relationships/slide" Target="slide46.xml"/></Relationships>
</file>

<file path=ppt/slides/_rels/slide42.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29.xml"/><Relationship Id="rId7" Type="http://schemas.openxmlformats.org/officeDocument/2006/relationships/slide" Target="slide40.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34.xml"/><Relationship Id="rId4" Type="http://schemas.openxmlformats.org/officeDocument/2006/relationships/slide" Target="slide31.xml"/><Relationship Id="rId9" Type="http://schemas.openxmlformats.org/officeDocument/2006/relationships/slide" Target="slide46.xml"/></Relationships>
</file>

<file path=ppt/slides/_rels/slide43.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29.xml"/><Relationship Id="rId7" Type="http://schemas.openxmlformats.org/officeDocument/2006/relationships/slide" Target="slide40.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7.xml"/><Relationship Id="rId11" Type="http://schemas.openxmlformats.org/officeDocument/2006/relationships/image" Target="../media/image12.png"/><Relationship Id="rId5" Type="http://schemas.openxmlformats.org/officeDocument/2006/relationships/slide" Target="slide34.xml"/><Relationship Id="rId10" Type="http://schemas.openxmlformats.org/officeDocument/2006/relationships/image" Target="../media/image11.png"/><Relationship Id="rId4" Type="http://schemas.openxmlformats.org/officeDocument/2006/relationships/slide" Target="slide31.xml"/><Relationship Id="rId9" Type="http://schemas.openxmlformats.org/officeDocument/2006/relationships/slide" Target="slide46.xml"/></Relationships>
</file>

<file path=ppt/slides/_rels/slide44.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29.xml"/><Relationship Id="rId7" Type="http://schemas.openxmlformats.org/officeDocument/2006/relationships/slide" Target="slide40.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34.xml"/><Relationship Id="rId10" Type="http://schemas.openxmlformats.org/officeDocument/2006/relationships/image" Target="../media/image11.png"/><Relationship Id="rId4" Type="http://schemas.openxmlformats.org/officeDocument/2006/relationships/slide" Target="slide31.xml"/><Relationship Id="rId9" Type="http://schemas.openxmlformats.org/officeDocument/2006/relationships/slide" Target="slide46.xml"/></Relationships>
</file>

<file path=ppt/slides/_rels/slide45.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29.xml"/><Relationship Id="rId7" Type="http://schemas.openxmlformats.org/officeDocument/2006/relationships/slide" Target="slide40.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34.xml"/><Relationship Id="rId10" Type="http://schemas.openxmlformats.org/officeDocument/2006/relationships/image" Target="../media/image12.png"/><Relationship Id="rId4" Type="http://schemas.openxmlformats.org/officeDocument/2006/relationships/slide" Target="slide31.xml"/><Relationship Id="rId9" Type="http://schemas.openxmlformats.org/officeDocument/2006/relationships/slide" Target="slide46.xml"/></Relationships>
</file>

<file path=ppt/slides/_rels/slide46.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29.xml"/><Relationship Id="rId7" Type="http://schemas.openxmlformats.org/officeDocument/2006/relationships/slide" Target="slide40.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34.xml"/><Relationship Id="rId4" Type="http://schemas.openxmlformats.org/officeDocument/2006/relationships/slide" Target="slide31.xml"/><Relationship Id="rId9" Type="http://schemas.openxmlformats.org/officeDocument/2006/relationships/slide" Target="slide46.xml"/></Relationships>
</file>

<file path=ppt/slides/_rels/slide47.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29.xml"/><Relationship Id="rId7" Type="http://schemas.openxmlformats.org/officeDocument/2006/relationships/slide" Target="slide40.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34.xml"/><Relationship Id="rId10" Type="http://schemas.openxmlformats.org/officeDocument/2006/relationships/image" Target="../media/image13.png"/><Relationship Id="rId4" Type="http://schemas.openxmlformats.org/officeDocument/2006/relationships/slide" Target="slide31.xml"/><Relationship Id="rId9" Type="http://schemas.openxmlformats.org/officeDocument/2006/relationships/slide" Target="slide46.xml"/></Relationships>
</file>

<file path=ppt/slides/_rels/slide48.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29.xml"/><Relationship Id="rId7" Type="http://schemas.openxmlformats.org/officeDocument/2006/relationships/slide" Target="slide40.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34.xml"/><Relationship Id="rId10" Type="http://schemas.openxmlformats.org/officeDocument/2006/relationships/image" Target="../media/image13.png"/><Relationship Id="rId4" Type="http://schemas.openxmlformats.org/officeDocument/2006/relationships/slide" Target="slide31.xml"/><Relationship Id="rId9" Type="http://schemas.openxmlformats.org/officeDocument/2006/relationships/slide" Target="slide46.xml"/></Relationships>
</file>

<file path=ppt/slides/_rels/slide49.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29.xml"/><Relationship Id="rId7" Type="http://schemas.openxmlformats.org/officeDocument/2006/relationships/slide" Target="slide40.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34.xml"/><Relationship Id="rId10" Type="http://schemas.openxmlformats.org/officeDocument/2006/relationships/image" Target="../media/image13.png"/><Relationship Id="rId4" Type="http://schemas.openxmlformats.org/officeDocument/2006/relationships/slide" Target="slide31.xml"/><Relationship Id="rId9" Type="http://schemas.openxmlformats.org/officeDocument/2006/relationships/slide" Target="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p:cNvPicPr>
          <p:nvPr/>
        </p:nvPicPr>
        <p:blipFill rotWithShape="1">
          <a:blip r:embed="rId2">
            <a:extLst>
              <a:ext uri="{28A0092B-C50C-407E-A947-70E740481C1C}">
                <a14:useLocalDpi xmlns:a14="http://schemas.microsoft.com/office/drawing/2010/main" val="0"/>
              </a:ext>
            </a:extLst>
          </a:blip>
          <a:srcRect b="6582"/>
          <a:stretch>
            <a:fillRect/>
          </a:stretch>
        </p:blipFill>
        <p:spPr>
          <a:xfrm flipH="1">
            <a:off x="2400" y="1"/>
            <a:ext cx="12189600" cy="6857999"/>
          </a:xfrm>
          <a:prstGeom prst="rect">
            <a:avLst/>
          </a:prstGeom>
        </p:spPr>
      </p:pic>
      <p:sp>
        <p:nvSpPr>
          <p:cNvPr id="15" name="矩形 14"/>
          <p:cNvSpPr/>
          <p:nvPr/>
        </p:nvSpPr>
        <p:spPr>
          <a:xfrm>
            <a:off x="911424" y="1988840"/>
            <a:ext cx="1296144" cy="400110"/>
          </a:xfrm>
          <a:prstGeom prst="rect">
            <a:avLst/>
          </a:prstGeom>
        </p:spPr>
        <p:txBody>
          <a:bodyPr wrap="square">
            <a:spAutoFit/>
          </a:bodyPr>
          <a:lstStyle/>
          <a:p>
            <a:pPr algn="ctr"/>
            <a:r>
              <a:rPr lang="zh-CN" altLang="en-US" sz="2000" dirty="0" smtClean="0">
                <a:solidFill>
                  <a:schemeClr val="bg1"/>
                </a:solidFill>
                <a:effectLst>
                  <a:outerShdw blurRad="38100" dist="38100" dir="2700000" algn="tl">
                    <a:srgbClr val="000000">
                      <a:alpha val="43137"/>
                    </a:srgbClr>
                  </a:outerShdw>
                </a:effectLst>
                <a:cs typeface="+mn-ea"/>
                <a:sym typeface="+mn-lt"/>
              </a:rPr>
              <a:t>第一部分    </a:t>
            </a:r>
            <a:endParaRPr lang="zh-CN" altLang="en-US" sz="2000" dirty="0">
              <a:solidFill>
                <a:schemeClr val="bg1"/>
              </a:solidFill>
              <a:effectLst>
                <a:outerShdw blurRad="38100" dist="38100" dir="2700000" algn="tl">
                  <a:srgbClr val="000000">
                    <a:alpha val="43137"/>
                  </a:srgbClr>
                </a:outerShdw>
              </a:effectLst>
              <a:cs typeface="+mn-ea"/>
              <a:sym typeface="+mn-lt"/>
            </a:endParaRPr>
          </a:p>
        </p:txBody>
      </p:sp>
      <p:sp>
        <p:nvSpPr>
          <p:cNvPr id="7" name="矩形 6"/>
          <p:cNvSpPr/>
          <p:nvPr/>
        </p:nvSpPr>
        <p:spPr>
          <a:xfrm>
            <a:off x="814736" y="2489628"/>
            <a:ext cx="11185920" cy="1446550"/>
          </a:xfrm>
          <a:prstGeom prst="rect">
            <a:avLst/>
          </a:prstGeom>
        </p:spPr>
        <p:txBody>
          <a:bodyPr wrap="square">
            <a:spAutoFit/>
          </a:bodyPr>
          <a:lstStyle/>
          <a:p>
            <a:pPr lvl="0"/>
            <a:r>
              <a:rPr lang="zh-CN" altLang="en-US" sz="8800" b="1" spc="-300" smtClean="0">
                <a:ln>
                  <a:solidFill>
                    <a:schemeClr val="accent5">
                      <a:lumMod val="50000"/>
                    </a:schemeClr>
                  </a:solidFill>
                </a:ln>
                <a:solidFill>
                  <a:schemeClr val="bg1"/>
                </a:solidFill>
                <a:latin typeface="+mn-ea"/>
                <a:cs typeface="+mn-ea"/>
                <a:sym typeface="+mn-lt"/>
              </a:rPr>
              <a:t>专题四  地表形态变化</a:t>
            </a:r>
            <a:endParaRPr lang="zh-CN" altLang="en-US" sz="8800" b="1" spc="-300" dirty="0">
              <a:ln>
                <a:solidFill>
                  <a:schemeClr val="accent5">
                    <a:lumMod val="50000"/>
                  </a:schemeClr>
                </a:solidFill>
              </a:ln>
              <a:solidFill>
                <a:schemeClr val="bg1"/>
              </a:solidFill>
              <a:latin typeface="+mn-ea"/>
              <a:cs typeface="+mn-ea"/>
              <a:sym typeface="+mn-lt"/>
            </a:endParaRPr>
          </a:p>
        </p:txBody>
      </p:sp>
      <p:sp>
        <p:nvSpPr>
          <p:cNvPr id="9" name="任意多边形 3"/>
          <p:cNvSpPr/>
          <p:nvPr/>
        </p:nvSpPr>
        <p:spPr>
          <a:xfrm>
            <a:off x="11424592" y="6062343"/>
            <a:ext cx="693616" cy="767917"/>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lumMod val="75000"/>
            </a:schemeClr>
          </a:solidFill>
          <a:ln w="12700" cap="flat" cmpd="sng" algn="ctr">
            <a:noFill/>
            <a:prstDash val="solid"/>
            <a:miter lim="800000"/>
          </a:ln>
          <a:effectLst/>
        </p:spPr>
        <p:txBody>
          <a:bodyPr rtlCol="0" anchor="ctr"/>
          <a:lstStyle/>
          <a:p>
            <a:pPr algn="ctr" defTabSz="914400">
              <a:defRPr/>
            </a:pPr>
            <a:endParaRPr lang="zh-CN" altLang="en-US" kern="0">
              <a:solidFill>
                <a:schemeClr val="bg1">
                  <a:lumMod val="95000"/>
                </a:schemeClr>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90000" y="606509"/>
            <a:ext cx="11412000" cy="5909310"/>
          </a:xfrm>
          <a:prstGeom prst="rect">
            <a:avLst/>
          </a:prstGeom>
        </p:spPr>
        <p:txBody>
          <a:bodyPr wrap="square">
            <a:spAutoFit/>
          </a:bodyPr>
          <a:lstStyle/>
          <a:p>
            <a:pPr algn="just">
              <a:lnSpc>
                <a:spcPct val="150000"/>
              </a:lnSpc>
              <a:spcAft>
                <a:spcPts val="0"/>
              </a:spcAft>
              <a:tabLst>
                <a:tab pos="2250440" algn="l"/>
              </a:tabLst>
            </a:pPr>
            <a:r>
              <a:rPr lang="zh-CN" altLang="zh-CN" sz="28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en-US" sz="2800" u="sng" kern="10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u="sng" kern="100" smtClean="0">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u="sng" kern="100" smtClean="0">
                <a:latin typeface="Times New Roman" panose="02020603050405020304" pitchFamily="18" charset="0"/>
                <a:ea typeface="方正中等线简体" panose="03000509000000000000" pitchFamily="65" charset="-122"/>
                <a:cs typeface="Courier New" panose="02070309020205020404" pitchFamily="49" charset="0"/>
              </a:rPr>
              <a:t> 																																												</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u="sng" kern="100" smtClean="0">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441939" y="577934"/>
            <a:ext cx="11126669" cy="1384995"/>
          </a:xfrm>
          <a:prstGeom prst="rect">
            <a:avLst/>
          </a:prstGeom>
        </p:spPr>
        <p:txBody>
          <a:bodyPr>
            <a:spAutoFit/>
          </a:bodyPr>
          <a:lstStyle/>
          <a:p>
            <a:pPr>
              <a:lnSpc>
                <a:spcPct val="150000"/>
              </a:lnSpc>
            </a:pPr>
            <a:r>
              <a:rPr lang="zh-CN" altLang="en-US" sz="2800" kern="100" smtClean="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　　　　 </a:t>
            </a:r>
            <a:r>
              <a:rPr lang="zh-CN" altLang="zh-CN" sz="2800" kern="100" smtClean="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冰碛物</a:t>
            </a:r>
            <a:r>
              <a:rPr lang="en-US" altLang="zh-CN"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a:t>
            </a:r>
            <a:r>
              <a:rPr lang="zh-CN" altLang="zh-CN"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冰川搬运堆积物</a:t>
            </a:r>
            <a:r>
              <a:rPr lang="en-US" altLang="zh-CN"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a:t>
            </a:r>
            <a:r>
              <a:rPr lang="zh-CN" altLang="zh-CN"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；崩滑体堆积物；风化碎屑物；断层破碎物。</a:t>
            </a:r>
            <a:endParaRPr lang="zh-CN" altLang="en-US"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endParaRPr>
          </a:p>
        </p:txBody>
      </p:sp>
      <p:sp>
        <p:nvSpPr>
          <p:cNvPr id="9" name="矩形 8"/>
          <p:cNvSpPr/>
          <p:nvPr/>
        </p:nvSpPr>
        <p:spPr>
          <a:xfrm>
            <a:off x="445468" y="1859220"/>
            <a:ext cx="11302822" cy="2677656"/>
          </a:xfrm>
          <a:prstGeom prst="rect">
            <a:avLst/>
          </a:prstGeom>
        </p:spPr>
        <p:txBody>
          <a:bodyPr>
            <a:spAutoFit/>
          </a:bodyPr>
          <a:lstStyle/>
          <a:p>
            <a:pPr>
              <a:lnSpc>
                <a:spcPct val="150000"/>
              </a:lnSpc>
            </a:pPr>
            <a:r>
              <a:rPr lang="en-US" altLang="zh-CN" sz="2800" kern="100" smtClean="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      AB</a:t>
            </a:r>
            <a:r>
              <a:rPr lang="zh-CN" altLang="zh-CN"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段：地形陡峻，易发生崩塌，且径流汇流速度快，为泥石流形成提供物质来源和水动力条件；</a:t>
            </a:r>
            <a:r>
              <a:rPr lang="en-US" altLang="zh-CN"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BC</a:t>
            </a:r>
            <a:r>
              <a:rPr lang="zh-CN" altLang="zh-CN"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段：地形较和缓开阔，为大量松散固体物质积累提供场所；</a:t>
            </a:r>
            <a:r>
              <a:rPr lang="en-US" altLang="zh-CN"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CD</a:t>
            </a:r>
            <a:r>
              <a:rPr lang="zh-CN" altLang="zh-CN"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段：沟道狭窄顺直，坡度大，加快泥石流的通过时间。</a:t>
            </a:r>
            <a:endParaRPr lang="zh-CN" altLang="en-US"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endParaRPr>
          </a:p>
        </p:txBody>
      </p:sp>
      <p:sp>
        <p:nvSpPr>
          <p:cNvPr id="10" name="矩形 9"/>
          <p:cNvSpPr/>
          <p:nvPr/>
        </p:nvSpPr>
        <p:spPr>
          <a:xfrm>
            <a:off x="407368" y="4403883"/>
            <a:ext cx="11126669" cy="2031325"/>
          </a:xfrm>
          <a:prstGeom prst="rect">
            <a:avLst/>
          </a:prstGeom>
        </p:spPr>
        <p:txBody>
          <a:bodyPr>
            <a:spAutoFit/>
          </a:bodyPr>
          <a:lstStyle/>
          <a:p>
            <a:pPr algn="just">
              <a:lnSpc>
                <a:spcPct val="150000"/>
              </a:lnSpc>
              <a:spcAft>
                <a:spcPts val="0"/>
              </a:spcAft>
              <a:tabLst>
                <a:tab pos="2250440" algn="l"/>
              </a:tabLst>
            </a:pPr>
            <a:r>
              <a:rPr lang="en-US" altLang="zh-CN" sz="2800" kern="100" smtClean="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     </a:t>
            </a:r>
            <a:r>
              <a:rPr lang="zh-CN" altLang="zh-CN" sz="2800" kern="100" smtClean="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丰富</a:t>
            </a:r>
            <a:r>
              <a:rPr lang="zh-CN" altLang="zh-CN"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的松散固体物源和水源条件，导致泥石流易发；泥石流运动速度快，规模大，冲击力强；峰脊区降水量大，并叠加积雪融水，使得泥石流多发育在高海拔地区，下游不易察觉，隐蔽性强。</a:t>
            </a:r>
          </a:p>
        </p:txBody>
      </p:sp>
    </p:spTree>
    <p:extLst>
      <p:ext uri="{BB962C8B-B14F-4D97-AF65-F5344CB8AC3E}">
        <p14:creationId xmlns:p14="http://schemas.microsoft.com/office/powerpoint/2010/main" val="348359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7382"/>
            <a:ext cx="5036139" cy="637259"/>
          </a:xfrm>
          <a:prstGeom prst="rect">
            <a:avLst/>
          </a:prstGeom>
          <a:solidFill>
            <a:srgbClr val="071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矩形 19"/>
          <p:cNvSpPr/>
          <p:nvPr/>
        </p:nvSpPr>
        <p:spPr>
          <a:xfrm>
            <a:off x="7161118" y="-27382"/>
            <a:ext cx="5030882" cy="637259"/>
          </a:xfrm>
          <a:prstGeom prst="rect">
            <a:avLst/>
          </a:prstGeom>
          <a:solidFill>
            <a:srgbClr val="071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5" name="组合 24"/>
          <p:cNvGrpSpPr/>
          <p:nvPr/>
        </p:nvGrpSpPr>
        <p:grpSpPr>
          <a:xfrm>
            <a:off x="5033510" y="-26878"/>
            <a:ext cx="2124980" cy="637261"/>
            <a:chOff x="5116463" y="127443"/>
            <a:chExt cx="1963180" cy="637261"/>
          </a:xfrm>
        </p:grpSpPr>
        <p:sp>
          <p:nvSpPr>
            <p:cNvPr id="13" name="矩形 12"/>
            <p:cNvSpPr/>
            <p:nvPr/>
          </p:nvSpPr>
          <p:spPr>
            <a:xfrm>
              <a:off x="5116463" y="127445"/>
              <a:ext cx="1963180" cy="6372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2" name="直接连接符 11"/>
            <p:cNvCxnSpPr/>
            <p:nvPr/>
          </p:nvCxnSpPr>
          <p:spPr>
            <a:xfrm>
              <a:off x="5116463" y="673646"/>
              <a:ext cx="196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7001371" y="127443"/>
              <a:ext cx="0" cy="51415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5201171" y="127444"/>
              <a:ext cx="0" cy="51415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文本框 32"/>
            <p:cNvSpPr txBox="1"/>
            <p:nvPr/>
          </p:nvSpPr>
          <p:spPr>
            <a:xfrm>
              <a:off x="5166541" y="157748"/>
              <a:ext cx="1861844" cy="553998"/>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ctr"/>
              <a:r>
                <a:rPr lang="zh-CN" altLang="en-US" sz="3000" b="1" dirty="0" smtClean="0">
                  <a:solidFill>
                    <a:srgbClr val="1E1317"/>
                  </a:solidFill>
                  <a:latin typeface="微软雅黑" panose="020B0503020204020204" charset="-122"/>
                  <a:ea typeface="微软雅黑" panose="020B0503020204020204" charset="-122"/>
                </a:rPr>
                <a:t>主干精讲</a:t>
              </a:r>
              <a:endParaRPr lang="en-US" altLang="zh-CN" sz="3000" b="1" dirty="0">
                <a:solidFill>
                  <a:srgbClr val="1E1317"/>
                </a:solidFill>
                <a:latin typeface="微软雅黑" panose="020B0503020204020204" charset="-122"/>
                <a:ea typeface="微软雅黑" panose="020B0503020204020204" charset="-122"/>
              </a:endParaRPr>
            </a:p>
          </p:txBody>
        </p:sp>
      </p:grpSp>
      <p:sp>
        <p:nvSpPr>
          <p:cNvPr id="14" name="矩形 13"/>
          <p:cNvSpPr/>
          <p:nvPr/>
        </p:nvSpPr>
        <p:spPr>
          <a:xfrm>
            <a:off x="390000" y="830317"/>
            <a:ext cx="11412000" cy="5262979"/>
          </a:xfrm>
          <a:prstGeom prst="rect">
            <a:avLst/>
          </a:prstGeom>
        </p:spPr>
        <p:txBody>
          <a:bodyPr>
            <a:spAutoFit/>
          </a:bodyPr>
          <a:lstStyle/>
          <a:p>
            <a:pPr algn="just">
              <a:lnSpc>
                <a:spcPct val="150000"/>
              </a:lnSpc>
            </a:pPr>
            <a:r>
              <a:rPr lang="en-US" altLang="zh-CN" sz="2800" kern="100">
                <a:latin typeface="方正大黑_GBK" panose="03000509000000000000" pitchFamily="65" charset="-122"/>
                <a:ea typeface="方正大黑_GBK" panose="03000509000000000000" pitchFamily="65" charset="-122"/>
                <a:cs typeface="Courier New" panose="02070309020205020404" pitchFamily="49" charset="0"/>
              </a:rPr>
              <a:t>1.</a:t>
            </a:r>
            <a:r>
              <a:rPr lang="zh-CN" altLang="en-US" sz="2800" kern="100">
                <a:latin typeface="方正大黑_GBK" panose="03000509000000000000" pitchFamily="65" charset="-122"/>
                <a:ea typeface="方正大黑_GBK" panose="03000509000000000000" pitchFamily="65" charset="-122"/>
                <a:cs typeface="Courier New" panose="02070309020205020404" pitchFamily="49" charset="0"/>
              </a:rPr>
              <a:t>滑坡、崩塌与泥石流的</a:t>
            </a:r>
            <a:r>
              <a:rPr lang="zh-CN" altLang="en-US" sz="2800" kern="100" smtClean="0">
                <a:latin typeface="方正大黑_GBK" panose="03000509000000000000" pitchFamily="65" charset="-122"/>
                <a:ea typeface="方正大黑_GBK" panose="03000509000000000000" pitchFamily="65" charset="-122"/>
                <a:cs typeface="Courier New" panose="02070309020205020404" pitchFamily="49" charset="0"/>
              </a:rPr>
              <a:t>关系</a:t>
            </a:r>
            <a:endParaRPr lang="en-US" altLang="zh-CN" sz="2800" kern="100" smtClean="0">
              <a:latin typeface="方正大黑_GBK" panose="03000509000000000000" pitchFamily="65" charset="-122"/>
              <a:ea typeface="方正大黑_GBK" panose="03000509000000000000" pitchFamily="65"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概念</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滑坡：是指斜坡上的岩体由于某种原因在重力的作用下沿着一定的软弱面或软弱带整体向下滑动的现象。</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崩塌：是指较陡的斜坡上的岩土体在重力的作用下突然脱离母体崩落、滚动堆积在坡脚的地质现象。</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泥石流：是山区特有的一种自然现象。它是由于降水而形成的一种挟带大量泥沙、石块等固体物质条件的特殊洪流</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0000" y="902762"/>
            <a:ext cx="11412000" cy="4542462"/>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三者关系</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滑坡、崩塌与泥石流的关系十分密切，易发生滑坡、崩塌的区域也易发生泥石流，只不过泥石流的暴发多了一项必不可少的水源条件。再者，崩塌和滑坡的物质经常是泥石流的重要固体物质来源。滑坡、崩塌还常常在运动过程中直接转化为泥石流，或者滑坡、崩塌发生一段时间后，其堆积物在一定的水源条件下生成泥石流。即泥石流是滑坡和崩塌的次生灾害，泥石流与滑坡、崩塌有着许多相同的促发因素。</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0000" y="404664"/>
            <a:ext cx="11412000" cy="6555641"/>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方正大黑_GBK" panose="03000509000000000000" pitchFamily="65" charset="-122"/>
                <a:ea typeface="方正大黑_GBK" panose="03000509000000000000" pitchFamily="65" charset="-122"/>
                <a:cs typeface="Courier New" panose="02070309020205020404" pitchFamily="49" charset="0"/>
              </a:rPr>
              <a:t>2.</a:t>
            </a:r>
            <a:r>
              <a:rPr lang="zh-CN" altLang="en-US" sz="2800" kern="100">
                <a:latin typeface="方正大黑_GBK" panose="03000509000000000000" pitchFamily="65" charset="-122"/>
                <a:ea typeface="方正大黑_GBK" panose="03000509000000000000" pitchFamily="65" charset="-122"/>
                <a:cs typeface="Courier New" panose="02070309020205020404" pitchFamily="49" charset="0"/>
              </a:rPr>
              <a:t>泥石流的形成条件</a:t>
            </a:r>
            <a:endParaRPr lang="zh-CN" altLang="zh-CN" sz="2800" kern="100" dirty="0">
              <a:latin typeface="方正大黑_GBK" panose="03000509000000000000" pitchFamily="65" charset="-122"/>
              <a:ea typeface="方正大黑_GBK" panose="03000509000000000000" pitchFamily="65"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固体碎屑物来源丰富</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地形地质：风化碎屑物、断层破碎物、坡体堆积物、崩塌物、冰碛物、滑坡松散物、古老泥石流的堆积物等。</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人类活动：滥伐山林造成水土流失、堆放的尾矿、工程渣土等。</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突发性巨大水流</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暴雨：泥石流暴发的主要动力。</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快速融水：冰川融水或积雪融水，是高海拔地区泥石流的主要动力</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1050" kern="10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堤坝溃决：堰塞湖或水库溃决，水量集中挟带着松散的堰塞体很容易形成泥石流</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183784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0000" y="457622"/>
            <a:ext cx="11412000" cy="1823961"/>
          </a:xfrm>
          <a:prstGeom prst="rect">
            <a:avLst/>
          </a:prstGeom>
        </p:spPr>
        <p:txBody>
          <a:bodyPr wrap="square">
            <a:spAutoFit/>
          </a:bodyPr>
          <a:lstStyle/>
          <a:p>
            <a:pPr algn="just">
              <a:lnSpc>
                <a:spcPct val="150000"/>
              </a:lnSpc>
              <a:spcAft>
                <a:spcPts val="0"/>
              </a:spcAft>
              <a:tabLst>
                <a:tab pos="2250440" algn="l"/>
              </a:tabLst>
            </a:pPr>
            <a:r>
              <a:rPr lang="en-US" altLang="zh-CN" sz="26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600" kern="100">
                <a:latin typeface="Times New Roman" panose="02020603050405020304" pitchFamily="18" charset="0"/>
                <a:ea typeface="方正中等线简体" panose="03000509000000000000" pitchFamily="65" charset="-122"/>
                <a:cs typeface="Times New Roman" panose="02020603050405020304" pitchFamily="18" charset="0"/>
              </a:rPr>
              <a:t>坡度较大的沟谷</a:t>
            </a:r>
            <a:endParaRPr lang="zh-CN" altLang="zh-CN" sz="26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600" kern="100">
                <a:latin typeface="Times New Roman" panose="02020603050405020304" pitchFamily="18" charset="0"/>
                <a:ea typeface="方正中等线简体" panose="03000509000000000000" pitchFamily="65" charset="-122"/>
                <a:cs typeface="Times New Roman" panose="02020603050405020304" pitchFamily="18" charset="0"/>
              </a:rPr>
              <a:t>沟谷上、中、下游地区的形态分别影响了泥石流的贮集、运动和停淤，如下表所示：</a:t>
            </a:r>
            <a:r>
              <a:rPr lang="zh-CN" altLang="zh-CN" sz="2600" kern="100">
                <a:latin typeface="宋体" panose="02010600030101010101" pitchFamily="2" charset="-122"/>
                <a:ea typeface="Times New Roman" panose="02020603050405020304" pitchFamily="18" charset="0"/>
                <a:cs typeface="Courier New" panose="02070309020205020404" pitchFamily="49" charset="0"/>
              </a:rPr>
              <a:t> </a:t>
            </a:r>
            <a:endParaRPr lang="zh-CN" altLang="zh-CN" sz="260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2910457743"/>
              </p:ext>
            </p:extLst>
          </p:nvPr>
        </p:nvGraphicFramePr>
        <p:xfrm>
          <a:off x="479375" y="2345774"/>
          <a:ext cx="11233249" cy="4160520"/>
        </p:xfrm>
        <a:graphic>
          <a:graphicData uri="http://schemas.openxmlformats.org/drawingml/2006/table">
            <a:tbl>
              <a:tblPr/>
              <a:tblGrid>
                <a:gridCol w="1653087"/>
                <a:gridCol w="4107554"/>
                <a:gridCol w="5472608"/>
              </a:tblGrid>
              <a:tr h="574388">
                <a:tc>
                  <a:txBody>
                    <a:bodyPr/>
                    <a:lstStyle/>
                    <a:p>
                      <a:pPr algn="ctr">
                        <a:lnSpc>
                          <a:spcPct val="150000"/>
                        </a:lnSpc>
                        <a:spcAft>
                          <a:spcPts val="0"/>
                        </a:spcAft>
                        <a:tabLst>
                          <a:tab pos="2250440" algn="l"/>
                        </a:tabLst>
                      </a:pP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沟谷部位</a:t>
                      </a:r>
                      <a:endParaRPr lang="zh-CN" sz="26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tabLst>
                          <a:tab pos="2250440" algn="l"/>
                        </a:tabLst>
                      </a:pP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形态特点</a:t>
                      </a:r>
                      <a:endParaRPr lang="zh-CN" sz="26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tabLst>
                          <a:tab pos="2250440" algn="l"/>
                        </a:tabLst>
                      </a:pP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对泥石流的影响</a:t>
                      </a:r>
                      <a:endParaRPr lang="zh-CN" sz="26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861583">
                <a:tc>
                  <a:txBody>
                    <a:bodyPr/>
                    <a:lstStyle/>
                    <a:p>
                      <a:pPr algn="ctr">
                        <a:lnSpc>
                          <a:spcPct val="150000"/>
                        </a:lnSpc>
                        <a:spcAft>
                          <a:spcPts val="0"/>
                        </a:spcAft>
                        <a:tabLst>
                          <a:tab pos="2250440" algn="l"/>
                        </a:tabLst>
                      </a:pP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沟谷上游</a:t>
                      </a:r>
                      <a:endParaRPr lang="zh-CN" sz="26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72000" algn="l">
                        <a:lnSpc>
                          <a:spcPct val="150000"/>
                        </a:lnSpc>
                        <a:spcAft>
                          <a:spcPts val="0"/>
                        </a:spcAft>
                        <a:tabLst>
                          <a:tab pos="2250440" algn="l"/>
                        </a:tabLst>
                      </a:pP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山高坡陡，三面环山、一面出口的地形，容易崩塌</a:t>
                      </a:r>
                      <a:endParaRPr lang="zh-CN" sz="26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72000" algn="l">
                        <a:lnSpc>
                          <a:spcPct val="150000"/>
                        </a:lnSpc>
                        <a:spcAft>
                          <a:spcPts val="0"/>
                        </a:spcAft>
                        <a:tabLst>
                          <a:tab pos="2250440" algn="l"/>
                        </a:tabLst>
                      </a:pP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是泥石流的贮集区：水和固体碎屑物质汇集处，为泥石流提供物质基础</a:t>
                      </a:r>
                      <a:endParaRPr lang="zh-CN" sz="26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574388">
                <a:tc>
                  <a:txBody>
                    <a:bodyPr/>
                    <a:lstStyle/>
                    <a:p>
                      <a:pPr algn="ctr">
                        <a:lnSpc>
                          <a:spcPct val="150000"/>
                        </a:lnSpc>
                        <a:spcAft>
                          <a:spcPts val="0"/>
                        </a:spcAft>
                        <a:tabLst>
                          <a:tab pos="2250440" algn="l"/>
                        </a:tabLst>
                      </a:pP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沟谷中游</a:t>
                      </a:r>
                      <a:endParaRPr lang="zh-CN" sz="26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tabLst>
                          <a:tab pos="2250440" algn="l"/>
                        </a:tabLst>
                      </a:pP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狭窄、陡深、顺直的峡谷</a:t>
                      </a:r>
                      <a:endParaRPr lang="zh-CN" sz="26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72000" algn="l">
                        <a:lnSpc>
                          <a:spcPct val="150000"/>
                        </a:lnSpc>
                        <a:spcAft>
                          <a:spcPts val="0"/>
                        </a:spcAft>
                        <a:tabLst>
                          <a:tab pos="2250440" algn="l"/>
                        </a:tabLst>
                      </a:pP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泥石流的运动区：有利于泥石流快速通过</a:t>
                      </a:r>
                      <a:endParaRPr lang="zh-CN" sz="26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574388">
                <a:tc>
                  <a:txBody>
                    <a:bodyPr/>
                    <a:lstStyle/>
                    <a:p>
                      <a:pPr algn="ctr">
                        <a:lnSpc>
                          <a:spcPct val="150000"/>
                        </a:lnSpc>
                        <a:spcAft>
                          <a:spcPts val="0"/>
                        </a:spcAft>
                        <a:tabLst>
                          <a:tab pos="2250440" algn="l"/>
                        </a:tabLst>
                      </a:pP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沟谷下游</a:t>
                      </a:r>
                      <a:endParaRPr lang="zh-CN" sz="26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72000" algn="l">
                        <a:lnSpc>
                          <a:spcPct val="150000"/>
                        </a:lnSpc>
                        <a:spcAft>
                          <a:spcPts val="0"/>
                        </a:spcAft>
                        <a:tabLst>
                          <a:tab pos="2250440" algn="l"/>
                        </a:tabLst>
                      </a:pP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开阔平坦的山前平原或较宽阔的河谷</a:t>
                      </a:r>
                      <a:endParaRPr lang="zh-CN" sz="26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72000" algn="l">
                        <a:lnSpc>
                          <a:spcPct val="150000"/>
                        </a:lnSpc>
                        <a:spcAft>
                          <a:spcPts val="0"/>
                        </a:spcAft>
                        <a:tabLst>
                          <a:tab pos="2250440" algn="l"/>
                        </a:tabLst>
                      </a:pP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泥石流的停淤区：有利于泥石流物质堆积</a:t>
                      </a:r>
                      <a:endParaRPr lang="zh-CN" sz="26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1746299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0000" y="1052736"/>
            <a:ext cx="11412000" cy="3323987"/>
          </a:xfrm>
          <a:prstGeom prst="rect">
            <a:avLst/>
          </a:prstGeom>
        </p:spPr>
        <p:txBody>
          <a:bodyPr wrap="square">
            <a:spAutoFit/>
          </a:bodyPr>
          <a:lstStyle/>
          <a:p>
            <a:pPr algn="just">
              <a:lnSpc>
                <a:spcPct val="150000"/>
              </a:lnSpc>
              <a:tabLst>
                <a:tab pos="2250440" algn="l"/>
              </a:tabLst>
            </a:pPr>
            <a:r>
              <a:rPr lang="en-US" altLang="zh-CN" sz="2800" kern="100">
                <a:latin typeface="方正大黑_GBK" panose="03000509000000000000" pitchFamily="65" charset="-122"/>
                <a:ea typeface="方正大黑_GBK" panose="03000509000000000000" pitchFamily="65" charset="-122"/>
                <a:cs typeface="Courier New" panose="02070309020205020404" pitchFamily="49" charset="0"/>
              </a:rPr>
              <a:t>3.</a:t>
            </a:r>
            <a:r>
              <a:rPr lang="zh-CN" altLang="en-US" sz="2800" kern="100">
                <a:latin typeface="方正大黑_GBK" panose="03000509000000000000" pitchFamily="65" charset="-122"/>
                <a:ea typeface="方正大黑_GBK" panose="03000509000000000000" pitchFamily="65" charset="-122"/>
                <a:cs typeface="Courier New" panose="02070309020205020404" pitchFamily="49" charset="0"/>
              </a:rPr>
              <a:t>滑坡的形成条件</a:t>
            </a:r>
            <a:endParaRPr lang="zh-CN" altLang="zh-CN" sz="2800" kern="100" dirty="0">
              <a:latin typeface="方正大黑_GBK" panose="03000509000000000000" pitchFamily="65" charset="-122"/>
              <a:ea typeface="方正大黑_GBK" panose="03000509000000000000" pitchFamily="65"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不稳定的山坡形态：如较陡的坡面。</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岩土软弱面：如岩体中的裂隙和松软夹层。</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触发因素：如地下水、地表水、降水对岩土软弱面的润滑作用，以及地震、河流侵蚀、人工活动等对坡体稳定性的破坏。</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7382"/>
            <a:ext cx="12192001" cy="637259"/>
          </a:xfrm>
          <a:prstGeom prst="rect">
            <a:avLst/>
          </a:prstGeom>
          <a:solidFill>
            <a:srgbClr val="071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5" name="组合 24"/>
          <p:cNvGrpSpPr/>
          <p:nvPr/>
        </p:nvGrpSpPr>
        <p:grpSpPr>
          <a:xfrm>
            <a:off x="5033509" y="-26878"/>
            <a:ext cx="2124980" cy="637261"/>
            <a:chOff x="5116463" y="127443"/>
            <a:chExt cx="1963180" cy="637261"/>
          </a:xfrm>
        </p:grpSpPr>
        <p:sp>
          <p:nvSpPr>
            <p:cNvPr id="13" name="矩形 12"/>
            <p:cNvSpPr/>
            <p:nvPr/>
          </p:nvSpPr>
          <p:spPr>
            <a:xfrm>
              <a:off x="5116463" y="127445"/>
              <a:ext cx="1963180" cy="6372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2" name="直接连接符 11"/>
            <p:cNvCxnSpPr/>
            <p:nvPr/>
          </p:nvCxnSpPr>
          <p:spPr>
            <a:xfrm>
              <a:off x="5116463" y="673646"/>
              <a:ext cx="196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7001371" y="127443"/>
              <a:ext cx="0" cy="51415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5201171" y="127444"/>
              <a:ext cx="0" cy="51415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文本框 32"/>
            <p:cNvSpPr txBox="1"/>
            <p:nvPr/>
          </p:nvSpPr>
          <p:spPr>
            <a:xfrm>
              <a:off x="5166541" y="157748"/>
              <a:ext cx="1861844" cy="553998"/>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ctr"/>
              <a:r>
                <a:rPr lang="zh-CN" altLang="en-US" sz="3000" b="1" dirty="0" smtClean="0">
                  <a:solidFill>
                    <a:srgbClr val="1E1317"/>
                  </a:solidFill>
                  <a:latin typeface="微软雅黑" panose="020B0503020204020204" charset="-122"/>
                  <a:ea typeface="微软雅黑" panose="020B0503020204020204" charset="-122"/>
                </a:rPr>
                <a:t>预测演练</a:t>
              </a:r>
              <a:endParaRPr lang="en-US" altLang="zh-CN" sz="3000" b="1" dirty="0">
                <a:solidFill>
                  <a:srgbClr val="1E1317"/>
                </a:solidFill>
                <a:latin typeface="微软雅黑" panose="020B0503020204020204" charset="-122"/>
                <a:ea typeface="微软雅黑" panose="020B0503020204020204" charset="-122"/>
              </a:endParaRPr>
            </a:p>
          </p:txBody>
        </p:sp>
      </p:grpSp>
      <p:sp>
        <p:nvSpPr>
          <p:cNvPr id="17" name="矩形 16"/>
          <p:cNvSpPr/>
          <p:nvPr/>
        </p:nvSpPr>
        <p:spPr>
          <a:xfrm>
            <a:off x="390000" y="755179"/>
            <a:ext cx="11412000" cy="5262979"/>
          </a:xfrm>
          <a:prstGeom prst="rect">
            <a:avLst/>
          </a:prstGeom>
        </p:spPr>
        <p:txBody>
          <a:bodyPr>
            <a:spAutoFit/>
          </a:bodyPr>
          <a:lstStyle/>
          <a:p>
            <a:pPr algn="just">
              <a:lnSpc>
                <a:spcPct val="150000"/>
              </a:lnSpc>
              <a:spcAft>
                <a:spcPts val="0"/>
              </a:spcAft>
              <a:tabLst>
                <a:tab pos="2250440" algn="l"/>
              </a:tabLst>
            </a:pPr>
            <a:r>
              <a:rPr lang="zh-CN" altLang="en-US" sz="2800" kern="100">
                <a:solidFill>
                  <a:srgbClr val="984807"/>
                </a:solidFill>
                <a:latin typeface="Times New Roman" panose="02020603050405020304" pitchFamily="18" charset="0"/>
                <a:ea typeface="微软雅黑" panose="020B0503020204020204" pitchFamily="34" charset="-122"/>
                <a:cs typeface="Times New Roman" panose="02020603050405020304" pitchFamily="18" charset="0"/>
              </a:rPr>
              <a:t>考向</a:t>
            </a:r>
            <a:r>
              <a:rPr lang="en-US" altLang="zh-CN" sz="2800" kern="100">
                <a:solidFill>
                  <a:srgbClr val="984807"/>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800" kern="100">
                <a:solidFill>
                  <a:srgbClr val="984807"/>
                </a:solidFill>
                <a:latin typeface="Times New Roman" panose="02020603050405020304" pitchFamily="18" charset="0"/>
                <a:ea typeface="微软雅黑" panose="020B0503020204020204" pitchFamily="34" charset="-122"/>
                <a:cs typeface="Times New Roman" panose="02020603050405020304" pitchFamily="18" charset="0"/>
              </a:rPr>
              <a:t>　通过</a:t>
            </a:r>
            <a:r>
              <a:rPr lang="zh-CN" altLang="en-US" sz="2800" kern="100">
                <a:solidFill>
                  <a:srgbClr val="984807"/>
                </a:solidFill>
                <a:latin typeface="宋体" panose="02010600030101010101" pitchFamily="2" charset="-122"/>
                <a:ea typeface="宋体" panose="02010600030101010101" pitchFamily="2" charset="-122"/>
                <a:cs typeface="Times New Roman" panose="02020603050405020304" pitchFamily="18" charset="0"/>
              </a:rPr>
              <a:t>“</a:t>
            </a:r>
            <a:r>
              <a:rPr lang="zh-CN" altLang="en-US" sz="2800" kern="100">
                <a:solidFill>
                  <a:srgbClr val="984807"/>
                </a:solidFill>
                <a:latin typeface="Times New Roman" panose="02020603050405020304" pitchFamily="18" charset="0"/>
                <a:ea typeface="微软雅黑" panose="020B0503020204020204" pitchFamily="34" charset="-122"/>
                <a:cs typeface="Times New Roman" panose="02020603050405020304" pitchFamily="18" charset="0"/>
              </a:rPr>
              <a:t>地质灾害的演变</a:t>
            </a:r>
            <a:r>
              <a:rPr lang="zh-CN" altLang="en-US" sz="2800" kern="100">
                <a:solidFill>
                  <a:srgbClr val="984807"/>
                </a:solidFill>
                <a:latin typeface="宋体" panose="02010600030101010101" pitchFamily="2" charset="-122"/>
                <a:ea typeface="宋体" panose="02010600030101010101" pitchFamily="2" charset="-122"/>
                <a:cs typeface="Times New Roman" panose="02020603050405020304" pitchFamily="18" charset="0"/>
              </a:rPr>
              <a:t>”</a:t>
            </a:r>
            <a:r>
              <a:rPr lang="zh-CN" altLang="en-US" sz="2800" kern="100">
                <a:solidFill>
                  <a:srgbClr val="984807"/>
                </a:solidFill>
                <a:latin typeface="Times New Roman" panose="02020603050405020304" pitchFamily="18" charset="0"/>
                <a:ea typeface="微软雅黑" panose="020B0503020204020204" pitchFamily="34" charset="-122"/>
                <a:cs typeface="Times New Roman" panose="02020603050405020304" pitchFamily="18" charset="0"/>
              </a:rPr>
              <a:t>考查</a:t>
            </a:r>
            <a:r>
              <a:rPr lang="zh-CN" altLang="en-US" sz="2800" kern="100">
                <a:solidFill>
                  <a:srgbClr val="984807"/>
                </a:solidFill>
                <a:latin typeface="宋体" panose="02010600030101010101" pitchFamily="2" charset="-122"/>
                <a:ea typeface="宋体" panose="02010600030101010101" pitchFamily="2" charset="-122"/>
                <a:cs typeface="Times New Roman" panose="02020603050405020304" pitchFamily="18" charset="0"/>
              </a:rPr>
              <a:t>“</a:t>
            </a:r>
            <a:r>
              <a:rPr lang="zh-CN" altLang="en-US" sz="2800" kern="100">
                <a:solidFill>
                  <a:srgbClr val="984807"/>
                </a:solidFill>
                <a:latin typeface="Times New Roman" panose="02020603050405020304" pitchFamily="18" charset="0"/>
                <a:ea typeface="微软雅黑" panose="020B0503020204020204" pitchFamily="34" charset="-122"/>
                <a:cs typeface="Times New Roman" panose="02020603050405020304" pitchFamily="18" charset="0"/>
              </a:rPr>
              <a:t>综合思维</a:t>
            </a:r>
            <a:r>
              <a:rPr lang="zh-CN" altLang="en-US" sz="2800" kern="100">
                <a:solidFill>
                  <a:srgbClr val="984807"/>
                </a:solidFill>
                <a:latin typeface="宋体" panose="02010600030101010101" pitchFamily="2" charset="-122"/>
                <a:ea typeface="宋体" panose="02010600030101010101" pitchFamily="2" charset="-122"/>
                <a:cs typeface="Times New Roman" panose="02020603050405020304" pitchFamily="18" charset="0"/>
              </a:rPr>
              <a:t>”</a:t>
            </a:r>
            <a:endParaRPr lang="en-US" altLang="zh-CN" sz="2800" kern="100">
              <a:solidFill>
                <a:srgbClr val="984807"/>
              </a:solidFill>
              <a:latin typeface="宋体" panose="02010600030101010101" pitchFamily="2" charset="-122"/>
              <a:ea typeface="宋体" panose="02010600030101010101" pitchFamily="2" charset="-122"/>
              <a:cs typeface="Times New Roman" panose="02020603050405020304" pitchFamily="18" charset="0"/>
            </a:endParaRPr>
          </a:p>
          <a:p>
            <a:pPr indent="711200"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(2023·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山西太原模拟</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黄土高原地区的地面沉降、塌陷、崩塌、滑坡、泥石流等</a:t>
            </a: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地质灾害，互相转化，协同发生，在空间和时间上形成复杂的黄土地质灾害链</a:t>
            </a:r>
            <a:r>
              <a:rPr lang="en-US" altLang="zh-CN" sz="2800" kern="100" spc="-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下图</a:t>
            </a:r>
            <a:r>
              <a:rPr lang="en-US" altLang="zh-CN" sz="2800" kern="100" spc="-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a:t>
            </a:r>
            <a:r>
              <a:rPr lang="zh-CN" altLang="zh-CN" sz="2800" kern="100" spc="-100">
                <a:latin typeface="Times New Roman" panose="02020603050405020304" pitchFamily="18" charset="0"/>
                <a:ea typeface="方正中等线简体" panose="03000509000000000000" pitchFamily="65" charset="-122"/>
                <a:cs typeface="Times New Roman" panose="02020603050405020304" pitchFamily="18" charset="0"/>
              </a:rPr>
              <a:t>据此完成</a:t>
            </a:r>
            <a:r>
              <a:rPr lang="en-US" altLang="zh-CN" sz="2800" kern="100" spc="-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spc="-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spc="-100">
                <a:latin typeface="Times New Roman" panose="02020603050405020304" pitchFamily="18" charset="0"/>
                <a:ea typeface="方正中等线简体" panose="03000509000000000000" pitchFamily="65" charset="-122"/>
                <a:cs typeface="Times New Roman" panose="02020603050405020304" pitchFamily="18" charset="0"/>
              </a:rPr>
              <a:t>题</a:t>
            </a:r>
            <a:r>
              <a:rPr lang="zh-CN" altLang="zh-CN" sz="2800" kern="100" spc="-10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1050" kern="100" spc="-10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图示黄土地质灾害演化的先后</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顺序</a:t>
            </a:r>
            <a:endParaRPr lang="en-US"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一般</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为</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①②③④</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②①③④</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①②④③</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smtClean="0">
                <a:latin typeface="宋体" panose="02010600030101010101" pitchFamily="2" charset="-122"/>
                <a:ea typeface="方正中等线简体" panose="03000509000000000000" pitchFamily="65" charset="-122"/>
                <a:cs typeface="Times New Roman" panose="02020603050405020304" pitchFamily="18" charset="0"/>
              </a:rPr>
              <a:t>②①④③</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p:txBody>
      </p:sp>
      <p:sp>
        <p:nvSpPr>
          <p:cNvPr id="21" name="椭圆 20">
            <a:hlinkClick r:id="rId2" action="ppaction://hlinksldjump"/>
          </p:cNvPr>
          <p:cNvSpPr/>
          <p:nvPr/>
        </p:nvSpPr>
        <p:spPr>
          <a:xfrm>
            <a:off x="228553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a:t>
            </a:r>
            <a:endParaRPr kumimoji="1" lang="zh-CN" altLang="en-US" sz="1600" kern="0" dirty="0">
              <a:solidFill>
                <a:schemeClr val="bg1"/>
              </a:solidFill>
              <a:latin typeface="Arial" panose="020B0604020202020204"/>
              <a:ea typeface="微软雅黑" panose="020B0503020204020204" charset="-122"/>
            </a:endParaRPr>
          </a:p>
        </p:txBody>
      </p:sp>
      <p:sp>
        <p:nvSpPr>
          <p:cNvPr id="23" name="椭圆 22">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椭圆 23">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椭圆 25">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pic>
        <p:nvPicPr>
          <p:cNvPr id="4098" name="Picture 2" descr="26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76125" y="2780928"/>
            <a:ext cx="5225875" cy="1664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26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76125" y="4552310"/>
            <a:ext cx="5225875" cy="160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9"/>
          <p:cNvSpPr txBox="1"/>
          <p:nvPr/>
        </p:nvSpPr>
        <p:spPr>
          <a:xfrm>
            <a:off x="2963638" y="5284083"/>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1835" y="764704"/>
            <a:ext cx="11248331" cy="5184576"/>
            <a:chOff x="471835" y="4581127"/>
            <a:chExt cx="11248331" cy="5184576"/>
          </a:xfrm>
        </p:grpSpPr>
        <p:sp>
          <p:nvSpPr>
            <p:cNvPr id="12" name="圆角矩形 11"/>
            <p:cNvSpPr/>
            <p:nvPr/>
          </p:nvSpPr>
          <p:spPr>
            <a:xfrm>
              <a:off x="471835" y="4694018"/>
              <a:ext cx="11248331" cy="5071685"/>
            </a:xfrm>
            <a:prstGeom prst="roundRect">
              <a:avLst>
                <a:gd name="adj" fmla="val 3894"/>
              </a:avLst>
            </a:prstGeom>
            <a:solidFill>
              <a:schemeClr val="bg1">
                <a:lumMod val="95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8" name="文本框 17"/>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OUYU Font" pitchFamily="2" charset="-122"/>
                <a:ea typeface="DOUYU Font" pitchFamily="2" charset="-122"/>
                <a:cs typeface="+mn-cs"/>
              </a:endParaRPr>
            </a:p>
          </p:txBody>
        </p:sp>
      </p:grpSp>
      <p:sp>
        <p:nvSpPr>
          <p:cNvPr id="3" name="矩形 2"/>
          <p:cNvSpPr/>
          <p:nvPr/>
        </p:nvSpPr>
        <p:spPr>
          <a:xfrm>
            <a:off x="749745" y="980728"/>
            <a:ext cx="10692511" cy="1303177"/>
          </a:xfrm>
          <a:prstGeom prst="rect">
            <a:avLst/>
          </a:prstGeom>
        </p:spPr>
        <p:txBody>
          <a:bodyPr>
            <a:spAutoFit/>
          </a:bodyPr>
          <a:lstStyle/>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黄土地质灾害在水作用下，一般经过从连续固体到变形崩塌，到破碎、松散、流动的过程。故选</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椭圆 12">
            <a:hlinkClick r:id="rId2" action="ppaction://hlinksldjump"/>
          </p:cNvPr>
          <p:cNvSpPr/>
          <p:nvPr/>
        </p:nvSpPr>
        <p:spPr>
          <a:xfrm>
            <a:off x="228553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a:t>
            </a:r>
            <a:endParaRPr kumimoji="1" lang="zh-CN" altLang="en-US" sz="1600" kern="0" dirty="0">
              <a:solidFill>
                <a:schemeClr val="bg1"/>
              </a:solidFill>
              <a:latin typeface="Arial" panose="020B0604020202020204"/>
              <a:ea typeface="微软雅黑" panose="020B0503020204020204" charset="-122"/>
            </a:endParaRPr>
          </a:p>
        </p:txBody>
      </p:sp>
      <p:sp>
        <p:nvSpPr>
          <p:cNvPr id="16" name="椭圆 15">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7" name="椭圆 16">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椭圆 18">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pic>
        <p:nvPicPr>
          <p:cNvPr id="11" name="Picture 2" descr="26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83063" y="2392313"/>
            <a:ext cx="5225875" cy="1664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26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83063" y="4163695"/>
            <a:ext cx="5225875" cy="160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par>
                                <p:cTn id="14" presetID="3"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9" name="椭圆 8">
            <a:hlinkClick r:id="rId3" action="ppaction://hlinksldjump"/>
          </p:cNvPr>
          <p:cNvSpPr/>
          <p:nvPr/>
        </p:nvSpPr>
        <p:spPr>
          <a:xfrm>
            <a:off x="268099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2</a:t>
            </a:r>
            <a:endParaRPr kumimoji="1" lang="zh-CN" altLang="en-US" sz="1600" kern="0" dirty="0">
              <a:solidFill>
                <a:schemeClr val="bg1"/>
              </a:solidFill>
              <a:latin typeface="Arial" panose="020B0604020202020204"/>
              <a:ea typeface="微软雅黑" panose="020B0503020204020204" charset="-122"/>
            </a:endParaRPr>
          </a:p>
        </p:txBody>
      </p:sp>
      <p:sp>
        <p:nvSpPr>
          <p:cNvPr id="12" name="椭圆 11">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3" name="椭圆 12">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矩形 10"/>
          <p:cNvSpPr/>
          <p:nvPr/>
        </p:nvSpPr>
        <p:spPr>
          <a:xfrm>
            <a:off x="390000" y="755179"/>
            <a:ext cx="11412000" cy="5262979"/>
          </a:xfrm>
          <a:prstGeom prst="rect">
            <a:avLst/>
          </a:prstGeom>
        </p:spPr>
        <p:txBody>
          <a:bodyPr>
            <a:spAutoFit/>
          </a:bodyPr>
          <a:lstStyle/>
          <a:p>
            <a:pPr algn="just">
              <a:lnSpc>
                <a:spcPct val="150000"/>
              </a:lnSpc>
              <a:spcAft>
                <a:spcPts val="0"/>
              </a:spcAft>
              <a:tabLst>
                <a:tab pos="2250440" algn="l"/>
              </a:tabLst>
            </a:pPr>
            <a:r>
              <a:rPr lang="zh-CN" altLang="en-US" sz="2800" kern="100">
                <a:solidFill>
                  <a:srgbClr val="984807"/>
                </a:solidFill>
                <a:latin typeface="Times New Roman" panose="02020603050405020304" pitchFamily="18" charset="0"/>
                <a:ea typeface="微软雅黑" panose="020B0503020204020204" pitchFamily="34" charset="-122"/>
                <a:cs typeface="Times New Roman" panose="02020603050405020304" pitchFamily="18" charset="0"/>
              </a:rPr>
              <a:t>考向</a:t>
            </a:r>
            <a:r>
              <a:rPr lang="en-US" altLang="zh-CN" sz="2800" kern="100">
                <a:solidFill>
                  <a:srgbClr val="984807"/>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800" kern="100">
                <a:solidFill>
                  <a:srgbClr val="984807"/>
                </a:solidFill>
                <a:latin typeface="Times New Roman" panose="02020603050405020304" pitchFamily="18" charset="0"/>
                <a:ea typeface="微软雅黑" panose="020B0503020204020204" pitchFamily="34" charset="-122"/>
                <a:cs typeface="Times New Roman" panose="02020603050405020304" pitchFamily="18" charset="0"/>
              </a:rPr>
              <a:t>　通过</a:t>
            </a:r>
            <a:r>
              <a:rPr lang="zh-CN" altLang="en-US" sz="2800" kern="100">
                <a:solidFill>
                  <a:srgbClr val="984807"/>
                </a:solidFill>
                <a:latin typeface="宋体" panose="02010600030101010101" pitchFamily="2" charset="-122"/>
                <a:ea typeface="宋体" panose="02010600030101010101" pitchFamily="2" charset="-122"/>
                <a:cs typeface="Times New Roman" panose="02020603050405020304" pitchFamily="18" charset="0"/>
              </a:rPr>
              <a:t>“</a:t>
            </a:r>
            <a:r>
              <a:rPr lang="zh-CN" altLang="en-US" sz="2800" kern="100">
                <a:solidFill>
                  <a:srgbClr val="984807"/>
                </a:solidFill>
                <a:latin typeface="Times New Roman" panose="02020603050405020304" pitchFamily="18" charset="0"/>
                <a:ea typeface="微软雅黑" panose="020B0503020204020204" pitchFamily="34" charset="-122"/>
                <a:cs typeface="Times New Roman" panose="02020603050405020304" pitchFamily="18" charset="0"/>
              </a:rPr>
              <a:t>地质灾害的演变</a:t>
            </a:r>
            <a:r>
              <a:rPr lang="zh-CN" altLang="en-US" sz="2800" kern="100">
                <a:solidFill>
                  <a:srgbClr val="984807"/>
                </a:solidFill>
                <a:latin typeface="宋体" panose="02010600030101010101" pitchFamily="2" charset="-122"/>
                <a:ea typeface="宋体" panose="02010600030101010101" pitchFamily="2" charset="-122"/>
                <a:cs typeface="Times New Roman" panose="02020603050405020304" pitchFamily="18" charset="0"/>
              </a:rPr>
              <a:t>”</a:t>
            </a:r>
            <a:r>
              <a:rPr lang="zh-CN" altLang="en-US" sz="2800" kern="100">
                <a:solidFill>
                  <a:srgbClr val="984807"/>
                </a:solidFill>
                <a:latin typeface="Times New Roman" panose="02020603050405020304" pitchFamily="18" charset="0"/>
                <a:ea typeface="微软雅黑" panose="020B0503020204020204" pitchFamily="34" charset="-122"/>
                <a:cs typeface="Times New Roman" panose="02020603050405020304" pitchFamily="18" charset="0"/>
              </a:rPr>
              <a:t>考查</a:t>
            </a:r>
            <a:r>
              <a:rPr lang="zh-CN" altLang="en-US" sz="2800" kern="100">
                <a:solidFill>
                  <a:srgbClr val="984807"/>
                </a:solidFill>
                <a:latin typeface="宋体" panose="02010600030101010101" pitchFamily="2" charset="-122"/>
                <a:ea typeface="宋体" panose="02010600030101010101" pitchFamily="2" charset="-122"/>
                <a:cs typeface="Times New Roman" panose="02020603050405020304" pitchFamily="18" charset="0"/>
              </a:rPr>
              <a:t>“</a:t>
            </a:r>
            <a:r>
              <a:rPr lang="zh-CN" altLang="en-US" sz="2800" kern="100">
                <a:solidFill>
                  <a:srgbClr val="984807"/>
                </a:solidFill>
                <a:latin typeface="Times New Roman" panose="02020603050405020304" pitchFamily="18" charset="0"/>
                <a:ea typeface="微软雅黑" panose="020B0503020204020204" pitchFamily="34" charset="-122"/>
                <a:cs typeface="Times New Roman" panose="02020603050405020304" pitchFamily="18" charset="0"/>
              </a:rPr>
              <a:t>综合思维</a:t>
            </a:r>
            <a:r>
              <a:rPr lang="zh-CN" altLang="en-US" sz="2800" kern="100">
                <a:solidFill>
                  <a:srgbClr val="984807"/>
                </a:solidFill>
                <a:latin typeface="宋体" panose="02010600030101010101" pitchFamily="2" charset="-122"/>
                <a:ea typeface="宋体" panose="02010600030101010101" pitchFamily="2" charset="-122"/>
                <a:cs typeface="Times New Roman" panose="02020603050405020304" pitchFamily="18" charset="0"/>
              </a:rPr>
              <a:t>”</a:t>
            </a:r>
            <a:endParaRPr lang="en-US" altLang="zh-CN" sz="2800" kern="100">
              <a:solidFill>
                <a:srgbClr val="984807"/>
              </a:solidFill>
              <a:latin typeface="宋体" panose="02010600030101010101" pitchFamily="2" charset="-122"/>
              <a:ea typeface="宋体" panose="02010600030101010101" pitchFamily="2" charset="-122"/>
              <a:cs typeface="Times New Roman" panose="02020603050405020304" pitchFamily="18" charset="0"/>
            </a:endParaRPr>
          </a:p>
          <a:p>
            <a:pPr indent="711200"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(2023·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山西太原模拟</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黄土高原地区的地面沉降、塌陷、崩塌、滑坡、泥石流等</a:t>
            </a: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地质灾害，互相转化，协同发生，在空间和时间上形成复杂的黄土地质灾害链</a:t>
            </a:r>
            <a:r>
              <a:rPr lang="en-US" altLang="zh-CN" sz="2800" kern="100" spc="-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下图</a:t>
            </a:r>
            <a:r>
              <a:rPr lang="en-US" altLang="zh-CN" sz="2800" kern="100" spc="-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a:t>
            </a:r>
            <a:r>
              <a:rPr lang="zh-CN" altLang="zh-CN" sz="2800" kern="100" spc="-100">
                <a:latin typeface="Times New Roman" panose="02020603050405020304" pitchFamily="18" charset="0"/>
                <a:ea typeface="方正中等线简体" panose="03000509000000000000" pitchFamily="65" charset="-122"/>
                <a:cs typeface="Times New Roman" panose="02020603050405020304" pitchFamily="18" charset="0"/>
              </a:rPr>
              <a:t>据此完成</a:t>
            </a:r>
            <a:r>
              <a:rPr lang="en-US" altLang="zh-CN" sz="2800" kern="100" spc="-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spc="-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spc="-100">
                <a:latin typeface="Times New Roman" panose="02020603050405020304" pitchFamily="18" charset="0"/>
                <a:ea typeface="方正中等线简体" panose="03000509000000000000" pitchFamily="65" charset="-122"/>
                <a:cs typeface="Times New Roman" panose="02020603050405020304" pitchFamily="18" charset="0"/>
              </a:rPr>
              <a:t>题</a:t>
            </a:r>
            <a:r>
              <a:rPr lang="zh-CN" altLang="zh-CN" sz="2800" kern="100" spc="-10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1050" kern="100" spc="-10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除水作用明显外，黄土地质灾害链</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的</a:t>
            </a:r>
            <a:endParaRPr lang="en-US"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突出</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特征是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季节性</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无序性</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复杂多变</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规模衰减</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5" name="Picture 2" descr="26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76125" y="2780928"/>
            <a:ext cx="5225875" cy="1664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26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76125" y="4552310"/>
            <a:ext cx="5225875" cy="160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9"/>
          <p:cNvSpPr txBox="1"/>
          <p:nvPr/>
        </p:nvSpPr>
        <p:spPr>
          <a:xfrm>
            <a:off x="236859" y="5282158"/>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5" name="椭圆 14">
            <a:hlinkClick r:id="rId3" action="ppaction://hlinksldjump"/>
          </p:cNvPr>
          <p:cNvSpPr/>
          <p:nvPr/>
        </p:nvSpPr>
        <p:spPr>
          <a:xfrm>
            <a:off x="268099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2</a:t>
            </a:r>
            <a:endParaRPr kumimoji="1" lang="zh-CN" altLang="en-US" sz="1600" kern="0" dirty="0">
              <a:solidFill>
                <a:schemeClr val="bg1"/>
              </a:solidFill>
              <a:latin typeface="Arial" panose="020B0604020202020204"/>
              <a:ea typeface="微软雅黑" panose="020B0503020204020204" charset="-122"/>
            </a:endParaRPr>
          </a:p>
        </p:txBody>
      </p:sp>
      <p:sp>
        <p:nvSpPr>
          <p:cNvPr id="16" name="椭圆 15">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7" name="椭圆 16">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11" name="组合 10"/>
          <p:cNvGrpSpPr/>
          <p:nvPr/>
        </p:nvGrpSpPr>
        <p:grpSpPr>
          <a:xfrm>
            <a:off x="471835" y="764704"/>
            <a:ext cx="11248331" cy="5328592"/>
            <a:chOff x="471835" y="4581127"/>
            <a:chExt cx="11248331" cy="5328592"/>
          </a:xfrm>
        </p:grpSpPr>
        <p:sp>
          <p:nvSpPr>
            <p:cNvPr id="18" name="圆角矩形 17"/>
            <p:cNvSpPr/>
            <p:nvPr/>
          </p:nvSpPr>
          <p:spPr>
            <a:xfrm>
              <a:off x="471835" y="4694018"/>
              <a:ext cx="11248331" cy="5215701"/>
            </a:xfrm>
            <a:prstGeom prst="roundRect">
              <a:avLst>
                <a:gd name="adj" fmla="val 3894"/>
              </a:avLst>
            </a:prstGeom>
            <a:solidFill>
              <a:schemeClr val="bg1">
                <a:lumMod val="95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1" name="文本框 20"/>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OUYU Font" pitchFamily="2" charset="-122"/>
                <a:ea typeface="DOUYU Font" pitchFamily="2" charset="-122"/>
                <a:cs typeface="+mn-cs"/>
              </a:endParaRPr>
            </a:p>
          </p:txBody>
        </p:sp>
      </p:grpSp>
      <p:sp>
        <p:nvSpPr>
          <p:cNvPr id="22" name="矩形 21"/>
          <p:cNvSpPr/>
          <p:nvPr/>
        </p:nvSpPr>
        <p:spPr>
          <a:xfrm>
            <a:off x="642285" y="980728"/>
            <a:ext cx="10907430" cy="3323987"/>
          </a:xfrm>
          <a:prstGeom prst="rect">
            <a:avLst/>
          </a:prstGeom>
        </p:spPr>
        <p:txBody>
          <a:bodyPr>
            <a:spAutoFit/>
          </a:bodyPr>
          <a:lstStyle/>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黄土地质灾害链的复杂多变性体现在激发因素多样化。一因一灾、一因多灾、多因一灾、甚至多因多灾，即使灾害链演化模式中的环数相同，导致的灾变效应也不同，</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而其灾害链演化具有一定的顺序</a:t>
            </a:r>
            <a:r>
              <a:rPr lang="zh-CN" altLang="zh-CN" sz="2800" kern="100" spc="-800">
                <a:latin typeface="Times New Roman" panose="02020603050405020304" pitchFamily="18" charset="0"/>
                <a:ea typeface="楷体_GB2312" panose="02010609030101010101" pitchFamily="49" charset="-122"/>
                <a:cs typeface="Times New Roman" panose="02020603050405020304" pitchFamily="18" charset="0"/>
              </a:rPr>
              <a:t>，</a:t>
            </a: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规模一般逐渐扩大</a:t>
            </a:r>
            <a:r>
              <a:rPr lang="zh-CN" altLang="zh-CN" sz="2800" kern="100" spc="-800">
                <a:latin typeface="Times New Roman" panose="02020603050405020304" pitchFamily="18" charset="0"/>
                <a:ea typeface="楷体_GB2312" panose="02010609030101010101" pitchFamily="49" charset="-122"/>
                <a:cs typeface="Times New Roman" panose="02020603050405020304" pitchFamily="18" charset="0"/>
              </a:rPr>
              <a:t>，</a:t>
            </a: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水作用明显</a:t>
            </a:r>
            <a:r>
              <a:rPr lang="zh-CN" altLang="zh-CN" sz="2800" kern="100" spc="-800">
                <a:latin typeface="Times New Roman" panose="02020603050405020304" pitchFamily="18" charset="0"/>
                <a:ea typeface="楷体_GB2312" panose="02010609030101010101" pitchFamily="49" charset="-122"/>
                <a:cs typeface="Times New Roman" panose="02020603050405020304" pitchFamily="18" charset="0"/>
              </a:rPr>
              <a:t>，</a:t>
            </a: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但并非具有季节性</a:t>
            </a:r>
            <a:r>
              <a:rPr lang="zh-CN" altLang="zh-CN" sz="2800" kern="100" spc="-800">
                <a:latin typeface="Times New Roman" panose="02020603050405020304" pitchFamily="18" charset="0"/>
                <a:ea typeface="楷体_GB2312" panose="02010609030101010101" pitchFamily="49" charset="-122"/>
                <a:cs typeface="Times New Roman" panose="02020603050405020304" pitchFamily="18" charset="0"/>
              </a:rPr>
              <a:t>，</a:t>
            </a: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在不同季节下其灾害链都有可能发生</a:t>
            </a:r>
            <a:r>
              <a:rPr lang="zh-CN" altLang="zh-CN" sz="2800" kern="100" spc="-800">
                <a:latin typeface="Times New Roman" panose="02020603050405020304" pitchFamily="18" charset="0"/>
                <a:ea typeface="楷体_GB2312" panose="02010609030101010101" pitchFamily="49" charset="-122"/>
                <a:cs typeface="Times New Roman" panose="02020603050405020304" pitchFamily="18" charset="0"/>
              </a:rPr>
              <a:t>，</a:t>
            </a: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spc="-10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spc="-80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spc="-10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spc="-80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spc="-10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spc="-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3" name="Picture 2" descr="26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976" y="4241726"/>
            <a:ext cx="5225875" cy="1664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 descr="26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87806" y="4303795"/>
            <a:ext cx="5225875" cy="160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86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par>
                                <p:cTn id="14" presetID="3" presetClass="entr" presetSubtype="1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p:cNvPicPr>
          <p:nvPr/>
        </p:nvPicPr>
        <p:blipFill rotWithShape="1">
          <a:blip r:embed="rId2">
            <a:extLst>
              <a:ext uri="{28A0092B-C50C-407E-A947-70E740481C1C}">
                <a14:useLocalDpi xmlns:a14="http://schemas.microsoft.com/office/drawing/2010/main" val="0"/>
              </a:ext>
            </a:extLst>
          </a:blip>
          <a:srcRect b="2750"/>
          <a:stretch/>
        </p:blipFill>
        <p:spPr>
          <a:xfrm>
            <a:off x="5136000" y="0"/>
            <a:ext cx="7056000" cy="6858000"/>
          </a:xfrm>
          <a:prstGeom prst="rect">
            <a:avLst/>
          </a:prstGeom>
        </p:spPr>
      </p:pic>
      <p:sp>
        <p:nvSpPr>
          <p:cNvPr id="6" name="矩形 5"/>
          <p:cNvSpPr/>
          <p:nvPr/>
        </p:nvSpPr>
        <p:spPr>
          <a:xfrm>
            <a:off x="1" y="0"/>
            <a:ext cx="5132052" cy="6858000"/>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559496" y="1691283"/>
            <a:ext cx="1711263" cy="769441"/>
          </a:xfrm>
          <a:prstGeom prst="rect">
            <a:avLst/>
          </a:prstGeom>
        </p:spPr>
        <p:txBody>
          <a:bodyPr wrap="square">
            <a:spAutoFit/>
          </a:bodyPr>
          <a:lstStyle/>
          <a:p>
            <a:pPr algn="ctr"/>
            <a:r>
              <a:rPr lang="zh-CN" altLang="en-US" sz="4400" spc="-300" smtClean="0">
                <a:solidFill>
                  <a:prstClr val="black"/>
                </a:solidFill>
                <a:latin typeface="方正综艺简体" panose="03000509000000000000" pitchFamily="65" charset="-122"/>
                <a:ea typeface="方正综艺简体" panose="03000509000000000000" pitchFamily="65" charset="-122"/>
                <a:cs typeface="+mn-ea"/>
              </a:rPr>
              <a:t>考点</a:t>
            </a:r>
            <a:r>
              <a:rPr lang="en-US" altLang="zh-CN" sz="4400" spc="-300" smtClean="0">
                <a:solidFill>
                  <a:prstClr val="black"/>
                </a:solidFill>
                <a:latin typeface="方正综艺简体" panose="03000509000000000000" pitchFamily="65" charset="-122"/>
                <a:ea typeface="方正综艺简体" panose="03000509000000000000" pitchFamily="65" charset="-122"/>
                <a:cs typeface="+mn-ea"/>
              </a:rPr>
              <a:t>4</a:t>
            </a:r>
            <a:endParaRPr lang="zh-CN" altLang="en-US" dirty="0"/>
          </a:p>
        </p:txBody>
      </p:sp>
      <p:sp>
        <p:nvSpPr>
          <p:cNvPr id="9" name="矩形 8"/>
          <p:cNvSpPr/>
          <p:nvPr/>
        </p:nvSpPr>
        <p:spPr>
          <a:xfrm>
            <a:off x="479376" y="2450827"/>
            <a:ext cx="3960440" cy="1200329"/>
          </a:xfrm>
          <a:prstGeom prst="rect">
            <a:avLst/>
          </a:prstGeom>
        </p:spPr>
        <p:txBody>
          <a:bodyPr wrap="square">
            <a:spAutoFit/>
          </a:bodyPr>
          <a:lstStyle/>
          <a:p>
            <a:pPr algn="ctr"/>
            <a:r>
              <a:rPr lang="zh-CN" altLang="en-US" sz="7200" spc="-300">
                <a:solidFill>
                  <a:prstClr val="black"/>
                </a:solidFill>
                <a:latin typeface="方正综艺简体" panose="03000509000000000000" pitchFamily="65" charset="-122"/>
                <a:ea typeface="方正综艺简体" panose="03000509000000000000" pitchFamily="65" charset="-122"/>
                <a:cs typeface="+mn-ea"/>
              </a:rPr>
              <a:t>地质灾害</a:t>
            </a:r>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35360" y="448097"/>
            <a:ext cx="7560840" cy="5909310"/>
          </a:xfrm>
          <a:prstGeom prst="rect">
            <a:avLst/>
          </a:prstGeom>
        </p:spPr>
        <p:txBody>
          <a:bodyPr wrap="square">
            <a:spAutoFit/>
          </a:bodyPr>
          <a:lstStyle/>
          <a:p>
            <a:pPr algn="just">
              <a:lnSpc>
                <a:spcPct val="150000"/>
              </a:lnSpc>
              <a:spcAft>
                <a:spcPts val="0"/>
              </a:spcAft>
              <a:tabLst>
                <a:tab pos="2250440" algn="l"/>
              </a:tabLst>
            </a:pPr>
            <a:r>
              <a:rPr lang="zh-CN" altLang="en-US" sz="2800" kern="100">
                <a:solidFill>
                  <a:srgbClr val="984807"/>
                </a:solidFill>
                <a:latin typeface="Times New Roman" panose="02020603050405020304" pitchFamily="18" charset="0"/>
                <a:ea typeface="微软雅黑" panose="020B0503020204020204" pitchFamily="34" charset="-122"/>
                <a:cs typeface="Times New Roman" panose="02020603050405020304" pitchFamily="18" charset="0"/>
              </a:rPr>
              <a:t>考向</a:t>
            </a:r>
            <a:r>
              <a:rPr lang="en-US" altLang="zh-CN" sz="2800" kern="100">
                <a:solidFill>
                  <a:srgbClr val="984807"/>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800" kern="100">
                <a:solidFill>
                  <a:srgbClr val="984807"/>
                </a:solidFill>
                <a:latin typeface="Times New Roman" panose="02020603050405020304" pitchFamily="18" charset="0"/>
                <a:ea typeface="微软雅黑" panose="020B0503020204020204" pitchFamily="34" charset="-122"/>
                <a:cs typeface="Times New Roman" panose="02020603050405020304" pitchFamily="18" charset="0"/>
              </a:rPr>
              <a:t>　通过</a:t>
            </a:r>
            <a:r>
              <a:rPr lang="zh-CN" altLang="en-US" sz="2800" kern="100">
                <a:solidFill>
                  <a:srgbClr val="984807"/>
                </a:solidFill>
                <a:latin typeface="宋体" panose="02010600030101010101" pitchFamily="2" charset="-122"/>
                <a:ea typeface="宋体" panose="02010600030101010101" pitchFamily="2" charset="-122"/>
                <a:cs typeface="Times New Roman" panose="02020603050405020304" pitchFamily="18" charset="0"/>
              </a:rPr>
              <a:t>“</a:t>
            </a:r>
            <a:r>
              <a:rPr lang="zh-CN" altLang="en-US" sz="2800" kern="100">
                <a:solidFill>
                  <a:srgbClr val="984807"/>
                </a:solidFill>
                <a:latin typeface="Times New Roman" panose="02020603050405020304" pitchFamily="18" charset="0"/>
                <a:ea typeface="微软雅黑" panose="020B0503020204020204" pitchFamily="34" charset="-122"/>
                <a:cs typeface="Times New Roman" panose="02020603050405020304" pitchFamily="18" charset="0"/>
              </a:rPr>
              <a:t>泥石流</a:t>
            </a:r>
            <a:r>
              <a:rPr lang="zh-CN" altLang="en-US" sz="2800" kern="100">
                <a:solidFill>
                  <a:srgbClr val="984807"/>
                </a:solidFill>
                <a:latin typeface="宋体" panose="02010600030101010101" pitchFamily="2" charset="-122"/>
                <a:ea typeface="宋体" panose="02010600030101010101" pitchFamily="2" charset="-122"/>
                <a:cs typeface="Times New Roman" panose="02020603050405020304" pitchFamily="18" charset="0"/>
              </a:rPr>
              <a:t>”</a:t>
            </a:r>
            <a:r>
              <a:rPr lang="zh-CN" altLang="en-US" sz="2800" kern="100">
                <a:solidFill>
                  <a:srgbClr val="984807"/>
                </a:solidFill>
                <a:latin typeface="Times New Roman" panose="02020603050405020304" pitchFamily="18" charset="0"/>
                <a:ea typeface="微软雅黑" panose="020B0503020204020204" pitchFamily="34" charset="-122"/>
                <a:cs typeface="Times New Roman" panose="02020603050405020304" pitchFamily="18" charset="0"/>
              </a:rPr>
              <a:t>考查</a:t>
            </a:r>
            <a:r>
              <a:rPr lang="zh-CN" altLang="en-US" sz="2800" kern="100">
                <a:solidFill>
                  <a:srgbClr val="984807"/>
                </a:solidFill>
                <a:latin typeface="宋体" panose="02010600030101010101" pitchFamily="2" charset="-122"/>
                <a:ea typeface="宋体" panose="02010600030101010101" pitchFamily="2" charset="-122"/>
                <a:cs typeface="Times New Roman" panose="02020603050405020304" pitchFamily="18" charset="0"/>
              </a:rPr>
              <a:t>“</a:t>
            </a:r>
            <a:r>
              <a:rPr lang="zh-CN" altLang="en-US" sz="2800" kern="100">
                <a:solidFill>
                  <a:srgbClr val="984807"/>
                </a:solidFill>
                <a:latin typeface="Times New Roman" panose="02020603050405020304" pitchFamily="18" charset="0"/>
                <a:ea typeface="微软雅黑" panose="020B0503020204020204" pitchFamily="34" charset="-122"/>
                <a:cs typeface="Times New Roman" panose="02020603050405020304" pitchFamily="18" charset="0"/>
              </a:rPr>
              <a:t>区域认知</a:t>
            </a:r>
            <a:r>
              <a:rPr lang="zh-CN" altLang="en-US" sz="2800" kern="100">
                <a:solidFill>
                  <a:srgbClr val="984807"/>
                </a:solidFill>
                <a:latin typeface="宋体" panose="02010600030101010101" pitchFamily="2" charset="-122"/>
                <a:ea typeface="宋体" panose="02010600030101010101" pitchFamily="2" charset="-122"/>
                <a:cs typeface="Times New Roman" panose="02020603050405020304" pitchFamily="18" charset="0"/>
              </a:rPr>
              <a:t>”</a:t>
            </a:r>
            <a:endParaRPr lang="zh-CN" altLang="zh-CN" sz="2800" kern="100" dirty="0">
              <a:solidFill>
                <a:srgbClr val="984807"/>
              </a:solidFill>
              <a:latin typeface="宋体" panose="02010600030101010101" pitchFamily="2" charset="-122"/>
              <a:ea typeface="宋体" panose="02010600030101010101" pitchFamily="2" charset="-122"/>
              <a:cs typeface="Times New Roman" panose="02020603050405020304" pitchFamily="18" charset="0"/>
            </a:endParaRPr>
          </a:p>
          <a:p>
            <a:pPr indent="711200"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(2023·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江苏南通模拟</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冰川泥石流是由冰雪融水或冰湖溃决冲蚀形成的含有大量泥沙石块的特殊洪流，其形成的堆积体常对河道产生影响。西藏东南部帕隆藏布江流域是我国冰川泥石流的多发地区，近些年来，该流域冰川泥石流发生的频率增加</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a:t>
            </a:r>
            <a:r>
              <a:rPr lang="zh-CN" altLang="en-US" sz="2800" kern="100" smtClean="0">
                <a:latin typeface="Times New Roman" panose="02020603050405020304" pitchFamily="18" charset="0"/>
                <a:ea typeface="楷体_GB2312" panose="02010609030101010101" pitchFamily="49" charset="-122"/>
                <a:cs typeface="Times New Roman" panose="02020603050405020304" pitchFamily="18" charset="0"/>
              </a:rPr>
              <a:t>右</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图</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示意帕隆藏布江流域某沟谷冰川泥石流堆积体对河道的影响。</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据此完成</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题。</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椭圆 8">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0" name="椭圆 9">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1" name="椭圆 10">
            <a:hlinkClick r:id="rId4" action="ppaction://hlinksldjump"/>
          </p:cNvPr>
          <p:cNvSpPr/>
          <p:nvPr/>
        </p:nvSpPr>
        <p:spPr>
          <a:xfrm>
            <a:off x="307645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3</a:t>
            </a:r>
            <a:endParaRPr kumimoji="1" lang="zh-CN" altLang="en-US" sz="1600" kern="0" dirty="0">
              <a:solidFill>
                <a:schemeClr val="bg1"/>
              </a:solidFill>
              <a:latin typeface="Arial" panose="020B0604020202020204"/>
              <a:ea typeface="微软雅黑" panose="020B0503020204020204" charset="-122"/>
            </a:endParaRPr>
          </a:p>
        </p:txBody>
      </p:sp>
      <p:sp>
        <p:nvSpPr>
          <p:cNvPr id="12" name="椭圆 11">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pic>
        <p:nvPicPr>
          <p:cNvPr id="13" name="Picture 2" descr="a77"/>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77733" y="618260"/>
            <a:ext cx="3654459" cy="581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35360" y="826834"/>
            <a:ext cx="7560840" cy="3970318"/>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影响该流域冰川泥石流发生频率增加的主要因素是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人类</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活动</a:t>
            </a:r>
            <a:endPar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2250440" algn="l"/>
              </a:tabLs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地壳运动</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植被</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变化</a:t>
            </a:r>
            <a:endPar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2250440" algn="l"/>
              </a:tabLs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气候变化</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椭圆 8">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0" name="椭圆 9">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1" name="椭圆 10">
            <a:hlinkClick r:id="rId4" action="ppaction://hlinksldjump"/>
          </p:cNvPr>
          <p:cNvSpPr/>
          <p:nvPr/>
        </p:nvSpPr>
        <p:spPr>
          <a:xfrm>
            <a:off x="307645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3</a:t>
            </a:r>
            <a:endParaRPr kumimoji="1" lang="zh-CN" altLang="en-US" sz="1600" kern="0" dirty="0">
              <a:solidFill>
                <a:schemeClr val="bg1"/>
              </a:solidFill>
              <a:latin typeface="Arial" panose="020B0604020202020204"/>
              <a:ea typeface="微软雅黑" panose="020B0503020204020204" charset="-122"/>
            </a:endParaRPr>
          </a:p>
        </p:txBody>
      </p:sp>
      <p:sp>
        <p:nvSpPr>
          <p:cNvPr id="12" name="椭圆 11">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8" name="TextBox 19"/>
          <p:cNvSpPr txBox="1"/>
          <p:nvPr/>
        </p:nvSpPr>
        <p:spPr>
          <a:xfrm>
            <a:off x="162769" y="4101455"/>
            <a:ext cx="756098" cy="784830"/>
          </a:xfrm>
          <a:prstGeom prst="rect">
            <a:avLst/>
          </a:prstGeom>
          <a:noFill/>
        </p:spPr>
        <p:txBody>
          <a:bodyPr wrap="square" rtlCol="0">
            <a:spAutoFit/>
          </a:bodyPr>
          <a:lstStyle/>
          <a:p>
            <a:pPr defTabSz="1219200"/>
            <a:r>
              <a:rPr lang="zh-CN" altLang="en-US" sz="4500" b="1" smtClean="0">
                <a:solidFill>
                  <a:srgbClr val="C00000"/>
                </a:solidFill>
                <a:latin typeface="华文细黑" panose="02010600040101010101" pitchFamily="2" charset="-122"/>
                <a:ea typeface="华文细黑" panose="02010600040101010101" pitchFamily="2" charset="-122"/>
              </a:rPr>
              <a:t>√</a:t>
            </a:r>
            <a:endParaRPr lang="zh-CN" altLang="en-US" sz="4500" b="1">
              <a:solidFill>
                <a:srgbClr val="C00000"/>
              </a:solidFill>
              <a:latin typeface="华文细黑" panose="02010600040101010101" pitchFamily="2" charset="-122"/>
              <a:ea typeface="华文细黑" panose="02010600040101010101" pitchFamily="2" charset="-122"/>
            </a:endParaRPr>
          </a:p>
        </p:txBody>
      </p:sp>
      <p:pic>
        <p:nvPicPr>
          <p:cNvPr id="13" name="Picture 2" descr="a77"/>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77733" y="618260"/>
            <a:ext cx="3654459" cy="581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298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1835" y="692696"/>
            <a:ext cx="11248331" cy="5416454"/>
            <a:chOff x="471835" y="4581127"/>
            <a:chExt cx="11248331" cy="5416454"/>
          </a:xfrm>
        </p:grpSpPr>
        <p:sp>
          <p:nvSpPr>
            <p:cNvPr id="12" name="圆角矩形 11"/>
            <p:cNvSpPr/>
            <p:nvPr/>
          </p:nvSpPr>
          <p:spPr>
            <a:xfrm>
              <a:off x="471835" y="4694018"/>
              <a:ext cx="11248331" cy="5303563"/>
            </a:xfrm>
            <a:prstGeom prst="roundRect">
              <a:avLst>
                <a:gd name="adj" fmla="val 2647"/>
              </a:avLst>
            </a:prstGeom>
            <a:solidFill>
              <a:srgbClr val="F2F2F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latin typeface="Arial" panose="020B0604020202020204"/>
                <a:ea typeface="微软雅黑" panose="020B0503020204020204" charset="-122"/>
              </a:endParaRPr>
            </a:p>
          </p:txBody>
        </p:sp>
        <p:sp>
          <p:nvSpPr>
            <p:cNvPr id="18" name="文本框 17"/>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OUYU Font" pitchFamily="2" charset="-122"/>
                <a:ea typeface="DOUYU Font" pitchFamily="2" charset="-122"/>
                <a:cs typeface="+mn-cs"/>
              </a:endParaRPr>
            </a:p>
          </p:txBody>
        </p:sp>
      </p:grpSp>
      <p:sp>
        <p:nvSpPr>
          <p:cNvPr id="3" name="矩形 2"/>
          <p:cNvSpPr/>
          <p:nvPr/>
        </p:nvSpPr>
        <p:spPr>
          <a:xfrm>
            <a:off x="701940" y="927770"/>
            <a:ext cx="7333487" cy="4616648"/>
          </a:xfrm>
          <a:prstGeom prst="rect">
            <a:avLst/>
          </a:prstGeom>
        </p:spPr>
        <p:txBody>
          <a:bodyPr wrap="square">
            <a:spAutoFit/>
          </a:bodyPr>
          <a:lstStyle/>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根据材料信息可知，冰川泥石流是由冰雪融水或冰湖溃决冲蚀形成的含有大量泥沙石块的特殊洪流。受气候变化影响，近些年气温升高，冰雪融化，冰碛物出露，松散物质增多，且冰雪融水量增多，冰湖更易溃决，地表径流量增加，侵蚀和搬运能力增强，易发生冰川泥石流，</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椭圆 12">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椭圆 16">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9" name="椭圆 18">
            <a:hlinkClick r:id="rId4" action="ppaction://hlinksldjump"/>
          </p:cNvPr>
          <p:cNvSpPr/>
          <p:nvPr/>
        </p:nvSpPr>
        <p:spPr>
          <a:xfrm>
            <a:off x="307645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3</a:t>
            </a:r>
            <a:endParaRPr kumimoji="1" lang="zh-CN" altLang="en-US" sz="1600" kern="0" dirty="0">
              <a:solidFill>
                <a:schemeClr val="bg1"/>
              </a:solidFill>
              <a:latin typeface="Arial" panose="020B0604020202020204"/>
              <a:ea typeface="微软雅黑" panose="020B0503020204020204" charset="-122"/>
            </a:endParaRPr>
          </a:p>
        </p:txBody>
      </p:sp>
      <p:sp>
        <p:nvSpPr>
          <p:cNvPr id="20" name="椭圆 19">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pic>
        <p:nvPicPr>
          <p:cNvPr id="11" name="Picture 2" descr="a77"/>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76575" y="934653"/>
            <a:ext cx="3256774" cy="5182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1835" y="692696"/>
            <a:ext cx="11248331" cy="5416454"/>
            <a:chOff x="471835" y="4581127"/>
            <a:chExt cx="11248331" cy="5416454"/>
          </a:xfrm>
        </p:grpSpPr>
        <p:sp>
          <p:nvSpPr>
            <p:cNvPr id="12" name="圆角矩形 11"/>
            <p:cNvSpPr/>
            <p:nvPr/>
          </p:nvSpPr>
          <p:spPr>
            <a:xfrm>
              <a:off x="471835" y="4694018"/>
              <a:ext cx="11248331" cy="5303563"/>
            </a:xfrm>
            <a:prstGeom prst="roundRect">
              <a:avLst>
                <a:gd name="adj" fmla="val 2647"/>
              </a:avLst>
            </a:prstGeom>
            <a:solidFill>
              <a:srgbClr val="F2F2F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latin typeface="Arial" panose="020B0604020202020204"/>
                <a:ea typeface="微软雅黑" panose="020B0503020204020204" charset="-122"/>
              </a:endParaRPr>
            </a:p>
          </p:txBody>
        </p:sp>
        <p:sp>
          <p:nvSpPr>
            <p:cNvPr id="18" name="文本框 17"/>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OUYU Font" pitchFamily="2" charset="-122"/>
                <a:ea typeface="DOUYU Font" pitchFamily="2" charset="-122"/>
                <a:cs typeface="+mn-cs"/>
              </a:endParaRPr>
            </a:p>
          </p:txBody>
        </p:sp>
      </p:grpSp>
      <p:sp>
        <p:nvSpPr>
          <p:cNvPr id="3" name="矩形 2"/>
          <p:cNvSpPr/>
          <p:nvPr/>
        </p:nvSpPr>
        <p:spPr>
          <a:xfrm>
            <a:off x="701940" y="927770"/>
            <a:ext cx="7333487" cy="4616648"/>
          </a:xfrm>
          <a:prstGeom prst="rect">
            <a:avLst/>
          </a:prstGeom>
        </p:spPr>
        <p:txBody>
          <a:bodyPr wrap="square">
            <a:spAutoFit/>
          </a:bodyPr>
          <a:lstStyle/>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该地区冰川泥石流主要受自然因素影响，人类活动影响较小，</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地壳运动易造成地震、滑坡等，冰川泥石流受地壳运动影响较小，</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植被的变化对泥石流的发生具有一定影响，但不是冰川泥石流发生频率增加的主要因素，</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椭圆 12">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椭圆 16">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9" name="椭圆 18">
            <a:hlinkClick r:id="rId4" action="ppaction://hlinksldjump"/>
          </p:cNvPr>
          <p:cNvSpPr/>
          <p:nvPr/>
        </p:nvSpPr>
        <p:spPr>
          <a:xfrm>
            <a:off x="307645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3</a:t>
            </a:r>
            <a:endParaRPr kumimoji="1" lang="zh-CN" altLang="en-US" sz="1600" kern="0" dirty="0">
              <a:solidFill>
                <a:schemeClr val="bg1"/>
              </a:solidFill>
              <a:latin typeface="Arial" panose="020B0604020202020204"/>
              <a:ea typeface="微软雅黑" panose="020B0503020204020204" charset="-122"/>
            </a:endParaRPr>
          </a:p>
        </p:txBody>
      </p:sp>
      <p:sp>
        <p:nvSpPr>
          <p:cNvPr id="20" name="椭圆 19">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pic>
        <p:nvPicPr>
          <p:cNvPr id="11" name="Picture 2" descr="a77"/>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76575" y="934653"/>
            <a:ext cx="3256774" cy="5182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49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6" name="椭圆 15">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椭圆 16">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椭圆 17">
            <a:hlinkClick r:id="rId5" action="ppaction://hlinksldjump"/>
          </p:cNvPr>
          <p:cNvSpPr/>
          <p:nvPr/>
        </p:nvSpPr>
        <p:spPr>
          <a:xfrm>
            <a:off x="347191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4</a:t>
            </a:r>
            <a:endParaRPr kumimoji="1" lang="zh-CN" altLang="en-US" sz="1600" kern="0" dirty="0">
              <a:solidFill>
                <a:schemeClr val="bg1"/>
              </a:solidFill>
              <a:latin typeface="Arial" panose="020B0604020202020204"/>
              <a:ea typeface="微软雅黑" panose="020B0503020204020204" charset="-122"/>
            </a:endParaRPr>
          </a:p>
        </p:txBody>
      </p:sp>
      <p:sp>
        <p:nvSpPr>
          <p:cNvPr id="9" name="矩形 8"/>
          <p:cNvSpPr/>
          <p:nvPr/>
        </p:nvSpPr>
        <p:spPr>
          <a:xfrm>
            <a:off x="335360" y="826834"/>
            <a:ext cx="7560840" cy="2603470"/>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与河口三角洲相比，冰川泥石流堆积体中的沉积物</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粒径较小</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分选性好</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棱角分明</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多粉砂质</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TextBox 19"/>
          <p:cNvSpPr txBox="1"/>
          <p:nvPr/>
        </p:nvSpPr>
        <p:spPr>
          <a:xfrm>
            <a:off x="191344" y="2780058"/>
            <a:ext cx="756098" cy="784830"/>
          </a:xfrm>
          <a:prstGeom prst="rect">
            <a:avLst/>
          </a:prstGeom>
          <a:noFill/>
        </p:spPr>
        <p:txBody>
          <a:bodyPr wrap="square" rtlCol="0">
            <a:spAutoFit/>
          </a:bodyPr>
          <a:lstStyle/>
          <a:p>
            <a:pPr defTabSz="1219200"/>
            <a:r>
              <a:rPr lang="zh-CN" altLang="en-US" sz="4500" b="1" smtClean="0">
                <a:solidFill>
                  <a:srgbClr val="C00000"/>
                </a:solidFill>
                <a:latin typeface="华文细黑" panose="02010600040101010101" pitchFamily="2" charset="-122"/>
                <a:ea typeface="华文细黑" panose="02010600040101010101" pitchFamily="2" charset="-122"/>
              </a:rPr>
              <a:t>√</a:t>
            </a:r>
            <a:endParaRPr lang="zh-CN" altLang="en-US" sz="4500" b="1">
              <a:solidFill>
                <a:srgbClr val="C00000"/>
              </a:solidFill>
              <a:latin typeface="华文细黑" panose="02010600040101010101" pitchFamily="2" charset="-122"/>
              <a:ea typeface="华文细黑" panose="02010600040101010101" pitchFamily="2" charset="-122"/>
            </a:endParaRPr>
          </a:p>
        </p:txBody>
      </p:sp>
      <p:pic>
        <p:nvPicPr>
          <p:cNvPr id="11" name="Picture 2" descr="a77"/>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77733" y="618260"/>
            <a:ext cx="3654459" cy="581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3" name="椭圆 12">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椭圆 17">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2" name="椭圆 21">
            <a:hlinkClick r:id="rId5" action="ppaction://hlinksldjump"/>
          </p:cNvPr>
          <p:cNvSpPr/>
          <p:nvPr/>
        </p:nvSpPr>
        <p:spPr>
          <a:xfrm>
            <a:off x="347191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4</a:t>
            </a:r>
            <a:endParaRPr kumimoji="1" lang="zh-CN" altLang="en-US" sz="1600" kern="0" dirty="0">
              <a:solidFill>
                <a:schemeClr val="bg1"/>
              </a:solidFill>
              <a:latin typeface="Arial" panose="020B0604020202020204"/>
              <a:ea typeface="微软雅黑" panose="020B0503020204020204" charset="-122"/>
            </a:endParaRPr>
          </a:p>
        </p:txBody>
      </p:sp>
      <p:grpSp>
        <p:nvGrpSpPr>
          <p:cNvPr id="11" name="组合 10"/>
          <p:cNvGrpSpPr/>
          <p:nvPr/>
        </p:nvGrpSpPr>
        <p:grpSpPr>
          <a:xfrm>
            <a:off x="471835" y="692696"/>
            <a:ext cx="11248331" cy="5416454"/>
            <a:chOff x="471835" y="4581127"/>
            <a:chExt cx="11248331" cy="5416454"/>
          </a:xfrm>
        </p:grpSpPr>
        <p:sp>
          <p:nvSpPr>
            <p:cNvPr id="14" name="圆角矩形 13"/>
            <p:cNvSpPr/>
            <p:nvPr/>
          </p:nvSpPr>
          <p:spPr>
            <a:xfrm>
              <a:off x="471835" y="4694018"/>
              <a:ext cx="11248331" cy="5303563"/>
            </a:xfrm>
            <a:prstGeom prst="roundRect">
              <a:avLst>
                <a:gd name="adj" fmla="val 2647"/>
              </a:avLst>
            </a:prstGeom>
            <a:solidFill>
              <a:srgbClr val="F2F2F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latin typeface="Arial" panose="020B0604020202020204"/>
                <a:ea typeface="微软雅黑" panose="020B0503020204020204" charset="-122"/>
              </a:endParaRPr>
            </a:p>
          </p:txBody>
        </p:sp>
        <p:sp>
          <p:nvSpPr>
            <p:cNvPr id="20" name="文本框 19"/>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OUYU Font" pitchFamily="2" charset="-122"/>
                <a:ea typeface="DOUYU Font" pitchFamily="2" charset="-122"/>
                <a:cs typeface="+mn-cs"/>
              </a:endParaRPr>
            </a:p>
          </p:txBody>
        </p:sp>
      </p:grpSp>
      <p:sp>
        <p:nvSpPr>
          <p:cNvPr id="23" name="矩形 22"/>
          <p:cNvSpPr/>
          <p:nvPr/>
        </p:nvSpPr>
        <p:spPr>
          <a:xfrm>
            <a:off x="701940" y="899195"/>
            <a:ext cx="7333487" cy="5181162"/>
          </a:xfrm>
          <a:prstGeom prst="rect">
            <a:avLst/>
          </a:prstGeom>
        </p:spPr>
        <p:txBody>
          <a:bodyPr wrap="square">
            <a:spAutoFit/>
          </a:bodyPr>
          <a:lstStyle/>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风和流水作用随着能量减小，颗粒大的先沉积，颗粒小的后沉积，沉积物分选性好，而冰川泥石流沉积物分选性差。因为冰碛物多是粗细不等、棱角分明的碎块，有的角砾表面具有磨光面或冰擦痕，分选性和磨圆性较差。因此，与河口三角洲相比，冰川泥石流堆积体中多为粒径较大的砾石，粉砂质沉积物较少，棱角分明、大小混杂、磨圆度和分选性差，故选</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5" name="Picture 2" descr="a77"/>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76575" y="934653"/>
            <a:ext cx="3256774" cy="5182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p:cNvPicPr>
          <p:nvPr/>
        </p:nvPicPr>
        <p:blipFill rotWithShape="1">
          <a:blip r:embed="rId2">
            <a:extLst>
              <a:ext uri="{28A0092B-C50C-407E-A947-70E740481C1C}">
                <a14:useLocalDpi xmlns:a14="http://schemas.microsoft.com/office/drawing/2010/main" val="0"/>
              </a:ext>
            </a:extLst>
          </a:blip>
          <a:srcRect b="2750"/>
          <a:stretch/>
        </p:blipFill>
        <p:spPr>
          <a:xfrm>
            <a:off x="5136000" y="0"/>
            <a:ext cx="7056000" cy="6858000"/>
          </a:xfrm>
          <a:prstGeom prst="rect">
            <a:avLst/>
          </a:prstGeom>
        </p:spPr>
      </p:pic>
      <p:sp>
        <p:nvSpPr>
          <p:cNvPr id="10" name="矩形 9"/>
          <p:cNvSpPr/>
          <p:nvPr/>
        </p:nvSpPr>
        <p:spPr>
          <a:xfrm>
            <a:off x="1" y="0"/>
            <a:ext cx="5132052" cy="6858000"/>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79376" y="2450827"/>
            <a:ext cx="3960440" cy="1200329"/>
          </a:xfrm>
          <a:prstGeom prst="rect">
            <a:avLst/>
          </a:prstGeom>
        </p:spPr>
        <p:txBody>
          <a:bodyPr wrap="square">
            <a:spAutoFit/>
          </a:bodyPr>
          <a:lstStyle/>
          <a:p>
            <a:pPr algn="ctr"/>
            <a:r>
              <a:rPr lang="zh-CN" altLang="en-US" sz="7200" spc="-300" smtClean="0">
                <a:solidFill>
                  <a:prstClr val="black"/>
                </a:solidFill>
                <a:latin typeface="方正综艺简体" panose="03000509000000000000" pitchFamily="65" charset="-122"/>
                <a:ea typeface="方正综艺简体" panose="03000509000000000000" pitchFamily="65" charset="-122"/>
                <a:cs typeface="+mn-ea"/>
              </a:rPr>
              <a:t>考点练</a:t>
            </a:r>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390000" y="679561"/>
            <a:ext cx="11412000" cy="5262979"/>
          </a:xfrm>
          <a:prstGeom prst="rect">
            <a:avLst/>
          </a:prstGeom>
        </p:spPr>
        <p:txBody>
          <a:bodyPr wrap="square">
            <a:spAutoFit/>
          </a:bodyPr>
          <a:lstStyle/>
          <a:p>
            <a:pPr indent="711200"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(2023·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山东潍坊模拟</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八字门滑坡</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下图</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是三峡库区重点监测滑坡之一，由于每年受强降雨或持续性降雨影响，目前该滑坡仍处于位移变形状态。</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据此完成</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题</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八字门滑坡体滑动方向是</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由东北向</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西南</a:t>
            </a:r>
            <a:endPar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2250440" algn="l"/>
              </a:tabLs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由西北向东南</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由西南向</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东北</a:t>
            </a:r>
            <a:endPar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2250440" algn="l"/>
              </a:tabLs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由东南向</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西北</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p:txBody>
      </p:sp>
      <p:sp>
        <p:nvSpPr>
          <p:cNvPr id="14" name="椭圆 13">
            <a:hlinkClick r:id="rId2" action="ppaction://hlinksldjump"/>
          </p:cNvPr>
          <p:cNvSpPr/>
          <p:nvPr/>
        </p:nvSpPr>
        <p:spPr>
          <a:xfrm>
            <a:off x="228553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a:t>
            </a:r>
            <a:endParaRPr kumimoji="1" lang="zh-CN" altLang="en-US" sz="1600" kern="0" dirty="0">
              <a:solidFill>
                <a:schemeClr val="bg1"/>
              </a:solidFill>
              <a:latin typeface="Arial" panose="020B0604020202020204"/>
              <a:ea typeface="微软雅黑" panose="020B0503020204020204" charset="-122"/>
            </a:endParaRPr>
          </a:p>
        </p:txBody>
      </p:sp>
      <p:sp>
        <p:nvSpPr>
          <p:cNvPr id="16" name="椭圆 15">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7" name="椭圆 16">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椭圆 17">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椭圆 18">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椭圆 20">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椭圆 21">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椭圆 22">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TextBox 19"/>
          <p:cNvSpPr txBox="1"/>
          <p:nvPr/>
        </p:nvSpPr>
        <p:spPr>
          <a:xfrm>
            <a:off x="219919" y="3940314"/>
            <a:ext cx="756098" cy="784830"/>
          </a:xfrm>
          <a:prstGeom prst="rect">
            <a:avLst/>
          </a:prstGeom>
          <a:noFill/>
        </p:spPr>
        <p:txBody>
          <a:bodyPr wrap="square" rtlCol="0">
            <a:spAutoFit/>
          </a:bodyPr>
          <a:lstStyle/>
          <a:p>
            <a:pPr defTabSz="1219200"/>
            <a:r>
              <a:rPr lang="zh-CN" altLang="en-US" sz="4500" b="1" smtClean="0">
                <a:solidFill>
                  <a:srgbClr val="C00000"/>
                </a:solidFill>
                <a:latin typeface="华文细黑" panose="02010600040101010101" pitchFamily="2" charset="-122"/>
                <a:ea typeface="华文细黑" panose="02010600040101010101" pitchFamily="2" charset="-122"/>
              </a:rPr>
              <a:t>√</a:t>
            </a:r>
            <a:endParaRPr lang="zh-CN" altLang="en-US" sz="4500" b="1">
              <a:solidFill>
                <a:srgbClr val="C00000"/>
              </a:solidFill>
              <a:latin typeface="华文细黑" panose="02010600040101010101" pitchFamily="2" charset="-122"/>
              <a:ea typeface="华文细黑" panose="02010600040101010101" pitchFamily="2" charset="-122"/>
            </a:endParaRPr>
          </a:p>
        </p:txBody>
      </p:sp>
      <p:pic>
        <p:nvPicPr>
          <p:cNvPr id="1026" name="Picture 2" descr="264"/>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05704" y="2034674"/>
            <a:ext cx="5691548" cy="43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471835" y="999778"/>
            <a:ext cx="11248331" cy="4301430"/>
            <a:chOff x="471835" y="4581127"/>
            <a:chExt cx="11248331" cy="4301430"/>
          </a:xfrm>
        </p:grpSpPr>
        <p:sp>
          <p:nvSpPr>
            <p:cNvPr id="23" name="圆角矩形 22"/>
            <p:cNvSpPr/>
            <p:nvPr/>
          </p:nvSpPr>
          <p:spPr>
            <a:xfrm>
              <a:off x="471835" y="4694018"/>
              <a:ext cx="11248331" cy="4188539"/>
            </a:xfrm>
            <a:prstGeom prst="roundRect">
              <a:avLst>
                <a:gd name="adj" fmla="val 3601"/>
              </a:avLst>
            </a:prstGeom>
            <a:solidFill>
              <a:srgbClr val="F2F2F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4" name="文本框 23"/>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OUYU Font" pitchFamily="2" charset="-122"/>
                <a:ea typeface="DOUYU Font" pitchFamily="2" charset="-122"/>
                <a:cs typeface="+mn-cs"/>
              </a:endParaRPr>
            </a:p>
          </p:txBody>
        </p:sp>
      </p:grpSp>
      <p:sp>
        <p:nvSpPr>
          <p:cNvPr id="9" name="椭圆 8">
            <a:hlinkClick r:id="rId2" action="ppaction://hlinksldjump"/>
          </p:cNvPr>
          <p:cNvSpPr/>
          <p:nvPr/>
        </p:nvSpPr>
        <p:spPr>
          <a:xfrm>
            <a:off x="228553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a:t>
            </a:r>
            <a:endParaRPr kumimoji="1" lang="zh-CN" altLang="en-US" sz="1600" kern="0" dirty="0">
              <a:solidFill>
                <a:schemeClr val="bg1"/>
              </a:solidFill>
              <a:latin typeface="Arial" panose="020B0604020202020204"/>
              <a:ea typeface="微软雅黑" panose="020B0503020204020204" charset="-122"/>
            </a:endParaRPr>
          </a:p>
        </p:txBody>
      </p:sp>
      <p:sp>
        <p:nvSpPr>
          <p:cNvPr id="11" name="椭圆 10">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4" name="椭圆 13">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5" name="椭圆 14">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6" name="椭圆 15">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7" name="椭圆 16">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椭圆 18">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椭圆 19">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 name="矩形 2"/>
          <p:cNvSpPr/>
          <p:nvPr/>
        </p:nvSpPr>
        <p:spPr>
          <a:xfrm>
            <a:off x="716713" y="1255400"/>
            <a:ext cx="5618950" cy="2677656"/>
          </a:xfrm>
          <a:prstGeom prst="rect">
            <a:avLst/>
          </a:prstGeom>
        </p:spPr>
        <p:txBody>
          <a:bodyPr wrap="square">
            <a:spAutoFit/>
          </a:bodyPr>
          <a:lstStyle/>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滑坡体滑动的方向一般是由高处向低处，结合图中等高线和指向标可知，该滑坡体的滑动方向是由西北向东南，故选</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5" name="Picture 2" descr="264"/>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76568" y="1340768"/>
            <a:ext cx="4894751" cy="3754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794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6" name="椭圆 5">
            <a:hlinkClick r:id="rId3" action="ppaction://hlinksldjump"/>
          </p:cNvPr>
          <p:cNvSpPr/>
          <p:nvPr/>
        </p:nvSpPr>
        <p:spPr>
          <a:xfrm>
            <a:off x="268099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2</a:t>
            </a:r>
            <a:endParaRPr kumimoji="1" lang="zh-CN" altLang="en-US" sz="1600" kern="0" dirty="0">
              <a:solidFill>
                <a:schemeClr val="bg1"/>
              </a:solidFill>
              <a:latin typeface="Arial" panose="020B0604020202020204"/>
              <a:ea typeface="微软雅黑" panose="020B0503020204020204" charset="-122"/>
            </a:endParaRPr>
          </a:p>
        </p:txBody>
      </p:sp>
      <p:sp>
        <p:nvSpPr>
          <p:cNvPr id="7" name="椭圆 6">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8" name="椭圆 7">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9" name="椭圆 8">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0" name="椭圆 9">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2" name="椭圆 11">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7" name="矩形 16"/>
          <p:cNvSpPr/>
          <p:nvPr/>
        </p:nvSpPr>
        <p:spPr>
          <a:xfrm>
            <a:off x="390000" y="679561"/>
            <a:ext cx="11412000" cy="4616648"/>
          </a:xfrm>
          <a:prstGeom prst="rect">
            <a:avLst/>
          </a:prstGeom>
        </p:spPr>
        <p:txBody>
          <a:bodyPr wrap="square">
            <a:spAutoFit/>
          </a:bodyPr>
          <a:lstStyle/>
          <a:p>
            <a:pPr indent="711200"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(2023·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山东潍坊模拟</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八字门滑坡</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下图</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是三峡库区重点监测滑坡之一，由于每年受强降雨或持续性降雨影响，目前该滑坡仍处于位移变形状态。</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据此完成</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题</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目前八字门滑坡发生位移变形的</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主</a:t>
            </a:r>
            <a:endParaRPr lang="en-US"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要</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海拔范围在</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A.145 m</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以下</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	B.145</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156 m</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C.156</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175 m  	D.175 m</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以上</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TextBox 19"/>
          <p:cNvSpPr txBox="1"/>
          <p:nvPr/>
        </p:nvSpPr>
        <p:spPr>
          <a:xfrm>
            <a:off x="2973163" y="4557110"/>
            <a:ext cx="756098" cy="784830"/>
          </a:xfrm>
          <a:prstGeom prst="rect">
            <a:avLst/>
          </a:prstGeom>
          <a:noFill/>
        </p:spPr>
        <p:txBody>
          <a:bodyPr wrap="square" rtlCol="0">
            <a:spAutoFit/>
          </a:bodyPr>
          <a:lstStyle/>
          <a:p>
            <a:pPr defTabSz="1219200"/>
            <a:r>
              <a:rPr lang="zh-CN" altLang="en-US" sz="4500" b="1" smtClean="0">
                <a:solidFill>
                  <a:srgbClr val="C00000"/>
                </a:solidFill>
                <a:latin typeface="华文细黑" panose="02010600040101010101" pitchFamily="2" charset="-122"/>
                <a:ea typeface="华文细黑" panose="02010600040101010101" pitchFamily="2" charset="-122"/>
              </a:rPr>
              <a:t>√</a:t>
            </a:r>
            <a:endParaRPr lang="zh-CN" altLang="en-US" sz="4500" b="1">
              <a:solidFill>
                <a:srgbClr val="C00000"/>
              </a:solidFill>
              <a:latin typeface="华文细黑" panose="02010600040101010101" pitchFamily="2" charset="-122"/>
              <a:ea typeface="华文细黑" panose="02010600040101010101" pitchFamily="2" charset="-122"/>
            </a:endParaRPr>
          </a:p>
        </p:txBody>
      </p:sp>
      <p:pic>
        <p:nvPicPr>
          <p:cNvPr id="14" name="Picture 2" descr="264"/>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1766" y="1975621"/>
            <a:ext cx="5469465" cy="419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90000" y="760050"/>
            <a:ext cx="8683889" cy="5909310"/>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(2021·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山东地理</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阅读图文资料，完成下列要求。</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(16</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indent="711200"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海巴洛沟流域位于青藏高原东南缘，横断山脉中段</a:t>
            </a:r>
            <a:r>
              <a:rPr lang="en-US" altLang="zh-CN" sz="2800" kern="100" smtClean="0">
                <a:latin typeface="Times New Roman" panose="02020603050405020304" pitchFamily="18" charset="0"/>
                <a:ea typeface="楷体_GB2312" panose="02010609030101010101" pitchFamily="49" charset="-122"/>
                <a:cs typeface="Courier New" panose="02070309020205020404" pitchFamily="49" charset="0"/>
              </a:rPr>
              <a:t>(</a:t>
            </a:r>
            <a:r>
              <a:rPr lang="zh-CN" altLang="en-US" sz="2800" kern="100" smtClean="0">
                <a:latin typeface="Times New Roman" panose="02020603050405020304" pitchFamily="18" charset="0"/>
                <a:ea typeface="楷体_GB2312" panose="02010609030101010101" pitchFamily="49" charset="-122"/>
                <a:cs typeface="Courier New" panose="02070309020205020404" pitchFamily="49" charset="0"/>
              </a:rPr>
              <a:t>右</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，面积</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53.4 km</a:t>
            </a:r>
            <a:r>
              <a:rPr lang="en-US" altLang="zh-CN" sz="2800" kern="100" baseline="3000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。主沟发源于哈巴雪山西侧，汇入金沙江一级支流冲江河，长度</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12.8 km</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。流域自上而下分为高山寒带峰脊区和宽谷区、温带窄谷区、亚热带低谷区。该流域降水量随海拔升高而显著增加，其中海拔</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4 200 m</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以上的峰脊区年降水量超过</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1 100 mm</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2019</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年</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7</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月</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28</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日，峰脊区</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6</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小时降雨量达</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60.4 mm</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，激发了特大规模降雨</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冰川融水混合型泥石流。</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1" y="-27382"/>
            <a:ext cx="11640617" cy="637259"/>
          </a:xfrm>
          <a:prstGeom prst="rect">
            <a:avLst/>
          </a:prstGeom>
          <a:solidFill>
            <a:srgbClr val="071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矩形 19"/>
          <p:cNvSpPr/>
          <p:nvPr/>
        </p:nvSpPr>
        <p:spPr>
          <a:xfrm>
            <a:off x="7161118" y="-27382"/>
            <a:ext cx="5030882" cy="637259"/>
          </a:xfrm>
          <a:prstGeom prst="rect">
            <a:avLst/>
          </a:prstGeom>
          <a:solidFill>
            <a:srgbClr val="071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5" name="组合 24"/>
          <p:cNvGrpSpPr/>
          <p:nvPr/>
        </p:nvGrpSpPr>
        <p:grpSpPr>
          <a:xfrm>
            <a:off x="5036138" y="-26878"/>
            <a:ext cx="2124980" cy="636755"/>
            <a:chOff x="5116463" y="127443"/>
            <a:chExt cx="1963180" cy="636755"/>
          </a:xfrm>
        </p:grpSpPr>
        <p:sp>
          <p:nvSpPr>
            <p:cNvPr id="13" name="矩形 12"/>
            <p:cNvSpPr/>
            <p:nvPr/>
          </p:nvSpPr>
          <p:spPr>
            <a:xfrm>
              <a:off x="5116463" y="127446"/>
              <a:ext cx="1963180" cy="636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2" name="直接连接符 11"/>
            <p:cNvCxnSpPr/>
            <p:nvPr/>
          </p:nvCxnSpPr>
          <p:spPr>
            <a:xfrm>
              <a:off x="5116463" y="673646"/>
              <a:ext cx="196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7001371" y="127443"/>
              <a:ext cx="0" cy="51415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5201171" y="127444"/>
              <a:ext cx="0" cy="51415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文本框 32"/>
            <p:cNvSpPr txBox="1"/>
            <p:nvPr/>
          </p:nvSpPr>
          <p:spPr>
            <a:xfrm>
              <a:off x="5166541" y="157748"/>
              <a:ext cx="1861844" cy="553998"/>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ctr"/>
              <a:r>
                <a:rPr lang="zh-CN" altLang="en-US" sz="3000" b="1" dirty="0" smtClean="0">
                  <a:solidFill>
                    <a:srgbClr val="1E1317"/>
                  </a:solidFill>
                  <a:latin typeface="微软雅黑" panose="020B0503020204020204" charset="-122"/>
                  <a:ea typeface="微软雅黑" panose="020B0503020204020204" charset="-122"/>
                </a:rPr>
                <a:t>真题研析</a:t>
              </a:r>
              <a:endParaRPr lang="en-US" altLang="zh-CN" sz="3000" b="1" dirty="0">
                <a:solidFill>
                  <a:srgbClr val="1E1317"/>
                </a:solidFill>
                <a:latin typeface="微软雅黑" panose="020B0503020204020204" charset="-122"/>
                <a:ea typeface="微软雅黑" panose="020B0503020204020204" charset="-122"/>
              </a:endParaRPr>
            </a:p>
          </p:txBody>
        </p:sp>
      </p:grpSp>
      <p:pic>
        <p:nvPicPr>
          <p:cNvPr id="2" name="Picture 2" descr="26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71523" y="964262"/>
            <a:ext cx="2757125" cy="5542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9" name="椭圆 8">
            <a:hlinkClick r:id="rId3" action="ppaction://hlinksldjump"/>
          </p:cNvPr>
          <p:cNvSpPr/>
          <p:nvPr/>
        </p:nvSpPr>
        <p:spPr>
          <a:xfrm>
            <a:off x="268099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2</a:t>
            </a:r>
            <a:endParaRPr kumimoji="1" lang="zh-CN" altLang="en-US" sz="1600" kern="0" dirty="0">
              <a:solidFill>
                <a:schemeClr val="bg1"/>
              </a:solidFill>
              <a:latin typeface="Arial" panose="020B0604020202020204"/>
              <a:ea typeface="微软雅黑" panose="020B0503020204020204" charset="-122"/>
            </a:endParaRPr>
          </a:p>
        </p:txBody>
      </p:sp>
      <p:sp>
        <p:nvSpPr>
          <p:cNvPr id="11" name="椭圆 10">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4" name="椭圆 13">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5" name="椭圆 14">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6" name="椭圆 15">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7" name="椭圆 16">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椭圆 18">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23" name="组合 22"/>
          <p:cNvGrpSpPr/>
          <p:nvPr/>
        </p:nvGrpSpPr>
        <p:grpSpPr>
          <a:xfrm>
            <a:off x="471835" y="999778"/>
            <a:ext cx="11248331" cy="4301430"/>
            <a:chOff x="471835" y="4581127"/>
            <a:chExt cx="11248331" cy="4301430"/>
          </a:xfrm>
        </p:grpSpPr>
        <p:sp>
          <p:nvSpPr>
            <p:cNvPr id="24" name="圆角矩形 23"/>
            <p:cNvSpPr/>
            <p:nvPr/>
          </p:nvSpPr>
          <p:spPr>
            <a:xfrm>
              <a:off x="471835" y="4694018"/>
              <a:ext cx="11248331" cy="4188539"/>
            </a:xfrm>
            <a:prstGeom prst="roundRect">
              <a:avLst>
                <a:gd name="adj" fmla="val 3601"/>
              </a:avLst>
            </a:prstGeom>
            <a:solidFill>
              <a:srgbClr val="F2F2F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5" name="文本框 24"/>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OUYU Font" pitchFamily="2" charset="-122"/>
                <a:ea typeface="DOUYU Font" pitchFamily="2" charset="-122"/>
                <a:cs typeface="+mn-cs"/>
              </a:endParaRPr>
            </a:p>
          </p:txBody>
        </p:sp>
      </p:grpSp>
      <p:sp>
        <p:nvSpPr>
          <p:cNvPr id="26" name="矩形 25"/>
          <p:cNvSpPr/>
          <p:nvPr/>
        </p:nvSpPr>
        <p:spPr>
          <a:xfrm>
            <a:off x="716713" y="1255400"/>
            <a:ext cx="5618950" cy="3242170"/>
          </a:xfrm>
          <a:prstGeom prst="rect">
            <a:avLst/>
          </a:prstGeom>
        </p:spPr>
        <p:txBody>
          <a:bodyPr wrap="square">
            <a:spAutoFit/>
          </a:bodyPr>
          <a:lstStyle/>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据图分析可知，</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175 m</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以上的区域等高线比较密集，坡度较陡，且在水库蓄水位线以上，在重力和径流作用下，滑坡体易发生位移变形，故选</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8" name="Picture 2" descr="264"/>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28048" y="1268760"/>
            <a:ext cx="4972241" cy="381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390000" y="548680"/>
            <a:ext cx="11412000" cy="664477"/>
          </a:xfrm>
          <a:prstGeom prst="rect">
            <a:avLst/>
          </a:prstGeom>
        </p:spPr>
        <p:txBody>
          <a:bodyPr wrap="square">
            <a:spAutoFit/>
          </a:bodyPr>
          <a:lstStyle/>
          <a:p>
            <a:pPr algn="just">
              <a:lnSpc>
                <a:spcPct val="150000"/>
              </a:lnSpc>
              <a:spcAft>
                <a:spcPts val="0"/>
              </a:spcAft>
              <a:tabLst>
                <a:tab pos="2250440" algn="l"/>
              </a:tabLs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推测八字门滑坡积累位移变化</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特征大致</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为</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7170" name="Picture 2" descr="26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7385" y="1261575"/>
            <a:ext cx="4706480" cy="232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26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7385" y="3769277"/>
            <a:ext cx="4706480" cy="2396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19"/>
          <p:cNvSpPr txBox="1"/>
          <p:nvPr/>
        </p:nvSpPr>
        <p:spPr>
          <a:xfrm>
            <a:off x="1781167" y="5600293"/>
            <a:ext cx="756098" cy="784830"/>
          </a:xfrm>
          <a:prstGeom prst="rect">
            <a:avLst/>
          </a:prstGeom>
          <a:noFill/>
        </p:spPr>
        <p:txBody>
          <a:bodyPr wrap="square" rtlCol="0">
            <a:spAutoFit/>
          </a:bodyPr>
          <a:lstStyle/>
          <a:p>
            <a:pPr defTabSz="1219200"/>
            <a:r>
              <a:rPr lang="zh-CN" altLang="en-US" sz="4500" b="1" smtClean="0">
                <a:solidFill>
                  <a:srgbClr val="C00000"/>
                </a:solidFill>
                <a:latin typeface="华文细黑" panose="02010600040101010101" pitchFamily="2" charset="-122"/>
                <a:ea typeface="华文细黑" panose="02010600040101010101" pitchFamily="2" charset="-122"/>
              </a:rPr>
              <a:t>√</a:t>
            </a:r>
            <a:endParaRPr lang="zh-CN" altLang="en-US" sz="4500" b="1">
              <a:solidFill>
                <a:srgbClr val="C00000"/>
              </a:solidFill>
              <a:latin typeface="华文细黑" panose="02010600040101010101" pitchFamily="2" charset="-122"/>
              <a:ea typeface="华文细黑" panose="02010600040101010101" pitchFamily="2" charset="-122"/>
            </a:endParaRPr>
          </a:p>
        </p:txBody>
      </p:sp>
      <p:sp>
        <p:nvSpPr>
          <p:cNvPr id="5" name="椭圆 4">
            <a:hlinkClick r:id="rId4"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6" name="椭圆 5">
            <a:hlinkClick r:id="rId5"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7" name="椭圆 6">
            <a:hlinkClick r:id="rId6" action="ppaction://hlinksldjump"/>
          </p:cNvPr>
          <p:cNvSpPr/>
          <p:nvPr/>
        </p:nvSpPr>
        <p:spPr>
          <a:xfrm>
            <a:off x="307645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3</a:t>
            </a:r>
            <a:endParaRPr kumimoji="1" lang="zh-CN" altLang="en-US" sz="1600" kern="0" dirty="0">
              <a:solidFill>
                <a:schemeClr val="bg1"/>
              </a:solidFill>
              <a:latin typeface="Arial" panose="020B0604020202020204"/>
              <a:ea typeface="微软雅黑" panose="020B0503020204020204" charset="-122"/>
            </a:endParaRPr>
          </a:p>
        </p:txBody>
      </p:sp>
      <p:sp>
        <p:nvSpPr>
          <p:cNvPr id="8" name="椭圆 7">
            <a:hlinkClick r:id="rId7"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9" name="椭圆 8">
            <a:hlinkClick r:id="rId8"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0" name="椭圆 9">
            <a:hlinkClick r:id="rId9"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10"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2" name="椭圆 11">
            <a:hlinkClick r:id="rId11"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pic>
        <p:nvPicPr>
          <p:cNvPr id="15" name="Picture 2" descr="264"/>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1766" y="1412776"/>
            <a:ext cx="5469465" cy="419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9" name="椭圆 8">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4" action="ppaction://hlinksldjump"/>
          </p:cNvPr>
          <p:cNvSpPr/>
          <p:nvPr/>
        </p:nvSpPr>
        <p:spPr>
          <a:xfrm>
            <a:off x="307645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3</a:t>
            </a:r>
            <a:endParaRPr kumimoji="1" lang="zh-CN" altLang="en-US" sz="1600" kern="0" dirty="0">
              <a:solidFill>
                <a:schemeClr val="bg1"/>
              </a:solidFill>
              <a:latin typeface="Arial" panose="020B0604020202020204"/>
              <a:ea typeface="微软雅黑" panose="020B0503020204020204" charset="-122"/>
            </a:endParaRPr>
          </a:p>
        </p:txBody>
      </p:sp>
      <p:sp>
        <p:nvSpPr>
          <p:cNvPr id="14" name="椭圆 13">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5" name="椭圆 14">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6" name="椭圆 15">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7" name="椭圆 16">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椭圆 18">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25" name="组合 24"/>
          <p:cNvGrpSpPr/>
          <p:nvPr/>
        </p:nvGrpSpPr>
        <p:grpSpPr>
          <a:xfrm>
            <a:off x="471835" y="999778"/>
            <a:ext cx="11248331" cy="4872270"/>
            <a:chOff x="471835" y="4581127"/>
            <a:chExt cx="11248331" cy="4872270"/>
          </a:xfrm>
        </p:grpSpPr>
        <p:sp>
          <p:nvSpPr>
            <p:cNvPr id="26" name="圆角矩形 25"/>
            <p:cNvSpPr/>
            <p:nvPr/>
          </p:nvSpPr>
          <p:spPr>
            <a:xfrm>
              <a:off x="471835" y="4694018"/>
              <a:ext cx="11248331" cy="4759379"/>
            </a:xfrm>
            <a:prstGeom prst="roundRect">
              <a:avLst>
                <a:gd name="adj" fmla="val 3601"/>
              </a:avLst>
            </a:prstGeom>
            <a:solidFill>
              <a:srgbClr val="F2F2F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7" name="文本框 26"/>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OUYU Font" pitchFamily="2" charset="-122"/>
                <a:ea typeface="DOUYU Font" pitchFamily="2" charset="-122"/>
                <a:cs typeface="+mn-cs"/>
              </a:endParaRPr>
            </a:p>
          </p:txBody>
        </p:sp>
      </p:grpSp>
      <p:sp>
        <p:nvSpPr>
          <p:cNvPr id="28" name="矩形 27"/>
          <p:cNvSpPr/>
          <p:nvPr/>
        </p:nvSpPr>
        <p:spPr>
          <a:xfrm>
            <a:off x="716712" y="1236350"/>
            <a:ext cx="6040395" cy="4616648"/>
          </a:xfrm>
          <a:prstGeom prst="rect">
            <a:avLst/>
          </a:prstGeom>
        </p:spPr>
        <p:txBody>
          <a:bodyPr wrap="square">
            <a:spAutoFit/>
          </a:bodyPr>
          <a:lstStyle/>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根据材料可知，该滑坡每年受降雨影响较大，结合所学可知，每年的</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5</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9</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月为长江流域的雨季，降雨较为集中，滑坡体移动范围较大；</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10</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月～次年的</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4</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月，长江流域降雨较少，滑坡体移动较为缓慢，故</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选项中的图能够反映该滑坡积累位移变化特征。</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8" name="Picture 2" descr="264"/>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76381" y="1484784"/>
            <a:ext cx="4520219" cy="3466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par>
                                <p:cTn id="11" presetID="3"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9" name="椭圆 8">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4" action="ppaction://hlinksldjump"/>
          </p:cNvPr>
          <p:cNvSpPr/>
          <p:nvPr/>
        </p:nvSpPr>
        <p:spPr>
          <a:xfrm>
            <a:off x="307645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3</a:t>
            </a:r>
            <a:endParaRPr kumimoji="1" lang="zh-CN" altLang="en-US" sz="1600" kern="0" dirty="0">
              <a:solidFill>
                <a:schemeClr val="bg1"/>
              </a:solidFill>
              <a:latin typeface="Arial" panose="020B0604020202020204"/>
              <a:ea typeface="微软雅黑" panose="020B0503020204020204" charset="-122"/>
            </a:endParaRPr>
          </a:p>
        </p:txBody>
      </p:sp>
      <p:sp>
        <p:nvSpPr>
          <p:cNvPr id="14" name="椭圆 13">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5" name="椭圆 14">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6" name="椭圆 15">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7" name="椭圆 16">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椭圆 18">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25" name="组合 24"/>
          <p:cNvGrpSpPr/>
          <p:nvPr/>
        </p:nvGrpSpPr>
        <p:grpSpPr>
          <a:xfrm>
            <a:off x="471835" y="999778"/>
            <a:ext cx="11248331" cy="4085406"/>
            <a:chOff x="471835" y="4581127"/>
            <a:chExt cx="11248331" cy="4085406"/>
          </a:xfrm>
        </p:grpSpPr>
        <p:sp>
          <p:nvSpPr>
            <p:cNvPr id="26" name="圆角矩形 25"/>
            <p:cNvSpPr/>
            <p:nvPr/>
          </p:nvSpPr>
          <p:spPr>
            <a:xfrm>
              <a:off x="471835" y="4694018"/>
              <a:ext cx="11248331" cy="3972515"/>
            </a:xfrm>
            <a:prstGeom prst="roundRect">
              <a:avLst>
                <a:gd name="adj" fmla="val 3601"/>
              </a:avLst>
            </a:prstGeom>
            <a:solidFill>
              <a:srgbClr val="F2F2F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7" name="文本框 26"/>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OUYU Font" pitchFamily="2" charset="-122"/>
                <a:ea typeface="DOUYU Font" pitchFamily="2" charset="-122"/>
                <a:cs typeface="+mn-cs"/>
              </a:endParaRPr>
            </a:p>
          </p:txBody>
        </p:sp>
      </p:grpSp>
      <p:sp>
        <p:nvSpPr>
          <p:cNvPr id="28" name="矩形 27"/>
          <p:cNvSpPr/>
          <p:nvPr/>
        </p:nvSpPr>
        <p:spPr>
          <a:xfrm>
            <a:off x="716712" y="1236350"/>
            <a:ext cx="6040395" cy="2595839"/>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选项中的图无法反映降水季节变化对滑坡体的影响，</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选项错误；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选项中的图与该地区降水季节变化特征不符，</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选项错误。故选</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选项。</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8" name="Picture 2" descr="264"/>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5336" y="1305600"/>
            <a:ext cx="4657186" cy="357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616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par>
                                <p:cTn id="11" presetID="3"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椭圆 28">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1" name="椭圆 30">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2" name="椭圆 31">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椭圆 39">
            <a:hlinkClick r:id="rId5" action="ppaction://hlinksldjump"/>
          </p:cNvPr>
          <p:cNvSpPr/>
          <p:nvPr/>
        </p:nvSpPr>
        <p:spPr>
          <a:xfrm>
            <a:off x="347191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4</a:t>
            </a:r>
            <a:endParaRPr kumimoji="1" lang="zh-CN" altLang="en-US" sz="1600" kern="0" dirty="0">
              <a:solidFill>
                <a:schemeClr val="bg1"/>
              </a:solidFill>
              <a:latin typeface="Arial" panose="020B0604020202020204"/>
              <a:ea typeface="微软雅黑" panose="020B0503020204020204" charset="-122"/>
            </a:endParaRPr>
          </a:p>
        </p:txBody>
      </p:sp>
      <p:sp>
        <p:nvSpPr>
          <p:cNvPr id="41" name="椭圆 40">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2" name="椭圆 41">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椭圆 42">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椭圆 43">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矩形 20"/>
          <p:cNvSpPr/>
          <p:nvPr/>
        </p:nvSpPr>
        <p:spPr>
          <a:xfrm>
            <a:off x="390000" y="620688"/>
            <a:ext cx="11412000" cy="5262979"/>
          </a:xfrm>
          <a:prstGeom prst="rect">
            <a:avLst/>
          </a:prstGeom>
        </p:spPr>
        <p:txBody>
          <a:bodyPr wrap="square">
            <a:spAutoFit/>
          </a:bodyPr>
          <a:lstStyle/>
          <a:p>
            <a:pPr indent="711200"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(2023·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江苏扬州模拟</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冰碛湖坝是由冰碛物和多年冻土构成的，其结构与冻融变化主要受坝体温度变化的影响。随着气候暖湿化，部分冰碛湖存在溃决风险。</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L</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湖是我国一处典型的冰碛湖，近年来溃决风险提高，且一旦溃决将对下游村落造成巨大损失</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a:t>
            </a:r>
            <a:r>
              <a:rPr lang="zh-CN" altLang="en-US" sz="2800" kern="100" smtClean="0">
                <a:latin typeface="Times New Roman" panose="02020603050405020304" pitchFamily="18" charset="0"/>
                <a:ea typeface="楷体_GB2312" panose="02010609030101010101" pitchFamily="49" charset="-122"/>
                <a:cs typeface="Times New Roman" panose="02020603050405020304" pitchFamily="18" charset="0"/>
              </a:rPr>
              <a:t>右</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图</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示意</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2013</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年</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月</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21</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日</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当年最低日均温</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出现</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的</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日期，该日天气状况稳定</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)L</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湖冰碛湖坝</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的</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气温</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和部分深度地温的日变化。</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据此完成</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题。</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194" name="Picture 2" descr="267"/>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24940" y="2583462"/>
            <a:ext cx="4277060" cy="352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椭圆 28">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1" name="椭圆 30">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2" name="椭圆 31">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椭圆 39">
            <a:hlinkClick r:id="rId5" action="ppaction://hlinksldjump"/>
          </p:cNvPr>
          <p:cNvSpPr/>
          <p:nvPr/>
        </p:nvSpPr>
        <p:spPr>
          <a:xfrm>
            <a:off x="347191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4</a:t>
            </a:r>
            <a:endParaRPr kumimoji="1" lang="zh-CN" altLang="en-US" sz="1600" kern="0" dirty="0">
              <a:solidFill>
                <a:schemeClr val="bg1"/>
              </a:solidFill>
              <a:latin typeface="Arial" panose="020B0604020202020204"/>
              <a:ea typeface="微软雅黑" panose="020B0503020204020204" charset="-122"/>
            </a:endParaRPr>
          </a:p>
        </p:txBody>
      </p:sp>
      <p:sp>
        <p:nvSpPr>
          <p:cNvPr id="41" name="椭圆 40">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2" name="椭圆 41">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椭圆 42">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椭圆 43">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矩形 20"/>
          <p:cNvSpPr/>
          <p:nvPr/>
        </p:nvSpPr>
        <p:spPr>
          <a:xfrm>
            <a:off x="390000" y="1042858"/>
            <a:ext cx="11412000" cy="3970318"/>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推测影响</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2013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月</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日</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湖冰碛湖坝地</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温</a:t>
            </a:r>
            <a:endParaRPr lang="en-US"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日变化</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的主导因素是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风力</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大小</a:t>
            </a:r>
            <a:endPar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2250440" algn="l"/>
              </a:tabLs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积雪厚度</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太阳辐射</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强度</a:t>
            </a:r>
            <a:endPar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2250440" algn="l"/>
              </a:tabLs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土壤冻结深度</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194" name="Picture 2" descr="267"/>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24940" y="1407964"/>
            <a:ext cx="4277060" cy="352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19"/>
          <p:cNvSpPr txBox="1"/>
          <p:nvPr/>
        </p:nvSpPr>
        <p:spPr>
          <a:xfrm>
            <a:off x="225252" y="3013735"/>
            <a:ext cx="756098" cy="784830"/>
          </a:xfrm>
          <a:prstGeom prst="rect">
            <a:avLst/>
          </a:prstGeom>
          <a:noFill/>
        </p:spPr>
        <p:txBody>
          <a:bodyPr wrap="square" rtlCol="0">
            <a:spAutoFit/>
          </a:bodyPr>
          <a:lstStyle/>
          <a:p>
            <a:pPr defTabSz="1219200"/>
            <a:r>
              <a:rPr lang="zh-CN" altLang="en-US" sz="4500" b="1" smtClean="0">
                <a:solidFill>
                  <a:srgbClr val="C00000"/>
                </a:solidFill>
                <a:latin typeface="华文细黑" panose="02010600040101010101" pitchFamily="2" charset="-122"/>
                <a:ea typeface="华文细黑" panose="02010600040101010101" pitchFamily="2" charset="-122"/>
              </a:rPr>
              <a:t>√</a:t>
            </a:r>
            <a:endParaRPr lang="zh-CN" altLang="en-US" sz="4500" b="1">
              <a:solidFill>
                <a:srgbClr val="C00000"/>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3225672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71835" y="639738"/>
            <a:ext cx="11248331" cy="5628390"/>
            <a:chOff x="471835" y="4581127"/>
            <a:chExt cx="11248331" cy="5628390"/>
          </a:xfrm>
        </p:grpSpPr>
        <p:sp>
          <p:nvSpPr>
            <p:cNvPr id="7" name="圆角矩形 6"/>
            <p:cNvSpPr/>
            <p:nvPr/>
          </p:nvSpPr>
          <p:spPr>
            <a:xfrm>
              <a:off x="471835" y="4694019"/>
              <a:ext cx="11248331" cy="5515498"/>
            </a:xfrm>
            <a:prstGeom prst="roundRect">
              <a:avLst>
                <a:gd name="adj" fmla="val 2647"/>
              </a:avLst>
            </a:prstGeom>
            <a:solidFill>
              <a:srgbClr val="F2F2F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9" name="文本框 8"/>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OUYU Font" pitchFamily="2" charset="-122"/>
                <a:ea typeface="DOUYU Font" pitchFamily="2" charset="-122"/>
                <a:cs typeface="+mn-cs"/>
              </a:endParaRPr>
            </a:p>
          </p:txBody>
        </p:sp>
      </p:grpSp>
      <p:sp>
        <p:nvSpPr>
          <p:cNvPr id="10" name="椭圆 9">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1" name="椭圆 10">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3" name="椭圆 12">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4" name="椭圆 13">
            <a:hlinkClick r:id="rId5" action="ppaction://hlinksldjump"/>
          </p:cNvPr>
          <p:cNvSpPr/>
          <p:nvPr/>
        </p:nvSpPr>
        <p:spPr>
          <a:xfrm>
            <a:off x="347191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4</a:t>
            </a:r>
            <a:endParaRPr kumimoji="1" lang="zh-CN" altLang="en-US" sz="1600" kern="0" dirty="0">
              <a:solidFill>
                <a:schemeClr val="bg1"/>
              </a:solidFill>
              <a:latin typeface="Arial" panose="020B0604020202020204"/>
              <a:ea typeface="微软雅黑" panose="020B0503020204020204" charset="-122"/>
            </a:endParaRPr>
          </a:p>
        </p:txBody>
      </p:sp>
      <p:sp>
        <p:nvSpPr>
          <p:cNvPr id="15" name="椭圆 14">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6" name="椭圆 15">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7" name="椭圆 16">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椭圆 17">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 name="矩形 2"/>
          <p:cNvSpPr/>
          <p:nvPr/>
        </p:nvSpPr>
        <p:spPr>
          <a:xfrm>
            <a:off x="749745" y="808137"/>
            <a:ext cx="10692511" cy="5450466"/>
          </a:xfrm>
          <a:prstGeom prst="rect">
            <a:avLst/>
          </a:prstGeom>
        </p:spPr>
        <p:txBody>
          <a:bodyPr wrap="square">
            <a:spAutoFit/>
          </a:bodyPr>
          <a:lstStyle/>
          <a:p>
            <a:pPr algn="just">
              <a:lnSpc>
                <a:spcPct val="14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图中</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2013</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年</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月</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21</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日</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L</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湖冰碛湖坝地温</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在</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该日</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比较平稳，越往下地温越低，且</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地</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温</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高于该日最高气温。说明该日积雪</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厚</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度大</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，地表保温作用强，地温受气温</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影</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响</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小，日变化稳定，</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风力大小、太阳辐射强度都会导致</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气温</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的</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变化，在地面没有积雪覆盖保温的作用下，进而影响地温的变化，</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土壤冻结深度受土壤温度的影响，因果倒置，</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4" name="Picture 2" descr="267"/>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5196" y="972112"/>
            <a:ext cx="4277060" cy="352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0" name="椭圆 9">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3" name="椭圆 12">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4" name="椭圆 13">
            <a:hlinkClick r:id="rId6" action="ppaction://hlinksldjump"/>
          </p:cNvPr>
          <p:cNvSpPr/>
          <p:nvPr/>
        </p:nvSpPr>
        <p:spPr>
          <a:xfrm>
            <a:off x="386737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5</a:t>
            </a:r>
            <a:endParaRPr kumimoji="1" lang="zh-CN" altLang="en-US" sz="1600" kern="0" dirty="0">
              <a:solidFill>
                <a:schemeClr val="bg1"/>
              </a:solidFill>
              <a:latin typeface="Arial" panose="020B0604020202020204"/>
              <a:ea typeface="微软雅黑" panose="020B0503020204020204" charset="-122"/>
            </a:endParaRPr>
          </a:p>
        </p:txBody>
      </p:sp>
      <p:sp>
        <p:nvSpPr>
          <p:cNvPr id="15" name="椭圆 14">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6" name="椭圆 15">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7" name="椭圆 16">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矩形 24"/>
          <p:cNvSpPr/>
          <p:nvPr/>
        </p:nvSpPr>
        <p:spPr>
          <a:xfrm>
            <a:off x="390000" y="1042858"/>
            <a:ext cx="11412000" cy="3970318"/>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为降低</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湖的溃决风险，最适宜采取的</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措</a:t>
            </a:r>
            <a:endParaRPr lang="en-US"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施</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工程加固湖</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坝</a:t>
            </a:r>
            <a:endPar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2250440" algn="l"/>
              </a:tabLs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积雪覆盖湖坝</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修建排水</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通道</a:t>
            </a:r>
            <a:endPar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2250440" algn="l"/>
              </a:tabLs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转移下游村民</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6" name="Picture 2" descr="267"/>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24940" y="1407964"/>
            <a:ext cx="4277060" cy="352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19"/>
          <p:cNvSpPr txBox="1"/>
          <p:nvPr/>
        </p:nvSpPr>
        <p:spPr>
          <a:xfrm>
            <a:off x="244302" y="3633232"/>
            <a:ext cx="756098" cy="784830"/>
          </a:xfrm>
          <a:prstGeom prst="rect">
            <a:avLst/>
          </a:prstGeom>
          <a:noFill/>
        </p:spPr>
        <p:txBody>
          <a:bodyPr wrap="square" rtlCol="0">
            <a:spAutoFit/>
          </a:bodyPr>
          <a:lstStyle/>
          <a:p>
            <a:pPr defTabSz="1219200"/>
            <a:r>
              <a:rPr lang="zh-CN" altLang="en-US" sz="4500" b="1" smtClean="0">
                <a:solidFill>
                  <a:srgbClr val="C00000"/>
                </a:solidFill>
                <a:latin typeface="华文细黑" panose="02010600040101010101" pitchFamily="2" charset="-122"/>
                <a:ea typeface="华文细黑" panose="02010600040101010101" pitchFamily="2" charset="-122"/>
              </a:rPr>
              <a:t>√</a:t>
            </a:r>
            <a:endParaRPr lang="zh-CN" altLang="en-US" sz="4500" b="1">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18">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3" name="椭圆 22">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椭圆 23">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椭圆 24">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椭圆 25">
            <a:hlinkClick r:id="rId6" action="ppaction://hlinksldjump"/>
          </p:cNvPr>
          <p:cNvSpPr/>
          <p:nvPr/>
        </p:nvSpPr>
        <p:spPr>
          <a:xfrm>
            <a:off x="386737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5</a:t>
            </a:r>
            <a:endParaRPr kumimoji="1" lang="zh-CN" altLang="en-US" sz="1600" kern="0" dirty="0">
              <a:solidFill>
                <a:schemeClr val="bg1"/>
              </a:solidFill>
              <a:latin typeface="Arial" panose="020B0604020202020204"/>
              <a:ea typeface="微软雅黑" panose="020B0503020204020204" charset="-122"/>
            </a:endParaRPr>
          </a:p>
        </p:txBody>
      </p:sp>
      <p:sp>
        <p:nvSpPr>
          <p:cNvPr id="27" name="椭圆 26">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8" name="椭圆 27">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9" name="椭圆 28">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32" name="组合 31"/>
          <p:cNvGrpSpPr/>
          <p:nvPr/>
        </p:nvGrpSpPr>
        <p:grpSpPr>
          <a:xfrm>
            <a:off x="471835" y="855762"/>
            <a:ext cx="11248331" cy="4877494"/>
            <a:chOff x="471835" y="4581127"/>
            <a:chExt cx="11248331" cy="4877494"/>
          </a:xfrm>
        </p:grpSpPr>
        <p:sp>
          <p:nvSpPr>
            <p:cNvPr id="33" name="圆角矩形 32"/>
            <p:cNvSpPr/>
            <p:nvPr/>
          </p:nvSpPr>
          <p:spPr>
            <a:xfrm>
              <a:off x="471835" y="4694019"/>
              <a:ext cx="11248331" cy="4764602"/>
            </a:xfrm>
            <a:prstGeom prst="roundRect">
              <a:avLst>
                <a:gd name="adj" fmla="val 2647"/>
              </a:avLst>
            </a:prstGeom>
            <a:solidFill>
              <a:srgbClr val="F2F2F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4" name="文本框 33"/>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OUYU Font" pitchFamily="2" charset="-122"/>
                <a:ea typeface="DOUYU Font" pitchFamily="2" charset="-122"/>
                <a:cs typeface="+mn-cs"/>
              </a:endParaRPr>
            </a:p>
          </p:txBody>
        </p:sp>
      </p:grpSp>
      <p:sp>
        <p:nvSpPr>
          <p:cNvPr id="35" name="矩形 34"/>
          <p:cNvSpPr/>
          <p:nvPr/>
        </p:nvSpPr>
        <p:spPr>
          <a:xfrm>
            <a:off x="749745" y="1052736"/>
            <a:ext cx="6413055" cy="4616648"/>
          </a:xfrm>
          <a:prstGeom prst="rect">
            <a:avLst/>
          </a:prstGeom>
        </p:spPr>
        <p:txBody>
          <a:bodyPr wrap="square">
            <a:spAutoFit/>
          </a:bodyPr>
          <a:lstStyle/>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冰碛湖坝是由冰碛物和多年冻土构成的</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其</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结构与冻融变化主要受坝体温度</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变化</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的</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影响。工程加固湖坝，随着气温的</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升</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高</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，坝体的温度变化依然会导致内部</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冻</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土</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融化而松动，造成溃堤，</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随着气温升高积雪会融化，不能起到</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降</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低</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L</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湖溃决风险的作用，</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p:txBody>
      </p:sp>
      <p:pic>
        <p:nvPicPr>
          <p:cNvPr id="36" name="Picture 2" descr="267"/>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5196" y="1273826"/>
            <a:ext cx="4277060" cy="352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4706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linds(horizontal)">
                                      <p:cBhvr>
                                        <p:cTn id="10" dur="500"/>
                                        <p:tgtEl>
                                          <p:spTgt spid="35"/>
                                        </p:tgtEl>
                                      </p:cBhvr>
                                    </p:animEffect>
                                  </p:childTnLst>
                                </p:cTn>
                              </p:par>
                              <p:par>
                                <p:cTn id="11" presetID="3" presetClass="entr" presetSubtype="1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blinds(horizontal)">
                                      <p:cBhvr>
                                        <p:cTn id="1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18">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3" name="椭圆 22">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椭圆 23">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椭圆 24">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椭圆 25">
            <a:hlinkClick r:id="rId6" action="ppaction://hlinksldjump"/>
          </p:cNvPr>
          <p:cNvSpPr/>
          <p:nvPr/>
        </p:nvSpPr>
        <p:spPr>
          <a:xfrm>
            <a:off x="386737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5</a:t>
            </a:r>
            <a:endParaRPr kumimoji="1" lang="zh-CN" altLang="en-US" sz="1600" kern="0" dirty="0">
              <a:solidFill>
                <a:schemeClr val="bg1"/>
              </a:solidFill>
              <a:latin typeface="Arial" panose="020B0604020202020204"/>
              <a:ea typeface="微软雅黑" panose="020B0503020204020204" charset="-122"/>
            </a:endParaRPr>
          </a:p>
        </p:txBody>
      </p:sp>
      <p:sp>
        <p:nvSpPr>
          <p:cNvPr id="27" name="椭圆 26">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8" name="椭圆 27">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9" name="椭圆 28">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32" name="组合 31"/>
          <p:cNvGrpSpPr/>
          <p:nvPr/>
        </p:nvGrpSpPr>
        <p:grpSpPr>
          <a:xfrm>
            <a:off x="471835" y="999778"/>
            <a:ext cx="11248331" cy="4157414"/>
            <a:chOff x="471835" y="4581127"/>
            <a:chExt cx="11248331" cy="4157414"/>
          </a:xfrm>
        </p:grpSpPr>
        <p:sp>
          <p:nvSpPr>
            <p:cNvPr id="33" name="圆角矩形 32"/>
            <p:cNvSpPr/>
            <p:nvPr/>
          </p:nvSpPr>
          <p:spPr>
            <a:xfrm>
              <a:off x="471835" y="4694019"/>
              <a:ext cx="11248331" cy="4044522"/>
            </a:xfrm>
            <a:prstGeom prst="roundRect">
              <a:avLst>
                <a:gd name="adj" fmla="val 2647"/>
              </a:avLst>
            </a:prstGeom>
            <a:solidFill>
              <a:srgbClr val="F2F2F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4" name="文本框 33"/>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OUYU Font" pitchFamily="2" charset="-122"/>
                <a:ea typeface="DOUYU Font" pitchFamily="2" charset="-122"/>
                <a:cs typeface="+mn-cs"/>
              </a:endParaRPr>
            </a:p>
          </p:txBody>
        </p:sp>
      </p:grpSp>
      <p:sp>
        <p:nvSpPr>
          <p:cNvPr id="35" name="矩形 34"/>
          <p:cNvSpPr/>
          <p:nvPr/>
        </p:nvSpPr>
        <p:spPr>
          <a:xfrm>
            <a:off x="749745" y="1210434"/>
            <a:ext cx="6413055" cy="2677656"/>
          </a:xfrm>
          <a:prstGeom prst="rect">
            <a:avLst/>
          </a:prstGeom>
        </p:spPr>
        <p:txBody>
          <a:bodyPr wrap="square">
            <a:spAutoFit/>
          </a:bodyPr>
          <a:lstStyle/>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修建</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排水通道可以有效减少冰川融水过多对坝体产生的压力，</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转移下游村民成本较高，而且也不能从根本上解决问题，</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6" name="Picture 2" descr="267"/>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5196" y="1417842"/>
            <a:ext cx="4277060" cy="352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59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linds(horizontal)">
                                      <p:cBhvr>
                                        <p:cTn id="10" dur="500"/>
                                        <p:tgtEl>
                                          <p:spTgt spid="35"/>
                                        </p:tgtEl>
                                      </p:cBhvr>
                                    </p:animEffect>
                                  </p:childTnLst>
                                </p:cTn>
                              </p:par>
                              <p:par>
                                <p:cTn id="11" presetID="3" presetClass="entr" presetSubtype="1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blinds(horizontal)">
                                      <p:cBhvr>
                                        <p:cTn id="1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90000" y="901021"/>
            <a:ext cx="8683889" cy="3896131"/>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指出海巴洛沟流域形成泥石流的四类固体物质来源。</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分析海巴洛沟流域主沟道</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段、</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段和</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段地形对泥石流形成的作用。</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分析海巴洛沟流域泥石流对当地构成严重威胁的自然原因。</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 name="Picture 2" descr="26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71523" y="964262"/>
            <a:ext cx="2757125" cy="5542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4200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椭圆 28">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0" name="椭圆 29">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1" name="椭圆 30">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2" name="椭圆 31">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椭圆 32">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5</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4" name="椭圆 33">
            <a:hlinkClick r:id="rId7" action="ppaction://hlinksldjump"/>
          </p:cNvPr>
          <p:cNvSpPr/>
          <p:nvPr/>
        </p:nvSpPr>
        <p:spPr>
          <a:xfrm>
            <a:off x="426283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6</a:t>
            </a:r>
            <a:endParaRPr kumimoji="1" lang="zh-CN" altLang="en-US" sz="1600" kern="0" dirty="0">
              <a:solidFill>
                <a:schemeClr val="bg1"/>
              </a:solidFill>
              <a:latin typeface="Arial" panose="020B0604020202020204"/>
              <a:ea typeface="微软雅黑" panose="020B0503020204020204" charset="-122"/>
            </a:endParaRPr>
          </a:p>
        </p:txBody>
      </p:sp>
      <p:sp>
        <p:nvSpPr>
          <p:cNvPr id="35" name="椭圆 34">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椭圆 35">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7" name="矩形 16"/>
          <p:cNvSpPr/>
          <p:nvPr/>
        </p:nvSpPr>
        <p:spPr>
          <a:xfrm>
            <a:off x="390000" y="1042858"/>
            <a:ext cx="11412000" cy="3323987"/>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该地最可能位于</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内蒙古</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东部</a:t>
            </a:r>
            <a:endPar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2250440" algn="l"/>
              </a:tabLs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新疆西部</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黑龙江</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北部</a:t>
            </a:r>
            <a:endPar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2250440" algn="l"/>
              </a:tabLs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西藏南部</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3" name="Picture 2" descr="267"/>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24940" y="1407964"/>
            <a:ext cx="4277060" cy="352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19"/>
          <p:cNvSpPr txBox="1"/>
          <p:nvPr/>
        </p:nvSpPr>
        <p:spPr>
          <a:xfrm>
            <a:off x="234777" y="3652282"/>
            <a:ext cx="756098" cy="784830"/>
          </a:xfrm>
          <a:prstGeom prst="rect">
            <a:avLst/>
          </a:prstGeom>
          <a:noFill/>
        </p:spPr>
        <p:txBody>
          <a:bodyPr wrap="square" rtlCol="0">
            <a:spAutoFit/>
          </a:bodyPr>
          <a:lstStyle/>
          <a:p>
            <a:pPr defTabSz="1219200"/>
            <a:r>
              <a:rPr lang="zh-CN" altLang="en-US" sz="4500" b="1" smtClean="0">
                <a:solidFill>
                  <a:srgbClr val="C00000"/>
                </a:solidFill>
                <a:latin typeface="华文细黑" panose="02010600040101010101" pitchFamily="2" charset="-122"/>
                <a:ea typeface="华文细黑" panose="02010600040101010101" pitchFamily="2" charset="-122"/>
              </a:rPr>
              <a:t>√</a:t>
            </a:r>
            <a:endParaRPr lang="zh-CN" altLang="en-US" sz="4500" b="1">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3" name="椭圆 12">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4" name="椭圆 13">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5" name="椭圆 14">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6" name="椭圆 15">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5</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椭圆 16">
            <a:hlinkClick r:id="rId7" action="ppaction://hlinksldjump"/>
          </p:cNvPr>
          <p:cNvSpPr/>
          <p:nvPr/>
        </p:nvSpPr>
        <p:spPr>
          <a:xfrm>
            <a:off x="426283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6</a:t>
            </a:r>
            <a:endParaRPr kumimoji="1" lang="zh-CN" altLang="en-US" sz="1600" kern="0" dirty="0">
              <a:solidFill>
                <a:schemeClr val="bg1"/>
              </a:solidFill>
              <a:latin typeface="Arial" panose="020B0604020202020204"/>
              <a:ea typeface="微软雅黑" panose="020B0503020204020204" charset="-122"/>
            </a:endParaRPr>
          </a:p>
        </p:txBody>
      </p:sp>
      <p:sp>
        <p:nvSpPr>
          <p:cNvPr id="18" name="椭圆 17">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椭圆 18">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20" name="组合 19"/>
          <p:cNvGrpSpPr/>
          <p:nvPr/>
        </p:nvGrpSpPr>
        <p:grpSpPr>
          <a:xfrm>
            <a:off x="471835" y="855762"/>
            <a:ext cx="11248331" cy="4877494"/>
            <a:chOff x="471835" y="4581127"/>
            <a:chExt cx="11248331" cy="4877494"/>
          </a:xfrm>
        </p:grpSpPr>
        <p:sp>
          <p:nvSpPr>
            <p:cNvPr id="26" name="圆角矩形 25"/>
            <p:cNvSpPr/>
            <p:nvPr/>
          </p:nvSpPr>
          <p:spPr>
            <a:xfrm>
              <a:off x="471835" y="4694019"/>
              <a:ext cx="11248331" cy="4764602"/>
            </a:xfrm>
            <a:prstGeom prst="roundRect">
              <a:avLst>
                <a:gd name="adj" fmla="val 2647"/>
              </a:avLst>
            </a:prstGeom>
            <a:solidFill>
              <a:srgbClr val="F2F2F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7" name="文本框 26"/>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OUYU Font" pitchFamily="2" charset="-122"/>
                <a:ea typeface="DOUYU Font" pitchFamily="2" charset="-122"/>
                <a:cs typeface="+mn-cs"/>
              </a:endParaRPr>
            </a:p>
          </p:txBody>
        </p:sp>
      </p:grpSp>
      <p:sp>
        <p:nvSpPr>
          <p:cNvPr id="28" name="矩形 27"/>
          <p:cNvSpPr/>
          <p:nvPr/>
        </p:nvSpPr>
        <p:spPr>
          <a:xfrm>
            <a:off x="749745" y="1052736"/>
            <a:ext cx="6413055" cy="4616648"/>
          </a:xfrm>
          <a:prstGeom prst="rect">
            <a:avLst/>
          </a:prstGeom>
        </p:spPr>
        <p:txBody>
          <a:bodyPr wrap="square">
            <a:spAutoFit/>
          </a:bodyPr>
          <a:lstStyle/>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内蒙古东部、黑龙江北部缺少高大山地和高原，缺少冰川地貌，</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新疆西部多冰川地貌，但夏季蒸发旺盛，不易形成较浅的湖泊，</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西藏南部地处青藏高原，海拔高、气温低，水汽来源充足，多冰川地貌，更容易分布冰碛湖，故选</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9" name="Picture 2" descr="267"/>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5196" y="1273826"/>
            <a:ext cx="4277060" cy="352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par>
                                <p:cTn id="11" presetID="3" presetClass="entr" presetSubtype="1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linds(horizontal)">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椭圆 6">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8" name="椭圆 7">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9" name="椭圆 8">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0" name="椭圆 9">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2" name="椭圆 11">
            <a:hlinkClick r:id="rId8" action="ppaction://hlinksldjump"/>
          </p:cNvPr>
          <p:cNvSpPr/>
          <p:nvPr/>
        </p:nvSpPr>
        <p:spPr>
          <a:xfrm>
            <a:off x="465829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7</a:t>
            </a:r>
            <a:endParaRPr kumimoji="1" lang="zh-CN" altLang="en-US" sz="1600" kern="0" dirty="0">
              <a:solidFill>
                <a:schemeClr val="bg1"/>
              </a:solidFill>
              <a:latin typeface="Arial" panose="020B0604020202020204"/>
              <a:ea typeface="微软雅黑" panose="020B0503020204020204" charset="-122"/>
            </a:endParaRPr>
          </a:p>
        </p:txBody>
      </p:sp>
      <p:sp>
        <p:nvSpPr>
          <p:cNvPr id="13" name="椭圆 12">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矩形 18"/>
          <p:cNvSpPr/>
          <p:nvPr/>
        </p:nvSpPr>
        <p:spPr>
          <a:xfrm>
            <a:off x="390000" y="898842"/>
            <a:ext cx="11412000" cy="3970318"/>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7.(2023·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江苏无锡模拟</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阅读图文材料，完成下列问题。</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(18</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b="1" kern="100">
                <a:latin typeface="Times New Roman" panose="02020603050405020304" pitchFamily="18" charset="0"/>
                <a:ea typeface="方正中等线简体" panose="03000509000000000000" pitchFamily="65" charset="-122"/>
                <a:cs typeface="Times New Roman" panose="02020603050405020304" pitchFamily="18" charset="0"/>
              </a:rPr>
              <a:t>材料一</a:t>
            </a:r>
            <a:r>
              <a:rPr lang="zh-CN" altLang="zh-CN" sz="2800" kern="10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崩岗是指山坡土体或岩体风化壳在重力与水力综合作用下分离、</a:t>
            </a: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崩塌和堆积的现象。我国崩岗集中发生在年均温大于</a:t>
            </a:r>
            <a:r>
              <a:rPr lang="en-US" altLang="zh-CN" sz="2800" kern="100" spc="100">
                <a:latin typeface="Times New Roman" panose="02020603050405020304" pitchFamily="18" charset="0"/>
                <a:ea typeface="楷体_GB2312" panose="02010609030101010101" pitchFamily="49" charset="-122"/>
                <a:cs typeface="Courier New" panose="02070309020205020404" pitchFamily="49" charset="0"/>
              </a:rPr>
              <a:t>16 </a:t>
            </a:r>
            <a:r>
              <a:rPr lang="en-US" altLang="zh-CN" sz="2800" kern="100" spc="100">
                <a:latin typeface="宋体" panose="02010600030101010101" pitchFamily="2" charset="-122"/>
                <a:ea typeface="楷体_GB2312" panose="02010609030101010101" pitchFamily="49" charset="-122"/>
                <a:cs typeface="Times New Roman" panose="02020603050405020304" pitchFamily="18" charset="0"/>
              </a:rPr>
              <a:t>℃</a:t>
            </a: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和年降水</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量</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1 400</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1 600</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毫米的花岗岩和玄武岩形成的风化壳区。经我国学者多年的实践研究，综合利用各项生物、工程措施，形成了</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上截、下堵、中间削</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的经典崩岗治理模式。</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椭圆 6">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8" name="椭圆 7">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9" name="椭圆 8">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0" name="椭圆 9">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2" name="椭圆 11">
            <a:hlinkClick r:id="rId8" action="ppaction://hlinksldjump"/>
          </p:cNvPr>
          <p:cNvSpPr/>
          <p:nvPr/>
        </p:nvSpPr>
        <p:spPr>
          <a:xfrm>
            <a:off x="465829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7</a:t>
            </a:r>
            <a:endParaRPr kumimoji="1" lang="zh-CN" altLang="en-US" sz="1600" kern="0" dirty="0">
              <a:solidFill>
                <a:schemeClr val="bg1"/>
              </a:solidFill>
              <a:latin typeface="Arial" panose="020B0604020202020204"/>
              <a:ea typeface="微软雅黑" panose="020B0503020204020204" charset="-122"/>
            </a:endParaRPr>
          </a:p>
        </p:txBody>
      </p:sp>
      <p:sp>
        <p:nvSpPr>
          <p:cNvPr id="13" name="椭圆 12">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矩形 18"/>
          <p:cNvSpPr/>
          <p:nvPr/>
        </p:nvSpPr>
        <p:spPr>
          <a:xfrm>
            <a:off x="390000" y="567730"/>
            <a:ext cx="11412000" cy="738664"/>
          </a:xfrm>
          <a:prstGeom prst="rect">
            <a:avLst/>
          </a:prstGeom>
        </p:spPr>
        <p:txBody>
          <a:bodyPr wrap="square">
            <a:spAutoFit/>
          </a:bodyPr>
          <a:lstStyle/>
          <a:p>
            <a:pPr algn="just">
              <a:lnSpc>
                <a:spcPct val="150000"/>
              </a:lnSpc>
              <a:spcAft>
                <a:spcPts val="0"/>
              </a:spcAft>
              <a:tabLst>
                <a:tab pos="2250440" algn="l"/>
              </a:tabLst>
            </a:pPr>
            <a:r>
              <a:rPr lang="zh-CN" altLang="zh-CN" sz="2800" b="1" kern="100">
                <a:latin typeface="Times New Roman" panose="02020603050405020304" pitchFamily="18" charset="0"/>
                <a:ea typeface="方正中等线简体" panose="03000509000000000000" pitchFamily="65" charset="-122"/>
                <a:cs typeface="Times New Roman" panose="02020603050405020304" pitchFamily="18" charset="0"/>
              </a:rPr>
              <a:t>材料二</a:t>
            </a:r>
            <a:r>
              <a:rPr lang="zh-CN" altLang="zh-CN" sz="2800" kern="10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sz="2800" kern="100" spc="-10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为我国崩岗灾害数量分布统计图，图</a:t>
            </a:r>
            <a:r>
              <a:rPr lang="en-US" altLang="zh-CN" sz="2800" kern="100" spc="-10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为崩岗灾害整治示意</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图。</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219" name="Picture 3" descr="A78"/>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18132" y="1329695"/>
            <a:ext cx="4207280" cy="476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A79"/>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3256" y="2820805"/>
            <a:ext cx="4207280" cy="3273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5508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椭圆 6">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8" name="椭圆 7">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9" name="椭圆 8">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0" name="椭圆 9">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2" name="椭圆 11">
            <a:hlinkClick r:id="rId8" action="ppaction://hlinksldjump"/>
          </p:cNvPr>
          <p:cNvSpPr/>
          <p:nvPr/>
        </p:nvSpPr>
        <p:spPr>
          <a:xfrm>
            <a:off x="465829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7</a:t>
            </a:r>
            <a:endParaRPr kumimoji="1" lang="zh-CN" altLang="en-US" sz="1600" kern="0" dirty="0">
              <a:solidFill>
                <a:schemeClr val="bg1"/>
              </a:solidFill>
              <a:latin typeface="Arial" panose="020B0604020202020204"/>
              <a:ea typeface="微软雅黑" panose="020B0503020204020204" charset="-122"/>
            </a:endParaRPr>
          </a:p>
        </p:txBody>
      </p:sp>
      <p:sp>
        <p:nvSpPr>
          <p:cNvPr id="13" name="椭圆 12">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矩形 18"/>
          <p:cNvSpPr/>
          <p:nvPr/>
        </p:nvSpPr>
        <p:spPr>
          <a:xfrm>
            <a:off x="390000" y="1060186"/>
            <a:ext cx="7146160" cy="1384995"/>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指出崩岗高发区在我国的空间分布特征，并简析其主要原因。</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219" name="Picture 3" descr="A78"/>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4720" y="969128"/>
            <a:ext cx="4207280" cy="476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矩形 19"/>
          <p:cNvSpPr/>
          <p:nvPr/>
        </p:nvSpPr>
        <p:spPr>
          <a:xfrm>
            <a:off x="390000" y="2364501"/>
            <a:ext cx="7146160" cy="2576667"/>
          </a:xfrm>
          <a:prstGeom prst="rect">
            <a:avLst/>
          </a:prstGeom>
        </p:spPr>
        <p:txBody>
          <a:bodyPr wrap="square">
            <a:spAutoFit/>
          </a:bodyPr>
          <a:lstStyle/>
          <a:p>
            <a:pPr algn="just">
              <a:lnSpc>
                <a:spcPct val="150000"/>
              </a:lnSpc>
              <a:spcAft>
                <a:spcPts val="0"/>
              </a:spcAft>
              <a:tabLst>
                <a:tab pos="2250440" algn="l"/>
              </a:tabLst>
            </a:pPr>
            <a:r>
              <a:rPr lang="zh-CN" altLang="zh-CN" sz="28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集中分布在南方地区。原因：</a:t>
            </a:r>
            <a:r>
              <a:rPr lang="en-US" altLang="zh-CN" sz="2800" kern="100">
                <a:latin typeface="宋体" panose="02010600030101010101" pitchFamily="2" charset="-122"/>
                <a:ea typeface="黑体" panose="02010609060101010101" pitchFamily="49" charset="-122"/>
                <a:cs typeface="Times New Roman" panose="02020603050405020304" pitchFamily="18" charset="0"/>
              </a:rPr>
              <a:t>①</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南方</a:t>
            </a:r>
            <a:r>
              <a:rPr lang="zh-CN" altLang="zh-CN" sz="2800" kern="100" spc="-100">
                <a:latin typeface="Times New Roman" panose="02020603050405020304" pitchFamily="18" charset="0"/>
                <a:ea typeface="黑体" panose="02010609060101010101" pitchFamily="49" charset="-122"/>
                <a:cs typeface="Times New Roman" panose="02020603050405020304" pitchFamily="18" charset="0"/>
              </a:rPr>
              <a:t>地区年均温高；</a:t>
            </a:r>
            <a:r>
              <a:rPr lang="en-US" altLang="zh-CN" sz="2800" kern="100" spc="-100">
                <a:latin typeface="宋体" panose="02010600030101010101" pitchFamily="2" charset="-122"/>
                <a:ea typeface="黑体" panose="02010609060101010101" pitchFamily="49" charset="-122"/>
                <a:cs typeface="Times New Roman" panose="02020603050405020304" pitchFamily="18" charset="0"/>
              </a:rPr>
              <a:t>②</a:t>
            </a:r>
            <a:r>
              <a:rPr lang="zh-CN" altLang="zh-CN" sz="2800" kern="100" spc="-100">
                <a:latin typeface="Times New Roman" panose="02020603050405020304" pitchFamily="18" charset="0"/>
                <a:ea typeface="黑体" panose="02010609060101010101" pitchFamily="49" charset="-122"/>
                <a:cs typeface="Times New Roman" panose="02020603050405020304" pitchFamily="18" charset="0"/>
              </a:rPr>
              <a:t>降水充沛；</a:t>
            </a:r>
            <a:r>
              <a:rPr lang="en-US" altLang="zh-CN" sz="2800" kern="100" spc="-100">
                <a:latin typeface="宋体" panose="02010600030101010101" pitchFamily="2" charset="-122"/>
                <a:ea typeface="黑体" panose="02010609060101010101" pitchFamily="49" charset="-122"/>
                <a:cs typeface="Times New Roman" panose="02020603050405020304" pitchFamily="18" charset="0"/>
              </a:rPr>
              <a:t>③</a:t>
            </a:r>
            <a:r>
              <a:rPr lang="zh-CN" altLang="zh-CN" sz="2800" kern="100" spc="-100">
                <a:latin typeface="Times New Roman" panose="02020603050405020304" pitchFamily="18" charset="0"/>
                <a:ea typeface="黑体" panose="02010609060101010101" pitchFamily="49" charset="-122"/>
                <a:cs typeface="Times New Roman" panose="02020603050405020304" pitchFamily="18" charset="0"/>
              </a:rPr>
              <a:t>风化侵蚀作用强；</a:t>
            </a:r>
            <a:r>
              <a:rPr lang="en-US" altLang="zh-CN" sz="2800" kern="100" spc="-100">
                <a:latin typeface="宋体" panose="02010600030101010101" pitchFamily="2" charset="-122"/>
                <a:ea typeface="黑体" panose="02010609060101010101" pitchFamily="49" charset="-122"/>
                <a:cs typeface="Times New Roman" panose="02020603050405020304" pitchFamily="18" charset="0"/>
              </a:rPr>
              <a:t>④</a:t>
            </a:r>
            <a:r>
              <a:rPr lang="zh-CN" altLang="zh-CN" sz="2800" kern="100" spc="-100">
                <a:latin typeface="Times New Roman" panose="02020603050405020304" pitchFamily="18" charset="0"/>
                <a:ea typeface="黑体" panose="02010609060101010101" pitchFamily="49" charset="-122"/>
                <a:cs typeface="Times New Roman" panose="02020603050405020304" pitchFamily="18" charset="0"/>
              </a:rPr>
              <a:t>花岗岩和玄武岩易形成风化壳；</a:t>
            </a:r>
            <a:r>
              <a:rPr lang="en-US" altLang="zh-CN" sz="2800" kern="100" spc="-100">
                <a:latin typeface="宋体" panose="02010600030101010101" pitchFamily="2" charset="-122"/>
                <a:ea typeface="黑体" panose="02010609060101010101" pitchFamily="49" charset="-122"/>
                <a:cs typeface="Times New Roman" panose="02020603050405020304" pitchFamily="18" charset="0"/>
              </a:rPr>
              <a:t>⑤</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某些</a:t>
            </a:r>
            <a:r>
              <a:rPr lang="zh-CN" altLang="zh-CN" sz="2800" kern="100" spc="-100">
                <a:latin typeface="Times New Roman" panose="02020603050405020304" pitchFamily="18" charset="0"/>
                <a:ea typeface="黑体" panose="02010609060101010101" pitchFamily="49" charset="-122"/>
                <a:cs typeface="Times New Roman" panose="02020603050405020304" pitchFamily="18" charset="0"/>
              </a:rPr>
              <a:t>地区地形起伏大；</a:t>
            </a:r>
            <a:r>
              <a:rPr lang="en-US" altLang="zh-CN" sz="2800" kern="100" spc="-100">
                <a:latin typeface="宋体" panose="02010600030101010101" pitchFamily="2" charset="-122"/>
                <a:ea typeface="黑体" panose="02010609060101010101" pitchFamily="49" charset="-122"/>
                <a:cs typeface="Times New Roman" panose="02020603050405020304" pitchFamily="18" charset="0"/>
              </a:rPr>
              <a:t>⑥</a:t>
            </a:r>
            <a:r>
              <a:rPr lang="zh-CN" altLang="zh-CN" sz="2800" kern="100" spc="-100">
                <a:latin typeface="Times New Roman" panose="02020603050405020304" pitchFamily="18" charset="0"/>
                <a:ea typeface="黑体" panose="02010609060101010101" pitchFamily="49" charset="-122"/>
                <a:cs typeface="Times New Roman" panose="02020603050405020304" pitchFamily="18" charset="0"/>
              </a:rPr>
              <a:t>陡坡开荒和修路破坏植被。</a:t>
            </a:r>
            <a:endParaRPr lang="zh-CN" altLang="zh-CN" sz="1050" kern="100" spc="-10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537126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椭圆 6">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8" name="椭圆 7">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9" name="椭圆 8">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0" name="椭圆 9">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2" name="椭圆 11">
            <a:hlinkClick r:id="rId8" action="ppaction://hlinksldjump"/>
          </p:cNvPr>
          <p:cNvSpPr/>
          <p:nvPr/>
        </p:nvSpPr>
        <p:spPr>
          <a:xfrm>
            <a:off x="465829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7</a:t>
            </a:r>
            <a:endParaRPr kumimoji="1" lang="zh-CN" altLang="en-US" sz="1600" kern="0" dirty="0">
              <a:solidFill>
                <a:schemeClr val="bg1"/>
              </a:solidFill>
              <a:latin typeface="Arial" panose="020B0604020202020204"/>
              <a:ea typeface="微软雅黑" panose="020B0503020204020204" charset="-122"/>
            </a:endParaRPr>
          </a:p>
        </p:txBody>
      </p:sp>
      <p:sp>
        <p:nvSpPr>
          <p:cNvPr id="13" name="椭圆 12">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矩形 18"/>
          <p:cNvSpPr/>
          <p:nvPr/>
        </p:nvSpPr>
        <p:spPr>
          <a:xfrm>
            <a:off x="390000" y="558205"/>
            <a:ext cx="7074152" cy="738664"/>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据图描述崩岗的形成过程。</a:t>
            </a:r>
            <a:r>
              <a:rPr lang="en-US" altLang="zh-CN" sz="2800" kern="100">
                <a:latin typeface="Times New Roman" panose="02020603050405020304" pitchFamily="18" charset="0"/>
                <a:ea typeface="方正中等线简体" panose="03000509000000000000" pitchFamily="65" charset="-122"/>
              </a:rPr>
              <a:t>(6</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a:t>
            </a:r>
            <a:r>
              <a:rPr lang="en-US" altLang="zh-CN" sz="2800" kern="100">
                <a:latin typeface="Times New Roman" panose="02020603050405020304" pitchFamily="18" charset="0"/>
                <a:ea typeface="方正中等线简体" panose="03000509000000000000" pitchFamily="65" charset="-122"/>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220" name="Picture 4" descr="A79"/>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4720" y="706304"/>
            <a:ext cx="4207280" cy="3273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矩形 19"/>
          <p:cNvSpPr/>
          <p:nvPr/>
        </p:nvSpPr>
        <p:spPr>
          <a:xfrm>
            <a:off x="390000" y="1187227"/>
            <a:ext cx="7074152" cy="2031325"/>
          </a:xfrm>
          <a:prstGeom prst="rect">
            <a:avLst/>
          </a:prstGeom>
        </p:spPr>
        <p:txBody>
          <a:bodyPr wrap="square">
            <a:spAutoFit/>
          </a:bodyPr>
          <a:lstStyle/>
          <a:p>
            <a:pPr algn="just">
              <a:lnSpc>
                <a:spcPct val="150000"/>
              </a:lnSpc>
              <a:spcAft>
                <a:spcPts val="0"/>
              </a:spcAft>
              <a:tabLst>
                <a:tab pos="2250440" algn="l"/>
              </a:tabLst>
            </a:pPr>
            <a:r>
              <a:rPr lang="zh-CN" altLang="zh-CN" sz="28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集雨区汇聚雨水；在水和重力作用下，崩岗区的风化壳崩塌、侵蚀、搬运；在冲积扇区堆积。</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矩形 20"/>
          <p:cNvSpPr/>
          <p:nvPr/>
        </p:nvSpPr>
        <p:spPr>
          <a:xfrm>
            <a:off x="390000" y="3016002"/>
            <a:ext cx="7074152" cy="1310808"/>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结合图</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，说明崩岗整治工程措施及相应作用。</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矩形 21"/>
          <p:cNvSpPr/>
          <p:nvPr/>
        </p:nvSpPr>
        <p:spPr>
          <a:xfrm>
            <a:off x="390000" y="4234562"/>
            <a:ext cx="11412000" cy="2031325"/>
          </a:xfrm>
          <a:prstGeom prst="rect">
            <a:avLst/>
          </a:prstGeom>
        </p:spPr>
        <p:txBody>
          <a:bodyPr wrap="square">
            <a:spAutoFit/>
          </a:bodyPr>
          <a:lstStyle/>
          <a:p>
            <a:pPr algn="just">
              <a:lnSpc>
                <a:spcPct val="150000"/>
              </a:lnSpc>
              <a:spcAft>
                <a:spcPts val="0"/>
              </a:spcAft>
              <a:tabLst>
                <a:tab pos="2250440" algn="l"/>
              </a:tabLst>
            </a:pPr>
            <a:r>
              <a:rPr lang="zh-CN" altLang="zh-CN" sz="28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在集雨区，布置截水沟拦截坡面径流，防止溯源侵蚀；在崩岗区，削陡壁为缓坡，创造绿化条件；修筑梯田，减少水土流失；在沟谷区打坝建库，拦泥保土，减少泥沙入河</a:t>
            </a:r>
            <a:r>
              <a:rPr lang="zh-CN" altLang="zh-CN" sz="2800" kern="10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smtClean="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75203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椭圆 6">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8" name="椭圆 7">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9" name="椭圆 8">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0" name="椭圆 9">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2" name="椭圆 11">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3" name="椭圆 12">
            <a:hlinkClick r:id="rId9" action="ppaction://hlinksldjump"/>
          </p:cNvPr>
          <p:cNvSpPr/>
          <p:nvPr/>
        </p:nvSpPr>
        <p:spPr>
          <a:xfrm>
            <a:off x="505375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8</a:t>
            </a:r>
            <a:endParaRPr kumimoji="1" lang="zh-CN" altLang="en-US" sz="1600" kern="0" dirty="0">
              <a:solidFill>
                <a:schemeClr val="bg1"/>
              </a:solidFill>
              <a:latin typeface="Arial" panose="020B0604020202020204"/>
              <a:ea typeface="微软雅黑" panose="020B0503020204020204" charset="-122"/>
            </a:endParaRPr>
          </a:p>
        </p:txBody>
      </p:sp>
      <p:sp>
        <p:nvSpPr>
          <p:cNvPr id="18" name="矩形 17"/>
          <p:cNvSpPr/>
          <p:nvPr/>
        </p:nvSpPr>
        <p:spPr>
          <a:xfrm>
            <a:off x="390000" y="998090"/>
            <a:ext cx="11412000" cy="3222998"/>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8.(2023·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福建泉州模拟</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阅读图文资料，完成下列要求。</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(16</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b="1" kern="100">
                <a:latin typeface="Times New Roman" panose="02020603050405020304" pitchFamily="18" charset="0"/>
                <a:ea typeface="方正中等线简体" panose="03000509000000000000" pitchFamily="65" charset="-122"/>
                <a:cs typeface="Times New Roman" panose="02020603050405020304" pitchFamily="18" charset="0"/>
              </a:rPr>
              <a:t>材料一</a:t>
            </a:r>
            <a:r>
              <a:rPr lang="zh-CN" altLang="zh-CN" sz="2800" kern="10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火山泥石流是指和火山现象相关的泥石流。堪察加半岛是世界上最著名的火山区之一，半岛东部的克柳切夫火山海拔</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4 750</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米，为半岛最高峰，有冰川发育，该火山平均每</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10</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年喷发一次，是火山泥石流高发地区，且火山泥石流规模大、破坏性强。</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椭圆 6">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8" name="椭圆 7">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9" name="椭圆 8">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0" name="椭圆 9">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2" name="椭圆 11">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3" name="椭圆 12">
            <a:hlinkClick r:id="rId9" action="ppaction://hlinksldjump"/>
          </p:cNvPr>
          <p:cNvSpPr/>
          <p:nvPr/>
        </p:nvSpPr>
        <p:spPr>
          <a:xfrm>
            <a:off x="505375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8</a:t>
            </a:r>
            <a:endParaRPr kumimoji="1" lang="zh-CN" altLang="en-US" sz="1600" kern="0" dirty="0">
              <a:solidFill>
                <a:schemeClr val="bg1"/>
              </a:solidFill>
              <a:latin typeface="Arial" panose="020B0604020202020204"/>
              <a:ea typeface="微软雅黑" panose="020B0503020204020204" charset="-122"/>
            </a:endParaRPr>
          </a:p>
        </p:txBody>
      </p:sp>
      <p:sp>
        <p:nvSpPr>
          <p:cNvPr id="18" name="矩形 17"/>
          <p:cNvSpPr/>
          <p:nvPr/>
        </p:nvSpPr>
        <p:spPr>
          <a:xfrm>
            <a:off x="390000" y="897355"/>
            <a:ext cx="11412000" cy="664477"/>
          </a:xfrm>
          <a:prstGeom prst="rect">
            <a:avLst/>
          </a:prstGeom>
        </p:spPr>
        <p:txBody>
          <a:bodyPr wrap="square">
            <a:spAutoFit/>
          </a:bodyPr>
          <a:lstStyle/>
          <a:p>
            <a:pPr algn="just">
              <a:lnSpc>
                <a:spcPct val="150000"/>
              </a:lnSpc>
              <a:spcAft>
                <a:spcPts val="0"/>
              </a:spcAft>
              <a:tabLst>
                <a:tab pos="2250440" algn="l"/>
              </a:tabLst>
            </a:pPr>
            <a:r>
              <a:rPr lang="zh-CN" altLang="zh-CN" sz="2800" b="1" kern="100">
                <a:latin typeface="Times New Roman" panose="02020603050405020304" pitchFamily="18" charset="0"/>
                <a:ea typeface="方正中等线简体" panose="03000509000000000000" pitchFamily="65" charset="-122"/>
                <a:cs typeface="Times New Roman" panose="02020603050405020304" pitchFamily="18" charset="0"/>
              </a:rPr>
              <a:t>材料二</a:t>
            </a:r>
            <a:r>
              <a:rPr lang="zh-CN" altLang="zh-CN" sz="2800" kern="10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下图示意堪察加半岛和克柳切夫火山附近区域地形图。</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1746" name="Picture 2" descr="271"/>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00625" y="1689443"/>
            <a:ext cx="6190751" cy="339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983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椭圆 6">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8" name="椭圆 7">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9" name="椭圆 8">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0" name="椭圆 9">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2" name="椭圆 11">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3" name="椭圆 12">
            <a:hlinkClick r:id="rId9" action="ppaction://hlinksldjump"/>
          </p:cNvPr>
          <p:cNvSpPr/>
          <p:nvPr/>
        </p:nvSpPr>
        <p:spPr>
          <a:xfrm>
            <a:off x="505375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8</a:t>
            </a:r>
            <a:endParaRPr kumimoji="1" lang="zh-CN" altLang="en-US" sz="1600" kern="0" dirty="0">
              <a:solidFill>
                <a:schemeClr val="bg1"/>
              </a:solidFill>
              <a:latin typeface="Arial" panose="020B0604020202020204"/>
              <a:ea typeface="微软雅黑" panose="020B0503020204020204" charset="-122"/>
            </a:endParaRPr>
          </a:p>
        </p:txBody>
      </p:sp>
      <p:sp>
        <p:nvSpPr>
          <p:cNvPr id="18" name="矩形 17"/>
          <p:cNvSpPr/>
          <p:nvPr/>
        </p:nvSpPr>
        <p:spPr>
          <a:xfrm>
            <a:off x="390000" y="495722"/>
            <a:ext cx="6138135" cy="1384995"/>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指出克柳切夫火山泥石流的物质来源。</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1746" name="Picture 2" descr="271"/>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85677" y="857602"/>
            <a:ext cx="5116323" cy="280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p:cNvSpPr/>
          <p:nvPr/>
        </p:nvSpPr>
        <p:spPr>
          <a:xfrm>
            <a:off x="390000" y="1734716"/>
            <a:ext cx="6138135" cy="1284006"/>
          </a:xfrm>
          <a:prstGeom prst="rect">
            <a:avLst/>
          </a:prstGeom>
        </p:spPr>
        <p:txBody>
          <a:bodyPr wrap="square">
            <a:spAutoFit/>
          </a:bodyPr>
          <a:lstStyle/>
          <a:p>
            <a:pPr algn="just">
              <a:lnSpc>
                <a:spcPct val="150000"/>
              </a:lnSpc>
              <a:spcAft>
                <a:spcPts val="0"/>
              </a:spcAft>
              <a:tabLst>
                <a:tab pos="2250440" algn="l"/>
              </a:tabLst>
            </a:pPr>
            <a:r>
              <a:rPr lang="zh-CN" altLang="zh-CN" sz="28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火山灰碎屑物质；冻融作用产生的岩石风化碎屑物质；冰碛物。</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矩形 18"/>
          <p:cNvSpPr/>
          <p:nvPr/>
        </p:nvSpPr>
        <p:spPr>
          <a:xfrm>
            <a:off x="390000" y="2980515"/>
            <a:ext cx="6138135" cy="1310808"/>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分析克柳切夫火山泥石流强度大、发展迅速、覆盖范围广的原因。</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矩形 24"/>
          <p:cNvSpPr/>
          <p:nvPr/>
        </p:nvSpPr>
        <p:spPr>
          <a:xfrm>
            <a:off x="390000" y="4254996"/>
            <a:ext cx="11412000" cy="2031325"/>
          </a:xfrm>
          <a:prstGeom prst="rect">
            <a:avLst/>
          </a:prstGeom>
        </p:spPr>
        <p:txBody>
          <a:bodyPr wrap="square">
            <a:spAutoFit/>
          </a:bodyPr>
          <a:lstStyle/>
          <a:p>
            <a:pPr algn="just">
              <a:lnSpc>
                <a:spcPct val="150000"/>
              </a:lnSpc>
              <a:spcAft>
                <a:spcPts val="0"/>
              </a:spcAft>
              <a:tabLst>
                <a:tab pos="2250440" algn="l"/>
              </a:tabLst>
            </a:pPr>
            <a:r>
              <a:rPr lang="zh-CN" altLang="zh-CN" sz="28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火山堆积物疏松且量大；降水量大且集中，叠加冰川融水形成巨大径流冲击；地势落差大，水流速度快；火山周边地势平缓，对泥石流阻挡作用小，使泥石流覆盖面积大</a:t>
            </a:r>
            <a:r>
              <a:rPr lang="zh-CN" altLang="zh-CN" sz="2800" kern="10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smtClean="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182051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椭圆 6">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8" name="椭圆 7">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9" name="椭圆 8">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0" name="椭圆 9">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2" name="椭圆 11">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3" name="椭圆 12">
            <a:hlinkClick r:id="rId9" action="ppaction://hlinksldjump"/>
          </p:cNvPr>
          <p:cNvSpPr/>
          <p:nvPr/>
        </p:nvSpPr>
        <p:spPr>
          <a:xfrm>
            <a:off x="505375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8</a:t>
            </a:r>
            <a:endParaRPr kumimoji="1" lang="zh-CN" altLang="en-US" sz="1600" kern="0" dirty="0">
              <a:solidFill>
                <a:schemeClr val="bg1"/>
              </a:solidFill>
              <a:latin typeface="Arial" panose="020B0604020202020204"/>
              <a:ea typeface="微软雅黑" panose="020B0503020204020204" charset="-122"/>
            </a:endParaRPr>
          </a:p>
        </p:txBody>
      </p:sp>
      <p:sp>
        <p:nvSpPr>
          <p:cNvPr id="18" name="矩形 17"/>
          <p:cNvSpPr/>
          <p:nvPr/>
        </p:nvSpPr>
        <p:spPr>
          <a:xfrm>
            <a:off x="390000" y="999778"/>
            <a:ext cx="6138135" cy="1310808"/>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分析克柳切夫火山泥石流灾害损失较小的原因。</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1746" name="Picture 2" descr="271"/>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85677" y="1361658"/>
            <a:ext cx="5116323" cy="280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p:cNvSpPr/>
          <p:nvPr/>
        </p:nvSpPr>
        <p:spPr>
          <a:xfrm>
            <a:off x="390000" y="2292493"/>
            <a:ext cx="6138135" cy="2576667"/>
          </a:xfrm>
          <a:prstGeom prst="rect">
            <a:avLst/>
          </a:prstGeom>
        </p:spPr>
        <p:txBody>
          <a:bodyPr wrap="square">
            <a:spAutoFit/>
          </a:bodyPr>
          <a:lstStyle/>
          <a:p>
            <a:pPr algn="just">
              <a:lnSpc>
                <a:spcPct val="150000"/>
              </a:lnSpc>
              <a:spcAft>
                <a:spcPts val="0"/>
              </a:spcAft>
              <a:tabLst>
                <a:tab pos="2250440" algn="l"/>
              </a:tabLst>
            </a:pPr>
            <a:r>
              <a:rPr lang="zh-CN" altLang="zh-CN" sz="28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堪察加半岛远离俄罗斯发达地区，人烟稀少；因该岛火山泥石流多发，当地居民生产生活会选择避开这些危险区，防灾抗灾经验丰富。</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76123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 y="-23128"/>
            <a:ext cx="12192001" cy="733015"/>
          </a:xfrm>
          <a:prstGeom prst="rect">
            <a:avLst/>
          </a:prstGeom>
          <a:solidFill>
            <a:srgbClr val="071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p:cNvSpPr/>
          <p:nvPr/>
        </p:nvSpPr>
        <p:spPr>
          <a:xfrm>
            <a:off x="0" y="86730"/>
            <a:ext cx="6408712" cy="5089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2392" y="111444"/>
            <a:ext cx="1518364" cy="492443"/>
          </a:xfrm>
          <a:prstGeom prst="rect">
            <a:avLst/>
          </a:prstGeom>
        </p:spPr>
        <p:txBody>
          <a:bodyPr wrap="none">
            <a:spAutoFit/>
          </a:bodyPr>
          <a:lstStyle/>
          <a:p>
            <a:r>
              <a:rPr lang="zh-CN" altLang="zh-CN" sz="2600" b="1" kern="100" dirty="0" smtClean="0">
                <a:latin typeface="Times New Roman" panose="02020603050405020304" pitchFamily="18" charset="0"/>
                <a:ea typeface="黑体" panose="02010600030101010101" charset="-122"/>
                <a:cs typeface="Times New Roman" panose="02020603050405020304" pitchFamily="18" charset="0"/>
              </a:rPr>
              <a:t>关键能力</a:t>
            </a:r>
            <a:endParaRPr lang="zh-CN" altLang="en-US" b="1" dirty="0"/>
          </a:p>
        </p:txBody>
      </p:sp>
      <p:sp>
        <p:nvSpPr>
          <p:cNvPr id="10" name="矩形 9"/>
          <p:cNvSpPr/>
          <p:nvPr/>
        </p:nvSpPr>
        <p:spPr>
          <a:xfrm>
            <a:off x="1795966" y="-7367"/>
            <a:ext cx="10030087" cy="597984"/>
          </a:xfrm>
          <a:prstGeom prst="rect">
            <a:avLst/>
          </a:prstGeom>
        </p:spPr>
        <p:txBody>
          <a:bodyPr wrap="square">
            <a:spAutoFit/>
          </a:bodyPr>
          <a:lstStyle/>
          <a:p>
            <a:pPr algn="just">
              <a:lnSpc>
                <a:spcPct val="140000"/>
              </a:lnSpc>
            </a:pPr>
            <a:r>
              <a:rPr lang="en-US" altLang="zh-CN" sz="2600" b="1" kern="100">
                <a:solidFill>
                  <a:schemeClr val="accent6">
                    <a:lumMod val="50000"/>
                  </a:schemeClr>
                </a:solidFill>
                <a:latin typeface="Times New Roman" panose="02020603050405020304" pitchFamily="18" charset="0"/>
                <a:ea typeface="方正中等线简体" panose="03000509000000000000" charset="-122"/>
                <a:cs typeface="Times New Roman" panose="02020603050405020304" pitchFamily="18" charset="0"/>
              </a:rPr>
              <a:t>(1)</a:t>
            </a:r>
            <a:r>
              <a:rPr lang="zh-CN" altLang="en-US" sz="2600" b="1" kern="100">
                <a:solidFill>
                  <a:schemeClr val="accent6">
                    <a:lumMod val="50000"/>
                  </a:schemeClr>
                </a:solidFill>
                <a:latin typeface="Times New Roman" panose="02020603050405020304" pitchFamily="18" charset="0"/>
                <a:ea typeface="方正中等线简体" panose="03000509000000000000" charset="-122"/>
                <a:cs typeface="Times New Roman" panose="02020603050405020304" pitchFamily="18" charset="0"/>
              </a:rPr>
              <a:t>获取和解读地理信息的能力</a:t>
            </a:r>
            <a:endParaRPr lang="zh-CN" altLang="zh-CN" sz="2600" b="1" kern="100" dirty="0">
              <a:solidFill>
                <a:schemeClr val="accent6">
                  <a:lumMod val="50000"/>
                </a:schemeClr>
              </a:solidFill>
              <a:latin typeface="Times New Roman" panose="02020603050405020304" pitchFamily="18" charset="0"/>
              <a:ea typeface="方正中等线简体" panose="03000509000000000000" charset="-122"/>
              <a:cs typeface="Times New Roman" panose="02020603050405020304" pitchFamily="18"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2931337286"/>
              </p:ext>
            </p:extLst>
          </p:nvPr>
        </p:nvGraphicFramePr>
        <p:xfrm>
          <a:off x="371365" y="992104"/>
          <a:ext cx="11449271" cy="5173200"/>
        </p:xfrm>
        <a:graphic>
          <a:graphicData uri="http://schemas.openxmlformats.org/drawingml/2006/table">
            <a:tbl>
              <a:tblPr/>
              <a:tblGrid>
                <a:gridCol w="864096"/>
                <a:gridCol w="4284475"/>
                <a:gridCol w="6300700"/>
              </a:tblGrid>
              <a:tr h="640800">
                <a:tc>
                  <a:txBody>
                    <a:bodyPr/>
                    <a:lstStyle/>
                    <a:p>
                      <a:pPr algn="ctr">
                        <a:lnSpc>
                          <a:spcPct val="150000"/>
                        </a:lnSpc>
                        <a:spcAft>
                          <a:spcPts val="0"/>
                        </a:spcAft>
                        <a:tabLst>
                          <a:tab pos="2250440" algn="l"/>
                        </a:tabLs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F2F2F2"/>
                    </a:solidFill>
                  </a:tcPr>
                </a:tc>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获取信息</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解读信息</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640800">
                <a:tc rowSpan="3">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文字信息</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72000" algn="l">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位于青藏高原东南缘，横断山脉中段</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该区域地形崎岖，</a:t>
                      </a:r>
                      <a:r>
                        <a:rPr lang="zh-CN" sz="2800"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山</a:t>
                      </a:r>
                      <a:r>
                        <a:rPr lang="zh-CN" altLang="en-US" sz="2800" u="sng"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谷</a:t>
                      </a:r>
                      <a:r>
                        <a:rPr lang="en-US" altLang="zh-CN" sz="2800"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___</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332000">
                <a:tc vMerge="1">
                  <a:txBody>
                    <a:bodyPr/>
                    <a:lstStyle/>
                    <a:p>
                      <a:endParaRPr lang="zh-CN" altLang="en-US"/>
                    </a:p>
                  </a:txBody>
                  <a:tcPr/>
                </a:tc>
                <a:tc>
                  <a:txBody>
                    <a:bodyPr/>
                    <a:lstStyle/>
                    <a:p>
                      <a:pPr marL="0"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主沟发源于哈巴雪山西侧</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72000" algn="l">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源头附近有雪山，可推知该区域</a:t>
                      </a:r>
                      <a:r>
                        <a:rPr lang="zh-CN" sz="2800"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存在</a:t>
                      </a:r>
                      <a:endParaRPr lang="en-US" altLang="zh-CN" sz="2800" kern="10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gn="l">
                        <a:lnSpc>
                          <a:spcPct val="150000"/>
                        </a:lnSpc>
                        <a:spcAft>
                          <a:spcPts val="0"/>
                        </a:spcAft>
                        <a:tabLst>
                          <a:tab pos="2250440" algn="l"/>
                        </a:tabLst>
                      </a:pPr>
                      <a:r>
                        <a:rPr lang="zh-CN" altLang="en-US" sz="2800" u="sng"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活动</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109373">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72000" algn="l">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流域自上而下分为高山寒带峰脊区和宽谷区、温带窄谷区、亚热带低谷区</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72000" algn="l">
                        <a:lnSpc>
                          <a:spcPct val="150000"/>
                        </a:lnSpc>
                        <a:spcAft>
                          <a:spcPts val="0"/>
                        </a:spcAft>
                        <a:tabLst>
                          <a:tab pos="2250440" algn="l"/>
                        </a:tabLst>
                      </a:pPr>
                      <a:r>
                        <a:rPr lang="zh-CN" sz="2800"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流域自上而下相对高度较大，谷地宽窄不同</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bl>
          </a:graphicData>
        </a:graphic>
      </p:graphicFrame>
      <p:sp>
        <p:nvSpPr>
          <p:cNvPr id="5" name="矩形 4"/>
          <p:cNvSpPr/>
          <p:nvPr/>
        </p:nvSpPr>
        <p:spPr>
          <a:xfrm>
            <a:off x="9552384" y="2041798"/>
            <a:ext cx="543739"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高</a:t>
            </a:r>
            <a:endParaRPr lang="zh-CN" altLang="en-US" sz="2800" kern="100" dirty="0">
              <a:solidFill>
                <a:srgbClr val="C00000"/>
              </a:solidFill>
              <a:latin typeface="Times New Roman" panose="02020603050405020304" pitchFamily="18" charset="0"/>
              <a:ea typeface="方正中等线简体" panose="03000509000000000000" charset="-122"/>
              <a:cs typeface="Times New Roman" panose="02020603050405020304" pitchFamily="18" charset="0"/>
            </a:endParaRPr>
          </a:p>
        </p:txBody>
      </p:sp>
      <p:sp>
        <p:nvSpPr>
          <p:cNvPr id="3" name="矩形 2"/>
          <p:cNvSpPr/>
          <p:nvPr/>
        </p:nvSpPr>
        <p:spPr>
          <a:xfrm>
            <a:off x="10469438" y="2048272"/>
            <a:ext cx="543739"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深</a:t>
            </a:r>
            <a:endParaRPr lang="zh-CN" altLang="en-US"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endParaRPr>
          </a:p>
        </p:txBody>
      </p:sp>
      <p:sp>
        <p:nvSpPr>
          <p:cNvPr id="6" name="矩形 5"/>
          <p:cNvSpPr/>
          <p:nvPr/>
        </p:nvSpPr>
        <p:spPr>
          <a:xfrm>
            <a:off x="5753784" y="3688343"/>
            <a:ext cx="902811"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冰川</a:t>
            </a:r>
            <a:endParaRPr lang="zh-CN" altLang="en-US"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endParaRPr>
          </a:p>
        </p:txBody>
      </p:sp>
    </p:spTree>
    <p:extLst>
      <p:ext uri="{BB962C8B-B14F-4D97-AF65-F5344CB8AC3E}">
        <p14:creationId xmlns:p14="http://schemas.microsoft.com/office/powerpoint/2010/main" val="394891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 5"/>
          <p:cNvPicPr>
            <a:picLocks/>
          </p:cNvPicPr>
          <p:nvPr/>
        </p:nvPicPr>
        <p:blipFill rotWithShape="1">
          <a:blip r:embed="rId2">
            <a:extLst>
              <a:ext uri="{28A0092B-C50C-407E-A947-70E740481C1C}">
                <a14:useLocalDpi xmlns:a14="http://schemas.microsoft.com/office/drawing/2010/main" val="0"/>
              </a:ext>
            </a:extLst>
          </a:blip>
          <a:srcRect b="6582"/>
          <a:stretch>
            <a:fillRect/>
          </a:stretch>
        </p:blipFill>
        <p:spPr>
          <a:xfrm flipH="1">
            <a:off x="2400" y="1"/>
            <a:ext cx="12189600" cy="6857999"/>
          </a:xfrm>
          <a:prstGeom prst="rect">
            <a:avLst/>
          </a:prstGeom>
        </p:spPr>
      </p:pic>
      <p:sp>
        <p:nvSpPr>
          <p:cNvPr id="10" name="文本框 9"/>
          <p:cNvSpPr txBox="1"/>
          <p:nvPr/>
        </p:nvSpPr>
        <p:spPr>
          <a:xfrm>
            <a:off x="1499948" y="2924944"/>
            <a:ext cx="5182542" cy="327309"/>
          </a:xfrm>
          <a:custGeom>
            <a:avLst/>
            <a:gdLst/>
            <a:ahLst/>
            <a:cxnLst/>
            <a:rect l="l" t="t" r="r" b="b"/>
            <a:pathLst>
              <a:path w="4172396" h="239316">
                <a:moveTo>
                  <a:pt x="3712666" y="168325"/>
                </a:moveTo>
                <a:lnTo>
                  <a:pt x="3735548" y="168325"/>
                </a:lnTo>
                <a:lnTo>
                  <a:pt x="3735548" y="191207"/>
                </a:lnTo>
                <a:lnTo>
                  <a:pt x="3712666" y="191207"/>
                </a:lnTo>
                <a:close/>
                <a:moveTo>
                  <a:pt x="2779216" y="168325"/>
                </a:moveTo>
                <a:lnTo>
                  <a:pt x="2802098" y="168325"/>
                </a:lnTo>
                <a:lnTo>
                  <a:pt x="2802098" y="191207"/>
                </a:lnTo>
                <a:lnTo>
                  <a:pt x="2779216" y="191207"/>
                </a:lnTo>
                <a:close/>
                <a:moveTo>
                  <a:pt x="1753567" y="166092"/>
                </a:moveTo>
                <a:lnTo>
                  <a:pt x="1767185" y="177254"/>
                </a:lnTo>
                <a:cubicBezTo>
                  <a:pt x="1760190" y="184249"/>
                  <a:pt x="1752377" y="191542"/>
                  <a:pt x="1743744" y="199132"/>
                </a:cubicBezTo>
                <a:lnTo>
                  <a:pt x="1820093" y="199132"/>
                </a:lnTo>
                <a:lnTo>
                  <a:pt x="1820093" y="214313"/>
                </a:lnTo>
                <a:lnTo>
                  <a:pt x="1601762" y="214313"/>
                </a:lnTo>
                <a:lnTo>
                  <a:pt x="1601762" y="199132"/>
                </a:lnTo>
                <a:lnTo>
                  <a:pt x="1676549" y="199132"/>
                </a:lnTo>
                <a:cubicBezTo>
                  <a:pt x="1671191" y="193923"/>
                  <a:pt x="1663377" y="186705"/>
                  <a:pt x="1653108" y="177478"/>
                </a:cubicBezTo>
                <a:lnTo>
                  <a:pt x="1663824" y="166762"/>
                </a:lnTo>
                <a:cubicBezTo>
                  <a:pt x="1672902" y="174204"/>
                  <a:pt x="1682055" y="182166"/>
                  <a:pt x="1691283" y="190649"/>
                </a:cubicBezTo>
                <a:lnTo>
                  <a:pt x="1682130" y="199132"/>
                </a:lnTo>
                <a:lnTo>
                  <a:pt x="1735708" y="199132"/>
                </a:lnTo>
                <a:lnTo>
                  <a:pt x="1728118" y="191542"/>
                </a:lnTo>
                <a:cubicBezTo>
                  <a:pt x="1737643" y="182910"/>
                  <a:pt x="1746126" y="174427"/>
                  <a:pt x="1753567" y="166092"/>
                </a:cubicBezTo>
                <a:close/>
                <a:moveTo>
                  <a:pt x="2168128" y="165646"/>
                </a:moveTo>
                <a:cubicBezTo>
                  <a:pt x="2172072" y="165646"/>
                  <a:pt x="2175458" y="167023"/>
                  <a:pt x="2178285" y="169776"/>
                </a:cubicBezTo>
                <a:cubicBezTo>
                  <a:pt x="2181113" y="172529"/>
                  <a:pt x="2182527" y="175878"/>
                  <a:pt x="2182527" y="179822"/>
                </a:cubicBezTo>
                <a:cubicBezTo>
                  <a:pt x="2182527" y="183840"/>
                  <a:pt x="2181113" y="187207"/>
                  <a:pt x="2178285" y="189923"/>
                </a:cubicBezTo>
                <a:cubicBezTo>
                  <a:pt x="2175458" y="192640"/>
                  <a:pt x="2172072" y="193998"/>
                  <a:pt x="2168128" y="193998"/>
                </a:cubicBezTo>
                <a:cubicBezTo>
                  <a:pt x="2164184" y="193998"/>
                  <a:pt x="2160798" y="192640"/>
                  <a:pt x="2157970" y="189923"/>
                </a:cubicBezTo>
                <a:cubicBezTo>
                  <a:pt x="2155143" y="187207"/>
                  <a:pt x="2153729" y="183840"/>
                  <a:pt x="2153729" y="179822"/>
                </a:cubicBezTo>
                <a:cubicBezTo>
                  <a:pt x="2153729" y="175878"/>
                  <a:pt x="2155143" y="172529"/>
                  <a:pt x="2157970" y="169776"/>
                </a:cubicBezTo>
                <a:cubicBezTo>
                  <a:pt x="2160798" y="167023"/>
                  <a:pt x="2164184" y="165646"/>
                  <a:pt x="2168128" y="165646"/>
                </a:cubicBezTo>
                <a:close/>
                <a:moveTo>
                  <a:pt x="1198810" y="157832"/>
                </a:moveTo>
                <a:lnTo>
                  <a:pt x="1198810" y="195784"/>
                </a:lnTo>
                <a:lnTo>
                  <a:pt x="1307976" y="195784"/>
                </a:lnTo>
                <a:lnTo>
                  <a:pt x="1307976" y="157832"/>
                </a:lnTo>
                <a:close/>
                <a:moveTo>
                  <a:pt x="568598" y="151135"/>
                </a:moveTo>
                <a:lnTo>
                  <a:pt x="568598" y="166762"/>
                </a:lnTo>
                <a:lnTo>
                  <a:pt x="648742" y="166762"/>
                </a:lnTo>
                <a:lnTo>
                  <a:pt x="648742" y="151135"/>
                </a:lnTo>
                <a:close/>
                <a:moveTo>
                  <a:pt x="1923008" y="150242"/>
                </a:moveTo>
                <a:cubicBezTo>
                  <a:pt x="1924199" y="156791"/>
                  <a:pt x="1925315" y="162446"/>
                  <a:pt x="1926357" y="167209"/>
                </a:cubicBezTo>
                <a:cubicBezTo>
                  <a:pt x="1896740" y="177478"/>
                  <a:pt x="1866304" y="188268"/>
                  <a:pt x="1835051" y="199579"/>
                </a:cubicBezTo>
                <a:lnTo>
                  <a:pt x="1828130" y="182612"/>
                </a:lnTo>
                <a:cubicBezTo>
                  <a:pt x="1857300" y="173534"/>
                  <a:pt x="1888926" y="162744"/>
                  <a:pt x="1923008" y="150242"/>
                </a:cubicBezTo>
                <a:close/>
                <a:moveTo>
                  <a:pt x="1467371" y="149796"/>
                </a:moveTo>
                <a:lnTo>
                  <a:pt x="1467371" y="165199"/>
                </a:lnTo>
                <a:lnTo>
                  <a:pt x="1556668" y="165199"/>
                </a:lnTo>
                <a:lnTo>
                  <a:pt x="1556668" y="149796"/>
                </a:lnTo>
                <a:close/>
                <a:moveTo>
                  <a:pt x="43867" y="141759"/>
                </a:moveTo>
                <a:cubicBezTo>
                  <a:pt x="54136" y="156046"/>
                  <a:pt x="66452" y="167134"/>
                  <a:pt x="80813" y="175022"/>
                </a:cubicBezTo>
                <a:cubicBezTo>
                  <a:pt x="88850" y="168102"/>
                  <a:pt x="94766" y="157014"/>
                  <a:pt x="98561" y="141759"/>
                </a:cubicBezTo>
                <a:close/>
                <a:moveTo>
                  <a:pt x="3296878" y="131713"/>
                </a:moveTo>
                <a:cubicBezTo>
                  <a:pt x="3289585" y="134690"/>
                  <a:pt x="3278646" y="137220"/>
                  <a:pt x="3264061" y="139303"/>
                </a:cubicBezTo>
                <a:cubicBezTo>
                  <a:pt x="3255801" y="140494"/>
                  <a:pt x="3249959" y="141833"/>
                  <a:pt x="3246536" y="143322"/>
                </a:cubicBezTo>
                <a:cubicBezTo>
                  <a:pt x="3243113" y="144810"/>
                  <a:pt x="3240472" y="146987"/>
                  <a:pt x="3238611" y="149852"/>
                </a:cubicBezTo>
                <a:cubicBezTo>
                  <a:pt x="3236751" y="152716"/>
                  <a:pt x="3235821" y="155898"/>
                  <a:pt x="3235821" y="159395"/>
                </a:cubicBezTo>
                <a:cubicBezTo>
                  <a:pt x="3235821" y="164753"/>
                  <a:pt x="3237849" y="169218"/>
                  <a:pt x="3241904" y="172790"/>
                </a:cubicBezTo>
                <a:cubicBezTo>
                  <a:pt x="3245960" y="176362"/>
                  <a:pt x="3251894" y="178147"/>
                  <a:pt x="3259708" y="178147"/>
                </a:cubicBezTo>
                <a:cubicBezTo>
                  <a:pt x="3267447" y="178147"/>
                  <a:pt x="3274330" y="176455"/>
                  <a:pt x="3280358" y="173069"/>
                </a:cubicBezTo>
                <a:cubicBezTo>
                  <a:pt x="3286385" y="169683"/>
                  <a:pt x="3290813" y="165051"/>
                  <a:pt x="3293641" y="159172"/>
                </a:cubicBezTo>
                <a:cubicBezTo>
                  <a:pt x="3295799" y="154633"/>
                  <a:pt x="3296878" y="147935"/>
                  <a:pt x="3296878" y="139080"/>
                </a:cubicBezTo>
                <a:close/>
                <a:moveTo>
                  <a:pt x="892522" y="130150"/>
                </a:moveTo>
                <a:lnTo>
                  <a:pt x="906140" y="141759"/>
                </a:lnTo>
                <a:cubicBezTo>
                  <a:pt x="880542" y="174799"/>
                  <a:pt x="844823" y="201141"/>
                  <a:pt x="798984" y="220787"/>
                </a:cubicBezTo>
                <a:cubicBezTo>
                  <a:pt x="795412" y="215578"/>
                  <a:pt x="791542" y="210592"/>
                  <a:pt x="787375" y="205829"/>
                </a:cubicBezTo>
                <a:cubicBezTo>
                  <a:pt x="835000" y="186482"/>
                  <a:pt x="870049" y="161255"/>
                  <a:pt x="892522" y="130150"/>
                </a:cubicBezTo>
                <a:close/>
                <a:moveTo>
                  <a:pt x="568598" y="121667"/>
                </a:moveTo>
                <a:lnTo>
                  <a:pt x="568598" y="137294"/>
                </a:lnTo>
                <a:lnTo>
                  <a:pt x="648742" y="137294"/>
                </a:lnTo>
                <a:lnTo>
                  <a:pt x="648742" y="121667"/>
                </a:lnTo>
                <a:close/>
                <a:moveTo>
                  <a:pt x="1467371" y="120551"/>
                </a:moveTo>
                <a:lnTo>
                  <a:pt x="1467371" y="135955"/>
                </a:lnTo>
                <a:lnTo>
                  <a:pt x="1556668" y="135955"/>
                </a:lnTo>
                <a:lnTo>
                  <a:pt x="1556668" y="120551"/>
                </a:lnTo>
                <a:close/>
                <a:moveTo>
                  <a:pt x="1653331" y="118988"/>
                </a:moveTo>
                <a:lnTo>
                  <a:pt x="1653331" y="150242"/>
                </a:lnTo>
                <a:lnTo>
                  <a:pt x="1766515" y="150242"/>
                </a:lnTo>
                <a:lnTo>
                  <a:pt x="1766515" y="118988"/>
                </a:lnTo>
                <a:close/>
                <a:moveTo>
                  <a:pt x="1859161" y="112068"/>
                </a:moveTo>
                <a:cubicBezTo>
                  <a:pt x="1873448" y="120700"/>
                  <a:pt x="1887959" y="130076"/>
                  <a:pt x="1902693" y="140196"/>
                </a:cubicBezTo>
                <a:lnTo>
                  <a:pt x="1891754" y="154930"/>
                </a:lnTo>
                <a:cubicBezTo>
                  <a:pt x="1878211" y="144661"/>
                  <a:pt x="1863923" y="134690"/>
                  <a:pt x="1848892" y="125016"/>
                </a:cubicBezTo>
                <a:close/>
                <a:moveTo>
                  <a:pt x="552524" y="107380"/>
                </a:moveTo>
                <a:lnTo>
                  <a:pt x="664815" y="107380"/>
                </a:lnTo>
                <a:lnTo>
                  <a:pt x="664815" y="194444"/>
                </a:lnTo>
                <a:cubicBezTo>
                  <a:pt x="664815" y="210666"/>
                  <a:pt x="656481" y="218778"/>
                  <a:pt x="639812" y="218778"/>
                </a:cubicBezTo>
                <a:lnTo>
                  <a:pt x="603423" y="218778"/>
                </a:lnTo>
                <a:cubicBezTo>
                  <a:pt x="602679" y="214015"/>
                  <a:pt x="601563" y="208285"/>
                  <a:pt x="600075" y="201588"/>
                </a:cubicBezTo>
                <a:cubicBezTo>
                  <a:pt x="613916" y="202481"/>
                  <a:pt x="625301" y="202927"/>
                  <a:pt x="634231" y="202927"/>
                </a:cubicBezTo>
                <a:cubicBezTo>
                  <a:pt x="643905" y="202927"/>
                  <a:pt x="648742" y="198909"/>
                  <a:pt x="648742" y="190872"/>
                </a:cubicBezTo>
                <a:lnTo>
                  <a:pt x="648742" y="180603"/>
                </a:lnTo>
                <a:lnTo>
                  <a:pt x="568598" y="180603"/>
                </a:lnTo>
                <a:lnTo>
                  <a:pt x="568598" y="220563"/>
                </a:lnTo>
                <a:lnTo>
                  <a:pt x="552524" y="220563"/>
                </a:lnTo>
                <a:close/>
                <a:moveTo>
                  <a:pt x="1449958" y="106263"/>
                </a:moveTo>
                <a:lnTo>
                  <a:pt x="1574080" y="106263"/>
                </a:lnTo>
                <a:lnTo>
                  <a:pt x="1574080" y="193105"/>
                </a:lnTo>
                <a:cubicBezTo>
                  <a:pt x="1574080" y="209178"/>
                  <a:pt x="1565820" y="217289"/>
                  <a:pt x="1549301" y="217438"/>
                </a:cubicBezTo>
                <a:cubicBezTo>
                  <a:pt x="1540520" y="217587"/>
                  <a:pt x="1529283" y="217661"/>
                  <a:pt x="1515591" y="217661"/>
                </a:cubicBezTo>
                <a:cubicBezTo>
                  <a:pt x="1514847" y="212899"/>
                  <a:pt x="1513730" y="207169"/>
                  <a:pt x="1512242" y="200472"/>
                </a:cubicBezTo>
                <a:cubicBezTo>
                  <a:pt x="1525190" y="201365"/>
                  <a:pt x="1535757" y="201811"/>
                  <a:pt x="1543943" y="201811"/>
                </a:cubicBezTo>
                <a:cubicBezTo>
                  <a:pt x="1552426" y="201811"/>
                  <a:pt x="1556667" y="197942"/>
                  <a:pt x="1556668" y="190203"/>
                </a:cubicBezTo>
                <a:lnTo>
                  <a:pt x="1556668" y="179040"/>
                </a:lnTo>
                <a:lnTo>
                  <a:pt x="1467371" y="179040"/>
                </a:lnTo>
                <a:lnTo>
                  <a:pt x="1467371" y="219447"/>
                </a:lnTo>
                <a:lnTo>
                  <a:pt x="1449958" y="219447"/>
                </a:lnTo>
                <a:close/>
                <a:moveTo>
                  <a:pt x="1636365" y="104254"/>
                </a:moveTo>
                <a:lnTo>
                  <a:pt x="1783482" y="104254"/>
                </a:lnTo>
                <a:lnTo>
                  <a:pt x="1783482" y="173013"/>
                </a:lnTo>
                <a:lnTo>
                  <a:pt x="1766515" y="173013"/>
                </a:lnTo>
                <a:lnTo>
                  <a:pt x="1766515" y="164976"/>
                </a:lnTo>
                <a:lnTo>
                  <a:pt x="1653331" y="164976"/>
                </a:lnTo>
                <a:lnTo>
                  <a:pt x="1653331" y="173013"/>
                </a:lnTo>
                <a:lnTo>
                  <a:pt x="1636365" y="173013"/>
                </a:lnTo>
                <a:close/>
                <a:moveTo>
                  <a:pt x="120551" y="102468"/>
                </a:moveTo>
                <a:cubicBezTo>
                  <a:pt x="120179" y="111100"/>
                  <a:pt x="119472" y="119137"/>
                  <a:pt x="118430" y="126579"/>
                </a:cubicBezTo>
                <a:lnTo>
                  <a:pt x="178370" y="126579"/>
                </a:lnTo>
                <a:lnTo>
                  <a:pt x="178370" y="102468"/>
                </a:lnTo>
                <a:close/>
                <a:moveTo>
                  <a:pt x="42639" y="102468"/>
                </a:moveTo>
                <a:lnTo>
                  <a:pt x="42639" y="126579"/>
                </a:lnTo>
                <a:lnTo>
                  <a:pt x="101463" y="126579"/>
                </a:lnTo>
                <a:cubicBezTo>
                  <a:pt x="102431" y="119286"/>
                  <a:pt x="103063" y="111249"/>
                  <a:pt x="103361" y="102468"/>
                </a:cubicBezTo>
                <a:close/>
                <a:moveTo>
                  <a:pt x="1252165" y="95325"/>
                </a:moveTo>
                <a:cubicBezTo>
                  <a:pt x="1233859" y="113333"/>
                  <a:pt x="1213991" y="128811"/>
                  <a:pt x="1192560" y="141759"/>
                </a:cubicBezTo>
                <a:lnTo>
                  <a:pt x="1316012" y="141759"/>
                </a:lnTo>
                <a:cubicBezTo>
                  <a:pt x="1290265" y="128216"/>
                  <a:pt x="1268983" y="112737"/>
                  <a:pt x="1252165" y="95325"/>
                </a:cubicBezTo>
                <a:close/>
                <a:moveTo>
                  <a:pt x="357634" y="91083"/>
                </a:moveTo>
                <a:lnTo>
                  <a:pt x="379735" y="91083"/>
                </a:lnTo>
                <a:cubicBezTo>
                  <a:pt x="372889" y="97780"/>
                  <a:pt x="365819" y="104105"/>
                  <a:pt x="358527" y="110059"/>
                </a:cubicBezTo>
                <a:lnTo>
                  <a:pt x="439787" y="110059"/>
                </a:lnTo>
                <a:lnTo>
                  <a:pt x="439787" y="126355"/>
                </a:lnTo>
                <a:cubicBezTo>
                  <a:pt x="391864" y="178296"/>
                  <a:pt x="327943" y="210518"/>
                  <a:pt x="248022" y="223019"/>
                </a:cubicBezTo>
                <a:cubicBezTo>
                  <a:pt x="245343" y="217661"/>
                  <a:pt x="241994" y="212080"/>
                  <a:pt x="237976" y="206276"/>
                </a:cubicBezTo>
                <a:cubicBezTo>
                  <a:pt x="274290" y="201067"/>
                  <a:pt x="306809" y="192212"/>
                  <a:pt x="335533" y="179710"/>
                </a:cubicBezTo>
                <a:cubicBezTo>
                  <a:pt x="331217" y="174055"/>
                  <a:pt x="325040" y="167134"/>
                  <a:pt x="317004" y="158949"/>
                </a:cubicBezTo>
                <a:lnTo>
                  <a:pt x="330398" y="149126"/>
                </a:lnTo>
                <a:cubicBezTo>
                  <a:pt x="337989" y="157014"/>
                  <a:pt x="344909" y="164827"/>
                  <a:pt x="351160" y="172566"/>
                </a:cubicBezTo>
                <a:cubicBezTo>
                  <a:pt x="376163" y="159767"/>
                  <a:pt x="397669" y="144140"/>
                  <a:pt x="415677" y="125686"/>
                </a:cubicBezTo>
                <a:lnTo>
                  <a:pt x="339105" y="125686"/>
                </a:lnTo>
                <a:cubicBezTo>
                  <a:pt x="312911" y="145331"/>
                  <a:pt x="285303" y="161404"/>
                  <a:pt x="256282" y="173906"/>
                </a:cubicBezTo>
                <a:cubicBezTo>
                  <a:pt x="253603" y="169590"/>
                  <a:pt x="250031" y="164530"/>
                  <a:pt x="245566" y="158725"/>
                </a:cubicBezTo>
                <a:cubicBezTo>
                  <a:pt x="286940" y="142057"/>
                  <a:pt x="324296" y="119509"/>
                  <a:pt x="357634" y="91083"/>
                </a:cubicBezTo>
                <a:close/>
                <a:moveTo>
                  <a:pt x="742057" y="89074"/>
                </a:moveTo>
                <a:lnTo>
                  <a:pt x="758577" y="89074"/>
                </a:lnTo>
                <a:lnTo>
                  <a:pt x="758577" y="106487"/>
                </a:lnTo>
                <a:lnTo>
                  <a:pt x="804341" y="106487"/>
                </a:lnTo>
                <a:lnTo>
                  <a:pt x="804341" y="123007"/>
                </a:lnTo>
                <a:lnTo>
                  <a:pt x="758577" y="123007"/>
                </a:lnTo>
                <a:lnTo>
                  <a:pt x="758577" y="150689"/>
                </a:lnTo>
                <a:lnTo>
                  <a:pt x="767953" y="139303"/>
                </a:lnTo>
                <a:cubicBezTo>
                  <a:pt x="781124" y="149200"/>
                  <a:pt x="794742" y="159618"/>
                  <a:pt x="808806" y="170557"/>
                </a:cubicBezTo>
                <a:lnTo>
                  <a:pt x="797644" y="184845"/>
                </a:lnTo>
                <a:cubicBezTo>
                  <a:pt x="785589" y="173683"/>
                  <a:pt x="772567" y="162521"/>
                  <a:pt x="758577" y="151358"/>
                </a:cubicBezTo>
                <a:lnTo>
                  <a:pt x="758577" y="220787"/>
                </a:lnTo>
                <a:lnTo>
                  <a:pt x="742057" y="220787"/>
                </a:lnTo>
                <a:lnTo>
                  <a:pt x="742057" y="145108"/>
                </a:lnTo>
                <a:cubicBezTo>
                  <a:pt x="729481" y="165423"/>
                  <a:pt x="714896" y="183356"/>
                  <a:pt x="698301" y="198909"/>
                </a:cubicBezTo>
                <a:cubicBezTo>
                  <a:pt x="695474" y="196081"/>
                  <a:pt x="691009" y="192137"/>
                  <a:pt x="684907" y="187077"/>
                </a:cubicBezTo>
                <a:cubicBezTo>
                  <a:pt x="708198" y="168325"/>
                  <a:pt x="726132" y="146968"/>
                  <a:pt x="738708" y="123007"/>
                </a:cubicBezTo>
                <a:lnTo>
                  <a:pt x="693167" y="123007"/>
                </a:lnTo>
                <a:lnTo>
                  <a:pt x="693167" y="106487"/>
                </a:lnTo>
                <a:lnTo>
                  <a:pt x="742057" y="106487"/>
                </a:lnTo>
                <a:close/>
                <a:moveTo>
                  <a:pt x="3936057" y="86618"/>
                </a:moveTo>
                <a:cubicBezTo>
                  <a:pt x="3926011" y="86618"/>
                  <a:pt x="3917677" y="90376"/>
                  <a:pt x="3911054" y="97892"/>
                </a:cubicBezTo>
                <a:cubicBezTo>
                  <a:pt x="3904431" y="105408"/>
                  <a:pt x="3901120" y="116756"/>
                  <a:pt x="3901120" y="131936"/>
                </a:cubicBezTo>
                <a:cubicBezTo>
                  <a:pt x="3901120" y="147117"/>
                  <a:pt x="3904431" y="158484"/>
                  <a:pt x="3911054" y="166037"/>
                </a:cubicBezTo>
                <a:cubicBezTo>
                  <a:pt x="3917677" y="173590"/>
                  <a:pt x="3926011" y="177366"/>
                  <a:pt x="3936057" y="177366"/>
                </a:cubicBezTo>
                <a:cubicBezTo>
                  <a:pt x="3946029" y="177366"/>
                  <a:pt x="3954326" y="173571"/>
                  <a:pt x="3960949" y="165981"/>
                </a:cubicBezTo>
                <a:cubicBezTo>
                  <a:pt x="3967571" y="158391"/>
                  <a:pt x="3970883" y="146819"/>
                  <a:pt x="3970883" y="131267"/>
                </a:cubicBezTo>
                <a:cubicBezTo>
                  <a:pt x="3970883" y="116607"/>
                  <a:pt x="3967553" y="105501"/>
                  <a:pt x="3960893" y="97948"/>
                </a:cubicBezTo>
                <a:cubicBezTo>
                  <a:pt x="3954233" y="90395"/>
                  <a:pt x="3945954" y="86618"/>
                  <a:pt x="3936057" y="86618"/>
                </a:cubicBezTo>
                <a:close/>
                <a:moveTo>
                  <a:pt x="3393132" y="86618"/>
                </a:moveTo>
                <a:cubicBezTo>
                  <a:pt x="3383086" y="86618"/>
                  <a:pt x="3374752" y="90376"/>
                  <a:pt x="3368129" y="97892"/>
                </a:cubicBezTo>
                <a:cubicBezTo>
                  <a:pt x="3361506" y="105408"/>
                  <a:pt x="3358195" y="116756"/>
                  <a:pt x="3358195" y="131936"/>
                </a:cubicBezTo>
                <a:cubicBezTo>
                  <a:pt x="3358195" y="147117"/>
                  <a:pt x="3361506" y="158484"/>
                  <a:pt x="3368129" y="166037"/>
                </a:cubicBezTo>
                <a:cubicBezTo>
                  <a:pt x="3374752" y="173590"/>
                  <a:pt x="3383086" y="177366"/>
                  <a:pt x="3393132" y="177366"/>
                </a:cubicBezTo>
                <a:cubicBezTo>
                  <a:pt x="3403104" y="177366"/>
                  <a:pt x="3411401" y="173571"/>
                  <a:pt x="3418024" y="165981"/>
                </a:cubicBezTo>
                <a:cubicBezTo>
                  <a:pt x="3424646" y="158391"/>
                  <a:pt x="3427958" y="146819"/>
                  <a:pt x="3427958" y="131267"/>
                </a:cubicBezTo>
                <a:cubicBezTo>
                  <a:pt x="3427958" y="116607"/>
                  <a:pt x="3424628" y="105501"/>
                  <a:pt x="3417968" y="97948"/>
                </a:cubicBezTo>
                <a:cubicBezTo>
                  <a:pt x="3411308" y="90395"/>
                  <a:pt x="3403029" y="86618"/>
                  <a:pt x="3393132" y="86618"/>
                </a:cubicBezTo>
                <a:close/>
                <a:moveTo>
                  <a:pt x="1372046" y="77912"/>
                </a:moveTo>
                <a:lnTo>
                  <a:pt x="1416248" y="77912"/>
                </a:lnTo>
                <a:lnTo>
                  <a:pt x="1416248" y="181943"/>
                </a:lnTo>
                <a:cubicBezTo>
                  <a:pt x="1424583" y="176287"/>
                  <a:pt x="1432917" y="170408"/>
                  <a:pt x="1441251" y="164306"/>
                </a:cubicBezTo>
                <a:cubicBezTo>
                  <a:pt x="1441698" y="171748"/>
                  <a:pt x="1442219" y="178222"/>
                  <a:pt x="1442814" y="183729"/>
                </a:cubicBezTo>
                <a:cubicBezTo>
                  <a:pt x="1426740" y="194444"/>
                  <a:pt x="1413123" y="204118"/>
                  <a:pt x="1401961" y="212750"/>
                </a:cubicBezTo>
                <a:lnTo>
                  <a:pt x="1391692" y="198016"/>
                </a:lnTo>
                <a:cubicBezTo>
                  <a:pt x="1396752" y="193254"/>
                  <a:pt x="1399282" y="186779"/>
                  <a:pt x="1399282" y="178594"/>
                </a:cubicBezTo>
                <a:lnTo>
                  <a:pt x="1399282" y="94208"/>
                </a:lnTo>
                <a:lnTo>
                  <a:pt x="1372046" y="94208"/>
                </a:lnTo>
                <a:close/>
                <a:moveTo>
                  <a:pt x="1247254" y="75903"/>
                </a:moveTo>
                <a:lnTo>
                  <a:pt x="1266006" y="78805"/>
                </a:lnTo>
                <a:cubicBezTo>
                  <a:pt x="1264816" y="80144"/>
                  <a:pt x="1263551" y="81632"/>
                  <a:pt x="1262211" y="83270"/>
                </a:cubicBezTo>
                <a:cubicBezTo>
                  <a:pt x="1290786" y="110654"/>
                  <a:pt x="1324942" y="129406"/>
                  <a:pt x="1364679" y="139527"/>
                </a:cubicBezTo>
                <a:cubicBezTo>
                  <a:pt x="1359768" y="146968"/>
                  <a:pt x="1356122" y="153293"/>
                  <a:pt x="1353740" y="158502"/>
                </a:cubicBezTo>
                <a:cubicBezTo>
                  <a:pt x="1343918" y="154930"/>
                  <a:pt x="1334616" y="150986"/>
                  <a:pt x="1325835" y="146670"/>
                </a:cubicBezTo>
                <a:lnTo>
                  <a:pt x="1325835" y="221903"/>
                </a:lnTo>
                <a:lnTo>
                  <a:pt x="1307976" y="221903"/>
                </a:lnTo>
                <a:lnTo>
                  <a:pt x="1307976" y="211857"/>
                </a:lnTo>
                <a:lnTo>
                  <a:pt x="1198810" y="211857"/>
                </a:lnTo>
                <a:lnTo>
                  <a:pt x="1198810" y="221903"/>
                </a:lnTo>
                <a:lnTo>
                  <a:pt x="1180951" y="221903"/>
                </a:lnTo>
                <a:lnTo>
                  <a:pt x="1180951" y="148679"/>
                </a:lnTo>
                <a:cubicBezTo>
                  <a:pt x="1171277" y="153888"/>
                  <a:pt x="1161380" y="158577"/>
                  <a:pt x="1151260" y="162744"/>
                </a:cubicBezTo>
                <a:cubicBezTo>
                  <a:pt x="1148581" y="157237"/>
                  <a:pt x="1145307" y="151954"/>
                  <a:pt x="1141437" y="146894"/>
                </a:cubicBezTo>
                <a:cubicBezTo>
                  <a:pt x="1187574" y="127397"/>
                  <a:pt x="1222846" y="103733"/>
                  <a:pt x="1247254" y="75903"/>
                </a:cubicBezTo>
                <a:close/>
                <a:moveTo>
                  <a:pt x="3582702" y="72666"/>
                </a:moveTo>
                <a:lnTo>
                  <a:pt x="3602794" y="72666"/>
                </a:lnTo>
                <a:lnTo>
                  <a:pt x="3602794" y="138410"/>
                </a:lnTo>
                <a:cubicBezTo>
                  <a:pt x="3602794" y="148903"/>
                  <a:pt x="3603203" y="155972"/>
                  <a:pt x="3604022" y="159618"/>
                </a:cubicBezTo>
                <a:cubicBezTo>
                  <a:pt x="3605287" y="164902"/>
                  <a:pt x="3607966" y="169050"/>
                  <a:pt x="3612058" y="172064"/>
                </a:cubicBezTo>
                <a:cubicBezTo>
                  <a:pt x="3616151" y="175078"/>
                  <a:pt x="3621211" y="176585"/>
                  <a:pt x="3627239" y="176585"/>
                </a:cubicBezTo>
                <a:cubicBezTo>
                  <a:pt x="3633266" y="176585"/>
                  <a:pt x="3638922" y="175041"/>
                  <a:pt x="3644205" y="171952"/>
                </a:cubicBezTo>
                <a:cubicBezTo>
                  <a:pt x="3649489" y="168864"/>
                  <a:pt x="3653228" y="164660"/>
                  <a:pt x="3655423" y="159339"/>
                </a:cubicBezTo>
                <a:cubicBezTo>
                  <a:pt x="3657618" y="154019"/>
                  <a:pt x="3658716" y="146298"/>
                  <a:pt x="3658716" y="136178"/>
                </a:cubicBezTo>
                <a:lnTo>
                  <a:pt x="3658716" y="72666"/>
                </a:lnTo>
                <a:lnTo>
                  <a:pt x="3678808" y="72666"/>
                </a:lnTo>
                <a:lnTo>
                  <a:pt x="3678808" y="191207"/>
                </a:lnTo>
                <a:lnTo>
                  <a:pt x="3660837" y="191207"/>
                </a:lnTo>
                <a:lnTo>
                  <a:pt x="3660837" y="173794"/>
                </a:lnTo>
                <a:cubicBezTo>
                  <a:pt x="3651609" y="187189"/>
                  <a:pt x="3639071" y="193886"/>
                  <a:pt x="3623220" y="193886"/>
                </a:cubicBezTo>
                <a:cubicBezTo>
                  <a:pt x="3616225" y="193886"/>
                  <a:pt x="3609696" y="192547"/>
                  <a:pt x="3603631" y="189868"/>
                </a:cubicBezTo>
                <a:cubicBezTo>
                  <a:pt x="3597566" y="187189"/>
                  <a:pt x="3593064" y="183822"/>
                  <a:pt x="3590125" y="179766"/>
                </a:cubicBezTo>
                <a:cubicBezTo>
                  <a:pt x="3587185" y="175710"/>
                  <a:pt x="3585120" y="170743"/>
                  <a:pt x="3583930" y="164865"/>
                </a:cubicBezTo>
                <a:cubicBezTo>
                  <a:pt x="3583111" y="160921"/>
                  <a:pt x="3582702" y="154670"/>
                  <a:pt x="3582702" y="146112"/>
                </a:cubicBezTo>
                <a:close/>
                <a:moveTo>
                  <a:pt x="3457463" y="72666"/>
                </a:moveTo>
                <a:lnTo>
                  <a:pt x="3479118" y="72666"/>
                </a:lnTo>
                <a:lnTo>
                  <a:pt x="3503786" y="141312"/>
                </a:lnTo>
                <a:cubicBezTo>
                  <a:pt x="3506986" y="150019"/>
                  <a:pt x="3509851" y="159172"/>
                  <a:pt x="3512381" y="168771"/>
                </a:cubicBezTo>
                <a:cubicBezTo>
                  <a:pt x="3514687" y="159544"/>
                  <a:pt x="3517441" y="150540"/>
                  <a:pt x="3520641" y="141759"/>
                </a:cubicBezTo>
                <a:lnTo>
                  <a:pt x="3545979" y="72666"/>
                </a:lnTo>
                <a:lnTo>
                  <a:pt x="3566070" y="72666"/>
                </a:lnTo>
                <a:lnTo>
                  <a:pt x="3520975" y="193216"/>
                </a:lnTo>
                <a:cubicBezTo>
                  <a:pt x="3516139" y="206239"/>
                  <a:pt x="3512381" y="215206"/>
                  <a:pt x="3509702" y="220117"/>
                </a:cubicBezTo>
                <a:cubicBezTo>
                  <a:pt x="3506130" y="226740"/>
                  <a:pt x="3502037" y="231595"/>
                  <a:pt x="3497423" y="234684"/>
                </a:cubicBezTo>
                <a:cubicBezTo>
                  <a:pt x="3492810" y="237772"/>
                  <a:pt x="3487303" y="239316"/>
                  <a:pt x="3480903" y="239316"/>
                </a:cubicBezTo>
                <a:cubicBezTo>
                  <a:pt x="3477034" y="239316"/>
                  <a:pt x="3472718" y="238497"/>
                  <a:pt x="3467955" y="236860"/>
                </a:cubicBezTo>
                <a:lnTo>
                  <a:pt x="3465723" y="217996"/>
                </a:lnTo>
                <a:cubicBezTo>
                  <a:pt x="3470113" y="219187"/>
                  <a:pt x="3473946" y="219782"/>
                  <a:pt x="3477220" y="219782"/>
                </a:cubicBezTo>
                <a:cubicBezTo>
                  <a:pt x="3481685" y="219782"/>
                  <a:pt x="3485257" y="219038"/>
                  <a:pt x="3487936" y="217550"/>
                </a:cubicBezTo>
                <a:cubicBezTo>
                  <a:pt x="3490615" y="216061"/>
                  <a:pt x="3492810" y="213978"/>
                  <a:pt x="3494521" y="211299"/>
                </a:cubicBezTo>
                <a:cubicBezTo>
                  <a:pt x="3495786" y="209290"/>
                  <a:pt x="3497833" y="204304"/>
                  <a:pt x="3500660" y="196342"/>
                </a:cubicBezTo>
                <a:cubicBezTo>
                  <a:pt x="3501033" y="195225"/>
                  <a:pt x="3501628" y="193588"/>
                  <a:pt x="3502446" y="191430"/>
                </a:cubicBezTo>
                <a:close/>
                <a:moveTo>
                  <a:pt x="3173685" y="72666"/>
                </a:moveTo>
                <a:lnTo>
                  <a:pt x="3193777" y="72666"/>
                </a:lnTo>
                <a:lnTo>
                  <a:pt x="3193777" y="191207"/>
                </a:lnTo>
                <a:lnTo>
                  <a:pt x="3173685" y="191207"/>
                </a:lnTo>
                <a:close/>
                <a:moveTo>
                  <a:pt x="3125837" y="72666"/>
                </a:moveTo>
                <a:lnTo>
                  <a:pt x="3145929" y="72666"/>
                </a:lnTo>
                <a:lnTo>
                  <a:pt x="3145929" y="197681"/>
                </a:lnTo>
                <a:cubicBezTo>
                  <a:pt x="3145929" y="212266"/>
                  <a:pt x="3144031" y="222424"/>
                  <a:pt x="3140236" y="228154"/>
                </a:cubicBezTo>
                <a:cubicBezTo>
                  <a:pt x="3135399" y="235595"/>
                  <a:pt x="3127362" y="239316"/>
                  <a:pt x="3116126" y="239316"/>
                </a:cubicBezTo>
                <a:cubicBezTo>
                  <a:pt x="3110694" y="239316"/>
                  <a:pt x="3105447" y="238609"/>
                  <a:pt x="3100387" y="237195"/>
                </a:cubicBezTo>
                <a:lnTo>
                  <a:pt x="3104182" y="220117"/>
                </a:lnTo>
                <a:cubicBezTo>
                  <a:pt x="3108201" y="221159"/>
                  <a:pt x="3111363" y="221680"/>
                  <a:pt x="3113670" y="221680"/>
                </a:cubicBezTo>
                <a:cubicBezTo>
                  <a:pt x="3117763" y="221680"/>
                  <a:pt x="3120814" y="220322"/>
                  <a:pt x="3122823" y="217606"/>
                </a:cubicBezTo>
                <a:cubicBezTo>
                  <a:pt x="3124832" y="214889"/>
                  <a:pt x="3125837" y="208099"/>
                  <a:pt x="3125837" y="197235"/>
                </a:cubicBezTo>
                <a:close/>
                <a:moveTo>
                  <a:pt x="2954610" y="72666"/>
                </a:moveTo>
                <a:lnTo>
                  <a:pt x="2974702" y="72666"/>
                </a:lnTo>
                <a:lnTo>
                  <a:pt x="2974702" y="191207"/>
                </a:lnTo>
                <a:lnTo>
                  <a:pt x="2954610" y="191207"/>
                </a:lnTo>
                <a:close/>
                <a:moveTo>
                  <a:pt x="2830041" y="72666"/>
                </a:moveTo>
                <a:lnTo>
                  <a:pt x="2855156" y="72666"/>
                </a:lnTo>
                <a:lnTo>
                  <a:pt x="2873350" y="100459"/>
                </a:lnTo>
                <a:cubicBezTo>
                  <a:pt x="2876773" y="105743"/>
                  <a:pt x="2879526" y="110170"/>
                  <a:pt x="2881610" y="113742"/>
                </a:cubicBezTo>
                <a:cubicBezTo>
                  <a:pt x="2884884" y="108831"/>
                  <a:pt x="2887898" y="104478"/>
                  <a:pt x="2890651" y="100682"/>
                </a:cubicBezTo>
                <a:lnTo>
                  <a:pt x="2910631" y="72666"/>
                </a:lnTo>
                <a:lnTo>
                  <a:pt x="2934630" y="72666"/>
                </a:lnTo>
                <a:lnTo>
                  <a:pt x="2893665" y="128476"/>
                </a:lnTo>
                <a:lnTo>
                  <a:pt x="2937755" y="191207"/>
                </a:lnTo>
                <a:lnTo>
                  <a:pt x="2913087" y="191207"/>
                </a:lnTo>
                <a:lnTo>
                  <a:pt x="2888754" y="154372"/>
                </a:lnTo>
                <a:lnTo>
                  <a:pt x="2882280" y="144438"/>
                </a:lnTo>
                <a:lnTo>
                  <a:pt x="2851138" y="191207"/>
                </a:lnTo>
                <a:lnTo>
                  <a:pt x="2826804" y="191207"/>
                </a:lnTo>
                <a:lnTo>
                  <a:pt x="2870113" y="129592"/>
                </a:lnTo>
                <a:close/>
                <a:moveTo>
                  <a:pt x="2282874" y="72666"/>
                </a:moveTo>
                <a:lnTo>
                  <a:pt x="2303636" y="72666"/>
                </a:lnTo>
                <a:lnTo>
                  <a:pt x="2322500" y="141089"/>
                </a:lnTo>
                <a:lnTo>
                  <a:pt x="2329532" y="166539"/>
                </a:lnTo>
                <a:cubicBezTo>
                  <a:pt x="2329830" y="165274"/>
                  <a:pt x="2331876" y="157125"/>
                  <a:pt x="2335671" y="142094"/>
                </a:cubicBezTo>
                <a:lnTo>
                  <a:pt x="2354535" y="72666"/>
                </a:lnTo>
                <a:lnTo>
                  <a:pt x="2375185" y="72666"/>
                </a:lnTo>
                <a:lnTo>
                  <a:pt x="2392933" y="141424"/>
                </a:lnTo>
                <a:lnTo>
                  <a:pt x="2398849" y="164083"/>
                </a:lnTo>
                <a:lnTo>
                  <a:pt x="2405658" y="141201"/>
                </a:lnTo>
                <a:lnTo>
                  <a:pt x="2425973" y="72666"/>
                </a:lnTo>
                <a:lnTo>
                  <a:pt x="2444799" y="72666"/>
                </a:lnTo>
                <a:lnTo>
                  <a:pt x="2445506" y="72666"/>
                </a:lnTo>
                <a:lnTo>
                  <a:pt x="2465561" y="72666"/>
                </a:lnTo>
                <a:lnTo>
                  <a:pt x="2484425" y="141089"/>
                </a:lnTo>
                <a:lnTo>
                  <a:pt x="2491457" y="166539"/>
                </a:lnTo>
                <a:cubicBezTo>
                  <a:pt x="2491755" y="165274"/>
                  <a:pt x="2493801" y="157125"/>
                  <a:pt x="2497596" y="142094"/>
                </a:cubicBezTo>
                <a:lnTo>
                  <a:pt x="2516460" y="72666"/>
                </a:lnTo>
                <a:lnTo>
                  <a:pt x="2537110" y="72666"/>
                </a:lnTo>
                <a:lnTo>
                  <a:pt x="2554858" y="141424"/>
                </a:lnTo>
                <a:lnTo>
                  <a:pt x="2560774" y="164083"/>
                </a:lnTo>
                <a:lnTo>
                  <a:pt x="2567583" y="141201"/>
                </a:lnTo>
                <a:lnTo>
                  <a:pt x="2587898" y="72666"/>
                </a:lnTo>
                <a:lnTo>
                  <a:pt x="2606724" y="72666"/>
                </a:lnTo>
                <a:lnTo>
                  <a:pt x="2607431" y="72666"/>
                </a:lnTo>
                <a:lnTo>
                  <a:pt x="2627486" y="72666"/>
                </a:lnTo>
                <a:lnTo>
                  <a:pt x="2646350" y="141089"/>
                </a:lnTo>
                <a:lnTo>
                  <a:pt x="2653382" y="166539"/>
                </a:lnTo>
                <a:cubicBezTo>
                  <a:pt x="2653680" y="165274"/>
                  <a:pt x="2655726" y="157125"/>
                  <a:pt x="2659521" y="142094"/>
                </a:cubicBezTo>
                <a:lnTo>
                  <a:pt x="2678385" y="72666"/>
                </a:lnTo>
                <a:lnTo>
                  <a:pt x="2699035" y="72666"/>
                </a:lnTo>
                <a:lnTo>
                  <a:pt x="2716783" y="141424"/>
                </a:lnTo>
                <a:lnTo>
                  <a:pt x="2722699" y="164083"/>
                </a:lnTo>
                <a:lnTo>
                  <a:pt x="2729508" y="141201"/>
                </a:lnTo>
                <a:lnTo>
                  <a:pt x="2749823" y="72666"/>
                </a:lnTo>
                <a:lnTo>
                  <a:pt x="2769356" y="72666"/>
                </a:lnTo>
                <a:lnTo>
                  <a:pt x="2732298" y="191207"/>
                </a:lnTo>
                <a:lnTo>
                  <a:pt x="2711425" y="191207"/>
                </a:lnTo>
                <a:lnTo>
                  <a:pt x="2692561" y="120216"/>
                </a:lnTo>
                <a:lnTo>
                  <a:pt x="2687984" y="100013"/>
                </a:lnTo>
                <a:lnTo>
                  <a:pt x="2663986" y="191207"/>
                </a:lnTo>
                <a:lnTo>
                  <a:pt x="2643001" y="191207"/>
                </a:lnTo>
                <a:lnTo>
                  <a:pt x="2607074" y="73808"/>
                </a:lnTo>
                <a:lnTo>
                  <a:pt x="2570373" y="191207"/>
                </a:lnTo>
                <a:lnTo>
                  <a:pt x="2549500" y="191207"/>
                </a:lnTo>
                <a:lnTo>
                  <a:pt x="2530636" y="120216"/>
                </a:lnTo>
                <a:lnTo>
                  <a:pt x="2526059" y="100013"/>
                </a:lnTo>
                <a:lnTo>
                  <a:pt x="2502061" y="191207"/>
                </a:lnTo>
                <a:lnTo>
                  <a:pt x="2481076" y="191207"/>
                </a:lnTo>
                <a:lnTo>
                  <a:pt x="2445149" y="73808"/>
                </a:lnTo>
                <a:lnTo>
                  <a:pt x="2408448" y="191207"/>
                </a:lnTo>
                <a:lnTo>
                  <a:pt x="2387575" y="191207"/>
                </a:lnTo>
                <a:lnTo>
                  <a:pt x="2368711" y="120216"/>
                </a:lnTo>
                <a:lnTo>
                  <a:pt x="2364134" y="100013"/>
                </a:lnTo>
                <a:lnTo>
                  <a:pt x="2340136" y="191207"/>
                </a:lnTo>
                <a:lnTo>
                  <a:pt x="2319151" y="191207"/>
                </a:lnTo>
                <a:close/>
                <a:moveTo>
                  <a:pt x="885155" y="71214"/>
                </a:moveTo>
                <a:lnTo>
                  <a:pt x="899219" y="82153"/>
                </a:lnTo>
                <a:cubicBezTo>
                  <a:pt x="879574" y="104775"/>
                  <a:pt x="853529" y="124793"/>
                  <a:pt x="821085" y="142205"/>
                </a:cubicBezTo>
                <a:cubicBezTo>
                  <a:pt x="818406" y="137889"/>
                  <a:pt x="814983" y="132904"/>
                  <a:pt x="810816" y="127248"/>
                </a:cubicBezTo>
                <a:cubicBezTo>
                  <a:pt x="844302" y="110877"/>
                  <a:pt x="869082" y="92199"/>
                  <a:pt x="885155" y="71214"/>
                </a:cubicBezTo>
                <a:close/>
                <a:moveTo>
                  <a:pt x="1671414" y="70098"/>
                </a:moveTo>
                <a:lnTo>
                  <a:pt x="1747093" y="70098"/>
                </a:lnTo>
                <a:lnTo>
                  <a:pt x="1747093" y="84832"/>
                </a:lnTo>
                <a:lnTo>
                  <a:pt x="1671414" y="84832"/>
                </a:lnTo>
                <a:close/>
                <a:moveTo>
                  <a:pt x="4065686" y="69987"/>
                </a:moveTo>
                <a:cubicBezTo>
                  <a:pt x="4074467" y="69987"/>
                  <a:pt x="4081667" y="71810"/>
                  <a:pt x="4087285" y="75456"/>
                </a:cubicBezTo>
                <a:cubicBezTo>
                  <a:pt x="4092903" y="79102"/>
                  <a:pt x="4096866" y="84200"/>
                  <a:pt x="4099173" y="90748"/>
                </a:cubicBezTo>
                <a:cubicBezTo>
                  <a:pt x="4108549" y="76907"/>
                  <a:pt x="4120753" y="69987"/>
                  <a:pt x="4135785" y="69987"/>
                </a:cubicBezTo>
                <a:cubicBezTo>
                  <a:pt x="4147542" y="69987"/>
                  <a:pt x="4156583" y="73242"/>
                  <a:pt x="4162909" y="79753"/>
                </a:cubicBezTo>
                <a:cubicBezTo>
                  <a:pt x="4169234" y="86265"/>
                  <a:pt x="4172396" y="96292"/>
                  <a:pt x="4172396" y="109835"/>
                </a:cubicBezTo>
                <a:lnTo>
                  <a:pt x="4172396" y="191207"/>
                </a:lnTo>
                <a:lnTo>
                  <a:pt x="4152416" y="191207"/>
                </a:lnTo>
                <a:lnTo>
                  <a:pt x="4152416" y="116533"/>
                </a:lnTo>
                <a:cubicBezTo>
                  <a:pt x="4152416" y="108496"/>
                  <a:pt x="4151765" y="102710"/>
                  <a:pt x="4150463" y="99176"/>
                </a:cubicBezTo>
                <a:cubicBezTo>
                  <a:pt x="4149161" y="95641"/>
                  <a:pt x="4146798" y="92795"/>
                  <a:pt x="4143375" y="90637"/>
                </a:cubicBezTo>
                <a:cubicBezTo>
                  <a:pt x="4139952" y="88479"/>
                  <a:pt x="4135933" y="87400"/>
                  <a:pt x="4131320" y="87400"/>
                </a:cubicBezTo>
                <a:cubicBezTo>
                  <a:pt x="4122985" y="87400"/>
                  <a:pt x="4116065" y="90171"/>
                  <a:pt x="4110558" y="95715"/>
                </a:cubicBezTo>
                <a:cubicBezTo>
                  <a:pt x="4105052" y="101259"/>
                  <a:pt x="4102298" y="110133"/>
                  <a:pt x="4102298" y="122337"/>
                </a:cubicBezTo>
                <a:lnTo>
                  <a:pt x="4102298" y="191207"/>
                </a:lnTo>
                <a:lnTo>
                  <a:pt x="4082206" y="191207"/>
                </a:lnTo>
                <a:lnTo>
                  <a:pt x="4082206" y="114189"/>
                </a:lnTo>
                <a:cubicBezTo>
                  <a:pt x="4082206" y="105259"/>
                  <a:pt x="4080569" y="98562"/>
                  <a:pt x="4077295" y="94097"/>
                </a:cubicBezTo>
                <a:cubicBezTo>
                  <a:pt x="4074021" y="89632"/>
                  <a:pt x="4068663" y="87400"/>
                  <a:pt x="4061222" y="87400"/>
                </a:cubicBezTo>
                <a:cubicBezTo>
                  <a:pt x="4055566" y="87400"/>
                  <a:pt x="4050339" y="88888"/>
                  <a:pt x="4045539" y="91864"/>
                </a:cubicBezTo>
                <a:cubicBezTo>
                  <a:pt x="4040739" y="94841"/>
                  <a:pt x="4037260" y="99194"/>
                  <a:pt x="4035102" y="104924"/>
                </a:cubicBezTo>
                <a:cubicBezTo>
                  <a:pt x="4032944" y="110654"/>
                  <a:pt x="4031865" y="118914"/>
                  <a:pt x="4031865" y="129704"/>
                </a:cubicBezTo>
                <a:lnTo>
                  <a:pt x="4031865" y="191207"/>
                </a:lnTo>
                <a:lnTo>
                  <a:pt x="4011773" y="191207"/>
                </a:lnTo>
                <a:lnTo>
                  <a:pt x="4011773" y="72666"/>
                </a:lnTo>
                <a:lnTo>
                  <a:pt x="4029744" y="72666"/>
                </a:lnTo>
                <a:lnTo>
                  <a:pt x="4029744" y="89297"/>
                </a:lnTo>
                <a:cubicBezTo>
                  <a:pt x="4033465" y="83493"/>
                  <a:pt x="4038414" y="78823"/>
                  <a:pt x="4044590" y="75289"/>
                </a:cubicBezTo>
                <a:cubicBezTo>
                  <a:pt x="4050766" y="71754"/>
                  <a:pt x="4057799" y="69987"/>
                  <a:pt x="4065686" y="69987"/>
                </a:cubicBezTo>
                <a:close/>
                <a:moveTo>
                  <a:pt x="3936057" y="69987"/>
                </a:moveTo>
                <a:cubicBezTo>
                  <a:pt x="3952354" y="69987"/>
                  <a:pt x="3965674" y="75326"/>
                  <a:pt x="3976017" y="86004"/>
                </a:cubicBezTo>
                <a:cubicBezTo>
                  <a:pt x="3986361" y="96683"/>
                  <a:pt x="3991533" y="111435"/>
                  <a:pt x="3991533" y="130262"/>
                </a:cubicBezTo>
                <a:cubicBezTo>
                  <a:pt x="3991533" y="145517"/>
                  <a:pt x="3989245" y="157516"/>
                  <a:pt x="3984668" y="166260"/>
                </a:cubicBezTo>
                <a:cubicBezTo>
                  <a:pt x="3980092" y="175003"/>
                  <a:pt x="3973432" y="181794"/>
                  <a:pt x="3964688" y="186631"/>
                </a:cubicBezTo>
                <a:cubicBezTo>
                  <a:pt x="3955944" y="191468"/>
                  <a:pt x="3946401" y="193886"/>
                  <a:pt x="3936057" y="193886"/>
                </a:cubicBezTo>
                <a:cubicBezTo>
                  <a:pt x="3919463" y="193886"/>
                  <a:pt x="3906050" y="188565"/>
                  <a:pt x="3895818" y="177924"/>
                </a:cubicBezTo>
                <a:cubicBezTo>
                  <a:pt x="3885586" y="167283"/>
                  <a:pt x="3880470" y="151954"/>
                  <a:pt x="3880470" y="131936"/>
                </a:cubicBezTo>
                <a:cubicBezTo>
                  <a:pt x="3880470" y="109984"/>
                  <a:pt x="3886572" y="93725"/>
                  <a:pt x="3898776" y="83158"/>
                </a:cubicBezTo>
                <a:cubicBezTo>
                  <a:pt x="3908970" y="74377"/>
                  <a:pt x="3921398" y="69987"/>
                  <a:pt x="3936057" y="69987"/>
                </a:cubicBezTo>
                <a:close/>
                <a:moveTo>
                  <a:pt x="3821534" y="69987"/>
                </a:moveTo>
                <a:cubicBezTo>
                  <a:pt x="3834408" y="69987"/>
                  <a:pt x="3844937" y="73242"/>
                  <a:pt x="3853123" y="79753"/>
                </a:cubicBezTo>
                <a:cubicBezTo>
                  <a:pt x="3861308" y="86265"/>
                  <a:pt x="3866554" y="95511"/>
                  <a:pt x="3868861" y="107491"/>
                </a:cubicBezTo>
                <a:lnTo>
                  <a:pt x="3849328" y="110505"/>
                </a:lnTo>
                <a:cubicBezTo>
                  <a:pt x="3847467" y="102543"/>
                  <a:pt x="3844174" y="96552"/>
                  <a:pt x="3839449" y="92534"/>
                </a:cubicBezTo>
                <a:cubicBezTo>
                  <a:pt x="3834724" y="88516"/>
                  <a:pt x="3829012" y="86507"/>
                  <a:pt x="3822315" y="86507"/>
                </a:cubicBezTo>
                <a:cubicBezTo>
                  <a:pt x="3812195" y="86507"/>
                  <a:pt x="3803972" y="90134"/>
                  <a:pt x="3797647" y="97390"/>
                </a:cubicBezTo>
                <a:cubicBezTo>
                  <a:pt x="3791322" y="104645"/>
                  <a:pt x="3788159" y="116123"/>
                  <a:pt x="3788159" y="131825"/>
                </a:cubicBezTo>
                <a:cubicBezTo>
                  <a:pt x="3788159" y="147749"/>
                  <a:pt x="3791210" y="159321"/>
                  <a:pt x="3797312" y="166539"/>
                </a:cubicBezTo>
                <a:cubicBezTo>
                  <a:pt x="3803414" y="173757"/>
                  <a:pt x="3811376" y="177366"/>
                  <a:pt x="3821199" y="177366"/>
                </a:cubicBezTo>
                <a:cubicBezTo>
                  <a:pt x="3829087" y="177366"/>
                  <a:pt x="3835673" y="174948"/>
                  <a:pt x="3840956" y="170111"/>
                </a:cubicBezTo>
                <a:cubicBezTo>
                  <a:pt x="3846239" y="165274"/>
                  <a:pt x="3849588" y="157832"/>
                  <a:pt x="3851002" y="147787"/>
                </a:cubicBezTo>
                <a:lnTo>
                  <a:pt x="3870759" y="150354"/>
                </a:lnTo>
                <a:cubicBezTo>
                  <a:pt x="3868601" y="163972"/>
                  <a:pt x="3863076" y="174631"/>
                  <a:pt x="3854183" y="182333"/>
                </a:cubicBezTo>
                <a:cubicBezTo>
                  <a:pt x="3845291" y="190035"/>
                  <a:pt x="3834370" y="193886"/>
                  <a:pt x="3821422" y="193886"/>
                </a:cubicBezTo>
                <a:cubicBezTo>
                  <a:pt x="3805200" y="193886"/>
                  <a:pt x="3792159" y="188584"/>
                  <a:pt x="3782299" y="177980"/>
                </a:cubicBezTo>
                <a:cubicBezTo>
                  <a:pt x="3772439" y="167376"/>
                  <a:pt x="3767509" y="152177"/>
                  <a:pt x="3767509" y="132383"/>
                </a:cubicBezTo>
                <a:cubicBezTo>
                  <a:pt x="3767509" y="119584"/>
                  <a:pt x="3769630" y="108384"/>
                  <a:pt x="3773872" y="98785"/>
                </a:cubicBezTo>
                <a:cubicBezTo>
                  <a:pt x="3778113" y="89185"/>
                  <a:pt x="3784569" y="81986"/>
                  <a:pt x="3793238" y="77186"/>
                </a:cubicBezTo>
                <a:cubicBezTo>
                  <a:pt x="3801907" y="72386"/>
                  <a:pt x="3811339" y="69987"/>
                  <a:pt x="3821534" y="69987"/>
                </a:cubicBezTo>
                <a:close/>
                <a:moveTo>
                  <a:pt x="3393132" y="69987"/>
                </a:moveTo>
                <a:cubicBezTo>
                  <a:pt x="3409429" y="69987"/>
                  <a:pt x="3422749" y="75326"/>
                  <a:pt x="3433092" y="86004"/>
                </a:cubicBezTo>
                <a:cubicBezTo>
                  <a:pt x="3443436" y="96683"/>
                  <a:pt x="3448608" y="111435"/>
                  <a:pt x="3448608" y="130262"/>
                </a:cubicBezTo>
                <a:cubicBezTo>
                  <a:pt x="3448608" y="145517"/>
                  <a:pt x="3446320" y="157516"/>
                  <a:pt x="3441743" y="166260"/>
                </a:cubicBezTo>
                <a:cubicBezTo>
                  <a:pt x="3437167" y="175003"/>
                  <a:pt x="3430507" y="181794"/>
                  <a:pt x="3421763" y="186631"/>
                </a:cubicBezTo>
                <a:cubicBezTo>
                  <a:pt x="3413019" y="191468"/>
                  <a:pt x="3403476" y="193886"/>
                  <a:pt x="3393132" y="193886"/>
                </a:cubicBezTo>
                <a:cubicBezTo>
                  <a:pt x="3376538" y="193886"/>
                  <a:pt x="3363125" y="188565"/>
                  <a:pt x="3352893" y="177924"/>
                </a:cubicBezTo>
                <a:cubicBezTo>
                  <a:pt x="3342661" y="167283"/>
                  <a:pt x="3337545" y="151954"/>
                  <a:pt x="3337545" y="131936"/>
                </a:cubicBezTo>
                <a:cubicBezTo>
                  <a:pt x="3337545" y="109984"/>
                  <a:pt x="3343647" y="93725"/>
                  <a:pt x="3355851" y="83158"/>
                </a:cubicBezTo>
                <a:cubicBezTo>
                  <a:pt x="3366045" y="74377"/>
                  <a:pt x="3378473" y="69987"/>
                  <a:pt x="3393132" y="69987"/>
                </a:cubicBezTo>
                <a:close/>
                <a:moveTo>
                  <a:pt x="3271316" y="69987"/>
                </a:moveTo>
                <a:cubicBezTo>
                  <a:pt x="3281437" y="69987"/>
                  <a:pt x="3289659" y="71177"/>
                  <a:pt x="3295985" y="73559"/>
                </a:cubicBezTo>
                <a:cubicBezTo>
                  <a:pt x="3302310" y="75940"/>
                  <a:pt x="3306961" y="78935"/>
                  <a:pt x="3309937" y="82544"/>
                </a:cubicBezTo>
                <a:cubicBezTo>
                  <a:pt x="3312914" y="86153"/>
                  <a:pt x="3314997" y="90711"/>
                  <a:pt x="3316188" y="96218"/>
                </a:cubicBezTo>
                <a:cubicBezTo>
                  <a:pt x="3316858" y="99641"/>
                  <a:pt x="3317193" y="105817"/>
                  <a:pt x="3317193" y="114747"/>
                </a:cubicBezTo>
                <a:lnTo>
                  <a:pt x="3317193" y="141536"/>
                </a:lnTo>
                <a:cubicBezTo>
                  <a:pt x="3317193" y="160214"/>
                  <a:pt x="3317620" y="172027"/>
                  <a:pt x="3318476" y="176975"/>
                </a:cubicBezTo>
                <a:cubicBezTo>
                  <a:pt x="3319332" y="181924"/>
                  <a:pt x="3321025" y="186668"/>
                  <a:pt x="3323555" y="191207"/>
                </a:cubicBezTo>
                <a:lnTo>
                  <a:pt x="3302570" y="191207"/>
                </a:lnTo>
                <a:cubicBezTo>
                  <a:pt x="3300487" y="187040"/>
                  <a:pt x="3299147" y="182166"/>
                  <a:pt x="3298552" y="176585"/>
                </a:cubicBezTo>
                <a:cubicBezTo>
                  <a:pt x="3291110" y="182910"/>
                  <a:pt x="3283948" y="187375"/>
                  <a:pt x="3277065" y="189979"/>
                </a:cubicBezTo>
                <a:cubicBezTo>
                  <a:pt x="3270181" y="192584"/>
                  <a:pt x="3262796" y="193886"/>
                  <a:pt x="3254908" y="193886"/>
                </a:cubicBezTo>
                <a:cubicBezTo>
                  <a:pt x="3241886" y="193886"/>
                  <a:pt x="3231877" y="190705"/>
                  <a:pt x="3224882" y="184342"/>
                </a:cubicBezTo>
                <a:cubicBezTo>
                  <a:pt x="3217887" y="177980"/>
                  <a:pt x="3214390" y="169850"/>
                  <a:pt x="3214390" y="159953"/>
                </a:cubicBezTo>
                <a:cubicBezTo>
                  <a:pt x="3214390" y="154149"/>
                  <a:pt x="3215710" y="148847"/>
                  <a:pt x="3218352" y="144047"/>
                </a:cubicBezTo>
                <a:cubicBezTo>
                  <a:pt x="3220994" y="139248"/>
                  <a:pt x="3224454" y="135397"/>
                  <a:pt x="3228733" y="132494"/>
                </a:cubicBezTo>
                <a:cubicBezTo>
                  <a:pt x="3233012" y="129592"/>
                  <a:pt x="3237830" y="127397"/>
                  <a:pt x="3243188" y="125909"/>
                </a:cubicBezTo>
                <a:cubicBezTo>
                  <a:pt x="3247132" y="124867"/>
                  <a:pt x="3253085" y="123862"/>
                  <a:pt x="3261047" y="122895"/>
                </a:cubicBezTo>
                <a:cubicBezTo>
                  <a:pt x="3277269" y="120960"/>
                  <a:pt x="3289213" y="118653"/>
                  <a:pt x="3296878" y="115975"/>
                </a:cubicBezTo>
                <a:cubicBezTo>
                  <a:pt x="3296952" y="113221"/>
                  <a:pt x="3296989" y="111472"/>
                  <a:pt x="3296989" y="110728"/>
                </a:cubicBezTo>
                <a:cubicBezTo>
                  <a:pt x="3296989" y="102543"/>
                  <a:pt x="3295092" y="96776"/>
                  <a:pt x="3291296" y="93427"/>
                </a:cubicBezTo>
                <a:cubicBezTo>
                  <a:pt x="3286162" y="88888"/>
                  <a:pt x="3278534" y="86618"/>
                  <a:pt x="3268414" y="86618"/>
                </a:cubicBezTo>
                <a:cubicBezTo>
                  <a:pt x="3258964" y="86618"/>
                  <a:pt x="3251987" y="88274"/>
                  <a:pt x="3247485" y="91585"/>
                </a:cubicBezTo>
                <a:cubicBezTo>
                  <a:pt x="3242983" y="94897"/>
                  <a:pt x="3239653" y="100757"/>
                  <a:pt x="3237495" y="109166"/>
                </a:cubicBezTo>
                <a:lnTo>
                  <a:pt x="3217850" y="106487"/>
                </a:lnTo>
                <a:cubicBezTo>
                  <a:pt x="3219636" y="98078"/>
                  <a:pt x="3222575" y="91288"/>
                  <a:pt x="3226668" y="86116"/>
                </a:cubicBezTo>
                <a:cubicBezTo>
                  <a:pt x="3230761" y="80944"/>
                  <a:pt x="3236677" y="76963"/>
                  <a:pt x="3244416" y="74172"/>
                </a:cubicBezTo>
                <a:cubicBezTo>
                  <a:pt x="3252155" y="71382"/>
                  <a:pt x="3261122" y="69987"/>
                  <a:pt x="3271316" y="69987"/>
                </a:cubicBezTo>
                <a:close/>
                <a:moveTo>
                  <a:pt x="3057934" y="69987"/>
                </a:moveTo>
                <a:cubicBezTo>
                  <a:pt x="3065078" y="69987"/>
                  <a:pt x="3071645" y="71270"/>
                  <a:pt x="3077635" y="73838"/>
                </a:cubicBezTo>
                <a:cubicBezTo>
                  <a:pt x="3083625" y="76405"/>
                  <a:pt x="3088109" y="79772"/>
                  <a:pt x="3091085" y="83939"/>
                </a:cubicBezTo>
                <a:cubicBezTo>
                  <a:pt x="3094062" y="88106"/>
                  <a:pt x="3096146" y="93055"/>
                  <a:pt x="3097336" y="98785"/>
                </a:cubicBezTo>
                <a:cubicBezTo>
                  <a:pt x="3098080" y="102506"/>
                  <a:pt x="3098452" y="109017"/>
                  <a:pt x="3098452" y="118319"/>
                </a:cubicBezTo>
                <a:lnTo>
                  <a:pt x="3098452" y="191207"/>
                </a:lnTo>
                <a:lnTo>
                  <a:pt x="3078361" y="191207"/>
                </a:lnTo>
                <a:lnTo>
                  <a:pt x="3078361" y="119100"/>
                </a:lnTo>
                <a:cubicBezTo>
                  <a:pt x="3078361" y="110914"/>
                  <a:pt x="3077579" y="104794"/>
                  <a:pt x="3076017" y="100738"/>
                </a:cubicBezTo>
                <a:cubicBezTo>
                  <a:pt x="3074454" y="96683"/>
                  <a:pt x="3071682" y="93446"/>
                  <a:pt x="3067701" y="91027"/>
                </a:cubicBezTo>
                <a:cubicBezTo>
                  <a:pt x="3063720" y="88609"/>
                  <a:pt x="3059050" y="87400"/>
                  <a:pt x="3053692" y="87400"/>
                </a:cubicBezTo>
                <a:cubicBezTo>
                  <a:pt x="3045135" y="87400"/>
                  <a:pt x="3037749" y="90116"/>
                  <a:pt x="3031536" y="95548"/>
                </a:cubicBezTo>
                <a:cubicBezTo>
                  <a:pt x="3025322" y="100980"/>
                  <a:pt x="3022215" y="111286"/>
                  <a:pt x="3022215" y="126467"/>
                </a:cubicBezTo>
                <a:lnTo>
                  <a:pt x="3022215" y="191207"/>
                </a:lnTo>
                <a:lnTo>
                  <a:pt x="3002123" y="191207"/>
                </a:lnTo>
                <a:lnTo>
                  <a:pt x="3002123" y="72666"/>
                </a:lnTo>
                <a:lnTo>
                  <a:pt x="3020206" y="72666"/>
                </a:lnTo>
                <a:lnTo>
                  <a:pt x="3020206" y="89520"/>
                </a:lnTo>
                <a:cubicBezTo>
                  <a:pt x="3028912" y="76498"/>
                  <a:pt x="3041488" y="69987"/>
                  <a:pt x="3057934" y="69987"/>
                </a:cubicBezTo>
                <a:close/>
                <a:moveTo>
                  <a:pt x="2168128" y="65075"/>
                </a:moveTo>
                <a:cubicBezTo>
                  <a:pt x="2172072" y="65075"/>
                  <a:pt x="2175458" y="66452"/>
                  <a:pt x="2178285" y="69205"/>
                </a:cubicBezTo>
                <a:cubicBezTo>
                  <a:pt x="2181113" y="71959"/>
                  <a:pt x="2182527" y="75270"/>
                  <a:pt x="2182527" y="79140"/>
                </a:cubicBezTo>
                <a:cubicBezTo>
                  <a:pt x="2182527" y="83009"/>
                  <a:pt x="2181150" y="86339"/>
                  <a:pt x="2178397" y="89130"/>
                </a:cubicBezTo>
                <a:cubicBezTo>
                  <a:pt x="2175643" y="91920"/>
                  <a:pt x="2172221" y="93315"/>
                  <a:pt x="2168128" y="93315"/>
                </a:cubicBezTo>
                <a:cubicBezTo>
                  <a:pt x="2164035" y="93315"/>
                  <a:pt x="2160612" y="91920"/>
                  <a:pt x="2157859" y="89130"/>
                </a:cubicBezTo>
                <a:cubicBezTo>
                  <a:pt x="2155105" y="86339"/>
                  <a:pt x="2153729" y="83009"/>
                  <a:pt x="2153729" y="79140"/>
                </a:cubicBezTo>
                <a:cubicBezTo>
                  <a:pt x="2153729" y="75270"/>
                  <a:pt x="2155143" y="71959"/>
                  <a:pt x="2157970" y="69205"/>
                </a:cubicBezTo>
                <a:cubicBezTo>
                  <a:pt x="2160798" y="66452"/>
                  <a:pt x="2164184" y="65075"/>
                  <a:pt x="2168128" y="65075"/>
                </a:cubicBezTo>
                <a:close/>
                <a:moveTo>
                  <a:pt x="121220" y="63401"/>
                </a:moveTo>
                <a:cubicBezTo>
                  <a:pt x="121146" y="72405"/>
                  <a:pt x="121034" y="80442"/>
                  <a:pt x="120885" y="87511"/>
                </a:cubicBezTo>
                <a:lnTo>
                  <a:pt x="178370" y="87511"/>
                </a:lnTo>
                <a:lnTo>
                  <a:pt x="178370" y="63401"/>
                </a:lnTo>
                <a:close/>
                <a:moveTo>
                  <a:pt x="42639" y="63401"/>
                </a:moveTo>
                <a:lnTo>
                  <a:pt x="42639" y="87511"/>
                </a:lnTo>
                <a:lnTo>
                  <a:pt x="103584" y="87511"/>
                </a:lnTo>
                <a:cubicBezTo>
                  <a:pt x="103733" y="80367"/>
                  <a:pt x="103845" y="72331"/>
                  <a:pt x="103919" y="63401"/>
                </a:cubicBezTo>
                <a:close/>
                <a:moveTo>
                  <a:pt x="1282303" y="54025"/>
                </a:moveTo>
                <a:cubicBezTo>
                  <a:pt x="1304627" y="64294"/>
                  <a:pt x="1327621" y="75977"/>
                  <a:pt x="1351285" y="89074"/>
                </a:cubicBezTo>
                <a:lnTo>
                  <a:pt x="1341016" y="104924"/>
                </a:lnTo>
                <a:cubicBezTo>
                  <a:pt x="1322561" y="93613"/>
                  <a:pt x="1299865" y="81260"/>
                  <a:pt x="1272927" y="67866"/>
                </a:cubicBezTo>
                <a:close/>
                <a:moveTo>
                  <a:pt x="1222697" y="53802"/>
                </a:moveTo>
                <a:lnTo>
                  <a:pt x="1233413" y="68312"/>
                </a:lnTo>
                <a:cubicBezTo>
                  <a:pt x="1206028" y="85130"/>
                  <a:pt x="1183035" y="98004"/>
                  <a:pt x="1164431" y="106933"/>
                </a:cubicBezTo>
                <a:cubicBezTo>
                  <a:pt x="1161752" y="102022"/>
                  <a:pt x="1158329" y="96887"/>
                  <a:pt x="1154162" y="91529"/>
                </a:cubicBezTo>
                <a:cubicBezTo>
                  <a:pt x="1179760" y="80367"/>
                  <a:pt x="1202605" y="67791"/>
                  <a:pt x="1222697" y="53802"/>
                </a:cubicBezTo>
                <a:close/>
                <a:moveTo>
                  <a:pt x="706338" y="45318"/>
                </a:moveTo>
                <a:cubicBezTo>
                  <a:pt x="713333" y="56927"/>
                  <a:pt x="720105" y="68610"/>
                  <a:pt x="726653" y="80367"/>
                </a:cubicBezTo>
                <a:lnTo>
                  <a:pt x="712143" y="88627"/>
                </a:lnTo>
                <a:cubicBezTo>
                  <a:pt x="706785" y="77465"/>
                  <a:pt x="700385" y="65485"/>
                  <a:pt x="692944" y="52685"/>
                </a:cubicBezTo>
                <a:close/>
                <a:moveTo>
                  <a:pt x="747638" y="37282"/>
                </a:moveTo>
                <a:cubicBezTo>
                  <a:pt x="754782" y="50081"/>
                  <a:pt x="761405" y="62285"/>
                  <a:pt x="767506" y="73893"/>
                </a:cubicBezTo>
                <a:lnTo>
                  <a:pt x="752549" y="81707"/>
                </a:lnTo>
                <a:cubicBezTo>
                  <a:pt x="747489" y="69949"/>
                  <a:pt x="741313" y="57522"/>
                  <a:pt x="734020" y="44425"/>
                </a:cubicBezTo>
                <a:close/>
                <a:moveTo>
                  <a:pt x="797867" y="36165"/>
                </a:moveTo>
                <a:lnTo>
                  <a:pt x="812825" y="44202"/>
                </a:lnTo>
                <a:cubicBezTo>
                  <a:pt x="806425" y="55960"/>
                  <a:pt x="797719" y="71289"/>
                  <a:pt x="786705" y="90190"/>
                </a:cubicBezTo>
                <a:lnTo>
                  <a:pt x="772864" y="83270"/>
                </a:lnTo>
                <a:cubicBezTo>
                  <a:pt x="780901" y="69875"/>
                  <a:pt x="789235" y="54174"/>
                  <a:pt x="797867" y="36165"/>
                </a:cubicBezTo>
                <a:close/>
                <a:moveTo>
                  <a:pt x="3173685" y="27571"/>
                </a:moveTo>
                <a:lnTo>
                  <a:pt x="3193777" y="27571"/>
                </a:lnTo>
                <a:lnTo>
                  <a:pt x="3193777" y="50676"/>
                </a:lnTo>
                <a:lnTo>
                  <a:pt x="3173685" y="50676"/>
                </a:lnTo>
                <a:close/>
                <a:moveTo>
                  <a:pt x="3125837" y="27571"/>
                </a:moveTo>
                <a:lnTo>
                  <a:pt x="3145929" y="27571"/>
                </a:lnTo>
                <a:lnTo>
                  <a:pt x="3145929" y="50899"/>
                </a:lnTo>
                <a:lnTo>
                  <a:pt x="3125837" y="50899"/>
                </a:lnTo>
                <a:close/>
                <a:moveTo>
                  <a:pt x="2954610" y="27571"/>
                </a:moveTo>
                <a:lnTo>
                  <a:pt x="2974702" y="27571"/>
                </a:lnTo>
                <a:lnTo>
                  <a:pt x="2974702" y="50676"/>
                </a:lnTo>
                <a:lnTo>
                  <a:pt x="2954610" y="50676"/>
                </a:lnTo>
                <a:close/>
                <a:moveTo>
                  <a:pt x="527744" y="18529"/>
                </a:moveTo>
                <a:lnTo>
                  <a:pt x="542032" y="23664"/>
                </a:lnTo>
                <a:cubicBezTo>
                  <a:pt x="536525" y="40184"/>
                  <a:pt x="530721" y="55588"/>
                  <a:pt x="524619" y="69875"/>
                </a:cubicBezTo>
                <a:lnTo>
                  <a:pt x="511448" y="64071"/>
                </a:lnTo>
                <a:cubicBezTo>
                  <a:pt x="517996" y="49634"/>
                  <a:pt x="523428" y="34454"/>
                  <a:pt x="527744" y="18529"/>
                </a:cubicBezTo>
                <a:close/>
                <a:moveTo>
                  <a:pt x="471934" y="18306"/>
                </a:moveTo>
                <a:cubicBezTo>
                  <a:pt x="477292" y="33338"/>
                  <a:pt x="482352" y="48444"/>
                  <a:pt x="487114" y="63624"/>
                </a:cubicBezTo>
                <a:lnTo>
                  <a:pt x="473050" y="69429"/>
                </a:lnTo>
                <a:cubicBezTo>
                  <a:pt x="467990" y="51271"/>
                  <a:pt x="463227" y="35793"/>
                  <a:pt x="458763" y="22994"/>
                </a:cubicBezTo>
                <a:close/>
                <a:moveTo>
                  <a:pt x="1611585" y="15627"/>
                </a:moveTo>
                <a:lnTo>
                  <a:pt x="1699989" y="15627"/>
                </a:lnTo>
                <a:lnTo>
                  <a:pt x="1699989" y="31031"/>
                </a:lnTo>
                <a:cubicBezTo>
                  <a:pt x="1679897" y="65261"/>
                  <a:pt x="1648792" y="94060"/>
                  <a:pt x="1606674" y="117426"/>
                </a:cubicBezTo>
                <a:cubicBezTo>
                  <a:pt x="1603846" y="112365"/>
                  <a:pt x="1600721" y="107156"/>
                  <a:pt x="1597298" y="101799"/>
                </a:cubicBezTo>
                <a:cubicBezTo>
                  <a:pt x="1612925" y="93762"/>
                  <a:pt x="1625575" y="86023"/>
                  <a:pt x="1635249" y="78581"/>
                </a:cubicBezTo>
                <a:cubicBezTo>
                  <a:pt x="1625873" y="68908"/>
                  <a:pt x="1616273" y="59383"/>
                  <a:pt x="1606451" y="50006"/>
                </a:cubicBezTo>
                <a:lnTo>
                  <a:pt x="1616943" y="39514"/>
                </a:lnTo>
                <a:cubicBezTo>
                  <a:pt x="1628105" y="49634"/>
                  <a:pt x="1638374" y="59234"/>
                  <a:pt x="1647750" y="68312"/>
                </a:cubicBezTo>
                <a:cubicBezTo>
                  <a:pt x="1660103" y="57448"/>
                  <a:pt x="1670670" y="44946"/>
                  <a:pt x="1679451" y="30808"/>
                </a:cubicBezTo>
                <a:lnTo>
                  <a:pt x="1611585" y="30808"/>
                </a:lnTo>
                <a:close/>
                <a:moveTo>
                  <a:pt x="1855142" y="14288"/>
                </a:moveTo>
                <a:lnTo>
                  <a:pt x="2014537" y="14288"/>
                </a:lnTo>
                <a:lnTo>
                  <a:pt x="2014537" y="91083"/>
                </a:lnTo>
                <a:lnTo>
                  <a:pt x="2049140" y="91083"/>
                </a:lnTo>
                <a:lnTo>
                  <a:pt x="2049140" y="106040"/>
                </a:lnTo>
                <a:lnTo>
                  <a:pt x="1949127" y="106040"/>
                </a:lnTo>
                <a:lnTo>
                  <a:pt x="1949127" y="111175"/>
                </a:lnTo>
                <a:cubicBezTo>
                  <a:pt x="1955229" y="124569"/>
                  <a:pt x="1963117" y="136327"/>
                  <a:pt x="1972791" y="146447"/>
                </a:cubicBezTo>
                <a:cubicBezTo>
                  <a:pt x="1990055" y="135285"/>
                  <a:pt x="2005682" y="124346"/>
                  <a:pt x="2019672" y="113630"/>
                </a:cubicBezTo>
                <a:lnTo>
                  <a:pt x="2032620" y="128364"/>
                </a:lnTo>
                <a:cubicBezTo>
                  <a:pt x="2019969" y="136699"/>
                  <a:pt x="2004268" y="146521"/>
                  <a:pt x="1985516" y="157832"/>
                </a:cubicBezTo>
                <a:cubicBezTo>
                  <a:pt x="2002929" y="171376"/>
                  <a:pt x="2024658" y="181124"/>
                  <a:pt x="2050702" y="187077"/>
                </a:cubicBezTo>
                <a:cubicBezTo>
                  <a:pt x="2046089" y="193477"/>
                  <a:pt x="2041996" y="199579"/>
                  <a:pt x="2038424" y="205383"/>
                </a:cubicBezTo>
                <a:cubicBezTo>
                  <a:pt x="1997943" y="193030"/>
                  <a:pt x="1968177" y="172046"/>
                  <a:pt x="1949127" y="142429"/>
                </a:cubicBezTo>
                <a:lnTo>
                  <a:pt x="1949127" y="190872"/>
                </a:lnTo>
                <a:cubicBezTo>
                  <a:pt x="1949127" y="208880"/>
                  <a:pt x="1939900" y="217885"/>
                  <a:pt x="1921445" y="217885"/>
                </a:cubicBezTo>
                <a:cubicBezTo>
                  <a:pt x="1912664" y="217885"/>
                  <a:pt x="1902246" y="217736"/>
                  <a:pt x="1890191" y="217438"/>
                </a:cubicBezTo>
                <a:cubicBezTo>
                  <a:pt x="1889298" y="211931"/>
                  <a:pt x="1888257" y="205532"/>
                  <a:pt x="1887066" y="198239"/>
                </a:cubicBezTo>
                <a:cubicBezTo>
                  <a:pt x="1897782" y="199430"/>
                  <a:pt x="1907381" y="200100"/>
                  <a:pt x="1915864" y="200248"/>
                </a:cubicBezTo>
                <a:cubicBezTo>
                  <a:pt x="1926431" y="200248"/>
                  <a:pt x="1931714" y="195486"/>
                  <a:pt x="1931714" y="185961"/>
                </a:cubicBezTo>
                <a:lnTo>
                  <a:pt x="1931714" y="106040"/>
                </a:lnTo>
                <a:lnTo>
                  <a:pt x="1831255" y="106040"/>
                </a:lnTo>
                <a:lnTo>
                  <a:pt x="1831255" y="91083"/>
                </a:lnTo>
                <a:lnTo>
                  <a:pt x="1997794" y="91083"/>
                </a:lnTo>
                <a:lnTo>
                  <a:pt x="1997794" y="67196"/>
                </a:lnTo>
                <a:lnTo>
                  <a:pt x="1859384" y="67196"/>
                </a:lnTo>
                <a:lnTo>
                  <a:pt x="1859384" y="52909"/>
                </a:lnTo>
                <a:lnTo>
                  <a:pt x="1997794" y="52909"/>
                </a:lnTo>
                <a:lnTo>
                  <a:pt x="1997794" y="29245"/>
                </a:lnTo>
                <a:lnTo>
                  <a:pt x="1855142" y="29245"/>
                </a:lnTo>
                <a:close/>
                <a:moveTo>
                  <a:pt x="8036" y="12055"/>
                </a:moveTo>
                <a:lnTo>
                  <a:pt x="212973" y="12055"/>
                </a:lnTo>
                <a:lnTo>
                  <a:pt x="212973" y="27682"/>
                </a:lnTo>
                <a:lnTo>
                  <a:pt x="121444" y="27682"/>
                </a:lnTo>
                <a:cubicBezTo>
                  <a:pt x="121444" y="35049"/>
                  <a:pt x="121406" y="41895"/>
                  <a:pt x="121332" y="48221"/>
                </a:cubicBezTo>
                <a:lnTo>
                  <a:pt x="195337" y="48221"/>
                </a:lnTo>
                <a:lnTo>
                  <a:pt x="195337" y="152698"/>
                </a:lnTo>
                <a:lnTo>
                  <a:pt x="178370" y="152698"/>
                </a:lnTo>
                <a:lnTo>
                  <a:pt x="178370" y="141759"/>
                </a:lnTo>
                <a:lnTo>
                  <a:pt x="115862" y="141759"/>
                </a:lnTo>
                <a:cubicBezTo>
                  <a:pt x="111993" y="159395"/>
                  <a:pt x="105854" y="172976"/>
                  <a:pt x="97445" y="182501"/>
                </a:cubicBezTo>
                <a:cubicBezTo>
                  <a:pt x="127285" y="193440"/>
                  <a:pt x="168845" y="198835"/>
                  <a:pt x="222126" y="198686"/>
                </a:cubicBezTo>
                <a:cubicBezTo>
                  <a:pt x="218405" y="205234"/>
                  <a:pt x="215354" y="211187"/>
                  <a:pt x="212973" y="216545"/>
                </a:cubicBezTo>
                <a:cubicBezTo>
                  <a:pt x="153888" y="214908"/>
                  <a:pt x="110467" y="207653"/>
                  <a:pt x="82711" y="194779"/>
                </a:cubicBezTo>
                <a:cubicBezTo>
                  <a:pt x="65596" y="206090"/>
                  <a:pt x="41448" y="215206"/>
                  <a:pt x="10269" y="222126"/>
                </a:cubicBezTo>
                <a:cubicBezTo>
                  <a:pt x="7292" y="216917"/>
                  <a:pt x="3869" y="211634"/>
                  <a:pt x="0" y="206276"/>
                </a:cubicBezTo>
                <a:cubicBezTo>
                  <a:pt x="27235" y="201737"/>
                  <a:pt x="49187" y="194742"/>
                  <a:pt x="65856" y="185291"/>
                </a:cubicBezTo>
                <a:cubicBezTo>
                  <a:pt x="53131" y="176510"/>
                  <a:pt x="41597" y="164976"/>
                  <a:pt x="31254" y="150689"/>
                </a:cubicBezTo>
                <a:lnTo>
                  <a:pt x="42974" y="141759"/>
                </a:lnTo>
                <a:lnTo>
                  <a:pt x="25673" y="141759"/>
                </a:lnTo>
                <a:lnTo>
                  <a:pt x="25673" y="48221"/>
                </a:lnTo>
                <a:lnTo>
                  <a:pt x="104031" y="48221"/>
                </a:lnTo>
                <a:cubicBezTo>
                  <a:pt x="104105" y="41821"/>
                  <a:pt x="104179" y="34975"/>
                  <a:pt x="104254" y="27682"/>
                </a:cubicBezTo>
                <a:lnTo>
                  <a:pt x="8036" y="27682"/>
                </a:lnTo>
                <a:close/>
                <a:moveTo>
                  <a:pt x="879351" y="11162"/>
                </a:moveTo>
                <a:lnTo>
                  <a:pt x="894308" y="20762"/>
                </a:lnTo>
                <a:cubicBezTo>
                  <a:pt x="875258" y="43384"/>
                  <a:pt x="849362" y="63699"/>
                  <a:pt x="816620" y="81707"/>
                </a:cubicBezTo>
                <a:cubicBezTo>
                  <a:pt x="812453" y="76051"/>
                  <a:pt x="808732" y="71214"/>
                  <a:pt x="805458" y="67196"/>
                </a:cubicBezTo>
                <a:cubicBezTo>
                  <a:pt x="837753" y="51867"/>
                  <a:pt x="862384" y="33189"/>
                  <a:pt x="879351" y="11162"/>
                </a:cubicBezTo>
                <a:close/>
                <a:moveTo>
                  <a:pt x="807244" y="9823"/>
                </a:moveTo>
                <a:lnTo>
                  <a:pt x="811262" y="25896"/>
                </a:lnTo>
                <a:cubicBezTo>
                  <a:pt x="782389" y="27980"/>
                  <a:pt x="743099" y="30436"/>
                  <a:pt x="693390" y="33263"/>
                </a:cubicBezTo>
                <a:cubicBezTo>
                  <a:pt x="692348" y="28203"/>
                  <a:pt x="691009" y="22771"/>
                  <a:pt x="689372" y="16967"/>
                </a:cubicBezTo>
                <a:cubicBezTo>
                  <a:pt x="732978" y="14883"/>
                  <a:pt x="772269" y="12502"/>
                  <a:pt x="807244" y="9823"/>
                </a:cubicBezTo>
                <a:close/>
                <a:moveTo>
                  <a:pt x="1397273" y="7590"/>
                </a:moveTo>
                <a:cubicBezTo>
                  <a:pt x="1409477" y="19646"/>
                  <a:pt x="1420267" y="30882"/>
                  <a:pt x="1429643" y="41300"/>
                </a:cubicBezTo>
                <a:lnTo>
                  <a:pt x="1414016" y="54248"/>
                </a:lnTo>
                <a:cubicBezTo>
                  <a:pt x="1403746" y="41002"/>
                  <a:pt x="1393701" y="29245"/>
                  <a:pt x="1383878" y="18976"/>
                </a:cubicBezTo>
                <a:close/>
                <a:moveTo>
                  <a:pt x="1782142" y="3349"/>
                </a:moveTo>
                <a:lnTo>
                  <a:pt x="1793081" y="17413"/>
                </a:lnTo>
                <a:cubicBezTo>
                  <a:pt x="1779091" y="25747"/>
                  <a:pt x="1763985" y="34231"/>
                  <a:pt x="1747763" y="42863"/>
                </a:cubicBezTo>
                <a:cubicBezTo>
                  <a:pt x="1751781" y="48816"/>
                  <a:pt x="1756172" y="54248"/>
                  <a:pt x="1760934" y="59159"/>
                </a:cubicBezTo>
                <a:cubicBezTo>
                  <a:pt x="1776561" y="50527"/>
                  <a:pt x="1791072" y="41746"/>
                  <a:pt x="1804466" y="32817"/>
                </a:cubicBezTo>
                <a:lnTo>
                  <a:pt x="1815628" y="47104"/>
                </a:lnTo>
                <a:cubicBezTo>
                  <a:pt x="1803276" y="54695"/>
                  <a:pt x="1789360" y="62657"/>
                  <a:pt x="1773882" y="70991"/>
                </a:cubicBezTo>
                <a:cubicBezTo>
                  <a:pt x="1788170" y="82153"/>
                  <a:pt x="1804838" y="89595"/>
                  <a:pt x="1823888" y="93315"/>
                </a:cubicBezTo>
                <a:cubicBezTo>
                  <a:pt x="1819572" y="99269"/>
                  <a:pt x="1815480" y="105296"/>
                  <a:pt x="1811610" y="111398"/>
                </a:cubicBezTo>
                <a:cubicBezTo>
                  <a:pt x="1764283" y="95027"/>
                  <a:pt x="1731169" y="61243"/>
                  <a:pt x="1712267" y="10046"/>
                </a:cubicBezTo>
                <a:lnTo>
                  <a:pt x="1727894" y="3795"/>
                </a:lnTo>
                <a:cubicBezTo>
                  <a:pt x="1731317" y="13023"/>
                  <a:pt x="1735112" y="21506"/>
                  <a:pt x="1739280" y="29245"/>
                </a:cubicBezTo>
                <a:cubicBezTo>
                  <a:pt x="1755651" y="20315"/>
                  <a:pt x="1769938" y="11683"/>
                  <a:pt x="1782142" y="3349"/>
                </a:cubicBezTo>
                <a:close/>
                <a:moveTo>
                  <a:pt x="1015752" y="3349"/>
                </a:moveTo>
                <a:lnTo>
                  <a:pt x="1034058" y="3349"/>
                </a:lnTo>
                <a:lnTo>
                  <a:pt x="1034058" y="41746"/>
                </a:lnTo>
                <a:lnTo>
                  <a:pt x="1115987" y="41746"/>
                </a:lnTo>
                <a:lnTo>
                  <a:pt x="1115987" y="189086"/>
                </a:lnTo>
                <a:cubicBezTo>
                  <a:pt x="1115987" y="207988"/>
                  <a:pt x="1106686" y="217364"/>
                  <a:pt x="1088082" y="217215"/>
                </a:cubicBezTo>
                <a:cubicBezTo>
                  <a:pt x="1078260" y="217215"/>
                  <a:pt x="1066205" y="217066"/>
                  <a:pt x="1051917" y="216768"/>
                </a:cubicBezTo>
                <a:cubicBezTo>
                  <a:pt x="1051471" y="211708"/>
                  <a:pt x="1050354" y="205234"/>
                  <a:pt x="1048568" y="197346"/>
                </a:cubicBezTo>
                <a:cubicBezTo>
                  <a:pt x="1062707" y="198537"/>
                  <a:pt x="1074464" y="199207"/>
                  <a:pt x="1083841" y="199355"/>
                </a:cubicBezTo>
                <a:cubicBezTo>
                  <a:pt x="1093217" y="199653"/>
                  <a:pt x="1097905" y="194965"/>
                  <a:pt x="1097905" y="185291"/>
                </a:cubicBezTo>
                <a:lnTo>
                  <a:pt x="1097905" y="58713"/>
                </a:lnTo>
                <a:lnTo>
                  <a:pt x="1033611" y="58713"/>
                </a:lnTo>
                <a:cubicBezTo>
                  <a:pt x="1033016" y="72256"/>
                  <a:pt x="1031379" y="84311"/>
                  <a:pt x="1028700" y="94878"/>
                </a:cubicBezTo>
                <a:cubicBezTo>
                  <a:pt x="1055042" y="116012"/>
                  <a:pt x="1076325" y="134615"/>
                  <a:pt x="1092547" y="150689"/>
                </a:cubicBezTo>
                <a:lnTo>
                  <a:pt x="1078929" y="165199"/>
                </a:lnTo>
                <a:cubicBezTo>
                  <a:pt x="1063005" y="147787"/>
                  <a:pt x="1044476" y="129704"/>
                  <a:pt x="1023342" y="110952"/>
                </a:cubicBezTo>
                <a:cubicBezTo>
                  <a:pt x="1013222" y="132829"/>
                  <a:pt x="993948" y="151879"/>
                  <a:pt x="965522" y="168102"/>
                </a:cubicBezTo>
                <a:cubicBezTo>
                  <a:pt x="959272" y="159470"/>
                  <a:pt x="955104" y="154112"/>
                  <a:pt x="953021" y="152028"/>
                </a:cubicBezTo>
                <a:cubicBezTo>
                  <a:pt x="977280" y="139229"/>
                  <a:pt x="993874" y="125016"/>
                  <a:pt x="1002804" y="109389"/>
                </a:cubicBezTo>
                <a:cubicBezTo>
                  <a:pt x="1009948" y="97929"/>
                  <a:pt x="1014115" y="81037"/>
                  <a:pt x="1015305" y="58713"/>
                </a:cubicBezTo>
                <a:lnTo>
                  <a:pt x="951458" y="58713"/>
                </a:lnTo>
                <a:lnTo>
                  <a:pt x="951458" y="219224"/>
                </a:lnTo>
                <a:lnTo>
                  <a:pt x="933375" y="219224"/>
                </a:lnTo>
                <a:lnTo>
                  <a:pt x="933375" y="41746"/>
                </a:lnTo>
                <a:lnTo>
                  <a:pt x="1015752" y="41746"/>
                </a:lnTo>
                <a:close/>
                <a:moveTo>
                  <a:pt x="492472" y="1786"/>
                </a:moveTo>
                <a:lnTo>
                  <a:pt x="507206" y="1786"/>
                </a:lnTo>
                <a:lnTo>
                  <a:pt x="507206" y="83046"/>
                </a:lnTo>
                <a:lnTo>
                  <a:pt x="536004" y="83046"/>
                </a:lnTo>
                <a:lnTo>
                  <a:pt x="536004" y="97334"/>
                </a:lnTo>
                <a:lnTo>
                  <a:pt x="507206" y="97334"/>
                </a:lnTo>
                <a:lnTo>
                  <a:pt x="507206" y="125016"/>
                </a:lnTo>
                <a:lnTo>
                  <a:pt x="515466" y="118319"/>
                </a:lnTo>
                <a:cubicBezTo>
                  <a:pt x="527968" y="130374"/>
                  <a:pt x="538014" y="140792"/>
                  <a:pt x="545604" y="149572"/>
                </a:cubicBezTo>
                <a:lnTo>
                  <a:pt x="533995" y="160288"/>
                </a:lnTo>
                <a:cubicBezTo>
                  <a:pt x="524619" y="148828"/>
                  <a:pt x="515689" y="138634"/>
                  <a:pt x="507206" y="129704"/>
                </a:cubicBezTo>
                <a:lnTo>
                  <a:pt x="507206" y="221456"/>
                </a:lnTo>
                <a:lnTo>
                  <a:pt x="492472" y="221456"/>
                </a:lnTo>
                <a:lnTo>
                  <a:pt x="492472" y="127471"/>
                </a:lnTo>
                <a:cubicBezTo>
                  <a:pt x="483840" y="149945"/>
                  <a:pt x="473794" y="170334"/>
                  <a:pt x="462334" y="188640"/>
                </a:cubicBezTo>
                <a:cubicBezTo>
                  <a:pt x="459953" y="181943"/>
                  <a:pt x="457646" y="175915"/>
                  <a:pt x="455414" y="170557"/>
                </a:cubicBezTo>
                <a:cubicBezTo>
                  <a:pt x="469850" y="148680"/>
                  <a:pt x="481608" y="124272"/>
                  <a:pt x="490686" y="97334"/>
                </a:cubicBezTo>
                <a:lnTo>
                  <a:pt x="458316" y="97334"/>
                </a:lnTo>
                <a:lnTo>
                  <a:pt x="458316" y="83046"/>
                </a:lnTo>
                <a:lnTo>
                  <a:pt x="492472" y="83046"/>
                </a:lnTo>
                <a:close/>
                <a:moveTo>
                  <a:pt x="323924" y="1340"/>
                </a:moveTo>
                <a:lnTo>
                  <a:pt x="346472" y="1340"/>
                </a:lnTo>
                <a:cubicBezTo>
                  <a:pt x="338882" y="9525"/>
                  <a:pt x="331142" y="17190"/>
                  <a:pt x="323255" y="24334"/>
                </a:cubicBezTo>
                <a:lnTo>
                  <a:pt x="428402" y="24334"/>
                </a:lnTo>
                <a:lnTo>
                  <a:pt x="428402" y="39514"/>
                </a:lnTo>
                <a:cubicBezTo>
                  <a:pt x="377205" y="80739"/>
                  <a:pt x="315069" y="111472"/>
                  <a:pt x="241994" y="131713"/>
                </a:cubicBezTo>
                <a:cubicBezTo>
                  <a:pt x="238869" y="125760"/>
                  <a:pt x="235446" y="120551"/>
                  <a:pt x="231725" y="116086"/>
                </a:cubicBezTo>
                <a:cubicBezTo>
                  <a:pt x="262384" y="108049"/>
                  <a:pt x="289917" y="98896"/>
                  <a:pt x="314325" y="88627"/>
                </a:cubicBezTo>
                <a:cubicBezTo>
                  <a:pt x="308967" y="82674"/>
                  <a:pt x="301898" y="75382"/>
                  <a:pt x="293117" y="66750"/>
                </a:cubicBezTo>
                <a:lnTo>
                  <a:pt x="305618" y="56927"/>
                </a:lnTo>
                <a:cubicBezTo>
                  <a:pt x="314399" y="65410"/>
                  <a:pt x="322510" y="73670"/>
                  <a:pt x="329952" y="81707"/>
                </a:cubicBezTo>
                <a:cubicBezTo>
                  <a:pt x="357187" y="69354"/>
                  <a:pt x="381074" y="55439"/>
                  <a:pt x="401613" y="39961"/>
                </a:cubicBezTo>
                <a:lnTo>
                  <a:pt x="305395" y="39961"/>
                </a:lnTo>
                <a:cubicBezTo>
                  <a:pt x="289917" y="53206"/>
                  <a:pt x="271537" y="65857"/>
                  <a:pt x="250254" y="77912"/>
                </a:cubicBezTo>
                <a:cubicBezTo>
                  <a:pt x="246980" y="73447"/>
                  <a:pt x="242887" y="68759"/>
                  <a:pt x="237976" y="63847"/>
                </a:cubicBezTo>
                <a:cubicBezTo>
                  <a:pt x="272058" y="45690"/>
                  <a:pt x="300707" y="24854"/>
                  <a:pt x="323924" y="1340"/>
                </a:cubicBezTo>
                <a:close/>
                <a:moveTo>
                  <a:pt x="600075" y="1116"/>
                </a:moveTo>
                <a:lnTo>
                  <a:pt x="616148" y="1116"/>
                </a:lnTo>
                <a:lnTo>
                  <a:pt x="616148" y="21208"/>
                </a:lnTo>
                <a:lnTo>
                  <a:pt x="674861" y="21208"/>
                </a:lnTo>
                <a:lnTo>
                  <a:pt x="674861" y="35272"/>
                </a:lnTo>
                <a:lnTo>
                  <a:pt x="616148" y="35272"/>
                </a:lnTo>
                <a:lnTo>
                  <a:pt x="616148" y="50230"/>
                </a:lnTo>
                <a:lnTo>
                  <a:pt x="668164" y="50230"/>
                </a:lnTo>
                <a:lnTo>
                  <a:pt x="668164" y="64294"/>
                </a:lnTo>
                <a:lnTo>
                  <a:pt x="616148" y="64294"/>
                </a:lnTo>
                <a:lnTo>
                  <a:pt x="616148" y="79698"/>
                </a:lnTo>
                <a:lnTo>
                  <a:pt x="677986" y="79698"/>
                </a:lnTo>
                <a:lnTo>
                  <a:pt x="677986" y="93762"/>
                </a:lnTo>
                <a:lnTo>
                  <a:pt x="542255" y="93762"/>
                </a:lnTo>
                <a:lnTo>
                  <a:pt x="542255" y="79698"/>
                </a:lnTo>
                <a:lnTo>
                  <a:pt x="600075" y="79698"/>
                </a:lnTo>
                <a:lnTo>
                  <a:pt x="600075" y="64294"/>
                </a:lnTo>
                <a:lnTo>
                  <a:pt x="551631" y="64294"/>
                </a:lnTo>
                <a:lnTo>
                  <a:pt x="551631" y="50230"/>
                </a:lnTo>
                <a:lnTo>
                  <a:pt x="600075" y="50230"/>
                </a:lnTo>
                <a:lnTo>
                  <a:pt x="600075" y="35272"/>
                </a:lnTo>
                <a:lnTo>
                  <a:pt x="545827" y="35272"/>
                </a:lnTo>
                <a:lnTo>
                  <a:pt x="545827" y="21208"/>
                </a:lnTo>
                <a:lnTo>
                  <a:pt x="600075" y="21208"/>
                </a:lnTo>
                <a:close/>
                <a:moveTo>
                  <a:pt x="1253728" y="893"/>
                </a:moveTo>
                <a:cubicBezTo>
                  <a:pt x="1259235" y="9376"/>
                  <a:pt x="1264444" y="18380"/>
                  <a:pt x="1269355" y="27905"/>
                </a:cubicBezTo>
                <a:lnTo>
                  <a:pt x="1354633" y="27905"/>
                </a:lnTo>
                <a:lnTo>
                  <a:pt x="1354633" y="65410"/>
                </a:lnTo>
                <a:lnTo>
                  <a:pt x="1336551" y="65410"/>
                </a:lnTo>
                <a:lnTo>
                  <a:pt x="1336551" y="43979"/>
                </a:lnTo>
                <a:lnTo>
                  <a:pt x="1170012" y="43979"/>
                </a:lnTo>
                <a:lnTo>
                  <a:pt x="1170012" y="66303"/>
                </a:lnTo>
                <a:lnTo>
                  <a:pt x="1152153" y="66303"/>
                </a:lnTo>
                <a:lnTo>
                  <a:pt x="1152153" y="27905"/>
                </a:lnTo>
                <a:lnTo>
                  <a:pt x="1247700" y="27905"/>
                </a:lnTo>
                <a:cubicBezTo>
                  <a:pt x="1244426" y="21952"/>
                  <a:pt x="1240705" y="15553"/>
                  <a:pt x="1236538" y="8707"/>
                </a:cubicBezTo>
                <a:close/>
                <a:moveTo>
                  <a:pt x="1502420" y="0"/>
                </a:moveTo>
                <a:lnTo>
                  <a:pt x="1520502" y="0"/>
                </a:lnTo>
                <a:lnTo>
                  <a:pt x="1520502" y="20092"/>
                </a:lnTo>
                <a:lnTo>
                  <a:pt x="1588591" y="20092"/>
                </a:lnTo>
                <a:lnTo>
                  <a:pt x="1588591" y="34156"/>
                </a:lnTo>
                <a:lnTo>
                  <a:pt x="1520502" y="34156"/>
                </a:lnTo>
                <a:lnTo>
                  <a:pt x="1520502" y="49113"/>
                </a:lnTo>
                <a:lnTo>
                  <a:pt x="1582787" y="49113"/>
                </a:lnTo>
                <a:lnTo>
                  <a:pt x="1582787" y="63178"/>
                </a:lnTo>
                <a:lnTo>
                  <a:pt x="1520502" y="63178"/>
                </a:lnTo>
                <a:lnTo>
                  <a:pt x="1520502" y="78581"/>
                </a:lnTo>
                <a:lnTo>
                  <a:pt x="1593056" y="78581"/>
                </a:lnTo>
                <a:lnTo>
                  <a:pt x="1593056" y="92646"/>
                </a:lnTo>
                <a:lnTo>
                  <a:pt x="1430312" y="92646"/>
                </a:lnTo>
                <a:lnTo>
                  <a:pt x="1430312" y="78581"/>
                </a:lnTo>
                <a:lnTo>
                  <a:pt x="1502420" y="78581"/>
                </a:lnTo>
                <a:lnTo>
                  <a:pt x="1502420" y="63178"/>
                </a:lnTo>
                <a:lnTo>
                  <a:pt x="1445270" y="63178"/>
                </a:lnTo>
                <a:lnTo>
                  <a:pt x="1445270" y="49113"/>
                </a:lnTo>
                <a:lnTo>
                  <a:pt x="1502420" y="49113"/>
                </a:lnTo>
                <a:lnTo>
                  <a:pt x="1502420" y="34156"/>
                </a:lnTo>
                <a:lnTo>
                  <a:pt x="1437456" y="34156"/>
                </a:lnTo>
                <a:lnTo>
                  <a:pt x="1437456" y="20092"/>
                </a:lnTo>
                <a:lnTo>
                  <a:pt x="1502420" y="20092"/>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kumimoji="1" lang="en-GB" altLang="zh-CN" sz="2800">
              <a:ln>
                <a:solidFill>
                  <a:schemeClr val="accent5">
                    <a:lumMod val="75000"/>
                  </a:schemeClr>
                </a:solidFill>
              </a:ln>
              <a:solidFill>
                <a:schemeClr val="bg1"/>
              </a:solidFill>
            </a:endParaRPr>
          </a:p>
        </p:txBody>
      </p:sp>
      <p:sp>
        <p:nvSpPr>
          <p:cNvPr id="11" name="文本框 10"/>
          <p:cNvSpPr txBox="1"/>
          <p:nvPr/>
        </p:nvSpPr>
        <p:spPr>
          <a:xfrm>
            <a:off x="2423592" y="2060848"/>
            <a:ext cx="3335255" cy="457186"/>
          </a:xfrm>
          <a:custGeom>
            <a:avLst/>
            <a:gdLst/>
            <a:ahLst/>
            <a:cxnLst/>
            <a:rect l="l" t="t" r="r" b="b"/>
            <a:pathLst>
              <a:path w="3934206" h="718692">
                <a:moveTo>
                  <a:pt x="2298192" y="585978"/>
                </a:moveTo>
                <a:lnTo>
                  <a:pt x="2289048" y="639318"/>
                </a:lnTo>
                <a:cubicBezTo>
                  <a:pt x="2288032" y="646430"/>
                  <a:pt x="2284730" y="652526"/>
                  <a:pt x="2279142" y="657606"/>
                </a:cubicBezTo>
                <a:cubicBezTo>
                  <a:pt x="2274062" y="662178"/>
                  <a:pt x="2268220" y="664972"/>
                  <a:pt x="2261616" y="665988"/>
                </a:cubicBezTo>
                <a:lnTo>
                  <a:pt x="1983486" y="688848"/>
                </a:lnTo>
                <a:lnTo>
                  <a:pt x="1991106" y="643128"/>
                </a:lnTo>
                <a:cubicBezTo>
                  <a:pt x="1992630" y="633984"/>
                  <a:pt x="1996694" y="626110"/>
                  <a:pt x="2003298" y="619506"/>
                </a:cubicBezTo>
                <a:cubicBezTo>
                  <a:pt x="2009394" y="613918"/>
                  <a:pt x="2016760" y="610616"/>
                  <a:pt x="2025396" y="609600"/>
                </a:cubicBezTo>
                <a:close/>
                <a:moveTo>
                  <a:pt x="3620262" y="463296"/>
                </a:moveTo>
                <a:lnTo>
                  <a:pt x="3771138" y="463296"/>
                </a:lnTo>
                <a:lnTo>
                  <a:pt x="3843528" y="718566"/>
                </a:lnTo>
                <a:lnTo>
                  <a:pt x="3810762" y="718566"/>
                </a:lnTo>
                <a:cubicBezTo>
                  <a:pt x="3741166" y="718566"/>
                  <a:pt x="3690874" y="679196"/>
                  <a:pt x="3659886" y="600456"/>
                </a:cubicBezTo>
                <a:close/>
                <a:moveTo>
                  <a:pt x="3112770" y="463296"/>
                </a:moveTo>
                <a:lnTo>
                  <a:pt x="3263646" y="463296"/>
                </a:lnTo>
                <a:lnTo>
                  <a:pt x="3179064" y="614934"/>
                </a:lnTo>
                <a:cubicBezTo>
                  <a:pt x="3135376" y="684022"/>
                  <a:pt x="3077972" y="718566"/>
                  <a:pt x="3006852" y="718566"/>
                </a:cubicBezTo>
                <a:lnTo>
                  <a:pt x="2971800" y="718566"/>
                </a:lnTo>
                <a:close/>
                <a:moveTo>
                  <a:pt x="2391918" y="344424"/>
                </a:moveTo>
                <a:lnTo>
                  <a:pt x="2542794" y="344424"/>
                </a:lnTo>
                <a:lnTo>
                  <a:pt x="2504694" y="625602"/>
                </a:lnTo>
                <a:cubicBezTo>
                  <a:pt x="2503170" y="632714"/>
                  <a:pt x="2504440" y="638810"/>
                  <a:pt x="2508504" y="643890"/>
                </a:cubicBezTo>
                <a:cubicBezTo>
                  <a:pt x="2512060" y="648970"/>
                  <a:pt x="2517394" y="651510"/>
                  <a:pt x="2524506" y="651510"/>
                </a:cubicBezTo>
                <a:lnTo>
                  <a:pt x="2669286" y="651510"/>
                </a:lnTo>
                <a:cubicBezTo>
                  <a:pt x="2675890" y="651510"/>
                  <a:pt x="2682494" y="648970"/>
                  <a:pt x="2689098" y="643890"/>
                </a:cubicBezTo>
                <a:cubicBezTo>
                  <a:pt x="2694686" y="638810"/>
                  <a:pt x="2698242" y="632714"/>
                  <a:pt x="2699766" y="625602"/>
                </a:cubicBezTo>
                <a:lnTo>
                  <a:pt x="2728722" y="410718"/>
                </a:lnTo>
                <a:lnTo>
                  <a:pt x="2550414" y="410718"/>
                </a:lnTo>
                <a:lnTo>
                  <a:pt x="2559558" y="344424"/>
                </a:lnTo>
                <a:lnTo>
                  <a:pt x="2882646" y="344424"/>
                </a:lnTo>
                <a:lnTo>
                  <a:pt x="2843022" y="636270"/>
                </a:lnTo>
                <a:cubicBezTo>
                  <a:pt x="2839974" y="658622"/>
                  <a:pt x="2829814" y="677926"/>
                  <a:pt x="2812542" y="694182"/>
                </a:cubicBezTo>
                <a:cubicBezTo>
                  <a:pt x="2795778" y="709930"/>
                  <a:pt x="2776728" y="717804"/>
                  <a:pt x="2755392" y="717804"/>
                </a:cubicBezTo>
                <a:lnTo>
                  <a:pt x="2420112" y="717804"/>
                </a:lnTo>
                <a:cubicBezTo>
                  <a:pt x="2398776" y="717804"/>
                  <a:pt x="2381504" y="709930"/>
                  <a:pt x="2368296" y="694182"/>
                </a:cubicBezTo>
                <a:cubicBezTo>
                  <a:pt x="2355088" y="677926"/>
                  <a:pt x="2349754" y="658622"/>
                  <a:pt x="2352294" y="636270"/>
                </a:cubicBezTo>
                <a:close/>
                <a:moveTo>
                  <a:pt x="1687068" y="198120"/>
                </a:moveTo>
                <a:lnTo>
                  <a:pt x="1676400" y="275082"/>
                </a:lnTo>
                <a:lnTo>
                  <a:pt x="1739646" y="275082"/>
                </a:lnTo>
                <a:cubicBezTo>
                  <a:pt x="1744218" y="275082"/>
                  <a:pt x="1748790" y="273304"/>
                  <a:pt x="1753362" y="269748"/>
                </a:cubicBezTo>
                <a:cubicBezTo>
                  <a:pt x="1757426" y="265684"/>
                  <a:pt x="1759712" y="261112"/>
                  <a:pt x="1760220" y="256032"/>
                </a:cubicBezTo>
                <a:lnTo>
                  <a:pt x="1768602" y="198120"/>
                </a:lnTo>
                <a:close/>
                <a:moveTo>
                  <a:pt x="1447800" y="198120"/>
                </a:moveTo>
                <a:lnTo>
                  <a:pt x="1439418" y="256032"/>
                </a:lnTo>
                <a:cubicBezTo>
                  <a:pt x="1438910" y="261112"/>
                  <a:pt x="1440180" y="265684"/>
                  <a:pt x="1443228" y="269748"/>
                </a:cubicBezTo>
                <a:cubicBezTo>
                  <a:pt x="1446784" y="273304"/>
                  <a:pt x="1450848" y="275082"/>
                  <a:pt x="1455420" y="275082"/>
                </a:cubicBezTo>
                <a:lnTo>
                  <a:pt x="1519428" y="275082"/>
                </a:lnTo>
                <a:lnTo>
                  <a:pt x="1530096" y="198120"/>
                </a:lnTo>
                <a:close/>
                <a:moveTo>
                  <a:pt x="3553968" y="185928"/>
                </a:moveTo>
                <a:lnTo>
                  <a:pt x="3529584" y="368046"/>
                </a:lnTo>
                <a:lnTo>
                  <a:pt x="3679698" y="368046"/>
                </a:lnTo>
                <a:cubicBezTo>
                  <a:pt x="3689350" y="368046"/>
                  <a:pt x="3698240" y="364490"/>
                  <a:pt x="3706368" y="357378"/>
                </a:cubicBezTo>
                <a:cubicBezTo>
                  <a:pt x="3713988" y="350266"/>
                  <a:pt x="3718560" y="341630"/>
                  <a:pt x="3720084" y="331470"/>
                </a:cubicBezTo>
                <a:lnTo>
                  <a:pt x="3739134" y="185928"/>
                </a:lnTo>
                <a:close/>
                <a:moveTo>
                  <a:pt x="679704" y="176784"/>
                </a:moveTo>
                <a:lnTo>
                  <a:pt x="813816" y="176784"/>
                </a:lnTo>
                <a:cubicBezTo>
                  <a:pt x="818388" y="176784"/>
                  <a:pt x="822325" y="178308"/>
                  <a:pt x="825627" y="181356"/>
                </a:cubicBezTo>
                <a:cubicBezTo>
                  <a:pt x="828929" y="184404"/>
                  <a:pt x="830834" y="188468"/>
                  <a:pt x="831342" y="193548"/>
                </a:cubicBezTo>
                <a:lnTo>
                  <a:pt x="876300" y="718566"/>
                </a:lnTo>
                <a:lnTo>
                  <a:pt x="851916" y="718566"/>
                </a:lnTo>
                <a:cubicBezTo>
                  <a:pt x="815340" y="718566"/>
                  <a:pt x="784479" y="706628"/>
                  <a:pt x="759333" y="682752"/>
                </a:cubicBezTo>
                <a:cubicBezTo>
                  <a:pt x="734187" y="658876"/>
                  <a:pt x="719836" y="627888"/>
                  <a:pt x="716280" y="589788"/>
                </a:cubicBezTo>
                <a:close/>
                <a:moveTo>
                  <a:pt x="230886" y="176784"/>
                </a:moveTo>
                <a:lnTo>
                  <a:pt x="340614" y="176784"/>
                </a:lnTo>
                <a:lnTo>
                  <a:pt x="197358" y="579882"/>
                </a:lnTo>
                <a:cubicBezTo>
                  <a:pt x="183134" y="621030"/>
                  <a:pt x="158877" y="654431"/>
                  <a:pt x="124587" y="680085"/>
                </a:cubicBezTo>
                <a:cubicBezTo>
                  <a:pt x="90297" y="705739"/>
                  <a:pt x="53594" y="718566"/>
                  <a:pt x="14478" y="718566"/>
                </a:cubicBezTo>
                <a:lnTo>
                  <a:pt x="0" y="718566"/>
                </a:lnTo>
                <a:lnTo>
                  <a:pt x="178308" y="206502"/>
                </a:lnTo>
                <a:cubicBezTo>
                  <a:pt x="182372" y="194818"/>
                  <a:pt x="189230" y="186944"/>
                  <a:pt x="198882" y="182880"/>
                </a:cubicBezTo>
                <a:cubicBezTo>
                  <a:pt x="208534" y="178816"/>
                  <a:pt x="219202" y="176784"/>
                  <a:pt x="230886" y="176784"/>
                </a:cubicBezTo>
                <a:close/>
                <a:moveTo>
                  <a:pt x="1010412" y="137160"/>
                </a:moveTo>
                <a:lnTo>
                  <a:pt x="1219200" y="137160"/>
                </a:lnTo>
                <a:lnTo>
                  <a:pt x="1149858" y="642366"/>
                </a:lnTo>
                <a:cubicBezTo>
                  <a:pt x="1149350" y="645922"/>
                  <a:pt x="1150366" y="648716"/>
                  <a:pt x="1152906" y="650748"/>
                </a:cubicBezTo>
                <a:cubicBezTo>
                  <a:pt x="1154938" y="652780"/>
                  <a:pt x="1157986" y="653542"/>
                  <a:pt x="1162050" y="653034"/>
                </a:cubicBezTo>
                <a:lnTo>
                  <a:pt x="1197102" y="649224"/>
                </a:lnTo>
                <a:lnTo>
                  <a:pt x="1188720" y="709422"/>
                </a:lnTo>
                <a:lnTo>
                  <a:pt x="1047750" y="718566"/>
                </a:lnTo>
                <a:cubicBezTo>
                  <a:pt x="1029462" y="719582"/>
                  <a:pt x="1014984" y="714502"/>
                  <a:pt x="1004316" y="703326"/>
                </a:cubicBezTo>
                <a:cubicBezTo>
                  <a:pt x="993140" y="691642"/>
                  <a:pt x="988822" y="676910"/>
                  <a:pt x="991362" y="659130"/>
                </a:cubicBezTo>
                <a:lnTo>
                  <a:pt x="1056132" y="193548"/>
                </a:lnTo>
                <a:lnTo>
                  <a:pt x="1040892" y="193548"/>
                </a:lnTo>
                <a:cubicBezTo>
                  <a:pt x="1030732" y="193548"/>
                  <a:pt x="1022477" y="189738"/>
                  <a:pt x="1016127" y="182118"/>
                </a:cubicBezTo>
                <a:cubicBezTo>
                  <a:pt x="1009777" y="174498"/>
                  <a:pt x="1007110" y="165354"/>
                  <a:pt x="1008126" y="154686"/>
                </a:cubicBezTo>
                <a:close/>
                <a:moveTo>
                  <a:pt x="1706118" y="60960"/>
                </a:moveTo>
                <a:lnTo>
                  <a:pt x="1695450" y="137160"/>
                </a:lnTo>
                <a:lnTo>
                  <a:pt x="1776984" y="137160"/>
                </a:lnTo>
                <a:lnTo>
                  <a:pt x="1787652" y="60960"/>
                </a:lnTo>
                <a:close/>
                <a:moveTo>
                  <a:pt x="2626614" y="1524"/>
                </a:moveTo>
                <a:lnTo>
                  <a:pt x="2753106" y="1524"/>
                </a:lnTo>
                <a:lnTo>
                  <a:pt x="2748534" y="31242"/>
                </a:lnTo>
                <a:lnTo>
                  <a:pt x="2938272" y="31242"/>
                </a:lnTo>
                <a:lnTo>
                  <a:pt x="2931414" y="85344"/>
                </a:lnTo>
                <a:cubicBezTo>
                  <a:pt x="2930398" y="91440"/>
                  <a:pt x="2927604" y="96647"/>
                  <a:pt x="2923032" y="100965"/>
                </a:cubicBezTo>
                <a:cubicBezTo>
                  <a:pt x="2918460" y="105283"/>
                  <a:pt x="2913380" y="107442"/>
                  <a:pt x="2907792" y="107442"/>
                </a:cubicBezTo>
                <a:lnTo>
                  <a:pt x="2739390" y="107442"/>
                </a:lnTo>
                <a:lnTo>
                  <a:pt x="2723388" y="230124"/>
                </a:lnTo>
                <a:lnTo>
                  <a:pt x="2901696" y="230124"/>
                </a:lnTo>
                <a:lnTo>
                  <a:pt x="2891790" y="296418"/>
                </a:lnTo>
                <a:cubicBezTo>
                  <a:pt x="2891282" y="300482"/>
                  <a:pt x="2889631" y="303911"/>
                  <a:pt x="2886837" y="306705"/>
                </a:cubicBezTo>
                <a:cubicBezTo>
                  <a:pt x="2884043" y="309499"/>
                  <a:pt x="2880614" y="310896"/>
                  <a:pt x="2876550" y="310896"/>
                </a:cubicBezTo>
                <a:lnTo>
                  <a:pt x="2388870" y="310896"/>
                </a:lnTo>
                <a:lnTo>
                  <a:pt x="2396490" y="257556"/>
                </a:lnTo>
                <a:cubicBezTo>
                  <a:pt x="2397506" y="249936"/>
                  <a:pt x="2400808" y="243459"/>
                  <a:pt x="2406396" y="238125"/>
                </a:cubicBezTo>
                <a:cubicBezTo>
                  <a:pt x="2411984" y="232791"/>
                  <a:pt x="2418334" y="230124"/>
                  <a:pt x="2425446" y="230124"/>
                </a:cubicBezTo>
                <a:lnTo>
                  <a:pt x="2577846" y="230124"/>
                </a:lnTo>
                <a:lnTo>
                  <a:pt x="2593848" y="107442"/>
                </a:lnTo>
                <a:lnTo>
                  <a:pt x="2410206" y="107442"/>
                </a:lnTo>
                <a:lnTo>
                  <a:pt x="2417826" y="51816"/>
                </a:lnTo>
                <a:cubicBezTo>
                  <a:pt x="2418334" y="45720"/>
                  <a:pt x="2420620" y="40767"/>
                  <a:pt x="2424684" y="36957"/>
                </a:cubicBezTo>
                <a:cubicBezTo>
                  <a:pt x="2428748" y="33147"/>
                  <a:pt x="2433320" y="31242"/>
                  <a:pt x="2438400" y="31242"/>
                </a:cubicBezTo>
                <a:lnTo>
                  <a:pt x="2603754" y="31242"/>
                </a:lnTo>
                <a:lnTo>
                  <a:pt x="2605278" y="22098"/>
                </a:lnTo>
                <a:cubicBezTo>
                  <a:pt x="2606294" y="16002"/>
                  <a:pt x="2608834" y="11049"/>
                  <a:pt x="2612898" y="7239"/>
                </a:cubicBezTo>
                <a:cubicBezTo>
                  <a:pt x="2616962" y="3429"/>
                  <a:pt x="2621534" y="1524"/>
                  <a:pt x="2626614" y="1524"/>
                </a:cubicBezTo>
                <a:close/>
                <a:moveTo>
                  <a:pt x="2192274" y="1524"/>
                </a:moveTo>
                <a:lnTo>
                  <a:pt x="2280666" y="1524"/>
                </a:lnTo>
                <a:lnTo>
                  <a:pt x="2161032" y="208788"/>
                </a:lnTo>
                <a:cubicBezTo>
                  <a:pt x="2155444" y="218948"/>
                  <a:pt x="2157476" y="224028"/>
                  <a:pt x="2167128" y="224028"/>
                </a:cubicBezTo>
                <a:lnTo>
                  <a:pt x="2194560" y="224028"/>
                </a:lnTo>
                <a:lnTo>
                  <a:pt x="2257044" y="118110"/>
                </a:lnTo>
                <a:cubicBezTo>
                  <a:pt x="2263648" y="108458"/>
                  <a:pt x="2271268" y="103632"/>
                  <a:pt x="2279904" y="103632"/>
                </a:cubicBezTo>
                <a:lnTo>
                  <a:pt x="2383536" y="103632"/>
                </a:lnTo>
                <a:lnTo>
                  <a:pt x="2189226" y="418338"/>
                </a:lnTo>
                <a:cubicBezTo>
                  <a:pt x="2189226" y="418846"/>
                  <a:pt x="2189226" y="419100"/>
                  <a:pt x="2189226" y="419100"/>
                </a:cubicBezTo>
                <a:cubicBezTo>
                  <a:pt x="2188718" y="419100"/>
                  <a:pt x="2188464" y="419100"/>
                  <a:pt x="2188464" y="419100"/>
                </a:cubicBezTo>
                <a:cubicBezTo>
                  <a:pt x="2188464" y="419100"/>
                  <a:pt x="2188464" y="419354"/>
                  <a:pt x="2188464" y="419862"/>
                </a:cubicBezTo>
                <a:cubicBezTo>
                  <a:pt x="2186432" y="422910"/>
                  <a:pt x="2185416" y="425704"/>
                  <a:pt x="2185416" y="428244"/>
                </a:cubicBezTo>
                <a:cubicBezTo>
                  <a:pt x="2185416" y="430784"/>
                  <a:pt x="2187956" y="431800"/>
                  <a:pt x="2193036" y="431292"/>
                </a:cubicBezTo>
                <a:lnTo>
                  <a:pt x="2308098" y="419862"/>
                </a:lnTo>
                <a:cubicBezTo>
                  <a:pt x="2313686" y="419862"/>
                  <a:pt x="2318004" y="421386"/>
                  <a:pt x="2321052" y="424434"/>
                </a:cubicBezTo>
                <a:cubicBezTo>
                  <a:pt x="2324100" y="428498"/>
                  <a:pt x="2325116" y="433578"/>
                  <a:pt x="2324100" y="439674"/>
                </a:cubicBezTo>
                <a:lnTo>
                  <a:pt x="2307336" y="505968"/>
                </a:lnTo>
                <a:lnTo>
                  <a:pt x="2030730" y="534924"/>
                </a:lnTo>
                <a:cubicBezTo>
                  <a:pt x="2022602" y="535432"/>
                  <a:pt x="2016506" y="532130"/>
                  <a:pt x="2012442" y="525018"/>
                </a:cubicBezTo>
                <a:cubicBezTo>
                  <a:pt x="2008886" y="517906"/>
                  <a:pt x="2008886" y="510286"/>
                  <a:pt x="2012442" y="502158"/>
                </a:cubicBezTo>
                <a:lnTo>
                  <a:pt x="2161794" y="278130"/>
                </a:lnTo>
                <a:lnTo>
                  <a:pt x="2042160" y="278130"/>
                </a:lnTo>
                <a:cubicBezTo>
                  <a:pt x="2033524" y="278130"/>
                  <a:pt x="2027428" y="274828"/>
                  <a:pt x="2023872" y="268224"/>
                </a:cubicBezTo>
                <a:cubicBezTo>
                  <a:pt x="2020316" y="262128"/>
                  <a:pt x="2020824" y="255016"/>
                  <a:pt x="2025396" y="246888"/>
                </a:cubicBezTo>
                <a:lnTo>
                  <a:pt x="2159508" y="16764"/>
                </a:lnTo>
                <a:cubicBezTo>
                  <a:pt x="2164588" y="6604"/>
                  <a:pt x="2175510" y="1524"/>
                  <a:pt x="2192274" y="1524"/>
                </a:cubicBezTo>
                <a:close/>
                <a:moveTo>
                  <a:pt x="493776" y="762"/>
                </a:moveTo>
                <a:lnTo>
                  <a:pt x="608838" y="762"/>
                </a:lnTo>
                <a:lnTo>
                  <a:pt x="598932" y="70866"/>
                </a:lnTo>
                <a:lnTo>
                  <a:pt x="962406" y="70866"/>
                </a:lnTo>
                <a:lnTo>
                  <a:pt x="956310" y="112776"/>
                </a:lnTo>
                <a:cubicBezTo>
                  <a:pt x="954786" y="122428"/>
                  <a:pt x="950468" y="130556"/>
                  <a:pt x="943356" y="137160"/>
                </a:cubicBezTo>
                <a:cubicBezTo>
                  <a:pt x="936244" y="143764"/>
                  <a:pt x="928116" y="147066"/>
                  <a:pt x="918972" y="147066"/>
                </a:cubicBezTo>
                <a:lnTo>
                  <a:pt x="589026" y="147066"/>
                </a:lnTo>
                <a:lnTo>
                  <a:pt x="536448" y="544830"/>
                </a:lnTo>
                <a:lnTo>
                  <a:pt x="678942" y="544830"/>
                </a:lnTo>
                <a:lnTo>
                  <a:pt x="674370" y="576072"/>
                </a:lnTo>
                <a:cubicBezTo>
                  <a:pt x="672846" y="586232"/>
                  <a:pt x="668274" y="594868"/>
                  <a:pt x="660654" y="601980"/>
                </a:cubicBezTo>
                <a:cubicBezTo>
                  <a:pt x="653034" y="609092"/>
                  <a:pt x="644398" y="612648"/>
                  <a:pt x="634746" y="612648"/>
                </a:cubicBezTo>
                <a:lnTo>
                  <a:pt x="527304" y="612648"/>
                </a:lnTo>
                <a:lnTo>
                  <a:pt x="516636" y="697230"/>
                </a:lnTo>
                <a:cubicBezTo>
                  <a:pt x="515620" y="703326"/>
                  <a:pt x="512826" y="708406"/>
                  <a:pt x="508254" y="712470"/>
                </a:cubicBezTo>
                <a:cubicBezTo>
                  <a:pt x="503682" y="716534"/>
                  <a:pt x="498602" y="718566"/>
                  <a:pt x="493014" y="718566"/>
                </a:cubicBezTo>
                <a:lnTo>
                  <a:pt x="363474" y="718566"/>
                </a:lnTo>
                <a:lnTo>
                  <a:pt x="376428" y="612648"/>
                </a:lnTo>
                <a:lnTo>
                  <a:pt x="233172" y="612648"/>
                </a:lnTo>
                <a:lnTo>
                  <a:pt x="239268" y="575310"/>
                </a:lnTo>
                <a:cubicBezTo>
                  <a:pt x="240792" y="566674"/>
                  <a:pt x="244602" y="559435"/>
                  <a:pt x="250698" y="553593"/>
                </a:cubicBezTo>
                <a:cubicBezTo>
                  <a:pt x="256794" y="547751"/>
                  <a:pt x="263906" y="544830"/>
                  <a:pt x="272034" y="544830"/>
                </a:cubicBezTo>
                <a:lnTo>
                  <a:pt x="386334" y="544830"/>
                </a:lnTo>
                <a:lnTo>
                  <a:pt x="438912" y="147066"/>
                </a:lnTo>
                <a:lnTo>
                  <a:pt x="76200" y="147066"/>
                </a:lnTo>
                <a:lnTo>
                  <a:pt x="81534" y="107442"/>
                </a:lnTo>
                <a:cubicBezTo>
                  <a:pt x="83058" y="97282"/>
                  <a:pt x="87503" y="88646"/>
                  <a:pt x="94869" y="81534"/>
                </a:cubicBezTo>
                <a:cubicBezTo>
                  <a:pt x="102235" y="74422"/>
                  <a:pt x="110744" y="70866"/>
                  <a:pt x="120396" y="70866"/>
                </a:cubicBezTo>
                <a:lnTo>
                  <a:pt x="448818" y="70866"/>
                </a:lnTo>
                <a:lnTo>
                  <a:pt x="453390" y="38100"/>
                </a:lnTo>
                <a:cubicBezTo>
                  <a:pt x="454914" y="27432"/>
                  <a:pt x="459613" y="18542"/>
                  <a:pt x="467487" y="11430"/>
                </a:cubicBezTo>
                <a:cubicBezTo>
                  <a:pt x="475361" y="4318"/>
                  <a:pt x="484124" y="762"/>
                  <a:pt x="493776" y="762"/>
                </a:cubicBezTo>
                <a:close/>
                <a:moveTo>
                  <a:pt x="3453384" y="0"/>
                </a:moveTo>
                <a:lnTo>
                  <a:pt x="3579114" y="0"/>
                </a:lnTo>
                <a:lnTo>
                  <a:pt x="3573780" y="39624"/>
                </a:lnTo>
                <a:lnTo>
                  <a:pt x="3934206" y="39624"/>
                </a:lnTo>
                <a:lnTo>
                  <a:pt x="3929634" y="73914"/>
                </a:lnTo>
                <a:cubicBezTo>
                  <a:pt x="3928618" y="81534"/>
                  <a:pt x="3925443" y="87757"/>
                  <a:pt x="3920109" y="92583"/>
                </a:cubicBezTo>
                <a:cubicBezTo>
                  <a:pt x="3914775" y="97409"/>
                  <a:pt x="3908552" y="99822"/>
                  <a:pt x="3901440" y="99822"/>
                </a:cubicBezTo>
                <a:lnTo>
                  <a:pt x="3565398" y="99822"/>
                </a:lnTo>
                <a:lnTo>
                  <a:pt x="3562350" y="125730"/>
                </a:lnTo>
                <a:lnTo>
                  <a:pt x="3897630" y="125730"/>
                </a:lnTo>
                <a:lnTo>
                  <a:pt x="3868674" y="345186"/>
                </a:lnTo>
                <a:cubicBezTo>
                  <a:pt x="3865626" y="368046"/>
                  <a:pt x="3855212" y="387604"/>
                  <a:pt x="3837432" y="403860"/>
                </a:cubicBezTo>
                <a:cubicBezTo>
                  <a:pt x="3819144" y="420624"/>
                  <a:pt x="3799078" y="429006"/>
                  <a:pt x="3777234" y="429006"/>
                </a:cubicBezTo>
                <a:lnTo>
                  <a:pt x="3521964" y="429006"/>
                </a:lnTo>
                <a:lnTo>
                  <a:pt x="3483102" y="718566"/>
                </a:lnTo>
                <a:lnTo>
                  <a:pt x="3332226" y="718566"/>
                </a:lnTo>
                <a:lnTo>
                  <a:pt x="3371088" y="429006"/>
                </a:lnTo>
                <a:lnTo>
                  <a:pt x="3115056" y="429006"/>
                </a:lnTo>
                <a:cubicBezTo>
                  <a:pt x="3093212" y="429006"/>
                  <a:pt x="3075686" y="420624"/>
                  <a:pt x="3062478" y="403860"/>
                </a:cubicBezTo>
                <a:cubicBezTo>
                  <a:pt x="3048762" y="387604"/>
                  <a:pt x="3043428" y="368046"/>
                  <a:pt x="3046476" y="345186"/>
                </a:cubicBezTo>
                <a:lnTo>
                  <a:pt x="3076194" y="125730"/>
                </a:lnTo>
                <a:lnTo>
                  <a:pt x="3226308" y="125730"/>
                </a:lnTo>
                <a:lnTo>
                  <a:pt x="3218688" y="185928"/>
                </a:lnTo>
                <a:lnTo>
                  <a:pt x="3207258" y="268224"/>
                </a:lnTo>
                <a:lnTo>
                  <a:pt x="3198876" y="331470"/>
                </a:lnTo>
                <a:cubicBezTo>
                  <a:pt x="3197352" y="341630"/>
                  <a:pt x="3199638" y="350266"/>
                  <a:pt x="3205734" y="357378"/>
                </a:cubicBezTo>
                <a:cubicBezTo>
                  <a:pt x="3211322" y="364490"/>
                  <a:pt x="3219196" y="368046"/>
                  <a:pt x="3229356" y="368046"/>
                </a:cubicBezTo>
                <a:lnTo>
                  <a:pt x="3379470" y="368046"/>
                </a:lnTo>
                <a:lnTo>
                  <a:pt x="3403092" y="185928"/>
                </a:lnTo>
                <a:lnTo>
                  <a:pt x="3243072" y="185928"/>
                </a:lnTo>
                <a:lnTo>
                  <a:pt x="3250692" y="125730"/>
                </a:lnTo>
                <a:lnTo>
                  <a:pt x="3411474" y="125730"/>
                </a:lnTo>
                <a:lnTo>
                  <a:pt x="3415284" y="99822"/>
                </a:lnTo>
                <a:lnTo>
                  <a:pt x="3054858" y="99822"/>
                </a:lnTo>
                <a:lnTo>
                  <a:pt x="3059430" y="64770"/>
                </a:lnTo>
                <a:cubicBezTo>
                  <a:pt x="3060446" y="57658"/>
                  <a:pt x="3063621" y="51689"/>
                  <a:pt x="3068955" y="46863"/>
                </a:cubicBezTo>
                <a:cubicBezTo>
                  <a:pt x="3074289" y="42037"/>
                  <a:pt x="3080512" y="39624"/>
                  <a:pt x="3087624" y="39624"/>
                </a:cubicBezTo>
                <a:lnTo>
                  <a:pt x="3422904" y="39624"/>
                </a:lnTo>
                <a:lnTo>
                  <a:pt x="3425190" y="25908"/>
                </a:lnTo>
                <a:cubicBezTo>
                  <a:pt x="3426206" y="18288"/>
                  <a:pt x="3429381" y="12065"/>
                  <a:pt x="3434715" y="7239"/>
                </a:cubicBezTo>
                <a:cubicBezTo>
                  <a:pt x="3440049" y="2413"/>
                  <a:pt x="3446272" y="0"/>
                  <a:pt x="3453384" y="0"/>
                </a:cubicBezTo>
                <a:close/>
                <a:moveTo>
                  <a:pt x="1318260" y="0"/>
                </a:moveTo>
                <a:lnTo>
                  <a:pt x="1475232" y="0"/>
                </a:lnTo>
                <a:lnTo>
                  <a:pt x="1466850" y="60960"/>
                </a:lnTo>
                <a:lnTo>
                  <a:pt x="1463802" y="82296"/>
                </a:lnTo>
                <a:lnTo>
                  <a:pt x="1456182" y="137160"/>
                </a:lnTo>
                <a:lnTo>
                  <a:pt x="1538478" y="137160"/>
                </a:lnTo>
                <a:lnTo>
                  <a:pt x="1549146" y="60960"/>
                </a:lnTo>
                <a:lnTo>
                  <a:pt x="1487424" y="60960"/>
                </a:lnTo>
                <a:lnTo>
                  <a:pt x="1495806" y="0"/>
                </a:lnTo>
                <a:lnTo>
                  <a:pt x="1953006" y="0"/>
                </a:lnTo>
                <a:lnTo>
                  <a:pt x="1916430" y="261366"/>
                </a:lnTo>
                <a:cubicBezTo>
                  <a:pt x="1913890" y="281686"/>
                  <a:pt x="1904238" y="299212"/>
                  <a:pt x="1887474" y="313944"/>
                </a:cubicBezTo>
                <a:cubicBezTo>
                  <a:pt x="1871218" y="328676"/>
                  <a:pt x="1852930" y="336042"/>
                  <a:pt x="1832610" y="336042"/>
                </a:cubicBezTo>
                <a:lnTo>
                  <a:pt x="1668018" y="336042"/>
                </a:lnTo>
                <a:lnTo>
                  <a:pt x="1663446" y="367284"/>
                </a:lnTo>
                <a:lnTo>
                  <a:pt x="1901952" y="367284"/>
                </a:lnTo>
                <a:lnTo>
                  <a:pt x="1897380" y="400050"/>
                </a:lnTo>
                <a:cubicBezTo>
                  <a:pt x="1896364" y="408178"/>
                  <a:pt x="1892808" y="414909"/>
                  <a:pt x="1886712" y="420243"/>
                </a:cubicBezTo>
                <a:cubicBezTo>
                  <a:pt x="1880616" y="425577"/>
                  <a:pt x="1873504" y="428244"/>
                  <a:pt x="1865376" y="428244"/>
                </a:cubicBezTo>
                <a:lnTo>
                  <a:pt x="1837182" y="428244"/>
                </a:lnTo>
                <a:lnTo>
                  <a:pt x="1854708" y="718566"/>
                </a:lnTo>
                <a:lnTo>
                  <a:pt x="1795272" y="718566"/>
                </a:lnTo>
                <a:cubicBezTo>
                  <a:pt x="1769364" y="718566"/>
                  <a:pt x="1747139" y="709676"/>
                  <a:pt x="1728597" y="691896"/>
                </a:cubicBezTo>
                <a:cubicBezTo>
                  <a:pt x="1710055" y="674116"/>
                  <a:pt x="1699768" y="651764"/>
                  <a:pt x="1697736" y="624840"/>
                </a:cubicBezTo>
                <a:lnTo>
                  <a:pt x="1686306" y="428244"/>
                </a:lnTo>
                <a:lnTo>
                  <a:pt x="1655064" y="428244"/>
                </a:lnTo>
                <a:lnTo>
                  <a:pt x="1615440" y="718566"/>
                </a:lnTo>
                <a:lnTo>
                  <a:pt x="1458468" y="718566"/>
                </a:lnTo>
                <a:lnTo>
                  <a:pt x="1498092" y="428244"/>
                </a:lnTo>
                <a:lnTo>
                  <a:pt x="1466850" y="428244"/>
                </a:lnTo>
                <a:lnTo>
                  <a:pt x="1396746" y="637794"/>
                </a:lnTo>
                <a:cubicBezTo>
                  <a:pt x="1372870" y="691642"/>
                  <a:pt x="1335786" y="718566"/>
                  <a:pt x="1285494" y="718566"/>
                </a:cubicBezTo>
                <a:lnTo>
                  <a:pt x="1217676" y="718566"/>
                </a:lnTo>
                <a:lnTo>
                  <a:pt x="1315212" y="428244"/>
                </a:lnTo>
                <a:lnTo>
                  <a:pt x="1258824" y="428244"/>
                </a:lnTo>
                <a:lnTo>
                  <a:pt x="1263396" y="395478"/>
                </a:lnTo>
                <a:cubicBezTo>
                  <a:pt x="1264920" y="387350"/>
                  <a:pt x="1268603" y="380619"/>
                  <a:pt x="1274445" y="375285"/>
                </a:cubicBezTo>
                <a:cubicBezTo>
                  <a:pt x="1280287" y="369951"/>
                  <a:pt x="1287272" y="367284"/>
                  <a:pt x="1295400" y="367284"/>
                </a:cubicBezTo>
                <a:lnTo>
                  <a:pt x="1506474" y="367284"/>
                </a:lnTo>
                <a:lnTo>
                  <a:pt x="1511046" y="336042"/>
                </a:lnTo>
                <a:lnTo>
                  <a:pt x="1345692" y="336042"/>
                </a:lnTo>
                <a:cubicBezTo>
                  <a:pt x="1325372" y="336042"/>
                  <a:pt x="1308862" y="328676"/>
                  <a:pt x="1296162" y="313944"/>
                </a:cubicBezTo>
                <a:cubicBezTo>
                  <a:pt x="1283970" y="299212"/>
                  <a:pt x="1279144" y="281686"/>
                  <a:pt x="1281684" y="261366"/>
                </a:cubicBezTo>
                <a:close/>
                <a:moveTo>
                  <a:pt x="1075182" y="0"/>
                </a:moveTo>
                <a:lnTo>
                  <a:pt x="1164336" y="0"/>
                </a:lnTo>
                <a:cubicBezTo>
                  <a:pt x="1182116" y="0"/>
                  <a:pt x="1197356" y="6223"/>
                  <a:pt x="1210056" y="18669"/>
                </a:cubicBezTo>
                <a:cubicBezTo>
                  <a:pt x="1222756" y="31115"/>
                  <a:pt x="1229614" y="46482"/>
                  <a:pt x="1230630" y="64770"/>
                </a:cubicBezTo>
                <a:lnTo>
                  <a:pt x="1232154" y="105918"/>
                </a:lnTo>
                <a:lnTo>
                  <a:pt x="1078992" y="105918"/>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kumimoji="1" lang="zh-CN" altLang="en-US" sz="6000">
              <a:ln>
                <a:solidFill>
                  <a:schemeClr val="accent5">
                    <a:lumMod val="75000"/>
                  </a:schemeClr>
                </a:solidFill>
              </a:ln>
              <a:solidFill>
                <a:schemeClr val="bg1"/>
              </a:solidFill>
              <a:latin typeface="DOUYU Font" pitchFamily="2" charset="-122"/>
              <a:ea typeface="DOUYU Font" pitchFamily="2" charset="-122"/>
            </a:endParaRPr>
          </a:p>
        </p:txBody>
      </p:sp>
      <p:sp>
        <p:nvSpPr>
          <p:cNvPr id="7" name="任意多边形 3"/>
          <p:cNvSpPr/>
          <p:nvPr/>
        </p:nvSpPr>
        <p:spPr>
          <a:xfrm>
            <a:off x="11424592" y="6062343"/>
            <a:ext cx="693616" cy="767917"/>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lumMod val="75000"/>
            </a:schemeClr>
          </a:solidFill>
          <a:ln w="12700" cap="flat" cmpd="sng" algn="ctr">
            <a:noFill/>
            <a:prstDash val="solid"/>
            <a:miter lim="800000"/>
          </a:ln>
          <a:effectLst/>
        </p:spPr>
        <p:txBody>
          <a:bodyPr rtlCol="0" anchor="ctr"/>
          <a:lstStyle/>
          <a:p>
            <a:pPr algn="ctr" defTabSz="914400">
              <a:defRPr/>
            </a:pPr>
            <a:endParaRPr lang="zh-CN" altLang="en-US" kern="0">
              <a:solidFill>
                <a:schemeClr val="bg1">
                  <a:lumMod val="95000"/>
                </a:schemeClr>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 y="-23128"/>
            <a:ext cx="12192001" cy="733015"/>
          </a:xfrm>
          <a:prstGeom prst="rect">
            <a:avLst/>
          </a:prstGeom>
          <a:solidFill>
            <a:srgbClr val="071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p:cNvSpPr/>
          <p:nvPr/>
        </p:nvSpPr>
        <p:spPr>
          <a:xfrm>
            <a:off x="0" y="86730"/>
            <a:ext cx="6408712" cy="5089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2392" y="111444"/>
            <a:ext cx="1518364" cy="492443"/>
          </a:xfrm>
          <a:prstGeom prst="rect">
            <a:avLst/>
          </a:prstGeom>
        </p:spPr>
        <p:txBody>
          <a:bodyPr wrap="none">
            <a:spAutoFit/>
          </a:bodyPr>
          <a:lstStyle/>
          <a:p>
            <a:r>
              <a:rPr lang="zh-CN" altLang="zh-CN" sz="2600" b="1" kern="100" dirty="0" smtClean="0">
                <a:latin typeface="Times New Roman" panose="02020603050405020304" pitchFamily="18" charset="0"/>
                <a:ea typeface="黑体" panose="02010600030101010101" charset="-122"/>
                <a:cs typeface="Times New Roman" panose="02020603050405020304" pitchFamily="18" charset="0"/>
              </a:rPr>
              <a:t>关键能力</a:t>
            </a:r>
            <a:endParaRPr lang="zh-CN" altLang="en-US" b="1" dirty="0"/>
          </a:p>
        </p:txBody>
      </p:sp>
      <p:sp>
        <p:nvSpPr>
          <p:cNvPr id="10" name="矩形 9"/>
          <p:cNvSpPr/>
          <p:nvPr/>
        </p:nvSpPr>
        <p:spPr>
          <a:xfrm>
            <a:off x="1795966" y="-7367"/>
            <a:ext cx="10030087" cy="597984"/>
          </a:xfrm>
          <a:prstGeom prst="rect">
            <a:avLst/>
          </a:prstGeom>
        </p:spPr>
        <p:txBody>
          <a:bodyPr wrap="square">
            <a:spAutoFit/>
          </a:bodyPr>
          <a:lstStyle/>
          <a:p>
            <a:pPr algn="just">
              <a:lnSpc>
                <a:spcPct val="140000"/>
              </a:lnSpc>
            </a:pPr>
            <a:r>
              <a:rPr lang="en-US" altLang="zh-CN" sz="2600" b="1" kern="100">
                <a:solidFill>
                  <a:schemeClr val="accent6">
                    <a:lumMod val="50000"/>
                  </a:schemeClr>
                </a:solidFill>
                <a:latin typeface="Times New Roman" panose="02020603050405020304" pitchFamily="18" charset="0"/>
                <a:ea typeface="方正中等线简体" panose="03000509000000000000" charset="-122"/>
                <a:cs typeface="Times New Roman" panose="02020603050405020304" pitchFamily="18" charset="0"/>
              </a:rPr>
              <a:t>(1)</a:t>
            </a:r>
            <a:r>
              <a:rPr lang="zh-CN" altLang="en-US" sz="2600" b="1" kern="100">
                <a:solidFill>
                  <a:schemeClr val="accent6">
                    <a:lumMod val="50000"/>
                  </a:schemeClr>
                </a:solidFill>
                <a:latin typeface="Times New Roman" panose="02020603050405020304" pitchFamily="18" charset="0"/>
                <a:ea typeface="方正中等线简体" panose="03000509000000000000" charset="-122"/>
                <a:cs typeface="Times New Roman" panose="02020603050405020304" pitchFamily="18" charset="0"/>
              </a:rPr>
              <a:t>获取和解读地理信息的能力</a:t>
            </a:r>
            <a:endParaRPr lang="zh-CN" altLang="zh-CN" sz="2600" b="1" kern="100" dirty="0">
              <a:solidFill>
                <a:schemeClr val="accent6">
                  <a:lumMod val="50000"/>
                </a:schemeClr>
              </a:solidFill>
              <a:latin typeface="Times New Roman" panose="02020603050405020304" pitchFamily="18" charset="0"/>
              <a:ea typeface="方正中等线简体" panose="03000509000000000000" charset="-122"/>
              <a:cs typeface="Times New Roman" panose="02020603050405020304" pitchFamily="18"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1245494112"/>
              </p:ext>
            </p:extLst>
          </p:nvPr>
        </p:nvGraphicFramePr>
        <p:xfrm>
          <a:off x="371365" y="1218195"/>
          <a:ext cx="11449271" cy="3722973"/>
        </p:xfrm>
        <a:graphic>
          <a:graphicData uri="http://schemas.openxmlformats.org/drawingml/2006/table">
            <a:tbl>
              <a:tblPr/>
              <a:tblGrid>
                <a:gridCol w="864096"/>
                <a:gridCol w="4068451"/>
                <a:gridCol w="6516724"/>
              </a:tblGrid>
              <a:tr h="640800">
                <a:tc>
                  <a:txBody>
                    <a:bodyPr/>
                    <a:lstStyle/>
                    <a:p>
                      <a:pPr algn="ctr">
                        <a:lnSpc>
                          <a:spcPct val="150000"/>
                        </a:lnSpc>
                        <a:spcAft>
                          <a:spcPts val="0"/>
                        </a:spcAft>
                        <a:tabLst>
                          <a:tab pos="2250440" algn="l"/>
                        </a:tabLs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F2F2F2"/>
                    </a:solidFill>
                  </a:tcPr>
                </a:tc>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获取信息</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解读信息</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082173">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文字信息</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72000" algn="l">
                        <a:lnSpc>
                          <a:spcPct val="150000"/>
                        </a:lnSpc>
                        <a:spcAft>
                          <a:spcPts val="0"/>
                        </a:spcAft>
                        <a:tabLst>
                          <a:tab pos="2250440" algn="l"/>
                        </a:tabLs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2019</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年</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7</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月</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28</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日，峰脊区</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小时降雨量达</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60.4 mm</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，激发了特大规模降雨</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冰川融水混合型泥石流</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72000" algn="l">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降水总量大，</a:t>
                      </a:r>
                      <a:r>
                        <a:rPr lang="zh-CN" sz="2800"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降水</a:t>
                      </a:r>
                      <a:r>
                        <a:rPr lang="zh-CN" altLang="en-US" sz="2800" u="sng"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大</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，且冰川融水较多</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bl>
          </a:graphicData>
        </a:graphic>
      </p:graphicFrame>
      <p:sp>
        <p:nvSpPr>
          <p:cNvPr id="5" name="矩形 4"/>
          <p:cNvSpPr/>
          <p:nvPr/>
        </p:nvSpPr>
        <p:spPr>
          <a:xfrm>
            <a:off x="8352016" y="2900561"/>
            <a:ext cx="902811"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强度</a:t>
            </a:r>
            <a:endParaRPr lang="zh-CN" altLang="en-US" sz="2800" kern="100" dirty="0">
              <a:solidFill>
                <a:srgbClr val="C00000"/>
              </a:solidFill>
              <a:latin typeface="Times New Roman" panose="02020603050405020304" pitchFamily="18" charset="0"/>
              <a:ea typeface="方正中等线简体" panose="03000509000000000000" charset="-122"/>
              <a:cs typeface="Times New Roman" panose="02020603050405020304" pitchFamily="18" charset="0"/>
            </a:endParaRPr>
          </a:p>
        </p:txBody>
      </p:sp>
    </p:spTree>
    <p:extLst>
      <p:ext uri="{BB962C8B-B14F-4D97-AF65-F5344CB8AC3E}">
        <p14:creationId xmlns:p14="http://schemas.microsoft.com/office/powerpoint/2010/main" val="216334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 y="-23128"/>
            <a:ext cx="12192001" cy="733015"/>
          </a:xfrm>
          <a:prstGeom prst="rect">
            <a:avLst/>
          </a:prstGeom>
          <a:solidFill>
            <a:srgbClr val="071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p:cNvSpPr/>
          <p:nvPr/>
        </p:nvSpPr>
        <p:spPr>
          <a:xfrm>
            <a:off x="0" y="86730"/>
            <a:ext cx="6408712" cy="5089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2392" y="111444"/>
            <a:ext cx="1518364" cy="492443"/>
          </a:xfrm>
          <a:prstGeom prst="rect">
            <a:avLst/>
          </a:prstGeom>
        </p:spPr>
        <p:txBody>
          <a:bodyPr wrap="none">
            <a:spAutoFit/>
          </a:bodyPr>
          <a:lstStyle/>
          <a:p>
            <a:r>
              <a:rPr lang="zh-CN" altLang="zh-CN" sz="2600" b="1" kern="100" dirty="0" smtClean="0">
                <a:latin typeface="Times New Roman" panose="02020603050405020304" pitchFamily="18" charset="0"/>
                <a:ea typeface="黑体" panose="02010600030101010101" charset="-122"/>
                <a:cs typeface="Times New Roman" panose="02020603050405020304" pitchFamily="18" charset="0"/>
              </a:rPr>
              <a:t>关键能力</a:t>
            </a:r>
            <a:endParaRPr lang="zh-CN" altLang="en-US" b="1" dirty="0"/>
          </a:p>
        </p:txBody>
      </p:sp>
      <p:sp>
        <p:nvSpPr>
          <p:cNvPr id="10" name="矩形 9"/>
          <p:cNvSpPr/>
          <p:nvPr/>
        </p:nvSpPr>
        <p:spPr>
          <a:xfrm>
            <a:off x="1795966" y="-7367"/>
            <a:ext cx="10030087" cy="597984"/>
          </a:xfrm>
          <a:prstGeom prst="rect">
            <a:avLst/>
          </a:prstGeom>
        </p:spPr>
        <p:txBody>
          <a:bodyPr wrap="square">
            <a:spAutoFit/>
          </a:bodyPr>
          <a:lstStyle/>
          <a:p>
            <a:pPr algn="just">
              <a:lnSpc>
                <a:spcPct val="140000"/>
              </a:lnSpc>
            </a:pPr>
            <a:r>
              <a:rPr lang="en-US" altLang="zh-CN" sz="2600" b="1" kern="100">
                <a:solidFill>
                  <a:schemeClr val="accent6">
                    <a:lumMod val="50000"/>
                  </a:schemeClr>
                </a:solidFill>
                <a:latin typeface="Times New Roman" panose="02020603050405020304" pitchFamily="18" charset="0"/>
                <a:ea typeface="方正中等线简体" panose="03000509000000000000" charset="-122"/>
                <a:cs typeface="Times New Roman" panose="02020603050405020304" pitchFamily="18" charset="0"/>
              </a:rPr>
              <a:t>(1)</a:t>
            </a:r>
            <a:r>
              <a:rPr lang="zh-CN" altLang="en-US" sz="2600" b="1" kern="100">
                <a:solidFill>
                  <a:schemeClr val="accent6">
                    <a:lumMod val="50000"/>
                  </a:schemeClr>
                </a:solidFill>
                <a:latin typeface="Times New Roman" panose="02020603050405020304" pitchFamily="18" charset="0"/>
                <a:ea typeface="方正中等线简体" panose="03000509000000000000" charset="-122"/>
                <a:cs typeface="Times New Roman" panose="02020603050405020304" pitchFamily="18" charset="0"/>
              </a:rPr>
              <a:t>获取和解读地理信息的能力</a:t>
            </a:r>
            <a:endParaRPr lang="zh-CN" altLang="zh-CN" sz="2600" b="1" kern="100" dirty="0">
              <a:solidFill>
                <a:schemeClr val="accent6">
                  <a:lumMod val="50000"/>
                </a:schemeClr>
              </a:solidFill>
              <a:latin typeface="Times New Roman" panose="02020603050405020304" pitchFamily="18" charset="0"/>
              <a:ea typeface="方正中等线简体" panose="03000509000000000000" charset="-122"/>
              <a:cs typeface="Times New Roman" panose="02020603050405020304" pitchFamily="18"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1619214626"/>
              </p:ext>
            </p:extLst>
          </p:nvPr>
        </p:nvGraphicFramePr>
        <p:xfrm>
          <a:off x="371365" y="777404"/>
          <a:ext cx="11449271" cy="6017472"/>
        </p:xfrm>
        <a:graphic>
          <a:graphicData uri="http://schemas.openxmlformats.org/drawingml/2006/table">
            <a:tbl>
              <a:tblPr/>
              <a:tblGrid>
                <a:gridCol w="864096"/>
                <a:gridCol w="3132347"/>
                <a:gridCol w="7452828"/>
              </a:tblGrid>
              <a:tr h="640800">
                <a:tc>
                  <a:txBody>
                    <a:bodyPr/>
                    <a:lstStyle/>
                    <a:p>
                      <a:pPr algn="ctr">
                        <a:lnSpc>
                          <a:spcPct val="140000"/>
                        </a:lnSpc>
                        <a:spcAft>
                          <a:spcPts val="0"/>
                        </a:spcAft>
                        <a:tabLst>
                          <a:tab pos="2250440" algn="l"/>
                        </a:tabLs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F2F2F2"/>
                    </a:solidFill>
                  </a:tcPr>
                </a:tc>
                <a:tc>
                  <a:txBody>
                    <a:bodyPr/>
                    <a:lstStyle/>
                    <a:p>
                      <a:pPr algn="ctr">
                        <a:lnSpc>
                          <a:spcPct val="14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获取信息</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4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解读信息</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082173">
                <a:tc>
                  <a:txBody>
                    <a:bodyPr/>
                    <a:lstStyle/>
                    <a:p>
                      <a:pPr algn="ctr">
                        <a:lnSpc>
                          <a:spcPct val="14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图像信息</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72000" algn="l">
                        <a:lnSpc>
                          <a:spcPct val="140000"/>
                        </a:lnSpc>
                        <a:spcAft>
                          <a:spcPts val="0"/>
                        </a:spcAft>
                        <a:tabLst>
                          <a:tab pos="2250440" algn="l"/>
                        </a:tabLst>
                      </a:pP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①</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上图中海巴洛沟流域、雪山、河流的相对位置。</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40000"/>
                        </a:lnSpc>
                        <a:spcAft>
                          <a:spcPts val="0"/>
                        </a:spcAft>
                        <a:tabLst>
                          <a:tab pos="2250440" algn="l"/>
                        </a:tabLst>
                      </a:pP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②</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下图中雪山、沟道、断层、崩滑体、等高线的分布</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72000" algn="l">
                        <a:lnSpc>
                          <a:spcPct val="140000"/>
                        </a:lnSpc>
                        <a:spcAft>
                          <a:spcPts val="0"/>
                        </a:spcAft>
                        <a:tabLst>
                          <a:tab pos="2250440" algn="l"/>
                        </a:tabLst>
                      </a:pP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①</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流域内断层、崩滑体较多，岩石破碎</a:t>
                      </a:r>
                      <a:r>
                        <a:rPr lang="zh-CN" sz="2800"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____</a:t>
                      </a:r>
                      <a:endParaRPr lang="en-US" altLang="zh-CN" sz="2800" u="sng" kern="10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gn="l">
                        <a:lnSpc>
                          <a:spcPct val="140000"/>
                        </a:lnSpc>
                        <a:spcAft>
                          <a:spcPts val="0"/>
                        </a:spcAft>
                        <a:tabLst>
                          <a:tab pos="2250440" algn="l"/>
                        </a:tabLst>
                      </a:pPr>
                      <a:r>
                        <a:rPr lang="zh-CN" altLang="en-US" sz="2800" u="sng"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较多</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40000"/>
                        </a:lnSpc>
                        <a:spcAft>
                          <a:spcPts val="0"/>
                        </a:spcAft>
                        <a:tabLst>
                          <a:tab pos="2250440" algn="l"/>
                        </a:tabLst>
                      </a:pP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②</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图中不同河段具有不同特征，</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AB</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段是河源，等高线密集，</a:t>
                      </a:r>
                      <a:r>
                        <a:rPr lang="zh-CN" sz="2800"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坡度</a:t>
                      </a:r>
                      <a:r>
                        <a:rPr lang="zh-CN" altLang="en-US" sz="2800" u="sng"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水流</a:t>
                      </a:r>
                      <a:r>
                        <a:rPr lang="zh-CN" sz="2800"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速度</a:t>
                      </a:r>
                      <a:r>
                        <a:rPr lang="zh-CN" altLang="en-US" sz="2800" u="sng"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BC</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段河谷长度长，沿途陆续汇入了很多支流，等高线稀疏，是地形</a:t>
                      </a:r>
                      <a:r>
                        <a:rPr lang="zh-CN" sz="2800"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比较</a:t>
                      </a:r>
                      <a:r>
                        <a:rPr lang="zh-CN" altLang="en-US" sz="2800" u="sng"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宽阔河谷，可以富集大量的松散泥沙物质；</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CD</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段河道顺直，</a:t>
                      </a:r>
                      <a:r>
                        <a:rPr lang="zh-CN" sz="2800" kern="100" spc="-100" baseline="0">
                          <a:effectLst/>
                          <a:latin typeface="Times New Roman" panose="02020603050405020304" pitchFamily="18" charset="0"/>
                          <a:ea typeface="方正中等线简体" panose="03000509000000000000" pitchFamily="65" charset="-122"/>
                          <a:cs typeface="Times New Roman" panose="02020603050405020304" pitchFamily="18" charset="0"/>
                        </a:rPr>
                        <a:t>等高线比</a:t>
                      </a:r>
                      <a:r>
                        <a:rPr lang="en-US" sz="2800" kern="100" spc="-100" baseline="0">
                          <a:effectLst/>
                          <a:latin typeface="Times New Roman" panose="02020603050405020304" pitchFamily="18" charset="0"/>
                          <a:ea typeface="方正中等线简体" panose="03000509000000000000" pitchFamily="65" charset="-122"/>
                          <a:cs typeface="Courier New" panose="02070309020205020404" pitchFamily="49" charset="0"/>
                        </a:rPr>
                        <a:t>BC</a:t>
                      </a:r>
                      <a:r>
                        <a:rPr lang="zh-CN" sz="2800" kern="100" spc="-100" baseline="0">
                          <a:effectLst/>
                          <a:latin typeface="Times New Roman" panose="02020603050405020304" pitchFamily="18" charset="0"/>
                          <a:ea typeface="方正中等线简体" panose="03000509000000000000" pitchFamily="65" charset="-122"/>
                          <a:cs typeface="Times New Roman" panose="02020603050405020304" pitchFamily="18" charset="0"/>
                        </a:rPr>
                        <a:t>段密集，坡度有所增大，河道</a:t>
                      </a:r>
                      <a:r>
                        <a:rPr lang="zh-CN" sz="2800" kern="100" spc="-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变</a:t>
                      </a:r>
                      <a:r>
                        <a:rPr lang="zh-CN" altLang="en-US" sz="2800" u="sng"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泥石流</a:t>
                      </a:r>
                      <a:r>
                        <a:rPr lang="zh-CN" sz="2800"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流速</a:t>
                      </a:r>
                      <a:r>
                        <a:rPr lang="en-US" altLang="zh-CN" sz="2800"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bl>
          </a:graphicData>
        </a:graphic>
      </p:graphicFrame>
      <p:sp>
        <p:nvSpPr>
          <p:cNvPr id="5" name="矩形 4"/>
          <p:cNvSpPr/>
          <p:nvPr/>
        </p:nvSpPr>
        <p:spPr>
          <a:xfrm>
            <a:off x="10819338" y="1475259"/>
            <a:ext cx="902811"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碎屑</a:t>
            </a:r>
            <a:endParaRPr lang="zh-CN" altLang="en-US" sz="2800" kern="100" dirty="0">
              <a:solidFill>
                <a:srgbClr val="C00000"/>
              </a:solidFill>
              <a:latin typeface="Times New Roman" panose="02020603050405020304" pitchFamily="18" charset="0"/>
              <a:ea typeface="方正中等线简体" panose="03000509000000000000" charset="-122"/>
              <a:cs typeface="Times New Roman" panose="02020603050405020304" pitchFamily="18" charset="0"/>
            </a:endParaRPr>
          </a:p>
        </p:txBody>
      </p:sp>
      <p:sp>
        <p:nvSpPr>
          <p:cNvPr id="3" name="矩形 2"/>
          <p:cNvSpPr/>
          <p:nvPr/>
        </p:nvSpPr>
        <p:spPr>
          <a:xfrm>
            <a:off x="4593357" y="2070259"/>
            <a:ext cx="543739"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物</a:t>
            </a:r>
            <a:endParaRPr lang="zh-CN" altLang="en-US"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endParaRPr>
          </a:p>
        </p:txBody>
      </p:sp>
      <p:sp>
        <p:nvSpPr>
          <p:cNvPr id="6" name="矩形 5"/>
          <p:cNvSpPr/>
          <p:nvPr/>
        </p:nvSpPr>
        <p:spPr>
          <a:xfrm>
            <a:off x="7464152" y="3284984"/>
            <a:ext cx="543739"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陡</a:t>
            </a:r>
            <a:endParaRPr lang="zh-CN" altLang="en-US"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endParaRPr>
          </a:p>
        </p:txBody>
      </p:sp>
      <p:sp>
        <p:nvSpPr>
          <p:cNvPr id="7" name="矩形 6"/>
          <p:cNvSpPr/>
          <p:nvPr/>
        </p:nvSpPr>
        <p:spPr>
          <a:xfrm>
            <a:off x="9912424" y="3265934"/>
            <a:ext cx="543739"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快</a:t>
            </a:r>
            <a:endParaRPr lang="zh-CN" altLang="en-US"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endParaRPr>
          </a:p>
        </p:txBody>
      </p:sp>
      <p:sp>
        <p:nvSpPr>
          <p:cNvPr id="8" name="矩形 7"/>
          <p:cNvSpPr/>
          <p:nvPr/>
        </p:nvSpPr>
        <p:spPr>
          <a:xfrm>
            <a:off x="7766427" y="4470906"/>
            <a:ext cx="902811"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平缓</a:t>
            </a:r>
            <a:endParaRPr lang="zh-CN" altLang="en-US"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endParaRPr>
          </a:p>
        </p:txBody>
      </p:sp>
      <p:sp>
        <p:nvSpPr>
          <p:cNvPr id="11" name="矩形 10"/>
          <p:cNvSpPr/>
          <p:nvPr/>
        </p:nvSpPr>
        <p:spPr>
          <a:xfrm>
            <a:off x="10871328" y="5661248"/>
            <a:ext cx="543739"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窄</a:t>
            </a:r>
            <a:endParaRPr lang="zh-CN" altLang="en-US"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endParaRPr>
          </a:p>
        </p:txBody>
      </p:sp>
      <p:sp>
        <p:nvSpPr>
          <p:cNvPr id="12" name="矩形 11"/>
          <p:cNvSpPr/>
          <p:nvPr/>
        </p:nvSpPr>
        <p:spPr>
          <a:xfrm>
            <a:off x="6302499" y="6261695"/>
            <a:ext cx="902811"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加快</a:t>
            </a:r>
            <a:endParaRPr lang="zh-CN" altLang="en-US"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endParaRPr>
          </a:p>
        </p:txBody>
      </p:sp>
    </p:spTree>
    <p:extLst>
      <p:ext uri="{BB962C8B-B14F-4D97-AF65-F5344CB8AC3E}">
        <p14:creationId xmlns:p14="http://schemas.microsoft.com/office/powerpoint/2010/main" val="377917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6" grpId="0"/>
      <p:bldP spid="7" grpId="0"/>
      <p:bldP spid="8"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 y="-23128"/>
            <a:ext cx="12192001" cy="733015"/>
          </a:xfrm>
          <a:prstGeom prst="rect">
            <a:avLst/>
          </a:prstGeom>
          <a:solidFill>
            <a:srgbClr val="071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p:cNvSpPr/>
          <p:nvPr/>
        </p:nvSpPr>
        <p:spPr>
          <a:xfrm>
            <a:off x="0" y="86730"/>
            <a:ext cx="6408712" cy="5089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2392" y="111444"/>
            <a:ext cx="1518364" cy="492443"/>
          </a:xfrm>
          <a:prstGeom prst="rect">
            <a:avLst/>
          </a:prstGeom>
        </p:spPr>
        <p:txBody>
          <a:bodyPr wrap="none">
            <a:spAutoFit/>
          </a:bodyPr>
          <a:lstStyle/>
          <a:p>
            <a:r>
              <a:rPr lang="zh-CN" altLang="zh-CN" sz="2600" b="1" kern="100" dirty="0" smtClean="0">
                <a:latin typeface="Times New Roman" panose="02020603050405020304" pitchFamily="18" charset="0"/>
                <a:ea typeface="黑体" panose="02010600030101010101" charset="-122"/>
                <a:cs typeface="Times New Roman" panose="02020603050405020304" pitchFamily="18" charset="0"/>
              </a:rPr>
              <a:t>关键能力</a:t>
            </a:r>
            <a:endParaRPr lang="zh-CN" altLang="en-US" b="1" dirty="0"/>
          </a:p>
        </p:txBody>
      </p:sp>
      <p:sp>
        <p:nvSpPr>
          <p:cNvPr id="10" name="矩形 9"/>
          <p:cNvSpPr/>
          <p:nvPr/>
        </p:nvSpPr>
        <p:spPr>
          <a:xfrm>
            <a:off x="1795966" y="-7367"/>
            <a:ext cx="10030087" cy="597984"/>
          </a:xfrm>
          <a:prstGeom prst="rect">
            <a:avLst/>
          </a:prstGeom>
        </p:spPr>
        <p:txBody>
          <a:bodyPr wrap="square">
            <a:spAutoFit/>
          </a:bodyPr>
          <a:lstStyle/>
          <a:p>
            <a:pPr algn="just">
              <a:lnSpc>
                <a:spcPct val="140000"/>
              </a:lnSpc>
            </a:pPr>
            <a:r>
              <a:rPr lang="en-US" altLang="zh-CN" sz="2600" b="1" kern="100">
                <a:solidFill>
                  <a:schemeClr val="accent6">
                    <a:lumMod val="50000"/>
                  </a:schemeClr>
                </a:solidFill>
                <a:latin typeface="Times New Roman" panose="02020603050405020304" pitchFamily="18" charset="0"/>
                <a:ea typeface="方正中等线简体" panose="03000509000000000000" charset="-122"/>
                <a:cs typeface="Times New Roman" panose="02020603050405020304" pitchFamily="18" charset="0"/>
              </a:rPr>
              <a:t>(2)</a:t>
            </a:r>
            <a:r>
              <a:rPr lang="zh-CN" altLang="en-US" sz="2600" b="1" kern="100">
                <a:solidFill>
                  <a:schemeClr val="accent6">
                    <a:lumMod val="50000"/>
                  </a:schemeClr>
                </a:solidFill>
                <a:latin typeface="Times New Roman" panose="02020603050405020304" pitchFamily="18" charset="0"/>
                <a:ea typeface="方正中等线简体" panose="03000509000000000000" charset="-122"/>
                <a:cs typeface="Times New Roman" panose="02020603050405020304" pitchFamily="18" charset="0"/>
              </a:rPr>
              <a:t>描述和阐释地理事物的能力</a:t>
            </a:r>
            <a:endParaRPr lang="zh-CN" altLang="zh-CN" sz="2600" b="1" kern="100" dirty="0">
              <a:solidFill>
                <a:schemeClr val="accent6">
                  <a:lumMod val="50000"/>
                </a:schemeClr>
              </a:solidFill>
              <a:latin typeface="Times New Roman" panose="02020603050405020304" pitchFamily="18" charset="0"/>
              <a:ea typeface="方正中等线简体" panose="03000509000000000000" charset="-122"/>
              <a:cs typeface="Times New Roman" panose="02020603050405020304" pitchFamily="18" charset="0"/>
            </a:endParaRPr>
          </a:p>
        </p:txBody>
      </p:sp>
      <p:sp>
        <p:nvSpPr>
          <p:cNvPr id="14" name="矩形 13"/>
          <p:cNvSpPr/>
          <p:nvPr/>
        </p:nvSpPr>
        <p:spPr>
          <a:xfrm>
            <a:off x="390000" y="1700808"/>
            <a:ext cx="11412000" cy="1384995"/>
          </a:xfrm>
          <a:prstGeom prst="rect">
            <a:avLst/>
          </a:prstGeom>
        </p:spPr>
        <p:txBody>
          <a:bodyPr>
            <a:spAutoFit/>
          </a:bodyPr>
          <a:lstStyle/>
          <a:p>
            <a:pPr algn="just">
              <a:lnSpc>
                <a:spcPct val="150000"/>
              </a:lnSpc>
              <a:spcAft>
                <a:spcPts val="0"/>
              </a:spcAft>
              <a:tabLst>
                <a:tab pos="2250440" algn="l"/>
              </a:tabLst>
            </a:pP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根据等高线的疏密描述沟道地形对泥石流形成的作用；从自然灾害的发生频次、强度、隐蔽性等方面分析自然灾害灾情严重的原因</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716751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291927" y="762352"/>
            <a:ext cx="1415772" cy="461665"/>
          </a:xfrm>
          <a:prstGeom prst="rect">
            <a:avLst/>
          </a:prstGeom>
        </p:spPr>
        <p:txBody>
          <a:bodyPr wrap="none">
            <a:spAutoFit/>
          </a:bodyPr>
          <a:lstStyle/>
          <a:p>
            <a:r>
              <a:rPr lang="zh-CN" altLang="en-US" sz="2400" b="1" dirty="0" smtClean="0"/>
              <a:t>设问分析</a:t>
            </a:r>
            <a:endParaRPr lang="zh-CN" altLang="en-US" sz="2400" b="1" dirty="0"/>
          </a:p>
        </p:txBody>
      </p:sp>
      <p:graphicFrame>
        <p:nvGraphicFramePr>
          <p:cNvPr id="3" name="表格 2"/>
          <p:cNvGraphicFramePr>
            <a:graphicFrameLocks noGrp="1"/>
          </p:cNvGraphicFramePr>
          <p:nvPr>
            <p:extLst>
              <p:ext uri="{D42A27DB-BD31-4B8C-83A1-F6EECF244321}">
                <p14:modId xmlns:p14="http://schemas.microsoft.com/office/powerpoint/2010/main" val="3318019542"/>
              </p:ext>
            </p:extLst>
          </p:nvPr>
        </p:nvGraphicFramePr>
        <p:xfrm>
          <a:off x="407478" y="1338416"/>
          <a:ext cx="11377045" cy="4754880"/>
        </p:xfrm>
        <a:graphic>
          <a:graphicData uri="http://schemas.openxmlformats.org/drawingml/2006/table">
            <a:tbl>
              <a:tblPr/>
              <a:tblGrid>
                <a:gridCol w="1295925"/>
                <a:gridCol w="10081120"/>
              </a:tblGrid>
              <a:tr h="686151">
                <a:tc>
                  <a:txBody>
                    <a:bodyPr/>
                    <a:lstStyle/>
                    <a:p>
                      <a:pPr algn="ctr">
                        <a:lnSpc>
                          <a:spcPct val="150000"/>
                        </a:lnSpc>
                        <a:spcAft>
                          <a:spcPts val="0"/>
                        </a:spcAft>
                        <a:tabLst>
                          <a:tab pos="2250440" algn="l"/>
                        </a:tabLst>
                      </a:pP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第</a:t>
                      </a:r>
                      <a:r>
                        <a:rPr lang="en-US" sz="26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(1)</a:t>
                      </a: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题</a:t>
                      </a:r>
                      <a:endParaRPr lang="zh-CN" sz="26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lnSpc>
                          <a:spcPct val="150000"/>
                        </a:lnSpc>
                        <a:spcAft>
                          <a:spcPts val="0"/>
                        </a:spcAft>
                        <a:tabLst>
                          <a:tab pos="2250440" algn="l"/>
                        </a:tabLst>
                      </a:pPr>
                      <a:r>
                        <a:rPr lang="en-US" sz="2600" kern="100" baseline="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指出</a:t>
                      </a:r>
                      <a:r>
                        <a:rPr lang="en-US" sz="2600" kern="100" baseline="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即简单</a:t>
                      </a:r>
                      <a:r>
                        <a:rPr lang="zh-CN" sz="2600" kern="100" spc="-100" baseline="0">
                          <a:effectLst/>
                          <a:latin typeface="Times New Roman" panose="02020603050405020304" pitchFamily="18" charset="0"/>
                          <a:ea typeface="方正中等线简体" panose="03000509000000000000" pitchFamily="65" charset="-122"/>
                          <a:cs typeface="Times New Roman" panose="02020603050405020304" pitchFamily="18" charset="0"/>
                        </a:rPr>
                        <a:t>说出某地理事物或者地理现象，不需要体现因果关系。泥石流的固体物质来源</a:t>
                      </a: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主要</a:t>
                      </a:r>
                      <a:r>
                        <a:rPr lang="zh-CN" sz="2600" kern="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是</a:t>
                      </a:r>
                      <a:r>
                        <a:rPr lang="zh-CN" altLang="en-US" sz="2600" u="sng" kern="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600" kern="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作用</a:t>
                      </a: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和外力作用形成的岩石碎屑物</a:t>
                      </a:r>
                      <a:endParaRPr lang="zh-CN" sz="26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548921">
                <a:tc>
                  <a:txBody>
                    <a:bodyPr/>
                    <a:lstStyle/>
                    <a:p>
                      <a:pPr algn="ctr">
                        <a:lnSpc>
                          <a:spcPct val="150000"/>
                        </a:lnSpc>
                        <a:spcAft>
                          <a:spcPts val="0"/>
                        </a:spcAft>
                        <a:tabLst>
                          <a:tab pos="2250440" algn="l"/>
                        </a:tabLst>
                      </a:pP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第</a:t>
                      </a:r>
                      <a:r>
                        <a:rPr lang="en-US" sz="26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(2)</a:t>
                      </a: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题</a:t>
                      </a:r>
                      <a:endParaRPr lang="zh-CN" sz="26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lnSpc>
                          <a:spcPct val="150000"/>
                        </a:lnSpc>
                        <a:spcAft>
                          <a:spcPts val="0"/>
                        </a:spcAft>
                        <a:tabLst>
                          <a:tab pos="2250440" algn="l"/>
                        </a:tabLst>
                      </a:pPr>
                      <a:r>
                        <a:rPr lang="en-US" sz="2600" kern="100" baseline="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地形对泥石流形成的作用</a:t>
                      </a:r>
                      <a:r>
                        <a:rPr lang="en-US" sz="2600" kern="100" baseline="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要结合图中等高线特征来回答，等高线的疏密影响沟道</a:t>
                      </a:r>
                      <a:r>
                        <a:rPr lang="zh-CN" sz="2600" kern="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en-US" sz="2600" u="sng" kern="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600" kern="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进而影响</a:t>
                      </a:r>
                      <a:r>
                        <a:rPr lang="zh-CN" sz="2600" kern="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水流</a:t>
                      </a:r>
                      <a:r>
                        <a:rPr lang="zh-CN" altLang="en-US" sz="2600" u="sng" kern="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600" kern="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碎屑物的来源和数量、泥石流的速度</a:t>
                      </a:r>
                      <a:endParaRPr lang="zh-CN" sz="26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548921">
                <a:tc>
                  <a:txBody>
                    <a:bodyPr/>
                    <a:lstStyle/>
                    <a:p>
                      <a:pPr algn="ctr">
                        <a:lnSpc>
                          <a:spcPct val="150000"/>
                        </a:lnSpc>
                        <a:spcAft>
                          <a:spcPts val="0"/>
                        </a:spcAft>
                        <a:tabLst>
                          <a:tab pos="2250440" algn="l"/>
                        </a:tabLst>
                      </a:pP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第</a:t>
                      </a:r>
                      <a:r>
                        <a:rPr lang="en-US" sz="26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(3)</a:t>
                      </a: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题</a:t>
                      </a:r>
                      <a:endParaRPr lang="zh-CN" sz="26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lnSpc>
                          <a:spcPct val="150000"/>
                        </a:lnSpc>
                        <a:spcAft>
                          <a:spcPts val="0"/>
                        </a:spcAft>
                        <a:tabLst>
                          <a:tab pos="2250440" algn="l"/>
                        </a:tabLst>
                      </a:pP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注意设问的要求，本题只需回答自然原因。自然灾害的灾情大小与灾害发生的频次</a:t>
                      </a:r>
                      <a:r>
                        <a:rPr lang="zh-CN" sz="2600" kern="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en-US" sz="2600" u="sng" kern="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600" kern="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大小</a:t>
                      </a: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和发生灾害时人们是否有防范措施有密切关系</a:t>
                      </a:r>
                      <a:endParaRPr lang="zh-CN" sz="26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
        <p:nvSpPr>
          <p:cNvPr id="2" name="矩形 1"/>
          <p:cNvSpPr/>
          <p:nvPr/>
        </p:nvSpPr>
        <p:spPr>
          <a:xfrm>
            <a:off x="5858649" y="2007626"/>
            <a:ext cx="851515" cy="492443"/>
          </a:xfrm>
          <a:prstGeom prst="rect">
            <a:avLst/>
          </a:prstGeom>
        </p:spPr>
        <p:txBody>
          <a:bodyPr wrap="none">
            <a:spAutoFit/>
          </a:bodyPr>
          <a:lstStyle/>
          <a:p>
            <a:r>
              <a:rPr lang="zh-CN" altLang="zh-CN" sz="26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内力</a:t>
            </a:r>
            <a:endParaRPr lang="zh-CN" altLang="en-US" sz="2600" kern="100" dirty="0">
              <a:solidFill>
                <a:srgbClr val="C00000"/>
              </a:solidFill>
              <a:latin typeface="Times New Roman" panose="02020603050405020304" pitchFamily="18" charset="0"/>
              <a:ea typeface="方正中等线简体" panose="03000509000000000000" charset="-122"/>
              <a:cs typeface="Times New Roman" panose="02020603050405020304" pitchFamily="18" charset="0"/>
            </a:endParaRPr>
          </a:p>
        </p:txBody>
      </p:sp>
      <p:sp>
        <p:nvSpPr>
          <p:cNvPr id="4" name="矩形 3"/>
          <p:cNvSpPr/>
          <p:nvPr/>
        </p:nvSpPr>
        <p:spPr>
          <a:xfrm>
            <a:off x="4461922" y="3197854"/>
            <a:ext cx="851515" cy="492443"/>
          </a:xfrm>
          <a:prstGeom prst="rect">
            <a:avLst/>
          </a:prstGeom>
        </p:spPr>
        <p:txBody>
          <a:bodyPr wrap="none">
            <a:spAutoFit/>
          </a:bodyPr>
          <a:lstStyle/>
          <a:p>
            <a:r>
              <a:rPr lang="zh-CN" altLang="zh-CN" sz="26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坡度</a:t>
            </a:r>
            <a:endParaRPr lang="zh-CN" altLang="en-US" sz="26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endParaRPr>
          </a:p>
        </p:txBody>
      </p:sp>
      <p:sp>
        <p:nvSpPr>
          <p:cNvPr id="5" name="矩形 4"/>
          <p:cNvSpPr/>
          <p:nvPr/>
        </p:nvSpPr>
        <p:spPr>
          <a:xfrm>
            <a:off x="7764765" y="3184137"/>
            <a:ext cx="851515" cy="492443"/>
          </a:xfrm>
          <a:prstGeom prst="rect">
            <a:avLst/>
          </a:prstGeom>
        </p:spPr>
        <p:txBody>
          <a:bodyPr wrap="none">
            <a:spAutoFit/>
          </a:bodyPr>
          <a:lstStyle/>
          <a:p>
            <a:r>
              <a:rPr lang="zh-CN" altLang="zh-CN" sz="26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速度</a:t>
            </a:r>
            <a:endParaRPr lang="zh-CN" altLang="en-US" sz="26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endParaRPr>
          </a:p>
        </p:txBody>
      </p:sp>
      <p:sp>
        <p:nvSpPr>
          <p:cNvPr id="6" name="矩形 5"/>
          <p:cNvSpPr/>
          <p:nvPr/>
        </p:nvSpPr>
        <p:spPr>
          <a:xfrm>
            <a:off x="4135276" y="4984337"/>
            <a:ext cx="851515" cy="492443"/>
          </a:xfrm>
          <a:prstGeom prst="rect">
            <a:avLst/>
          </a:prstGeom>
        </p:spPr>
        <p:txBody>
          <a:bodyPr wrap="none">
            <a:spAutoFit/>
          </a:bodyPr>
          <a:lstStyle/>
          <a:p>
            <a:r>
              <a:rPr lang="zh-CN" altLang="zh-CN" sz="26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强度</a:t>
            </a:r>
            <a:endParaRPr lang="zh-CN" altLang="en-US" sz="26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endParaRPr>
          </a:p>
        </p:txBody>
      </p:sp>
    </p:spTree>
    <p:extLst>
      <p:ext uri="{BB962C8B-B14F-4D97-AF65-F5344CB8AC3E}">
        <p14:creationId xmlns:p14="http://schemas.microsoft.com/office/powerpoint/2010/main" val="395172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1195fc4e-7e89-407e-b1dd-325447dda3d6"/>
  <p:tag name="COMMONDATA" val="eyJoZGlkIjoiNDI0NGQxNTU2OWM5ZjYzYzhiZDYzZmZiZTNmMTUyNzIifQ=="/>
</p:tagLst>
</file>

<file path=ppt/theme/theme1.xml><?xml version="1.0" encoding="utf-8"?>
<a:theme xmlns:a="http://schemas.openxmlformats.org/drawingml/2006/main" name="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haoqing">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方正中等线简体"/>
        <a:ea typeface=""/>
        <a:cs typeface=""/>
        <a:font script="Jpan" typeface="游ゴシック"/>
        <a:font script="Hang" typeface="맑은 고딕"/>
        <a:font script="Hans" typeface="方正中等线简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TotalTime>
  <Words>2889</Words>
  <Application>Microsoft Office PowerPoint</Application>
  <PresentationFormat>宽屏</PresentationFormat>
  <Paragraphs>450</Paragraphs>
  <Slides>50</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50</vt:i4>
      </vt:variant>
    </vt:vector>
  </HeadingPairs>
  <TitlesOfParts>
    <vt:vector size="64" baseType="lpstr">
      <vt:lpstr>DOUYU Font</vt:lpstr>
      <vt:lpstr>方正大黑_GBK</vt:lpstr>
      <vt:lpstr>方正中等线简体</vt:lpstr>
      <vt:lpstr>方正综艺简体</vt:lpstr>
      <vt:lpstr>黑体</vt:lpstr>
      <vt:lpstr>华文细黑</vt:lpstr>
      <vt:lpstr>楷体_GB2312</vt:lpstr>
      <vt:lpstr>宋体</vt:lpstr>
      <vt:lpstr>微软雅黑</vt:lpstr>
      <vt:lpstr>Arial</vt:lpstr>
      <vt:lpstr>Calibri</vt:lpstr>
      <vt:lpstr>Courier New</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国雄 范</dc:creator>
  <cp:lastModifiedBy>Administrator</cp:lastModifiedBy>
  <cp:revision>347</cp:revision>
  <dcterms:created xsi:type="dcterms:W3CDTF">2021-11-28T07:09:00Z</dcterms:created>
  <dcterms:modified xsi:type="dcterms:W3CDTF">2023-10-31T06:20:55Z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C20337CB40DE4037B66A7E518F123EAC</vt:lpwstr>
  </property>
  <property fmtid="{D5CDD505-2E9C-101B-9397-08002B2CF9AE}" pid="3" name="KSOProductBuildVer">
    <vt:lpwstr>2052-11.1.0.13703</vt:lpwstr>
  </property>
</Properties>
</file>