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1674" r:id="rId5"/>
    <p:sldId id="1747" r:id="rId6"/>
    <p:sldId id="1746" r:id="rId7"/>
    <p:sldId id="1749" r:id="rId8"/>
    <p:sldId id="1750" r:id="rId9"/>
    <p:sldId id="1752" r:id="rId10"/>
    <p:sldId id="1751" r:id="rId11"/>
    <p:sldId id="1753" r:id="rId12"/>
    <p:sldId id="1725" r:id="rId13"/>
    <p:sldId id="1756" r:id="rId14"/>
    <p:sldId id="1694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峰 王" initials="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F38"/>
    <a:srgbClr val="FF3300"/>
    <a:srgbClr val="CC4A4A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 autoAdjust="0"/>
    <p:restoredTop sz="83419" autoAdjust="0"/>
  </p:normalViewPr>
  <p:slideViewPr>
    <p:cSldViewPr snapToGrid="0">
      <p:cViewPr varScale="1">
        <p:scale>
          <a:sx n="77" d="100"/>
          <a:sy n="77" d="100"/>
        </p:scale>
        <p:origin x="483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8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D787-D70D-4D4E-BEC0-D5BD311D49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5BC4-E55A-4964-A514-0E513C16D3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4917172"/>
            <a:ext cx="625106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3684477"/>
            <a:ext cx="6251063" cy="132731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58" name="矩形 257"/>
          <p:cNvSpPr/>
          <p:nvPr userDrawn="1"/>
        </p:nvSpPr>
        <p:spPr>
          <a:xfrm>
            <a:off x="669925" y="3497828"/>
            <a:ext cx="6251063" cy="957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3750" r="8929"/>
          <a:stretch>
            <a:fillRect/>
          </a:stretch>
        </p:blipFill>
        <p:spPr>
          <a:xfrm>
            <a:off x="7326085" y="2389414"/>
            <a:ext cx="4155497" cy="30863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930134" y="2027705"/>
            <a:ext cx="7590354" cy="114533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3930134" y="3173038"/>
            <a:ext cx="7590354" cy="1082874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직사각형 45"/>
          <p:cNvSpPr/>
          <p:nvPr userDrawn="1"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035242" y="3135325"/>
            <a:ext cx="5537071" cy="1174208"/>
          </a:xfrm>
        </p:spPr>
        <p:txBody>
          <a:bodyPr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035242" y="4402857"/>
            <a:ext cx="5537071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公司或署名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035242" y="4718491"/>
            <a:ext cx="553707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版权信息或网址</a:t>
            </a:r>
            <a:endParaRPr lang="en-US" altLang="zh-CN" dirty="0"/>
          </a:p>
        </p:txBody>
      </p:sp>
      <p:sp>
        <p:nvSpPr>
          <p:cNvPr id="73" name="矩形 72"/>
          <p:cNvSpPr/>
          <p:nvPr userDrawn="1"/>
        </p:nvSpPr>
        <p:spPr>
          <a:xfrm>
            <a:off x="1035242" y="2971697"/>
            <a:ext cx="5537071" cy="92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1035242" y="1949062"/>
            <a:ext cx="5537071" cy="11152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b="1" dirty="0">
                <a:solidFill>
                  <a:schemeClr val="accent1"/>
                </a:solidFill>
                <a:latin typeface="+mn-lt"/>
              </a:rPr>
              <a:t>Thinking……</a:t>
            </a:r>
            <a:endParaRPr lang="zh-CN" altLang="en-US" sz="166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4" y="1028700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669923" y="6240463"/>
            <a:ext cx="1085056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tags" Target="../tags/tag3.xml"/><Relationship Id="rId4" Type="http://schemas.openxmlformats.org/officeDocument/2006/relationships/image" Target="../media/image8.jpeg"/><Relationship Id="rId3" Type="http://schemas.openxmlformats.org/officeDocument/2006/relationships/tags" Target="../tags/tag2.xml"/><Relationship Id="rId2" Type="http://schemas.openxmlformats.org/officeDocument/2006/relationships/image" Target="../media/image7.jpeg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image" Target="../media/image15.svg"/><Relationship Id="rId23" Type="http://schemas.openxmlformats.org/officeDocument/2006/relationships/image" Target="../media/image14.png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8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image" Target="../media/image13.svg"/><Relationship Id="rId16" Type="http://schemas.openxmlformats.org/officeDocument/2006/relationships/image" Target="../media/image12.png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image" Target="../media/image11.svg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标题 18"/>
          <p:cNvSpPr>
            <a:spLocks noGrp="1"/>
          </p:cNvSpPr>
          <p:nvPr>
            <p:ph type="subTitle" idx="1"/>
          </p:nvPr>
        </p:nvSpPr>
        <p:spPr>
          <a:xfrm>
            <a:off x="2018666" y="4675237"/>
            <a:ext cx="3696802" cy="5587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陈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</a:rPr>
              <a:t>茜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ctrTitle"/>
          </p:nvPr>
        </p:nvSpPr>
        <p:spPr>
          <a:xfrm>
            <a:off x="2375037" y="3685113"/>
            <a:ext cx="4298616" cy="1327310"/>
          </a:xfrm>
        </p:spPr>
        <p:txBody>
          <a:bodyPr>
            <a:normAutofit/>
          </a:bodyPr>
          <a:lstStyle/>
          <a:p>
            <a:r>
              <a:rPr lang="zh-CN" altLang="en-US" sz="2800" b="0" dirty="0">
                <a:solidFill>
                  <a:schemeClr val="bg2">
                    <a:lumMod val="50000"/>
                  </a:schemeClr>
                </a:solidFill>
              </a:rPr>
              <a:t>扬州大学附属中学</a:t>
            </a:r>
            <a:endParaRPr lang="zh-CN" altLang="en-US" sz="2800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3941" y="1382029"/>
            <a:ext cx="7114780" cy="2046971"/>
            <a:chOff x="669925" y="3483182"/>
            <a:chExt cx="6557408" cy="185928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669925" y="3483182"/>
              <a:ext cx="65574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 userDrawn="1"/>
          </p:nvCxnSpPr>
          <p:spPr>
            <a:xfrm>
              <a:off x="669925" y="5342462"/>
              <a:ext cx="576135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68506" y="1636158"/>
            <a:ext cx="6106415" cy="1584137"/>
            <a:chOff x="-510924" y="2933842"/>
            <a:chExt cx="1479027" cy="862158"/>
          </a:xfrm>
        </p:grpSpPr>
        <p:sp>
          <p:nvSpPr>
            <p:cNvPr id="3" name="文本框 2"/>
            <p:cNvSpPr txBox="1"/>
            <p:nvPr/>
          </p:nvSpPr>
          <p:spPr>
            <a:xfrm>
              <a:off x="-230235" y="3383505"/>
              <a:ext cx="1161054" cy="412495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z="16600" b="1" dirty="0">
                  <a:solidFill>
                    <a:schemeClr val="accent1"/>
                  </a:solidFill>
                  <a:latin typeface="+mn-lt"/>
                </a:rPr>
                <a:t>综合题第</a:t>
              </a:r>
              <a:r>
                <a:rPr lang="en-US" altLang="zh-CN" sz="16600" b="1" dirty="0">
                  <a:solidFill>
                    <a:schemeClr val="accent1"/>
                  </a:solidFill>
                  <a:latin typeface="+mn-lt"/>
                </a:rPr>
                <a:t>26</a:t>
              </a:r>
              <a:r>
                <a:rPr lang="zh-CN" altLang="en-US" sz="16600" b="1" dirty="0">
                  <a:solidFill>
                    <a:schemeClr val="accent1"/>
                  </a:solidFill>
                  <a:latin typeface="+mn-lt"/>
                </a:rPr>
                <a:t>题</a:t>
              </a:r>
              <a:endParaRPr lang="zh-CN" altLang="en-US" sz="166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510924" y="2933842"/>
              <a:ext cx="1479027" cy="297182"/>
            </a:xfrm>
            <a:prstGeom prst="rect">
              <a:avLst/>
            </a:prstGeom>
            <a:noFill/>
          </p:spPr>
          <p:txBody>
            <a:bodyPr wrap="none" numCol="1" rtlCol="0">
              <a:prstTxWarp prst="textPlain">
                <a:avLst/>
              </a:prstTxWarp>
              <a:spAutoFit/>
            </a:bodyPr>
            <a:lstStyle/>
            <a:p>
              <a:pPr lvl="0"/>
              <a:r>
                <a:rPr lang="en-US" altLang="zh-CN" sz="16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</a:t>
              </a:r>
              <a:r>
                <a:rPr lang="zh-CN" altLang="en-US" sz="16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6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16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月</a:t>
              </a:r>
              <a:r>
                <a:rPr lang="zh-CN" altLang="en-US" sz="166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高三地理调研测试题分析</a:t>
              </a:r>
              <a:endParaRPr lang="en-US" altLang="zh-CN" sz="166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思维拓展</a:t>
            </a: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962660" y="1282700"/>
            <a:ext cx="3482340" cy="512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7788910" y="1300480"/>
            <a:ext cx="3542030" cy="512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445000" y="1291590"/>
            <a:ext cx="3343910" cy="5133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64895" y="5632450"/>
            <a:ext cx="10266045" cy="977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sym typeface="+mn-ea"/>
              </a:rPr>
              <a:t>帕米尔费琴科冰川它的长度可达到77公里，是地球两极之外最长的山谷冰川，该冰川形成的条件有？</a:t>
            </a:r>
            <a:r>
              <a:rPr lang="en-US" altLang="zh-CN" sz="2400">
                <a:sym typeface="+mn-ea"/>
              </a:rPr>
              <a:t>帕米尔高原</a:t>
            </a:r>
            <a:r>
              <a:rPr lang="zh-CN" sz="2400">
                <a:sym typeface="+mn-ea"/>
              </a:rPr>
              <a:t>对我国的气候影响表现在哪些方面呢？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VCG41N15171704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1227" r="11227"/>
          <a:stretch>
            <a:fillRect/>
          </a:stretch>
        </p:blipFill>
        <p:spPr>
          <a:xfrm>
            <a:off x="5273675" y="934720"/>
            <a:ext cx="2001520" cy="3871595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图片 22" descr="VCG2113850520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12000"/>
          </a:blip>
          <a:srcRect l="11831" r="11831"/>
          <a:stretch>
            <a:fillRect/>
          </a:stretch>
        </p:blipFill>
        <p:spPr>
          <a:xfrm>
            <a:off x="7408545" y="2054860"/>
            <a:ext cx="1973580" cy="3877945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图片 23" descr="VCG21gic72337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contrast="6000"/>
          </a:blip>
          <a:srcRect l="11186" r="11186"/>
          <a:stretch>
            <a:fillRect/>
          </a:stretch>
        </p:blipFill>
        <p:spPr>
          <a:xfrm flipH="1">
            <a:off x="9515475" y="1480185"/>
            <a:ext cx="2016760" cy="3896995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593725" y="243205"/>
            <a:ext cx="76200" cy="8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25" y="-176530"/>
            <a:ext cx="3246120" cy="1906270"/>
          </a:xfr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pc="0" dirty="0">
                <a:latin typeface="+mj-lt"/>
                <a:sym typeface="+mn-ea"/>
              </a:rPr>
              <a:t>思维拓展</a:t>
            </a:r>
            <a:endParaRPr lang="zh-CN" altLang="en-US" spc="0" dirty="0">
              <a:latin typeface="+mj-lt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3725" y="1119505"/>
            <a:ext cx="4835525" cy="56311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平均海拔</a:t>
            </a:r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4000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米高度的帕米尔高原将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大西洋、地中海、黑海、里海等水体的</a:t>
            </a:r>
            <a:r>
              <a:rPr lang="zh-CN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西风带水汽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冻结在高山之巅，特别6000-7000米级山峰逐渐形成众多</a:t>
            </a:r>
            <a:r>
              <a:rPr lang="zh-CN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大型冰川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。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费琴科冰川位于高原西北</a:t>
            </a:r>
            <a:r>
              <a:rPr lang="zh-CN" altLang="en-US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迎风坡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，自南向北</a:t>
            </a:r>
            <a:r>
              <a:rPr lang="zh-CN" altLang="en-US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汇聚若干小冰川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，加上</a:t>
            </a:r>
            <a:r>
              <a:rPr lang="zh-CN" altLang="en-US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地形地势的影响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，形成规模较大的冰川。</a:t>
            </a:r>
            <a:endParaRPr lang="zh-CN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endParaRPr lang="zh-CN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我国境内的帕米尔高原多位于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帕米尔高原东部，包括东部的山间盆地，成为</a:t>
            </a:r>
            <a:r>
              <a:rPr lang="zh-CN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西风的背风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，气流下沉，水汽少，气候趋于干旱。也加剧</a:t>
            </a:r>
            <a:r>
              <a:rPr lang="zh-CN" sz="240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塔里木盆地和青藏高原</a:t>
            </a:r>
            <a:r>
              <a:rPr 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其它地区的干旱。</a:t>
            </a:r>
            <a:endParaRPr lang="zh-CN" altLang="en-US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3970774" y="1929123"/>
            <a:ext cx="81353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930134" y="3815857"/>
            <a:ext cx="81353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27046" y="1271851"/>
            <a:ext cx="635489" cy="55253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3970774" y="1843555"/>
            <a:ext cx="7590354" cy="1145332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复习建议：选必修模块课标内容的融合</a:t>
            </a:r>
            <a:br>
              <a:rPr lang="zh-CN" altLang="en-US" sz="3200" dirty="0"/>
            </a:b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"/>
            </p:custDataLst>
          </p:nvPr>
        </p:nvSpPr>
        <p:spPr>
          <a:xfrm>
            <a:off x="8837930" y="4881245"/>
            <a:ext cx="2263140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20000"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spc="150">
                <a:solidFill>
                  <a:schemeClr val="tx1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区域</a:t>
            </a:r>
            <a:endParaRPr lang="zh-CN" altLang="en-US" sz="2400" spc="150">
              <a:solidFill>
                <a:schemeClr val="tx1"/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spc="150">
                <a:solidFill>
                  <a:schemeClr val="tx1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可持续发展</a:t>
            </a:r>
            <a:endParaRPr lang="zh-CN" altLang="en-US" sz="2400" spc="150">
              <a:solidFill>
                <a:schemeClr val="tx1"/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3882390" y="4881245"/>
            <a:ext cx="2426970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20000"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对比认知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整体性和差异性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6409690" y="4906328"/>
            <a:ext cx="2074545" cy="13068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20000"/>
          </a:bodyPr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400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 </a:t>
            </a:r>
            <a:r>
              <a:rPr lang="zh-CN" altLang="en-US" sz="2400" b="1" spc="150">
                <a:solidFill>
                  <a:srgbClr val="FF0000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区位</a:t>
            </a:r>
            <a:r>
              <a:rPr lang="zh-CN" sz="2400" b="1" spc="150">
                <a:solidFill>
                  <a:srgbClr val="FF0000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要素联系</a:t>
            </a:r>
            <a:endParaRPr lang="zh-CN" sz="2400" b="1" spc="150">
              <a:solidFill>
                <a:srgbClr val="FF0000"/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en-US" altLang="zh-CN" sz="2400" b="1" spc="150">
                <a:solidFill>
                  <a:srgbClr val="FF0000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 </a:t>
            </a:r>
            <a:r>
              <a:rPr lang="zh-CN" sz="2400" b="1" spc="150">
                <a:solidFill>
                  <a:srgbClr val="FF0000"/>
                </a:solidFill>
                <a:uFillTx/>
                <a:latin typeface="+mn-ea"/>
                <a:cs typeface="+mn-ea"/>
                <a:sym typeface="微软雅黑" panose="020B0503020204020204" charset="-122"/>
              </a:rPr>
              <a:t>时空叠加</a:t>
            </a:r>
            <a:endParaRPr lang="zh-CN" sz="2400" b="1" spc="150">
              <a:solidFill>
                <a:srgbClr val="FF0000"/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endParaRPr lang="zh-CN" sz="24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  <a:p>
            <a:pPr lvl="0" algn="ctr">
              <a:lnSpc>
                <a:spcPct val="130000"/>
              </a:lnSpc>
              <a:buClrTx/>
              <a:buSzTx/>
              <a:buFontTx/>
            </a:pPr>
            <a:endParaRPr lang="zh-CN" sz="2400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+mn-ea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960485" y="2827973"/>
            <a:ext cx="1830705" cy="1830705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9054465" y="2922588"/>
            <a:ext cx="1642110" cy="16421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>
            <a:off x="9140190" y="3007678"/>
            <a:ext cx="1471295" cy="14712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弧形 12"/>
          <p:cNvSpPr/>
          <p:nvPr>
            <p:custDataLst>
              <p:tags r:id="rId7"/>
            </p:custDataLst>
          </p:nvPr>
        </p:nvSpPr>
        <p:spPr>
          <a:xfrm flipV="1">
            <a:off x="8711565" y="2582228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pic>
        <p:nvPicPr>
          <p:cNvPr id="86" name="图片 85" descr="343439383331313b343532303032373bbfcdbba7b5b5b0b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19945" y="3306128"/>
            <a:ext cx="311150" cy="311150"/>
          </a:xfrm>
          <a:prstGeom prst="rect">
            <a:avLst/>
          </a:prstGeom>
          <a:effectLst>
            <a:outerShdw blurRad="50800" dist="38100" dir="5400000" algn="t" rotWithShape="0">
              <a:schemeClr val="accent3">
                <a:lumMod val="75000"/>
                <a:alpha val="20000"/>
              </a:schemeClr>
            </a:outerShdw>
          </a:effectLst>
        </p:spPr>
      </p:pic>
      <p:sp>
        <p:nvSpPr>
          <p:cNvPr id="7" name="椭圆 6"/>
          <p:cNvSpPr/>
          <p:nvPr>
            <p:custDataLst>
              <p:tags r:id="rId11"/>
            </p:custDataLst>
          </p:nvPr>
        </p:nvSpPr>
        <p:spPr>
          <a:xfrm>
            <a:off x="4356735" y="2827973"/>
            <a:ext cx="1830705" cy="183070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2"/>
            </p:custDataLst>
          </p:nvPr>
        </p:nvSpPr>
        <p:spPr>
          <a:xfrm>
            <a:off x="4450715" y="2922588"/>
            <a:ext cx="1642110" cy="16421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13"/>
            </p:custDataLst>
          </p:nvPr>
        </p:nvSpPr>
        <p:spPr>
          <a:xfrm>
            <a:off x="4536440" y="3007678"/>
            <a:ext cx="1471295" cy="14712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弧形 14"/>
          <p:cNvSpPr/>
          <p:nvPr>
            <p:custDataLst>
              <p:tags r:id="rId14"/>
            </p:custDataLst>
          </p:nvPr>
        </p:nvSpPr>
        <p:spPr>
          <a:xfrm flipV="1">
            <a:off x="4107815" y="2582228"/>
            <a:ext cx="2327910" cy="2327910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pic>
        <p:nvPicPr>
          <p:cNvPr id="17" name="图片 16" descr="343439383331313b343532303033313bd3a6d3c3c9ccb3c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25085" y="3323273"/>
            <a:ext cx="294005" cy="294005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</p:pic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>
            <a:off x="6658610" y="2827973"/>
            <a:ext cx="1830705" cy="1830705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9"/>
            </p:custDataLst>
          </p:nvPr>
        </p:nvSpPr>
        <p:spPr>
          <a:xfrm>
            <a:off x="6752590" y="2922588"/>
            <a:ext cx="1642110" cy="16421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36525" tIns="288290" rIns="136525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solidFill>
                <a:srgbClr val="FFFFFF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20"/>
            </p:custDataLst>
          </p:nvPr>
        </p:nvSpPr>
        <p:spPr>
          <a:xfrm>
            <a:off x="6838315" y="3007678"/>
            <a:ext cx="1471295" cy="1471295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弧形 28"/>
          <p:cNvSpPr/>
          <p:nvPr>
            <p:custDataLst>
              <p:tags r:id="rId21"/>
            </p:custDataLst>
          </p:nvPr>
        </p:nvSpPr>
        <p:spPr>
          <a:xfrm flipV="1">
            <a:off x="6409690" y="2582228"/>
            <a:ext cx="2327910" cy="2327910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/>
          </a:p>
        </p:txBody>
      </p:sp>
      <p:pic>
        <p:nvPicPr>
          <p:cNvPr id="47" name="图片 46" descr="343435383038363b343532323339393bd6b4d0d0d5aad2aa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18070" y="3306128"/>
            <a:ext cx="311150" cy="311150"/>
          </a:xfrm>
          <a:prstGeom prst="rect">
            <a:avLst/>
          </a:prstGeom>
          <a:effectLst>
            <a:outerShdw blurRad="50800" dist="38100" dir="5400000" algn="t" rotWithShape="0">
              <a:schemeClr val="accent2">
                <a:lumMod val="75000"/>
                <a:alpha val="20000"/>
              </a:schemeClr>
            </a:outerShdw>
          </a:effectLst>
        </p:spPr>
      </p:pic>
      <p:sp>
        <p:nvSpPr>
          <p:cNvPr id="9" name="标题"/>
          <p:cNvSpPr txBox="1"/>
          <p:nvPr>
            <p:custDataLst>
              <p:tags r:id="rId25"/>
            </p:custDataLst>
          </p:nvPr>
        </p:nvSpPr>
        <p:spPr>
          <a:xfrm>
            <a:off x="4583430" y="3676968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区域特征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26"/>
            </p:custDataLst>
          </p:nvPr>
        </p:nvSpPr>
        <p:spPr>
          <a:xfrm>
            <a:off x="6885305" y="3676968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p>
            <a:pPr algn="ctr"/>
            <a:r>
              <a: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区域联系</a:t>
            </a:r>
            <a:endParaRPr lang="zh-CN" altLang="en-US" sz="2400" b="1" spc="300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标题"/>
          <p:cNvSpPr txBox="1"/>
          <p:nvPr>
            <p:custDataLst>
              <p:tags r:id="rId27"/>
            </p:custDataLst>
          </p:nvPr>
        </p:nvSpPr>
        <p:spPr>
          <a:xfrm>
            <a:off x="9187180" y="3676968"/>
            <a:ext cx="1376680" cy="515620"/>
          </a:xfrm>
          <a:prstGeom prst="rect">
            <a:avLst/>
          </a:prstGeom>
          <a:noFill/>
        </p:spPr>
        <p:txBody>
          <a:bodyPr wrap="square" lIns="36195" tIns="36195" rIns="36195" bIns="36195" rtlCol="0" anchor="t" anchorCtr="0">
            <a:normAutofit/>
          </a:bodyPr>
          <a:p>
            <a:pPr algn="ctr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区域发展</a:t>
            </a:r>
            <a:endParaRPr lang="zh-CN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b="1" spc="300" dirty="0">
              <a:solidFill>
                <a:schemeClr val="bg1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1100" y="3535680"/>
            <a:ext cx="1626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区域认知</a:t>
            </a:r>
            <a:endParaRPr lang="zh-CN" altLang="zh-CN" sz="2800"/>
          </a:p>
        </p:txBody>
      </p:sp>
      <p:sp>
        <p:nvSpPr>
          <p:cNvPr id="22" name="文本框 21"/>
          <p:cNvSpPr txBox="1"/>
          <p:nvPr/>
        </p:nvSpPr>
        <p:spPr>
          <a:xfrm>
            <a:off x="1181100" y="4910455"/>
            <a:ext cx="1626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复习要义</a:t>
            </a:r>
            <a:endParaRPr lang="zh-CN" altLang="zh-CN" sz="280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916555" y="3797300"/>
            <a:ext cx="798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856865" y="5171440"/>
            <a:ext cx="7988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/>
              <a:t>试题解析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30134" y="2474588"/>
            <a:ext cx="81353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930134" y="4255912"/>
            <a:ext cx="813530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027046" y="1825571"/>
            <a:ext cx="635489" cy="55253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0105" y="1261745"/>
            <a:ext cx="5429250" cy="343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6915" y="1351280"/>
            <a:ext cx="49987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pic>
        <p:nvPicPr>
          <p:cNvPr id="14" name="图片 1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05" y="1243330"/>
            <a:ext cx="5429250" cy="3450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54355" y="4910455"/>
            <a:ext cx="11341735" cy="11988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(1)简析该区域山间盆地种植业规模小的自然原因。(6分)</a:t>
            </a:r>
            <a:endParaRPr lang="zh-CN" altLang="en-US" sz="2400"/>
          </a:p>
          <a:p>
            <a:r>
              <a:rPr lang="zh-CN" altLang="en-US" sz="2400"/>
              <a:t>(2)有学者认为,当地游牧生产方式体现了人与自然和谐发展。试阐释这一观点。(6分)</a:t>
            </a:r>
            <a:endParaRPr lang="zh-CN" altLang="en-US" sz="2400"/>
          </a:p>
          <a:p>
            <a:r>
              <a:rPr lang="zh-CN" altLang="en-US" sz="2400"/>
              <a:t>(3)为因地制宜发展农业,提高农民收入,你认为当地可采取哪些农业技术措施?(6分)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6915" y="1351280"/>
            <a:ext cx="49987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pic>
        <p:nvPicPr>
          <p:cNvPr id="14" name="图片 1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4721225"/>
            <a:ext cx="4614545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15635" y="1351280"/>
            <a:ext cx="6317615" cy="8299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(1)简析该区域山间盆地种植业规模小的自然原因。(6分)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5715635" y="2382520"/>
            <a:ext cx="609600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种植业生产特征：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种植结构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种植方式、规模大小</a:t>
            </a:r>
            <a:r>
              <a:rPr lang="zh-CN" altLang="en-US" sz="2400">
                <a:sym typeface="+mn-ea"/>
              </a:rPr>
              <a:t>、商品率高低、技术水平或机械化水平等</a:t>
            </a:r>
            <a:endParaRPr lang="zh-CN" altLang="en-US" sz="2400">
              <a:sym typeface="+mn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8763635" y="3581400"/>
            <a:ext cx="10795" cy="34798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715635" y="3929380"/>
            <a:ext cx="6096000" cy="119888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规模小</a:t>
            </a:r>
            <a:r>
              <a:rPr lang="zh-CN" altLang="en-US" sz="2400">
                <a:sym typeface="+mn-ea"/>
              </a:rPr>
              <a:t>：地域面积小且</a:t>
            </a:r>
            <a:r>
              <a:rPr lang="zh-CN" altLang="en-US" sz="2400">
                <a:sym typeface="+mn-ea"/>
              </a:rPr>
              <a:t>分散</a:t>
            </a:r>
            <a:r>
              <a:rPr lang="zh-CN" altLang="en-US" sz="2400">
                <a:sym typeface="+mn-ea"/>
              </a:rPr>
              <a:t>；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气候、水文、地形、土壤、自然灾害</a:t>
            </a:r>
            <a:r>
              <a:rPr lang="zh-CN" altLang="en-US" sz="2400">
                <a:sym typeface="+mn-ea"/>
              </a:rPr>
              <a:t>等自然条件限制、种植结构、政策、地价等人文因素</a:t>
            </a:r>
            <a:endParaRPr lang="zh-CN" altLang="en-US" sz="2400"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936990" y="1313815"/>
            <a:ext cx="86741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9804400" y="1313815"/>
            <a:ext cx="86741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064875" y="1313815"/>
            <a:ext cx="74676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774430" y="5153660"/>
            <a:ext cx="10795" cy="34798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26760" y="5476240"/>
            <a:ext cx="6096000" cy="8299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农业规模小的自然原因：地形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气候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水文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土壤及相关的关联</a:t>
            </a:r>
            <a:endParaRPr lang="zh-CN" altLang="en-US" sz="2400">
              <a:sym typeface="+mn-ea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6525260" y="490220"/>
            <a:ext cx="1151255" cy="567690"/>
          </a:xfrm>
          <a:prstGeom prst="borderCallout1">
            <a:avLst>
              <a:gd name="adj1" fmla="val 18750"/>
              <a:gd name="adj2" fmla="val -8333"/>
              <a:gd name="adj3" fmla="val 153131"/>
              <a:gd name="adj4" fmla="val 123055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空间</a:t>
            </a:r>
            <a:endParaRPr lang="zh-CN" altLang="en-US" sz="2800"/>
          </a:p>
        </p:txBody>
      </p:sp>
      <p:sp>
        <p:nvSpPr>
          <p:cNvPr id="18" name="线形标注 1 17"/>
          <p:cNvSpPr/>
          <p:nvPr/>
        </p:nvSpPr>
        <p:spPr>
          <a:xfrm>
            <a:off x="8204200" y="490220"/>
            <a:ext cx="1151255" cy="567690"/>
          </a:xfrm>
          <a:prstGeom prst="borderCallout1">
            <a:avLst>
              <a:gd name="adj1" fmla="val 18750"/>
              <a:gd name="adj2" fmla="val -8333"/>
              <a:gd name="adj3" fmla="val 153131"/>
              <a:gd name="adj4" fmla="val 123055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/>
              <a:t>时间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16915" y="1351280"/>
            <a:ext cx="49987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pic>
        <p:nvPicPr>
          <p:cNvPr id="14" name="图片 1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4721225"/>
            <a:ext cx="4614545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715635" y="1351280"/>
            <a:ext cx="6317615" cy="8299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(1)简析该区域山间盆地种植业规模小的自然原因。(6分)</a:t>
            </a:r>
            <a:endParaRPr lang="en-US" altLang="zh-CN" sz="2400"/>
          </a:p>
        </p:txBody>
      </p:sp>
      <p:sp>
        <p:nvSpPr>
          <p:cNvPr id="8" name="圆角矩形 7"/>
          <p:cNvSpPr/>
          <p:nvPr/>
        </p:nvSpPr>
        <p:spPr>
          <a:xfrm>
            <a:off x="8936990" y="1313815"/>
            <a:ext cx="86741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9804400" y="1313815"/>
            <a:ext cx="86741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064875" y="1313815"/>
            <a:ext cx="746760" cy="501650"/>
          </a:xfrm>
          <a:prstGeom prst="roundRect">
            <a:avLst/>
          </a:prstGeom>
          <a:noFill/>
          <a:ln w="28575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15635" y="2456180"/>
            <a:ext cx="6096000" cy="36614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（地形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气候）</a:t>
            </a:r>
            <a:endParaRPr lang="zh-CN" altLang="en-US" sz="2400"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海拔高，热量不足；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（气候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水文）</a:t>
            </a:r>
            <a:endParaRPr lang="zh-CN" altLang="en-US" sz="2400"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夏季河水泛滥，易积水（淹没）</a:t>
            </a:r>
            <a:r>
              <a:rPr lang="zh-CN" altLang="en-US" sz="2400">
                <a:sym typeface="+mn-ea"/>
              </a:rPr>
              <a:t>（4分） 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（气候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土壤）</a:t>
            </a:r>
            <a:endParaRPr lang="zh-CN" altLang="en-US" sz="2400">
              <a:sym typeface="+mn-ea"/>
            </a:endParaRPr>
          </a:p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蒸发旺盛，盐土（盐碱土、盐化土）广布；冻土广布（任答1点，得2分）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635" y="400685"/>
            <a:ext cx="5553710" cy="6275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915" y="4715510"/>
            <a:ext cx="4839335" cy="11988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(2)有学者认为,当地</a:t>
            </a:r>
            <a:r>
              <a:rPr lang="zh-CN" altLang="en-US" sz="2400">
                <a:highlight>
                  <a:srgbClr val="008000"/>
                </a:highlight>
              </a:rPr>
              <a:t>游牧生产方式</a:t>
            </a:r>
            <a:r>
              <a:rPr lang="zh-CN" altLang="en-US" sz="2400"/>
              <a:t>体现了人与自然和谐发展。试阐释这一观点。(6分)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16915" y="1153795"/>
            <a:ext cx="49987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635" y="6116955"/>
            <a:ext cx="58388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秋牧场。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30796" t="18898" r="26520" b="6016"/>
          <a:stretch>
            <a:fillRect/>
          </a:stretch>
        </p:blipFill>
        <p:spPr>
          <a:xfrm>
            <a:off x="5715635" y="331470"/>
            <a:ext cx="5553710" cy="65227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665" y="6307455"/>
            <a:ext cx="10719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       </a:t>
            </a:r>
            <a:r>
              <a:rPr lang="zh-CN" altLang="en-US"/>
              <a:t>高山草场 叫做“帕米尔”还有很多水草繁盛的湖泊与河谷地带都被称作“帕米尔”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6915" y="4664710"/>
            <a:ext cx="4839335" cy="119888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(2)有学者认为,当地</a:t>
            </a:r>
            <a:r>
              <a:rPr lang="zh-CN" altLang="en-US" sz="2400">
                <a:highlight>
                  <a:srgbClr val="008000"/>
                </a:highlight>
              </a:rPr>
              <a:t>游牧生产方式</a:t>
            </a:r>
            <a:r>
              <a:rPr lang="zh-CN" altLang="en-US" sz="2400"/>
              <a:t>体现了人与自然和谐发展。试阐释这一观点。(6分)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16915" y="1153795"/>
            <a:ext cx="49987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highlight>
                <a:srgbClr val="008000"/>
              </a:highlight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7875" y="574040"/>
            <a:ext cx="6096000" cy="5384800"/>
          </a:xfrm>
          <a:prstGeom prst="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/>
              <a:t>地对人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有高寒草甸，宜发展高寒畜牧业；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牧草稀疏/载畜量有限，需逐草</a:t>
            </a:r>
            <a:r>
              <a:rPr lang="zh-CN" altLang="en-US" sz="3200" b="1">
                <a:solidFill>
                  <a:srgbClr val="FF0000"/>
                </a:solidFill>
              </a:rPr>
              <a:t>游牧</a:t>
            </a:r>
            <a:r>
              <a:rPr lang="zh-CN" altLang="en-US" sz="2800">
                <a:solidFill>
                  <a:srgbClr val="FF0000"/>
                </a:solidFill>
              </a:rPr>
              <a:t>；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人对地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不同海拔（山上、山下）牧草生长期/时空分布不同，需</a:t>
            </a:r>
            <a:r>
              <a:rPr lang="zh-CN" altLang="en-US" sz="3200">
                <a:solidFill>
                  <a:srgbClr val="FF0000"/>
                </a:solidFill>
              </a:rPr>
              <a:t>转场轮牧</a:t>
            </a:r>
            <a:r>
              <a:rPr lang="zh-CN" altLang="en-US" sz="2800">
                <a:solidFill>
                  <a:srgbClr val="FF0000"/>
                </a:solidFill>
              </a:rPr>
              <a:t>；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/>
          </a:p>
          <a:p>
            <a:r>
              <a:rPr lang="zh-CN" altLang="en-US" sz="2800"/>
              <a:t>人与地和谐（经济、社会、生态发展）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转场放牧有利于保护草场资源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持续利用、合理利用草场资源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/>
              <a:t>（任答3点，得6分）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716915" y="33147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3200" dirty="0">
                <a:sym typeface="+mn-ea"/>
              </a:rPr>
              <a:t>试题解析</a:t>
            </a:r>
            <a:endParaRPr lang="zh-CN" altLang="en-US" sz="3200" dirty="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3270" y="1351280"/>
            <a:ext cx="5807710" cy="8299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(3)为因地制宜发展农业,提高农民收入,你认为当地可采取哪些</a:t>
            </a:r>
            <a:r>
              <a:rPr lang="zh-CN" altLang="en-US" sz="2400">
                <a:highlight>
                  <a:srgbClr val="008000"/>
                </a:highlight>
              </a:rPr>
              <a:t>农业技术措施</a:t>
            </a:r>
            <a:r>
              <a:rPr lang="zh-CN" altLang="en-US" sz="2400"/>
              <a:t>?(6分)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716915" y="1153795"/>
            <a:ext cx="499872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26.阅读材料,回答下列问题。(18分)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材料一 我国境内的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帕米尔高原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由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高原山地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山间盆地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构成。高原山地海拔超过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5000m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;山间盆地海拔 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3200</a:t>
            </a:r>
            <a:r>
              <a:rPr lang="en-US" altLang="zh-CN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4200m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,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年降水量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仅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75</a:t>
            </a:r>
            <a:r>
              <a:rPr lang="en-US" altLang="zh-CN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—</a:t>
            </a:r>
            <a:r>
              <a:rPr lang="zh-CN" altLang="en-US" sz="2400">
                <a:highlight>
                  <a:srgbClr val="00FFFF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100mm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。当地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种植业规模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很小,以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游牧业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为主,牧民在不同海拔间</a:t>
            </a:r>
            <a:r>
              <a:rPr lang="zh-CN" altLang="en-US" sz="2400">
                <a:highlight>
                  <a:srgbClr val="C0C0C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转场放牧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材料二 图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10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为“我国境内的帕米尔高原山间盆地</a:t>
            </a:r>
            <a:r>
              <a:rPr lang="zh-CN" altLang="en-US" sz="2400">
                <a:highlight>
                  <a:srgbClr val="FFFF00"/>
                </a:highligh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湿地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景观”。</a:t>
            </a:r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endParaRPr lang="zh-CN" altLang="en-US" sz="240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4721225"/>
            <a:ext cx="4614545" cy="1642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843270" y="3806190"/>
            <a:ext cx="5807710" cy="267652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800"/>
              <a:t>（生物自身）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培育良种牲畜；种植耐寒适生牧草；</a:t>
            </a:r>
            <a:endParaRPr lang="zh-CN" altLang="en-US" sz="2800">
              <a:solidFill>
                <a:srgbClr val="FF0000"/>
              </a:solidFill>
            </a:endParaRPr>
          </a:p>
          <a:p>
            <a:pPr algn="l">
              <a:buClrTx/>
              <a:buSzTx/>
              <a:buFontTx/>
            </a:pPr>
            <a:r>
              <a:rPr lang="zh-CN" altLang="en-US" sz="2800"/>
              <a:t>（农业发展条件）</a:t>
            </a:r>
            <a:endParaRPr lang="zh-CN" altLang="en-US" sz="2800"/>
          </a:p>
          <a:p>
            <a:r>
              <a:rPr lang="zh-CN" altLang="en-US" sz="2800">
                <a:solidFill>
                  <a:srgbClr val="FF0000"/>
                </a:solidFill>
              </a:rPr>
              <a:t>改良灌溉方式；发展设施农业/大棚，增加舍饲喂养，生产特色农产品</a:t>
            </a:r>
            <a:r>
              <a:rPr lang="zh-CN" altLang="en-US" sz="2800"/>
              <a:t>（任答3点，得6分）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843270" y="2237740"/>
            <a:ext cx="5807710" cy="15684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/>
              <a:t>农业技术措施：一是</a:t>
            </a:r>
            <a:r>
              <a:rPr lang="zh-CN" altLang="en-US" sz="2400">
                <a:sym typeface="+mn-ea"/>
              </a:rPr>
              <a:t>提高农业生物自身的生产能力；二是</a:t>
            </a:r>
            <a:r>
              <a:rPr lang="zh-CN" altLang="en-US" sz="2400"/>
              <a:t>适应和改善农业生物生长的环境条件。目的是增加产量和质量，适应市场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思维拓展</a:t>
            </a: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58990" y="536575"/>
            <a:ext cx="394525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在《山海经》中，它叫“不周山”；在汉朝，因多野葱或山崖葱翠，它叫“葱岭”；唐代，它有了一个新名字——“帕米尔”，在塔吉克语里，它是“世界屋脊”。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它像一个迷宫：喜马拉雅山脉、天山山脉、喀喇昆仑山脉、昆仑山脉、兴都库什山脉在此纠缠成结。</a:t>
            </a:r>
            <a:r>
              <a:rPr lang="zh-CN" altLang="en-US" sz="2400">
                <a:sym typeface="+mn-ea"/>
              </a:rPr>
              <a:t>因为地球上最伟大的万山之结。</a:t>
            </a:r>
            <a:endParaRPr lang="zh-CN" altLang="en-US" sz="2400">
              <a:sym typeface="+mn-ea"/>
            </a:endParaRPr>
          </a:p>
          <a:p>
            <a:r>
              <a:rPr lang="zh-CN" altLang="en-US" sz="2400"/>
              <a:t>欧亚大陆上十分重要的文明枢纽</a:t>
            </a:r>
            <a:endParaRPr lang="zh-CN" altLang="en-US" sz="2400"/>
          </a:p>
          <a:p>
            <a:r>
              <a:rPr lang="zh-CN" altLang="en-US" sz="2400"/>
              <a:t>是丝绸之路的又一个咽喉要地。</a:t>
            </a:r>
            <a:endParaRPr lang="zh-CN" altLang="en-US" sz="2400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762000" y="1595438"/>
            <a:ext cx="6096000" cy="421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VALUE" val="1075*55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199_1*d*1"/>
  <p:tag name="KSO_WM_TEMPLATE_CATEGORY" val="custom"/>
  <p:tag name="KSO_WM_TEMPLATE_INDEX" val="20231199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UNIT_PRESET_TEXT" val="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UNIT_LINE_FORE_SCHEMECOLOR_INDEX" val="7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BEAUTIFY_FLAG" val="#wm#"/>
  <p:tag name="KSO_WM_UNI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3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3_1"/>
  <p:tag name="KSO_WM_UNIT_VALUE" val="86*86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UNIT_PRESET_TEXT" val="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UNIT_LINE_FORE_SCHEMECOLOR_INDEX" val="5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1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1_1"/>
  <p:tag name="KSO_WM_UNIT_VALUE" val="82*82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VALUE" val="1076*54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custom20231199_1*d*2"/>
  <p:tag name="KSO_WM_TEMPLATE_CATEGORY" val="custom"/>
  <p:tag name="KSO_WM_TEMPLATE_INDEX" val="20231199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2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4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UNIT_PRESET_TEXT" val="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3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i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UNIT_LINE_FORE_SCHEMECOLOR_INDEX" val="6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9_2*m_h_x*1_2_1"/>
  <p:tag name="KSO_WM_TEMPLATE_CATEGORY" val="diagram"/>
  <p:tag name="KSO_WM_TEMPLATE_INDEX" val="2023093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x"/>
  <p:tag name="KSO_WM_UNIT_INDEX" val="1_2_1"/>
  <p:tag name="KSO_WM_UNIT_VALUE" val="86*86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9999899864196777,&quot;rgb&quot;:&quot;#ffffff&quot;,&quot;transparency&quot;:0.10196078568696976}],&quot;type&quot;:3},&quot;glow&quot;:{&quot;colorType&quot;:0},&quot;line&quot;:{&quot;type&quot;:0},&quot;shadow&quot;:{&quot;brightness&quot;:-0.25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0939_2*m_h_a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0939_2*m_h_a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0939_2*m_h_a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9dd78399-86ee-4ca3-bc64-6e1bf925823e"/>
  <p:tag name="commondata" val="eyJoZGlkIjoiZTU0M2UyMDkxMTNhMGNjNDA4NmFhMDc5NjEwOTAzMzgifQ=="/>
  <p:tag name="resource_record_key" val="{&quot;70&quot;:[3312357]}"/>
</p:tagLst>
</file>

<file path=ppt/tags/tag3.xml><?xml version="1.0" encoding="utf-8"?>
<p:tagLst xmlns:p="http://schemas.openxmlformats.org/presentationml/2006/main">
  <p:tag name="KSO_WM_UNIT_VALUE" val="1082*56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custom20231199_1*d*3"/>
  <p:tag name="KSO_WM_TEMPLATE_CATEGORY" val="custom"/>
  <p:tag name="KSO_WM_TEMPLATE_INDEX" val="20231199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199_1*i*1"/>
  <p:tag name="KSO_WM_TEMPLATE_CATEGORY" val="custom"/>
  <p:tag name="KSO_WM_TEMPLATE_INDEX" val="20231199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1199_1*a*1"/>
  <p:tag name="KSO_WM_TEMPLATE_CATEGORY" val="custom"/>
  <p:tag name="KSO_WM_TEMPLATE_INDEX" val="20231199"/>
  <p:tag name="KSO_WM_UNIT_LAYERLEVEL" val="1"/>
  <p:tag name="KSO_WM_TAG_VERSION" val="3.0"/>
  <p:tag name="KSO_WM_BEAUTIFY_FLAG" val="#wm#"/>
  <p:tag name="KSO_WM_UNIT_PRESET_TEXT" val="单击此处&#10;添加标题内容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31199"/>
  <p:tag name="KSO_WM_SLIDE_ID" val="custom20231199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827*393"/>
  <p:tag name="KSO_WM_SLIDE_POSITION" val="80*73"/>
  <p:tag name="KSO_WM_TAG_VERSION" val="3.0"/>
  <p:tag name="KSO_WM_SLIDE_LAYOUT" val="a_d_f"/>
  <p:tag name="KSO_WM_SLIDE_LAYOUT_CNT" val="1_3_1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9_2*m_h_f*1_3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9_2*m_h_f*1_1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9_2*m_h_f*1_2_1"/>
  <p:tag name="KSO_WM_TEMPLATE_CATEGORY" val="diagram"/>
  <p:tag name="KSO_WM_TEMPLATE_INDEX" val="2023093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UNIT_PRESET_TEXT" val="输入你的智能图形项正文&#10;请尽量言简意赅"/>
  <p:tag name="KSO_WM_UNIT_TEXT_FILL_FORE_SCHEMECOLOR_INDEX" val="1"/>
  <p:tag name="KSO_WM_UNIT_TEXT_FILL_TYPE" val="1"/>
  <p:tag name="KSO_WM_DIAGRAM_MAX_ITEMCNT" val="6"/>
  <p:tag name="KSO_WM_DIAGRAM_MIN_ITEMCNT" val="2"/>
  <p:tag name="KSO_WM_DIAGRAM_VIRTUALLY_FRAME" val="{&quot;height&quot;:318.75,&quot;left&quot;:156.375,&quot;top&quot;:188.1125196850394,&quot;width&quot;:86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主题5">
  <a:themeElements>
    <a:clrScheme name="slidepow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4B5E"/>
      </a:accent1>
      <a:accent2>
        <a:srgbClr val="D74B4B"/>
      </a:accent2>
      <a:accent3>
        <a:srgbClr val="2192BC"/>
      </a:accent3>
      <a:accent4>
        <a:srgbClr val="A7AA9D"/>
      </a:accent4>
      <a:accent5>
        <a:srgbClr val="475F77"/>
      </a:accent5>
      <a:accent6>
        <a:srgbClr val="BFBFBF"/>
      </a:accent6>
      <a:hlink>
        <a:srgbClr val="D74B4B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2337</Words>
  <Application>WPS 演示</Application>
  <PresentationFormat>宽屏</PresentationFormat>
  <Paragraphs>160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Impact</vt:lpstr>
      <vt:lpstr>楷体</vt:lpstr>
      <vt:lpstr>Wingdings</vt:lpstr>
      <vt:lpstr>思源黑体 CN Bold</vt:lpstr>
      <vt:lpstr>黑体</vt:lpstr>
      <vt:lpstr>微软雅黑</vt:lpstr>
      <vt:lpstr>Arial Unicode MS</vt:lpstr>
      <vt:lpstr>Calibri</vt:lpstr>
      <vt:lpstr>等线</vt:lpstr>
      <vt:lpstr>楷体_GB2312</vt:lpstr>
      <vt:lpstr>主题5</vt:lpstr>
      <vt:lpstr>扬州大学附属中学</vt:lpstr>
      <vt:lpstr>试题解析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思维拓展</vt:lpstr>
      <vt:lpstr>思维建构</vt:lpstr>
      <vt:lpstr>思维拓展</vt:lpstr>
      <vt:lpstr>复习建议 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阿茜@gmail.co</cp:lastModifiedBy>
  <cp:revision>581</cp:revision>
  <cp:lastPrinted>2018-02-05T16:00:00Z</cp:lastPrinted>
  <dcterms:created xsi:type="dcterms:W3CDTF">2018-02-05T16:00:00Z</dcterms:created>
  <dcterms:modified xsi:type="dcterms:W3CDTF">2024-03-23T23:39:23Z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9dd78399-86ee-4ca3-bc64-6e1bf925823e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2018-08-22T09:14:35.7777019Z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ICV">
    <vt:lpwstr>233176D982F3451DBD082C4EDF9DFD21_13</vt:lpwstr>
  </property>
  <property fmtid="{D5CDD505-2E9C-101B-9397-08002B2CF9AE}" pid="12" name="KSOProductBuildVer">
    <vt:lpwstr>2052-12.1.0.16388</vt:lpwstr>
  </property>
</Properties>
</file>