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6" r:id="rId2"/>
    <p:sldId id="342" r:id="rId3"/>
    <p:sldId id="328" r:id="rId4"/>
    <p:sldId id="267" r:id="rId5"/>
    <p:sldId id="382" r:id="rId6"/>
    <p:sldId id="378" r:id="rId7"/>
    <p:sldId id="379" r:id="rId8"/>
    <p:sldId id="380" r:id="rId9"/>
    <p:sldId id="381" r:id="rId10"/>
    <p:sldId id="385" r:id="rId11"/>
    <p:sldId id="387" r:id="rId12"/>
    <p:sldId id="383" r:id="rId13"/>
    <p:sldId id="329" r:id="rId14"/>
    <p:sldId id="388" r:id="rId15"/>
    <p:sldId id="300" r:id="rId16"/>
    <p:sldId id="301" r:id="rId17"/>
    <p:sldId id="363" r:id="rId18"/>
    <p:sldId id="276" r:id="rId19"/>
    <p:sldId id="304" r:id="rId20"/>
    <p:sldId id="389" r:id="rId21"/>
    <p:sldId id="305" r:id="rId22"/>
    <p:sldId id="306" r:id="rId23"/>
    <p:sldId id="376" r:id="rId24"/>
    <p:sldId id="390" r:id="rId25"/>
    <p:sldId id="391" r:id="rId26"/>
    <p:sldId id="392" r:id="rId27"/>
    <p:sldId id="393" r:id="rId28"/>
    <p:sldId id="397" r:id="rId29"/>
    <p:sldId id="398" r:id="rId30"/>
    <p:sldId id="399" r:id="rId31"/>
    <p:sldId id="400" r:id="rId32"/>
    <p:sldId id="320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2F2F2"/>
    <a:srgbClr val="F7F7F6"/>
    <a:srgbClr val="7F7F7F"/>
    <a:srgbClr val="06234A"/>
    <a:srgbClr val="984807"/>
    <a:srgbClr val="5B586B"/>
    <a:srgbClr val="071236"/>
    <a:srgbClr val="141929"/>
    <a:srgbClr val="617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1" autoAdjust="0"/>
    <p:restoredTop sz="96318" autoAdjust="0"/>
  </p:normalViewPr>
  <p:slideViewPr>
    <p:cSldViewPr>
      <p:cViewPr>
        <p:scale>
          <a:sx n="100" d="100"/>
          <a:sy n="100" d="100"/>
        </p:scale>
        <p:origin x="3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7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中等线简体" panose="03000509000000000000" charset="-122"/>
                <a:ea typeface="方正中等线简体" panose="03000509000000000000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中等线简体" panose="03000509000000000000" charset="-122"/>
                <a:ea typeface="方正中等线简体" panose="03000509000000000000" charset="-122"/>
              </a:defRPr>
            </a:lvl1pPr>
          </a:lstStyle>
          <a:p>
            <a:fld id="{394B7945-084E-684E-83FE-28B87A05E60B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中等线简体" panose="03000509000000000000" charset="-122"/>
                <a:ea typeface="方正中等线简体" panose="03000509000000000000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中等线简体" panose="03000509000000000000" charset="-122"/>
                <a:ea typeface="方正中等线简体" panose="03000509000000000000" charset="-122"/>
              </a:defRPr>
            </a:lvl1pPr>
          </a:lstStyle>
          <a:p>
            <a:fld id="{2CF1FF9B-E9E4-704B-8077-F8AA806467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98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方正中等线简体" panose="03000509000000000000" charset="-122"/>
        <a:ea typeface="方正中等线简体" panose="03000509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习题">
    <p:bg>
      <p:bgPr>
        <a:solidFill>
          <a:srgbClr val="F7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>
            <a:fillRect/>
          </a:stretch>
        </p:blipFill>
        <p:spPr>
          <a:xfrm flipH="1">
            <a:off x="2400" y="1"/>
            <a:ext cx="12189600" cy="6857999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476672"/>
            <a:ext cx="12192000" cy="638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习题">
    <p:bg>
      <p:bgPr>
        <a:solidFill>
          <a:srgbClr val="F7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>
            <a:fillRect/>
          </a:stretch>
        </p:blipFill>
        <p:spPr>
          <a:xfrm flipH="1">
            <a:off x="2400" y="1"/>
            <a:ext cx="12189600" cy="6857999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88896" y="369600"/>
            <a:ext cx="11377264" cy="6192688"/>
          </a:xfrm>
          <a:prstGeom prst="roundRect">
            <a:avLst>
              <a:gd name="adj" fmla="val 413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rgbClr val="F7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200" y="352746"/>
            <a:ext cx="12189600" cy="615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>
            <a:fillRect/>
          </a:stretch>
        </p:blipFill>
        <p:spPr>
          <a:xfrm flipH="1">
            <a:off x="2400" y="1"/>
            <a:ext cx="12189600" cy="6857999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0" y="620688"/>
            <a:ext cx="12190800" cy="6237312"/>
          </a:xfrm>
          <a:prstGeom prst="roundRect">
            <a:avLst>
              <a:gd name="adj" fmla="val 413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6.xml"/><Relationship Id="rId7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6.xml"/><Relationship Id="rId7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6.xml"/><Relationship Id="rId7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6.xml"/><Relationship Id="rId7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6.xml"/><Relationship Id="rId7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>
            <a:fillRect/>
          </a:stretch>
        </p:blipFill>
        <p:spPr>
          <a:xfrm flipH="1">
            <a:off x="2400" y="1"/>
            <a:ext cx="12189600" cy="685799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11424" y="1988840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第一部分    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4736" y="2489628"/>
            <a:ext cx="11185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8800" b="1" spc="-30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专题四  地表形态变化</a:t>
            </a:r>
            <a:endParaRPr lang="zh-CN" altLang="en-US" sz="8800" b="1" spc="-3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任意多边形 3"/>
          <p:cNvSpPr/>
          <p:nvPr/>
        </p:nvSpPr>
        <p:spPr>
          <a:xfrm>
            <a:off x="11424592" y="6062343"/>
            <a:ext cx="693616" cy="767917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548680"/>
            <a:ext cx="11412000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河流阶地的成因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605046"/>
              </p:ext>
            </p:extLst>
          </p:nvPr>
        </p:nvGraphicFramePr>
        <p:xfrm>
          <a:off x="551384" y="1297335"/>
          <a:ext cx="11089232" cy="5200560"/>
        </p:xfrm>
        <a:graphic>
          <a:graphicData uri="http://schemas.openxmlformats.org/drawingml/2006/table">
            <a:tbl>
              <a:tblPr/>
              <a:tblGrid>
                <a:gridCol w="1130959"/>
                <a:gridCol w="9958273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成因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形成过程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4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构造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运动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地壳相对稳定期间，河流以侧蚀和堆积为主，形成开阔平坦的河漫滩。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地壳上升期间，河水下蚀加强，河床加深，平坦的河漫滩成为高出河水的阶地。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地壳运动是间歇性的，地壳每上升一次，就会形成一级阶地；多次地壳抬升就会形成多级阶地</a:t>
                      </a: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有几级阶地，就至少有几次上升运动</a:t>
                      </a: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6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392173"/>
              </p:ext>
            </p:extLst>
          </p:nvPr>
        </p:nvGraphicFramePr>
        <p:xfrm>
          <a:off x="551384" y="1052736"/>
          <a:ext cx="11089232" cy="4734990"/>
        </p:xfrm>
        <a:graphic>
          <a:graphicData uri="http://schemas.openxmlformats.org/drawingml/2006/table">
            <a:tbl>
              <a:tblPr/>
              <a:tblGrid>
                <a:gridCol w="1130959"/>
                <a:gridCol w="9958273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成因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形成过程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14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气候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变化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气候干冷期间，径流量减少，流域内植被减少，坡面侵蚀加强，含沙量增加，河床堆积，形成河漫滩。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气候湿热期间，径流量增加，流域内植被茂密，泥沙量减少，导致河床下切侵蚀加强，形成阶地。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长期的气候干湿变化引起河水的堆积与侵蚀交替作用，形成一系列阶地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2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832495"/>
            <a:ext cx="11412000" cy="518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研究河流阶地的意义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阶地位于河流附近，水源充足。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阶地地势平坦，土壤肥沃，利于发展农业。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阶地地势平坦，建筑施工难度低。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阶地往往与河流堆积作用有关，河流从上游挟带的泥沙，含有多种重金属砂矿，如金、锡在阶地堆积富集形成矿床。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通过对河床两岸阶地岩层的研究，可以推测该地的地质运动，如褶皱、断层等。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-27382"/>
            <a:ext cx="12192001" cy="637259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033509" y="-26878"/>
            <a:ext cx="2124980" cy="637261"/>
            <a:chOff x="5116463" y="127443"/>
            <a:chExt cx="1963180" cy="637261"/>
          </a:xfrm>
        </p:grpSpPr>
        <p:sp>
          <p:nvSpPr>
            <p:cNvPr id="13" name="矩形 12"/>
            <p:cNvSpPr/>
            <p:nvPr/>
          </p:nvSpPr>
          <p:spPr>
            <a:xfrm>
              <a:off x="5116463" y="127445"/>
              <a:ext cx="1963180" cy="637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116463" y="673646"/>
              <a:ext cx="196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001371" y="127443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5201171" y="127444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32"/>
            <p:cNvSpPr txBox="1"/>
            <p:nvPr/>
          </p:nvSpPr>
          <p:spPr>
            <a:xfrm>
              <a:off x="5166541" y="157748"/>
              <a:ext cx="18618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3000" b="1" smtClean="0">
                  <a:solidFill>
                    <a:srgbClr val="1E1317"/>
                  </a:solidFill>
                  <a:latin typeface="微软雅黑" panose="020B0503020204020204" charset="-122"/>
                  <a:ea typeface="微软雅黑" panose="020B0503020204020204" charset="-122"/>
                </a:rPr>
                <a:t>对点强化　</a:t>
              </a:r>
              <a:endParaRPr lang="en-US" altLang="zh-CN" sz="3000" b="1" dirty="0">
                <a:solidFill>
                  <a:srgbClr val="1E13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90000" y="692696"/>
            <a:ext cx="11412000" cy="32498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安徽省名校联盟联考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河流侵蚀基准面指河流下切侵蚀的界限，在这个面上侵蚀停止或侵蚀与堆积达到平衡。就各河段而言，一些坚硬的岩坎、湖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泊与河流的交汇处等地易成为局部河段的侵蚀基准面。图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鄱阳湖示意图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，图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1998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2011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年鄱阳湖流域侵蚀基准面海拔变化图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完成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105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椭圆 2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椭圆 2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椭圆 23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椭圆 25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8194" name="Picture 2" descr="28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3338540"/>
            <a:ext cx="5174134" cy="28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椭圆 17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0000" y="3701931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中最靠近鄱阳湖流域侵蚀基准面的城市是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彭泽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九江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星子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椭圆 2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椭圆 2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椭圆 23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椭圆 25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8194" name="Picture 2" descr="28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33" y="832520"/>
            <a:ext cx="5174134" cy="28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9"/>
          <p:cNvSpPr txBox="1"/>
          <p:nvPr/>
        </p:nvSpPr>
        <p:spPr>
          <a:xfrm>
            <a:off x="236859" y="445398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椭圆 17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1835" y="927770"/>
            <a:ext cx="11248331" cy="4680520"/>
            <a:chOff x="471835" y="4581127"/>
            <a:chExt cx="11248331" cy="4680520"/>
          </a:xfrm>
        </p:grpSpPr>
        <p:sp>
          <p:nvSpPr>
            <p:cNvPr id="12" name="圆角矩形 11"/>
            <p:cNvSpPr/>
            <p:nvPr/>
          </p:nvSpPr>
          <p:spPr>
            <a:xfrm>
              <a:off x="471835" y="4694018"/>
              <a:ext cx="11248331" cy="4567629"/>
            </a:xfrm>
            <a:prstGeom prst="roundRect">
              <a:avLst>
                <a:gd name="adj" fmla="val 389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6282" y="1143794"/>
            <a:ext cx="1079943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结合图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可知，湖口位于湖泊与河流的交汇处，在这里侵蚀和堆积达到平衡，所以最靠近鄱阳湖流域侵蚀基准面的城市应该为湖口，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椭圆 12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1" name="Picture 2" descr="28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33" y="2546452"/>
            <a:ext cx="5174134" cy="28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1268760"/>
            <a:ext cx="11412000" cy="3896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2.1998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2011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年期间，鄱阳湖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流域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水文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特征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的主要变化是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鄱阳湖枯水期水量增加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湖口附近湖水流速变快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鄱阳湖泥沙输出量减少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星子附近湖泊水位升高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28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66" y="1525807"/>
            <a:ext cx="5174134" cy="28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9"/>
          <p:cNvSpPr txBox="1"/>
          <p:nvPr/>
        </p:nvSpPr>
        <p:spPr>
          <a:xfrm>
            <a:off x="227334" y="321297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椭圆 17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835" y="1042858"/>
            <a:ext cx="11248331" cy="4186342"/>
            <a:chOff x="471835" y="4581127"/>
            <a:chExt cx="11248331" cy="4186342"/>
          </a:xfrm>
        </p:grpSpPr>
        <p:sp>
          <p:nvSpPr>
            <p:cNvPr id="18" name="圆角矩形 17"/>
            <p:cNvSpPr/>
            <p:nvPr/>
          </p:nvSpPr>
          <p:spPr>
            <a:xfrm>
              <a:off x="471835" y="4694018"/>
              <a:ext cx="11248331" cy="4073451"/>
            </a:xfrm>
            <a:prstGeom prst="roundRect">
              <a:avLst>
                <a:gd name="adj" fmla="val 3894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282" y="1230307"/>
            <a:ext cx="54008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由图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1998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2011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年鄱阳湖侵蚀基准面的海拔下降，而侵蚀基准面是侵蚀与堆积达到平衡的界限，侵蚀基准面下降说明侵蚀能力增强，应是湖口附近湖水流速变快，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2" descr="28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84" y="1384446"/>
            <a:ext cx="5174134" cy="28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椭圆 23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8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5360" y="548680"/>
            <a:ext cx="112990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江苏南通模拟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乌鲁木齐河发源于天山主脉某冰川，某河段因河流下切侵蚀山前冲积扇，从而在河流东西两岸发育了多级河流阶地。下图示意该河段地质构造剖面及阶地分布。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读图，完成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与阶地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相比，阶地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形成年代更晚　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形成时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地壳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稳定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更长　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地表沟壑更多　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形成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地壳抬升时间更长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　　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　　　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　　　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③④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椭圆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椭圆 9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椭圆 10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9218" name="Picture 2" descr="A8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53" y="2546906"/>
            <a:ext cx="5314817" cy="253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/>
          <p:nvPr/>
        </p:nvSpPr>
        <p:spPr>
          <a:xfrm>
            <a:off x="5824908" y="506824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椭圆 13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1835" y="1043211"/>
            <a:ext cx="11248331" cy="4320480"/>
            <a:chOff x="471835" y="4581127"/>
            <a:chExt cx="11248331" cy="4320480"/>
          </a:xfrm>
        </p:grpSpPr>
        <p:sp>
          <p:nvSpPr>
            <p:cNvPr id="12" name="圆角矩形 11"/>
            <p:cNvSpPr/>
            <p:nvPr/>
          </p:nvSpPr>
          <p:spPr>
            <a:xfrm>
              <a:off x="471835" y="4694019"/>
              <a:ext cx="11248331" cy="4207588"/>
            </a:xfrm>
            <a:prstGeom prst="roundRect">
              <a:avLst>
                <a:gd name="adj" fmla="val 2647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01941" y="1297335"/>
            <a:ext cx="10788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阶地主要是在地壳抬升、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河流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下切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地壳稳定、河流侧蚀堆积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共同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影响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下形成的。一般而言，有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几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级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阶地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，就有过几次地壳抬升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运动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阶地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的位置越高，形成年代越老。读图可知，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位置高，形成年代较早，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椭圆 12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椭圆 19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1" name="Picture 2" descr="A8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09" y="1488253"/>
            <a:ext cx="4831652" cy="2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5136000" y="0"/>
            <a:ext cx="7056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" y="0"/>
            <a:ext cx="5132052" cy="6858000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76282" y="1691283"/>
            <a:ext cx="22776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spc="-300">
                <a:solidFill>
                  <a:prstClr val="black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+mn-ea"/>
              </a:rPr>
              <a:t>微专题</a:t>
            </a:r>
            <a:r>
              <a:rPr lang="en-US" altLang="zh-CN" sz="4400" spc="-300">
                <a:solidFill>
                  <a:prstClr val="black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+mn-ea"/>
              </a:rPr>
              <a:t>9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530" y="2450827"/>
            <a:ext cx="4792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7200" spc="-300">
                <a:solidFill>
                  <a:prstClr val="black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+mn-ea"/>
              </a:rPr>
              <a:t>侵蚀基准面</a:t>
            </a:r>
            <a:r>
              <a:rPr lang="zh-CN" altLang="en-US" sz="7200" spc="-300">
                <a:solidFill>
                  <a:prstClr val="black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+mn-ea"/>
              </a:rPr>
              <a:t>与</a:t>
            </a:r>
            <a:r>
              <a:rPr lang="zh-CN" altLang="en-US" sz="7200" spc="-300" smtClean="0">
                <a:solidFill>
                  <a:prstClr val="black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  <a:cs typeface="+mn-ea"/>
              </a:rPr>
              <a:t>河流阶地</a:t>
            </a:r>
            <a:endParaRPr lang="en-US" altLang="zh-CN" sz="7200" spc="-300" smtClean="0">
              <a:solidFill>
                <a:prstClr val="black"/>
              </a:solidFill>
              <a:latin typeface="方正综艺简体" panose="03000509000000000000" pitchFamily="65" charset="-122"/>
              <a:ea typeface="方正综艺简体" panose="03000509000000000000" pitchFamily="65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1835" y="668313"/>
            <a:ext cx="11248331" cy="5469478"/>
            <a:chOff x="471835" y="4581127"/>
            <a:chExt cx="11248331" cy="5469478"/>
          </a:xfrm>
        </p:grpSpPr>
        <p:sp>
          <p:nvSpPr>
            <p:cNvPr id="12" name="圆角矩形 11"/>
            <p:cNvSpPr/>
            <p:nvPr/>
          </p:nvSpPr>
          <p:spPr>
            <a:xfrm>
              <a:off x="471835" y="4694019"/>
              <a:ext cx="11248331" cy="5356586"/>
            </a:xfrm>
            <a:prstGeom prst="roundRect">
              <a:avLst>
                <a:gd name="adj" fmla="val 2647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01941" y="874812"/>
            <a:ext cx="107881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更宽阔，说明</a:t>
            </a:r>
            <a:r>
              <a:rPr lang="en-US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形成后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地壳稳</a:t>
            </a:r>
            <a:endParaRPr lang="en-US" altLang="zh-CN" sz="2800" kern="100" spc="-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定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了很长一段时间才经历下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次抬升，</a:t>
            </a:r>
            <a:endParaRPr lang="en-US" altLang="zh-CN" sz="2800" kern="100" spc="-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spc="-100" baseline="-250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面积窄小，说明形成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没多久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经</a:t>
            </a:r>
            <a:endParaRPr lang="en-US" altLang="zh-CN" sz="2800" kern="100" spc="-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历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地壳的下一次抬升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smtClean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spc="-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spc="-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形成后，地壳稳定了很长一段时间，受外力作用时间长，与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相比地表沟壑多，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形成时地壳抬升时间长短决定阶地高低，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阶地抬升低一些，说明抬升时间短，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错误。故选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椭圆 12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椭圆 18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椭圆 19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椭圆 13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1" name="Picture 2" descr="A8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09" y="1065730"/>
            <a:ext cx="4831652" cy="2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16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椭圆 11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360" y="548680"/>
            <a:ext cx="112990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江苏南通模拟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乌鲁木齐河发源于天山主脉某冰川，某河段因河流下切侵蚀山前冲积扇，从而在河流东西两岸发育了多级河流阶地。下图示意该河段地质构造剖面及阶地分布。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读图，完成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处阶地面上的黄土或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黄土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状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沉积物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可能来自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基岩风化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山地崩塌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流水沉积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风力堆积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Picture 2" descr="A8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53" y="2546906"/>
            <a:ext cx="5314817" cy="253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9"/>
          <p:cNvSpPr txBox="1"/>
          <p:nvPr/>
        </p:nvSpPr>
        <p:spPr>
          <a:xfrm>
            <a:off x="3822401" y="444437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椭圆 18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椭圆 12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椭圆 21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椭圆 14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1835" y="1043211"/>
            <a:ext cx="11248331" cy="4870772"/>
            <a:chOff x="471835" y="4581127"/>
            <a:chExt cx="11248331" cy="4870772"/>
          </a:xfrm>
        </p:grpSpPr>
        <p:sp>
          <p:nvSpPr>
            <p:cNvPr id="14" name="圆角矩形 13"/>
            <p:cNvSpPr/>
            <p:nvPr/>
          </p:nvSpPr>
          <p:spPr>
            <a:xfrm>
              <a:off x="471835" y="4694019"/>
              <a:ext cx="11248331" cy="4757880"/>
            </a:xfrm>
            <a:prstGeom prst="roundRect">
              <a:avLst>
                <a:gd name="adj" fmla="val 2647"/>
              </a:avLst>
            </a:prstGeom>
            <a:solidFill>
              <a:srgbClr val="F2F2F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46260" y="4581127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01941" y="1278285"/>
            <a:ext cx="107881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结合该阶地所处的位置可推测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黄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土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或黄土状沉积物最可能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来自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蒙古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西伯利亚或中亚荒漠地区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endParaRPr lang="en-US" altLang="zh-CN" sz="2800" kern="10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风力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堆积作用形成，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基岩风化和黄土无关，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山地崩塌中除了黄土外应该还有大量砾石等其他岩石，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流水沉积主要是砾石和粉砂，黄土占一小部分，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Picture 2" descr="A8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09" y="1560261"/>
            <a:ext cx="4831652" cy="2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椭圆 24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529630"/>
            <a:ext cx="11412000" cy="25766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5.(2023·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江苏淮安模拟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阅读图文材料，完成下列要求。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王莽岭国家地质公园位于太行山南缘，地质构造和地貌非常独特。王莽岭园区信号塔地貌特点是河谷上宽下窄，下部形成纵深的大峡谷地貌。下图为王莽岭国家地质公园信号塔地貌剖面图。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242" name="Picture 2" descr="28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63" y="3140934"/>
            <a:ext cx="5225875" cy="306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6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764704"/>
            <a:ext cx="6498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推测图示地区地壳运动的特点，并说明理由。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242" name="Picture 2" descr="28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05" y="1071835"/>
            <a:ext cx="4750795" cy="27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90000" y="2079898"/>
            <a:ext cx="6498088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间歇式升降的地壳运动。有厚度较大的灰岩、砂岩和泥质灰岩沉积，说明曾经发生过下沉运动；该地区为一深陷的河谷地貌，是地壳上升，流水下切作用增强的结果。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椭圆 9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48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764704"/>
            <a:ext cx="649808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分析河流两岸阶地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平坦面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和阶坡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位于两个阶地之间具有一定坡度的山坡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的形成过程。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242" name="Picture 2" descr="28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05" y="1071835"/>
            <a:ext cx="4750795" cy="27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90000" y="2694115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在地壳运动稳定期，河床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两岸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</a:t>
            </a:r>
            <a:endParaRPr lang="en-US" altLang="zh-CN" sz="28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河漫滩；地壳上升时，河漫滩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超出</a:t>
            </a: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endParaRPr lang="en-US" altLang="zh-CN" sz="2800" kern="10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般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洪水位，呈阶梯状分布于河流两岸；随地壳抬升，河流下蚀作用强烈，阶地之间的山坡被流水侵蚀，形成具有一定坡度的阶坡。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椭圆 9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89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1287859"/>
            <a:ext cx="649808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推测图示大峡谷的形成原因。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242" name="Picture 2" descr="28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05" y="1503883"/>
            <a:ext cx="4750795" cy="27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90000" y="2007939"/>
            <a:ext cx="6498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地壳持续抬升，且抬升幅度大，诱发流水持续的下切作用，形成狭窄的大峡谷。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椭圆 9">
            <a:hlinkClick r:id="rId8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2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898842"/>
            <a:ext cx="1141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阅读图文材料，完成下列问题。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金沙江自云南楚雄州元谋县江边乡折向东流，为金沙江深切河谷中的宽谷段。该段河谷的上、下游段河谷非常狭窄，谷坡陡峭，滑坡崩塌频繁，经常造成河道堵塞。该段河谷发育有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级河流阶地，研究表明，阶地的形成除受控于不同时空尺度上构造抬升、基准面变化外，还受气候变化或河流系统内在动力变化的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影响</a:t>
            </a: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椭圆 8">
            <a:hlinkClick r:id="rId7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849986"/>
            <a:ext cx="11412000" cy="63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图示意该段河谷的位置及某断面河流阶地状况。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1266" name="Picture 2" descr="29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9" y="1651599"/>
            <a:ext cx="5305683" cy="350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29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39" y="2603370"/>
            <a:ext cx="5166761" cy="255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7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836712"/>
            <a:ext cx="6354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说明河谷中湖相沉积物的形成过程。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1266" name="Picture 2" descr="29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2" y="721426"/>
            <a:ext cx="4823348" cy="318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29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45" y="4046398"/>
            <a:ext cx="4697055" cy="23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0000" y="2150218"/>
            <a:ext cx="6354072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滑坡体堵塞该地下游河道形成堰塞坝体，坝体上游形成堰塞湖；堰塞湖</a:t>
            </a:r>
            <a:r>
              <a:rPr lang="zh-CN" altLang="zh-CN" sz="2800" kern="100" spc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上游水流挟带的泥沙受堰塞湖湖水顶托，水流速度减慢，沉积形成堰塞湖相沉积</a:t>
            </a:r>
            <a:r>
              <a:rPr lang="zh-CN" altLang="zh-CN" sz="2800" kern="100" spc="-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物。</a:t>
            </a:r>
            <a:endParaRPr lang="zh-CN" altLang="zh-CN" sz="105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椭圆 11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4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-27382"/>
            <a:ext cx="5036139" cy="637259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161118" y="-27382"/>
            <a:ext cx="5030882" cy="637259"/>
          </a:xfrm>
          <a:prstGeom prst="rect">
            <a:avLst/>
          </a:prstGeom>
          <a:solidFill>
            <a:srgbClr val="07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033510" y="-26878"/>
            <a:ext cx="2124980" cy="637261"/>
            <a:chOff x="5116463" y="127443"/>
            <a:chExt cx="1963180" cy="637261"/>
          </a:xfrm>
        </p:grpSpPr>
        <p:sp>
          <p:nvSpPr>
            <p:cNvPr id="13" name="矩形 12"/>
            <p:cNvSpPr/>
            <p:nvPr/>
          </p:nvSpPr>
          <p:spPr>
            <a:xfrm>
              <a:off x="5116463" y="127445"/>
              <a:ext cx="1963180" cy="637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116463" y="673646"/>
              <a:ext cx="196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7001371" y="127443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5201171" y="127444"/>
              <a:ext cx="0" cy="514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32"/>
            <p:cNvSpPr txBox="1"/>
            <p:nvPr/>
          </p:nvSpPr>
          <p:spPr>
            <a:xfrm>
              <a:off x="5166541" y="157748"/>
              <a:ext cx="18618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3000" b="1" smtClean="0">
                  <a:solidFill>
                    <a:srgbClr val="1E1317"/>
                  </a:solidFill>
                  <a:latin typeface="微软雅黑" panose="020B0503020204020204" charset="-122"/>
                  <a:ea typeface="微软雅黑" panose="020B0503020204020204" charset="-122"/>
                </a:rPr>
                <a:t>精讲点拨</a:t>
              </a:r>
              <a:endParaRPr lang="en-US" altLang="zh-CN" sz="3000" b="1" dirty="0">
                <a:solidFill>
                  <a:srgbClr val="1E13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90000" y="882312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en-US" sz="2800" kern="100" smtClean="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侵蚀基准面</a:t>
            </a:r>
            <a:endParaRPr lang="en-US" altLang="zh-CN" sz="2800" kern="100" smtClean="0">
              <a:latin typeface="方正大黑_GBK" panose="03000509000000000000" pitchFamily="65" charset="-122"/>
              <a:ea typeface="方正大黑_GBK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</a:t>
            </a:r>
            <a:endParaRPr lang="zh-CN" altLang="zh-CN" sz="2800" kern="100" dirty="0">
              <a:latin typeface="方正大黑_GBK" panose="03000509000000000000" pitchFamily="65" charset="-122"/>
              <a:ea typeface="方正大黑_GBK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1026" name="Picture 2" descr="2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35" y="2401894"/>
            <a:ext cx="6059931" cy="304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755179"/>
            <a:ext cx="635407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分析图示湖相沉积物的形成对河流侵蚀作用的影响。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1266" name="Picture 2" descr="29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2" y="721426"/>
            <a:ext cx="4823348" cy="318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29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45" y="4046398"/>
            <a:ext cx="4697055" cy="23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0000" y="2068685"/>
            <a:ext cx="6354072" cy="386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堰塞湖形成后，堰塞湖区与上游河段落差减小，河流流速减慢，河流溯源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下切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侵蚀减弱；大量沉积物覆盖湖区基岩，阻滞和减缓了河流对河床的下切侵蚀；堰塞湖区与下游河段落差增大，河流下切侵蚀增强。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椭圆 11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73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椭圆 15">
            <a:hlinkClick r:id="rId3" action="ppaction://hlinksldjump"/>
          </p:cNvPr>
          <p:cNvSpPr/>
          <p:nvPr/>
        </p:nvSpPr>
        <p:spPr>
          <a:xfrm>
            <a:off x="268099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椭圆 16">
            <a:hlinkClick r:id="rId4" action="ppaction://hlinksldjump"/>
          </p:cNvPr>
          <p:cNvSpPr/>
          <p:nvPr/>
        </p:nvSpPr>
        <p:spPr>
          <a:xfrm>
            <a:off x="307645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hlinkClick r:id="rId5" action="ppaction://hlinksldjump"/>
          </p:cNvPr>
          <p:cNvSpPr/>
          <p:nvPr/>
        </p:nvSpPr>
        <p:spPr>
          <a:xfrm>
            <a:off x="347191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000" y="906979"/>
            <a:ext cx="635407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说明气候变化与河流阶地形成之间的关系。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椭圆 7">
            <a:hlinkClick r:id="rId6" action="ppaction://hlinksldjump"/>
          </p:cNvPr>
          <p:cNvSpPr/>
          <p:nvPr/>
        </p:nvSpPr>
        <p:spPr>
          <a:xfrm>
            <a:off x="3867375" y="6381328"/>
            <a:ext cx="288000" cy="288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1266" name="Picture 2" descr="29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2" y="721426"/>
            <a:ext cx="4823348" cy="318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29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45" y="4046398"/>
            <a:ext cx="4697055" cy="23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0000" y="2220485"/>
            <a:ext cx="6354072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气候变化通过流域降水、植被覆盖度等变化影响河流的径流量和泥沙量；控制河流的侵蚀与堆积过程，从而影响阶地的形成。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椭圆 11">
            <a:hlinkClick r:id="rId9" action="ppaction://hlinksldjump"/>
          </p:cNvPr>
          <p:cNvSpPr/>
          <p:nvPr/>
        </p:nvSpPr>
        <p:spPr>
          <a:xfrm>
            <a:off x="4262835" y="6381328"/>
            <a:ext cx="288000" cy="288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1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"/>
          <a:stretch>
            <a:fillRect/>
          </a:stretch>
        </p:blipFill>
        <p:spPr>
          <a:xfrm flipH="1">
            <a:off x="2400" y="1"/>
            <a:ext cx="12189600" cy="685799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99948" y="2924944"/>
            <a:ext cx="5182542" cy="327309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sz="28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3592" y="2060848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任意多边形 3"/>
          <p:cNvSpPr/>
          <p:nvPr/>
        </p:nvSpPr>
        <p:spPr>
          <a:xfrm>
            <a:off x="11424592" y="6062343"/>
            <a:ext cx="693616" cy="767917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524297"/>
            <a:ext cx="1141200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侵蚀基准面：入海的河流，其下蚀深度达到海平面时，由于河床坡度消失，流水运动停止，不再向下侵蚀，因此海平面高度是入海河流下蚀深度的最低基面，在这个面上侵蚀停止或侵蚀与堆积达到平衡。海平面及由海平面向大陆方向引伸的平面，称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侵蚀基准面。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但对于不入海，终止于内陆盆地的河流而言，盆地最低部分就是它们的终极侵蚀基准面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en-US" altLang="zh-CN" sz="1050" kern="10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2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967" y="3860282"/>
            <a:ext cx="5294067" cy="265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764704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局部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或暂时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侵蚀基准面：不直接入海的河流，以其所注入的水体表面，如湖泊洼地、主支流汇口处的水面等为其侵蚀基准面，称为局部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或暂时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侵蚀基准面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2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35" y="2833942"/>
            <a:ext cx="6059931" cy="304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1045037"/>
            <a:ext cx="1141200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影响侵蚀基准面的因素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构造运动：地壳抬升，河源距离原侵蚀基准面的垂直距离加大，侵蚀基准面相对下降；地壳下沉，侵蚀基准面则相对上升。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气候变化：冰期时降水多以降雪形式存在，入海径流量减少，海平面下降，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侵蚀基准面降低；间冰期时降水增加，入海径流量增加，海平面上升，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侵蚀基准面上升。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52963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侵蚀基准面引起河流冲淤变化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2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39" y="1215802"/>
            <a:ext cx="4992123" cy="27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8" y="4265256"/>
            <a:ext cx="4900245" cy="24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5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3740230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如果侵蚀基准面上升，由于河流纵坡降减小，将导致河流挟沙能力减弱和河床淤积。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如果侵蚀基准面下降，由于河流纵坡降增大，将导致河流挟沙能力增强和河床侵蚀。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Picture 2" descr="2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7" y="899195"/>
            <a:ext cx="4992123" cy="27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05" y="1263311"/>
            <a:ext cx="4900245" cy="241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620882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en-US" sz="2800" kern="100">
                <a:latin typeface="方正大黑_GBK" panose="03000509000000000000" pitchFamily="65" charset="-122"/>
                <a:ea typeface="方正大黑_GBK" panose="03000509000000000000" pitchFamily="65" charset="-122"/>
                <a:cs typeface="Courier New" panose="02070309020205020404" pitchFamily="49" charset="0"/>
              </a:rPr>
              <a:t>河流阶地</a:t>
            </a:r>
            <a:endParaRPr lang="zh-CN" altLang="zh-CN" sz="2800" kern="100" dirty="0">
              <a:latin typeface="方正大黑_GBK" panose="03000509000000000000" pitchFamily="65" charset="-122"/>
              <a:ea typeface="方正大黑_GBK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概念：河流阶地是指在地质作用下经河流下切侵蚀，原先的河谷底部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河漫滩或河床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超出一般洪水水位，呈阶梯状分布在河谷谷坡的地形。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74" name="Picture 2" descr="2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36" y="2646631"/>
            <a:ext cx="6243729" cy="2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90000" y="4950887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注意：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由河漫滩向谷坡上方，依次命名为一级阶地、二级阶地、三级阶地等；海拔越高，年代越老。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195fc4e-7e89-407e-b1dd-325447dda3d6"/>
  <p:tag name="COMMONDATA" val="eyJoZGlkIjoiNDI0NGQxNTU2OWM5ZjYzYzhiZDYzZmZiZTNmMTUyNzIifQ=="/>
</p:tagLst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方正中等线简体"/>
        <a:ea typeface=""/>
        <a:cs typeface=""/>
        <a:font script="Jpan" typeface="游ゴシック"/>
        <a:font script="Hang" typeface="맑은 고딕"/>
        <a:font script="Hans" typeface="方正中等线简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1694</Words>
  <Application>Microsoft Office PowerPoint</Application>
  <PresentationFormat>宽屏</PresentationFormat>
  <Paragraphs>218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DOUYU Font</vt:lpstr>
      <vt:lpstr>方正大黑_GBK</vt:lpstr>
      <vt:lpstr>方正中等线简体</vt:lpstr>
      <vt:lpstr>方正综艺简体</vt:lpstr>
      <vt:lpstr>黑体</vt:lpstr>
      <vt:lpstr>华文细黑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339</cp:revision>
  <dcterms:created xsi:type="dcterms:W3CDTF">2021-11-28T07:09:00Z</dcterms:created>
  <dcterms:modified xsi:type="dcterms:W3CDTF">2023-09-18T07:27:10Z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C20337CB40DE4037B66A7E518F123EAC</vt:lpwstr>
  </property>
  <property fmtid="{D5CDD505-2E9C-101B-9397-08002B2CF9AE}" pid="3" name="KSOProductBuildVer">
    <vt:lpwstr>2052-11.1.0.13703</vt:lpwstr>
  </property>
</Properties>
</file>