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26" r:id="rId2"/>
    <p:sldId id="342" r:id="rId3"/>
    <p:sldId id="328" r:id="rId4"/>
    <p:sldId id="267" r:id="rId5"/>
    <p:sldId id="380" r:id="rId6"/>
    <p:sldId id="381" r:id="rId7"/>
    <p:sldId id="378" r:id="rId8"/>
    <p:sldId id="297" r:id="rId9"/>
    <p:sldId id="382" r:id="rId10"/>
    <p:sldId id="383" r:id="rId11"/>
    <p:sldId id="282" r:id="rId12"/>
    <p:sldId id="384" r:id="rId13"/>
    <p:sldId id="362" r:id="rId14"/>
    <p:sldId id="308" r:id="rId15"/>
    <p:sldId id="309" r:id="rId16"/>
    <p:sldId id="310" r:id="rId17"/>
    <p:sldId id="311" r:id="rId18"/>
    <p:sldId id="283" r:id="rId19"/>
    <p:sldId id="313" r:id="rId20"/>
    <p:sldId id="314" r:id="rId21"/>
    <p:sldId id="356" r:id="rId22"/>
    <p:sldId id="284" r:id="rId23"/>
    <p:sldId id="315" r:id="rId24"/>
    <p:sldId id="316" r:id="rId25"/>
    <p:sldId id="318" r:id="rId26"/>
    <p:sldId id="385" r:id="rId27"/>
    <p:sldId id="386" r:id="rId28"/>
    <p:sldId id="387" r:id="rId29"/>
    <p:sldId id="320"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7F7F6"/>
    <a:srgbClr val="7F7F7F"/>
    <a:srgbClr val="06234A"/>
    <a:srgbClr val="984807"/>
    <a:srgbClr val="5B586B"/>
    <a:srgbClr val="071236"/>
    <a:srgbClr val="141929"/>
    <a:srgbClr val="61768A"/>
    <a:srgbClr val="A8C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1" autoAdjust="0"/>
    <p:restoredTop sz="96318" autoAdjust="0"/>
  </p:normalViewPr>
  <p:slideViewPr>
    <p:cSldViewPr>
      <p:cViewPr varScale="1">
        <p:scale>
          <a:sx n="108" d="100"/>
          <a:sy n="108"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997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中等线简体" panose="03000509000000000000" charset="-122"/>
                <a:ea typeface="方正中等线简体" panose="03000509000000000000" charset="-122"/>
              </a:defRPr>
            </a:lvl1pPr>
          </a:lstStyle>
          <a:p>
            <a:fld id="{394B7945-084E-684E-83FE-28B87A05E60B}" type="datetimeFigureOut">
              <a:rPr kumimoji="1" lang="zh-CN" altLang="en-US" smtClean="0"/>
              <a:t>2023/10/31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中等线简体" panose="03000509000000000000" charset="-122"/>
                <a:ea typeface="方正中等线简体" panose="03000509000000000000" charset="-122"/>
              </a:defRPr>
            </a:lvl1pPr>
          </a:lstStyle>
          <a:p>
            <a:fld id="{2CF1FF9B-E9E4-704B-8077-F8AA806467D3}" type="slidenum">
              <a:rPr kumimoji="1" lang="zh-CN" altLang="en-US" smtClean="0"/>
              <a:t>‹#›</a:t>
            </a:fld>
            <a:endParaRPr kumimoji="1" lang="zh-CN" altLang="en-US"/>
          </a:p>
        </p:txBody>
      </p:sp>
    </p:spTree>
    <p:extLst>
      <p:ext uri="{BB962C8B-B14F-4D97-AF65-F5344CB8AC3E}">
        <p14:creationId xmlns:p14="http://schemas.microsoft.com/office/powerpoint/2010/main" val="38598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1pPr>
    <a:lvl2pPr marL="4572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2pPr>
    <a:lvl3pPr marL="9144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3pPr>
    <a:lvl4pPr marL="13716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4pPr>
    <a:lvl5pPr marL="18288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习题">
    <p:bg>
      <p:bgPr>
        <a:solidFill>
          <a:srgbClr val="F7F7F6"/>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b="5940"/>
          <a:stretch>
            <a:fillRect/>
          </a:stretch>
        </p:blipFill>
        <p:spPr>
          <a:xfrm>
            <a:off x="2424" y="0"/>
            <a:ext cx="12189576" cy="6857999"/>
          </a:xfrm>
          <a:prstGeom prst="rect">
            <a:avLst/>
          </a:prstGeom>
        </p:spPr>
      </p:pic>
      <p:sp>
        <p:nvSpPr>
          <p:cNvPr id="4" name="矩形 3"/>
          <p:cNvSpPr/>
          <p:nvPr userDrawn="1"/>
        </p:nvSpPr>
        <p:spPr>
          <a:xfrm>
            <a:off x="0" y="476672"/>
            <a:ext cx="12192000" cy="63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习题">
    <p:bg>
      <p:bgPr>
        <a:solidFill>
          <a:srgbClr val="F7F7F6"/>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b="5940"/>
          <a:stretch>
            <a:fillRect/>
          </a:stretch>
        </p:blipFill>
        <p:spPr>
          <a:xfrm>
            <a:off x="2424" y="0"/>
            <a:ext cx="12189576" cy="6857999"/>
          </a:xfrm>
          <a:prstGeom prst="rect">
            <a:avLst/>
          </a:prstGeom>
        </p:spPr>
      </p:pic>
      <p:sp>
        <p:nvSpPr>
          <p:cNvPr id="3" name="圆角矩形 2"/>
          <p:cNvSpPr/>
          <p:nvPr userDrawn="1"/>
        </p:nvSpPr>
        <p:spPr>
          <a:xfrm>
            <a:off x="388896" y="369600"/>
            <a:ext cx="11377264" cy="6192688"/>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bg>
      <p:bgPr>
        <a:solidFill>
          <a:srgbClr val="F7F7F6"/>
        </a:solidFill>
        <a:effectLst/>
      </p:bgPr>
    </p:bg>
    <p:spTree>
      <p:nvGrpSpPr>
        <p:cNvPr id="1" name=""/>
        <p:cNvGrpSpPr/>
        <p:nvPr/>
      </p:nvGrpSpPr>
      <p:grpSpPr>
        <a:xfrm>
          <a:off x="0" y="0"/>
          <a:ext cx="0" cy="0"/>
          <a:chOff x="0" y="0"/>
          <a:chExt cx="0" cy="0"/>
        </a:xfrm>
      </p:grpSpPr>
      <p:sp>
        <p:nvSpPr>
          <p:cNvPr id="3" name="矩形 2"/>
          <p:cNvSpPr/>
          <p:nvPr userDrawn="1"/>
        </p:nvSpPr>
        <p:spPr>
          <a:xfrm>
            <a:off x="1200" y="352746"/>
            <a:ext cx="12189600" cy="615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b="5940"/>
          <a:stretch>
            <a:fillRect/>
          </a:stretch>
        </p:blipFill>
        <p:spPr>
          <a:xfrm>
            <a:off x="2424" y="0"/>
            <a:ext cx="12189576" cy="6857999"/>
          </a:xfrm>
          <a:prstGeom prst="rect">
            <a:avLst/>
          </a:prstGeom>
        </p:spPr>
      </p:pic>
      <p:sp>
        <p:nvSpPr>
          <p:cNvPr id="5" name="圆角矩形 4"/>
          <p:cNvSpPr/>
          <p:nvPr userDrawn="1"/>
        </p:nvSpPr>
        <p:spPr>
          <a:xfrm>
            <a:off x="0" y="620688"/>
            <a:ext cx="12190800" cy="6237312"/>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16.xml"/><Relationship Id="rId9"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8.png"/><Relationship Id="rId4" Type="http://schemas.openxmlformats.org/officeDocument/2006/relationships/slide" Target="slide16.xml"/><Relationship Id="rId9"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8.png"/><Relationship Id="rId4" Type="http://schemas.openxmlformats.org/officeDocument/2006/relationships/slide" Target="slide16.xml"/><Relationship Id="rId9" Type="http://schemas.openxmlformats.org/officeDocument/2006/relationships/slide" Target="slide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8.png"/><Relationship Id="rId4" Type="http://schemas.openxmlformats.org/officeDocument/2006/relationships/slide" Target="slide16.xml"/><Relationship Id="rId9"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8.png"/><Relationship Id="rId4" Type="http://schemas.openxmlformats.org/officeDocument/2006/relationships/slide" Target="slide16.xml"/><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9.png"/><Relationship Id="rId4" Type="http://schemas.openxmlformats.org/officeDocument/2006/relationships/slide" Target="slide16.xml"/><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10.png"/><Relationship Id="rId5" Type="http://schemas.openxmlformats.org/officeDocument/2006/relationships/slide" Target="slide18.xml"/><Relationship Id="rId10" Type="http://schemas.openxmlformats.org/officeDocument/2006/relationships/image" Target="../media/image9.png"/><Relationship Id="rId4" Type="http://schemas.openxmlformats.org/officeDocument/2006/relationships/slide" Target="slide16.xml"/><Relationship Id="rId9"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9.png"/><Relationship Id="rId4" Type="http://schemas.openxmlformats.org/officeDocument/2006/relationships/slide" Target="slide16.xml"/><Relationship Id="rId9"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image" Target="../media/image9.png"/><Relationship Id="rId4" Type="http://schemas.openxmlformats.org/officeDocument/2006/relationships/slide" Target="slide16.xml"/><Relationship Id="rId9" Type="http://schemas.openxmlformats.org/officeDocument/2006/relationships/slide" Target="slide2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b="5940"/>
          <a:stretch>
            <a:fillRect/>
          </a:stretch>
        </p:blipFill>
        <p:spPr>
          <a:xfrm>
            <a:off x="2424" y="0"/>
            <a:ext cx="12189576" cy="6857999"/>
          </a:xfrm>
          <a:prstGeom prst="rect">
            <a:avLst/>
          </a:prstGeom>
        </p:spPr>
      </p:pic>
      <p:sp>
        <p:nvSpPr>
          <p:cNvPr id="14"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50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sp>
        <p:nvSpPr>
          <p:cNvPr id="15" name="矩形 14"/>
          <p:cNvSpPr/>
          <p:nvPr/>
        </p:nvSpPr>
        <p:spPr>
          <a:xfrm>
            <a:off x="911424" y="1988840"/>
            <a:ext cx="1296144" cy="400110"/>
          </a:xfrm>
          <a:prstGeom prst="rect">
            <a:avLst/>
          </a:prstGeom>
        </p:spPr>
        <p:txBody>
          <a:bodyPr wrap="square">
            <a:spAutoFit/>
          </a:bodyPr>
          <a:lstStyle/>
          <a:p>
            <a:pPr algn="ctr"/>
            <a:r>
              <a:rPr lang="zh-CN" altLang="en-US" sz="2000" dirty="0" smtClean="0">
                <a:solidFill>
                  <a:schemeClr val="bg1"/>
                </a:solidFill>
                <a:effectLst>
                  <a:outerShdw blurRad="38100" dist="38100" dir="2700000" algn="tl">
                    <a:srgbClr val="000000">
                      <a:alpha val="43137"/>
                    </a:srgbClr>
                  </a:outerShdw>
                </a:effectLst>
                <a:cs typeface="+mn-ea"/>
                <a:sym typeface="+mn-lt"/>
              </a:rPr>
              <a:t>第一部分    </a:t>
            </a:r>
            <a:endParaRPr lang="zh-CN" altLang="en-US" sz="2000" dirty="0">
              <a:solidFill>
                <a:schemeClr val="bg1"/>
              </a:solidFill>
              <a:effectLst>
                <a:outerShdw blurRad="38100" dist="38100" dir="2700000" algn="tl">
                  <a:srgbClr val="000000">
                    <a:alpha val="43137"/>
                  </a:srgbClr>
                </a:outerShdw>
              </a:effectLst>
              <a:cs typeface="+mn-ea"/>
              <a:sym typeface="+mn-lt"/>
            </a:endParaRPr>
          </a:p>
        </p:txBody>
      </p:sp>
      <p:sp>
        <p:nvSpPr>
          <p:cNvPr id="6" name="矩形 5"/>
          <p:cNvSpPr/>
          <p:nvPr/>
        </p:nvSpPr>
        <p:spPr>
          <a:xfrm>
            <a:off x="814736" y="2489628"/>
            <a:ext cx="11185920" cy="1446550"/>
          </a:xfrm>
          <a:prstGeom prst="rect">
            <a:avLst/>
          </a:prstGeom>
        </p:spPr>
        <p:txBody>
          <a:bodyPr wrap="square">
            <a:spAutoFit/>
          </a:bodyPr>
          <a:lstStyle/>
          <a:p>
            <a:pPr lvl="0"/>
            <a:r>
              <a:rPr lang="zh-CN" altLang="en-US" sz="8800" b="1" spc="-300" smtClean="0">
                <a:ln>
                  <a:solidFill>
                    <a:schemeClr val="accent5">
                      <a:lumMod val="50000"/>
                    </a:schemeClr>
                  </a:solidFill>
                </a:ln>
                <a:solidFill>
                  <a:schemeClr val="bg1"/>
                </a:solidFill>
                <a:latin typeface="+mn-ea"/>
                <a:cs typeface="+mn-ea"/>
                <a:sym typeface="+mn-lt"/>
              </a:rPr>
              <a:t>专题二  地球上的大气</a:t>
            </a:r>
            <a:endParaRPr lang="zh-CN" altLang="en-US" sz="8800" b="1" spc="-300" dirty="0">
              <a:ln>
                <a:solidFill>
                  <a:schemeClr val="accent5">
                    <a:lumMod val="50000"/>
                  </a:schemeClr>
                </a:solidFill>
              </a:ln>
              <a:solidFill>
                <a:schemeClr val="bg1"/>
              </a:solidFill>
              <a:latin typeface="+mn-ea"/>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1187312"/>
            <a:ext cx="11412000" cy="324980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影响台风的移动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台风移动方向基本上取决于副高四周的引导气流：如果副高西伸并加强，或者台风发生在副高南部边缘，台风就在东南风引导下沿副高南侧西行；如果副高东退或断裂，台风就可能在高压的西缘或裂口处转向北行，当绕到高压北部边缘，在西南风影响下，就向东北移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8163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999" y="689086"/>
            <a:ext cx="5742597" cy="5458097"/>
          </a:xfrm>
          <a:prstGeom prst="rect">
            <a:avLst/>
          </a:prstGeom>
        </p:spPr>
        <p:txBody>
          <a:bodyPr wrap="square">
            <a:spAutoFit/>
          </a:bodyPr>
          <a:lstStyle/>
          <a:p>
            <a:pPr indent="711200" algn="just">
              <a:lnSpc>
                <a:spcPct val="14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湖南永州模拟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西太平洋副热带高压的位置变化主要表现为北进南退和西伸东退，其位置和强度与我国江淮梅雨期入梅、出梅及梅雨强度关系密切</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kern="100" smtClean="0">
                <a:latin typeface="Times New Roman" panose="02020603050405020304" pitchFamily="18" charset="0"/>
                <a:ea typeface="楷体_GB2312" panose="02010609030101010101" pitchFamily="49" charset="-122"/>
                <a:cs typeface="Times New Roman" panose="02020603050405020304" pitchFamily="18" charset="0"/>
              </a:rPr>
              <a:t>右</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某年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日浙江省降雨量和西太平洋副热带高压脊线纬度位置和西伸脊点经度位置的逐日变化图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椭圆 13">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椭圆 2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矩形 24"/>
          <p:cNvSpPr/>
          <p:nvPr/>
        </p:nvSpPr>
        <p:spPr>
          <a:xfrm>
            <a:off x="-1" y="-27382"/>
            <a:ext cx="12192001"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1" name="组合 30"/>
          <p:cNvGrpSpPr/>
          <p:nvPr/>
        </p:nvGrpSpPr>
        <p:grpSpPr>
          <a:xfrm>
            <a:off x="5033509" y="-26878"/>
            <a:ext cx="2124980" cy="637261"/>
            <a:chOff x="5116463" y="127443"/>
            <a:chExt cx="1963180" cy="637261"/>
          </a:xfrm>
        </p:grpSpPr>
        <p:sp>
          <p:nvSpPr>
            <p:cNvPr id="32" name="矩形 31"/>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3" name="直接连接符 32"/>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smtClean="0">
                  <a:solidFill>
                    <a:srgbClr val="1E1317"/>
                  </a:solidFill>
                  <a:latin typeface="微软雅黑" panose="020B0503020204020204" charset="-122"/>
                  <a:ea typeface="微软雅黑" panose="020B0503020204020204" charset="-122"/>
                </a:rPr>
                <a:t>对点强化</a:t>
              </a:r>
              <a:endParaRPr lang="en-US" altLang="zh-CN" sz="3000" b="1" dirty="0">
                <a:solidFill>
                  <a:srgbClr val="1E1317"/>
                </a:solidFill>
                <a:latin typeface="微软雅黑" panose="020B0503020204020204" charset="-122"/>
                <a:ea typeface="微软雅黑" panose="020B0503020204020204" charset="-122"/>
              </a:endParaRPr>
            </a:p>
          </p:txBody>
        </p:sp>
      </p:grpSp>
      <p:pic>
        <p:nvPicPr>
          <p:cNvPr id="1026"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134" y="949795"/>
            <a:ext cx="5561865" cy="40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999" y="836712"/>
            <a:ext cx="5742597"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关于梅雨期和副热带高压脊线叙述正确的是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脊线西伸北进越强，入梅时间越迟</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spc="-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脊线西伸北进越强，出梅时间越早</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脊线西伸北进越强，梅雨期越长</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梅雨因副高形成，存在区域和</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脊</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en-US"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线</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基本重合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椭圆 13">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椭圆 2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026"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134" y="1097421"/>
            <a:ext cx="5561865" cy="40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227334" y="2801321"/>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5795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71835" y="828444"/>
            <a:ext cx="11248331" cy="4904812"/>
            <a:chOff x="471835" y="4581127"/>
            <a:chExt cx="11248331" cy="4904812"/>
          </a:xfrm>
        </p:grpSpPr>
        <p:sp>
          <p:nvSpPr>
            <p:cNvPr id="23" name="圆角矩形 22"/>
            <p:cNvSpPr/>
            <p:nvPr/>
          </p:nvSpPr>
          <p:spPr>
            <a:xfrm>
              <a:off x="471835" y="4694018"/>
              <a:ext cx="11248331" cy="4791921"/>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9" name="椭圆 8">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椭圆 19">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16712" y="1068851"/>
            <a:ext cx="10758577"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梅雨雨带形成于副热带高压脊以北</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并</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随着副热带高压脊移动而移动，</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脊</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线</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西伸北进越强，入梅和出梅时间</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越</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早</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脊线西伸北进越强，雨带在长江</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流域</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停留时间</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越短，梅雨期越短，</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梅雨因副高形成，存在区域在脊线以北地区，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错误。所以选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8676" y="1294400"/>
            <a:ext cx="4956613" cy="3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9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7" name="椭圆 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矩形 16"/>
          <p:cNvSpPr/>
          <p:nvPr/>
        </p:nvSpPr>
        <p:spPr>
          <a:xfrm>
            <a:off x="389999" y="836712"/>
            <a:ext cx="5742597"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日，浙江省天气状况的原因可能是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受气旋</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控制</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雨带南移</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盛行下沉</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气流</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副热带高压较弱</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134" y="1097421"/>
            <a:ext cx="5561865" cy="40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9"/>
          <p:cNvSpPr txBox="1"/>
          <p:nvPr/>
        </p:nvSpPr>
        <p:spPr>
          <a:xfrm>
            <a:off x="236859" y="343625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3" name="组合 22"/>
          <p:cNvGrpSpPr/>
          <p:nvPr/>
        </p:nvGrpSpPr>
        <p:grpSpPr>
          <a:xfrm>
            <a:off x="471835" y="736129"/>
            <a:ext cx="11248331" cy="5336860"/>
            <a:chOff x="471835" y="4581127"/>
            <a:chExt cx="11248331" cy="5336860"/>
          </a:xfrm>
        </p:grpSpPr>
        <p:sp>
          <p:nvSpPr>
            <p:cNvPr id="24" name="圆角矩形 23"/>
            <p:cNvSpPr/>
            <p:nvPr/>
          </p:nvSpPr>
          <p:spPr>
            <a:xfrm>
              <a:off x="471835" y="4694018"/>
              <a:ext cx="11248331" cy="5223969"/>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716712" y="893746"/>
            <a:ext cx="10758577"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由图可知，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日，浙江以</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晴</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朗</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天气为主，降水少，气旋控制</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下降</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水</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比较多，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高压脊纬度位置没有太大变化，</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雨带</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并</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未南移，</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读图可知，高压脊线位于浙江省</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附</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近</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，高压控制该区域，强度较大，盛行下沉气流，故出现晴朗天气，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8676" y="1128820"/>
            <a:ext cx="4956613" cy="3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7" name="椭圆 6">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8" name="椭圆 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矩形 19"/>
          <p:cNvSpPr/>
          <p:nvPr/>
        </p:nvSpPr>
        <p:spPr>
          <a:xfrm>
            <a:off x="389999" y="836712"/>
            <a:ext cx="5742597"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日浙江省降雨量较大，最有可能的原因是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受台风</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影响</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受冷空气控制</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受梅雨</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影响</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受高压脊控制</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134" y="1097421"/>
            <a:ext cx="5561865" cy="406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9"/>
          <p:cNvSpPr txBox="1"/>
          <p:nvPr/>
        </p:nvSpPr>
        <p:spPr>
          <a:xfrm>
            <a:off x="236859" y="2257822"/>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835" y="610179"/>
            <a:ext cx="11248331" cy="5608083"/>
            <a:chOff x="471835" y="4581127"/>
            <a:chExt cx="11248331" cy="5608083"/>
          </a:xfrm>
        </p:grpSpPr>
        <p:sp>
          <p:nvSpPr>
            <p:cNvPr id="26" name="圆角矩形 25"/>
            <p:cNvSpPr/>
            <p:nvPr/>
          </p:nvSpPr>
          <p:spPr>
            <a:xfrm>
              <a:off x="471835" y="4694018"/>
              <a:ext cx="11248331" cy="5495192"/>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16712" y="767796"/>
            <a:ext cx="10758577" cy="5450466"/>
          </a:xfrm>
          <a:prstGeom prst="rect">
            <a:avLst/>
          </a:prstGeom>
        </p:spPr>
        <p:txBody>
          <a:bodyPr wrap="square">
            <a:spAutoFit/>
          </a:bodyPr>
          <a:lstStyle/>
          <a:p>
            <a:pPr algn="just">
              <a:lnSpc>
                <a:spcPct val="14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从图中可知，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日副热带高压</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脊</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线</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的纬度位置已经移动到</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37°N</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以北</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则</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此时江淮地区的降水不再是由</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江淮</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准静止锋</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带来，同时结合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日前</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后</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几天</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的降水情况看，该日降水明显</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增</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多</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具有突发性而不具备持续性，</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因此</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结合</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选项，受台风影响的可能性较大，</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受</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单一冷空气控制不会形成降水，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高压脊</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控制下不会形成降水，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Picture 2" descr="12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5934" y="979453"/>
            <a:ext cx="4669355" cy="341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椭圆 3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椭圆 39">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41" name="椭圆 4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椭圆 41">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椭圆 42">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椭圆 4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390000" y="620688"/>
            <a:ext cx="11412000" cy="5262979"/>
          </a:xfrm>
          <a:prstGeom prst="rect">
            <a:avLst/>
          </a:prstGeom>
        </p:spPr>
        <p:txBody>
          <a:bodyPr wrap="square">
            <a:spAutoFit/>
          </a:bodyPr>
          <a:lstStyle/>
          <a:p>
            <a:pPr indent="711200"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西北太平洋副热带高压</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简称副高</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是影响我国东部地区夏季天气和气候的重要环流系统。在气象预报中，副高的位置常用</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线包围的区域表示，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线是指</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等压面在此处出现的高度为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米。下图示意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日某时刻</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等压面的高度分布</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状</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况</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该日郑州出现大暴雨</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此时，处于副高控制的地形区是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三江平原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珠江三角洲</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四川盆地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准噶尔盆地</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244302" y="4578861"/>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2" name="Picture 2" descr="去年9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2693199"/>
            <a:ext cx="4542126" cy="34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836712"/>
            <a:ext cx="11248331" cy="5040560"/>
            <a:chOff x="471835" y="4581127"/>
            <a:chExt cx="11248331" cy="5040560"/>
          </a:xfrm>
        </p:grpSpPr>
        <p:sp>
          <p:nvSpPr>
            <p:cNvPr id="7" name="圆角矩形 6"/>
            <p:cNvSpPr/>
            <p:nvPr/>
          </p:nvSpPr>
          <p:spPr>
            <a:xfrm>
              <a:off x="471835" y="4694019"/>
              <a:ext cx="11248331" cy="4927668"/>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0" name="椭圆 9">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49745" y="1142592"/>
            <a:ext cx="10692511" cy="4616648"/>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根据材料</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副高的位置常用</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线</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包围的</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区域</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表示，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线是指</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等压面</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在此</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处</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出现的高度为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，读图可知</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日某时刻</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等压面在三江</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平原</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出现</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的高度为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对</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珠江三角洲</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大于</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四川盆地</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、准噶尔盆地均小于</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去年9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6350" y="1415648"/>
            <a:ext cx="4212202" cy="321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p:cNvPicPr>
          <p:nvPr/>
        </p:nvPicPr>
        <p:blipFill>
          <a:blip r:embed="rId2"/>
          <a:stretch>
            <a:fillRect/>
          </a:stretch>
        </p:blipFill>
        <p:spPr>
          <a:xfrm flipH="1">
            <a:off x="2400" y="0"/>
            <a:ext cx="12189600" cy="6858000"/>
          </a:xfrm>
          <a:prstGeom prst="rect">
            <a:avLst/>
          </a:prstGeom>
        </p:spPr>
      </p:pic>
      <p:sp>
        <p:nvSpPr>
          <p:cNvPr id="6" name="矩形 5"/>
          <p:cNvSpPr/>
          <p:nvPr/>
        </p:nvSpPr>
        <p:spPr>
          <a:xfrm>
            <a:off x="1" y="0"/>
            <a:ext cx="5132052" cy="685800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62397" y="1691283"/>
            <a:ext cx="2505460" cy="769441"/>
          </a:xfrm>
          <a:prstGeom prst="rect">
            <a:avLst/>
          </a:prstGeom>
        </p:spPr>
        <p:txBody>
          <a:bodyPr wrap="square">
            <a:spAutoFit/>
          </a:bodyPr>
          <a:lstStyle/>
          <a:p>
            <a:pPr algn="ctr"/>
            <a:r>
              <a:rPr lang="zh-CN" altLang="en-US" sz="4400" spc="-300">
                <a:solidFill>
                  <a:prstClr val="black"/>
                </a:solidFill>
                <a:latin typeface="方正综艺简体" panose="03000509000000000000" pitchFamily="65" charset="-122"/>
                <a:ea typeface="方正综艺简体" panose="03000509000000000000" pitchFamily="65" charset="-122"/>
                <a:cs typeface="+mn-ea"/>
              </a:rPr>
              <a:t>微专题</a:t>
            </a:r>
            <a:r>
              <a:rPr lang="en-US" altLang="zh-CN" sz="4400" spc="-300">
                <a:solidFill>
                  <a:prstClr val="black"/>
                </a:solidFill>
                <a:latin typeface="方正综艺简体" panose="03000509000000000000" pitchFamily="65" charset="-122"/>
                <a:ea typeface="方正综艺简体" panose="03000509000000000000" pitchFamily="65" charset="-122"/>
                <a:cs typeface="+mn-ea"/>
              </a:rPr>
              <a:t>4</a:t>
            </a:r>
            <a:endParaRPr lang="zh-CN" altLang="en-US" dirty="0"/>
          </a:p>
        </p:txBody>
      </p:sp>
      <p:sp>
        <p:nvSpPr>
          <p:cNvPr id="9" name="矩形 8"/>
          <p:cNvSpPr/>
          <p:nvPr/>
        </p:nvSpPr>
        <p:spPr>
          <a:xfrm>
            <a:off x="479376" y="2450827"/>
            <a:ext cx="3960440" cy="3416320"/>
          </a:xfrm>
          <a:prstGeom prst="rect">
            <a:avLst/>
          </a:prstGeom>
        </p:spPr>
        <p:txBody>
          <a:bodyPr wrap="square">
            <a:spAutoFit/>
          </a:bodyPr>
          <a:lstStyle/>
          <a:p>
            <a:pPr algn="dist"/>
            <a:r>
              <a:rPr lang="zh-CN" altLang="en-US" sz="7200" spc="-300">
                <a:solidFill>
                  <a:prstClr val="black"/>
                </a:solidFill>
                <a:latin typeface="方正综艺简体" panose="03000509000000000000" pitchFamily="65" charset="-122"/>
                <a:ea typeface="方正综艺简体" panose="03000509000000000000" pitchFamily="65" charset="-122"/>
                <a:cs typeface="+mn-ea"/>
              </a:rPr>
              <a:t>西太平洋副热带高压</a:t>
            </a:r>
            <a:r>
              <a:rPr lang="en-US" altLang="zh-CN" sz="7200" b="1" spc="-300">
                <a:solidFill>
                  <a:prstClr val="black"/>
                </a:solidFill>
                <a:latin typeface="Times New Roman" panose="02020603050405020304" pitchFamily="18" charset="0"/>
                <a:ea typeface="方正综艺简体" panose="03000509000000000000" pitchFamily="65" charset="-122"/>
                <a:cs typeface="+mn-ea"/>
              </a:rPr>
              <a:t>(</a:t>
            </a:r>
            <a:r>
              <a:rPr lang="zh-CN" altLang="en-US" sz="7200" spc="-300">
                <a:solidFill>
                  <a:prstClr val="black"/>
                </a:solidFill>
                <a:latin typeface="方正综艺简体" panose="03000509000000000000" pitchFamily="65" charset="-122"/>
                <a:ea typeface="方正综艺简体" panose="03000509000000000000" pitchFamily="65" charset="-122"/>
                <a:cs typeface="+mn-ea"/>
              </a:rPr>
              <a:t>副高</a:t>
            </a:r>
            <a:r>
              <a:rPr lang="en-US" altLang="zh-CN" sz="7200" b="1" spc="-300">
                <a:solidFill>
                  <a:prstClr val="black"/>
                </a:solidFill>
                <a:latin typeface="Times New Roman" panose="02020603050405020304" pitchFamily="18" charset="0"/>
                <a:ea typeface="方正综艺简体" panose="03000509000000000000" pitchFamily="65" charset="-122"/>
                <a:cs typeface="+mn-ea"/>
              </a:rPr>
              <a:t>)</a:t>
            </a:r>
            <a:endParaRPr lang="zh-CN" altLang="en-US"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矩形 24"/>
          <p:cNvSpPr/>
          <p:nvPr/>
        </p:nvSpPr>
        <p:spPr>
          <a:xfrm>
            <a:off x="390000" y="544762"/>
            <a:ext cx="11412000" cy="5630067"/>
          </a:xfrm>
          <a:prstGeom prst="rect">
            <a:avLst/>
          </a:prstGeom>
        </p:spPr>
        <p:txBody>
          <a:bodyPr wrap="square">
            <a:spAutoFit/>
          </a:bodyPr>
          <a:lstStyle/>
          <a:p>
            <a:pPr indent="711200" algn="just">
              <a:lnSpc>
                <a:spcPct val="150000"/>
              </a:lnSpc>
              <a:spcAft>
                <a:spcPts val="0"/>
              </a:spcAft>
              <a:tabLst>
                <a:tab pos="2250440" algn="l"/>
              </a:tabLst>
            </a:pP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西北太平洋副热带高压</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简称副高</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是影响我国东部地区夏季天气和气候的重要环流系统。在气象预报中，副高的位置常用</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线包围的区域表示，</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588</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线是指</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等压面在此处出现的高度为</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5 880</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米。下图示意</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20</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日某时刻</a:t>
            </a:r>
            <a:r>
              <a:rPr lang="en-US" altLang="zh-CN" sz="2700" kern="100">
                <a:latin typeface="Times New Roman" panose="02020603050405020304" pitchFamily="18" charset="0"/>
                <a:ea typeface="楷体_GB2312" panose="02010609030101010101" pitchFamily="49" charset="-122"/>
                <a:cs typeface="Courier New" panose="02070309020205020404" pitchFamily="49" charset="0"/>
              </a:rPr>
              <a:t>500 hPa</a:t>
            </a:r>
            <a:r>
              <a:rPr lang="zh-CN" altLang="zh-CN" sz="2700" kern="100">
                <a:latin typeface="Times New Roman" panose="02020603050405020304" pitchFamily="18" charset="0"/>
                <a:ea typeface="楷体_GB2312" panose="02010609030101010101" pitchFamily="49" charset="-122"/>
                <a:cs typeface="Times New Roman" panose="02020603050405020304" pitchFamily="18" charset="0"/>
              </a:rPr>
              <a:t>等压面的高度分布</a:t>
            </a:r>
            <a:r>
              <a:rPr lang="zh-CN" altLang="zh-CN" sz="2700" kern="100" smtClean="0">
                <a:latin typeface="Times New Roman" panose="02020603050405020304" pitchFamily="18" charset="0"/>
                <a:ea typeface="楷体_GB2312" panose="02010609030101010101" pitchFamily="49" charset="-122"/>
                <a:cs typeface="Times New Roman" panose="02020603050405020304" pitchFamily="18" charset="0"/>
              </a:rPr>
              <a:t>状</a:t>
            </a:r>
            <a:r>
              <a:rPr lang="zh-CN" altLang="zh-CN" sz="2700" kern="100" spc="-100" smtClean="0">
                <a:latin typeface="Times New Roman" panose="02020603050405020304" pitchFamily="18" charset="0"/>
                <a:ea typeface="楷体_GB2312" panose="02010609030101010101" pitchFamily="49" charset="-122"/>
                <a:cs typeface="Times New Roman" panose="02020603050405020304" pitchFamily="18" charset="0"/>
              </a:rPr>
              <a:t>况</a:t>
            </a:r>
            <a:r>
              <a:rPr lang="en-US" altLang="zh-CN" sz="27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700" kern="100" spc="-100">
                <a:latin typeface="Times New Roman" panose="02020603050405020304" pitchFamily="18" charset="0"/>
                <a:ea typeface="楷体_GB2312" panose="02010609030101010101" pitchFamily="49" charset="-122"/>
                <a:cs typeface="Times New Roman" panose="02020603050405020304" pitchFamily="18" charset="0"/>
              </a:rPr>
              <a:t>该日郑州出现大暴雨</a:t>
            </a:r>
            <a:r>
              <a:rPr lang="en-US" altLang="zh-CN" sz="27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7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700" kern="100" spc="-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700" kern="100" spc="-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700" kern="100" spc="-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00" kern="100" spc="-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700" kern="100" spc="-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7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700" kern="100" spc="-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7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700" kern="100">
                <a:latin typeface="Times New Roman" panose="02020603050405020304" pitchFamily="18" charset="0"/>
                <a:ea typeface="方正中等线简体" panose="03000509000000000000" pitchFamily="65" charset="-122"/>
                <a:cs typeface="Times New Roman" panose="02020603050405020304" pitchFamily="18" charset="0"/>
              </a:rPr>
              <a:t>图中台风烟花</a:t>
            </a:r>
            <a:endParaRPr lang="zh-CN" altLang="zh-CN" sz="27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7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700" kern="100">
                <a:latin typeface="Times New Roman" panose="02020603050405020304" pitchFamily="18" charset="0"/>
                <a:ea typeface="方正中等线简体" panose="03000509000000000000" pitchFamily="65" charset="-122"/>
                <a:cs typeface="Times New Roman" panose="02020603050405020304" pitchFamily="18" charset="0"/>
              </a:rPr>
              <a:t>生成于东南太平洋热带洋面</a:t>
            </a:r>
            <a:endParaRPr lang="zh-CN" altLang="zh-CN" sz="27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7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700" kern="100">
                <a:latin typeface="Times New Roman" panose="02020603050405020304" pitchFamily="18" charset="0"/>
                <a:ea typeface="方正中等线简体" panose="03000509000000000000" pitchFamily="65" charset="-122"/>
                <a:cs typeface="Times New Roman" panose="02020603050405020304" pitchFamily="18" charset="0"/>
              </a:rPr>
              <a:t>水平气流呈顺时针方向旋转</a:t>
            </a:r>
            <a:endParaRPr lang="zh-CN" altLang="zh-CN" sz="27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7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700" kern="100">
                <a:latin typeface="Times New Roman" panose="02020603050405020304" pitchFamily="18" charset="0"/>
                <a:ea typeface="方正中等线简体" panose="03000509000000000000" pitchFamily="65" charset="-122"/>
                <a:cs typeface="Times New Roman" panose="02020603050405020304" pitchFamily="18" charset="0"/>
              </a:rPr>
              <a:t>未来几天将向东北方向移动</a:t>
            </a:r>
            <a:endParaRPr lang="zh-CN" altLang="zh-CN" sz="27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7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700" kern="100">
                <a:latin typeface="Times New Roman" panose="02020603050405020304" pitchFamily="18" charset="0"/>
                <a:ea typeface="方正中等线简体" panose="03000509000000000000" pitchFamily="65" charset="-122"/>
                <a:cs typeface="Times New Roman" panose="02020603050405020304" pitchFamily="18" charset="0"/>
              </a:rPr>
              <a:t>助推了郑州暴雨的水汽输送</a:t>
            </a:r>
            <a:endParaRPr lang="zh-CN" altLang="zh-CN" sz="27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225252" y="5524490"/>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8" name="Picture 2" descr="去年9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088" y="3053239"/>
            <a:ext cx="4542126" cy="34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71835" y="611163"/>
            <a:ext cx="11248331" cy="5637914"/>
            <a:chOff x="471835" y="4581127"/>
            <a:chExt cx="11248331" cy="5637914"/>
          </a:xfrm>
        </p:grpSpPr>
        <p:sp>
          <p:nvSpPr>
            <p:cNvPr id="33" name="圆角矩形 32"/>
            <p:cNvSpPr/>
            <p:nvPr/>
          </p:nvSpPr>
          <p:spPr>
            <a:xfrm>
              <a:off x="471835" y="4694018"/>
              <a:ext cx="11248331" cy="552502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文本框 3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49745" y="779562"/>
            <a:ext cx="10692511" cy="5450466"/>
          </a:xfrm>
          <a:prstGeom prst="rect">
            <a:avLst/>
          </a:prstGeom>
        </p:spPr>
        <p:txBody>
          <a:bodyPr>
            <a:spAutoFit/>
          </a:bodyPr>
          <a:lstStyle/>
          <a:p>
            <a:pPr algn="just">
              <a:lnSpc>
                <a:spcPct val="14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读图可知，台风烟花生成于西北</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太平洋</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洋面</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上，</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台风</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是热带气旋强烈发展形成，气旋</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在</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北半球</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是逆时针方向旋转，</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未来</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几天台风烟花将向偏西方向移动</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登</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陆</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受</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副高影响，郑州盛行东南风，东南风从海洋上带来大量暖湿气流，导致郑州形成暴雨天气，同时，台风烟花的登陆，从海洋上带来丰富的水汽，助推了郑州暴雨的水汽输送，</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对。</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椭圆 1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27" name="椭圆 2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椭圆 2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椭圆 2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5" name="Picture 2" descr="去年9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980896"/>
            <a:ext cx="4408543" cy="336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0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椭圆 2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椭圆 3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椭圆 32">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椭圆 33">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5" name="椭圆 34">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椭圆 35">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390000" y="731912"/>
            <a:ext cx="11412000" cy="5188793"/>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年度城市天气之最榜单中，雨最猛城市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郑州，一天降下了常年将近一年的雨；最缺雨城市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云南大理；最风沙城市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包头。</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该年度我国南方城市大多缺雨、北方城市降水多的原因是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厄尔尼诺的影响</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副热带高压势力偏强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北方热带气旋生成多</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副热带高压位置偏南</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217809" y="3985407"/>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1556792"/>
            <a:ext cx="11248331" cy="2376264"/>
            <a:chOff x="471835" y="4581127"/>
            <a:chExt cx="11248331" cy="2376264"/>
          </a:xfrm>
        </p:grpSpPr>
        <p:sp>
          <p:nvSpPr>
            <p:cNvPr id="7" name="圆角矩形 6"/>
            <p:cNvSpPr/>
            <p:nvPr/>
          </p:nvSpPr>
          <p:spPr>
            <a:xfrm>
              <a:off x="471835" y="4694018"/>
              <a:ext cx="11248331" cy="2263373"/>
            </a:xfrm>
            <a:prstGeom prst="roundRect">
              <a:avLst>
                <a:gd name="adj" fmla="val 7378"/>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18" name="椭圆 1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49745" y="1805166"/>
            <a:ext cx="10692511" cy="1949508"/>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根据材料可知，该年度我国南方城市大多缺雨、北方城市降水多的原因是副热带高压势力偏强，且位置偏北，我国锋面雨带向北推进快，</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矩形 22"/>
          <p:cNvSpPr/>
          <p:nvPr/>
        </p:nvSpPr>
        <p:spPr>
          <a:xfrm>
            <a:off x="390000" y="529630"/>
            <a:ext cx="11412000" cy="3970318"/>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年度城市天气之最榜单中，雨最猛城市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郑州，一天降下了常年将近一年的雨；最缺雨城市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云南大理；最风沙城市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包头。</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该年度强沙尘天气最可能出现在</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月</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236859" y="3217193"/>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471835" y="4509120"/>
            <a:ext cx="11248331" cy="1656184"/>
            <a:chOff x="471835" y="4581127"/>
            <a:chExt cx="11248331" cy="1656184"/>
          </a:xfrm>
        </p:grpSpPr>
        <p:sp>
          <p:nvSpPr>
            <p:cNvPr id="26" name="圆角矩形 25"/>
            <p:cNvSpPr/>
            <p:nvPr/>
          </p:nvSpPr>
          <p:spPr>
            <a:xfrm>
              <a:off x="471835" y="4694018"/>
              <a:ext cx="11248331" cy="1543293"/>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50739" y="4767087"/>
            <a:ext cx="1069052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春季地表物质疏松，且降水较少，植被覆盖率低，易发生强沙尘天气，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667251"/>
            <a:ext cx="11412000"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福建三明模拟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阅读图文资料，完成下列要求。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年，影响我国的冷空气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月偏强，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月偏弱，长江中下游地区梅雨季偏短，出现了罕见的夏秋连旱。研究表明，我国东部地区降水和西太平洋副热带高压脊位置有着</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密</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切</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关系，西太平洋副热带高压脊位置</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主</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要</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取决于其自身和冷空气强度</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。下图示</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意</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正常年份西太平洋</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副热带高压脊</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北</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进</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南</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退与雨区位置。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13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080" y="2736433"/>
            <a:ext cx="4851536" cy="300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764704"/>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在图中找出我国正常年份梅雨的合理位置，并在相应虚线框内填涂阴影。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13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7655" y="2499515"/>
            <a:ext cx="5336690" cy="33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13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534" y="2495322"/>
            <a:ext cx="5336690" cy="330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90000" y="2086293"/>
            <a:ext cx="11412000" cy="657872"/>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1101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500"/>
                                        <p:tgtEl>
                                          <p:spTgt spid="4098"/>
                                        </p:tgtEl>
                                      </p:cBhvr>
                                    </p:animEffect>
                                  </p:childTnLst>
                                </p:cTn>
                              </p:par>
                              <p:par>
                                <p:cTn id="11" presetID="10" presetClass="exit" presetSubtype="0" fill="hold" nodeType="withEffect">
                                  <p:stCondLst>
                                    <p:cond delay="0"/>
                                  </p:stCondLst>
                                  <p:childTnLst>
                                    <p:animEffect transition="out" filter="fade">
                                      <p:cBhvr>
                                        <p:cTn id="12" dur="500"/>
                                        <p:tgtEl>
                                          <p:spTgt spid="3074"/>
                                        </p:tgtEl>
                                      </p:cBhvr>
                                    </p:animEffect>
                                    <p:set>
                                      <p:cBhvr>
                                        <p:cTn id="13"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927770"/>
            <a:ext cx="7402466"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归纳图中四个雨区共同的位置特征并说明原因。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390000" y="2240870"/>
            <a:ext cx="11412000"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四个雨区都位于我国东部季风区、西</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太</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平</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洋副热带高压脊的北侧。夏半年，随着副</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高</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位置</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的季节性北移和加强，来自海洋的暖湿气流随之逐渐北进，而来自北方的冷空气势力逐渐减弱，冷暖气流在副高北侧交锋形成的降雨带也随之逐渐北上。</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13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15" y="1068461"/>
            <a:ext cx="3969836" cy="245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07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18" name="矩形 17"/>
          <p:cNvSpPr/>
          <p:nvPr/>
        </p:nvSpPr>
        <p:spPr>
          <a:xfrm>
            <a:off x="390000" y="927770"/>
            <a:ext cx="7402466"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从副热带高压脊位置变动角度，说明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年长江中下游地区夏秋连旱的原因。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390000" y="2292493"/>
            <a:ext cx="11412000" cy="257666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2022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年，影响我国的冷空气</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月偏强</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此时</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副热带高压脊被冷空气阻挡在我国南部</a:t>
            </a: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沿</a:t>
            </a:r>
            <a:endParaRPr lang="en-US" altLang="zh-CN" sz="2800" kern="10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黑体" panose="02010609060101010101" pitchFamily="49" charset="-122"/>
                <a:cs typeface="Times New Roman" panose="02020603050405020304" pitchFamily="18" charset="0"/>
              </a:rPr>
              <a:t>海</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，长江中下游夏季较往常干旱；待</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月冷空气偏弱时，副高季节性北跃时间提前，位置较常年偏北，长江中下游地区秋季持续干旱。</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13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1469" y="1196752"/>
            <a:ext cx="3930531" cy="243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775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5940"/>
          <a:stretch>
            <a:fillRect/>
          </a:stretch>
        </p:blipFill>
        <p:spPr>
          <a:xfrm>
            <a:off x="2424" y="0"/>
            <a:ext cx="12189576" cy="6857999"/>
          </a:xfrm>
          <a:prstGeom prst="rect">
            <a:avLst/>
          </a:prstGeom>
        </p:spPr>
      </p:pic>
      <p:sp>
        <p:nvSpPr>
          <p:cNvPr id="10" name="文本框 9"/>
          <p:cNvSpPr txBox="1"/>
          <p:nvPr/>
        </p:nvSpPr>
        <p:spPr>
          <a:xfrm>
            <a:off x="1499948" y="2924944"/>
            <a:ext cx="5182542" cy="327309"/>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sz="2800">
              <a:ln>
                <a:solidFill>
                  <a:schemeClr val="accent5">
                    <a:lumMod val="75000"/>
                  </a:schemeClr>
                </a:solidFill>
              </a:ln>
              <a:solidFill>
                <a:schemeClr val="bg1"/>
              </a:solidFill>
            </a:endParaRPr>
          </a:p>
        </p:txBody>
      </p:sp>
      <p:sp>
        <p:nvSpPr>
          <p:cNvPr id="11" name="文本框 10"/>
          <p:cNvSpPr txBox="1"/>
          <p:nvPr/>
        </p:nvSpPr>
        <p:spPr>
          <a:xfrm>
            <a:off x="2423592" y="2060848"/>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a:ln>
                <a:solidFill>
                  <a:schemeClr val="accent5">
                    <a:lumMod val="75000"/>
                  </a:schemeClr>
                </a:solidFill>
              </a:ln>
              <a:solidFill>
                <a:schemeClr val="bg1"/>
              </a:solidFill>
              <a:latin typeface="DOUYU Font" pitchFamily="2" charset="-122"/>
              <a:ea typeface="DOUYU Font" pitchFamily="2" charset="-122"/>
            </a:endParaRPr>
          </a:p>
        </p:txBody>
      </p:sp>
      <p:sp>
        <p:nvSpPr>
          <p:cNvPr id="12"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50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7382"/>
            <a:ext cx="5036139"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7161118" y="-27382"/>
            <a:ext cx="5030882"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3510" y="-26878"/>
            <a:ext cx="2124980" cy="637261"/>
            <a:chOff x="5116463" y="127443"/>
            <a:chExt cx="1963180" cy="637261"/>
          </a:xfrm>
        </p:grpSpPr>
        <p:sp>
          <p:nvSpPr>
            <p:cNvPr id="13" name="矩形 12"/>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smtClean="0">
                  <a:solidFill>
                    <a:srgbClr val="1E1317"/>
                  </a:solidFill>
                  <a:latin typeface="微软雅黑" panose="020B0503020204020204" charset="-122"/>
                  <a:ea typeface="微软雅黑" panose="020B0503020204020204" charset="-122"/>
                </a:rPr>
                <a:t>精讲点拨</a:t>
              </a:r>
              <a:endParaRPr lang="en-US" altLang="zh-CN" sz="3000" b="1" dirty="0">
                <a:solidFill>
                  <a:srgbClr val="1E1317"/>
                </a:solidFill>
                <a:latin typeface="微软雅黑" panose="020B0503020204020204" charset="-122"/>
                <a:ea typeface="微软雅黑" panose="020B0503020204020204" charset="-122"/>
              </a:endParaRPr>
            </a:p>
          </p:txBody>
        </p:sp>
      </p:grpSp>
      <p:sp>
        <p:nvSpPr>
          <p:cNvPr id="14" name="矩形 13"/>
          <p:cNvSpPr/>
          <p:nvPr/>
        </p:nvSpPr>
        <p:spPr>
          <a:xfrm>
            <a:off x="390000" y="717079"/>
            <a:ext cx="11412000" cy="5909310"/>
          </a:xfrm>
          <a:prstGeom prst="rect">
            <a:avLst/>
          </a:prstGeom>
        </p:spPr>
        <p:txBody>
          <a:bodyPr>
            <a:spAutoFit/>
          </a:bodyPr>
          <a:lstStyle/>
          <a:p>
            <a:pPr algn="just">
              <a:lnSpc>
                <a:spcPct val="150000"/>
              </a:lnSpc>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1.</a:t>
            </a:r>
            <a:r>
              <a:rPr lang="zh-CN" altLang="en-US" sz="2800" kern="100" smtClean="0">
                <a:latin typeface="方正大黑_GBK" panose="03000509000000000000" pitchFamily="65" charset="-122"/>
                <a:ea typeface="方正大黑_GBK" panose="03000509000000000000" pitchFamily="65" charset="-122"/>
                <a:cs typeface="Courier New" panose="02070309020205020404" pitchFamily="49" charset="0"/>
              </a:rPr>
              <a:t>位置</a:t>
            </a:r>
            <a:endParaRPr lang="en-US" altLang="zh-CN" sz="2800" kern="100" smtClean="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热带高压是全球性的大气环流系统。它通常活动在较低纬度上空。在太平洋上，太平洋副热带高压中心有时只有一个，位于夏威夷附近，有时分裂成两个，分别位于东西太平洋上。影响我国的副热带高压是北太平洋副高向西伸出的脊或高压单体，即西太平洋副热带高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脊</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简称副高。在副高区内，由于气流下沉，一般云雨少见、气温偏高、天气炎热；而副高西侧边缘的东南风从海洋吹向陆地，易出现降水天气。夏季，副高强度大、范围广，冬季，强度减弱，范围缩小。副高的强弱和位置变化，对我国天气、旱涝和台风活动影响很大</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586780"/>
            <a:ext cx="11412000"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2.</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副高与我国雨带位置移动</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我国东部地区的主要雨带，经常处于高压脊线以北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个纬度的距离处。</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6" name="Picture 2" descr="1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879" y="2974161"/>
            <a:ext cx="3742113" cy="330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8673" y="2019541"/>
            <a:ext cx="5835336" cy="425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548680"/>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正常规律：冬季副高脊线位于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15°N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附近，随着太阳直射点北移，副高脊线缓慢地向北移动。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393621953"/>
              </p:ext>
            </p:extLst>
          </p:nvPr>
        </p:nvGraphicFramePr>
        <p:xfrm>
          <a:off x="551385" y="1916832"/>
          <a:ext cx="11089230" cy="4480560"/>
        </p:xfrm>
        <a:graphic>
          <a:graphicData uri="http://schemas.openxmlformats.org/drawingml/2006/table">
            <a:tbl>
              <a:tblPr/>
              <a:tblGrid>
                <a:gridCol w="1930367"/>
                <a:gridCol w="3686256"/>
                <a:gridCol w="5472607"/>
              </a:tblGrid>
              <a:tr h="252662">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副高脊线位置</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雨带位置</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52662">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15°N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20°N</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月登陆华南，</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月到南岭</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57986">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6</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月中旬</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25°N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雨带到达江淮地区，江淮地区出现梅雨</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华南则转入晴热干旱的盛夏</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010648">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月中</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下旬</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25°N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30°N</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雨带到达华北地区，华北地区进入雨季</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江淮地区梅雨结束，伏旱开始；华南地区台风明显活跃</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86897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710635222"/>
              </p:ext>
            </p:extLst>
          </p:nvPr>
        </p:nvGraphicFramePr>
        <p:xfrm>
          <a:off x="551385" y="1268760"/>
          <a:ext cx="11089230" cy="3840480"/>
        </p:xfrm>
        <a:graphic>
          <a:graphicData uri="http://schemas.openxmlformats.org/drawingml/2006/table">
            <a:tbl>
              <a:tblPr/>
              <a:tblGrid>
                <a:gridCol w="1930367"/>
                <a:gridCol w="3686256"/>
                <a:gridCol w="5472607"/>
              </a:tblGrid>
              <a:tr h="252662">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副高脊线位置</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雨带位置</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31655">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月底至</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月初</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跨过</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30°N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到达最北位置并在此停留</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华北、东北</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78993">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月下旬</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自北向南迅速撤退</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华西秋雨</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大部分地区秋高气爽</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78993">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9</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月上旬</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回撤到</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25°N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附近</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zh-CN" altLang="en-US"/>
                    </a:p>
                  </a:txBody>
                  <a:tcPr/>
                </a:tc>
              </a:tr>
              <a:tr h="505324">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10</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月上旬</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回撤到</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20°N</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以南</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16076" marR="16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102505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902762"/>
            <a:ext cx="11412000" cy="4542462"/>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异常年份</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副高强的年份</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副高较常年偏北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，副高西伸北进快，夏季风北移速度快，北方雨季提前，雨季延长，降水增多；而南方雨季变短，降水变少，易出现北涝南旱。</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副高弱的年份</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副高较常年偏南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，副高西伸北进慢，夏季风北移速度慢，雨带长时间滞留在南方，导致南方雨季延长，降水增多；而北方雨季变短，降水减少，容易出现南涝北旱。</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810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836712"/>
            <a:ext cx="11412000" cy="679032"/>
          </a:xfrm>
          <a:prstGeom prst="rect">
            <a:avLst/>
          </a:prstGeom>
        </p:spPr>
        <p:txBody>
          <a:bodyPr wrap="square">
            <a:spAutoFit/>
          </a:bodyPr>
          <a:lstStyle/>
          <a:p>
            <a:pPr algn="just">
              <a:lnSpc>
                <a:spcPct val="150000"/>
              </a:lnSpc>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3.</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副高与台风的</a:t>
            </a:r>
            <a:r>
              <a:rPr lang="zh-CN" altLang="en-US" sz="2800" kern="100" smtClean="0">
                <a:latin typeface="方正大黑_GBK" panose="03000509000000000000" pitchFamily="65" charset="-122"/>
                <a:ea typeface="方正大黑_GBK" panose="03000509000000000000" pitchFamily="65" charset="-122"/>
                <a:cs typeface="Courier New" panose="02070309020205020404" pitchFamily="49" charset="0"/>
              </a:rPr>
              <a:t>关系</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p:txBody>
      </p:sp>
      <p:pic>
        <p:nvPicPr>
          <p:cNvPr id="3074" name="Picture 2" descr="12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409" y="1607312"/>
            <a:ext cx="5263677" cy="36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27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8313" y="1773210"/>
            <a:ext cx="4536818" cy="345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836712"/>
            <a:ext cx="11412000" cy="5188793"/>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影响台风的形成</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副高南侧纬度低，海水温度高，能为台风提供足够的热量；台风是低压系统，中心气流上升，副高是高压系统，中心气流下沉，二者势力上是此消彼长，垂直方向气流相互抑制。因副高是大尺度天气系统，空间规模极大，台风尺度小，势力相对较弱，所以一般是台风受副高的影响更大：距离副高近的区域，气压、气流均有相互抵消的趋势，台风很难形成；只有低压系统势力很强大、距离副高稍远一点的南部海域才利于台风的形成</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939764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195fc4e-7e89-407e-b1dd-325447dda3d6"/>
  <p:tag name="COMMONDATA" val="eyJoZGlkIjoiNDI0NGQxNTU2OWM5ZjYzYzhiZDYzZmZiZTNmMTUyNzI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方正中等线简体"/>
        <a:ea typeface=""/>
        <a:cs typeface=""/>
        <a:font script="Jpan" typeface="游ゴシック"/>
        <a:font script="Hang" typeface="맑은 고딕"/>
        <a:font script="Hans" typeface="方正中等线简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2149</Words>
  <Application>Microsoft Office PowerPoint</Application>
  <PresentationFormat>宽屏</PresentationFormat>
  <Paragraphs>290</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DOUYU Font</vt:lpstr>
      <vt:lpstr>方正大黑_GBK</vt:lpstr>
      <vt:lpstr>方正中等线简体</vt:lpstr>
      <vt:lpstr>方正综艺简体</vt:lpstr>
      <vt:lpstr>黑体</vt:lpstr>
      <vt:lpstr>华文细黑</vt:lpstr>
      <vt:lpstr>楷体_GB2312</vt:lpstr>
      <vt:lpstr>宋体</vt:lpstr>
      <vt:lpstr>微软雅黑</vt:lpstr>
      <vt:lpstr>Arial</vt:lpstr>
      <vt:lpstr>Calibri</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335</cp:revision>
  <dcterms:created xsi:type="dcterms:W3CDTF">2021-11-28T07:09:00Z</dcterms:created>
  <dcterms:modified xsi:type="dcterms:W3CDTF">2023-10-31T02:31:53Z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C20337CB40DE4037B66A7E518F123EAC</vt:lpwstr>
  </property>
  <property fmtid="{D5CDD505-2E9C-101B-9397-08002B2CF9AE}" pid="3" name="KSOProductBuildVer">
    <vt:lpwstr>2052-11.1.0.13703</vt:lpwstr>
  </property>
</Properties>
</file>