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handoutMasterIdLst>
    <p:handoutMasterId r:id="rId79"/>
  </p:handoutMasterIdLst>
  <p:sldIdLst>
    <p:sldId id="326" r:id="rId2"/>
    <p:sldId id="342" r:id="rId3"/>
    <p:sldId id="260" r:id="rId4"/>
    <p:sldId id="261" r:id="rId5"/>
    <p:sldId id="380" r:id="rId6"/>
    <p:sldId id="383" r:id="rId7"/>
    <p:sldId id="360" r:id="rId8"/>
    <p:sldId id="264" r:id="rId9"/>
    <p:sldId id="350" r:id="rId10"/>
    <p:sldId id="384" r:id="rId11"/>
    <p:sldId id="267" r:id="rId12"/>
    <p:sldId id="386" r:id="rId13"/>
    <p:sldId id="388" r:id="rId14"/>
    <p:sldId id="390" r:id="rId15"/>
    <p:sldId id="392" r:id="rId16"/>
    <p:sldId id="268" r:id="rId17"/>
    <p:sldId id="393" r:id="rId18"/>
    <p:sldId id="297" r:id="rId19"/>
    <p:sldId id="329" r:id="rId20"/>
    <p:sldId id="394" r:id="rId21"/>
    <p:sldId id="395" r:id="rId22"/>
    <p:sldId id="300" r:id="rId23"/>
    <p:sldId id="301" r:id="rId24"/>
    <p:sldId id="363" r:id="rId25"/>
    <p:sldId id="276" r:id="rId26"/>
    <p:sldId id="304" r:id="rId27"/>
    <p:sldId id="396" r:id="rId28"/>
    <p:sldId id="305" r:id="rId29"/>
    <p:sldId id="306" r:id="rId30"/>
    <p:sldId id="376" r:id="rId31"/>
    <p:sldId id="377" r:id="rId32"/>
    <p:sldId id="397" r:id="rId33"/>
    <p:sldId id="398" r:id="rId34"/>
    <p:sldId id="399" r:id="rId35"/>
    <p:sldId id="331" r:id="rId36"/>
    <p:sldId id="282" r:id="rId37"/>
    <p:sldId id="400" r:id="rId38"/>
    <p:sldId id="362" r:id="rId39"/>
    <p:sldId id="308" r:id="rId40"/>
    <p:sldId id="309" r:id="rId41"/>
    <p:sldId id="310" r:id="rId42"/>
    <p:sldId id="311" r:id="rId43"/>
    <p:sldId id="283" r:id="rId44"/>
    <p:sldId id="401" r:id="rId45"/>
    <p:sldId id="313" r:id="rId46"/>
    <p:sldId id="314" r:id="rId47"/>
    <p:sldId id="356" r:id="rId48"/>
    <p:sldId id="284" r:id="rId49"/>
    <p:sldId id="315" r:id="rId50"/>
    <p:sldId id="316" r:id="rId51"/>
    <p:sldId id="402" r:id="rId52"/>
    <p:sldId id="317" r:id="rId53"/>
    <p:sldId id="403" r:id="rId54"/>
    <p:sldId id="318" r:id="rId55"/>
    <p:sldId id="319" r:id="rId56"/>
    <p:sldId id="364" r:id="rId57"/>
    <p:sldId id="404" r:id="rId58"/>
    <p:sldId id="365" r:id="rId59"/>
    <p:sldId id="366" r:id="rId60"/>
    <p:sldId id="367" r:id="rId61"/>
    <p:sldId id="405" r:id="rId62"/>
    <p:sldId id="368" r:id="rId63"/>
    <p:sldId id="369" r:id="rId64"/>
    <p:sldId id="370" r:id="rId65"/>
    <p:sldId id="406" r:id="rId66"/>
    <p:sldId id="407" r:id="rId67"/>
    <p:sldId id="408" r:id="rId68"/>
    <p:sldId id="410" r:id="rId69"/>
    <p:sldId id="411" r:id="rId70"/>
    <p:sldId id="412" r:id="rId71"/>
    <p:sldId id="373" r:id="rId72"/>
    <p:sldId id="413" r:id="rId73"/>
    <p:sldId id="414" r:id="rId74"/>
    <p:sldId id="415" r:id="rId75"/>
    <p:sldId id="416" r:id="rId76"/>
    <p:sldId id="320" r:id="rId77"/>
  </p:sldIdLst>
  <p:sldSz cx="12192000" cy="6858000"/>
  <p:notesSz cx="6858000" cy="9144000"/>
  <p:custDataLst>
    <p:tags r:id="rId8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7F7F6"/>
    <a:srgbClr val="7F7F7F"/>
    <a:srgbClr val="06234A"/>
    <a:srgbClr val="984807"/>
    <a:srgbClr val="5B586B"/>
    <a:srgbClr val="071236"/>
    <a:srgbClr val="141929"/>
    <a:srgbClr val="61768A"/>
    <a:srgbClr val="A8C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1" autoAdjust="0"/>
    <p:restoredTop sz="96318" autoAdjust="0"/>
  </p:normalViewPr>
  <p:slideViewPr>
    <p:cSldViewPr>
      <p:cViewPr varScale="1">
        <p:scale>
          <a:sx n="108" d="100"/>
          <a:sy n="108" d="100"/>
        </p:scale>
        <p:origin x="7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2023/10/31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69976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方正中等线简体" panose="03000509000000000000" charset="-122"/>
                <a:ea typeface="方正中等线简体" panose="03000509000000000000" charset="-122"/>
              </a:defRPr>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方正中等线简体" panose="03000509000000000000" charset="-122"/>
                <a:ea typeface="方正中等线简体" panose="03000509000000000000" charset="-122"/>
              </a:defRPr>
            </a:lvl1pPr>
          </a:lstStyle>
          <a:p>
            <a:fld id="{394B7945-084E-684E-83FE-28B87A05E60B}" type="datetimeFigureOut">
              <a:rPr kumimoji="1" lang="zh-CN" altLang="en-US" smtClean="0"/>
              <a:t>2023/10/31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方正中等线简体" panose="03000509000000000000" charset="-122"/>
                <a:ea typeface="方正中等线简体" panose="03000509000000000000" charset="-122"/>
              </a:defRPr>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方正中等线简体" panose="03000509000000000000" charset="-122"/>
                <a:ea typeface="方正中等线简体" panose="03000509000000000000" charset="-122"/>
              </a:defRPr>
            </a:lvl1pPr>
          </a:lstStyle>
          <a:p>
            <a:fld id="{2CF1FF9B-E9E4-704B-8077-F8AA806467D3}" type="slidenum">
              <a:rPr kumimoji="1" lang="zh-CN" altLang="en-US" smtClean="0"/>
              <a:t>‹#›</a:t>
            </a:fld>
            <a:endParaRPr kumimoji="1" lang="zh-CN" altLang="en-US"/>
          </a:p>
        </p:txBody>
      </p:sp>
    </p:spTree>
    <p:extLst>
      <p:ext uri="{BB962C8B-B14F-4D97-AF65-F5344CB8AC3E}">
        <p14:creationId xmlns:p14="http://schemas.microsoft.com/office/powerpoint/2010/main" val="38598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1pPr>
    <a:lvl2pPr marL="4572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2pPr>
    <a:lvl3pPr marL="9144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3pPr>
    <a:lvl4pPr marL="13716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4pPr>
    <a:lvl5pPr marL="1828800" algn="l" defTabSz="914400" rtl="0" eaLnBrk="1" latinLnBrk="0" hangingPunct="1">
      <a:defRPr sz="1200" kern="1200">
        <a:solidFill>
          <a:schemeClr val="tx1"/>
        </a:solidFill>
        <a:latin typeface="方正中等线简体" panose="03000509000000000000" charset="-122"/>
        <a:ea typeface="方正中等线简体" panose="03000509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习题">
    <p:bg>
      <p:bgPr>
        <a:solidFill>
          <a:srgbClr val="F7F7F6"/>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p:cNvPicPr>
          <p:nvPr userDrawn="1"/>
        </p:nvPicPr>
        <p:blipFill rotWithShape="1">
          <a:blip r:embed="rId2">
            <a:extLst>
              <a:ext uri="{28A0092B-C50C-407E-A947-70E740481C1C}">
                <a14:useLocalDpi xmlns:a14="http://schemas.microsoft.com/office/drawing/2010/main" val="0"/>
              </a:ext>
            </a:extLst>
          </a:blip>
          <a:srcRect t="1" b="15350"/>
          <a:stretch>
            <a:fillRect/>
          </a:stretch>
        </p:blipFill>
        <p:spPr>
          <a:xfrm flipH="1">
            <a:off x="2400" y="0"/>
            <a:ext cx="12189600" cy="6858000"/>
          </a:xfrm>
          <a:prstGeom prst="rect">
            <a:avLst/>
          </a:prstGeom>
        </p:spPr>
      </p:pic>
      <p:sp>
        <p:nvSpPr>
          <p:cNvPr id="4" name="矩形 3"/>
          <p:cNvSpPr/>
          <p:nvPr userDrawn="1"/>
        </p:nvSpPr>
        <p:spPr>
          <a:xfrm>
            <a:off x="0" y="476672"/>
            <a:ext cx="12192000" cy="63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习题">
    <p:bg>
      <p:bgPr>
        <a:solidFill>
          <a:srgbClr val="F7F7F6"/>
        </a:solidFill>
        <a:effectLst/>
      </p:bgPr>
    </p:bg>
    <p:spTree>
      <p:nvGrpSpPr>
        <p:cNvPr id="1" name=""/>
        <p:cNvGrpSpPr/>
        <p:nvPr/>
      </p:nvGrpSpPr>
      <p:grpSpPr>
        <a:xfrm>
          <a:off x="0" y="0"/>
          <a:ext cx="0" cy="0"/>
          <a:chOff x="0" y="0"/>
          <a:chExt cx="0" cy="0"/>
        </a:xfrm>
      </p:grpSpPr>
      <p:pic>
        <p:nvPicPr>
          <p:cNvPr id="5" name="图片 4"/>
          <p:cNvPicPr>
            <a:picLocks/>
          </p:cNvPicPr>
          <p:nvPr userDrawn="1"/>
        </p:nvPicPr>
        <p:blipFill rotWithShape="1">
          <a:blip r:embed="rId2">
            <a:extLst>
              <a:ext uri="{28A0092B-C50C-407E-A947-70E740481C1C}">
                <a14:useLocalDpi xmlns:a14="http://schemas.microsoft.com/office/drawing/2010/main" val="0"/>
              </a:ext>
            </a:extLst>
          </a:blip>
          <a:srcRect t="1" b="15350"/>
          <a:stretch>
            <a:fillRect/>
          </a:stretch>
        </p:blipFill>
        <p:spPr>
          <a:xfrm flipH="1">
            <a:off x="2400" y="0"/>
            <a:ext cx="12189600" cy="6858000"/>
          </a:xfrm>
          <a:prstGeom prst="rect">
            <a:avLst/>
          </a:prstGeom>
        </p:spPr>
      </p:pic>
      <p:sp>
        <p:nvSpPr>
          <p:cNvPr id="3" name="圆角矩形 2"/>
          <p:cNvSpPr/>
          <p:nvPr userDrawn="1"/>
        </p:nvSpPr>
        <p:spPr>
          <a:xfrm>
            <a:off x="388896" y="369600"/>
            <a:ext cx="11377264" cy="6192688"/>
          </a:xfrm>
          <a:prstGeom prst="roundRect">
            <a:avLst>
              <a:gd name="adj" fmla="val 41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仅标题">
    <p:bg>
      <p:bgPr>
        <a:solidFill>
          <a:srgbClr val="F7F7F6"/>
        </a:solidFill>
        <a:effectLst/>
      </p:bgPr>
    </p:bg>
    <p:spTree>
      <p:nvGrpSpPr>
        <p:cNvPr id="1" name=""/>
        <p:cNvGrpSpPr/>
        <p:nvPr/>
      </p:nvGrpSpPr>
      <p:grpSpPr>
        <a:xfrm>
          <a:off x="0" y="0"/>
          <a:ext cx="0" cy="0"/>
          <a:chOff x="0" y="0"/>
          <a:chExt cx="0" cy="0"/>
        </a:xfrm>
      </p:grpSpPr>
      <p:sp>
        <p:nvSpPr>
          <p:cNvPr id="3" name="矩形 2"/>
          <p:cNvSpPr/>
          <p:nvPr userDrawn="1"/>
        </p:nvSpPr>
        <p:spPr>
          <a:xfrm>
            <a:off x="1200" y="352746"/>
            <a:ext cx="12189600" cy="615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图片 6"/>
          <p:cNvPicPr>
            <a:picLocks/>
          </p:cNvPicPr>
          <p:nvPr userDrawn="1"/>
        </p:nvPicPr>
        <p:blipFill rotWithShape="1">
          <a:blip r:embed="rId2">
            <a:extLst>
              <a:ext uri="{28A0092B-C50C-407E-A947-70E740481C1C}">
                <a14:useLocalDpi xmlns:a14="http://schemas.microsoft.com/office/drawing/2010/main" val="0"/>
              </a:ext>
            </a:extLst>
          </a:blip>
          <a:srcRect t="1" b="15350"/>
          <a:stretch>
            <a:fillRect/>
          </a:stretch>
        </p:blipFill>
        <p:spPr>
          <a:xfrm flipH="1">
            <a:off x="2400" y="0"/>
            <a:ext cx="12189600" cy="6858000"/>
          </a:xfrm>
          <a:prstGeom prst="rect">
            <a:avLst/>
          </a:prstGeom>
        </p:spPr>
      </p:pic>
      <p:sp>
        <p:nvSpPr>
          <p:cNvPr id="5" name="圆角矩形 4"/>
          <p:cNvSpPr/>
          <p:nvPr userDrawn="1"/>
        </p:nvSpPr>
        <p:spPr>
          <a:xfrm>
            <a:off x="0" y="620688"/>
            <a:ext cx="12190800" cy="6237312"/>
          </a:xfrm>
          <a:prstGeom prst="roundRect">
            <a:avLst>
              <a:gd name="adj" fmla="val 41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32.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23.xml"/><Relationship Id="rId7" Type="http://schemas.openxmlformats.org/officeDocument/2006/relationships/image" Target="../media/image7.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 Id="rId9" Type="http://schemas.openxmlformats.org/officeDocument/2006/relationships/slide" Target="slide32.xml"/></Relationships>
</file>

<file path=ppt/slides/_rels/slide2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2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26.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3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3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3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5.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3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38.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3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1.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3.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2.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2.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2.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2.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2.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8.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2.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4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2.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4.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51.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4.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5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4.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53.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4.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5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62.xml"/><Relationship Id="rId3" Type="http://schemas.openxmlformats.org/officeDocument/2006/relationships/slide" Target="slide36.xml"/><Relationship Id="rId7" Type="http://schemas.openxmlformats.org/officeDocument/2006/relationships/slide" Target="slide46.xml"/><Relationship Id="rId12" Type="http://schemas.openxmlformats.org/officeDocument/2006/relationships/slide" Target="slide59.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56.xml"/><Relationship Id="rId5" Type="http://schemas.openxmlformats.org/officeDocument/2006/relationships/slide" Target="slide41.xml"/><Relationship Id="rId15" Type="http://schemas.openxmlformats.org/officeDocument/2006/relationships/slide" Target="slide71.xml"/><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slide" Target="slide64.xml"/></Relationships>
</file>

<file path=ppt/slides/_rels/slide5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4.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5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5.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5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5.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58.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5.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5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5.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5.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1.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5.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5.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3.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5.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7.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8.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9.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8.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8.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8.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6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19.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71.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7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2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73.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2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7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2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7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slide" Target="slide39.xml"/><Relationship Id="rId7" Type="http://schemas.openxmlformats.org/officeDocument/2006/relationships/slide" Target="slide48.xml"/><Relationship Id="rId12" Type="http://schemas.openxmlformats.org/officeDocument/2006/relationships/slide" Target="slide62.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9.xml"/><Relationship Id="rId5" Type="http://schemas.openxmlformats.org/officeDocument/2006/relationships/slide" Target="slide43.xml"/><Relationship Id="rId15" Type="http://schemas.openxmlformats.org/officeDocument/2006/relationships/image" Target="../media/image20.png"/><Relationship Id="rId10" Type="http://schemas.openxmlformats.org/officeDocument/2006/relationships/slide" Target="slide56.xml"/><Relationship Id="rId4" Type="http://schemas.openxmlformats.org/officeDocument/2006/relationships/slide" Target="slide41.xml"/><Relationship Id="rId9" Type="http://schemas.openxmlformats.org/officeDocument/2006/relationships/slide" Target="slide54.xml"/><Relationship Id="rId14" Type="http://schemas.openxmlformats.org/officeDocument/2006/relationships/slide" Target="slide7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p:cNvPicPr>
          <p:nvPr/>
        </p:nvPicPr>
        <p:blipFill rotWithShape="1">
          <a:blip r:embed="rId2">
            <a:extLst>
              <a:ext uri="{28A0092B-C50C-407E-A947-70E740481C1C}">
                <a14:useLocalDpi xmlns:a14="http://schemas.microsoft.com/office/drawing/2010/main" val="0"/>
              </a:ext>
            </a:extLst>
          </a:blip>
          <a:srcRect t="1" b="15350"/>
          <a:stretch>
            <a:fillRect/>
          </a:stretch>
        </p:blipFill>
        <p:spPr>
          <a:xfrm flipH="1">
            <a:off x="2400" y="0"/>
            <a:ext cx="12189600" cy="6858000"/>
          </a:xfrm>
          <a:prstGeom prst="rect">
            <a:avLst/>
          </a:prstGeom>
        </p:spPr>
      </p:pic>
      <p:sp>
        <p:nvSpPr>
          <p:cNvPr id="14" name="任意多边形 3"/>
          <p:cNvSpPr/>
          <p:nvPr/>
        </p:nvSpPr>
        <p:spPr>
          <a:xfrm>
            <a:off x="11424592" y="6062343"/>
            <a:ext cx="693616" cy="767917"/>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50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charset="-122"/>
              <a:ea typeface="微软雅黑" panose="020B0503020204020204" charset="-122"/>
            </a:endParaRPr>
          </a:p>
        </p:txBody>
      </p:sp>
      <p:sp>
        <p:nvSpPr>
          <p:cNvPr id="15" name="矩形 14"/>
          <p:cNvSpPr/>
          <p:nvPr/>
        </p:nvSpPr>
        <p:spPr>
          <a:xfrm>
            <a:off x="911424" y="1988840"/>
            <a:ext cx="1296144" cy="400110"/>
          </a:xfrm>
          <a:prstGeom prst="rect">
            <a:avLst/>
          </a:prstGeom>
        </p:spPr>
        <p:txBody>
          <a:bodyPr wrap="square">
            <a:spAutoFit/>
          </a:bodyPr>
          <a:lstStyle/>
          <a:p>
            <a:pPr algn="ctr"/>
            <a:r>
              <a:rPr lang="zh-CN" altLang="en-US" sz="2000" dirty="0" smtClean="0">
                <a:solidFill>
                  <a:schemeClr val="bg1"/>
                </a:solidFill>
                <a:effectLst>
                  <a:outerShdw blurRad="38100" dist="38100" dir="2700000" algn="tl">
                    <a:srgbClr val="000000">
                      <a:alpha val="43137"/>
                    </a:srgbClr>
                  </a:outerShdw>
                </a:effectLst>
                <a:cs typeface="+mn-ea"/>
                <a:sym typeface="+mn-lt"/>
              </a:rPr>
              <a:t>第一部分    </a:t>
            </a:r>
            <a:endParaRPr lang="zh-CN" altLang="en-US" sz="2000" dirty="0">
              <a:solidFill>
                <a:schemeClr val="bg1"/>
              </a:solidFill>
              <a:effectLst>
                <a:outerShdw blurRad="38100" dist="38100" dir="2700000" algn="tl">
                  <a:srgbClr val="000000">
                    <a:alpha val="43137"/>
                  </a:srgbClr>
                </a:outerShdw>
              </a:effectLst>
              <a:cs typeface="+mn-ea"/>
              <a:sym typeface="+mn-lt"/>
            </a:endParaRPr>
          </a:p>
        </p:txBody>
      </p:sp>
      <p:sp>
        <p:nvSpPr>
          <p:cNvPr id="7" name="矩形 6"/>
          <p:cNvSpPr/>
          <p:nvPr/>
        </p:nvSpPr>
        <p:spPr>
          <a:xfrm>
            <a:off x="814736" y="2489628"/>
            <a:ext cx="11185920" cy="1446550"/>
          </a:xfrm>
          <a:prstGeom prst="rect">
            <a:avLst/>
          </a:prstGeom>
        </p:spPr>
        <p:txBody>
          <a:bodyPr wrap="square">
            <a:spAutoFit/>
          </a:bodyPr>
          <a:lstStyle/>
          <a:p>
            <a:pPr lvl="0"/>
            <a:r>
              <a:rPr lang="zh-CN" altLang="en-US" sz="8800" b="1" spc="-300" smtClean="0">
                <a:ln>
                  <a:solidFill>
                    <a:schemeClr val="accent5">
                      <a:lumMod val="50000"/>
                    </a:schemeClr>
                  </a:solidFill>
                </a:ln>
                <a:solidFill>
                  <a:schemeClr val="bg1"/>
                </a:solidFill>
                <a:latin typeface="+mn-ea"/>
                <a:cs typeface="+mn-ea"/>
                <a:sym typeface="+mn-lt"/>
              </a:rPr>
              <a:t>专题三  地球上的水</a:t>
            </a:r>
            <a:endParaRPr lang="zh-CN" altLang="en-US" sz="8800" b="1" spc="-300" dirty="0">
              <a:ln>
                <a:solidFill>
                  <a:schemeClr val="accent5">
                    <a:lumMod val="50000"/>
                  </a:schemeClr>
                </a:solidFill>
              </a:ln>
              <a:solidFill>
                <a:schemeClr val="bg1"/>
              </a:solidFill>
              <a:latin typeface="+mn-ea"/>
              <a:cs typeface="+mn-ea"/>
              <a:sym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7382"/>
            <a:ext cx="5036139"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7161118" y="-27382"/>
            <a:ext cx="5030882"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5033510" y="-26878"/>
            <a:ext cx="2124980" cy="637261"/>
            <a:chOff x="5116463" y="127443"/>
            <a:chExt cx="1963180" cy="637261"/>
          </a:xfrm>
        </p:grpSpPr>
        <p:sp>
          <p:nvSpPr>
            <p:cNvPr id="13" name="矩形 12"/>
            <p:cNvSpPr/>
            <p:nvPr/>
          </p:nvSpPr>
          <p:spPr>
            <a:xfrm>
              <a:off x="5116463" y="127445"/>
              <a:ext cx="1963180" cy="637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接连接符 11"/>
            <p:cNvCxnSpPr/>
            <p:nvPr/>
          </p:nvCxnSpPr>
          <p:spPr>
            <a:xfrm>
              <a:off x="5116463" y="673646"/>
              <a:ext cx="196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001371" y="127443"/>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201171" y="127444"/>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32"/>
            <p:cNvSpPr txBox="1"/>
            <p:nvPr/>
          </p:nvSpPr>
          <p:spPr>
            <a:xfrm>
              <a:off x="5166541" y="157748"/>
              <a:ext cx="1861844" cy="553998"/>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a:r>
                <a:rPr lang="zh-CN" altLang="en-US" sz="3000" b="1" dirty="0" smtClean="0">
                  <a:solidFill>
                    <a:srgbClr val="1E1317"/>
                  </a:solidFill>
                  <a:latin typeface="微软雅黑" panose="020B0503020204020204" charset="-122"/>
                  <a:ea typeface="微软雅黑" panose="020B0503020204020204" charset="-122"/>
                </a:rPr>
                <a:t>主干精讲</a:t>
              </a:r>
              <a:endParaRPr lang="en-US" altLang="zh-CN" sz="3000" b="1" dirty="0">
                <a:solidFill>
                  <a:srgbClr val="1E1317"/>
                </a:solidFill>
                <a:latin typeface="微软雅黑" panose="020B0503020204020204" charset="-122"/>
                <a:ea typeface="微软雅黑" panose="020B0503020204020204" charset="-122"/>
              </a:endParaRPr>
            </a:p>
          </p:txBody>
        </p:sp>
      </p:grpSp>
      <p:sp>
        <p:nvSpPr>
          <p:cNvPr id="14" name="矩形 13"/>
          <p:cNvSpPr/>
          <p:nvPr/>
        </p:nvSpPr>
        <p:spPr>
          <a:xfrm>
            <a:off x="390000" y="673646"/>
            <a:ext cx="11412000" cy="1321324"/>
          </a:xfrm>
          <a:prstGeom prst="rect">
            <a:avLst/>
          </a:prstGeom>
        </p:spPr>
        <p:txBody>
          <a:bodyPr>
            <a:spAutoFit/>
          </a:bodyPr>
          <a:lstStyle/>
          <a:p>
            <a:pPr algn="just">
              <a:lnSpc>
                <a:spcPct val="150000"/>
              </a:lnSpc>
            </a:pPr>
            <a:r>
              <a:rPr lang="en-US" altLang="zh-CN" sz="2800" kern="100">
                <a:latin typeface="方正大黑_GBK" panose="03000509000000000000" pitchFamily="65" charset="-122"/>
                <a:ea typeface="方正大黑_GBK" panose="03000509000000000000" pitchFamily="65" charset="-122"/>
                <a:cs typeface="Courier New" panose="02070309020205020404" pitchFamily="49" charset="0"/>
              </a:rPr>
              <a:t>1.</a:t>
            </a:r>
            <a:r>
              <a:rPr lang="zh-CN" altLang="en-US" sz="2800" kern="100">
                <a:latin typeface="方正大黑_GBK" panose="03000509000000000000" pitchFamily="65" charset="-122"/>
                <a:ea typeface="方正大黑_GBK" panose="03000509000000000000" pitchFamily="65" charset="-122"/>
                <a:cs typeface="Courier New" panose="02070309020205020404" pitchFamily="49" charset="0"/>
              </a:rPr>
              <a:t>河流补给类型的</a:t>
            </a:r>
            <a:r>
              <a:rPr lang="zh-CN" altLang="en-US" sz="2800" kern="100" smtClean="0">
                <a:latin typeface="方正大黑_GBK" panose="03000509000000000000" pitchFamily="65" charset="-122"/>
                <a:ea typeface="方正大黑_GBK" panose="03000509000000000000" pitchFamily="65" charset="-122"/>
                <a:cs typeface="Courier New" panose="02070309020205020404" pitchFamily="49" charset="0"/>
              </a:rPr>
              <a:t>判断</a:t>
            </a:r>
            <a:endParaRPr lang="en-US" altLang="zh-CN" sz="2800" kern="100" smtClean="0">
              <a:latin typeface="方正大黑_GBK" panose="03000509000000000000" pitchFamily="65" charset="-122"/>
              <a:ea typeface="方正大黑_GBK" panose="03000509000000000000" pitchFamily="65" charset="-122"/>
              <a:cs typeface="Courier New" panose="02070309020205020404" pitchFamily="49" charset="0"/>
            </a:endParaRPr>
          </a:p>
          <a:p>
            <a:pPr algn="just">
              <a:lnSpc>
                <a:spcPct val="150000"/>
              </a:lnSpc>
            </a:pPr>
            <a:r>
              <a:rPr lang="en-US" altLang="zh-CN" sz="2800" kern="100">
                <a:latin typeface="Times New Roman" panose="02020603050405020304" pitchFamily="18" charset="0"/>
                <a:ea typeface="方正中等线简体" panose="03000509000000000000" pitchFamily="65" charset="-122"/>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依据河流所在地区判断</a:t>
            </a:r>
            <a:endParaRPr lang="zh-CN" altLang="zh-CN" sz="2800" kern="100" dirty="0">
              <a:latin typeface="方正大黑_GBK" panose="03000509000000000000" pitchFamily="65" charset="-122"/>
              <a:ea typeface="方正大黑_GBK" panose="03000509000000000000" pitchFamily="65"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359721400"/>
              </p:ext>
            </p:extLst>
          </p:nvPr>
        </p:nvGraphicFramePr>
        <p:xfrm>
          <a:off x="551385" y="2113806"/>
          <a:ext cx="11089230" cy="4320000"/>
        </p:xfrm>
        <a:graphic>
          <a:graphicData uri="http://schemas.openxmlformats.org/drawingml/2006/table">
            <a:tbl>
              <a:tblPr/>
              <a:tblGrid>
                <a:gridCol w="3168351"/>
                <a:gridCol w="7920879"/>
              </a:tblGrid>
              <a:tr h="720000">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地区</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我国</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补给类型</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20000">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东部季风区</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河流以大气降水补给为主</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20000">
                <a:tc>
                  <a:txBody>
                    <a:bodyPr/>
                    <a:lstStyle/>
                    <a:p>
                      <a:pPr algn="ctr">
                        <a:lnSpc>
                          <a:spcPct val="150000"/>
                        </a:lnSpc>
                        <a:spcAft>
                          <a:spcPts val="0"/>
                        </a:spcAft>
                        <a:tabLst>
                          <a:tab pos="2250440" algn="l"/>
                        </a:tabLst>
                      </a:pPr>
                      <a:r>
                        <a:rPr lang="zh-CN" sz="28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西北干旱、半干旱区</a:t>
                      </a:r>
                      <a:endParaRPr lang="zh-CN" sz="2800" kern="100" spc="-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降水稀少，河流以高山冰雪融水补给为主</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20000">
                <a:tc>
                  <a:txBody>
                    <a:bodyPr/>
                    <a:lstStyle/>
                    <a:p>
                      <a:pPr algn="ctr">
                        <a:lnSpc>
                          <a:spcPct val="150000"/>
                        </a:lnSpc>
                        <a:spcAft>
                          <a:spcPts val="0"/>
                        </a:spcAft>
                        <a:tabLst>
                          <a:tab pos="2250440" algn="l"/>
                        </a:tabLst>
                      </a:pPr>
                      <a:r>
                        <a:rPr lang="zh-CN" sz="28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长江、黄河源头地区</a:t>
                      </a:r>
                      <a:endParaRPr lang="zh-CN" sz="2800" kern="100" spc="-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气候高寒，河流以冰川融水补给为主</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40000">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东北地区</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冬季寒冷，降雪多，春汛是季节性积雪融水补给形成的；夏季高温多雨，夏汛是大气降水补给形成的</a:t>
                      </a:r>
                      <a:endParaRPr lang="zh-CN" sz="2800" kern="100" spc="-100" baseline="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348148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1043296"/>
            <a:ext cx="11412000" cy="3249800"/>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依据径流变化过程判断</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径流随降水变化而变化的河流以大气降水补给为主。</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径流的变化随气温变化而变化的河流以冰雪融水补给为主。</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径流常年较为稳定、平缓，一般多以地下水补给为主。</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湖泊对河流径流具有调节作用，使径流季节变化较小。</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679336"/>
            <a:ext cx="11412000"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方正大黑_GBK" panose="03000509000000000000" pitchFamily="65" charset="-122"/>
                <a:ea typeface="方正大黑_GBK" panose="03000509000000000000" pitchFamily="65" charset="-122"/>
                <a:cs typeface="Courier New" panose="02070309020205020404" pitchFamily="49" charset="0"/>
              </a:rPr>
              <a:t>2.</a:t>
            </a:r>
            <a:r>
              <a:rPr lang="zh-CN" altLang="en-US" sz="2800" kern="100">
                <a:latin typeface="方正大黑_GBK" panose="03000509000000000000" pitchFamily="65" charset="-122"/>
                <a:ea typeface="方正大黑_GBK" panose="03000509000000000000" pitchFamily="65" charset="-122"/>
                <a:cs typeface="Courier New" panose="02070309020205020404" pitchFamily="49" charset="0"/>
              </a:rPr>
              <a:t>河流的水文特征</a:t>
            </a:r>
            <a:endParaRPr lang="zh-CN" altLang="zh-CN" sz="2800" kern="100" dirty="0">
              <a:latin typeface="方正大黑_GBK" panose="03000509000000000000" pitchFamily="65" charset="-122"/>
              <a:ea typeface="方正大黑_GBK"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水文特征要素及影响因素</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725125946"/>
              </p:ext>
            </p:extLst>
          </p:nvPr>
        </p:nvGraphicFramePr>
        <p:xfrm>
          <a:off x="551385" y="2205264"/>
          <a:ext cx="11089230" cy="3600000"/>
        </p:xfrm>
        <a:graphic>
          <a:graphicData uri="http://schemas.openxmlformats.org/drawingml/2006/table">
            <a:tbl>
              <a:tblPr/>
              <a:tblGrid>
                <a:gridCol w="2520279"/>
                <a:gridCol w="1656184"/>
                <a:gridCol w="6912767"/>
              </a:tblGrid>
              <a:tr h="720000">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水文特征要素</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描述角度</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影响因素</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20000">
                <a:tc rowSpan="3">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流量</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marL="72000" algn="l">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大小，季节变化</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en-US" sz="28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得</a:t>
                      </a:r>
                      <a:r>
                        <a:rPr lang="en-US" sz="28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：补给类型、流域面积、调入水</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2000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250440" algn="l"/>
                        </a:tabLst>
                      </a:pPr>
                      <a:r>
                        <a:rPr lang="en-US" sz="28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失</a:t>
                      </a:r>
                      <a:r>
                        <a:rPr lang="en-US" sz="28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：蒸发、下渗、引水、用水</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40000">
                <a:tc vMerge="1">
                  <a:txBody>
                    <a:bodyPr/>
                    <a:lstStyle/>
                    <a:p>
                      <a:endParaRPr lang="zh-CN" altLang="en-US"/>
                    </a:p>
                  </a:txBody>
                  <a:tcPr/>
                </a:tc>
                <a:tc vMerge="1">
                  <a:txBody>
                    <a:bodyPr/>
                    <a:lstStyle/>
                    <a:p>
                      <a:endParaRPr lang="zh-CN" altLang="en-US"/>
                    </a:p>
                  </a:txBody>
                  <a:tcPr/>
                </a:tc>
                <a:tc>
                  <a:txBody>
                    <a:bodyPr/>
                    <a:lstStyle/>
                    <a:p>
                      <a:pPr marL="72000" algn="l">
                        <a:lnSpc>
                          <a:spcPct val="150000"/>
                        </a:lnSpc>
                        <a:spcAft>
                          <a:spcPts val="0"/>
                        </a:spcAft>
                        <a:tabLst>
                          <a:tab pos="2250440" algn="l"/>
                        </a:tabLst>
                      </a:pPr>
                      <a:r>
                        <a:rPr lang="en-US" sz="28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储</a:t>
                      </a:r>
                      <a:r>
                        <a:rPr lang="en-US" sz="2800" kern="100" baseline="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：流程长短，湖泊、沼泽、水库等湿地的调节作用</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285056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658896365"/>
              </p:ext>
            </p:extLst>
          </p:nvPr>
        </p:nvGraphicFramePr>
        <p:xfrm>
          <a:off x="551385" y="1053216"/>
          <a:ext cx="11089230" cy="4320000"/>
        </p:xfrm>
        <a:graphic>
          <a:graphicData uri="http://schemas.openxmlformats.org/drawingml/2006/table">
            <a:tbl>
              <a:tblPr/>
              <a:tblGrid>
                <a:gridCol w="2520279"/>
                <a:gridCol w="2160240"/>
                <a:gridCol w="6408711"/>
              </a:tblGrid>
              <a:tr h="720000">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水文特征要素</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描述角度</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影响因素</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880000">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水位及其</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变化</a:t>
                      </a:r>
                      <a:endParaRPr lang="en-US" alt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250440" algn="l"/>
                        </a:tabLst>
                      </a:pPr>
                      <a:r>
                        <a:rPr lang="en-US" sz="2800" kern="100" smtClean="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汛期</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高低，季节变化；汛期长短，季节或时段</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取决于河流的补给类型；湖泊、沼泽、水库等湿地的调节作用</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20000">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流速</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快慢</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取决于河道地势起伏状况</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537549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884127041"/>
              </p:ext>
            </p:extLst>
          </p:nvPr>
        </p:nvGraphicFramePr>
        <p:xfrm>
          <a:off x="551385" y="1053216"/>
          <a:ext cx="11089230" cy="4320000"/>
        </p:xfrm>
        <a:graphic>
          <a:graphicData uri="http://schemas.openxmlformats.org/drawingml/2006/table">
            <a:tbl>
              <a:tblPr/>
              <a:tblGrid>
                <a:gridCol w="2520279"/>
                <a:gridCol w="2160240"/>
                <a:gridCol w="6408711"/>
              </a:tblGrid>
              <a:tr h="720000">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水文特征要素</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描述角度</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影响因素</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160000">
                <a:tc rowSpan="2">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含沙量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大小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泥沙的来源：植被状况、地形坡度</a:t>
                      </a:r>
                      <a:r>
                        <a:rPr lang="en-US" sz="2800" kern="100" spc="100" baseline="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流速</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、表土性质、降水强度、流量多少</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侵蚀强度</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泥沙的来源量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40000">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zh-CN"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泥沙的沉积：流经的地形和河道曲直，湖、沼、水库的沉积</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沉积量</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3751603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545053545"/>
              </p:ext>
            </p:extLst>
          </p:nvPr>
        </p:nvGraphicFramePr>
        <p:xfrm>
          <a:off x="551385" y="1341168"/>
          <a:ext cx="11089230" cy="3600000"/>
        </p:xfrm>
        <a:graphic>
          <a:graphicData uri="http://schemas.openxmlformats.org/drawingml/2006/table">
            <a:tbl>
              <a:tblPr/>
              <a:tblGrid>
                <a:gridCol w="2520279"/>
                <a:gridCol w="2160240"/>
                <a:gridCol w="6408711"/>
              </a:tblGrid>
              <a:tr h="720000">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水文特征要素</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描述角度</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影响因素</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63" marR="35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40000">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结冰期</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有无，长短</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最冷月均温＞</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 </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，无结冰期；最冷月均温＜</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 </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，有结冰期</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40000">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凌汛</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有无，时段或季节</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发生凌汛必须具备两个条件：有结冰期；有由较低纬度流向较高纬度的河段</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773429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636325"/>
            <a:ext cx="11412000"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河流水文特征的分析思路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分析河流水文特征，分析思路一般为：</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194" name="Picture 2" descr="1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5139" y="2066960"/>
            <a:ext cx="7121722" cy="402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780341"/>
            <a:ext cx="11412000" cy="664477"/>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比较同一河流不同河段水文特征的变化或差异，分析思路一般为：</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18" name="Picture 2" descr="17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9084" y="1504370"/>
            <a:ext cx="4693832" cy="40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034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805783"/>
            <a:ext cx="11412000" cy="679032"/>
          </a:xfrm>
          <a:prstGeom prst="rect">
            <a:avLst/>
          </a:prstGeom>
        </p:spPr>
        <p:txBody>
          <a:bodyPr wrap="square">
            <a:spAutoFit/>
          </a:bodyPr>
          <a:lstStyle/>
          <a:p>
            <a:pPr algn="just">
              <a:lnSpc>
                <a:spcPct val="150000"/>
              </a:lnSpc>
              <a:tabLst>
                <a:tab pos="2250440" algn="l"/>
              </a:tabLst>
            </a:pPr>
            <a:r>
              <a:rPr lang="en-US" altLang="zh-CN" sz="2800" kern="100">
                <a:latin typeface="方正大黑_GBK" panose="03000509000000000000" pitchFamily="65" charset="-122"/>
                <a:ea typeface="方正大黑_GBK" panose="03000509000000000000" pitchFamily="65" charset="-122"/>
                <a:cs typeface="Courier New" panose="02070309020205020404" pitchFamily="49" charset="0"/>
              </a:rPr>
              <a:t>3.</a:t>
            </a:r>
            <a:r>
              <a:rPr lang="zh-CN" altLang="en-US" sz="2800" kern="100">
                <a:latin typeface="方正大黑_GBK" panose="03000509000000000000" pitchFamily="65" charset="-122"/>
                <a:ea typeface="方正大黑_GBK" panose="03000509000000000000" pitchFamily="65" charset="-122"/>
                <a:cs typeface="Courier New" panose="02070309020205020404" pitchFamily="49" charset="0"/>
              </a:rPr>
              <a:t>河流的水系</a:t>
            </a:r>
            <a:r>
              <a:rPr lang="zh-CN" altLang="en-US" sz="2800" kern="100" smtClean="0">
                <a:latin typeface="方正大黑_GBK" panose="03000509000000000000" pitchFamily="65" charset="-122"/>
                <a:ea typeface="方正大黑_GBK" panose="03000509000000000000" pitchFamily="65" charset="-122"/>
                <a:cs typeface="Courier New" panose="02070309020205020404" pitchFamily="49" charset="0"/>
              </a:rPr>
              <a:t>特征</a:t>
            </a:r>
            <a:endParaRPr lang="zh-CN" altLang="zh-CN" sz="2800" kern="100" dirty="0">
              <a:latin typeface="方正大黑_GBK" panose="03000509000000000000" pitchFamily="65" charset="-122"/>
              <a:ea typeface="方正大黑_GBK" panose="03000509000000000000" pitchFamily="65" charset="-122"/>
              <a:cs typeface="Courier New" panose="02070309020205020404" pitchFamily="49" charset="0"/>
            </a:endParaRPr>
          </a:p>
        </p:txBody>
      </p:sp>
      <p:pic>
        <p:nvPicPr>
          <p:cNvPr id="10242" name="Picture 2" descr="17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5984" y="1604856"/>
            <a:ext cx="7200033" cy="355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7382"/>
            <a:ext cx="12192001"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5033509" y="-26878"/>
            <a:ext cx="2124980" cy="637261"/>
            <a:chOff x="5116463" y="127443"/>
            <a:chExt cx="1963180" cy="637261"/>
          </a:xfrm>
        </p:grpSpPr>
        <p:sp>
          <p:nvSpPr>
            <p:cNvPr id="13" name="矩形 12"/>
            <p:cNvSpPr/>
            <p:nvPr/>
          </p:nvSpPr>
          <p:spPr>
            <a:xfrm>
              <a:off x="5116463" y="127445"/>
              <a:ext cx="1963180" cy="637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接连接符 11"/>
            <p:cNvCxnSpPr/>
            <p:nvPr/>
          </p:nvCxnSpPr>
          <p:spPr>
            <a:xfrm>
              <a:off x="5116463" y="673646"/>
              <a:ext cx="196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001371" y="127443"/>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201171" y="127444"/>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32"/>
            <p:cNvSpPr txBox="1"/>
            <p:nvPr/>
          </p:nvSpPr>
          <p:spPr>
            <a:xfrm>
              <a:off x="5166541" y="157748"/>
              <a:ext cx="1861844" cy="553998"/>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a:r>
                <a:rPr lang="zh-CN" altLang="en-US" sz="3000" b="1" dirty="0" smtClean="0">
                  <a:solidFill>
                    <a:srgbClr val="1E1317"/>
                  </a:solidFill>
                  <a:latin typeface="微软雅黑" panose="020B0503020204020204" charset="-122"/>
                  <a:ea typeface="微软雅黑" panose="020B0503020204020204" charset="-122"/>
                </a:rPr>
                <a:t>预测演练</a:t>
              </a:r>
              <a:endParaRPr lang="en-US" altLang="zh-CN" sz="3000" b="1" dirty="0">
                <a:solidFill>
                  <a:srgbClr val="1E1317"/>
                </a:solidFill>
                <a:latin typeface="微软雅黑" panose="020B0503020204020204" charset="-122"/>
                <a:ea typeface="微软雅黑" panose="020B0503020204020204" charset="-122"/>
              </a:endParaRPr>
            </a:p>
          </p:txBody>
        </p:sp>
      </p:grpSp>
      <p:sp>
        <p:nvSpPr>
          <p:cNvPr id="17" name="矩形 16"/>
          <p:cNvSpPr/>
          <p:nvPr/>
        </p:nvSpPr>
        <p:spPr>
          <a:xfrm>
            <a:off x="390000" y="1042858"/>
            <a:ext cx="11412000" cy="3970318"/>
          </a:xfrm>
          <a:prstGeom prst="rect">
            <a:avLst/>
          </a:prstGeom>
        </p:spPr>
        <p:txBody>
          <a:bodyPr>
            <a:spAutoFit/>
          </a:bodyPr>
          <a:lstStyle/>
          <a:p>
            <a:pPr algn="just">
              <a:lnSpc>
                <a:spcPct val="150000"/>
              </a:lnSpc>
              <a:spcAft>
                <a:spcPts val="0"/>
              </a:spcAft>
              <a:tabLst>
                <a:tab pos="2250440" algn="l"/>
              </a:tabLst>
            </a:pP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考向</a:t>
            </a:r>
            <a:r>
              <a:rPr lang="en-US" altLang="zh-CN"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　通过</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河流的特征</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综合思维</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800" kern="100">
              <a:solidFill>
                <a:srgbClr val="984807"/>
              </a:solidFill>
              <a:latin typeface="宋体" panose="02010600030101010101" pitchFamily="2" charset="-122"/>
              <a:ea typeface="宋体" panose="02010600030101010101" pitchFamily="2" charset="-122"/>
              <a:cs typeface="Times New Roman" panose="02020603050405020304" pitchFamily="18" charset="0"/>
            </a:endParaRPr>
          </a:p>
          <a:p>
            <a:pPr indent="711200"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青弋江发源于安徽黄山北麓。在地质历史时期，黄山北麓洪积扇上辫状水系发育，后因该区环境发生显著变化，其中一条辫状河下切作用增强，其他辫状河逐渐萎缩或消亡，最终形成青弋江。青弋江径流季节变化大，历史上洪涝灾害不断。</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世纪以来，下游地区径流季节分配趋于均匀</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椭圆 20">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3" name="椭圆 2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椭圆 2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p:cNvPicPr>
          <p:nvPr/>
        </p:nvPicPr>
        <p:blipFill>
          <a:blip r:embed="rId2"/>
          <a:stretch>
            <a:fillRect/>
          </a:stretch>
        </p:blipFill>
        <p:spPr>
          <a:xfrm flipH="1">
            <a:off x="2400" y="-1"/>
            <a:ext cx="12189600" cy="6857999"/>
          </a:xfrm>
          <a:prstGeom prst="rect">
            <a:avLst/>
          </a:prstGeom>
        </p:spPr>
      </p:pic>
      <p:sp>
        <p:nvSpPr>
          <p:cNvPr id="6" name="矩形 5"/>
          <p:cNvSpPr/>
          <p:nvPr/>
        </p:nvSpPr>
        <p:spPr>
          <a:xfrm>
            <a:off x="1" y="0"/>
            <a:ext cx="5132052" cy="685800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59496" y="1691283"/>
            <a:ext cx="1711263" cy="769441"/>
          </a:xfrm>
          <a:prstGeom prst="rect">
            <a:avLst/>
          </a:prstGeom>
        </p:spPr>
        <p:txBody>
          <a:bodyPr wrap="square">
            <a:spAutoFit/>
          </a:bodyPr>
          <a:lstStyle/>
          <a:p>
            <a:pPr algn="ctr"/>
            <a:r>
              <a:rPr lang="zh-CN" altLang="en-US" sz="4400" spc="-300" smtClean="0">
                <a:solidFill>
                  <a:prstClr val="black"/>
                </a:solidFill>
                <a:latin typeface="方正综艺简体" panose="03000509000000000000" pitchFamily="65" charset="-122"/>
                <a:ea typeface="方正综艺简体" panose="03000509000000000000" pitchFamily="65" charset="-122"/>
                <a:cs typeface="+mn-ea"/>
              </a:rPr>
              <a:t>考点</a:t>
            </a:r>
            <a:r>
              <a:rPr lang="en-US" altLang="zh-CN" sz="4400" spc="-300" smtClean="0">
                <a:solidFill>
                  <a:prstClr val="black"/>
                </a:solidFill>
                <a:latin typeface="方正综艺简体" panose="03000509000000000000" pitchFamily="65" charset="-122"/>
                <a:ea typeface="方正综艺简体" panose="03000509000000000000" pitchFamily="65" charset="-122"/>
                <a:cs typeface="+mn-ea"/>
              </a:rPr>
              <a:t>2</a:t>
            </a:r>
            <a:endParaRPr lang="zh-CN" altLang="en-US" dirty="0"/>
          </a:p>
        </p:txBody>
      </p:sp>
      <p:sp>
        <p:nvSpPr>
          <p:cNvPr id="9" name="矩形 8"/>
          <p:cNvSpPr/>
          <p:nvPr/>
        </p:nvSpPr>
        <p:spPr>
          <a:xfrm>
            <a:off x="479376" y="2450827"/>
            <a:ext cx="3960440" cy="1200329"/>
          </a:xfrm>
          <a:prstGeom prst="rect">
            <a:avLst/>
          </a:prstGeom>
        </p:spPr>
        <p:txBody>
          <a:bodyPr wrap="square">
            <a:spAutoFit/>
          </a:bodyPr>
          <a:lstStyle/>
          <a:p>
            <a:pPr algn="ctr"/>
            <a:r>
              <a:rPr lang="zh-CN" altLang="en-US" sz="7200" spc="-300">
                <a:solidFill>
                  <a:prstClr val="black"/>
                </a:solidFill>
                <a:latin typeface="方正综艺简体" panose="03000509000000000000" pitchFamily="65" charset="-122"/>
                <a:ea typeface="方正综艺简体" panose="03000509000000000000" pitchFamily="65" charset="-122"/>
                <a:cs typeface="+mn-ea"/>
              </a:rPr>
              <a:t>陆地水体</a:t>
            </a: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90000" y="577255"/>
            <a:ext cx="11412000" cy="1310808"/>
          </a:xfrm>
          <a:prstGeom prst="rect">
            <a:avLst/>
          </a:prstGeom>
        </p:spPr>
        <p:txBody>
          <a:bodyPr>
            <a:spAutoFit/>
          </a:bodyPr>
          <a:lstStyle/>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示意青弋江流域，图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示意源于洪积扇辫状河的青弋江发育过程。</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椭圆 20">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3" name="椭圆 2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椭圆 2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1266" name="Picture 2" descr="去年11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039" y="1931467"/>
            <a:ext cx="4986836" cy="410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去年11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766" y="2054382"/>
            <a:ext cx="4986836" cy="398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椭圆 17">
            <a:hlinkClick r:id="rId9"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1890891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90000" y="883204"/>
            <a:ext cx="11412000" cy="3970318"/>
          </a:xfrm>
          <a:prstGeom prst="rect">
            <a:avLst/>
          </a:prstGeom>
        </p:spPr>
        <p:txBody>
          <a:bodyPr>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图</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所示青弋江发育过程由早到晚</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顺序</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依次是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②①④③</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③①④②</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②④①③</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③④①②</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椭圆 20">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3" name="椭圆 2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椭圆 2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2290" name="Picture 2" descr="去年11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164" y="1099228"/>
            <a:ext cx="4986836" cy="398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9"/>
          <p:cNvSpPr txBox="1"/>
          <p:nvPr/>
        </p:nvSpPr>
        <p:spPr>
          <a:xfrm>
            <a:off x="227334" y="229785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1" name="椭圆 10">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859060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1835" y="764704"/>
            <a:ext cx="11248331" cy="5328592"/>
            <a:chOff x="471835" y="4581127"/>
            <a:chExt cx="11248331" cy="5328592"/>
          </a:xfrm>
        </p:grpSpPr>
        <p:sp>
          <p:nvSpPr>
            <p:cNvPr id="12" name="圆角矩形 11"/>
            <p:cNvSpPr/>
            <p:nvPr/>
          </p:nvSpPr>
          <p:spPr>
            <a:xfrm>
              <a:off x="471835" y="4694018"/>
              <a:ext cx="11248331" cy="5215701"/>
            </a:xfrm>
            <a:prstGeom prst="roundRect">
              <a:avLst>
                <a:gd name="adj" fmla="val 3894"/>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696282" y="904528"/>
            <a:ext cx="9648190" cy="5262979"/>
          </a:xfrm>
          <a:prstGeom prst="rect">
            <a:avLst/>
          </a:prstGeom>
        </p:spPr>
        <p:txBody>
          <a:bodyPr wrap="square">
            <a:spAutoFit/>
          </a:bodyPr>
          <a:lstStyle/>
          <a:p>
            <a:pPr algn="just">
              <a:lnSpc>
                <a:spcPct val="150000"/>
              </a:lnSpc>
              <a:spcAft>
                <a:spcPts val="0"/>
              </a:spcAft>
              <a:tabLst>
                <a:tab pos="2250440" algn="l"/>
              </a:tabLst>
            </a:pP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由材料可知，在地质历史时期，</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黄山</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北麓</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洪积扇上辫状水系发育</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spc="-100">
                <a:latin typeface="宋体" panose="02010600030101010101" pitchFamily="2" charset="-122"/>
                <a:ea typeface="楷体_GB2312" panose="02010609030101010101" pitchFamily="49" charset="-122"/>
                <a:cs typeface="Times New Roman" panose="02020603050405020304" pitchFamily="18" charset="0"/>
              </a:rPr>
              <a:t>②</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后</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因该区环境发生显著变化，其中</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一</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条</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辫状河下切作用增强</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spc="-100">
                <a:latin typeface="宋体" panose="02010600030101010101" pitchFamily="2" charset="-122"/>
                <a:ea typeface="楷体_GB2312" panose="02010609030101010101" pitchFamily="49" charset="-122"/>
                <a:cs typeface="Times New Roman" panose="02020603050405020304" pitchFamily="18" charset="0"/>
              </a:rPr>
              <a:t>①</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河流</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侧蚀</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加强，其他辫状河逐渐萎缩或</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消</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亡</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spc="-100">
                <a:latin typeface="宋体" panose="02010600030101010101" pitchFamily="2" charset="-122"/>
                <a:ea typeface="楷体_GB2312" panose="02010609030101010101" pitchFamily="49" charset="-122"/>
                <a:cs typeface="Times New Roman" panose="02020603050405020304" pitchFamily="18" charset="0"/>
              </a:rPr>
              <a:t>④</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，河流继续下切，最终</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形成</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青</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弋江，两岸出现河流阶地</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spc="-100">
                <a:latin typeface="宋体" panose="02010600030101010101" pitchFamily="2" charset="-122"/>
                <a:ea typeface="楷体_GB2312" panose="02010609030101010101" pitchFamily="49" charset="-122"/>
                <a:cs typeface="Times New Roman" panose="02020603050405020304" pitchFamily="18" charset="0"/>
              </a:rPr>
              <a:t>③</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所以</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形成的先后顺序是</a:t>
            </a:r>
            <a:r>
              <a:rPr lang="en-US" altLang="zh-CN" sz="2800" kern="100" spc="-100">
                <a:latin typeface="宋体" panose="02010600030101010101" pitchFamily="2" charset="-122"/>
                <a:ea typeface="楷体_GB2312" panose="02010609030101010101" pitchFamily="49" charset="-122"/>
                <a:cs typeface="Times New Roman" panose="02020603050405020304" pitchFamily="18" charset="0"/>
              </a:rPr>
              <a:t>②①④③</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。故选</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p:txBody>
      </p:sp>
      <p:sp>
        <p:nvSpPr>
          <p:cNvPr id="13" name="椭圆 12">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1" name="Picture 2" descr="去年11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7143" y="1168177"/>
            <a:ext cx="4888575" cy="39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椭圆 14">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椭圆 8">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12" name="椭圆 11">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矩形 10"/>
          <p:cNvSpPr/>
          <p:nvPr/>
        </p:nvSpPr>
        <p:spPr>
          <a:xfrm>
            <a:off x="390000" y="883204"/>
            <a:ext cx="11412000" cy="3323987"/>
          </a:xfrm>
          <a:prstGeom prst="rect">
            <a:avLst/>
          </a:prstGeom>
        </p:spPr>
        <p:txBody>
          <a:bodyPr>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驱动青弋江发育的主要原因是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地壳抬升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气温升高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海平面</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上升</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降水量增加</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①②</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①④</a:t>
            </a: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②③</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③④</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 name="Picture 2" descr="去年11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164" y="1099228"/>
            <a:ext cx="4986836" cy="398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9"/>
          <p:cNvSpPr txBox="1"/>
          <p:nvPr/>
        </p:nvSpPr>
        <p:spPr>
          <a:xfrm>
            <a:off x="2963638" y="286019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8" name="椭圆 17">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5" name="椭圆 14">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16" name="椭圆 15">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11" name="组合 10"/>
          <p:cNvGrpSpPr/>
          <p:nvPr/>
        </p:nvGrpSpPr>
        <p:grpSpPr>
          <a:xfrm>
            <a:off x="471835" y="961678"/>
            <a:ext cx="11248331" cy="4608512"/>
            <a:chOff x="471835" y="4581127"/>
            <a:chExt cx="11248331" cy="4608512"/>
          </a:xfrm>
        </p:grpSpPr>
        <p:sp>
          <p:nvSpPr>
            <p:cNvPr id="18" name="圆角矩形 17"/>
            <p:cNvSpPr/>
            <p:nvPr/>
          </p:nvSpPr>
          <p:spPr>
            <a:xfrm>
              <a:off x="471835" y="4694018"/>
              <a:ext cx="11248331" cy="4495621"/>
            </a:xfrm>
            <a:prstGeom prst="roundRect">
              <a:avLst>
                <a:gd name="adj" fmla="val 3894"/>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文本框 20"/>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2" name="矩形 21"/>
          <p:cNvSpPr/>
          <p:nvPr/>
        </p:nvSpPr>
        <p:spPr>
          <a:xfrm>
            <a:off x="696282" y="1249710"/>
            <a:ext cx="5686413" cy="2031325"/>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驱动青弋江发育的主要原因是地壳抬升，加上降水量增加，河流下蚀作用加强，</a:t>
            </a:r>
            <a:r>
              <a:rPr lang="en-US" altLang="zh-CN" sz="2800" kern="100">
                <a:latin typeface="宋体" panose="02010600030101010101" pitchFamily="2" charset="-122"/>
                <a:ea typeface="楷体_GB2312" panose="02010609030101010101" pitchFamily="49" charset="-122"/>
                <a:cs typeface="Times New Roman" panose="02020603050405020304" pitchFamily="18" charset="0"/>
              </a:rPr>
              <a:t>①④</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去年11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7143" y="1365151"/>
            <a:ext cx="4888575" cy="39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23">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143286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0" name="椭圆 9">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12" name="椭圆 11">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矩形 13"/>
          <p:cNvSpPr/>
          <p:nvPr/>
        </p:nvSpPr>
        <p:spPr>
          <a:xfrm>
            <a:off x="390000" y="692696"/>
            <a:ext cx="6282064" cy="5262979"/>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3.21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世纪以来，青弋江下游径流过程发生明显变化主要是因为</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流域内降水季节分配较均匀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上游水库调节水量作用增强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流域内森林覆盖率大大提高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沿岸地区生产生活用水量增加</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①②</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①④</a:t>
            </a: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②③</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③④</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 name="Picture 2" descr="去年11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164" y="908720"/>
            <a:ext cx="4986836" cy="398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9"/>
          <p:cNvSpPr txBox="1"/>
          <p:nvPr/>
        </p:nvSpPr>
        <p:spPr>
          <a:xfrm>
            <a:off x="237375" y="522614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0" name="椭圆 19">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椭圆 18">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0" name="椭圆 19">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11" name="组合 10"/>
          <p:cNvGrpSpPr/>
          <p:nvPr/>
        </p:nvGrpSpPr>
        <p:grpSpPr>
          <a:xfrm>
            <a:off x="471835" y="889670"/>
            <a:ext cx="11248331" cy="4843586"/>
            <a:chOff x="471835" y="4581127"/>
            <a:chExt cx="11248331" cy="4843586"/>
          </a:xfrm>
        </p:grpSpPr>
        <p:sp>
          <p:nvSpPr>
            <p:cNvPr id="15" name="圆角矩形 14"/>
            <p:cNvSpPr/>
            <p:nvPr/>
          </p:nvSpPr>
          <p:spPr>
            <a:xfrm>
              <a:off x="471835" y="4694018"/>
              <a:ext cx="11248331" cy="4730695"/>
            </a:xfrm>
            <a:prstGeom prst="roundRect">
              <a:avLst>
                <a:gd name="adj" fmla="val 3894"/>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文本框 15"/>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1" name="矩形 20"/>
          <p:cNvSpPr/>
          <p:nvPr/>
        </p:nvSpPr>
        <p:spPr>
          <a:xfrm>
            <a:off x="696282" y="1124744"/>
            <a:ext cx="5686413" cy="4515660"/>
          </a:xfrm>
          <a:prstGeom prst="rect">
            <a:avLst/>
          </a:prstGeom>
        </p:spPr>
        <p:txBody>
          <a:bodyPr wrap="square">
            <a:spAutoFit/>
          </a:bodyPr>
          <a:lstStyle/>
          <a:p>
            <a:pPr algn="just">
              <a:lnSpc>
                <a:spcPct val="150000"/>
              </a:lnSpc>
              <a:spcAft>
                <a:spcPts val="0"/>
              </a:spcAft>
              <a:tabLst>
                <a:tab pos="2250440" algn="l"/>
              </a:tabLst>
            </a:pP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由材料</a:t>
            </a:r>
            <a:r>
              <a:rPr lang="en-US" altLang="zh-CN" sz="2800" kern="100" spc="-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21</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世纪以来，下游地区径流季节分配趋于均匀</a:t>
            </a:r>
            <a:r>
              <a:rPr lang="en-US" altLang="zh-CN" sz="2800" kern="100" spc="-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可知，青弋江下游径流过程发生明显变化主要是因为流量季节分配趋于均匀。该地气候是亚热带季风气候，降水集中在夏季，降水季节分配不均匀，气候在短期内不会发生明显改变，</a:t>
            </a:r>
            <a:r>
              <a:rPr lang="en-US" altLang="zh-CN" sz="2800" kern="100" spc="-100">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spc="-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2" name="Picture 2" descr="去年11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7143" y="1293143"/>
            <a:ext cx="4888575" cy="39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椭圆 22">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椭圆 18">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0" name="椭圆 19">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11" name="组合 10"/>
          <p:cNvGrpSpPr/>
          <p:nvPr/>
        </p:nvGrpSpPr>
        <p:grpSpPr>
          <a:xfrm>
            <a:off x="471835" y="836712"/>
            <a:ext cx="11248331" cy="5153343"/>
            <a:chOff x="471835" y="4581127"/>
            <a:chExt cx="11248331" cy="5153343"/>
          </a:xfrm>
        </p:grpSpPr>
        <p:sp>
          <p:nvSpPr>
            <p:cNvPr id="15" name="圆角矩形 14"/>
            <p:cNvSpPr/>
            <p:nvPr/>
          </p:nvSpPr>
          <p:spPr>
            <a:xfrm>
              <a:off x="471835" y="4694018"/>
              <a:ext cx="11248331" cy="5040452"/>
            </a:xfrm>
            <a:prstGeom prst="roundRect">
              <a:avLst>
                <a:gd name="adj" fmla="val 3894"/>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文本框 15"/>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1" name="矩形 20"/>
          <p:cNvSpPr/>
          <p:nvPr/>
        </p:nvSpPr>
        <p:spPr>
          <a:xfrm>
            <a:off x="696282" y="1071786"/>
            <a:ext cx="9288150" cy="4918269"/>
          </a:xfrm>
          <a:prstGeom prst="rect">
            <a:avLst/>
          </a:prstGeom>
        </p:spPr>
        <p:txBody>
          <a:bodyPr wrap="square">
            <a:spAutoFit/>
          </a:bodyPr>
          <a:lstStyle/>
          <a:p>
            <a:pPr algn="just">
              <a:lnSpc>
                <a:spcPct val="140000"/>
              </a:lnSpc>
              <a:spcAft>
                <a:spcPts val="0"/>
              </a:spcAft>
              <a:tabLst>
                <a:tab pos="2250440" algn="l"/>
              </a:tabLst>
            </a:pP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上游兴修水库可以调节河流径流量</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的</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时间</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分配，使径流季节分配趋于均匀</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en-US" altLang="zh-CN" sz="2800" kern="100" spc="-100" smtClean="0">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spc="-10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森林覆盖率提高，森林涵养水源的</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能</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力</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会提高，也能使流量季节分配</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趋于</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均匀</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a:latin typeface="宋体" panose="02010600030101010101" pitchFamily="2" charset="-122"/>
                <a:ea typeface="楷体_GB2312" panose="02010609030101010101" pitchFamily="49" charset="-122"/>
                <a:cs typeface="Times New Roman" panose="02020603050405020304" pitchFamily="18" charset="0"/>
              </a:rPr>
              <a:t>③</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a:t>
            </a:r>
          </a:p>
          <a:p>
            <a:pPr algn="just">
              <a:lnSpc>
                <a:spcPct val="14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沿岸地区往往是枯水期取水更多，会</a:t>
            </a:r>
            <a:endParaRPr lang="en-US"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使河流径流量季节分配更加不均匀，</a:t>
            </a:r>
            <a:r>
              <a:rPr lang="en-US" altLang="zh-CN" sz="2800" kern="100" spc="-100" smtClean="0">
                <a:latin typeface="宋体" panose="02010600030101010101" pitchFamily="2" charset="-122"/>
                <a:ea typeface="楷体_GB2312" panose="02010609030101010101" pitchFamily="49" charset="-122"/>
                <a:cs typeface="Times New Roman" panose="02020603050405020304" pitchFamily="18" charset="0"/>
              </a:rPr>
              <a:t>④</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错误。故选</a:t>
            </a:r>
            <a:r>
              <a:rPr lang="en-US" altLang="zh-CN" sz="2800" kern="100" spc="-100" smtClean="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spc="-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spc="-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2" name="Picture 2" descr="去年11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7143" y="1215802"/>
            <a:ext cx="4888575" cy="390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40357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12" name="椭圆 11">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矩形 8"/>
          <p:cNvSpPr/>
          <p:nvPr/>
        </p:nvSpPr>
        <p:spPr>
          <a:xfrm>
            <a:off x="390000" y="548680"/>
            <a:ext cx="11412000" cy="5262979"/>
          </a:xfrm>
          <a:prstGeom prst="rect">
            <a:avLst/>
          </a:prstGeom>
        </p:spPr>
        <p:txBody>
          <a:bodyPr>
            <a:spAutoFit/>
          </a:bodyPr>
          <a:lstStyle/>
          <a:p>
            <a:pPr algn="just">
              <a:lnSpc>
                <a:spcPct val="150000"/>
              </a:lnSpc>
              <a:spcAft>
                <a:spcPts val="0"/>
              </a:spcAft>
              <a:tabLst>
                <a:tab pos="2250440" algn="l"/>
              </a:tabLst>
            </a:pP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考向</a:t>
            </a:r>
            <a:r>
              <a:rPr lang="en-US" altLang="zh-CN"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　通过</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水体的相互联系</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区域认知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800" kern="100">
              <a:solidFill>
                <a:srgbClr val="984807"/>
              </a:solidFill>
              <a:latin typeface="宋体" panose="02010600030101010101" pitchFamily="2" charset="-122"/>
              <a:ea typeface="宋体" panose="02010600030101010101" pitchFamily="2" charset="-122"/>
              <a:cs typeface="Times New Roman" panose="02020603050405020304" pitchFamily="18" charset="0"/>
            </a:endParaRPr>
          </a:p>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江苏连云港模拟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基流是径流中相对稳定的组成部分。沙颍河发源于河南省西北部，流向安徽省西部，汇入淮河。下图为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沙颍河流域降水量、总产流、表面径流、基流和壤中流年内分布图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属于基流的是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乙</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丁</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p:txBody>
      </p:sp>
      <p:pic>
        <p:nvPicPr>
          <p:cNvPr id="13314" name="Picture 2" descr="A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1270" y="3147102"/>
            <a:ext cx="3831114" cy="34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9"/>
          <p:cNvSpPr txBox="1"/>
          <p:nvPr/>
        </p:nvSpPr>
        <p:spPr>
          <a:xfrm>
            <a:off x="2478632" y="5085184"/>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14" name="椭圆 13">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1835" y="783754"/>
            <a:ext cx="11248331" cy="5256584"/>
            <a:chOff x="471835" y="4581127"/>
            <a:chExt cx="11248331" cy="5256584"/>
          </a:xfrm>
        </p:grpSpPr>
        <p:sp>
          <p:nvSpPr>
            <p:cNvPr id="17" name="圆角矩形 16"/>
            <p:cNvSpPr/>
            <p:nvPr/>
          </p:nvSpPr>
          <p:spPr>
            <a:xfrm>
              <a:off x="471835" y="4694018"/>
              <a:ext cx="11248331" cy="5143693"/>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a:ea typeface="微软雅黑" panose="020B0503020204020204" charset="-122"/>
              </a:endParaRPr>
            </a:p>
          </p:txBody>
        </p:sp>
        <p:sp>
          <p:nvSpPr>
            <p:cNvPr id="19" name="文本框 18"/>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1" name="矩形 20"/>
          <p:cNvSpPr/>
          <p:nvPr/>
        </p:nvSpPr>
        <p:spPr>
          <a:xfrm>
            <a:off x="701940" y="999778"/>
            <a:ext cx="10788121"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基流是径流中相对稳定的组成部分。从图中信息来看，丁在全年中最为稳定，</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椭圆 11">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3" name="椭圆 1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椭圆 21">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1" name="Picture 2" descr="A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1941" y="2307020"/>
            <a:ext cx="3908119" cy="35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椭圆 13">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90000" y="721271"/>
            <a:ext cx="11412000" cy="5909310"/>
          </a:xfrm>
          <a:prstGeom prst="rect">
            <a:avLst/>
          </a:prstGeom>
        </p:spPr>
        <p:txBody>
          <a:bodyPr>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全国文综乙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下图显示黄河桃花峪附近花园口水文站监测的</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1958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1996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月两次洪水过程的水位与流量的关系。</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读图，完成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1.1958</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月洪水过程中，图中</a:t>
            </a: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spc="-10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smtClean="0">
                <a:latin typeface="Times New Roman" panose="02020603050405020304" pitchFamily="18" charset="0"/>
                <a:ea typeface="方正中等线简体" panose="03000509000000000000" pitchFamily="65" charset="-122"/>
                <a:cs typeface="Courier New" panose="02070309020205020404" pitchFamily="49" charset="0"/>
              </a:rPr>
              <a:t>P</a:t>
            </a:r>
          </a:p>
          <a:p>
            <a:pPr algn="just">
              <a:lnSpc>
                <a:spcPct val="150000"/>
              </a:lnSpc>
              <a:spcAft>
                <a:spcPts val="0"/>
              </a:spcAft>
              <a:tabLst>
                <a:tab pos="2250440" algn="l"/>
              </a:tabLst>
            </a:pPr>
            <a:r>
              <a:rPr lang="zh-CN" altLang="zh-CN" sz="2800" kern="100" spc="-100" smtClean="0">
                <a:latin typeface="Times New Roman" panose="02020603050405020304" pitchFamily="18" charset="0"/>
                <a:ea typeface="方正中等线简体" panose="03000509000000000000" pitchFamily="65" charset="-122"/>
                <a:cs typeface="Times New Roman" panose="02020603050405020304" pitchFamily="18" charset="0"/>
              </a:rPr>
              <a:t>两</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点水位变化趋势及两点流速</a:t>
            </a:r>
            <a:r>
              <a:rPr lang="zh-CN" altLang="zh-CN" sz="2800" kern="100" spc="-100" smtClean="0">
                <a:latin typeface="Times New Roman" panose="02020603050405020304" pitchFamily="18" charset="0"/>
                <a:ea typeface="方正中等线简体" panose="03000509000000000000" pitchFamily="65" charset="-122"/>
                <a:cs typeface="Times New Roman" panose="02020603050405020304" pitchFamily="18" charset="0"/>
              </a:rPr>
              <a:t>相比</a:t>
            </a:r>
            <a:endParaRPr lang="zh-CN" altLang="zh-CN" sz="1050" kern="100" spc="-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A.O</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点水位上涨，流速较快</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B.O</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点水位回落，流速较慢</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C.P</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点水位上涨，流速较慢</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D.P</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点水位回落，流速较</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快</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 y="-27382"/>
            <a:ext cx="11640617"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7161118" y="-27382"/>
            <a:ext cx="5030882" cy="637259"/>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5036138" y="-26878"/>
            <a:ext cx="2124980" cy="636755"/>
            <a:chOff x="5116463" y="127443"/>
            <a:chExt cx="1963180" cy="636755"/>
          </a:xfrm>
        </p:grpSpPr>
        <p:sp>
          <p:nvSpPr>
            <p:cNvPr id="13" name="矩形 12"/>
            <p:cNvSpPr/>
            <p:nvPr/>
          </p:nvSpPr>
          <p:spPr>
            <a:xfrm>
              <a:off x="5116463" y="127446"/>
              <a:ext cx="1963180" cy="636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接连接符 11"/>
            <p:cNvCxnSpPr/>
            <p:nvPr/>
          </p:nvCxnSpPr>
          <p:spPr>
            <a:xfrm>
              <a:off x="5116463" y="673646"/>
              <a:ext cx="196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001371" y="127443"/>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201171" y="127444"/>
              <a:ext cx="0" cy="514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32"/>
            <p:cNvSpPr txBox="1"/>
            <p:nvPr/>
          </p:nvSpPr>
          <p:spPr>
            <a:xfrm>
              <a:off x="5166541" y="157748"/>
              <a:ext cx="1861844" cy="553998"/>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a:r>
                <a:rPr lang="zh-CN" altLang="en-US" sz="3000" b="1" dirty="0" smtClean="0">
                  <a:solidFill>
                    <a:srgbClr val="1E1317"/>
                  </a:solidFill>
                  <a:latin typeface="微软雅黑" panose="020B0503020204020204" charset="-122"/>
                  <a:ea typeface="微软雅黑" panose="020B0503020204020204" charset="-122"/>
                </a:rPr>
                <a:t>真题研析</a:t>
              </a:r>
              <a:endParaRPr lang="en-US" altLang="zh-CN" sz="3000" b="1" dirty="0">
                <a:solidFill>
                  <a:srgbClr val="1E1317"/>
                </a:solidFill>
                <a:latin typeface="微软雅黑" panose="020B0503020204020204" charset="-122"/>
                <a:ea typeface="微软雅黑" panose="020B0503020204020204" charset="-122"/>
              </a:endParaRPr>
            </a:p>
          </p:txBody>
        </p:sp>
      </p:grpSp>
      <p:pic>
        <p:nvPicPr>
          <p:cNvPr id="1026" name="Picture 2" descr="17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2542" y="2270406"/>
            <a:ext cx="5839458" cy="34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8" name="椭圆 7">
            <a:hlinkClick r:id="rId6" action="ppaction://hlinksldjump"/>
          </p:cNvPr>
          <p:cNvSpPr/>
          <p:nvPr/>
        </p:nvSpPr>
        <p:spPr>
          <a:xfrm>
            <a:off x="38673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9" name="矩形 8"/>
          <p:cNvSpPr/>
          <p:nvPr/>
        </p:nvSpPr>
        <p:spPr>
          <a:xfrm>
            <a:off x="390000" y="548680"/>
            <a:ext cx="11412000" cy="5262979"/>
          </a:xfrm>
          <a:prstGeom prst="rect">
            <a:avLst/>
          </a:prstGeom>
        </p:spPr>
        <p:txBody>
          <a:bodyPr>
            <a:spAutoFit/>
          </a:bodyPr>
          <a:lstStyle/>
          <a:p>
            <a:pPr algn="just">
              <a:lnSpc>
                <a:spcPct val="150000"/>
              </a:lnSpc>
              <a:spcAft>
                <a:spcPts val="0"/>
              </a:spcAft>
              <a:tabLst>
                <a:tab pos="2250440" algn="l"/>
              </a:tabLst>
            </a:pP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考向</a:t>
            </a:r>
            <a:r>
              <a:rPr lang="en-US" altLang="zh-CN"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　通过</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水体的相互联系</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区域认知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800" kern="100">
              <a:solidFill>
                <a:srgbClr val="984807"/>
              </a:solidFill>
              <a:latin typeface="宋体" panose="02010600030101010101" pitchFamily="2" charset="-122"/>
              <a:ea typeface="宋体" panose="02010600030101010101" pitchFamily="2" charset="-122"/>
              <a:cs typeface="Times New Roman" panose="02020603050405020304" pitchFamily="18" charset="0"/>
            </a:endParaRPr>
          </a:p>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江苏连云港模拟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基流是径流中相对稳定的组成部分。沙颍河发源于河南省西北部，流向安徽省西部，汇入淮河。下图为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沙颍河流域降水量、总产流、表面径流、基流和壤中流年内分布图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基流补给河流比重最高的月份是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B.5</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月</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A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0886" y="3147102"/>
            <a:ext cx="3831114" cy="34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9"/>
          <p:cNvSpPr txBox="1"/>
          <p:nvPr/>
        </p:nvSpPr>
        <p:spPr>
          <a:xfrm>
            <a:off x="234777" y="4516378"/>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14" name="椭圆 13">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25076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3" name="椭圆 1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0" name="椭圆 9">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1" name="椭圆 10">
            <a:hlinkClick r:id="rId6" action="ppaction://hlinksldjump"/>
          </p:cNvPr>
          <p:cNvSpPr/>
          <p:nvPr/>
        </p:nvSpPr>
        <p:spPr>
          <a:xfrm>
            <a:off x="38673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grpSp>
        <p:nvGrpSpPr>
          <p:cNvPr id="14" name="组合 13"/>
          <p:cNvGrpSpPr/>
          <p:nvPr/>
        </p:nvGrpSpPr>
        <p:grpSpPr>
          <a:xfrm>
            <a:off x="471835" y="1071786"/>
            <a:ext cx="11248331" cy="4085406"/>
            <a:chOff x="471835" y="4581127"/>
            <a:chExt cx="11248331" cy="4085406"/>
          </a:xfrm>
        </p:grpSpPr>
        <p:sp>
          <p:nvSpPr>
            <p:cNvPr id="15" name="圆角矩形 14"/>
            <p:cNvSpPr/>
            <p:nvPr/>
          </p:nvSpPr>
          <p:spPr>
            <a:xfrm>
              <a:off x="471835" y="4694018"/>
              <a:ext cx="11248331" cy="3972515"/>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a:ea typeface="微软雅黑" panose="020B0503020204020204" charset="-122"/>
              </a:endParaRPr>
            </a:p>
          </p:txBody>
        </p:sp>
        <p:sp>
          <p:nvSpPr>
            <p:cNvPr id="20" name="文本框 19"/>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2" name="矩形 21"/>
          <p:cNvSpPr/>
          <p:nvPr/>
        </p:nvSpPr>
        <p:spPr>
          <a:xfrm>
            <a:off x="701941" y="1367249"/>
            <a:ext cx="6474180"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图中基流全年稳定，而总产流、表面径流、壤中流全年变化大，在</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月达到最低，所以</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月基流补给河流占比最高，</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月河流径流量较大，基流占比较小。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A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1412776"/>
            <a:ext cx="3908119" cy="35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23">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6</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31029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8" name="椭圆 7">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矩形 8"/>
          <p:cNvSpPr/>
          <p:nvPr/>
        </p:nvSpPr>
        <p:spPr>
          <a:xfrm>
            <a:off x="390000" y="548680"/>
            <a:ext cx="11412000" cy="5262979"/>
          </a:xfrm>
          <a:prstGeom prst="rect">
            <a:avLst/>
          </a:prstGeom>
        </p:spPr>
        <p:txBody>
          <a:bodyPr>
            <a:spAutoFit/>
          </a:bodyPr>
          <a:lstStyle/>
          <a:p>
            <a:pPr algn="just">
              <a:lnSpc>
                <a:spcPct val="150000"/>
              </a:lnSpc>
              <a:spcAft>
                <a:spcPts val="0"/>
              </a:spcAft>
              <a:tabLst>
                <a:tab pos="2250440" algn="l"/>
              </a:tabLst>
            </a:pP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考向</a:t>
            </a:r>
            <a:r>
              <a:rPr lang="en-US" altLang="zh-CN"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　通过</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水体的相互联系</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考查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kern="100">
                <a:solidFill>
                  <a:srgbClr val="984807"/>
                </a:solidFill>
                <a:latin typeface="Times New Roman" panose="02020603050405020304" pitchFamily="18" charset="0"/>
                <a:ea typeface="微软雅黑" panose="020B0503020204020204" pitchFamily="34" charset="-122"/>
                <a:cs typeface="Times New Roman" panose="02020603050405020304" pitchFamily="18" charset="0"/>
              </a:rPr>
              <a:t>区域认知</a:t>
            </a:r>
            <a:r>
              <a:rPr lang="zh-CN" altLang="en-US" sz="2800" kern="100">
                <a:solidFill>
                  <a:srgbClr val="984807"/>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800" kern="100">
              <a:solidFill>
                <a:srgbClr val="984807"/>
              </a:solidFill>
              <a:latin typeface="宋体" panose="02010600030101010101" pitchFamily="2" charset="-122"/>
              <a:ea typeface="宋体" panose="02010600030101010101" pitchFamily="2" charset="-122"/>
              <a:cs typeface="Times New Roman" panose="02020603050405020304" pitchFamily="18" charset="0"/>
            </a:endParaRPr>
          </a:p>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江苏连云港模拟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基流是径流中相对稳定的组成部分。沙颍河发源于河南省西北部，流向安徽省西部，汇入淮河。下图为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沙颍河流域降水量、总产流、表面径流、基流和壤中流年内分布图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提高基流的措施是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疏浚河道</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增加植被覆盖率</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抽水灌溉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加快城镇化建设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A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0886" y="3147102"/>
            <a:ext cx="3831114" cy="34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9"/>
          <p:cNvSpPr txBox="1"/>
          <p:nvPr/>
        </p:nvSpPr>
        <p:spPr>
          <a:xfrm>
            <a:off x="2959470" y="4455285"/>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11" name="椭圆 10">
            <a:hlinkClick r:id="rId8" action="ppaction://hlinksldjump"/>
          </p:cNvPr>
          <p:cNvSpPr/>
          <p:nvPr/>
        </p:nvSpPr>
        <p:spPr>
          <a:xfrm>
            <a:off x="42628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smtClean="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272676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3" name="椭圆 1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0" name="椭圆 9">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1" name="椭圆 10">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grpSp>
        <p:nvGrpSpPr>
          <p:cNvPr id="14" name="组合 13"/>
          <p:cNvGrpSpPr/>
          <p:nvPr/>
        </p:nvGrpSpPr>
        <p:grpSpPr>
          <a:xfrm>
            <a:off x="471835" y="908720"/>
            <a:ext cx="11248331" cy="4877494"/>
            <a:chOff x="471835" y="4581127"/>
            <a:chExt cx="11248331" cy="4877494"/>
          </a:xfrm>
        </p:grpSpPr>
        <p:sp>
          <p:nvSpPr>
            <p:cNvPr id="15" name="圆角矩形 14"/>
            <p:cNvSpPr/>
            <p:nvPr/>
          </p:nvSpPr>
          <p:spPr>
            <a:xfrm>
              <a:off x="471835" y="4694018"/>
              <a:ext cx="11248331" cy="4764603"/>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a:ea typeface="微软雅黑" panose="020B0503020204020204" charset="-122"/>
              </a:endParaRPr>
            </a:p>
          </p:txBody>
        </p:sp>
        <p:sp>
          <p:nvSpPr>
            <p:cNvPr id="20" name="文本框 19"/>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2" name="矩形 21"/>
          <p:cNvSpPr/>
          <p:nvPr/>
        </p:nvSpPr>
        <p:spPr>
          <a:xfrm>
            <a:off x="701941" y="1134269"/>
            <a:ext cx="6474180" cy="4534831"/>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基流是径流中相对稳定的组成部分，与地下水补给河流相似。要提高基流可以考虑提高地下水位，保持地下水常年稳定。增加植被覆盖率可以提高下渗能力，提高土壤涵养水源的能力，抬高地下水位，</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疏浚河道主要改变的是地表径流，</a:t>
            </a:r>
            <a:r>
              <a:rPr lang="en-US" altLang="zh-CN" sz="2800" kern="100" spc="-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spc="-100">
                <a:latin typeface="Times New Roman" panose="02020603050405020304" pitchFamily="18" charset="0"/>
                <a:ea typeface="楷体_GB2312" panose="02010609030101010101" pitchFamily="49" charset="-122"/>
                <a:cs typeface="Times New Roman" panose="02020603050405020304" pitchFamily="18" charset="0"/>
              </a:rPr>
              <a:t>错</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A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1341684"/>
            <a:ext cx="3908119" cy="35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23">
            <a:hlinkClick r:id="rId8" action="ppaction://hlinksldjump"/>
          </p:cNvPr>
          <p:cNvSpPr/>
          <p:nvPr/>
        </p:nvSpPr>
        <p:spPr>
          <a:xfrm>
            <a:off x="42628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smtClean="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295790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3" name="椭圆 1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0" name="椭圆 9">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4</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1" name="椭圆 10">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grpSp>
        <p:nvGrpSpPr>
          <p:cNvPr id="14" name="组合 13"/>
          <p:cNvGrpSpPr/>
          <p:nvPr/>
        </p:nvGrpSpPr>
        <p:grpSpPr>
          <a:xfrm>
            <a:off x="471835" y="908720"/>
            <a:ext cx="11248331" cy="4104456"/>
            <a:chOff x="471835" y="4581127"/>
            <a:chExt cx="11248331" cy="4104456"/>
          </a:xfrm>
        </p:grpSpPr>
        <p:sp>
          <p:nvSpPr>
            <p:cNvPr id="15" name="圆角矩形 14"/>
            <p:cNvSpPr/>
            <p:nvPr/>
          </p:nvSpPr>
          <p:spPr>
            <a:xfrm>
              <a:off x="471835" y="4694018"/>
              <a:ext cx="11248331" cy="3991565"/>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a:ea typeface="微软雅黑" panose="020B0503020204020204" charset="-122"/>
              </a:endParaRPr>
            </a:p>
          </p:txBody>
        </p:sp>
        <p:sp>
          <p:nvSpPr>
            <p:cNvPr id="20" name="文本框 19"/>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2" name="矩形 21"/>
          <p:cNvSpPr/>
          <p:nvPr/>
        </p:nvSpPr>
        <p:spPr>
          <a:xfrm>
            <a:off x="701941" y="1134269"/>
            <a:ext cx="6474180"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抽水灌溉会减少河流径流，</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加快城镇化建设会破坏地表环境，减少下渗，降低地下水位，</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A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1225327"/>
            <a:ext cx="3908119" cy="350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椭圆 15">
            <a:hlinkClick r:id="rId8" action="ppaction://hlinksldjump"/>
          </p:cNvPr>
          <p:cNvSpPr/>
          <p:nvPr/>
        </p:nvSpPr>
        <p:spPr>
          <a:xfrm>
            <a:off x="42628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smtClean="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34590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p:cNvPicPr>
          <p:nvPr/>
        </p:nvPicPr>
        <p:blipFill>
          <a:blip r:embed="rId2"/>
          <a:stretch>
            <a:fillRect/>
          </a:stretch>
        </p:blipFill>
        <p:spPr>
          <a:xfrm flipH="1">
            <a:off x="2400" y="-1"/>
            <a:ext cx="12189600" cy="6857999"/>
          </a:xfrm>
          <a:prstGeom prst="rect">
            <a:avLst/>
          </a:prstGeom>
        </p:spPr>
      </p:pic>
      <p:sp>
        <p:nvSpPr>
          <p:cNvPr id="10" name="矩形 9"/>
          <p:cNvSpPr/>
          <p:nvPr/>
        </p:nvSpPr>
        <p:spPr>
          <a:xfrm>
            <a:off x="1" y="0"/>
            <a:ext cx="5132052" cy="6858000"/>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9376" y="2450827"/>
            <a:ext cx="3960440" cy="1200329"/>
          </a:xfrm>
          <a:prstGeom prst="rect">
            <a:avLst/>
          </a:prstGeom>
        </p:spPr>
        <p:txBody>
          <a:bodyPr wrap="square">
            <a:spAutoFit/>
          </a:bodyPr>
          <a:lstStyle/>
          <a:p>
            <a:pPr algn="ctr"/>
            <a:r>
              <a:rPr lang="zh-CN" altLang="en-US" sz="7200" spc="-300" smtClean="0">
                <a:solidFill>
                  <a:prstClr val="black"/>
                </a:solidFill>
                <a:latin typeface="方正综艺简体" panose="03000509000000000000" pitchFamily="65" charset="-122"/>
                <a:ea typeface="方正综艺简体" panose="03000509000000000000" pitchFamily="65" charset="-122"/>
                <a:cs typeface="+mn-ea"/>
              </a:rPr>
              <a:t>考点练</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620688"/>
            <a:ext cx="11412000" cy="1957139"/>
          </a:xfrm>
          <a:prstGeom prst="rect">
            <a:avLst/>
          </a:prstGeom>
        </p:spPr>
        <p:txBody>
          <a:bodyPr wrap="square">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江苏常州模拟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车尔臣河位于昆仑山北麓。图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车尔臣河流域月均降水、径流及水资源年内分布图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示意</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1957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年车尔臣河流域年际径流量变化特征。</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椭圆 13">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椭圆 2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椭圆 2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椭圆 2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椭圆 26">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8" name="椭圆 27">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9" name="椭圆 28">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0" name="椭圆 29">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pic>
        <p:nvPicPr>
          <p:cNvPr id="14338" name="Picture 2" descr="A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392" y="2675012"/>
            <a:ext cx="5137942" cy="31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A5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1264" y="3235842"/>
            <a:ext cx="5137942" cy="260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0000" y="4005064"/>
            <a:ext cx="11412000"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车尔臣河</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月径流量增加的主要补给源是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大气降水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高山冰雪融水</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季节性积雪融水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地下水</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椭圆 13">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6" name="椭圆 1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椭圆 2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椭圆 2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椭圆 2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椭圆 26">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8" name="椭圆 27">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9" name="椭圆 28">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0" name="椭圆 29">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pic>
        <p:nvPicPr>
          <p:cNvPr id="14338" name="Picture 2" descr="A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392" y="836712"/>
            <a:ext cx="5137942" cy="31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A5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1264" y="1397542"/>
            <a:ext cx="5137942" cy="260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9"/>
          <p:cNvSpPr txBox="1"/>
          <p:nvPr/>
        </p:nvSpPr>
        <p:spPr>
          <a:xfrm>
            <a:off x="234777" y="5308466"/>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481214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71835" y="711746"/>
            <a:ext cx="11248331" cy="5400600"/>
            <a:chOff x="471835" y="4581127"/>
            <a:chExt cx="11248331" cy="5400600"/>
          </a:xfrm>
        </p:grpSpPr>
        <p:sp>
          <p:nvSpPr>
            <p:cNvPr id="23" name="圆角矩形 22"/>
            <p:cNvSpPr/>
            <p:nvPr/>
          </p:nvSpPr>
          <p:spPr>
            <a:xfrm>
              <a:off x="471835" y="4694018"/>
              <a:ext cx="11248331" cy="5287709"/>
            </a:xfrm>
            <a:prstGeom prst="roundRect">
              <a:avLst>
                <a:gd name="adj" fmla="val 3601"/>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文本框 23"/>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9" name="椭圆 8">
            <a:hlinkClick r:id="rId2" action="ppaction://hlinksldjump"/>
          </p:cNvPr>
          <p:cNvSpPr/>
          <p:nvPr/>
        </p:nvSpPr>
        <p:spPr>
          <a:xfrm>
            <a:off x="22855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11" name="椭圆 1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椭圆 19">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16712" y="908720"/>
            <a:ext cx="10758577" cy="5262979"/>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结合已学知识及读图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信息可以看出</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车</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尔臣河冬末春初河流的补给主要</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是</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季节性</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积雪融水，冬末春初气温</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回升</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快</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，积雪融化量增加，导致车尔臣</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河</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月径流量增加，</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对；</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夏季主要是高山冰雪融水补给，</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月大气降水极少，</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地下水补给的河流流量较小、水量较稳定，</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椭圆 20">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5" name="椭圆 24">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6" name="椭圆 25">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7" name="椭圆 26">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8" name="椭圆 27">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pic>
        <p:nvPicPr>
          <p:cNvPr id="31" name="Picture 2" descr="A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433" y="1206277"/>
            <a:ext cx="4670856" cy="287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94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6" name="椭圆 5">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7" name="椭圆 6">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椭圆 20">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椭圆 21">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3" name="椭圆 22">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4" name="椭圆 23">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5" name="椭圆 24">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17" name="矩形 16"/>
          <p:cNvSpPr/>
          <p:nvPr/>
        </p:nvSpPr>
        <p:spPr>
          <a:xfrm>
            <a:off x="390000" y="4005064"/>
            <a:ext cx="11412000"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月河流径流量保持稳定，原因可能是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降水减少，消融增加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降水减少，消融减少</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降水增加，消融增加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降水增加，消融减少</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Picture 2" descr="A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392" y="836712"/>
            <a:ext cx="5137942" cy="31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A5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1264" y="1397542"/>
            <a:ext cx="5137942" cy="260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9"/>
          <p:cNvSpPr txBox="1"/>
          <p:nvPr/>
        </p:nvSpPr>
        <p:spPr>
          <a:xfrm>
            <a:off x="4797746" y="5327516"/>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21271"/>
            <a:ext cx="11412000" cy="5909310"/>
          </a:xfrm>
          <a:prstGeom prst="rect">
            <a:avLst/>
          </a:prstGeom>
        </p:spPr>
        <p:txBody>
          <a:bodyPr>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全国文综乙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下图显示黄河桃花峪附近花园口水文站监测的</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1958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1996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月两次洪水过程的水位与流量的关系。</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读图，完成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图示资料表明，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1996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月比</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1958</a:t>
            </a:r>
          </a:p>
          <a:p>
            <a:pPr algn="just">
              <a:lnSpc>
                <a:spcPct val="150000"/>
              </a:lnSpc>
              <a:spcAft>
                <a:spcPts val="0"/>
              </a:spcAft>
              <a:tabLst>
                <a:tab pos="2250440" algn="l"/>
              </a:tabLst>
            </a:pP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洪水含沙量</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大</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洪峰水位低</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河床</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高</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洪峰流量大</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17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2542" y="2270406"/>
            <a:ext cx="5839458" cy="34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椭圆 8">
            <a:hlinkClick r:id="rId3" action="ppaction://hlinksldjump"/>
          </p:cNvPr>
          <p:cNvSpPr/>
          <p:nvPr/>
        </p:nvSpPr>
        <p:spPr>
          <a:xfrm>
            <a:off x="26809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0" name="组合 19"/>
          <p:cNvGrpSpPr/>
          <p:nvPr/>
        </p:nvGrpSpPr>
        <p:grpSpPr>
          <a:xfrm>
            <a:off x="471835" y="908720"/>
            <a:ext cx="11248331" cy="4949502"/>
            <a:chOff x="471835" y="4581127"/>
            <a:chExt cx="11248331" cy="4949502"/>
          </a:xfrm>
        </p:grpSpPr>
        <p:sp>
          <p:nvSpPr>
            <p:cNvPr id="21" name="圆角矩形 20"/>
            <p:cNvSpPr/>
            <p:nvPr/>
          </p:nvSpPr>
          <p:spPr>
            <a:xfrm>
              <a:off x="471835" y="4694018"/>
              <a:ext cx="11248331" cy="4836611"/>
            </a:xfrm>
            <a:prstGeom prst="roundRect">
              <a:avLst>
                <a:gd name="adj" fmla="val 3601"/>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文本框 21"/>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7" name="矩形 26"/>
          <p:cNvSpPr/>
          <p:nvPr/>
        </p:nvSpPr>
        <p:spPr>
          <a:xfrm>
            <a:off x="716712" y="1168177"/>
            <a:ext cx="10758577" cy="461664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据图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分析，</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月该地降水量增加</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根据上题分析，车尔臣河冬末春初</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河</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流</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的补给主要是季节性积雪融水，</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冬</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末</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春初气温回升快，积雪融化量增加</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导致</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车尔臣河</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月径流量增加，而</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月河流径流量保持稳定，原因可能是季节性积雪消融减少，降水增加导致的，</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对。</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椭圆 28">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椭圆 29">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31" name="椭圆 30">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32" name="椭圆 31">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3" name="椭圆 32">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pic>
        <p:nvPicPr>
          <p:cNvPr id="23" name="Picture 2" descr="A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433" y="1395879"/>
            <a:ext cx="4670856" cy="287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6" name="椭圆 5">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7" name="椭圆 6">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8" name="椭圆 7">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4" name="椭圆 13">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6" name="椭圆 15">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17" name="椭圆 16">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18" name="椭圆 17">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0" name="矩形 19"/>
          <p:cNvSpPr/>
          <p:nvPr/>
        </p:nvSpPr>
        <p:spPr>
          <a:xfrm>
            <a:off x="390000" y="4005064"/>
            <a:ext cx="11412000"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与车尔臣河流域年际径流量变化特征关联度最大的是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春季流量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夏季流量</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秋季流量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冬季流量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2" name="Picture 2" descr="A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392" y="836712"/>
            <a:ext cx="5137942" cy="31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A5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1264" y="1397542"/>
            <a:ext cx="5137942" cy="260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9"/>
          <p:cNvSpPr txBox="1"/>
          <p:nvPr/>
        </p:nvSpPr>
        <p:spPr>
          <a:xfrm>
            <a:off x="4797746" y="4653136"/>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1835" y="611163"/>
            <a:ext cx="11248331" cy="5595586"/>
            <a:chOff x="471835" y="4581127"/>
            <a:chExt cx="11248331" cy="5595586"/>
          </a:xfrm>
        </p:grpSpPr>
        <p:sp>
          <p:nvSpPr>
            <p:cNvPr id="12" name="圆角矩形 11"/>
            <p:cNvSpPr/>
            <p:nvPr/>
          </p:nvSpPr>
          <p:spPr>
            <a:xfrm>
              <a:off x="471835" y="4694019"/>
              <a:ext cx="11248331" cy="5482694"/>
            </a:xfrm>
            <a:prstGeom prst="roundRect">
              <a:avLst>
                <a:gd name="adj" fmla="val 4605"/>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7" name="椭圆 6">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9" name="椭圆 8">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18314" y="3379565"/>
            <a:ext cx="10586645" cy="2827184"/>
          </a:xfrm>
          <a:prstGeom prst="rect">
            <a:avLst/>
          </a:prstGeom>
        </p:spPr>
        <p:txBody>
          <a:bodyPr>
            <a:spAutoFit/>
          </a:bodyPr>
          <a:lstStyle/>
          <a:p>
            <a:pPr algn="just">
              <a:lnSpc>
                <a:spcPct val="140000"/>
              </a:lnSpc>
              <a:spcAft>
                <a:spcPts val="0"/>
              </a:spcAft>
              <a:tabLst>
                <a:tab pos="2250440" algn="l"/>
              </a:tabLst>
            </a:pP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车尔臣河主要为高山冰雪融水补给，影响其径流量变化的主要因素是气温。读图可知</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1957</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年车尔臣河流域年际径流量变化特征：总体呈波动上升。近些年，由于全球气候变暖，导致高山冰雪融水增加，使夏季径流量增加明显，所以与</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1957</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年车尔臣河流域年际径流量变化特征关联度最大的为夏季流量。故选</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6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椭圆 19">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椭圆 20">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2" name="椭圆 21">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3" name="椭圆 22">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4" name="椭圆 23">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pic>
        <p:nvPicPr>
          <p:cNvPr id="25" name="Picture 2" descr="A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4937" y="850684"/>
            <a:ext cx="4246233" cy="26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A5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7234" y="1362846"/>
            <a:ext cx="4246233" cy="215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椭圆 3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椭圆 31">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椭圆 39">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41" name="椭圆 40">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椭圆 41">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椭圆 42">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椭圆 4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8" name="椭圆 17">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19" name="椭圆 18">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0" name="椭圆 19">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1" name="矩形 20"/>
          <p:cNvSpPr/>
          <p:nvPr/>
        </p:nvSpPr>
        <p:spPr>
          <a:xfrm>
            <a:off x="390000" y="404664"/>
            <a:ext cx="11412000" cy="3024289"/>
          </a:xfrm>
          <a:prstGeom prst="rect">
            <a:avLst/>
          </a:prstGeom>
        </p:spPr>
        <p:txBody>
          <a:bodyPr wrap="square">
            <a:spAutoFit/>
          </a:bodyPr>
          <a:lstStyle/>
          <a:p>
            <a:pPr indent="711200" algn="just">
              <a:lnSpc>
                <a:spcPct val="150000"/>
              </a:lnSpc>
              <a:spcAft>
                <a:spcPts val="0"/>
              </a:spcAft>
              <a:tabLst>
                <a:tab pos="2250440" algn="l"/>
              </a:tabLst>
            </a:pP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福建龙岩模拟</a:t>
            </a: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近年来，我国东北黑土区因融雪侵蚀黑土而退化严重，有机质明显下降。融雪期表层解冻土壤是融雪侵蚀发生的物质条件。图</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16</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日～</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21</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日我国东北地区某小流域融雪径流量与泥沙含量的变化过程。采取</a:t>
            </a:r>
            <a:r>
              <a:rPr lang="en-US" altLang="zh-CN" sz="26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横坡垄作＋垄沟秸秆覆盖</a:t>
            </a:r>
            <a:r>
              <a:rPr lang="en-US" altLang="zh-CN" sz="26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的农耕方式</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，可有效减轻黑土退化。</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读图完成</a:t>
            </a: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6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6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362" name="Picture 2" descr="17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1230" y="3400514"/>
            <a:ext cx="4468851" cy="27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17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0198" y="3949587"/>
            <a:ext cx="2592849" cy="224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1" name="椭圆 3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椭圆 31">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椭圆 39">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41" name="椭圆 40">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椭圆 41">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椭圆 42">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椭圆 4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8" name="椭圆 17">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19" name="椭圆 18">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0" name="椭圆 19">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1" name="矩形 20"/>
          <p:cNvSpPr/>
          <p:nvPr/>
        </p:nvSpPr>
        <p:spPr>
          <a:xfrm>
            <a:off x="390000" y="1118706"/>
            <a:ext cx="6786120"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该流域前期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日～</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日</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径流量大，后期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日～</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日</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泥沙含量大的成因是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前期昼夜温差大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后期积雪融水少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前期土壤解冻少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后期土壤冻结浅</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①②</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②③</a:t>
            </a: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②④</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③④</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3884786" y="3720872"/>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15362" name="Picture 2" descr="17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3149" y="1429964"/>
            <a:ext cx="4468851" cy="27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24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1835" y="658788"/>
            <a:ext cx="11248331" cy="5578524"/>
            <a:chOff x="471835" y="4581127"/>
            <a:chExt cx="11248331" cy="5578524"/>
          </a:xfrm>
        </p:grpSpPr>
        <p:sp>
          <p:nvSpPr>
            <p:cNvPr id="7" name="圆角矩形 6"/>
            <p:cNvSpPr/>
            <p:nvPr/>
          </p:nvSpPr>
          <p:spPr>
            <a:xfrm>
              <a:off x="471835" y="4694019"/>
              <a:ext cx="11248331" cy="5465632"/>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10" name="椭圆 9">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1" name="椭圆 10">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49745" y="884337"/>
            <a:ext cx="10692511" cy="4893647"/>
          </a:xfrm>
          <a:prstGeom prst="rect">
            <a:avLst/>
          </a:prstGeom>
        </p:spPr>
        <p:txBody>
          <a:bodyPr>
            <a:spAutoFit/>
          </a:bodyPr>
          <a:lstStyle/>
          <a:p>
            <a:pPr algn="just">
              <a:lnSpc>
                <a:spcPct val="150000"/>
              </a:lnSpc>
              <a:spcAft>
                <a:spcPts val="0"/>
              </a:spcAft>
              <a:tabLst>
                <a:tab pos="2250440" algn="l"/>
              </a:tabLst>
            </a:pP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由材料可知，我国东北黑土区近年来因融雪侵蚀黑土而退化严重，且融雪期表层解冻土壤是融雪侵蚀发生的物质条件。读图可知，</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17</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日虽然径流量达到了最大，但泥沙含量却相对较少，这主要是因为积雪还未完全融化，土壤仍处于封冻中，被侵蚀的土壤有限；后期一方面随着积雪融化殆尽，融雪径流量逐渐减小，另</a:t>
            </a: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一方</a:t>
            </a:r>
            <a:endParaRPr lang="en-US" altLang="zh-CN" sz="26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面</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土壤逐渐解冻，侵蚀开始较为明显，</a:t>
            </a: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受</a:t>
            </a:r>
            <a:endParaRPr lang="en-US" altLang="zh-CN" sz="26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侵蚀作用</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影响，大量土壤被搬运，河流</a:t>
            </a: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含</a:t>
            </a:r>
            <a:endParaRPr lang="en-US" altLang="zh-CN" sz="26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沙</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量较大，</a:t>
            </a:r>
            <a:r>
              <a:rPr lang="en-US" altLang="zh-CN" sz="2600" kern="100">
                <a:latin typeface="宋体" panose="02010600030101010101" pitchFamily="2" charset="-122"/>
                <a:ea typeface="楷体_GB2312" panose="02010609030101010101" pitchFamily="49" charset="-122"/>
                <a:cs typeface="Times New Roman" panose="02020603050405020304" pitchFamily="18" charset="0"/>
              </a:rPr>
              <a:t>②③</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正确，故选</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6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椭圆 18">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椭圆 19">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1" name="椭圆 20">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2" name="椭圆 21">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3" name="椭圆 22">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pic>
        <p:nvPicPr>
          <p:cNvPr id="24" name="Picture 2" descr="17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3405" y="3304034"/>
            <a:ext cx="4468851" cy="27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0" name="椭圆 9">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6" action="ppaction://hlinksldjump"/>
          </p:cNvPr>
          <p:cNvSpPr/>
          <p:nvPr/>
        </p:nvSpPr>
        <p:spPr>
          <a:xfrm>
            <a:off x="38673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15" name="椭圆 14">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椭圆 19">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1" name="椭圆 20">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2" name="椭圆 21">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3" name="椭圆 22">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5" name="矩形 24"/>
          <p:cNvSpPr/>
          <p:nvPr/>
        </p:nvSpPr>
        <p:spPr>
          <a:xfrm>
            <a:off x="390000" y="1118706"/>
            <a:ext cx="6786120"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该流域夏季河流含沙量一般比春季小，主要是因为夏季</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坡面径流</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大</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降水强度小</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无冻融</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作用</a:t>
            </a:r>
            <a:endPar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植被覆盖好</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227334" y="4372362"/>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27" name="Picture 2" descr="17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3149" y="840552"/>
            <a:ext cx="4468851" cy="27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17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1150" y="3779237"/>
            <a:ext cx="2592849" cy="224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椭圆 2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椭圆 2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椭圆 2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椭圆 25">
            <a:hlinkClick r:id="rId6" action="ppaction://hlinksldjump"/>
          </p:cNvPr>
          <p:cNvSpPr/>
          <p:nvPr/>
        </p:nvSpPr>
        <p:spPr>
          <a:xfrm>
            <a:off x="38673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27" name="椭圆 26">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椭圆 27">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椭圆 2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7" name="椭圆 16">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30" name="椭圆 2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1" name="椭圆 3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grpSp>
        <p:nvGrpSpPr>
          <p:cNvPr id="32" name="组合 31"/>
          <p:cNvGrpSpPr/>
          <p:nvPr/>
        </p:nvGrpSpPr>
        <p:grpSpPr>
          <a:xfrm>
            <a:off x="471835" y="893862"/>
            <a:ext cx="11248331" cy="4930452"/>
            <a:chOff x="471835" y="4581127"/>
            <a:chExt cx="11248331" cy="4930452"/>
          </a:xfrm>
        </p:grpSpPr>
        <p:sp>
          <p:nvSpPr>
            <p:cNvPr id="33" name="圆角矩形 32"/>
            <p:cNvSpPr/>
            <p:nvPr/>
          </p:nvSpPr>
          <p:spPr>
            <a:xfrm>
              <a:off x="471835" y="4694019"/>
              <a:ext cx="11248331" cy="4817560"/>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文本框 33"/>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5" name="矩形 34"/>
          <p:cNvSpPr/>
          <p:nvPr/>
        </p:nvSpPr>
        <p:spPr>
          <a:xfrm>
            <a:off x="749745" y="1119411"/>
            <a:ext cx="10692511" cy="461664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东北地区属温带季风气候，夏季</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降水</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强度</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较大，理论上降水强度越大</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流量</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越</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大，河流的含沙量一般会较大，</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但</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由于</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该地区典型植被为温带落叶阔</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叶</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林</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，夏季地表植被覆盖率较高，</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涵养</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水源</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、保持水土的能力增强，坡面径流量较小，河流的含沙量比春季要小，与冻融作用无关，故选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6" name="Picture 2" descr="17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3405" y="1344934"/>
            <a:ext cx="4468851" cy="27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70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椭圆 29">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椭圆 30">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椭圆 31">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椭圆 32">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椭圆 33">
            <a:hlinkClick r:id="rId7" action="ppaction://hlinksldjump"/>
          </p:cNvPr>
          <p:cNvSpPr/>
          <p:nvPr/>
        </p:nvSpPr>
        <p:spPr>
          <a:xfrm>
            <a:off x="42628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35" name="椭圆 34">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椭圆 35">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8" name="椭圆 17">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19" name="椭圆 18">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0" name="椭圆 19">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17" name="矩形 16"/>
          <p:cNvSpPr/>
          <p:nvPr/>
        </p:nvSpPr>
        <p:spPr>
          <a:xfrm>
            <a:off x="390000" y="1118706"/>
            <a:ext cx="6786120"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采取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横坡垄作＋垄沟秸秆覆盖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耕作方式的主要目的是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减少、减缓坡面径流</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增大枯枝落叶含量</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提高作物种植密度</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保持土壤良好墒情</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227334" y="2500154"/>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pic>
        <p:nvPicPr>
          <p:cNvPr id="24" name="Picture 2" descr="17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3149" y="840552"/>
            <a:ext cx="4468851" cy="27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17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1150" y="3779237"/>
            <a:ext cx="2592849" cy="224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3" name="椭圆 12">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5</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椭圆 16">
            <a:hlinkClick r:id="rId7" action="ppaction://hlinksldjump"/>
          </p:cNvPr>
          <p:cNvSpPr/>
          <p:nvPr/>
        </p:nvSpPr>
        <p:spPr>
          <a:xfrm>
            <a:off x="42628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18" name="椭圆 17">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椭圆 18">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椭圆 20">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椭圆 21">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3" name="椭圆 22">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4" name="椭圆 23">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5" name="椭圆 24">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grpSp>
        <p:nvGrpSpPr>
          <p:cNvPr id="20" name="组合 19"/>
          <p:cNvGrpSpPr/>
          <p:nvPr/>
        </p:nvGrpSpPr>
        <p:grpSpPr>
          <a:xfrm>
            <a:off x="471835" y="893862"/>
            <a:ext cx="11248331" cy="4930452"/>
            <a:chOff x="471835" y="4581127"/>
            <a:chExt cx="11248331" cy="4930452"/>
          </a:xfrm>
        </p:grpSpPr>
        <p:sp>
          <p:nvSpPr>
            <p:cNvPr id="26" name="圆角矩形 25"/>
            <p:cNvSpPr/>
            <p:nvPr/>
          </p:nvSpPr>
          <p:spPr>
            <a:xfrm>
              <a:off x="471835" y="4694019"/>
              <a:ext cx="11248331" cy="4817560"/>
            </a:xfrm>
            <a:prstGeom prst="roundRect">
              <a:avLst>
                <a:gd name="adj" fmla="val 2647"/>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6"/>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8" name="矩形 27"/>
          <p:cNvSpPr/>
          <p:nvPr/>
        </p:nvSpPr>
        <p:spPr>
          <a:xfrm>
            <a:off x="749745" y="1119411"/>
            <a:ext cx="10692511"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横坡垄作＋垄沟秸秆覆盖的耕作方式，可以拦截一部分的地表径流，增加下渗量，减弱地表径流对土壤的冲刷力度，减轻黑土退化，故选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 name="Picture 2" descr="17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2135" y="2780928"/>
            <a:ext cx="4468851" cy="27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17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2533" y="3330001"/>
            <a:ext cx="2592849" cy="224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23128"/>
            <a:ext cx="12192001" cy="733015"/>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0" y="86730"/>
            <a:ext cx="6096000" cy="5089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392" y="111444"/>
            <a:ext cx="1518364" cy="492443"/>
          </a:xfrm>
          <a:prstGeom prst="rect">
            <a:avLst/>
          </a:prstGeom>
        </p:spPr>
        <p:txBody>
          <a:bodyPr wrap="none">
            <a:spAutoFit/>
          </a:bodyPr>
          <a:lstStyle/>
          <a:p>
            <a:r>
              <a:rPr lang="zh-CN" altLang="zh-CN" sz="2600" b="1" kern="100" dirty="0" smtClean="0">
                <a:latin typeface="Times New Roman" panose="02020603050405020304" pitchFamily="18" charset="0"/>
                <a:ea typeface="黑体" panose="02010600030101010101" charset="-122"/>
                <a:cs typeface="Times New Roman" panose="02020603050405020304" pitchFamily="18" charset="0"/>
              </a:rPr>
              <a:t>关键能力</a:t>
            </a:r>
            <a:endParaRPr lang="zh-CN" altLang="en-US" b="1" dirty="0"/>
          </a:p>
        </p:txBody>
      </p:sp>
      <p:sp>
        <p:nvSpPr>
          <p:cNvPr id="10" name="矩形 9"/>
          <p:cNvSpPr/>
          <p:nvPr/>
        </p:nvSpPr>
        <p:spPr>
          <a:xfrm>
            <a:off x="1795966" y="-7367"/>
            <a:ext cx="10030087" cy="597984"/>
          </a:xfrm>
          <a:prstGeom prst="rect">
            <a:avLst/>
          </a:prstGeom>
        </p:spPr>
        <p:txBody>
          <a:bodyPr wrap="square">
            <a:spAutoFit/>
          </a:bodyPr>
          <a:lstStyle/>
          <a:p>
            <a:pPr algn="just">
              <a:lnSpc>
                <a:spcPct val="140000"/>
              </a:lnSpc>
            </a:pPr>
            <a:r>
              <a:rPr lang="zh-CN" altLang="en-US"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获取和解读地理信息的能力</a:t>
            </a:r>
            <a:endParaRPr lang="zh-CN" altLang="zh-CN" sz="2600" b="1" kern="100" dirty="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434580777"/>
              </p:ext>
            </p:extLst>
          </p:nvPr>
        </p:nvGraphicFramePr>
        <p:xfrm>
          <a:off x="371365" y="1204424"/>
          <a:ext cx="11449271" cy="4240800"/>
        </p:xfrm>
        <a:graphic>
          <a:graphicData uri="http://schemas.openxmlformats.org/drawingml/2006/table">
            <a:tbl>
              <a:tblPr/>
              <a:tblGrid>
                <a:gridCol w="864096"/>
                <a:gridCol w="3888432"/>
                <a:gridCol w="6696743"/>
              </a:tblGrid>
              <a:tr h="640800">
                <a:tc>
                  <a:txBody>
                    <a:bodyPr/>
                    <a:lstStyle/>
                    <a:p>
                      <a:pPr algn="ctr">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2F2F2"/>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获取信息</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解读信息</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60000">
                <a:tc rowSpan="2">
                  <a:txBody>
                    <a:bodyPr/>
                    <a:lstStyle/>
                    <a:p>
                      <a:pPr algn="ctr">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文字信息</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黄河桃花峪附近花园口水文站</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黄河中</a:t>
                      </a:r>
                      <a:r>
                        <a:rPr lang="zh-CN" sz="28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下游的分界线，黄河下游地形平坦，</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流速较慢，流水</a:t>
                      </a:r>
                      <a:r>
                        <a:rPr lang="zh-CN" sz="28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en-US" sz="28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作用</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显著，河床较高，是地上河</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440000">
                <a:tc vMerge="1">
                  <a:txBody>
                    <a:bodyPr/>
                    <a:lstStyle/>
                    <a:p>
                      <a:endParaRPr lang="zh-CN" altLang="en-US"/>
                    </a:p>
                  </a:txBody>
                  <a:tcPr/>
                </a:tc>
                <a:tc>
                  <a:txBody>
                    <a:bodyPr/>
                    <a:lstStyle/>
                    <a:p>
                      <a:pPr algn="l">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1958</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7</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1996</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8</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7</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月和</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8</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月是华北地区的雨季，此时黄河处于丰水期，</a:t>
                      </a:r>
                      <a:r>
                        <a:rPr lang="zh-CN" sz="28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流量</a:t>
                      </a:r>
                      <a:r>
                        <a:rPr lang="zh-CN" altLang="en-US" sz="28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泥沙</a:t>
                      </a:r>
                      <a:r>
                        <a:rPr lang="zh-CN" sz="28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含量</a:t>
                      </a:r>
                      <a:r>
                        <a:rPr lang="en-US" altLang="zh-CN" sz="28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矩形 4"/>
          <p:cNvSpPr/>
          <p:nvPr/>
        </p:nvSpPr>
        <p:spPr>
          <a:xfrm>
            <a:off x="8184232" y="2695203"/>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沉积</a:t>
            </a:r>
            <a:endParaRPr lang="zh-CN" altLang="en-US" sz="2800" kern="100" dirty="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3" name="矩形 2"/>
          <p:cNvSpPr/>
          <p:nvPr/>
        </p:nvSpPr>
        <p:spPr>
          <a:xfrm>
            <a:off x="7824192" y="4826688"/>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大</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6" name="矩形 5"/>
          <p:cNvSpPr/>
          <p:nvPr/>
        </p:nvSpPr>
        <p:spPr>
          <a:xfrm>
            <a:off x="10291514" y="4820214"/>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大</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Tree>
    <p:extLst>
      <p:ext uri="{BB962C8B-B14F-4D97-AF65-F5344CB8AC3E}">
        <p14:creationId xmlns:p14="http://schemas.microsoft.com/office/powerpoint/2010/main" val="80519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5" name="椭圆 14">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6" name="椭圆 15">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17" name="椭圆 16">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18" name="椭圆 17">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19" name="矩形 18"/>
          <p:cNvSpPr/>
          <p:nvPr/>
        </p:nvSpPr>
        <p:spPr>
          <a:xfrm>
            <a:off x="390000" y="649263"/>
            <a:ext cx="5633992" cy="5262979"/>
          </a:xfrm>
          <a:prstGeom prst="rect">
            <a:avLst/>
          </a:prstGeom>
        </p:spPr>
        <p:txBody>
          <a:bodyPr wrap="square">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江苏苏州市模拟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太巴列湖是巴勒斯坦地区最大的淡水湖，四周为山岭及台地，湖岸地势陡峭。湖面低于地中海海面约</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213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米。水源自北端流入，再向南端注入约旦河</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r>
              <a:rPr lang="zh-CN" altLang="en-US" sz="2800" kern="100" smtClean="0">
                <a:latin typeface="Times New Roman" panose="02020603050405020304" pitchFamily="18" charset="0"/>
                <a:ea typeface="楷体_GB2312" panose="02010609030101010101" pitchFamily="49" charset="-122"/>
                <a:cs typeface="Times New Roman" panose="02020603050405020304" pitchFamily="18" charset="0"/>
              </a:rPr>
              <a:t>右</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图</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巴勒斯坦地区水系图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以及</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太巴列湖地区地形剖面图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386" name="Picture 2" descr="18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9225" y="783754"/>
            <a:ext cx="5512775" cy="51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5" name="椭圆 14">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6" name="椭圆 15">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17" name="椭圆 16">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18" name="椭圆 17">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19" name="矩形 18"/>
          <p:cNvSpPr/>
          <p:nvPr/>
        </p:nvSpPr>
        <p:spPr>
          <a:xfrm>
            <a:off x="390000" y="908720"/>
            <a:ext cx="5633992" cy="4542462"/>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太巴列湖水面常平静无波，但时有狂风巨浪，太巴列湖狂风巨浪的成因是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冷、暖空气在湖面相遇引起狂风</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冬季受西风带控制</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夏秋季节飓风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台风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登陆引发</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纬度较低对流旺盛</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386" name="Picture 2" descr="18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9225" y="783754"/>
            <a:ext cx="5512775" cy="51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9"/>
          <p:cNvSpPr txBox="1"/>
          <p:nvPr/>
        </p:nvSpPr>
        <p:spPr>
          <a:xfrm>
            <a:off x="244302" y="2938160"/>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74967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1835" y="620688"/>
            <a:ext cx="11248331" cy="5431378"/>
            <a:chOff x="471835" y="4581127"/>
            <a:chExt cx="11248331" cy="5431378"/>
          </a:xfrm>
        </p:grpSpPr>
        <p:sp>
          <p:nvSpPr>
            <p:cNvPr id="7" name="圆角矩形 6"/>
            <p:cNvSpPr/>
            <p:nvPr/>
          </p:nvSpPr>
          <p:spPr>
            <a:xfrm>
              <a:off x="471835" y="4694018"/>
              <a:ext cx="11248331" cy="5318487"/>
            </a:xfrm>
            <a:prstGeom prst="roundRect">
              <a:avLst>
                <a:gd name="adj" fmla="val 4199"/>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2" name="椭圆 11">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18" name="椭圆 17">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50739" y="789087"/>
            <a:ext cx="6134510" cy="5262979"/>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太巴列湖湖面地势低，温度高，</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四周</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山岭</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及台地空气冷却快，密度增大</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加之</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地势陡峭，冷空气下沉，重力</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作</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用</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显著，冷、暖空气在湖面相遇，</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形</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成</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类似于山谷风的热力环流，从而</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引</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起</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狂风巨浪。太巴列湖湖面低于地</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中</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海</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海面约</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213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米，湖水不易直接受到</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西</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风</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吹拂</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椭圆 19">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椭圆 20">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2" name="椭圆 21">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3" name="椭圆 22">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4" name="椭圆 23">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pic>
        <p:nvPicPr>
          <p:cNvPr id="19" name="Picture 2" descr="18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5249" y="1043112"/>
            <a:ext cx="4556013" cy="429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1835" y="855762"/>
            <a:ext cx="11248331" cy="4896544"/>
            <a:chOff x="471835" y="4581127"/>
            <a:chExt cx="11248331" cy="4896544"/>
          </a:xfrm>
        </p:grpSpPr>
        <p:sp>
          <p:nvSpPr>
            <p:cNvPr id="7" name="圆角矩形 6"/>
            <p:cNvSpPr/>
            <p:nvPr/>
          </p:nvSpPr>
          <p:spPr>
            <a:xfrm>
              <a:off x="471835" y="4694018"/>
              <a:ext cx="11248331" cy="4783653"/>
            </a:xfrm>
            <a:prstGeom prst="roundRect">
              <a:avLst>
                <a:gd name="adj" fmla="val 4199"/>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2" name="椭圆 11">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18" name="椭圆 17">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 name="矩形 2"/>
          <p:cNvSpPr/>
          <p:nvPr/>
        </p:nvSpPr>
        <p:spPr>
          <a:xfrm>
            <a:off x="750739" y="1274450"/>
            <a:ext cx="5777396" cy="2677656"/>
          </a:xfrm>
          <a:prstGeom prst="rect">
            <a:avLst/>
          </a:prstGeom>
        </p:spPr>
        <p:txBody>
          <a:bodyPr wrap="square">
            <a:spAutoFit/>
          </a:bodyPr>
          <a:lstStyle/>
          <a:p>
            <a:pPr lvl="0" algn="just">
              <a:lnSpc>
                <a:spcPct val="150000"/>
              </a:lnSpc>
              <a:tabLst>
                <a:tab pos="2250440" algn="l"/>
              </a:tabLst>
            </a:pPr>
            <a:r>
              <a:rPr lang="zh-CN" altLang="zh-CN" sz="2800" kern="10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飓风</a:t>
            </a:r>
            <a:r>
              <a:rPr lang="en-US" altLang="zh-CN" sz="2800" kern="10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台风</a:t>
            </a:r>
            <a:r>
              <a:rPr lang="en-US" altLang="zh-CN" sz="2800" kern="10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主要影响大陆的东岸；该地地处中纬度地区，空气对流不旺盛，且空气对流不会引起狂风巨浪。故选</a:t>
            </a:r>
            <a:r>
              <a:rPr lang="en-US" altLang="zh-CN" sz="2800" kern="10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0" name="椭圆 19">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椭圆 20">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2" name="椭圆 21">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3" name="椭圆 22">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4" name="椭圆 23">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pic>
        <p:nvPicPr>
          <p:cNvPr id="19" name="Picture 2" descr="18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5249" y="1196752"/>
            <a:ext cx="4556013" cy="429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687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90000" y="548680"/>
            <a:ext cx="5633992" cy="5909310"/>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上游约旦河注入太巴列湖的水量尚不足流出水量的一半，但该湖在较长的历史时间里水量比较稳定的原因不可能是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地处地层断裂地带有地下水补给</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冬季受盛行西风带控制降水较多</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spc="-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spc="-100">
                <a:latin typeface="Times New Roman" panose="02020603050405020304" pitchFamily="18" charset="0"/>
                <a:ea typeface="方正中等线简体" panose="03000509000000000000" pitchFamily="65" charset="-122"/>
                <a:cs typeface="Times New Roman" panose="02020603050405020304" pitchFamily="18" charset="0"/>
              </a:rPr>
              <a:t>夏季受副热带高压带控制蒸发旺盛</a:t>
            </a:r>
            <a:endParaRPr lang="zh-CN" altLang="zh-CN" sz="1050" kern="100" spc="-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因地势较低周边地区有</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地表径流</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en-US" sz="2800" kern="10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汇</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入</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2" descr="18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9225" y="783754"/>
            <a:ext cx="5512775" cy="51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9"/>
          <p:cNvSpPr txBox="1"/>
          <p:nvPr/>
        </p:nvSpPr>
        <p:spPr>
          <a:xfrm>
            <a:off x="244302" y="4425320"/>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6" name="椭圆 5">
            <a:hlinkClick r:id="rId3"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4"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5"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6"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7"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8"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9"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10"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20" name="椭圆 19">
            <a:hlinkClick r:id="rId11"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椭圆 20">
            <a:hlinkClick r:id="rId12"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2" name="椭圆 21">
            <a:hlinkClick r:id="rId13"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3" name="椭圆 22">
            <a:hlinkClick r:id="rId14"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4" name="椭圆 23">
            <a:hlinkClick r:id="rId15"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2" name="椭圆 11">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椭圆 17">
            <a:hlinkClick r:id="rId9" action="ppaction://hlinksldjump"/>
          </p:cNvPr>
          <p:cNvSpPr/>
          <p:nvPr/>
        </p:nvSpPr>
        <p:spPr>
          <a:xfrm>
            <a:off x="505375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31" name="椭圆 30">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椭圆 31">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33" name="椭圆 32">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34" name="椭圆 33">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5" name="椭圆 34">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grpSp>
        <p:nvGrpSpPr>
          <p:cNvPr id="19" name="组合 18"/>
          <p:cNvGrpSpPr/>
          <p:nvPr/>
        </p:nvGrpSpPr>
        <p:grpSpPr>
          <a:xfrm>
            <a:off x="471835" y="783754"/>
            <a:ext cx="11248331" cy="5112568"/>
            <a:chOff x="471835" y="4581127"/>
            <a:chExt cx="11248331" cy="5112568"/>
          </a:xfrm>
        </p:grpSpPr>
        <p:sp>
          <p:nvSpPr>
            <p:cNvPr id="24" name="圆角矩形 23"/>
            <p:cNvSpPr/>
            <p:nvPr/>
          </p:nvSpPr>
          <p:spPr>
            <a:xfrm>
              <a:off x="471835" y="4694018"/>
              <a:ext cx="11248331" cy="4999677"/>
            </a:xfrm>
            <a:prstGeom prst="roundRect">
              <a:avLst>
                <a:gd name="adj" fmla="val 4199"/>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文本框 24"/>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741214" y="990253"/>
            <a:ext cx="6134510" cy="4817729"/>
          </a:xfrm>
          <a:prstGeom prst="rect">
            <a:avLst/>
          </a:prstGeom>
        </p:spPr>
        <p:txBody>
          <a:bodyPr wrap="square">
            <a:spAutoFit/>
          </a:bodyPr>
          <a:lstStyle/>
          <a:p>
            <a:pPr algn="just">
              <a:lnSpc>
                <a:spcPct val="150000"/>
              </a:lnSpc>
              <a:spcAft>
                <a:spcPts val="0"/>
              </a:spcAft>
              <a:tabLst>
                <a:tab pos="2250440" algn="l"/>
              </a:tabLst>
            </a:pP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上游约旦河注入太巴列湖的水量尚不足流出水量的一半，但该湖在较长的历史时间里水量比较稳定的原因是地处地层断裂地带有地下水补给；冬季受盛行西风带控制降水较多；因地势较低，周边地区有地表径流汇入。夏季受副热带高压带控制蒸发旺盛，不利于水量稳定，本题要求选择不可能的原因，故选</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6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7" name="Picture 2" descr="18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5249" y="1206178"/>
            <a:ext cx="4556013" cy="429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9</a:t>
            </a:r>
            <a:endParaRPr kumimoji="1" lang="zh-CN" altLang="en-US" sz="1600" kern="0" dirty="0">
              <a:solidFill>
                <a:schemeClr val="bg1"/>
              </a:solidFill>
              <a:latin typeface="Arial" panose="020B0604020202020204"/>
              <a:ea typeface="微软雅黑" panose="020B0503020204020204" charset="-122"/>
            </a:endParaRPr>
          </a:p>
        </p:txBody>
      </p:sp>
      <p:sp>
        <p:nvSpPr>
          <p:cNvPr id="19" name="椭圆 18">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0" name="椭圆 19">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1" name="椭圆 20">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2" name="椭圆 21">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3" name="矩形 22"/>
          <p:cNvSpPr/>
          <p:nvPr/>
        </p:nvSpPr>
        <p:spPr>
          <a:xfrm>
            <a:off x="390000" y="414189"/>
            <a:ext cx="11412000" cy="3249800"/>
          </a:xfrm>
          <a:prstGeom prst="rect">
            <a:avLst/>
          </a:prstGeom>
        </p:spPr>
        <p:txBody>
          <a:bodyPr wrap="square">
            <a:spAutoFit/>
          </a:bodyPr>
          <a:lstStyle/>
          <a:p>
            <a:pPr indent="711200"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四川成都模拟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疏勒河是甘肃省河西走廊内流水系的第二大河，发源于祁连山脉西段，以昌马峡和双塔堡水库为界分上、中、下游，向北分流于大坝冲积扇面</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甲处</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，有</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十道沟河</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之名。下面图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疏勒河流域局部图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疏勒河流域近五年各边界层水汽输送及水汽收支图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读图，完成</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410" name="Picture 2" descr="去年12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3673" y="3655860"/>
            <a:ext cx="3513608" cy="261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去年1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5814" y="4103765"/>
            <a:ext cx="3678075" cy="21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295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9</a:t>
            </a:r>
            <a:endParaRPr kumimoji="1" lang="zh-CN" altLang="en-US" sz="1600" kern="0" dirty="0">
              <a:solidFill>
                <a:schemeClr val="bg1"/>
              </a:solidFill>
              <a:latin typeface="Arial" panose="020B0604020202020204"/>
              <a:ea typeface="微软雅黑" panose="020B0503020204020204" charset="-122"/>
            </a:endParaRPr>
          </a:p>
        </p:txBody>
      </p:sp>
      <p:sp>
        <p:nvSpPr>
          <p:cNvPr id="19" name="椭圆 18">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0" name="椭圆 19">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1" name="椭圆 20">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2" name="椭圆 21">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3" name="矩形 22"/>
          <p:cNvSpPr/>
          <p:nvPr/>
        </p:nvSpPr>
        <p:spPr>
          <a:xfrm>
            <a:off x="390000" y="3828738"/>
            <a:ext cx="11412000"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疏勒河水位最高的季节是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春季</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夏季</a:t>
            </a:r>
            <a:endParaRPr lang="en-US"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秋季</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冬季</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410" name="Picture 2" descr="去年12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1504" y="861095"/>
            <a:ext cx="3982082" cy="296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去年1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6135" y="1386393"/>
            <a:ext cx="4168477" cy="24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9"/>
          <p:cNvSpPr txBox="1"/>
          <p:nvPr/>
        </p:nvSpPr>
        <p:spPr>
          <a:xfrm>
            <a:off x="2964109" y="4533503"/>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20227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2" name="椭圆 11">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19" name="组合 18"/>
          <p:cNvGrpSpPr/>
          <p:nvPr/>
        </p:nvGrpSpPr>
        <p:grpSpPr>
          <a:xfrm>
            <a:off x="471835" y="692696"/>
            <a:ext cx="11248331" cy="5472608"/>
            <a:chOff x="471835" y="4581127"/>
            <a:chExt cx="11248331" cy="5472608"/>
          </a:xfrm>
        </p:grpSpPr>
        <p:sp>
          <p:nvSpPr>
            <p:cNvPr id="20" name="圆角矩形 19"/>
            <p:cNvSpPr/>
            <p:nvPr/>
          </p:nvSpPr>
          <p:spPr>
            <a:xfrm>
              <a:off x="471835" y="4694018"/>
              <a:ext cx="11248331" cy="5359717"/>
            </a:xfrm>
            <a:prstGeom prst="roundRect">
              <a:avLst>
                <a:gd name="adj" fmla="val 4199"/>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1" name="文本框 20"/>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22" name="矩形 21"/>
          <p:cNvSpPr/>
          <p:nvPr/>
        </p:nvSpPr>
        <p:spPr>
          <a:xfrm>
            <a:off x="750739" y="3438525"/>
            <a:ext cx="10690523" cy="2595839"/>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由资料可知，疏勒河源头地处祁连山脉西段，属于内流河，河流源头为高山大川，河流主要补给形式为积雪冰川融水补给，补给水量和气温呈正相关，夏季气温最高，冰川融化量最大，河水流量最大，水位最高。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椭圆 2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5" name="椭圆 24">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600" kern="0" dirty="0">
                <a:solidFill>
                  <a:schemeClr val="bg1"/>
                </a:solidFill>
                <a:latin typeface="Arial" panose="020B0604020202020204"/>
                <a:ea typeface="微软雅黑" panose="020B0503020204020204" charset="-122"/>
              </a:rPr>
              <a:t>9</a:t>
            </a:r>
            <a:endParaRPr kumimoji="1" lang="zh-CN" altLang="en-US" sz="1600" kern="0" dirty="0">
              <a:solidFill>
                <a:schemeClr val="bg1"/>
              </a:solidFill>
              <a:latin typeface="Arial" panose="020B0604020202020204"/>
              <a:ea typeface="微软雅黑" panose="020B0503020204020204" charset="-122"/>
            </a:endParaRPr>
          </a:p>
        </p:txBody>
      </p:sp>
      <p:sp>
        <p:nvSpPr>
          <p:cNvPr id="26" name="椭圆 25">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7" name="椭圆 26">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8" name="椭圆 27">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9" name="椭圆 28">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pic>
        <p:nvPicPr>
          <p:cNvPr id="23" name="Picture 2" descr="去年12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3134" y="919921"/>
            <a:ext cx="3478822" cy="25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descr="去年1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9544" y="1378831"/>
            <a:ext cx="3641658" cy="213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233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椭圆 18">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dirty="0">
                <a:solidFill>
                  <a:schemeClr val="bg1"/>
                </a:solidFill>
                <a:latin typeface="Arial"/>
                <a:ea typeface="微软雅黑"/>
              </a:rPr>
              <a:t>10</a:t>
            </a:r>
            <a:endParaRPr kumimoji="1" lang="zh-CN" altLang="en-US" sz="1400" kern="0" dirty="0">
              <a:solidFill>
                <a:schemeClr val="bg1"/>
              </a:solidFill>
              <a:latin typeface="Arial"/>
              <a:ea typeface="微软雅黑"/>
            </a:endParaRPr>
          </a:p>
        </p:txBody>
      </p:sp>
      <p:sp>
        <p:nvSpPr>
          <p:cNvPr id="20" name="椭圆 19">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1" name="椭圆 20">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2" name="椭圆 21">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17" name="矩形 16"/>
          <p:cNvSpPr/>
          <p:nvPr/>
        </p:nvSpPr>
        <p:spPr>
          <a:xfrm>
            <a:off x="390000" y="3828738"/>
            <a:ext cx="11412000"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读图</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可知，近五年疏勒河流域</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蒸发量大于降水量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断流现象减少</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凌汛时间延长</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西风影响增大</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2" descr="去年12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1504" y="861095"/>
            <a:ext cx="3982082" cy="296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去年1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6135" y="1386393"/>
            <a:ext cx="4168477" cy="24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9"/>
          <p:cNvSpPr txBox="1"/>
          <p:nvPr/>
        </p:nvSpPr>
        <p:spPr>
          <a:xfrm>
            <a:off x="229444" y="4581128"/>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324145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287285654"/>
              </p:ext>
            </p:extLst>
          </p:nvPr>
        </p:nvGraphicFramePr>
        <p:xfrm>
          <a:off x="371365" y="759795"/>
          <a:ext cx="11449271" cy="5990040"/>
        </p:xfrm>
        <a:graphic>
          <a:graphicData uri="http://schemas.openxmlformats.org/drawingml/2006/table">
            <a:tbl>
              <a:tblPr/>
              <a:tblGrid>
                <a:gridCol w="864096"/>
                <a:gridCol w="1764195"/>
                <a:gridCol w="8820980"/>
              </a:tblGrid>
              <a:tr h="640800">
                <a:tc>
                  <a:txBody>
                    <a:bodyPr/>
                    <a:lstStyle/>
                    <a:p>
                      <a:pPr algn="ctr">
                        <a:lnSpc>
                          <a:spcPct val="150000"/>
                        </a:lnSpc>
                        <a:spcAft>
                          <a:spcPts val="0"/>
                        </a:spcAft>
                        <a:tabLst>
                          <a:tab pos="2250440" algn="l"/>
                        </a:tabLst>
                      </a:pP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2F2F2"/>
                    </a:solidFill>
                  </a:tcPr>
                </a:tc>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获取信息</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解读信息</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60000">
                <a:tc>
                  <a:txBody>
                    <a:bodyPr/>
                    <a:lstStyle/>
                    <a:p>
                      <a:pPr algn="ctr">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图像信息</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两条洪水过程线</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2000" algn="l">
                        <a:lnSpc>
                          <a:spcPct val="150000"/>
                        </a:lnSpc>
                        <a:spcAft>
                          <a:spcPts val="0"/>
                        </a:spcAft>
                        <a:tabLst>
                          <a:tab pos="2250440" algn="l"/>
                        </a:tabLst>
                      </a:pPr>
                      <a:r>
                        <a:rPr lang="en-US" sz="2600" kern="100" baseline="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水位上涨期间，洪水来势凶猛，</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流速</a:t>
                      </a:r>
                      <a:r>
                        <a:rPr lang="en-US" altLang="zh-CN"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水位</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逐渐</a:t>
                      </a:r>
                      <a:r>
                        <a:rPr lang="en-US" altLang="zh-CN"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来水流量越大对应的水位</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越</a:t>
                      </a:r>
                      <a:r>
                        <a:rPr lang="en-US" altLang="zh-CN"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洪峰过后，洪水开始回落，流量</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逐渐</a:t>
                      </a:r>
                      <a:r>
                        <a:rPr lang="en-US" altLang="zh-CN"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600" kern="100" spc="-100" baseline="0">
                          <a:effectLst/>
                          <a:latin typeface="Times New Roman" panose="02020603050405020304" pitchFamily="18" charset="0"/>
                          <a:ea typeface="方正中等线简体" panose="03000509000000000000" pitchFamily="65" charset="-122"/>
                          <a:cs typeface="Times New Roman" panose="02020603050405020304" pitchFamily="18" charset="0"/>
                        </a:rPr>
                        <a:t>水位也逐渐回落，流量越小对应的水位</a:t>
                      </a:r>
                      <a:r>
                        <a:rPr lang="zh-CN" sz="2600" kern="1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越</a:t>
                      </a:r>
                      <a:r>
                        <a:rPr lang="en-US" altLang="zh-CN" sz="2600" u="sng" kern="1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spc="-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600" kern="100" spc="-100" baseline="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250440" algn="l"/>
                        </a:tabLst>
                      </a:pPr>
                      <a:r>
                        <a:rPr lang="en-US" sz="2600" kern="100" baseline="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黄河含沙量较大，每次洪水过程之后，随着洪水退去，流速会降低，泥沙淤积，河床会有一定的抬升。所以</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O</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点是来水，</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水位</a:t>
                      </a:r>
                      <a:r>
                        <a:rPr lang="en-US" altLang="zh-CN"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流速快；</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点是退水，水位被已经淤积的河床抬高，流速减慢。</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tabLst>
                          <a:tab pos="2250440" algn="l"/>
                        </a:tabLst>
                      </a:pPr>
                      <a:r>
                        <a:rPr lang="en-US" sz="2600" kern="100" baseline="0">
                          <a:effectLst/>
                          <a:latin typeface="宋体" panose="02010600030101010101" pitchFamily="2" charset="-122"/>
                          <a:ea typeface="方正中等线简体" panose="03000509000000000000" pitchFamily="65" charset="-122"/>
                          <a:cs typeface="Times New Roman" panose="02020603050405020304" pitchFamily="18" charset="0"/>
                        </a:rPr>
                        <a:t>③</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1958</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7</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月相比，</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1996</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8</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月洪峰流量小，但</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水位</a:t>
                      </a:r>
                      <a:r>
                        <a:rPr lang="en-US" altLang="zh-CN" sz="2600" u="sng"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600" kern="100" baseline="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说明河床淤积抬升</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2" name="矩形 1"/>
          <p:cNvSpPr/>
          <p:nvPr/>
        </p:nvSpPr>
        <p:spPr>
          <a:xfrm>
            <a:off x="8688288" y="1478088"/>
            <a:ext cx="518091"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快</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3" name="矩形 2"/>
          <p:cNvSpPr/>
          <p:nvPr/>
        </p:nvSpPr>
        <p:spPr>
          <a:xfrm>
            <a:off x="10742612" y="1478087"/>
            <a:ext cx="851515"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升高</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5" name="矩形 4"/>
          <p:cNvSpPr/>
          <p:nvPr/>
        </p:nvSpPr>
        <p:spPr>
          <a:xfrm>
            <a:off x="7104112" y="2058344"/>
            <a:ext cx="518091"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高</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6" name="矩形 5"/>
          <p:cNvSpPr/>
          <p:nvPr/>
        </p:nvSpPr>
        <p:spPr>
          <a:xfrm>
            <a:off x="4401716" y="2646021"/>
            <a:ext cx="851515"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减小</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7" name="矩形 6"/>
          <p:cNvSpPr/>
          <p:nvPr/>
        </p:nvSpPr>
        <p:spPr>
          <a:xfrm>
            <a:off x="11139794" y="2655546"/>
            <a:ext cx="518091"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低</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8" name="矩形 7"/>
          <p:cNvSpPr/>
          <p:nvPr/>
        </p:nvSpPr>
        <p:spPr>
          <a:xfrm>
            <a:off x="4439815" y="4434608"/>
            <a:ext cx="851515"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上涨</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9" name="矩形 8"/>
          <p:cNvSpPr/>
          <p:nvPr/>
        </p:nvSpPr>
        <p:spPr>
          <a:xfrm>
            <a:off x="10735369" y="5630169"/>
            <a:ext cx="518091" cy="492443"/>
          </a:xfrm>
          <a:prstGeom prst="rect">
            <a:avLst/>
          </a:prstGeom>
        </p:spPr>
        <p:txBody>
          <a:bodyPr wrap="none">
            <a:spAutoFit/>
          </a:bodyPr>
          <a:lstStyle/>
          <a:p>
            <a:r>
              <a:rPr lang="zh-CN" altLang="zh-CN"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高</a:t>
            </a:r>
            <a:endParaRPr lang="zh-CN" altLang="en-US" sz="26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10" name="矩形 9"/>
          <p:cNvSpPr/>
          <p:nvPr/>
        </p:nvSpPr>
        <p:spPr>
          <a:xfrm>
            <a:off x="-1" y="-23128"/>
            <a:ext cx="12192001" cy="733015"/>
          </a:xfrm>
          <a:prstGeom prst="rect">
            <a:avLst/>
          </a:prstGeom>
          <a:solidFill>
            <a:srgbClr val="071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0" y="86730"/>
            <a:ext cx="6096000" cy="5089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392" y="111444"/>
            <a:ext cx="1518364" cy="492443"/>
          </a:xfrm>
          <a:prstGeom prst="rect">
            <a:avLst/>
          </a:prstGeom>
        </p:spPr>
        <p:txBody>
          <a:bodyPr wrap="none">
            <a:spAutoFit/>
          </a:bodyPr>
          <a:lstStyle/>
          <a:p>
            <a:r>
              <a:rPr lang="zh-CN" altLang="zh-CN" sz="2600" b="1" kern="100" dirty="0" smtClean="0">
                <a:latin typeface="Times New Roman" panose="02020603050405020304" pitchFamily="18" charset="0"/>
                <a:ea typeface="黑体" panose="02010600030101010101" charset="-122"/>
                <a:cs typeface="Times New Roman" panose="02020603050405020304" pitchFamily="18" charset="0"/>
              </a:rPr>
              <a:t>关键能力</a:t>
            </a:r>
            <a:endParaRPr lang="zh-CN" altLang="en-US" b="1" dirty="0"/>
          </a:p>
        </p:txBody>
      </p:sp>
      <p:sp>
        <p:nvSpPr>
          <p:cNvPr id="13" name="矩形 12"/>
          <p:cNvSpPr/>
          <p:nvPr/>
        </p:nvSpPr>
        <p:spPr>
          <a:xfrm>
            <a:off x="1795966" y="-7367"/>
            <a:ext cx="10030087" cy="597984"/>
          </a:xfrm>
          <a:prstGeom prst="rect">
            <a:avLst/>
          </a:prstGeom>
        </p:spPr>
        <p:txBody>
          <a:bodyPr wrap="square">
            <a:spAutoFit/>
          </a:bodyPr>
          <a:lstStyle/>
          <a:p>
            <a:pPr algn="just">
              <a:lnSpc>
                <a:spcPct val="140000"/>
              </a:lnSpc>
            </a:pPr>
            <a:r>
              <a:rPr lang="zh-CN" altLang="en-US" sz="2600" b="1" kern="10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rPr>
              <a:t>获取和解读地理信息的能力</a:t>
            </a:r>
            <a:endParaRPr lang="zh-CN" altLang="zh-CN" sz="2600" b="1" kern="100" dirty="0">
              <a:solidFill>
                <a:schemeClr val="accent6">
                  <a:lumMod val="50000"/>
                </a:schemeClr>
              </a:solidFill>
              <a:latin typeface="Times New Roman" panose="02020603050405020304" pitchFamily="18" charset="0"/>
              <a:ea typeface="方正中等线简体" panose="03000509000000000000" charset="-122"/>
              <a:cs typeface="Times New Roman" panose="02020603050405020304" pitchFamily="18" charset="0"/>
            </a:endParaRPr>
          </a:p>
        </p:txBody>
      </p:sp>
    </p:spTree>
    <p:extLst>
      <p:ext uri="{BB962C8B-B14F-4D97-AF65-F5344CB8AC3E}">
        <p14:creationId xmlns:p14="http://schemas.microsoft.com/office/powerpoint/2010/main" val="357470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2" name="椭圆 11">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椭圆 24">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椭圆 2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椭圆 26">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dirty="0">
                <a:solidFill>
                  <a:schemeClr val="bg1"/>
                </a:solidFill>
                <a:latin typeface="Arial"/>
                <a:ea typeface="微软雅黑"/>
              </a:rPr>
              <a:t>10</a:t>
            </a:r>
            <a:endParaRPr kumimoji="1" lang="zh-CN" altLang="en-US" sz="1400" kern="0" dirty="0">
              <a:solidFill>
                <a:schemeClr val="bg1"/>
              </a:solidFill>
              <a:latin typeface="Arial"/>
              <a:ea typeface="微软雅黑"/>
            </a:endParaRPr>
          </a:p>
        </p:txBody>
      </p:sp>
      <p:sp>
        <p:nvSpPr>
          <p:cNvPr id="28" name="椭圆 27">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9" name="椭圆 28">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0" name="椭圆 29">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grpSp>
        <p:nvGrpSpPr>
          <p:cNvPr id="23" name="组合 22"/>
          <p:cNvGrpSpPr/>
          <p:nvPr/>
        </p:nvGrpSpPr>
        <p:grpSpPr>
          <a:xfrm>
            <a:off x="471835" y="692696"/>
            <a:ext cx="11248331" cy="5472608"/>
            <a:chOff x="471835" y="4581127"/>
            <a:chExt cx="11248331" cy="5472608"/>
          </a:xfrm>
        </p:grpSpPr>
        <p:sp>
          <p:nvSpPr>
            <p:cNvPr id="24" name="圆角矩形 23"/>
            <p:cNvSpPr/>
            <p:nvPr/>
          </p:nvSpPr>
          <p:spPr>
            <a:xfrm>
              <a:off x="471835" y="4694018"/>
              <a:ext cx="11248331" cy="5359717"/>
            </a:xfrm>
            <a:prstGeom prst="roundRect">
              <a:avLst>
                <a:gd name="adj" fmla="val 4199"/>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文本框 30"/>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2" name="矩形 31"/>
          <p:cNvSpPr/>
          <p:nvPr/>
        </p:nvSpPr>
        <p:spPr>
          <a:xfrm>
            <a:off x="750739" y="3438525"/>
            <a:ext cx="10690523" cy="2595839"/>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从图中可以计算出该河流域水汽输出比输入多</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亿吨，是蒸发量比降水量多出的数量，</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该地河流主要靠积雪冰川融水补给，所以不能确定河流断流现象是否有减少，</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 name="Picture 2" descr="去年12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3134" y="919921"/>
            <a:ext cx="3478822" cy="25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去年1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9544" y="1378831"/>
            <a:ext cx="3641658" cy="213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215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2" name="椭圆 11">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椭圆 24">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椭圆 2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椭圆 26">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dirty="0">
                <a:solidFill>
                  <a:schemeClr val="bg1"/>
                </a:solidFill>
                <a:latin typeface="Arial"/>
                <a:ea typeface="微软雅黑"/>
              </a:rPr>
              <a:t>10</a:t>
            </a:r>
            <a:endParaRPr kumimoji="1" lang="zh-CN" altLang="en-US" sz="1400" kern="0" dirty="0">
              <a:solidFill>
                <a:schemeClr val="bg1"/>
              </a:solidFill>
              <a:latin typeface="Arial"/>
              <a:ea typeface="微软雅黑"/>
            </a:endParaRPr>
          </a:p>
        </p:txBody>
      </p:sp>
      <p:sp>
        <p:nvSpPr>
          <p:cNvPr id="28" name="椭圆 27">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9" name="椭圆 28">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0" name="椭圆 29">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grpSp>
        <p:nvGrpSpPr>
          <p:cNvPr id="23" name="组合 22"/>
          <p:cNvGrpSpPr/>
          <p:nvPr/>
        </p:nvGrpSpPr>
        <p:grpSpPr>
          <a:xfrm>
            <a:off x="471835" y="817662"/>
            <a:ext cx="11248331" cy="5040560"/>
            <a:chOff x="471835" y="4581127"/>
            <a:chExt cx="11248331" cy="5040560"/>
          </a:xfrm>
        </p:grpSpPr>
        <p:sp>
          <p:nvSpPr>
            <p:cNvPr id="24" name="圆角矩形 23"/>
            <p:cNvSpPr/>
            <p:nvPr/>
          </p:nvSpPr>
          <p:spPr>
            <a:xfrm>
              <a:off x="471835" y="4694018"/>
              <a:ext cx="11248331" cy="4927669"/>
            </a:xfrm>
            <a:prstGeom prst="roundRect">
              <a:avLst>
                <a:gd name="adj" fmla="val 4199"/>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文本框 30"/>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2" name="矩形 31"/>
          <p:cNvSpPr/>
          <p:nvPr/>
        </p:nvSpPr>
        <p:spPr>
          <a:xfrm>
            <a:off x="750739" y="3692690"/>
            <a:ext cx="10690523"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从材料中不能判断凌汛发生时间长短的变化，</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此处水汽受盛行西风影响较小，且西风较稳定，近五年一般也不会出现西风影响增大的现象，</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错误。故选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 name="Picture 2" descr="去年12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3134" y="1116895"/>
            <a:ext cx="3478822" cy="25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去年1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9544" y="1575805"/>
            <a:ext cx="3641658" cy="213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119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9" name="椭圆 1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dirty="0">
                <a:solidFill>
                  <a:schemeClr val="bg1"/>
                </a:solidFill>
                <a:latin typeface="Arial"/>
                <a:ea typeface="微软雅黑"/>
              </a:rPr>
              <a:t>11</a:t>
            </a:r>
            <a:endParaRPr kumimoji="1" lang="zh-CN" altLang="en-US" sz="1400" kern="0" dirty="0">
              <a:solidFill>
                <a:schemeClr val="bg1"/>
              </a:solidFill>
              <a:latin typeface="Arial"/>
              <a:ea typeface="微软雅黑"/>
            </a:endParaRPr>
          </a:p>
        </p:txBody>
      </p:sp>
      <p:sp>
        <p:nvSpPr>
          <p:cNvPr id="20" name="椭圆 1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1" name="椭圆 2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17" name="矩形 16"/>
          <p:cNvSpPr/>
          <p:nvPr/>
        </p:nvSpPr>
        <p:spPr>
          <a:xfrm>
            <a:off x="390000" y="3828738"/>
            <a:ext cx="11412000" cy="203132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甲处有</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十道沟河</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之名的主要影响因素是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地形</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土壤</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气候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人类活动</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2" descr="去年12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1504" y="861095"/>
            <a:ext cx="3982082" cy="296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去年1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6135" y="1386393"/>
            <a:ext cx="4168477" cy="24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9"/>
          <p:cNvSpPr txBox="1"/>
          <p:nvPr/>
        </p:nvSpPr>
        <p:spPr>
          <a:xfrm>
            <a:off x="229444" y="4581128"/>
            <a:ext cx="756098" cy="784830"/>
          </a:xfrm>
          <a:prstGeom prst="rect">
            <a:avLst/>
          </a:prstGeom>
          <a:noFill/>
        </p:spPr>
        <p:txBody>
          <a:bodyPr wrap="square" rtlCol="0">
            <a:spAutoFit/>
          </a:bodyPr>
          <a:lstStyle/>
          <a:p>
            <a:pPr defTabSz="1219200"/>
            <a:r>
              <a:rPr lang="zh-CN" altLang="en-US" sz="4500" b="1" smtClean="0">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970392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2" name="椭圆 11">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5" name="椭圆 14">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椭圆 15">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椭圆 16">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椭圆 2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5" name="椭圆 24">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椭圆 25">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7" name="椭圆 26">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dirty="0">
                <a:solidFill>
                  <a:schemeClr val="bg1"/>
                </a:solidFill>
                <a:latin typeface="Arial"/>
                <a:ea typeface="微软雅黑"/>
              </a:rPr>
              <a:t>11</a:t>
            </a:r>
            <a:endParaRPr kumimoji="1" lang="zh-CN" altLang="en-US" sz="1400" kern="0" dirty="0">
              <a:solidFill>
                <a:schemeClr val="bg1"/>
              </a:solidFill>
              <a:latin typeface="Arial"/>
              <a:ea typeface="微软雅黑"/>
            </a:endParaRPr>
          </a:p>
        </p:txBody>
      </p:sp>
      <p:sp>
        <p:nvSpPr>
          <p:cNvPr id="28" name="椭圆 27">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29" name="椭圆 28">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grpSp>
        <p:nvGrpSpPr>
          <p:cNvPr id="24" name="组合 23"/>
          <p:cNvGrpSpPr/>
          <p:nvPr/>
        </p:nvGrpSpPr>
        <p:grpSpPr>
          <a:xfrm>
            <a:off x="471835" y="908720"/>
            <a:ext cx="11248331" cy="4968552"/>
            <a:chOff x="471835" y="4581127"/>
            <a:chExt cx="11248331" cy="4968552"/>
          </a:xfrm>
        </p:grpSpPr>
        <p:sp>
          <p:nvSpPr>
            <p:cNvPr id="30" name="圆角矩形 29"/>
            <p:cNvSpPr/>
            <p:nvPr/>
          </p:nvSpPr>
          <p:spPr>
            <a:xfrm>
              <a:off x="471835" y="4694018"/>
              <a:ext cx="11248331" cy="4855661"/>
            </a:xfrm>
            <a:prstGeom prst="roundRect">
              <a:avLst>
                <a:gd name="adj" fmla="val 4199"/>
              </a:avLst>
            </a:prstGeom>
            <a:solidFill>
              <a:srgbClr val="F2F2F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文本框 30"/>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32" name="矩形 31"/>
          <p:cNvSpPr/>
          <p:nvPr/>
        </p:nvSpPr>
        <p:spPr>
          <a:xfrm>
            <a:off x="750739" y="3711740"/>
            <a:ext cx="10690523"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读图可知，甲处位于河流的中下游，且位于内流河出山口不远处，河流流出山口后，比降显著减小，河流流速显著降低，水流分成许多汊道，呈扇状向外流动，故有</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十道沟河</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之名。故选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 name="Picture 2" descr="去年12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3134" y="1135945"/>
            <a:ext cx="3478822" cy="25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去年12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9544" y="1594855"/>
            <a:ext cx="3641658" cy="213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22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9" name="椭圆 1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0" name="椭圆 1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12</a:t>
            </a:r>
            <a:endParaRPr kumimoji="1" lang="zh-CN" altLang="en-US" sz="1400" kern="0" dirty="0">
              <a:solidFill>
                <a:schemeClr val="bg1"/>
              </a:solidFill>
              <a:latin typeface="Arial"/>
              <a:ea typeface="微软雅黑"/>
            </a:endParaRPr>
          </a:p>
        </p:txBody>
      </p:sp>
      <p:sp>
        <p:nvSpPr>
          <p:cNvPr id="21" name="椭圆 2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2" name="矩形 21"/>
          <p:cNvSpPr/>
          <p:nvPr/>
        </p:nvSpPr>
        <p:spPr>
          <a:xfrm>
            <a:off x="390000" y="521901"/>
            <a:ext cx="6533672" cy="5715411"/>
          </a:xfrm>
          <a:prstGeom prst="rect">
            <a:avLst/>
          </a:prstGeom>
        </p:spPr>
        <p:txBody>
          <a:bodyPr wrap="square">
            <a:spAutoFit/>
          </a:bodyPr>
          <a:lstStyle/>
          <a:p>
            <a:pPr algn="just">
              <a:lnSpc>
                <a:spcPct val="145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12.(2023·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江苏泰州模拟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阅读图文材料，完成下列要求。</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45000"/>
              </a:lnSpc>
              <a:spcAft>
                <a:spcPts val="0"/>
              </a:spcAft>
              <a:tabLst>
                <a:tab pos="2250440" algn="l"/>
              </a:tabLs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材料一</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鄱阳湖是中国第一大淡水湖，位于长江中下游南岸，高水位</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米</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时湖区面积超过</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4 125 km</a:t>
            </a:r>
            <a:r>
              <a:rPr lang="en-US" altLang="zh-CN" sz="2800" kern="100" baseline="300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。一般来说，鄱阳湖的枯水期为</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月到次年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月。鄱阳湖水位与五大河流</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赣江、抚河、信江、饶河、修水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和长江的来水量密切相关。下面图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为鄱阳湖及周边水系图</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1050" kern="100" smtClean="0">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18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3115" y="764704"/>
            <a:ext cx="4691741" cy="52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128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9" name="椭圆 1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0" name="椭圆 1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12</a:t>
            </a:r>
            <a:endParaRPr kumimoji="1" lang="zh-CN" altLang="en-US" sz="1400" kern="0" dirty="0">
              <a:solidFill>
                <a:schemeClr val="bg1"/>
              </a:solidFill>
              <a:latin typeface="Arial"/>
              <a:ea typeface="微软雅黑"/>
            </a:endParaRPr>
          </a:p>
        </p:txBody>
      </p:sp>
      <p:sp>
        <p:nvSpPr>
          <p:cNvPr id="21" name="椭圆 2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2" name="矩形 21"/>
          <p:cNvSpPr/>
          <p:nvPr/>
        </p:nvSpPr>
        <p:spPr>
          <a:xfrm>
            <a:off x="390000" y="783463"/>
            <a:ext cx="11412000" cy="738664"/>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为长江与鄱阳湖多年平均作用频率图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河湖作用需达到一定流量标准</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p:txBody>
      </p:sp>
      <p:pic>
        <p:nvPicPr>
          <p:cNvPr id="19458" name="Picture 2" descr="18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4392" y="1558897"/>
            <a:ext cx="6023217" cy="32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128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9" name="椭圆 1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0" name="椭圆 1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12</a:t>
            </a:r>
            <a:endParaRPr kumimoji="1" lang="zh-CN" altLang="en-US" sz="1400" kern="0" dirty="0">
              <a:solidFill>
                <a:schemeClr val="bg1"/>
              </a:solidFill>
              <a:latin typeface="Arial"/>
              <a:ea typeface="微软雅黑"/>
            </a:endParaRPr>
          </a:p>
        </p:txBody>
      </p:sp>
      <p:sp>
        <p:nvSpPr>
          <p:cNvPr id="21" name="椭圆 2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2" name="矩形 21"/>
          <p:cNvSpPr/>
          <p:nvPr/>
        </p:nvSpPr>
        <p:spPr>
          <a:xfrm>
            <a:off x="390000" y="736129"/>
            <a:ext cx="11412000" cy="2595839"/>
          </a:xfrm>
          <a:prstGeom prst="rect">
            <a:avLst/>
          </a:prstGeom>
        </p:spPr>
        <p:txBody>
          <a:bodyPr wrap="square">
            <a:spAutoFit/>
          </a:bodyPr>
          <a:lstStyle/>
          <a:p>
            <a:pPr algn="just">
              <a:lnSpc>
                <a:spcPct val="150000"/>
              </a:lnSpc>
              <a:spcAft>
                <a:spcPts val="0"/>
              </a:spcAft>
              <a:tabLst>
                <a:tab pos="2250440" algn="l"/>
              </a:tabLs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材料二</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9</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日，进入极枯水位的鄱阳湖水体面积萎缩，在裸露的湖滩中，由逐渐干涸的河道组成的</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大地之树</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呈现于扇三角洲上</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注：扇三角洲是由邻近高地推进到海、湖等稳定水体中的冲积扇，它是河流与海、湖共同作用的结果</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，让人们惊叹于自然界的鬼斧神工。</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482" name="Picture 2" descr="18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6851" y="3445537"/>
            <a:ext cx="5098298" cy="240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158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9" name="椭圆 1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0" name="椭圆 1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12</a:t>
            </a:r>
            <a:endParaRPr kumimoji="1" lang="zh-CN" altLang="en-US" sz="1400" kern="0" dirty="0">
              <a:solidFill>
                <a:schemeClr val="bg1"/>
              </a:solidFill>
              <a:latin typeface="Arial"/>
              <a:ea typeface="微软雅黑"/>
            </a:endParaRPr>
          </a:p>
        </p:txBody>
      </p:sp>
      <p:sp>
        <p:nvSpPr>
          <p:cNvPr id="21" name="椭圆 2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2" name="矩形 21"/>
          <p:cNvSpPr/>
          <p:nvPr/>
        </p:nvSpPr>
        <p:spPr>
          <a:xfrm>
            <a:off x="390000" y="692696"/>
            <a:ext cx="11412000" cy="664477"/>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据图指出正常年份不同时间段长江与鄱阳湖水体的补给关系。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 name="Picture 2" descr="18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4392" y="1414881"/>
            <a:ext cx="6023217" cy="32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390000" y="4609703"/>
            <a:ext cx="11412000"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月鄱阳湖补给长江为主；</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7</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月长江水位高，补给鄱阳湖；</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11</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月～次年</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月流量小，补给作用不明显。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21156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9" name="椭圆 1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0" name="椭圆 1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12</a:t>
            </a:r>
            <a:endParaRPr kumimoji="1" lang="zh-CN" altLang="en-US" sz="1400" kern="0" dirty="0">
              <a:solidFill>
                <a:schemeClr val="bg1"/>
              </a:solidFill>
              <a:latin typeface="Arial"/>
              <a:ea typeface="微软雅黑"/>
            </a:endParaRPr>
          </a:p>
        </p:txBody>
      </p:sp>
      <p:sp>
        <p:nvSpPr>
          <p:cNvPr id="21" name="椭圆 2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2" name="矩形 21"/>
          <p:cNvSpPr/>
          <p:nvPr/>
        </p:nvSpPr>
        <p:spPr>
          <a:xfrm>
            <a:off x="390000" y="467147"/>
            <a:ext cx="11412000" cy="664477"/>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指出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月鄱阳湖面积萎缩的原因及由此带来的不利影响。</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 name="Picture 2" descr="18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2527" y="1268760"/>
            <a:ext cx="5439473" cy="295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389999" y="1115219"/>
            <a:ext cx="5850135" cy="3222998"/>
          </a:xfrm>
          <a:prstGeom prst="rect">
            <a:avLst/>
          </a:prstGeom>
        </p:spPr>
        <p:txBody>
          <a:bodyPr wrap="square">
            <a:spAutoFit/>
          </a:bodyPr>
          <a:lstStyle/>
          <a:p>
            <a:pPr algn="just">
              <a:lnSpc>
                <a:spcPct val="150000"/>
              </a:lnSpc>
              <a:spcAft>
                <a:spcPts val="0"/>
              </a:spcAft>
              <a:tabLst>
                <a:tab pos="2250440" algn="l"/>
              </a:tabLst>
            </a:pPr>
            <a:r>
              <a:rPr lang="zh-CN" altLang="zh-CN" sz="2800" kern="100" spc="-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原因：鄱阳湖流域降水比往年异常偏少</a:t>
            </a:r>
            <a:r>
              <a:rPr lang="en-US" altLang="zh-CN" sz="2800" kern="100" spc="-10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五大河来水偏少</a:t>
            </a:r>
            <a:r>
              <a:rPr lang="en-US" altLang="zh-CN" sz="2800" kern="100" spc="-10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；长江中上游降水偏少，长江作用弱；</a:t>
            </a:r>
            <a:r>
              <a:rPr lang="en-US" altLang="zh-CN" sz="2800" kern="100" spc="-10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副高控制时间长</a:t>
            </a:r>
            <a:r>
              <a:rPr lang="en-US" altLang="zh-CN" sz="2800" kern="100" spc="-10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spc="-100">
                <a:latin typeface="Times New Roman" panose="02020603050405020304" pitchFamily="18" charset="0"/>
                <a:ea typeface="黑体" panose="02010609060101010101" pitchFamily="49" charset="-122"/>
                <a:cs typeface="Times New Roman" panose="02020603050405020304" pitchFamily="18" charset="0"/>
              </a:rPr>
              <a:t>晴天多，气温高，水面蒸发量大；应对干旱，农业灌溉用水增多</a:t>
            </a:r>
            <a:r>
              <a:rPr lang="zh-CN" altLang="zh-CN" sz="2800" kern="100" spc="-10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spc="-100">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390000" y="4264468"/>
            <a:ext cx="11412000" cy="2031325"/>
          </a:xfrm>
          <a:prstGeom prst="rect">
            <a:avLst/>
          </a:prstGeom>
        </p:spPr>
        <p:txBody>
          <a:bodyPr wrap="square">
            <a:spAutoFit/>
          </a:bodyPr>
          <a:lstStyle/>
          <a:p>
            <a:pPr lvl="0" algn="just">
              <a:lnSpc>
                <a:spcPct val="150000"/>
              </a:lnSpc>
              <a:tabLst>
                <a:tab pos="2250440" algn="l"/>
              </a:tabLst>
            </a:pPr>
            <a:r>
              <a:rPr lang="zh-CN" altLang="zh-CN" sz="2800" kern="100">
                <a:solidFill>
                  <a:prstClr val="black"/>
                </a:solidFill>
                <a:latin typeface="Times New Roman" panose="02020603050405020304" pitchFamily="18" charset="0"/>
                <a:ea typeface="黑体" panose="02010609060101010101" pitchFamily="49" charset="-122"/>
                <a:cs typeface="Times New Roman" panose="02020603050405020304" pitchFamily="18" charset="0"/>
              </a:rPr>
              <a:t>影响：农业灌溉用水紧张导致农业减产；自来水取水点不断降低，影响到用水安全；影响湖区船只通航，同时提高了其他产业的运输成本；地表水缺乏，地下水位降低，流域生态用水减少，威胁动植物生存</a:t>
            </a:r>
            <a:r>
              <a:rPr lang="zh-CN" altLang="zh-CN" sz="2800" kern="10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2735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9" name="椭圆 1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0" name="椭圆 1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12</a:t>
            </a:r>
            <a:endParaRPr kumimoji="1" lang="zh-CN" altLang="en-US" sz="1400" kern="0" dirty="0">
              <a:solidFill>
                <a:schemeClr val="bg1"/>
              </a:solidFill>
              <a:latin typeface="Arial"/>
              <a:ea typeface="微软雅黑"/>
            </a:endParaRPr>
          </a:p>
        </p:txBody>
      </p:sp>
      <p:sp>
        <p:nvSpPr>
          <p:cNvPr id="21" name="椭圆 2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2" name="矩形 21"/>
          <p:cNvSpPr/>
          <p:nvPr/>
        </p:nvSpPr>
        <p:spPr>
          <a:xfrm>
            <a:off x="390000" y="702221"/>
            <a:ext cx="11412000" cy="664477"/>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描述该年鄱阳湖</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大地之树</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景观的形成过程。</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390000" y="3821969"/>
            <a:ext cx="11412000" cy="1930337"/>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该年鄱阳湖流域持续高温干旱，导致鄱阳湖水位快速下降，扇三角洲上高低起伏的湖床逐渐裸露，湖底泥沙在不均衡的流水侵蚀作用下，形成深浅宽窄不同的冲沟，形似</a:t>
            </a: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大地之树</a:t>
            </a: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2" descr="18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6851" y="1452233"/>
            <a:ext cx="5098298" cy="240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435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07368" y="5714672"/>
            <a:ext cx="6480720" cy="738664"/>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　</a:t>
            </a:r>
            <a:r>
              <a:rPr lang="en-US" altLang="zh-CN" sz="2800" kern="100" dirty="0">
                <a:latin typeface="Times New Roman" panose="02020603050405020304" pitchFamily="18" charset="0"/>
                <a:ea typeface="方正中等线简体" panose="03000509000000000000"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charset="-122"/>
                <a:cs typeface="Courier New" panose="02070309020205020404" pitchFamily="49" charset="0"/>
              </a:rPr>
              <a:t>.</a:t>
            </a:r>
            <a:r>
              <a:rPr lang="en-US" altLang="zh-CN" sz="2800" u="sng" kern="100" dirty="0" smtClean="0">
                <a:solidFill>
                  <a:srgbClr val="C00000"/>
                </a:solidFill>
                <a:uFill>
                  <a:solidFill>
                    <a:srgbClr val="000000"/>
                  </a:solidFill>
                </a:uFill>
                <a:latin typeface="Times New Roman" panose="02020603050405020304" pitchFamily="18" charset="0"/>
                <a:ea typeface="方正中等线简体" panose="03000509000000000000"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charset="-122"/>
                <a:cs typeface="Courier New" panose="02070309020205020404" pitchFamily="49" charset="0"/>
              </a:rPr>
              <a:t>2</a:t>
            </a:r>
            <a:r>
              <a:rPr lang="en-US" altLang="zh-CN" sz="2800" kern="100" smtClean="0">
                <a:latin typeface="Times New Roman" panose="02020603050405020304" pitchFamily="18" charset="0"/>
                <a:ea typeface="方正中等线简体" panose="03000509000000000000" charset="-122"/>
                <a:cs typeface="Courier New" panose="02070309020205020404" pitchFamily="49" charset="0"/>
              </a:rPr>
              <a:t>.____</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1928070" y="5849049"/>
            <a:ext cx="444352" cy="523220"/>
          </a:xfrm>
          <a:prstGeom prst="rect">
            <a:avLst/>
          </a:prstGeom>
        </p:spPr>
        <p:txBody>
          <a:bodyPr wrap="none">
            <a:spAutoFit/>
          </a:bodyPr>
          <a:lstStyle/>
          <a:p>
            <a:r>
              <a:rPr lang="en-US" altLang="zh-CN" sz="2800" kern="100" smtClean="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A</a:t>
            </a:r>
            <a:endParaRPr lang="zh-CN" altLang="en-US" sz="2800" kern="100" dirty="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20" name="矩形 19"/>
          <p:cNvSpPr/>
          <p:nvPr/>
        </p:nvSpPr>
        <p:spPr>
          <a:xfrm>
            <a:off x="3162722" y="5849049"/>
            <a:ext cx="423514"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C</a:t>
            </a:r>
            <a:endParaRPr lang="zh-CN" altLang="en-US" sz="2800" kern="100" dirty="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17" name="矩形 16"/>
          <p:cNvSpPr/>
          <p:nvPr/>
        </p:nvSpPr>
        <p:spPr>
          <a:xfrm>
            <a:off x="291927" y="692696"/>
            <a:ext cx="1415772" cy="461665"/>
          </a:xfrm>
          <a:prstGeom prst="rect">
            <a:avLst/>
          </a:prstGeom>
        </p:spPr>
        <p:txBody>
          <a:bodyPr wrap="none">
            <a:spAutoFit/>
          </a:bodyPr>
          <a:lstStyle/>
          <a:p>
            <a:r>
              <a:rPr lang="zh-CN" altLang="en-US" sz="2400" b="1" dirty="0" smtClean="0"/>
              <a:t>设问分析</a:t>
            </a:r>
            <a:endParaRPr lang="zh-CN" altLang="en-US" sz="2400" b="1" dirty="0"/>
          </a:p>
        </p:txBody>
      </p:sp>
      <p:graphicFrame>
        <p:nvGraphicFramePr>
          <p:cNvPr id="3" name="表格 2"/>
          <p:cNvGraphicFramePr>
            <a:graphicFrameLocks noGrp="1"/>
          </p:cNvGraphicFramePr>
          <p:nvPr>
            <p:extLst>
              <p:ext uri="{D42A27DB-BD31-4B8C-83A1-F6EECF244321}">
                <p14:modId xmlns:p14="http://schemas.microsoft.com/office/powerpoint/2010/main" val="456228197"/>
              </p:ext>
            </p:extLst>
          </p:nvPr>
        </p:nvGraphicFramePr>
        <p:xfrm>
          <a:off x="407478" y="1307187"/>
          <a:ext cx="11377045" cy="4320000"/>
        </p:xfrm>
        <a:graphic>
          <a:graphicData uri="http://schemas.openxmlformats.org/drawingml/2006/table">
            <a:tbl>
              <a:tblPr/>
              <a:tblGrid>
                <a:gridCol w="1295925"/>
                <a:gridCol w="10081120"/>
              </a:tblGrid>
              <a:tr h="2160000">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在看懂图像的基础上，理解洪水是先</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水位</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到达峰值、最后</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逐渐</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过程，同时需注意黄河下游的水文特点对河床的影响</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160000">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2000" algn="l">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对黄河河床来说，</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泥沙</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常态，时间越久河床越高；</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1996</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年的洪水过程显示，流量很少、水位却</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很</a:t>
                      </a:r>
                      <a:r>
                        <a:rPr lang="zh-CN" altLang="en-US" sz="2800" u="sng"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推知根源在于河床高</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2" name="矩形 1"/>
          <p:cNvSpPr/>
          <p:nvPr/>
        </p:nvSpPr>
        <p:spPr>
          <a:xfrm>
            <a:off x="8318723" y="1547267"/>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上涨</a:t>
            </a:r>
            <a:endParaRPr lang="zh-CN" altLang="en-US" sz="2800" kern="100" dirty="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4" name="矩形 3"/>
          <p:cNvSpPr/>
          <p:nvPr/>
        </p:nvSpPr>
        <p:spPr>
          <a:xfrm>
            <a:off x="3349556" y="2185700"/>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降低</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5" name="矩形 4"/>
          <p:cNvSpPr/>
          <p:nvPr/>
        </p:nvSpPr>
        <p:spPr>
          <a:xfrm>
            <a:off x="5481836" y="3707393"/>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淤积</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
        <p:nvSpPr>
          <p:cNvPr id="6" name="矩形 5"/>
          <p:cNvSpPr/>
          <p:nvPr/>
        </p:nvSpPr>
        <p:spPr>
          <a:xfrm>
            <a:off x="9018170" y="4346054"/>
            <a:ext cx="543739"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rPr>
              <a:t>高</a:t>
            </a:r>
            <a:endParaRPr lang="zh-CN" altLang="en-US" sz="2800" kern="100">
              <a:solidFill>
                <a:srgbClr val="C00000"/>
              </a:solidFill>
              <a:latin typeface="Times New Roman" panose="02020603050405020304" pitchFamily="18" charset="0"/>
              <a:ea typeface="方正中等线简体" panose="03000509000000000000" charset="-122"/>
              <a:cs typeface="Times New Roman" panose="02020603050405020304" pitchFamily="18" charset="0"/>
            </a:endParaRPr>
          </a:p>
        </p:txBody>
      </p:sp>
    </p:spTree>
    <p:extLst>
      <p:ext uri="{BB962C8B-B14F-4D97-AF65-F5344CB8AC3E}">
        <p14:creationId xmlns:p14="http://schemas.microsoft.com/office/powerpoint/2010/main" val="18968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 grpId="0"/>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椭圆 13">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6" name="椭圆 15">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椭圆 1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19" name="椭圆 1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20" name="椭圆 1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12</a:t>
            </a:r>
            <a:endParaRPr kumimoji="1" lang="zh-CN" altLang="en-US" sz="1400" kern="0" dirty="0">
              <a:solidFill>
                <a:schemeClr val="bg1"/>
              </a:solidFill>
              <a:latin typeface="Arial"/>
              <a:ea typeface="微软雅黑"/>
            </a:endParaRPr>
          </a:p>
        </p:txBody>
      </p:sp>
      <p:sp>
        <p:nvSpPr>
          <p:cNvPr id="21" name="椭圆 2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a:solidFill>
                  <a:prstClr val="white">
                    <a:lumMod val="50000"/>
                  </a:prstClr>
                </a:solidFill>
                <a:latin typeface="Arial"/>
                <a:ea typeface="微软雅黑"/>
              </a:rPr>
              <a:t>13</a:t>
            </a:r>
            <a:endParaRPr kumimoji="1" lang="zh-CN" altLang="en-US" sz="1400" kern="0" dirty="0">
              <a:solidFill>
                <a:prstClr val="white">
                  <a:lumMod val="50000"/>
                </a:prstClr>
              </a:solidFill>
              <a:latin typeface="Arial"/>
              <a:ea typeface="微软雅黑"/>
            </a:endParaRPr>
          </a:p>
        </p:txBody>
      </p:sp>
      <p:sp>
        <p:nvSpPr>
          <p:cNvPr id="22" name="矩形 21"/>
          <p:cNvSpPr/>
          <p:nvPr/>
        </p:nvSpPr>
        <p:spPr>
          <a:xfrm>
            <a:off x="390000" y="801116"/>
            <a:ext cx="11412000"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为保持鄱阳湖水位稳定，有专家建议在湖口建闸，丰水期蓄水后关闭湖口闸门。对此方案分析其利弊。</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390000" y="2150218"/>
            <a:ext cx="11412000" cy="3222998"/>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利：蓄水后关闭闸门，有利于枯水期湖泊水量稳定，增加淡水资源；稳定湖区生态环境，维护生物多样性。</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弊：枯水期水位变高，浅滩湿地面积缩小，不利于越冬候鸟栖息觅食；对长江调蓄作用减弱，旱涝灾害增加；影响长江洄游鱼类，影响鱼类生长繁殖。</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1043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linds(horizontal)">
                                      <p:cBhvr>
                                        <p:cTn id="1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椭圆 26">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8" name="椭圆 2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9" name="椭圆 2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30" name="椭圆 2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smtClea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1" name="椭圆 3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13</a:t>
            </a:r>
            <a:endParaRPr kumimoji="1" lang="zh-CN" altLang="en-US" sz="1400" kern="0" dirty="0">
              <a:solidFill>
                <a:schemeClr val="bg1"/>
              </a:solidFill>
              <a:latin typeface="Arial"/>
              <a:ea typeface="微软雅黑"/>
            </a:endParaRPr>
          </a:p>
        </p:txBody>
      </p:sp>
      <p:sp>
        <p:nvSpPr>
          <p:cNvPr id="18" name="矩形 17"/>
          <p:cNvSpPr/>
          <p:nvPr/>
        </p:nvSpPr>
        <p:spPr>
          <a:xfrm>
            <a:off x="390000" y="1212373"/>
            <a:ext cx="11412000" cy="2576667"/>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阅读材料，回答下列问题。</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材料一</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据记载，黄河下游决口次数达</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1 590</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余次，大的改道</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次，黄河泛滥对黄淮海平原水系和地貌产生了很大的影响。而今黄河洪灾次数明显减少，但黄河下游沿岸大城市仍较少。</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2267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椭圆 26">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8" name="椭圆 2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9" name="椭圆 2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30" name="椭圆 2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smtClea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1" name="椭圆 3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13</a:t>
            </a:r>
            <a:endParaRPr kumimoji="1" lang="zh-CN" altLang="en-US" sz="1400" kern="0" dirty="0">
              <a:solidFill>
                <a:schemeClr val="bg1"/>
              </a:solidFill>
              <a:latin typeface="Arial"/>
              <a:ea typeface="微软雅黑"/>
            </a:endParaRPr>
          </a:p>
        </p:txBody>
      </p:sp>
      <p:sp>
        <p:nvSpPr>
          <p:cNvPr id="18" name="矩形 17"/>
          <p:cNvSpPr/>
          <p:nvPr/>
        </p:nvSpPr>
        <p:spPr>
          <a:xfrm>
            <a:off x="390000" y="649263"/>
            <a:ext cx="11412000" cy="1303177"/>
          </a:xfrm>
          <a:prstGeom prst="rect">
            <a:avLst/>
          </a:prstGeom>
        </p:spPr>
        <p:txBody>
          <a:bodyPr wrap="square">
            <a:spAutoFit/>
          </a:bodyPr>
          <a:lstStyle/>
          <a:p>
            <a:pPr algn="just">
              <a:lnSpc>
                <a:spcPct val="150000"/>
              </a:lnSpc>
              <a:spcAft>
                <a:spcPts val="0"/>
              </a:spcAft>
              <a:tabLst>
                <a:tab pos="2250440" algn="l"/>
              </a:tabLs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材料二</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海水稻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是耐盐碱水稻的形象化称呼，它可以生长在滨海滩涂</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是海水经过之地而非海水里</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等盐碱地。</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506" name="Picture 2" descr="去年L14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5215" y="2008760"/>
            <a:ext cx="5641570" cy="38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021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椭圆 26">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8" name="椭圆 2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9" name="椭圆 2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30" name="椭圆 2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smtClea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1" name="椭圆 3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13</a:t>
            </a:r>
            <a:endParaRPr kumimoji="1" lang="zh-CN" altLang="en-US" sz="1400" kern="0" dirty="0">
              <a:solidFill>
                <a:schemeClr val="bg1"/>
              </a:solidFill>
              <a:latin typeface="Arial"/>
              <a:ea typeface="微软雅黑"/>
            </a:endParaRPr>
          </a:p>
        </p:txBody>
      </p:sp>
      <p:sp>
        <p:nvSpPr>
          <p:cNvPr id="18" name="矩形 17"/>
          <p:cNvSpPr/>
          <p:nvPr/>
        </p:nvSpPr>
        <p:spPr>
          <a:xfrm>
            <a:off x="390000" y="975395"/>
            <a:ext cx="6245672" cy="1384995"/>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简述黄河决口对</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黄</a:t>
            </a:r>
            <a:r>
              <a:rPr lang="zh-CN" altLang="en-US" sz="2800" kern="100" smtClean="0">
                <a:latin typeface="Times New Roman" panose="02020603050405020304" pitchFamily="18" charset="0"/>
                <a:ea typeface="方正中等线简体" panose="03000509000000000000" pitchFamily="65" charset="-122"/>
                <a:cs typeface="Times New Roman" panose="02020603050405020304" pitchFamily="18" charset="0"/>
              </a:rPr>
              <a:t>淮</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海</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平原水系和地貌的影响。</a:t>
            </a:r>
            <a:r>
              <a:rPr lang="en-US" altLang="zh-CN" sz="2800" kern="100">
                <a:latin typeface="Times New Roman" panose="02020603050405020304" pitchFamily="18" charset="0"/>
                <a:ea typeface="方正中等线简体" panose="03000509000000000000" pitchFamily="65" charset="-122"/>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506" name="Picture 2" descr="去年L14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3300" y="1134269"/>
            <a:ext cx="5128700" cy="352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90000" y="2292493"/>
            <a:ext cx="6245672" cy="2576667"/>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黄河决口导致黄河下游改道；泥沙在淮河和海河河道中淤积，改变支流状态；黄河入海口改变，海岸线发生改变；洪水泛滥冲刷成低洼地。</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62474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椭圆 26">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8" name="椭圆 2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9" name="椭圆 2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30" name="椭圆 2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smtClea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1" name="椭圆 3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13</a:t>
            </a:r>
            <a:endParaRPr kumimoji="1" lang="zh-CN" altLang="en-US" sz="1400" kern="0" dirty="0">
              <a:solidFill>
                <a:schemeClr val="bg1"/>
              </a:solidFill>
              <a:latin typeface="Arial"/>
              <a:ea typeface="微软雅黑"/>
            </a:endParaRPr>
          </a:p>
        </p:txBody>
      </p:sp>
      <p:sp>
        <p:nvSpPr>
          <p:cNvPr id="18" name="矩形 17"/>
          <p:cNvSpPr/>
          <p:nvPr/>
        </p:nvSpPr>
        <p:spPr>
          <a:xfrm>
            <a:off x="390000" y="975395"/>
            <a:ext cx="6245672"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从水循环角度，分析黄河下游沿岸适宜种植海水稻的原因。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506" name="Picture 2" descr="去年L14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3300" y="1134269"/>
            <a:ext cx="5128700" cy="352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90000" y="2292493"/>
            <a:ext cx="6245672" cy="1930337"/>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黄河下游地上河河水补给沿岸地下水；沿岸地下水水位上升；蒸发旺盛，易发生土壤盐碱化，适宜种植海水稻。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61672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hlinkClick r:id="rId2" action="ppaction://hlinksldjump"/>
          </p:cNvPr>
          <p:cNvSpPr/>
          <p:nvPr/>
        </p:nvSpPr>
        <p:spPr>
          <a:xfrm>
            <a:off x="22855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椭圆 6">
            <a:hlinkClick r:id="rId3" action="ppaction://hlinksldjump"/>
          </p:cNvPr>
          <p:cNvSpPr/>
          <p:nvPr/>
        </p:nvSpPr>
        <p:spPr>
          <a:xfrm>
            <a:off x="26809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8" name="椭圆 7">
            <a:hlinkClick r:id="rId4" action="ppaction://hlinksldjump"/>
          </p:cNvPr>
          <p:cNvSpPr/>
          <p:nvPr/>
        </p:nvSpPr>
        <p:spPr>
          <a:xfrm>
            <a:off x="30764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9" name="椭圆 8">
            <a:hlinkClick r:id="rId5" action="ppaction://hlinksldjump"/>
          </p:cNvPr>
          <p:cNvSpPr/>
          <p:nvPr/>
        </p:nvSpPr>
        <p:spPr>
          <a:xfrm>
            <a:off x="34719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椭圆 9">
            <a:hlinkClick r:id="rId6" action="ppaction://hlinksldjump"/>
          </p:cNvPr>
          <p:cNvSpPr/>
          <p:nvPr/>
        </p:nvSpPr>
        <p:spPr>
          <a:xfrm>
            <a:off x="38673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1" name="椭圆 10">
            <a:hlinkClick r:id="rId7" action="ppaction://hlinksldjump"/>
          </p:cNvPr>
          <p:cNvSpPr/>
          <p:nvPr/>
        </p:nvSpPr>
        <p:spPr>
          <a:xfrm>
            <a:off x="42628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2" name="椭圆 11">
            <a:hlinkClick r:id="rId8" action="ppaction://hlinksldjump"/>
          </p:cNvPr>
          <p:cNvSpPr/>
          <p:nvPr/>
        </p:nvSpPr>
        <p:spPr>
          <a:xfrm>
            <a:off x="465829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3" name="椭圆 12">
            <a:hlinkClick r:id="rId9" action="ppaction://hlinksldjump"/>
          </p:cNvPr>
          <p:cNvSpPr/>
          <p:nvPr/>
        </p:nvSpPr>
        <p:spPr>
          <a:xfrm>
            <a:off x="505375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8</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椭圆 26">
            <a:hlinkClick r:id="rId10" action="ppaction://hlinksldjump"/>
            <a:extLst>
              <a:ext uri="{FF2B5EF4-FFF2-40B4-BE49-F238E27FC236}">
                <a16:creationId xmlns:a16="http://schemas.microsoft.com/office/drawing/2014/main" xmlns="" id="{DC8D6E06-4B20-9442-B054-A71318E46B1D}"/>
              </a:ext>
            </a:extLst>
          </p:cNvPr>
          <p:cNvSpPr/>
          <p:nvPr/>
        </p:nvSpPr>
        <p:spPr>
          <a:xfrm>
            <a:off x="544921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8" name="椭圆 27">
            <a:hlinkClick r:id="rId11" action="ppaction://hlinksldjump"/>
            <a:extLst>
              <a:ext uri="{FF2B5EF4-FFF2-40B4-BE49-F238E27FC236}">
                <a16:creationId xmlns:a16="http://schemas.microsoft.com/office/drawing/2014/main" xmlns="" id="{DC8D6E06-4B20-9442-B054-A71318E46B1D}"/>
              </a:ext>
            </a:extLst>
          </p:cNvPr>
          <p:cNvSpPr/>
          <p:nvPr/>
        </p:nvSpPr>
        <p:spPr>
          <a:xfrm>
            <a:off x="584467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10</a:t>
            </a:r>
            <a:endParaRPr kumimoji="1" lang="zh-CN" altLang="en-US" sz="1400" kern="0" dirty="0">
              <a:solidFill>
                <a:prstClr val="white">
                  <a:lumMod val="50000"/>
                </a:prstClr>
              </a:solidFill>
              <a:latin typeface="Arial"/>
              <a:ea typeface="微软雅黑"/>
            </a:endParaRPr>
          </a:p>
        </p:txBody>
      </p:sp>
      <p:sp>
        <p:nvSpPr>
          <p:cNvPr id="29" name="椭圆 28">
            <a:hlinkClick r:id="rId12" action="ppaction://hlinksldjump"/>
            <a:extLst>
              <a:ext uri="{FF2B5EF4-FFF2-40B4-BE49-F238E27FC236}">
                <a16:creationId xmlns:a16="http://schemas.microsoft.com/office/drawing/2014/main" xmlns="" id="{DC8D6E06-4B20-9442-B054-A71318E46B1D}"/>
              </a:ext>
            </a:extLst>
          </p:cNvPr>
          <p:cNvSpPr/>
          <p:nvPr/>
        </p:nvSpPr>
        <p:spPr>
          <a:xfrm>
            <a:off x="6240135"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dirty="0">
                <a:solidFill>
                  <a:prstClr val="white">
                    <a:lumMod val="50000"/>
                  </a:prstClr>
                </a:solidFill>
                <a:latin typeface="Arial"/>
                <a:ea typeface="微软雅黑"/>
              </a:rPr>
              <a:t>11</a:t>
            </a:r>
            <a:endParaRPr kumimoji="1" lang="zh-CN" altLang="en-US" sz="1400" kern="0" dirty="0">
              <a:solidFill>
                <a:prstClr val="white">
                  <a:lumMod val="50000"/>
                </a:prstClr>
              </a:solidFill>
              <a:latin typeface="Arial"/>
              <a:ea typeface="微软雅黑"/>
            </a:endParaRPr>
          </a:p>
        </p:txBody>
      </p:sp>
      <p:sp>
        <p:nvSpPr>
          <p:cNvPr id="30" name="椭圆 29">
            <a:hlinkClick r:id="rId13" action="ppaction://hlinksldjump"/>
            <a:extLst>
              <a:ext uri="{FF2B5EF4-FFF2-40B4-BE49-F238E27FC236}">
                <a16:creationId xmlns:a16="http://schemas.microsoft.com/office/drawing/2014/main" xmlns="" id="{DC8D6E06-4B20-9442-B054-A71318E46B1D}"/>
              </a:ext>
            </a:extLst>
          </p:cNvPr>
          <p:cNvSpPr/>
          <p:nvPr/>
        </p:nvSpPr>
        <p:spPr>
          <a:xfrm>
            <a:off x="6635672" y="6381328"/>
            <a:ext cx="288000" cy="288000"/>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lIns="0" tIns="0" rIns="0" bIns="0" rtlCol="0" anchor="ctr"/>
          <a:lstStyle/>
          <a:p>
            <a:pPr algn="ctr"/>
            <a:r>
              <a:rPr kumimoji="1" lang="en-US" altLang="zh-CN" sz="1400" kern="0" smtClean="0">
                <a:solidFill>
                  <a:prstClr val="white">
                    <a:lumMod val="50000"/>
                  </a:prstClr>
                </a:solidFill>
                <a:latin typeface="Arial"/>
                <a:ea typeface="微软雅黑"/>
              </a:rPr>
              <a:t>12</a:t>
            </a:r>
            <a:endParaRPr kumimoji="1" lang="zh-CN" altLang="en-US" sz="1400" kern="0" dirty="0">
              <a:solidFill>
                <a:prstClr val="white">
                  <a:lumMod val="50000"/>
                </a:prstClr>
              </a:solidFill>
              <a:latin typeface="Arial"/>
              <a:ea typeface="微软雅黑"/>
            </a:endParaRPr>
          </a:p>
        </p:txBody>
      </p:sp>
      <p:sp>
        <p:nvSpPr>
          <p:cNvPr id="31" name="椭圆 30">
            <a:hlinkClick r:id="rId14" action="ppaction://hlinksldjump"/>
            <a:extLst>
              <a:ext uri="{FF2B5EF4-FFF2-40B4-BE49-F238E27FC236}">
                <a16:creationId xmlns:a16="http://schemas.microsoft.com/office/drawing/2014/main" xmlns="" id="{DC8D6E06-4B20-9442-B054-A71318E46B1D}"/>
              </a:ext>
            </a:extLst>
          </p:cNvPr>
          <p:cNvSpPr/>
          <p:nvPr/>
        </p:nvSpPr>
        <p:spPr>
          <a:xfrm>
            <a:off x="7031209" y="6381328"/>
            <a:ext cx="288000" cy="288000"/>
          </a:xfrm>
          <a:prstGeom prst="ellipse">
            <a:avLst/>
          </a:prstGeom>
          <a:solidFill>
            <a:schemeClr val="accent6">
              <a:lumMod val="50000"/>
            </a:schemeClr>
          </a:solidFill>
          <a:ln w="12700" cap="flat" cmpd="sng" algn="ctr">
            <a:solidFill>
              <a:schemeClr val="accent6">
                <a:lumMod val="50000"/>
              </a:schemeClr>
            </a:solidFill>
            <a:prstDash val="solid"/>
            <a:miter lim="800000"/>
          </a:ln>
          <a:effectLst/>
        </p:spPr>
        <p:txBody>
          <a:bodyPr lIns="0" tIns="0" rIns="0" bIns="0" rtlCol="0" anchor="ctr"/>
          <a:lstStyle/>
          <a:p>
            <a:pPr algn="ctr"/>
            <a:r>
              <a:rPr kumimoji="1" lang="en-US" altLang="zh-CN" sz="1400" kern="0">
                <a:solidFill>
                  <a:schemeClr val="bg1"/>
                </a:solidFill>
                <a:latin typeface="Arial"/>
                <a:ea typeface="微软雅黑"/>
              </a:rPr>
              <a:t>13</a:t>
            </a:r>
            <a:endParaRPr kumimoji="1" lang="zh-CN" altLang="en-US" sz="1400" kern="0" dirty="0">
              <a:solidFill>
                <a:schemeClr val="bg1"/>
              </a:solidFill>
              <a:latin typeface="Arial"/>
              <a:ea typeface="微软雅黑"/>
            </a:endParaRPr>
          </a:p>
        </p:txBody>
      </p:sp>
      <p:sp>
        <p:nvSpPr>
          <p:cNvPr id="18" name="矩形 17"/>
          <p:cNvSpPr/>
          <p:nvPr/>
        </p:nvSpPr>
        <p:spPr>
          <a:xfrm>
            <a:off x="390000" y="702221"/>
            <a:ext cx="6245672" cy="1957139"/>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从水文特征对航运的影响分析，说明黄河下游沿岸大城市分布少的原因。</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506" name="Picture 2" descr="去年L14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3300" y="861095"/>
            <a:ext cx="5128700" cy="352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90000" y="2669132"/>
            <a:ext cx="6245672" cy="3222998"/>
          </a:xfrm>
          <a:prstGeom prst="rect">
            <a:avLst/>
          </a:prstGeom>
        </p:spPr>
        <p:txBody>
          <a:bodyPr wrap="square">
            <a:spAutoFit/>
          </a:bodyPr>
          <a:lstStyle/>
          <a:p>
            <a:pPr algn="just">
              <a:lnSpc>
                <a:spcPct val="150000"/>
              </a:lnSpc>
              <a:spcAft>
                <a:spcPts val="0"/>
              </a:spcAft>
              <a:tabLst>
                <a:tab pos="225044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黄河入海口含沙量大，泥沙淤积，不利于建港；径流季节变化大，水位变化大；冬季出现凌汛，有时还会出现断流，航运功能低，不利于城市的形成和发展。</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23843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p:cNvPicPr>
          <p:nvPr/>
        </p:nvPicPr>
        <p:blipFill rotWithShape="1">
          <a:blip r:embed="rId2">
            <a:extLst>
              <a:ext uri="{28A0092B-C50C-407E-A947-70E740481C1C}">
                <a14:useLocalDpi xmlns:a14="http://schemas.microsoft.com/office/drawing/2010/main" val="0"/>
              </a:ext>
            </a:extLst>
          </a:blip>
          <a:srcRect t="1" b="15350"/>
          <a:stretch>
            <a:fillRect/>
          </a:stretch>
        </p:blipFill>
        <p:spPr>
          <a:xfrm flipH="1">
            <a:off x="2400" y="0"/>
            <a:ext cx="12189600" cy="6858000"/>
          </a:xfrm>
          <a:prstGeom prst="rect">
            <a:avLst/>
          </a:prstGeom>
        </p:spPr>
      </p:pic>
      <p:sp>
        <p:nvSpPr>
          <p:cNvPr id="10" name="文本框 9"/>
          <p:cNvSpPr txBox="1"/>
          <p:nvPr/>
        </p:nvSpPr>
        <p:spPr>
          <a:xfrm>
            <a:off x="1499948" y="2924944"/>
            <a:ext cx="5182542" cy="327309"/>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sz="2800">
              <a:ln>
                <a:solidFill>
                  <a:schemeClr val="accent5">
                    <a:lumMod val="75000"/>
                  </a:schemeClr>
                </a:solidFill>
              </a:ln>
              <a:solidFill>
                <a:schemeClr val="bg1"/>
              </a:solidFill>
            </a:endParaRPr>
          </a:p>
        </p:txBody>
      </p:sp>
      <p:sp>
        <p:nvSpPr>
          <p:cNvPr id="11" name="文本框 10"/>
          <p:cNvSpPr txBox="1"/>
          <p:nvPr/>
        </p:nvSpPr>
        <p:spPr>
          <a:xfrm>
            <a:off x="2423592" y="2060848"/>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a:ln>
                <a:solidFill>
                  <a:schemeClr val="accent5">
                    <a:lumMod val="75000"/>
                  </a:schemeClr>
                </a:solidFill>
              </a:ln>
              <a:solidFill>
                <a:schemeClr val="bg1"/>
              </a:solidFill>
              <a:latin typeface="DOUYU Font" pitchFamily="2" charset="-122"/>
              <a:ea typeface="DOUYU Font" pitchFamily="2" charset="-122"/>
            </a:endParaRPr>
          </a:p>
        </p:txBody>
      </p:sp>
      <p:sp>
        <p:nvSpPr>
          <p:cNvPr id="12" name="任意多边形 3"/>
          <p:cNvSpPr/>
          <p:nvPr/>
        </p:nvSpPr>
        <p:spPr>
          <a:xfrm>
            <a:off x="11424592" y="6062343"/>
            <a:ext cx="693616" cy="767917"/>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50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9376" y="702221"/>
            <a:ext cx="11248331" cy="5834450"/>
            <a:chOff x="471835" y="4581127"/>
            <a:chExt cx="11248331" cy="5834450"/>
          </a:xfrm>
        </p:grpSpPr>
        <p:sp>
          <p:nvSpPr>
            <p:cNvPr id="12" name="圆角矩形 11"/>
            <p:cNvSpPr/>
            <p:nvPr/>
          </p:nvSpPr>
          <p:spPr>
            <a:xfrm>
              <a:off x="471835" y="4694018"/>
              <a:ext cx="11248331" cy="5721559"/>
            </a:xfrm>
            <a:prstGeom prst="roundRect">
              <a:avLst>
                <a:gd name="adj" fmla="val 2647"/>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文本框 17"/>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4" name="矩形 3"/>
          <p:cNvSpPr/>
          <p:nvPr/>
        </p:nvSpPr>
        <p:spPr>
          <a:xfrm>
            <a:off x="696282" y="899195"/>
            <a:ext cx="10799436" cy="5627951"/>
          </a:xfrm>
          <a:prstGeom prst="rect">
            <a:avLst/>
          </a:prstGeom>
        </p:spPr>
        <p:txBody>
          <a:bodyPr>
            <a:spAutoFit/>
          </a:bodyPr>
          <a:lstStyle/>
          <a:p>
            <a:pPr algn="just">
              <a:lnSpc>
                <a:spcPct val="140000"/>
              </a:lnSpc>
              <a:spcAft>
                <a:spcPts val="0"/>
              </a:spcAft>
              <a:tabLst>
                <a:tab pos="2250440" algn="l"/>
              </a:tabLst>
            </a:pP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第</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题，同一年份的流量最小值处大体能反映出河床的高度，比较图中不同年份最小流量时的水位高度差可以发现，随着时间的推移，河床海拔越来越高，也就是说黄河下游河床是逐年抬升的。每年河床的抬升是年内多次洪水过程抬升积累的结果，所以每次洪水过程之后，随着洪水退去，流速会降低，泥沙淤积，河床会有一定的</a:t>
            </a: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抬</a:t>
            </a:r>
            <a:endParaRPr lang="en-US" altLang="zh-CN" sz="26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升</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。据此推知，洪水来时流速快，水位</a:t>
            </a: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逐</a:t>
            </a:r>
            <a:endParaRPr lang="en-US" altLang="zh-CN" sz="26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渐</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抬升；退去时泥沙淤积，水位被抬高</a:t>
            </a: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6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所以</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O</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点是来水，水位上涨，流速快；</a:t>
            </a:r>
            <a:r>
              <a:rPr lang="en-US" altLang="zh-CN" sz="2600" kern="100" smtClean="0">
                <a:latin typeface="Times New Roman" panose="02020603050405020304" pitchFamily="18" charset="0"/>
                <a:ea typeface="楷体_GB2312" panose="02010609030101010101" pitchFamily="49" charset="-122"/>
                <a:cs typeface="Courier New" panose="02070309020205020404" pitchFamily="49" charset="0"/>
              </a:rPr>
              <a:t>P</a:t>
            </a:r>
          </a:p>
          <a:p>
            <a:pPr algn="just">
              <a:lnSpc>
                <a:spcPct val="140000"/>
              </a:lnSpc>
              <a:spcAft>
                <a:spcPts val="0"/>
              </a:spcAft>
              <a:tabLst>
                <a:tab pos="2250440" algn="l"/>
              </a:tabLst>
            </a:pP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点</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是退水，水位被已经淤积的河床抬高</a:t>
            </a: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6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2250440" algn="l"/>
              </a:tabLst>
            </a:pPr>
            <a:r>
              <a:rPr lang="zh-CN" altLang="zh-CN" sz="2600" kern="100" smtClean="0">
                <a:latin typeface="Times New Roman" panose="02020603050405020304" pitchFamily="18" charset="0"/>
                <a:ea typeface="楷体_GB2312" panose="02010609030101010101" pitchFamily="49" charset="-122"/>
                <a:cs typeface="Times New Roman" panose="02020603050405020304" pitchFamily="18" charset="0"/>
              </a:rPr>
              <a:t>流速</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减慢，选</a:t>
            </a:r>
            <a:r>
              <a:rPr lang="en-US" altLang="zh-CN" sz="26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6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Picture 2" descr="17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0156" y="3275459"/>
            <a:ext cx="4705562" cy="281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9376" y="846236"/>
            <a:ext cx="11248331" cy="5031036"/>
            <a:chOff x="471835" y="4581127"/>
            <a:chExt cx="11248331" cy="5031036"/>
          </a:xfrm>
        </p:grpSpPr>
        <p:sp>
          <p:nvSpPr>
            <p:cNvPr id="8" name="圆角矩形 7"/>
            <p:cNvSpPr/>
            <p:nvPr/>
          </p:nvSpPr>
          <p:spPr>
            <a:xfrm>
              <a:off x="471835" y="4694019"/>
              <a:ext cx="11248331" cy="4918144"/>
            </a:xfrm>
            <a:prstGeom prst="roundRect">
              <a:avLst>
                <a:gd name="adj" fmla="val 2647"/>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946260" y="4581127"/>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DOUYU Font" pitchFamily="2" charset="-122"/>
                <a:ea typeface="DOUYU Font" pitchFamily="2" charset="-122"/>
                <a:cs typeface="+mn-cs"/>
              </a:endParaRPr>
            </a:p>
          </p:txBody>
        </p:sp>
      </p:grpSp>
      <p:sp>
        <p:nvSpPr>
          <p:cNvPr id="11" name="矩形 10"/>
          <p:cNvSpPr/>
          <p:nvPr/>
        </p:nvSpPr>
        <p:spPr>
          <a:xfrm>
            <a:off x="696282" y="1124743"/>
            <a:ext cx="10799436" cy="4616648"/>
          </a:xfrm>
          <a:prstGeom prst="rect">
            <a:avLst/>
          </a:prstGeom>
        </p:spPr>
        <p:txBody>
          <a:bodyPr>
            <a:spAutoFit/>
          </a:bodyPr>
          <a:lstStyle/>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第</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题，含沙量受多种因素影响，</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不能</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确定</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，排除</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读图可知，</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1996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月比</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1958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洪峰</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水位</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高，</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1996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月洪峰流量只有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7 500 m</a:t>
            </a:r>
            <a:r>
              <a:rPr lang="en-US" altLang="zh-CN" sz="2800" kern="100" baseline="3000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baseline="300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smtClean="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左</a:t>
            </a:r>
            <a:endParaRPr lang="en-US" altLang="zh-CN" sz="2800" kern="10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smtClean="0">
                <a:latin typeface="Times New Roman" panose="02020603050405020304" pitchFamily="18" charset="0"/>
                <a:ea typeface="楷体_GB2312" panose="02010609030101010101" pitchFamily="49" charset="-122"/>
                <a:cs typeface="Times New Roman" panose="02020603050405020304" pitchFamily="18" charset="0"/>
              </a:rPr>
              <a:t>右</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，明显小于</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1958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错；</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1996</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年</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8</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月洪水流量小，而水位高，原因只能是河床海拔高，选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 name="Picture 2" descr="17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0156" y="1303601"/>
            <a:ext cx="4705562" cy="281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58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1195fc4e-7e89-407e-b1dd-325447dda3d6"/>
  <p:tag name="COMMONDATA" val="eyJoZGlkIjoiNDI0NGQxNTU2OWM5ZjYzYzhiZDYzZmZiZTNmMTUyNzIifQ=="/>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方正中等线简体"/>
        <a:ea typeface=""/>
        <a:cs typeface=""/>
        <a:font script="Jpan" typeface="游ゴシック"/>
        <a:font script="Hang" typeface="맑은 고딕"/>
        <a:font script="Hans" typeface="方正中等线简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4184</Words>
  <Application>Microsoft Office PowerPoint</Application>
  <PresentationFormat>宽屏</PresentationFormat>
  <Paragraphs>937</Paragraphs>
  <Slides>76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76</vt:i4>
      </vt:variant>
    </vt:vector>
  </HeadingPairs>
  <TitlesOfParts>
    <vt:vector size="90" baseType="lpstr">
      <vt:lpstr>DOUYU Font</vt:lpstr>
      <vt:lpstr>方正大黑_GBK</vt:lpstr>
      <vt:lpstr>方正中等线简体</vt:lpstr>
      <vt:lpstr>方正综艺简体</vt:lpstr>
      <vt:lpstr>黑体</vt:lpstr>
      <vt:lpstr>华文细黑</vt:lpstr>
      <vt:lpstr>楷体_GB2312</vt:lpstr>
      <vt:lpstr>宋体</vt:lpstr>
      <vt:lpstr>微软雅黑</vt:lpstr>
      <vt:lpstr>Arial</vt:lpstr>
      <vt:lpstr>Calibri</vt:lpstr>
      <vt:lpstr>Courier New</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348</cp:revision>
  <dcterms:created xsi:type="dcterms:W3CDTF">2021-11-28T07:09:00Z</dcterms:created>
  <dcterms:modified xsi:type="dcterms:W3CDTF">2023-10-31T05:47:25Z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C20337CB40DE4037B66A7E518F123EAC</vt:lpwstr>
  </property>
  <property fmtid="{D5CDD505-2E9C-101B-9397-08002B2CF9AE}" pid="3" name="KSOProductBuildVer">
    <vt:lpwstr>2052-11.1.0.13703</vt:lpwstr>
  </property>
</Properties>
</file>