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26" r:id="rId2"/>
    <p:sldId id="257" r:id="rId3"/>
    <p:sldId id="378" r:id="rId4"/>
    <p:sldId id="342" r:id="rId5"/>
    <p:sldId id="260" r:id="rId6"/>
    <p:sldId id="261" r:id="rId7"/>
    <p:sldId id="346" r:id="rId8"/>
    <p:sldId id="385" r:id="rId9"/>
    <p:sldId id="386" r:id="rId10"/>
    <p:sldId id="387" r:id="rId11"/>
    <p:sldId id="388" r:id="rId12"/>
    <p:sldId id="264" r:id="rId13"/>
    <p:sldId id="350" r:id="rId14"/>
    <p:sldId id="351" r:id="rId15"/>
    <p:sldId id="389" r:id="rId16"/>
    <p:sldId id="328" r:id="rId17"/>
    <p:sldId id="267" r:id="rId18"/>
    <p:sldId id="392" r:id="rId19"/>
    <p:sldId id="393" r:id="rId20"/>
    <p:sldId id="390" r:id="rId21"/>
    <p:sldId id="394" r:id="rId22"/>
    <p:sldId id="396" r:id="rId23"/>
    <p:sldId id="398" r:id="rId24"/>
    <p:sldId id="329" r:id="rId25"/>
    <p:sldId id="300" r:id="rId26"/>
    <p:sldId id="301" r:id="rId27"/>
    <p:sldId id="363" r:id="rId28"/>
    <p:sldId id="399" r:id="rId29"/>
    <p:sldId id="276" r:id="rId30"/>
    <p:sldId id="304" r:id="rId31"/>
    <p:sldId id="305" r:id="rId32"/>
    <p:sldId id="400" r:id="rId33"/>
    <p:sldId id="306" r:id="rId34"/>
    <p:sldId id="376" r:id="rId35"/>
    <p:sldId id="377" r:id="rId36"/>
    <p:sldId id="401" r:id="rId37"/>
    <p:sldId id="402" r:id="rId38"/>
    <p:sldId id="331" r:id="rId39"/>
    <p:sldId id="282" r:id="rId40"/>
    <p:sldId id="362" r:id="rId41"/>
    <p:sldId id="403" r:id="rId42"/>
    <p:sldId id="308" r:id="rId43"/>
    <p:sldId id="309" r:id="rId44"/>
    <p:sldId id="310" r:id="rId45"/>
    <p:sldId id="404" r:id="rId46"/>
    <p:sldId id="311" r:id="rId47"/>
    <p:sldId id="283" r:id="rId48"/>
    <p:sldId id="313" r:id="rId49"/>
    <p:sldId id="314" r:id="rId50"/>
    <p:sldId id="356" r:id="rId51"/>
    <p:sldId id="284" r:id="rId52"/>
    <p:sldId id="405" r:id="rId53"/>
    <p:sldId id="406" r:id="rId54"/>
    <p:sldId id="407" r:id="rId55"/>
    <p:sldId id="408" r:id="rId56"/>
    <p:sldId id="316" r:id="rId57"/>
    <p:sldId id="409" r:id="rId58"/>
    <p:sldId id="410" r:id="rId59"/>
    <p:sldId id="411" r:id="rId60"/>
    <p:sldId id="412" r:id="rId61"/>
    <p:sldId id="320" r:id="rId62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7F7F6"/>
    <a:srgbClr val="7F7F7F"/>
    <a:srgbClr val="06234A"/>
    <a:srgbClr val="984807"/>
    <a:srgbClr val="5B586B"/>
    <a:srgbClr val="071236"/>
    <a:srgbClr val="141929"/>
    <a:srgbClr val="61768A"/>
    <a:srgbClr val="A8C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1" autoAdjust="0"/>
    <p:restoredTop sz="96318" autoAdjust="0"/>
  </p:normalViewPr>
  <p:slideViewPr>
    <p:cSldViewPr>
      <p:cViewPr varScale="1">
        <p:scale>
          <a:sx n="108" d="100"/>
          <a:sy n="108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7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方正中等线简体" panose="03000509000000000000" charset="-122"/>
                <a:ea typeface="方正中等线简体" panose="03000509000000000000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方正中等线简体" panose="03000509000000000000" charset="-122"/>
                <a:ea typeface="方正中等线简体" panose="03000509000000000000" charset="-122"/>
              </a:defRPr>
            </a:lvl1pPr>
          </a:lstStyle>
          <a:p>
            <a:fld id="{394B7945-084E-684E-83FE-28B87A05E60B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方正中等线简体" panose="03000509000000000000" charset="-122"/>
                <a:ea typeface="方正中等线简体" panose="03000509000000000000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方正中等线简体" panose="03000509000000000000" charset="-122"/>
                <a:ea typeface="方正中等线简体" panose="03000509000000000000" charset="-122"/>
              </a:defRPr>
            </a:lvl1pPr>
          </a:lstStyle>
          <a:p>
            <a:fld id="{2CF1FF9B-E9E4-704B-8077-F8AA806467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98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方正中等线简体" panose="03000509000000000000" charset="-122"/>
        <a:ea typeface="方正中等线简体" panose="0300050900000000000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方正中等线简体" panose="03000509000000000000" charset="-122"/>
        <a:ea typeface="方正中等线简体" panose="0300050900000000000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方正中等线简体" panose="03000509000000000000" charset="-122"/>
        <a:ea typeface="方正中等线简体" panose="0300050900000000000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方正中等线简体" panose="03000509000000000000" charset="-122"/>
        <a:ea typeface="方正中等线简体" panose="0300050900000000000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方正中等线简体" panose="03000509000000000000" charset="-122"/>
        <a:ea typeface="方正中等线简体" panose="03000509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习题">
    <p:bg>
      <p:bgPr>
        <a:solidFill>
          <a:srgbClr val="F7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350"/>
          <a:stretch>
            <a:fillRect/>
          </a:stretch>
        </p:blipFill>
        <p:spPr>
          <a:xfrm flipH="1">
            <a:off x="2400" y="0"/>
            <a:ext cx="121896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476672"/>
            <a:ext cx="12192000" cy="638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习题">
    <p:bg>
      <p:bgPr>
        <a:solidFill>
          <a:srgbClr val="F7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350"/>
          <a:stretch>
            <a:fillRect/>
          </a:stretch>
        </p:blipFill>
        <p:spPr>
          <a:xfrm flipH="1">
            <a:off x="2400" y="0"/>
            <a:ext cx="12189600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88896" y="369600"/>
            <a:ext cx="11377264" cy="6192688"/>
          </a:xfrm>
          <a:prstGeom prst="roundRect">
            <a:avLst>
              <a:gd name="adj" fmla="val 413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rgbClr val="F7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200" y="352746"/>
            <a:ext cx="12189600" cy="615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350"/>
          <a:stretch>
            <a:fillRect/>
          </a:stretch>
        </p:blipFill>
        <p:spPr>
          <a:xfrm flipH="1">
            <a:off x="2400" y="0"/>
            <a:ext cx="12189600" cy="685800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0" y="620688"/>
            <a:ext cx="12190800" cy="6237312"/>
          </a:xfrm>
          <a:prstGeom prst="roundRect">
            <a:avLst>
              <a:gd name="adj" fmla="val 413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6.xml"/><Relationship Id="rId7" Type="http://schemas.openxmlformats.org/officeDocument/2006/relationships/image" Target="../media/image1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6.xml"/><Relationship Id="rId7" Type="http://schemas.openxmlformats.org/officeDocument/2006/relationships/image" Target="../media/image1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6.xml"/><Relationship Id="rId7" Type="http://schemas.openxmlformats.org/officeDocument/2006/relationships/image" Target="../media/image1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6.xml"/><Relationship Id="rId7" Type="http://schemas.openxmlformats.org/officeDocument/2006/relationships/image" Target="../media/image1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6.xml"/><Relationship Id="rId7" Type="http://schemas.openxmlformats.org/officeDocument/2006/relationships/image" Target="../media/image1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6.xml"/><Relationship Id="rId7" Type="http://schemas.openxmlformats.org/officeDocument/2006/relationships/image" Target="../media/image1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6.xml"/><Relationship Id="rId7" Type="http://schemas.openxmlformats.org/officeDocument/2006/relationships/image" Target="../media/image1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6.xml"/><Relationship Id="rId7" Type="http://schemas.openxmlformats.org/officeDocument/2006/relationships/image" Target="../media/image1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9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6.xml"/><Relationship Id="rId7" Type="http://schemas.openxmlformats.org/officeDocument/2006/relationships/image" Target="../media/image1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9" Type="http://schemas.openxmlformats.org/officeDocument/2006/relationships/slide" Target="slide3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6.xml"/><Relationship Id="rId7" Type="http://schemas.openxmlformats.org/officeDocument/2006/relationships/image" Target="../media/image1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9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6.xml"/><Relationship Id="rId7" Type="http://schemas.openxmlformats.org/officeDocument/2006/relationships/image" Target="../media/image1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9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6.xml"/><Relationship Id="rId7" Type="http://schemas.openxmlformats.org/officeDocument/2006/relationships/image" Target="../media/image1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9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6.xml"/><Relationship Id="rId7" Type="http://schemas.openxmlformats.org/officeDocument/2006/relationships/image" Target="../media/image1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9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6.xml"/><Relationship Id="rId7" Type="http://schemas.openxmlformats.org/officeDocument/2006/relationships/image" Target="../media/image1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9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10" Type="http://schemas.openxmlformats.org/officeDocument/2006/relationships/image" Target="../media/image15.png"/><Relationship Id="rId4" Type="http://schemas.openxmlformats.org/officeDocument/2006/relationships/slide" Target="slide44.xml"/><Relationship Id="rId9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10" Type="http://schemas.openxmlformats.org/officeDocument/2006/relationships/image" Target="../media/image14.png"/><Relationship Id="rId4" Type="http://schemas.openxmlformats.org/officeDocument/2006/relationships/slide" Target="slide44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10" Type="http://schemas.openxmlformats.org/officeDocument/2006/relationships/image" Target="../media/image14.png"/><Relationship Id="rId4" Type="http://schemas.openxmlformats.org/officeDocument/2006/relationships/slide" Target="slide44.xml"/><Relationship Id="rId9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2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4.xml"/><Relationship Id="rId9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350"/>
          <a:stretch>
            <a:fillRect/>
          </a:stretch>
        </p:blipFill>
        <p:spPr>
          <a:xfrm flipH="1">
            <a:off x="2400" y="0"/>
            <a:ext cx="12189600" cy="6858000"/>
          </a:xfrm>
          <a:prstGeom prst="rect">
            <a:avLst/>
          </a:prstGeom>
        </p:spPr>
      </p:pic>
      <p:sp>
        <p:nvSpPr>
          <p:cNvPr id="14" name="任意多边形 3"/>
          <p:cNvSpPr/>
          <p:nvPr/>
        </p:nvSpPr>
        <p:spPr>
          <a:xfrm>
            <a:off x="11424592" y="6062343"/>
            <a:ext cx="693616" cy="767917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1424" y="1988840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第一部分    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4736" y="2489628"/>
            <a:ext cx="11185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8800" b="1" spc="-30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n-ea"/>
                <a:cs typeface="+mn-ea"/>
                <a:sym typeface="+mn-lt"/>
              </a:rPr>
              <a:t>专题三  地球上的水</a:t>
            </a:r>
            <a:endParaRPr lang="zh-CN" altLang="en-US" sz="8800" b="1" spc="-3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33175"/>
              </p:ext>
            </p:extLst>
          </p:nvPr>
        </p:nvGraphicFramePr>
        <p:xfrm>
          <a:off x="371365" y="1060488"/>
          <a:ext cx="11449271" cy="4320000"/>
        </p:xfrm>
        <a:graphic>
          <a:graphicData uri="http://schemas.openxmlformats.org/drawingml/2006/table">
            <a:tbl>
              <a:tblPr/>
              <a:tblGrid>
                <a:gridCol w="864096"/>
                <a:gridCol w="2484275"/>
                <a:gridCol w="8100900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获取信息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解读信息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6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图像信息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不同年份的柱状图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入湖地表径流量随时间的变化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最</a:t>
                      </a:r>
                      <a:r>
                        <a:rPr lang="zh-CN" altLang="en-US" sz="2800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对湖泊水量的影响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最</a:t>
                      </a:r>
                      <a:r>
                        <a:rPr lang="zh-CN" altLang="en-US" sz="2800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蒸发量和降水量变化较小，对湖泊水量的影响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较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4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柱状图的年份差异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1970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1989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年，入湖地表径流量最少，湖泊水位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最</a:t>
                      </a:r>
                      <a:endParaRPr lang="en-US" altLang="zh-CN" sz="2800" kern="10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altLang="en-US" sz="2800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湖滨地下水对湖泊的补给最显著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904312" y="199405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大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75920" y="262738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大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56317" y="328067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小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26235" y="475905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低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-23128"/>
            <a:ext cx="12192001" cy="733015"/>
          </a:xfrm>
          <a:prstGeom prst="rect">
            <a:avLst/>
          </a:prstGeom>
          <a:solidFill>
            <a:srgbClr val="07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86730"/>
            <a:ext cx="6168008" cy="508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392" y="111444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关键能力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1795966" y="-7367"/>
            <a:ext cx="10030087" cy="59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600" b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获取和解读地理信息的能力</a:t>
            </a:r>
            <a:endParaRPr lang="zh-CN" altLang="zh-CN" sz="2600" b="1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7368" y="5661248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charset="-122"/>
                <a:cs typeface="Courier New" panose="02070309020205020404" pitchFamily="49" charset="0"/>
              </a:rPr>
              <a:t>.</a:t>
            </a:r>
            <a:r>
              <a:rPr lang="en-US" altLang="zh-CN" sz="2800" u="sng" kern="10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方正中等线简体" panose="03000509000000000000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charset="-122"/>
                <a:cs typeface="Courier New" panose="02070309020205020404" pitchFamily="49" charset="0"/>
              </a:rPr>
              <a:t>.</a:t>
            </a:r>
            <a:r>
              <a:rPr lang="en-US" altLang="zh-CN" sz="2800" u="sng" kern="10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方正中等线简体" panose="03000509000000000000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charset="-122"/>
                <a:cs typeface="Courier New" panose="02070309020205020404" pitchFamily="49" charset="0"/>
              </a:rPr>
              <a:t>.____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28070" y="579562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D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162722" y="579562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B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66817" y="579562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D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1927" y="9087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设问分析</a:t>
            </a:r>
            <a:endParaRPr lang="zh-CN" altLang="en-US" sz="24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5001"/>
              </p:ext>
            </p:extLst>
          </p:nvPr>
        </p:nvGraphicFramePr>
        <p:xfrm>
          <a:off x="407478" y="1523211"/>
          <a:ext cx="11377045" cy="3840480"/>
        </p:xfrm>
        <a:graphic>
          <a:graphicData uri="http://schemas.openxmlformats.org/drawingml/2006/table">
            <a:tbl>
              <a:tblPr/>
              <a:tblGrid>
                <a:gridCol w="1295925"/>
                <a:gridCol w="10081120"/>
              </a:tblGrid>
              <a:tr h="686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题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近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限定的就是图示时期；主导因素一定是影响最大的因素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8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题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湖滨地下水与湖泊是互补关系，补给量的大小及方向取决于两种水体的水位高低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8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题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首先据图分析出与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世纪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年代相比，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2000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年以来湖泊水量的变化，然后分析这种变化的影响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2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9376" y="702221"/>
            <a:ext cx="11248331" cy="5688632"/>
            <a:chOff x="471835" y="4581127"/>
            <a:chExt cx="11248331" cy="5688632"/>
          </a:xfrm>
        </p:grpSpPr>
        <p:sp>
          <p:nvSpPr>
            <p:cNvPr id="12" name="圆角矩形 11"/>
            <p:cNvSpPr/>
            <p:nvPr/>
          </p:nvSpPr>
          <p:spPr>
            <a:xfrm>
              <a:off x="471835" y="4694018"/>
              <a:ext cx="11248331" cy="5575741"/>
            </a:xfrm>
            <a:prstGeom prst="roundRect">
              <a:avLst>
                <a:gd name="adj" fmla="val 2647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96282" y="908720"/>
            <a:ext cx="10799436" cy="5521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，气温一般是通过蒸发来影响湖区水量的，气温越高、蒸发量越大，水量可能就越少。蒸发量虽然也受湖面面积、风力大小、湿度、辐射、气压等因素的共同影响，但主要是受气温影响。图中蒸发量变化幅度较小，意味着气温也没有明显的趋势性变化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图中柱状图显示，降水量略有波动，但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没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明显的趋势性变化，与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水量变化显著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不符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图示中，有明显趋势性变化的只有入湖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地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表径流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量，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Picture 2" descr="1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15" y="3429000"/>
            <a:ext cx="4068603" cy="26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9376" y="692696"/>
            <a:ext cx="11248331" cy="5870748"/>
            <a:chOff x="471835" y="4581127"/>
            <a:chExt cx="11248331" cy="5870748"/>
          </a:xfrm>
        </p:grpSpPr>
        <p:sp>
          <p:nvSpPr>
            <p:cNvPr id="12" name="圆角矩形 11"/>
            <p:cNvSpPr/>
            <p:nvPr/>
          </p:nvSpPr>
          <p:spPr>
            <a:xfrm>
              <a:off x="471835" y="4694018"/>
              <a:ext cx="11248331" cy="5757857"/>
            </a:xfrm>
            <a:prstGeom prst="roundRect">
              <a:avLst>
                <a:gd name="adj" fmla="val 2647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96282" y="968962"/>
            <a:ext cx="10799436" cy="54504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题，材料信息表明，湖滨地下水与湖泊互为补给，补给方向取决于两者的水位高低，读图可知，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1961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1969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年，入湖地表径流量＋降水量＞蒸发量，湖泊水位应上升，此时湖水补给湖滨地下水；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1970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1989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年，入湖地表径流量＋降水量＜蒸发量，湖泊水量明显减少，水位明显下降，此时湖滨地下水补给湖水明显；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1990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年，入湖地表径流量与降水量之和略大于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蒸发量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，湖泊水位缓慢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</a:t>
            </a:r>
            <a:endParaRPr lang="en-US" altLang="zh-CN" sz="2800" kern="100" spc="-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升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，此时湖滨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地下水与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湖水之间相互补给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量</a:t>
            </a:r>
            <a:endParaRPr lang="en-US" altLang="zh-CN" sz="2800" kern="100" spc="-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不大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。因此湖滨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地下水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补给该湖泊较多的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endParaRPr lang="en-US" altLang="zh-CN" sz="2800" kern="100" spc="-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期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1970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1989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选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Picture 2" descr="1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970369"/>
            <a:ext cx="3698730" cy="24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5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9376" y="692696"/>
            <a:ext cx="11248331" cy="5870748"/>
            <a:chOff x="471835" y="4581127"/>
            <a:chExt cx="11248331" cy="5870748"/>
          </a:xfrm>
        </p:grpSpPr>
        <p:sp>
          <p:nvSpPr>
            <p:cNvPr id="7" name="圆角矩形 6"/>
            <p:cNvSpPr/>
            <p:nvPr/>
          </p:nvSpPr>
          <p:spPr>
            <a:xfrm>
              <a:off x="471835" y="4694018"/>
              <a:ext cx="11248331" cy="5757857"/>
            </a:xfrm>
            <a:prstGeom prst="roundRect">
              <a:avLst>
                <a:gd name="adj" fmla="val 2647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96282" y="968962"/>
            <a:ext cx="10799436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题，根据湖泊水量收支差额比较，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年代蒸发量＞入湖地表径流量＋降水量，是湖泊面积最小的时期。与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年代相比，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2000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年以来的降水量基本一致，蒸发量略有增加，而入湖地表径流量增加明显，总体来说是湖泊的水量收入＞支出，湖泊水位升高，湖泊面积扩大，湖岸地区沙尘天气减少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湖泊面积扩大，湖岸线向陆地方向移动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1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13" y="3604039"/>
            <a:ext cx="4233805" cy="277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9376" y="1124744"/>
            <a:ext cx="11248331" cy="3744416"/>
            <a:chOff x="471835" y="4581127"/>
            <a:chExt cx="11248331" cy="3744416"/>
          </a:xfrm>
        </p:grpSpPr>
        <p:sp>
          <p:nvSpPr>
            <p:cNvPr id="7" name="圆角矩形 6"/>
            <p:cNvSpPr/>
            <p:nvPr/>
          </p:nvSpPr>
          <p:spPr>
            <a:xfrm>
              <a:off x="471835" y="4694018"/>
              <a:ext cx="11248331" cy="3631525"/>
            </a:xfrm>
            <a:prstGeom prst="roundRect">
              <a:avLst>
                <a:gd name="adj" fmla="val 2647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96282" y="1401010"/>
            <a:ext cx="63336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入湖地表径流量增大，湖岸地区水资源条件改善，绿洲面积也相应增加，选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灌溉面积扩大，会因引入湖河水灌溉而加剧入湖地表径流量的减少，导致湖泊面积减小，与题意不符，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1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13" y="1556792"/>
            <a:ext cx="4233805" cy="277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8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-27382"/>
            <a:ext cx="5036139" cy="637259"/>
          </a:xfrm>
          <a:prstGeom prst="rect">
            <a:avLst/>
          </a:prstGeom>
          <a:solidFill>
            <a:srgbClr val="07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161118" y="-27382"/>
            <a:ext cx="5030882" cy="637259"/>
          </a:xfrm>
          <a:prstGeom prst="rect">
            <a:avLst/>
          </a:prstGeom>
          <a:solidFill>
            <a:srgbClr val="07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033510" y="-26878"/>
            <a:ext cx="2124980" cy="637261"/>
            <a:chOff x="5116463" y="127443"/>
            <a:chExt cx="1963180" cy="637261"/>
          </a:xfrm>
        </p:grpSpPr>
        <p:sp>
          <p:nvSpPr>
            <p:cNvPr id="13" name="矩形 12"/>
            <p:cNvSpPr/>
            <p:nvPr/>
          </p:nvSpPr>
          <p:spPr>
            <a:xfrm>
              <a:off x="5116463" y="127445"/>
              <a:ext cx="1963180" cy="637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116463" y="673646"/>
              <a:ext cx="196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7001371" y="127443"/>
              <a:ext cx="0" cy="514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5201171" y="127444"/>
              <a:ext cx="0" cy="514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32"/>
            <p:cNvSpPr txBox="1"/>
            <p:nvPr/>
          </p:nvSpPr>
          <p:spPr>
            <a:xfrm>
              <a:off x="5166541" y="157748"/>
              <a:ext cx="18618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3000" b="1" dirty="0" smtClean="0">
                  <a:solidFill>
                    <a:srgbClr val="1E1317"/>
                  </a:solidFill>
                  <a:latin typeface="微软雅黑" panose="020B0503020204020204" charset="-122"/>
                  <a:ea typeface="微软雅黑" panose="020B0503020204020204" charset="-122"/>
                </a:rPr>
                <a:t>主干精讲</a:t>
              </a:r>
              <a:endParaRPr lang="en-US" altLang="zh-CN" sz="3000" b="1" dirty="0">
                <a:solidFill>
                  <a:srgbClr val="1E13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90000" y="764704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方正大黑_GBK" panose="03000509000000000000" pitchFamily="65" charset="-122"/>
                <a:ea typeface="方正大黑_GBK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en-US" sz="2800" kern="100">
                <a:latin typeface="方正大黑_GBK" panose="03000509000000000000" pitchFamily="65" charset="-122"/>
                <a:ea typeface="方正大黑_GBK" panose="03000509000000000000" pitchFamily="65" charset="-122"/>
                <a:cs typeface="Courier New" panose="02070309020205020404" pitchFamily="49" charset="0"/>
              </a:rPr>
              <a:t>影响水循环各环节的自然</a:t>
            </a:r>
            <a:r>
              <a:rPr lang="zh-CN" altLang="en-US" sz="2800" kern="100" smtClean="0">
                <a:latin typeface="方正大黑_GBK" panose="03000509000000000000" pitchFamily="65" charset="-122"/>
                <a:ea typeface="方正大黑_GBK" panose="03000509000000000000" pitchFamily="65" charset="-122"/>
                <a:cs typeface="Courier New" panose="02070309020205020404" pitchFamily="49" charset="0"/>
              </a:rPr>
              <a:t>因素</a:t>
            </a:r>
            <a:endParaRPr lang="en-US" altLang="zh-CN" sz="2800" kern="100" smtClean="0">
              <a:latin typeface="方正大黑_GBK" panose="03000509000000000000" pitchFamily="65" charset="-122"/>
              <a:ea typeface="方正大黑_GBK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影响蒸发的因素</a:t>
            </a:r>
            <a:endParaRPr lang="zh-CN" altLang="zh-CN" sz="2800" kern="100" dirty="0">
              <a:latin typeface="方正大黑_GBK" panose="03000509000000000000" pitchFamily="65" charset="-122"/>
              <a:ea typeface="方正大黑_GBK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1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69" y="2185165"/>
            <a:ext cx="6445863" cy="177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90000" y="3959464"/>
            <a:ext cx="11412000" cy="674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影响水汽输送的因素</a:t>
            </a:r>
            <a:endParaRPr lang="zh-CN" altLang="zh-CN" sz="2800" kern="100" dirty="0">
              <a:latin typeface="方正大黑_GBK" panose="03000509000000000000" pitchFamily="65" charset="-122"/>
              <a:ea typeface="方正大黑_GBK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2051" name="Picture 3" descr="147+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05" y="4728118"/>
            <a:ext cx="7510191" cy="176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126053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影响降水的因素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74" name="Picture 2" descr="14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210000"/>
            <a:ext cx="4545793" cy="15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54868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(4)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影响地表径流的因素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79706"/>
              </p:ext>
            </p:extLst>
          </p:nvPr>
        </p:nvGraphicFramePr>
        <p:xfrm>
          <a:off x="551384" y="1268760"/>
          <a:ext cx="11089232" cy="5040000"/>
        </p:xfrm>
        <a:graphic>
          <a:graphicData uri="http://schemas.openxmlformats.org/drawingml/2006/table">
            <a:tbl>
              <a:tblPr/>
              <a:tblGrid>
                <a:gridCol w="3240360"/>
                <a:gridCol w="784887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影响因素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对地表径流的影响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年降水量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决定地表径流量大小的最主要因素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流域</a:t>
                      </a:r>
                      <a:r>
                        <a:rPr lang="zh-CN" sz="2800" kern="100" baseline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面积</a:t>
                      </a:r>
                      <a:r>
                        <a:rPr lang="en-US" sz="2800" kern="100" baseline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支流数量</a:t>
                      </a: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同地表径流量大小呈正相关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植被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涵养水源，起到</a:t>
                      </a:r>
                      <a:r>
                        <a:rPr lang="en-US" sz="2800" kern="100" baseline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削峰补枯</a:t>
                      </a:r>
                      <a:r>
                        <a:rPr lang="en-US" sz="2800" kern="100" baseline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的作用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地质</a:t>
                      </a:r>
                      <a:r>
                        <a:rPr lang="zh-CN" sz="2800" kern="100" baseline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条件</a:t>
                      </a:r>
                      <a:r>
                        <a:rPr lang="en-US" sz="2800" kern="100" baseline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土壤质地</a:t>
                      </a: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河流流经喀斯特地貌区、沙质土壤区，河水易下渗，会减少地表径流量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蒸发量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主要在干旱、半干旱地区对地表径流影响大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0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892315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(5)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影响下渗的因素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266" name="Picture 2" descr="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51" y="1700808"/>
            <a:ext cx="6782756" cy="21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7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7808" y="14361"/>
            <a:ext cx="170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知识体系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495722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方正大黑_GBK" panose="03000509000000000000" pitchFamily="65" charset="-122"/>
                <a:ea typeface="方正大黑_GBK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en-US" sz="2800" kern="100">
                <a:latin typeface="方正大黑_GBK" panose="03000509000000000000" pitchFamily="65" charset="-122"/>
                <a:ea typeface="方正大黑_GBK" panose="03000509000000000000" pitchFamily="65" charset="-122"/>
                <a:cs typeface="Courier New" panose="02070309020205020404" pitchFamily="49" charset="0"/>
              </a:rPr>
              <a:t>水平衡原理及应用</a:t>
            </a:r>
            <a:endParaRPr lang="zh-CN" altLang="zh-CN" sz="2800" kern="100" dirty="0">
              <a:latin typeface="方正大黑_GBK" panose="03000509000000000000" pitchFamily="65" charset="-122"/>
              <a:ea typeface="方正大黑_GBK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水平衡原理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某个地区在某一段时期内，水量收入和支出的差额等于该地区的蓄水变化量，即收入水量－支出水量＝蓄水变化量。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公式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290" name="Picture 2" descr="15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54" y="3354730"/>
            <a:ext cx="5880293" cy="31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980968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一个区域的水量长期来看是收支平衡的，即收入＝支出。但某个区域、某一段时期内，水量收支可能不平衡；如果收入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支出，则该区域、该时期水量增加；如果收入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支出，则水量减少。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47846"/>
              </p:ext>
            </p:extLst>
          </p:nvPr>
        </p:nvGraphicFramePr>
        <p:xfrm>
          <a:off x="479376" y="3069200"/>
          <a:ext cx="11233248" cy="2160000"/>
        </p:xfrm>
        <a:graphic>
          <a:graphicData uri="http://schemas.openxmlformats.org/drawingml/2006/table">
            <a:tbl>
              <a:tblPr/>
              <a:tblGrid>
                <a:gridCol w="1139241"/>
                <a:gridCol w="10094007"/>
              </a:tblGrid>
              <a:tr h="14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收入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大气降水；河流水、湖泊水、冰川融水的输入；地下水的输入；人工调水、灌溉等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支出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蒸发、植物蒸腾；径流输出；下渗；人工取水等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1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539155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水平衡原理应用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用于解释湖泊面积大小的变化、湖水盐度的变化、沼泽湿地的演化过程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1801"/>
              </p:ext>
            </p:extLst>
          </p:nvPr>
        </p:nvGraphicFramePr>
        <p:xfrm>
          <a:off x="479377" y="1969790"/>
          <a:ext cx="11233246" cy="4480560"/>
        </p:xfrm>
        <a:graphic>
          <a:graphicData uri="http://schemas.openxmlformats.org/drawingml/2006/table">
            <a:tbl>
              <a:tblPr/>
              <a:tblGrid>
                <a:gridCol w="936103"/>
                <a:gridCol w="10297143"/>
              </a:tblGrid>
              <a:tr h="3016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图示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kern="100" baseline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kern="100" baseline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kern="100" baseline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说明：运用图中</a:t>
                      </a: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个箭头分析水量的收入和支出；</a:t>
                      </a:r>
                      <a:r>
                        <a:rPr lang="en-US" sz="2800" kern="100" baseline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为降水，</a:t>
                      </a:r>
                      <a:r>
                        <a:rPr lang="en-US" sz="2800" kern="100" baseline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为径流，</a:t>
                      </a:r>
                      <a:r>
                        <a:rPr lang="en-US" sz="2800" kern="100" baseline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为蒸发，</a:t>
                      </a:r>
                      <a:r>
                        <a:rPr lang="en-US" sz="2800" kern="100" baseline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为排水</a:t>
                      </a: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一般地势低平或河流受阻，则排水不畅</a:t>
                      </a: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kern="100" baseline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为下渗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 descr="1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21" y="2125520"/>
            <a:ext cx="2485869" cy="24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4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042363"/>
              </p:ext>
            </p:extLst>
          </p:nvPr>
        </p:nvGraphicFramePr>
        <p:xfrm>
          <a:off x="479377" y="2061008"/>
          <a:ext cx="11233247" cy="1440000"/>
        </p:xfrm>
        <a:graphic>
          <a:graphicData uri="http://schemas.openxmlformats.org/drawingml/2006/table">
            <a:tbl>
              <a:tblPr/>
              <a:tblGrid>
                <a:gridCol w="936103"/>
                <a:gridCol w="5148572"/>
                <a:gridCol w="514857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水多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东北沼泽：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多，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③④⑤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少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城市内涝：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多，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④⑤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少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水少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时令河断流：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少，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③④⑤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华北缺水：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少，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1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-27382"/>
            <a:ext cx="12192001" cy="637259"/>
          </a:xfrm>
          <a:prstGeom prst="rect">
            <a:avLst/>
          </a:prstGeom>
          <a:solidFill>
            <a:srgbClr val="07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033509" y="-26878"/>
            <a:ext cx="2124980" cy="637261"/>
            <a:chOff x="5116463" y="127443"/>
            <a:chExt cx="1963180" cy="637261"/>
          </a:xfrm>
        </p:grpSpPr>
        <p:sp>
          <p:nvSpPr>
            <p:cNvPr id="13" name="矩形 12"/>
            <p:cNvSpPr/>
            <p:nvPr/>
          </p:nvSpPr>
          <p:spPr>
            <a:xfrm>
              <a:off x="5116463" y="127445"/>
              <a:ext cx="1963180" cy="637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116463" y="673646"/>
              <a:ext cx="196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7001371" y="127443"/>
              <a:ext cx="0" cy="514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5201171" y="127444"/>
              <a:ext cx="0" cy="514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32"/>
            <p:cNvSpPr txBox="1"/>
            <p:nvPr/>
          </p:nvSpPr>
          <p:spPr>
            <a:xfrm>
              <a:off x="5166541" y="157748"/>
              <a:ext cx="18618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3000" b="1" dirty="0" smtClean="0">
                  <a:solidFill>
                    <a:srgbClr val="1E1317"/>
                  </a:solidFill>
                  <a:latin typeface="微软雅黑" panose="020B0503020204020204" charset="-122"/>
                  <a:ea typeface="微软雅黑" panose="020B0503020204020204" charset="-122"/>
                </a:rPr>
                <a:t>预测演练</a:t>
              </a:r>
              <a:endParaRPr lang="en-US" altLang="zh-CN" sz="3000" b="1" dirty="0">
                <a:solidFill>
                  <a:srgbClr val="1E13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90000" y="716732"/>
            <a:ext cx="11412000" cy="5521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考向</a:t>
            </a:r>
            <a:r>
              <a:rPr lang="en-US" altLang="zh-CN" sz="28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通过</a:t>
            </a:r>
            <a:r>
              <a:rPr lang="zh-CN" altLang="en-US" sz="2800" kern="100">
                <a:solidFill>
                  <a:srgbClr val="984807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水循环</a:t>
            </a:r>
            <a:r>
              <a:rPr lang="zh-CN" altLang="en-US" sz="2800" kern="100">
                <a:solidFill>
                  <a:srgbClr val="984807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考查</a:t>
            </a:r>
            <a:r>
              <a:rPr lang="zh-CN" altLang="en-US" sz="2800" kern="100">
                <a:solidFill>
                  <a:srgbClr val="984807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人地协调观</a:t>
            </a:r>
            <a:r>
              <a:rPr lang="zh-CN" altLang="en-US" sz="2800" kern="100">
                <a:solidFill>
                  <a:srgbClr val="984807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altLang="zh-CN" sz="2800" kern="100">
              <a:solidFill>
                <a:srgbClr val="984807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大尺度流域易形成复杂的水汽自循环。若流域两端海拔高程差比较大，在温差和气压差作用下，会驱动大气从低海拔向高海拔流动，实际效果与</a:t>
            </a:r>
            <a:r>
              <a:rPr lang="en-US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烟囱效应</a:t>
            </a:r>
            <a:r>
              <a:rPr lang="en-US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类似，一定程度上会对水汽产生影响。下图为干旱半干旱区大高程差流域水循环模型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烟囱效应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直接加强了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地表蒸发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大气降水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水汽输送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地表径流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椭圆 2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椭圆 22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椭圆 23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椭圆 25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椭圆 1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7410" name="Picture 2" descr="15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60" y="3212976"/>
            <a:ext cx="4804540" cy="319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9"/>
          <p:cNvSpPr txBox="1"/>
          <p:nvPr/>
        </p:nvSpPr>
        <p:spPr>
          <a:xfrm>
            <a:off x="244302" y="549186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椭圆 17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1835" y="649263"/>
            <a:ext cx="11248331" cy="5479003"/>
            <a:chOff x="471835" y="4581127"/>
            <a:chExt cx="11248331" cy="5479003"/>
          </a:xfrm>
        </p:grpSpPr>
        <p:sp>
          <p:nvSpPr>
            <p:cNvPr id="12" name="圆角矩形 11"/>
            <p:cNvSpPr/>
            <p:nvPr/>
          </p:nvSpPr>
          <p:spPr>
            <a:xfrm>
              <a:off x="471835" y="4694018"/>
              <a:ext cx="11248331" cy="5366112"/>
            </a:xfrm>
            <a:prstGeom prst="roundRect">
              <a:avLst>
                <a:gd name="adj" fmla="val 3894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6282" y="865287"/>
            <a:ext cx="10799436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烟囱效应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会驱动大气从低海拔向高海拔流动，大气流动的方向以水平方向为主，且会挟带一定的水汽，所以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烟囱效应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直接加强了水汽输送，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地表蒸发是水汽在垂直方向上的运动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不能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体现流域两端水汽的水平运动，</a:t>
            </a:r>
            <a:r>
              <a: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大气降水是水向下运动，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地表径流是由高处向低处流，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椭圆 12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椭圆 1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1" name="Picture 2" descr="15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52" y="2399138"/>
            <a:ext cx="4367764" cy="29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椭圆 12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000" y="1062261"/>
            <a:ext cx="11412000" cy="3896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随着流域地表植被的增加，中下游地区地表反而呈现干裂化现象。对此解释合理的是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中下游地区水分因蒸腾迁移而失衡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上游地区地下水蒸散量大于补水量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流域内植被恢复增大了蒸腾水汽量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烟囱效应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将上游水分输送至下游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Picture 2" descr="15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60" y="1902321"/>
            <a:ext cx="4804540" cy="319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9"/>
          <p:cNvSpPr txBox="1"/>
          <p:nvPr/>
        </p:nvSpPr>
        <p:spPr>
          <a:xfrm>
            <a:off x="234777" y="243982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椭圆 17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1835" y="649263"/>
            <a:ext cx="11248331" cy="5479003"/>
            <a:chOff x="471835" y="4581127"/>
            <a:chExt cx="11248331" cy="5479003"/>
          </a:xfrm>
        </p:grpSpPr>
        <p:sp>
          <p:nvSpPr>
            <p:cNvPr id="18" name="圆角矩形 17"/>
            <p:cNvSpPr/>
            <p:nvPr/>
          </p:nvSpPr>
          <p:spPr>
            <a:xfrm>
              <a:off x="471835" y="4694018"/>
              <a:ext cx="11248331" cy="5366112"/>
            </a:xfrm>
            <a:prstGeom prst="roundRect">
              <a:avLst>
                <a:gd name="adj" fmla="val 3894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6282" y="855762"/>
            <a:ext cx="10799436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烟囱效应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会导致大气挟带水汽从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低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海拔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向高海拔流动，而中下游地区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海拔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较低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，植被蒸腾的水汽向高海拔地区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流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会导致本地区水汽减少，从而导致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地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表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水分减少出现干裂化现象，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水汽向较高海拔的上游地区输送，上游水汽的补给量会增加，且上游地下水埋藏相对较深，地下水蒸散量相对较小，对中下游地表干裂化影响小，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" name="Picture 2" descr="15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52" y="1052736"/>
            <a:ext cx="4367764" cy="29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椭圆 23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28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1835" y="1052383"/>
            <a:ext cx="11248331" cy="4176817"/>
            <a:chOff x="471835" y="4581127"/>
            <a:chExt cx="11248331" cy="4176817"/>
          </a:xfrm>
        </p:grpSpPr>
        <p:sp>
          <p:nvSpPr>
            <p:cNvPr id="18" name="圆角矩形 17"/>
            <p:cNvSpPr/>
            <p:nvPr/>
          </p:nvSpPr>
          <p:spPr>
            <a:xfrm>
              <a:off x="471835" y="4694018"/>
              <a:ext cx="11248331" cy="4063926"/>
            </a:xfrm>
            <a:prstGeom prst="roundRect">
              <a:avLst>
                <a:gd name="adj" fmla="val 3894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6282" y="1258882"/>
            <a:ext cx="10799436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流域内植被恢复增大了蒸腾水汽量会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导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致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气候变湿润，降水增多，地表不应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出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现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干裂化，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烟囱效应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会导致大气挟带水汽从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低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海拔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向高海拔流动，上游较下游地势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高，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水分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不会向下游输送，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" name="Picture 2" descr="15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52" y="1455856"/>
            <a:ext cx="4367764" cy="29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13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65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椭圆 12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0000" y="1062261"/>
            <a:ext cx="1141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要缓解局部干裂缺水状况，中下游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地区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适宜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降低植被覆盖率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进行生态调水补水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增加人工降雨量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降低流域两端高差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Picture 2" descr="15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60" y="1340768"/>
            <a:ext cx="4804540" cy="319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9"/>
          <p:cNvSpPr txBox="1"/>
          <p:nvPr/>
        </p:nvSpPr>
        <p:spPr>
          <a:xfrm>
            <a:off x="225252" y="303811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椭圆 16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37808" y="22599"/>
            <a:ext cx="149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高考解密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870551"/>
              </p:ext>
            </p:extLst>
          </p:nvPr>
        </p:nvGraphicFramePr>
        <p:xfrm>
          <a:off x="227349" y="711746"/>
          <a:ext cx="11737303" cy="5739867"/>
        </p:xfrm>
        <a:graphic>
          <a:graphicData uri="http://schemas.openxmlformats.org/drawingml/2006/table">
            <a:tbl>
              <a:tblPr/>
              <a:tblGrid>
                <a:gridCol w="6876763"/>
                <a:gridCol w="864096"/>
                <a:gridCol w="3996444"/>
              </a:tblGrid>
              <a:tr h="33986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高考考查内容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考点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读真题设问知高考考向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0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核心价值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增强保护水资源和海洋权益的意识，树立正确的人水和谐观。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学科素养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人地协调观：结合区域特征，分析不同水体对地理环境的影响及其与人类活动的关系。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综合思维：结合区域特征，分析洋流分布规律及其对地理环境的影响；根据不同河段的特点分析流域存在的问题及综合开发利用措施。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区域认</a:t>
                      </a:r>
                      <a:r>
                        <a:rPr lang="zh-CN" sz="1600" kern="100" spc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知：结合河流、湖泊等自然要素分布图等，描述特定区域水体运动的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特征。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关键能力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结合图像资料，培养学生解读地理信息、描述和阐释地理事物的能力。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必备知识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水循环和水平衡。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河流的补给类型及水文、水系特征。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流域内水资源开发的主要方式。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流域内出现的主要问题及解决措施。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海水的性质和海水的运动。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水循环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(2022·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湖南地理</a:t>
                      </a: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)14.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引起该湖泊近</a:t>
                      </a: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60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年水量变化的主导因素是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15.</a:t>
                      </a:r>
                      <a:r>
                        <a:rPr lang="zh-CN" sz="16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推测湖滨地下水补给该湖泊较多的时期是</a:t>
                      </a:r>
                      <a:endParaRPr lang="zh-CN" sz="16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16.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世纪</a:t>
                      </a: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80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年代相比，</a:t>
                      </a: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2000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年以来该湖泊湖岸地区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陆地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水体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(2022·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江苏地理</a:t>
                      </a: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)13.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照片中河流对岸裸露带形成的原因是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14.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与图中</a:t>
                      </a: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线高程接近的地点是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15.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下列月份中，该村</a:t>
                      </a:r>
                      <a:r>
                        <a:rPr lang="en-US" sz="1600" kern="100" baseline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水没地</a:t>
                      </a:r>
                      <a:r>
                        <a:rPr lang="en-US" sz="1600" kern="100" baseline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淹没在水下面积最大的一般是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流域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内协调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发展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(2022·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江苏地理</a:t>
                      </a: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)19.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该支流大坝调节流量季节分配的主要目的是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</a:t>
                      </a:r>
                      <a:r>
                        <a:rPr lang="zh-CN" sz="16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多座大坝调节了埃布罗河下游的流量，这有利于下游地区种植</a:t>
                      </a:r>
                      <a:endParaRPr lang="zh-CN" sz="1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椭圆 18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椭圆 19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1835" y="874812"/>
            <a:ext cx="11248331" cy="4939977"/>
            <a:chOff x="471835" y="4581127"/>
            <a:chExt cx="11248331" cy="4939977"/>
          </a:xfrm>
        </p:grpSpPr>
        <p:sp>
          <p:nvSpPr>
            <p:cNvPr id="15" name="圆角矩形 14"/>
            <p:cNvSpPr/>
            <p:nvPr/>
          </p:nvSpPr>
          <p:spPr>
            <a:xfrm>
              <a:off x="471835" y="4694018"/>
              <a:ext cx="11248331" cy="4827086"/>
            </a:xfrm>
            <a:prstGeom prst="roundRect">
              <a:avLst>
                <a:gd name="adj" fmla="val 3894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96282" y="1109886"/>
            <a:ext cx="10799436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降低植被覆盖率会导致生态恶化，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spc="-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为回补中下游地区的缺水问题应设法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增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加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水源补给，进行生态调水补水以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缓解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局部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干裂缺水，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人工降雨只能解决短时缺水问题，中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长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期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对缺水问题影响很小，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降低流域两端高差工程量大，且会破坏地表生态环境，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" name="Picture 2" descr="15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52" y="1316385"/>
            <a:ext cx="4367764" cy="29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椭圆 22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000" y="563434"/>
            <a:ext cx="11412000" cy="3584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6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考向</a:t>
            </a:r>
            <a:r>
              <a:rPr lang="en-US" altLang="zh-CN" sz="26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6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通过</a:t>
            </a:r>
            <a:r>
              <a:rPr lang="zh-CN" altLang="en-US" sz="2600" kern="100">
                <a:solidFill>
                  <a:srgbClr val="984807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6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水平衡</a:t>
            </a:r>
            <a:r>
              <a:rPr lang="zh-CN" altLang="en-US" sz="2600" kern="100">
                <a:solidFill>
                  <a:srgbClr val="984807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6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考查</a:t>
            </a:r>
            <a:r>
              <a:rPr lang="zh-CN" altLang="en-US" sz="2600" kern="100">
                <a:solidFill>
                  <a:srgbClr val="984807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600" kern="100">
                <a:solidFill>
                  <a:srgbClr val="98480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区域认知</a:t>
            </a:r>
            <a:r>
              <a:rPr lang="zh-CN" altLang="en-US" sz="2600" kern="100">
                <a:solidFill>
                  <a:srgbClr val="984807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altLang="zh-CN" sz="2600" kern="100">
              <a:solidFill>
                <a:srgbClr val="984807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(2023·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江苏扬州模拟</a:t>
            </a: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西藏纳木错是念青唐古拉山西北侧大型断陷洼地中发育的内流湖，湖泊面积与冰川融水量、陆面降水量、陆面蒸发量、湖面降水量、湖面蒸发量有明显相关性。统计资料表明，</a:t>
            </a:r>
            <a:r>
              <a:rPr lang="en-US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1971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2004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年间，随着年均温的升高，纳木错流域冰川融水产生的径流量增加。下图示意纳木错流域</a:t>
            </a:r>
            <a:r>
              <a:rPr lang="en-US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1971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2004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年年降水量和年蒸发量。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434" name="Picture 2" descr="A4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0" y="4222596"/>
            <a:ext cx="5027644" cy="1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A4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53" y="4262447"/>
            <a:ext cx="5198072" cy="185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13">
            <a:hlinkClick r:id="rId9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000" y="3053859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可以监测纳木错湖泊面积变化的地理信息技术是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A.RS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GNSS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B.RS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GIS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C.GIS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GNSS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数字地球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Picture 2" descr="A4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" y="1122566"/>
            <a:ext cx="5027644" cy="1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A4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62417"/>
            <a:ext cx="5198072" cy="185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9"/>
          <p:cNvSpPr txBox="1"/>
          <p:nvPr/>
        </p:nvSpPr>
        <p:spPr>
          <a:xfrm>
            <a:off x="4797746" y="373608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椭圆 18">
            <a:hlinkClick r:id="rId9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37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1835" y="1052736"/>
            <a:ext cx="11248331" cy="3888432"/>
            <a:chOff x="471835" y="4581127"/>
            <a:chExt cx="11248331" cy="3888432"/>
          </a:xfrm>
        </p:grpSpPr>
        <p:sp>
          <p:nvSpPr>
            <p:cNvPr id="17" name="圆角矩形 16"/>
            <p:cNvSpPr/>
            <p:nvPr/>
          </p:nvSpPr>
          <p:spPr>
            <a:xfrm>
              <a:off x="471835" y="4694018"/>
              <a:ext cx="11248331" cy="3775541"/>
            </a:xfrm>
            <a:prstGeom prst="roundRect">
              <a:avLst>
                <a:gd name="adj" fmla="val 2647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01940" y="1306860"/>
            <a:ext cx="1078812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遥感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(RS)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可以不断获取湖泊遥感图片，地理信息系统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(GIS)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可以结合区域图分析湖泊面积的变化，故选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椭圆 1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椭圆 12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椭圆 2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1" name="Picture 2" descr="A4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" y="2761878"/>
            <a:ext cx="5027644" cy="1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A4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801729"/>
            <a:ext cx="5198072" cy="185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椭圆 19">
            <a:hlinkClick r:id="rId9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椭圆 7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000" y="3053859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纳木错流域实际蒸发量最大的地区可能是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山地冰川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湖岸平地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湖岸坡地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湖面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A4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" y="1122566"/>
            <a:ext cx="5027644" cy="1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A4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62417"/>
            <a:ext cx="5198072" cy="185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9"/>
          <p:cNvSpPr txBox="1"/>
          <p:nvPr/>
        </p:nvSpPr>
        <p:spPr>
          <a:xfrm>
            <a:off x="3880692" y="437222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椭圆 18">
            <a:hlinkClick r:id="rId9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6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椭圆 12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1835" y="1024161"/>
            <a:ext cx="11248331" cy="4464496"/>
            <a:chOff x="471835" y="4581127"/>
            <a:chExt cx="11248331" cy="4464496"/>
          </a:xfrm>
        </p:grpSpPr>
        <p:sp>
          <p:nvSpPr>
            <p:cNvPr id="15" name="圆角矩形 14"/>
            <p:cNvSpPr/>
            <p:nvPr/>
          </p:nvSpPr>
          <p:spPr>
            <a:xfrm>
              <a:off x="471835" y="4694018"/>
              <a:ext cx="11248331" cy="4351605"/>
            </a:xfrm>
            <a:prstGeom prst="roundRect">
              <a:avLst>
                <a:gd name="adj" fmla="val 2647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01940" y="1278285"/>
            <a:ext cx="10788121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据图分析可知，纳木错为内流湖，湖面蒸发量远大于降水量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注意纵轴数据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，陆面蒸发又远小于湖面蒸发，可推断湖面是流域内蒸发量最大的区域，故选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" name="Picture 2" descr="A4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" y="3344783"/>
            <a:ext cx="5027644" cy="1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A4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384634"/>
            <a:ext cx="5198072" cy="185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椭圆 24">
            <a:hlinkClick r:id="rId9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29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椭圆 7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000" y="2695997"/>
            <a:ext cx="11412000" cy="3249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从湖泊水平衡角度分析，纳木错湖泊面积变化及其主要原因是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面积增大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流域内降水量增多，冰川融水量增多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面积增大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冻土、冰川大量融化，湖面蒸发减弱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面积减小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山地冰川退缩，冰川融水补给量减少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面积减小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气温升高，气候变干，生态环境恶化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A4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" y="764704"/>
            <a:ext cx="5027644" cy="1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A4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804555"/>
            <a:ext cx="5198072" cy="185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9"/>
          <p:cNvSpPr txBox="1"/>
          <p:nvPr/>
        </p:nvSpPr>
        <p:spPr>
          <a:xfrm>
            <a:off x="229444" y="342900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椭圆 10">
            <a:hlinkClick r:id="rId9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smtClea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76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椭圆 12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1835" y="620688"/>
            <a:ext cx="11248331" cy="5616624"/>
            <a:chOff x="471835" y="4581127"/>
            <a:chExt cx="11248331" cy="5616624"/>
          </a:xfrm>
        </p:grpSpPr>
        <p:sp>
          <p:nvSpPr>
            <p:cNvPr id="15" name="圆角矩形 14"/>
            <p:cNvSpPr/>
            <p:nvPr/>
          </p:nvSpPr>
          <p:spPr>
            <a:xfrm>
              <a:off x="471835" y="4694018"/>
              <a:ext cx="11248331" cy="5503733"/>
            </a:xfrm>
            <a:prstGeom prst="roundRect">
              <a:avLst>
                <a:gd name="adj" fmla="val 2647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01940" y="793279"/>
            <a:ext cx="10788121" cy="36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依据水平衡原理，湖泊水量收入小于支出时，湖泊面积变小；收入大于支出时，面积变大。结合图中资料，冰川融水产生的径流量增加；陆面降水量大于陆面蒸发量，陆面降水增加量大于陆面蒸发增加量，陆面降水量减陆面蒸发量产生的径流量增加；湖面降水量增加，湖面蒸发量减少。湖泊水量收入中径流量增加、湖面降水量增加，湖泊水量支出中湖面蒸发量减少，可推断湖泊面积增大，故选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" name="Picture 2" descr="A4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2" y="4446637"/>
            <a:ext cx="4525332" cy="171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A4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69" y="4483934"/>
            <a:ext cx="4678733" cy="167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5">
            <a:hlinkClick r:id="rId9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smtClea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51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00" y="-1"/>
            <a:ext cx="12189600" cy="685799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0"/>
            <a:ext cx="5132052" cy="6858000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9376" y="2450827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spc="-300" smtClean="0">
                <a:solidFill>
                  <a:prstClr val="black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+mn-ea"/>
              </a:rPr>
              <a:t>考点练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90000" y="635199"/>
            <a:ext cx="11412000" cy="5458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江苏无锡模拟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蒸散发的主要形式有：植物蒸腾、水面蒸发和土壤蒸发。近年来北川河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黄河的二级支流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流域植被恢复后年蒸散发量减少，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月减少最明显。流域内无大型水库，河床宽度小于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米。下图示意北川河流域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1970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年水面蒸发量变化。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该流域水面蒸发量减少是因为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阴雨天气多，光照减少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大量灌溉，水面萎缩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降水减少，空气干燥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植被恢复，风速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下降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椭圆 1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椭圆 1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椭圆 20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椭圆 21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17809" y="544522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9458" name="Picture 2" descr="1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00" y="3140968"/>
            <a:ext cx="5812516" cy="279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00" y="-1"/>
            <a:ext cx="12189600" cy="68579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" y="0"/>
            <a:ext cx="5132052" cy="6858000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59496" y="1691283"/>
            <a:ext cx="1711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spc="-300" dirty="0">
                <a:solidFill>
                  <a:prstClr val="black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+mn-ea"/>
              </a:rPr>
              <a:t>考点</a:t>
            </a:r>
            <a:r>
              <a:rPr lang="en-US" altLang="zh-CN" sz="4400" spc="-300" dirty="0">
                <a:solidFill>
                  <a:prstClr val="black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+mn-ea"/>
              </a:rPr>
              <a:t>1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79376" y="2450827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spc="-300">
                <a:solidFill>
                  <a:prstClr val="black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+mn-ea"/>
              </a:rPr>
              <a:t>水循环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71835" y="711746"/>
            <a:ext cx="11248331" cy="5400600"/>
            <a:chOff x="471835" y="4581127"/>
            <a:chExt cx="11248331" cy="5400600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8"/>
              <a:ext cx="11248331" cy="5287709"/>
            </a:xfrm>
            <a:prstGeom prst="roundRect">
              <a:avLst>
                <a:gd name="adj" fmla="val 3601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9" name="椭圆 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椭圆 18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6712" y="908720"/>
            <a:ext cx="107585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结合材料信息可知，该地区植被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恢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复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，但是年均气温却是升高的，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流域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内植被对气候的调节作用微弱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pc="-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降水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不会明显增加，阴雨天气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不会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明显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增多，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材料信息没有显示该地区进行大量农业灌溉活动，且推测植被恢复是由于大规模退耕还林还草导致的，故耕地面积应该是减少的，灌溉用水也会缩减，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" name="Picture 2" descr="1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02" y="1161130"/>
            <a:ext cx="5179987" cy="249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9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71835" y="1052736"/>
            <a:ext cx="11248331" cy="4301430"/>
            <a:chOff x="471835" y="4581127"/>
            <a:chExt cx="11248331" cy="4301430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8"/>
              <a:ext cx="11248331" cy="4188539"/>
            </a:xfrm>
            <a:prstGeom prst="roundRect">
              <a:avLst>
                <a:gd name="adj" fmla="val 3601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9" name="椭圆 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椭圆 18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6712" y="1321718"/>
            <a:ext cx="54159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植被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恢复利于调节气候，增加降水量和空气湿度，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风速是影响蒸发的因素之一，风速越大，蒸发越强，植被恢复会增加地面摩擦力，降低风速，减少水面蒸发，故选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" name="Picture 2" descr="1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02" y="1492595"/>
            <a:ext cx="5179987" cy="249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" name="椭圆 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椭圆 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椭圆 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0000" y="548680"/>
            <a:ext cx="11412000" cy="573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江苏无锡模拟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蒸散发的主要形式有：植物蒸腾、水面蒸发和土壤蒸发。近年来北川河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黄河的二级支流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流域植被恢复后年蒸散发量减少，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月减少最明显。流域内无大型水库，河床宽度小于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米。下图示意北川河流域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1970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年水面蒸发量变化。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北川河流域植被恢复，使流域内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年均气温升高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坡面径流总量增多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降水明显增加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涵养水源功能提升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17809" y="554887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6" name="Picture 2" descr="1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84" y="3140968"/>
            <a:ext cx="5812516" cy="279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1835" y="711746"/>
            <a:ext cx="11248331" cy="5400600"/>
            <a:chOff x="471835" y="4581127"/>
            <a:chExt cx="11248331" cy="5400600"/>
          </a:xfrm>
        </p:grpSpPr>
        <p:sp>
          <p:nvSpPr>
            <p:cNvPr id="24" name="圆角矩形 23"/>
            <p:cNvSpPr/>
            <p:nvPr/>
          </p:nvSpPr>
          <p:spPr>
            <a:xfrm>
              <a:off x="471835" y="4694018"/>
              <a:ext cx="11248331" cy="5287709"/>
            </a:xfrm>
            <a:prstGeom prst="roundRect">
              <a:avLst>
                <a:gd name="adj" fmla="val 3601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16712" y="908720"/>
            <a:ext cx="107585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植被恢复，下渗增加，坡面径流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总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量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减少，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植被恢复，调节局地气候能力增强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pc="-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会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使流域内年均气温降低，结合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材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料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信息可知，该地区植被恢复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但是年均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气温却是升高的，故流域内植被对气候的调节作用微弱，降水不会明显增加，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植被具有涵养水源功能，植被恢复，会使流域内涵养水源功能提升，故选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" name="Picture 2" descr="1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45" y="1096169"/>
            <a:ext cx="5128700" cy="24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" name="椭圆 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椭圆 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椭圆 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0000" y="548680"/>
            <a:ext cx="1141200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福建莆田模拟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多年冻土分为两层，上层为夏季融化、冬季冻结的活动层，下层为多年冻结层。受全球气候变化和人类活动的影响，多年冻土层发生局部融化，地表土层塌陷，积水后形成的湖塘称为热喀斯特湖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。图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示意长江源北麓河盆地某热喀斯特湖某年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月水深与降水变化情况。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482" name="Picture 2" descr="15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90" y="3846015"/>
            <a:ext cx="2794306" cy="236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15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33" y="3165351"/>
            <a:ext cx="5176632" cy="304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" name="椭圆 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椭圆 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椭圆 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0000" y="959987"/>
            <a:ext cx="11412000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日开始降水导致湖塘水位迅速升高，但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日的降水并未引起湖塘水位升高是因为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降水持续时间较长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湖塘蓄满产流外泄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暖季升温蒸发旺盛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植被生长耗水增多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483" name="Picture 3" descr="15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55" y="1968099"/>
            <a:ext cx="5176632" cy="304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9"/>
          <p:cNvSpPr txBox="1"/>
          <p:nvPr/>
        </p:nvSpPr>
        <p:spPr>
          <a:xfrm>
            <a:off x="219919" y="293220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43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1835" y="1099298"/>
            <a:ext cx="11248331" cy="3769862"/>
            <a:chOff x="471835" y="4581127"/>
            <a:chExt cx="11248331" cy="3769862"/>
          </a:xfrm>
        </p:grpSpPr>
        <p:sp>
          <p:nvSpPr>
            <p:cNvPr id="12" name="圆角矩形 11"/>
            <p:cNvSpPr/>
            <p:nvPr/>
          </p:nvSpPr>
          <p:spPr>
            <a:xfrm>
              <a:off x="471835" y="4694019"/>
              <a:ext cx="11248331" cy="3656970"/>
            </a:xfrm>
            <a:prstGeom prst="roundRect">
              <a:avLst>
                <a:gd name="adj" fmla="val 4605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7" name="椭圆 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8315" y="1387330"/>
            <a:ext cx="53056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据图可知，湖塘水位自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日开始增加，到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日水位保持稳定，因此可判断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日湖塘已经蓄满水，降水汇入后外泄导致水位不再升高，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5" name="Picture 3" descr="15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27" y="1547267"/>
            <a:ext cx="5176632" cy="304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椭圆 30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椭圆 31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椭圆 39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椭圆 40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椭圆 41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椭圆 42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0000" y="959987"/>
            <a:ext cx="1141200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研究发现该区域近几十年来少数湖塘消失，推测其变化过程是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人口增长－农牧业用水多－湖水枯竭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暖季降水－水土流失严重－湖床淤塞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水体蓄热－多年冻土融穿－湖水下泄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城市发展－平整建设用地－湖盆填充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" name="Picture 3" descr="15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700808"/>
            <a:ext cx="4659435" cy="274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9"/>
          <p:cNvSpPr txBox="1"/>
          <p:nvPr/>
        </p:nvSpPr>
        <p:spPr>
          <a:xfrm>
            <a:off x="238969" y="291315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椭圆 12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597446"/>
            <a:ext cx="11248331" cy="5616626"/>
            <a:chOff x="471835" y="4581127"/>
            <a:chExt cx="11248331" cy="5616626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18"/>
              <a:ext cx="11248331" cy="5503735"/>
            </a:xfrm>
            <a:prstGeom prst="roundRect">
              <a:avLst>
                <a:gd name="adj" fmla="val 4605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18314" y="760512"/>
            <a:ext cx="10778285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据材料可知，该地位于长江源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即青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藏高原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上。热喀斯特湖形成后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，水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体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向下方冻土提供热量，使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冻土层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被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融穿，湖水下泄导致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水量越来越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少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直至消失，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青藏高原上人口稀少，经济落后，农牧业用水量增加不多，城市建设占地较少，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该盆地周围地势起伏不大，且降水量较少，水土流失对湖床影响较小，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" name="Picture 3" descr="15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11" y="895003"/>
            <a:ext cx="5024388" cy="295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椭圆 12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0000" y="959987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热喀斯特湖季节性扩张与退缩过程对湖岸带环境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增加地表比热容，减慢冻土融化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空气湿度增加，昼夜温差减小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水分周期性补给，植被更加繁茂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改变土壤特性，加剧土地沙化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" name="Picture 3" descr="15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208436"/>
            <a:ext cx="4659435" cy="274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15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253" y="836712"/>
            <a:ext cx="2540278" cy="214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9"/>
          <p:cNvSpPr txBox="1"/>
          <p:nvPr/>
        </p:nvSpPr>
        <p:spPr>
          <a:xfrm>
            <a:off x="229444" y="421882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90000" y="779100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湖南地理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位于中亚的某内陆咸水湖，拥有较丰富的湿地和动植物资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源，该湖泊近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60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年水量变化显著。湖滨地下水与湖泊互为补给，但补给量较少。下图示意该湖泊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1961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年各时期入湖地表径流量、降水量、蒸发量的变化。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spc="-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引起该湖泊近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年水量变化的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主导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气温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降水量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蒸发量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地表径流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" y="-27382"/>
            <a:ext cx="11640617" cy="637259"/>
          </a:xfrm>
          <a:prstGeom prst="rect">
            <a:avLst/>
          </a:prstGeom>
          <a:solidFill>
            <a:srgbClr val="07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161118" y="-27382"/>
            <a:ext cx="5030882" cy="637259"/>
          </a:xfrm>
          <a:prstGeom prst="rect">
            <a:avLst/>
          </a:prstGeom>
          <a:solidFill>
            <a:srgbClr val="07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036138" y="-26878"/>
            <a:ext cx="2124980" cy="636755"/>
            <a:chOff x="5116463" y="127443"/>
            <a:chExt cx="1963180" cy="636755"/>
          </a:xfrm>
        </p:grpSpPr>
        <p:sp>
          <p:nvSpPr>
            <p:cNvPr id="13" name="矩形 12"/>
            <p:cNvSpPr/>
            <p:nvPr/>
          </p:nvSpPr>
          <p:spPr>
            <a:xfrm>
              <a:off x="5116463" y="127446"/>
              <a:ext cx="1963180" cy="636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116463" y="673646"/>
              <a:ext cx="196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7001371" y="127443"/>
              <a:ext cx="0" cy="514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5201171" y="127444"/>
              <a:ext cx="0" cy="514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32"/>
            <p:cNvSpPr txBox="1"/>
            <p:nvPr/>
          </p:nvSpPr>
          <p:spPr>
            <a:xfrm>
              <a:off x="5166541" y="157748"/>
              <a:ext cx="18618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3000" b="1" dirty="0" smtClean="0">
                  <a:solidFill>
                    <a:srgbClr val="1E1317"/>
                  </a:solidFill>
                  <a:latin typeface="微软雅黑" panose="020B0503020204020204" charset="-122"/>
                  <a:ea typeface="微软雅黑" panose="020B0503020204020204" charset="-122"/>
                </a:rPr>
                <a:t>真题研析</a:t>
              </a:r>
              <a:endParaRPr lang="en-US" altLang="zh-CN" sz="3000" b="1" dirty="0">
                <a:solidFill>
                  <a:srgbClr val="1E13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26" name="Picture 2" descr="1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17" y="2717046"/>
            <a:ext cx="5072183" cy="3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椭圆 22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椭圆 23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椭圆 24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椭圆 25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椭圆 26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椭圆 27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835" y="597446"/>
            <a:ext cx="11248331" cy="5616626"/>
            <a:chOff x="471835" y="4581127"/>
            <a:chExt cx="11248331" cy="5616626"/>
          </a:xfrm>
        </p:grpSpPr>
        <p:sp>
          <p:nvSpPr>
            <p:cNvPr id="33" name="圆角矩形 32"/>
            <p:cNvSpPr/>
            <p:nvPr/>
          </p:nvSpPr>
          <p:spPr>
            <a:xfrm>
              <a:off x="471835" y="4694018"/>
              <a:ext cx="11248331" cy="5503735"/>
            </a:xfrm>
            <a:prstGeom prst="roundRect">
              <a:avLst>
                <a:gd name="adj" fmla="val 4605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18314" y="760512"/>
            <a:ext cx="10778285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热喀斯特湖季节性扩张与退缩会使湖岸土壤反复冻融，导致土壤特性发生变化，土地荒漠化加剧，植被减少，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热喀斯特湖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季节性扩张与退缩会使冻土反复冻融，空气湿度和昼夜温差也会出现季节性变化，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" name="Picture 3" descr="15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62" y="3356992"/>
            <a:ext cx="4567625" cy="268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15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679417"/>
            <a:ext cx="2794306" cy="236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7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椭圆 29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椭圆 3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椭圆 3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椭圆 32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椭圆 33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椭圆 34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0000" y="701159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6.(2023·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江苏如皋模拟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阅读图文材料，完成下列要求。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巴尔喀什湖位于哈萨克斯坦东南部，是中亚著名的内陆湖，发源于天山山脉的伊犁河是该湖的主要补给水源，在入湖口附近形成较大三角洲，三角洲沼泽湿地广布。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年代，哈萨克斯坦在该流域大规模兴修水库、灌渠等水利设施，导致巴尔喀什湖水位、盐度发生变化，造成严重的生态环境问题。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年代，为减少水在伊犁河三角洲的非生产性消耗，当地在三角洲采用了机械化清淤、水力冲沙等措施，湖泊水位有所上升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椭圆 29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椭圆 3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椭圆 3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椭圆 32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椭圆 33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椭圆 34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0000" y="476672"/>
            <a:ext cx="1141200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图示意巴尔喀什湖和伊犁河三角洲。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26" name="Picture 2" descr="a4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88" y="1174228"/>
            <a:ext cx="5671025" cy="49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椭圆 29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椭圆 3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椭圆 3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椭圆 32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椭圆 33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椭圆 34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0000" y="675853"/>
            <a:ext cx="5561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从河流补给及地形角度分析伊犁河汛期长的主要原因。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0000" y="1964510"/>
            <a:ext cx="5561984" cy="386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伊犁河上游位于盛行西风的迎风坡，多地形雨，降水较丰富且季节变化小；流域相对高度大，春季积雪从山麓到山顶依次消融，持续时间长；夏季以高山冰雪融水为主，补给量较大。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Picture 2" descr="a4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89" y="764704"/>
            <a:ext cx="5842862" cy="50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2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椭圆 29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椭圆 3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椭圆 3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椭圆 32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椭圆 33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椭圆 34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0000" y="675853"/>
            <a:ext cx="5561984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从水平衡角度分析清淤、冲沙等措施导致巴尔喀什湖水位上升的原因。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0000" y="2572335"/>
            <a:ext cx="5561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spc="-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清淤、冲沙等措施导致三角洲河床加深，水深加大，水域面积缩小</a:t>
            </a:r>
            <a:r>
              <a:rPr lang="zh-CN" altLang="zh-CN" sz="2800" kern="100" spc="-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蒸发减少</a:t>
            </a:r>
            <a:r>
              <a:rPr lang="zh-CN" altLang="zh-CN" sz="2800" kern="100" spc="-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2800" kern="100" spc="-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沼泽等湿地截留减少</a:t>
            </a:r>
            <a:r>
              <a:rPr lang="zh-CN" altLang="zh-CN" sz="2800" kern="100" spc="-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2800" kern="100" spc="-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河流流速加快</a:t>
            </a:r>
            <a:r>
              <a:rPr lang="zh-CN" altLang="zh-CN" sz="2800" kern="100" spc="-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蒸发和下渗消耗减少</a:t>
            </a:r>
            <a:r>
              <a:rPr lang="zh-CN" altLang="zh-CN" sz="2800" kern="100" spc="-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河流水体更多补给到湖泊。</a:t>
            </a:r>
            <a:endParaRPr lang="zh-CN" altLang="zh-CN" sz="105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Picture 2" descr="a4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89" y="764704"/>
            <a:ext cx="5842862" cy="50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0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椭圆 29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椭圆 3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椭圆 3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椭圆 32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椭圆 33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椭圆 34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9999" y="819868"/>
            <a:ext cx="5742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说明清淤</a:t>
            </a:r>
            <a:r>
              <a:rPr lang="zh-CN" altLang="zh-CN" sz="2800" kern="100" spc="-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冲沙等措施对伊犁河三角洲湿地生态环境的不利影响</a:t>
            </a:r>
            <a:r>
              <a:rPr lang="zh-CN" altLang="zh-CN" sz="2800" kern="100" spc="-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999" y="2204863"/>
            <a:ext cx="57426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spc="-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三角洲滞留的水量减少，湿地出现破碎化，面积萎缩；部分深水湿地水位下降，向旱生环境转变；部分浅水湿地干涸，出现盐碱化；三角洲的湿地生物多样性减少，生态恶化。</a:t>
            </a:r>
            <a:endParaRPr lang="zh-CN" altLang="zh-CN" sz="280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Picture 2" descr="a4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89" y="764704"/>
            <a:ext cx="5842862" cy="50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椭圆 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椭圆 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0000" y="729734"/>
            <a:ext cx="7074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阅读图文材料，完成下列问题。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玛旁雍错</a:t>
            </a:r>
            <a:r>
              <a:rPr lang="en-US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en-US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右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湖面海拔约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4 500 m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，流域</a:t>
            </a:r>
            <a:r>
              <a:rPr lang="zh-CN" altLang="zh-CN" sz="2800" kern="100" spc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平均年降水量和蒸发量分别为</a:t>
            </a:r>
            <a:r>
              <a:rPr lang="en-US" altLang="zh-CN" sz="2800" kern="100" spc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168.3 mm</a:t>
            </a:r>
            <a:r>
              <a:rPr lang="zh-CN" altLang="zh-CN" sz="2800" kern="100" spc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endParaRPr lang="en-US" altLang="zh-CN" sz="2800" kern="100" spc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197.4 mm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。历史上玛旁雍错与拉昂错属同一外流湖，第四纪时气候变暖，二者被水下堆积物分隔开，现今，两湖北部仅有一季节性水道相连。目前，拉昂错已为咸水湖，被称为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鬼湖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，玛旁雍错仍为淡水湖，被称为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圣湖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530" name="Picture 2" descr="去年1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31" y="1704343"/>
            <a:ext cx="4213469" cy="37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椭圆 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椭圆 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0000" y="980728"/>
            <a:ext cx="707415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分析玛旁雍错蒸发量大的原因。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zh-CN" sz="280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530" name="Picture 2" descr="去年1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31" y="1159714"/>
            <a:ext cx="4213469" cy="37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390000" y="1652151"/>
            <a:ext cx="7074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水域面积较大，可蒸发水量较多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海拔高，大气稀薄，白天太阳辐射强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内陆地区，降水少，多晴天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高原地形，昼夜温差大，风力强劲，加速蒸发。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椭圆 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椭圆 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0000" y="908720"/>
            <a:ext cx="707415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从气候和地貌变化角度，描述玛旁雍错和拉昂错由合到分的演变过程。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530" name="Picture 2" descr="去年1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31" y="1159714"/>
            <a:ext cx="4213469" cy="37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390000" y="2220485"/>
            <a:ext cx="7074152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第四纪时地球气候变暖，冰川消融加快；冰川融水挟带大量砾石等堆积物在湖区堆积，使湖区中间地势抬高；加之蒸发量大，湖泊面积缩小，使得两湖由合到分。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椭圆 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椭圆 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0000" y="908720"/>
            <a:ext cx="707415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分析当前玛旁雍错仍为淡水湖的原因。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(8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530" name="Picture 2" descr="去年1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31" y="1159714"/>
            <a:ext cx="4213469" cy="37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390000" y="1575842"/>
            <a:ext cx="7074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湖泊面积较大，储存淡水量较多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支流多，汇水面积大，淡水汇入多，对盐分起稀释作用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有季节性水道连接拉昂错，起排盐作用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盐分累积时间有限。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779100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湖南地理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位于中亚的某内陆咸水湖，拥有较丰富的湿地和动植物资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源，该湖泊近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60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年水量变化显著。湖滨地下水与湖泊互为补给，但补给量较少。下图示意该湖泊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1961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年各时期入湖地表径流量、降水量、蒸发量的变化。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spc="-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推测湖滨地下水补给该湖泊较多的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期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A.1961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1979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B.1970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1989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C.1980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1999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D.2000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2020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Picture 2" descr="1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17" y="2717046"/>
            <a:ext cx="5072183" cy="3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90000" y="452289"/>
            <a:ext cx="7074152" cy="123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7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7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推测玛旁雍错未来的盐度变化，并说明你是否同意通过工程措施保持盐度稳定。</a:t>
            </a:r>
            <a:r>
              <a:rPr lang="en-US" altLang="zh-CN" sz="27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</a:t>
            </a:r>
            <a:r>
              <a:rPr lang="zh-CN" altLang="zh-CN" sz="27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7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7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0000" y="1594892"/>
            <a:ext cx="114120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7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7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变化：逐渐变高。</a:t>
            </a:r>
            <a:endParaRPr lang="zh-CN" altLang="zh-CN" sz="27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7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不同意。理由：</a:t>
            </a:r>
            <a:r>
              <a:rPr lang="en-US" altLang="zh-CN" sz="27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7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工程建设成本高，建设</a:t>
            </a:r>
            <a:r>
              <a:rPr lang="zh-CN" altLang="zh-CN" sz="27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难</a:t>
            </a:r>
            <a:endParaRPr lang="en-US" altLang="zh-CN" sz="27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7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度大</a:t>
            </a:r>
            <a:r>
              <a:rPr lang="zh-CN" altLang="zh-CN" sz="27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，技术要求高</a:t>
            </a:r>
            <a:r>
              <a:rPr lang="zh-CN" altLang="zh-CN" sz="27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7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700" kern="10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7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青藏高原生态脆弱，工程建设易造成</a:t>
            </a:r>
            <a:r>
              <a:rPr lang="zh-CN" altLang="zh-CN" sz="27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生态</a:t>
            </a:r>
            <a:endParaRPr lang="en-US" altLang="zh-CN" sz="27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7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破坏</a:t>
            </a:r>
            <a:r>
              <a:rPr lang="zh-CN" altLang="zh-CN" sz="27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，干扰动物栖息，使得生物多样性减少。</a:t>
            </a:r>
            <a:endParaRPr lang="zh-CN" altLang="zh-CN" sz="27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7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或同意。理由：</a:t>
            </a:r>
            <a:r>
              <a:rPr lang="en-US" altLang="zh-CN" sz="27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7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维持玛旁雍错淡水湖现状，为当地带来淡水资源，利于农牧民生产生活</a:t>
            </a:r>
            <a:r>
              <a:rPr lang="zh-CN" altLang="zh-CN" sz="27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7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700" kern="10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7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维持当地地理环境的稳定</a:t>
            </a:r>
            <a:r>
              <a:rPr lang="zh-CN" altLang="zh-CN" sz="27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7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椭圆 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椭圆 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2530" name="Picture 2" descr="去年1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31" y="652798"/>
            <a:ext cx="4213469" cy="37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9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350"/>
          <a:stretch>
            <a:fillRect/>
          </a:stretch>
        </p:blipFill>
        <p:spPr>
          <a:xfrm flipH="1">
            <a:off x="2400" y="0"/>
            <a:ext cx="121896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99948" y="2924944"/>
            <a:ext cx="5182542" cy="327309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sz="280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3592" y="2060848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2" name="任意多边形 3"/>
          <p:cNvSpPr/>
          <p:nvPr/>
        </p:nvSpPr>
        <p:spPr>
          <a:xfrm>
            <a:off x="11424592" y="6062343"/>
            <a:ext cx="693616" cy="767917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779100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湖南地理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位于中亚的某内陆咸水湖，拥有较丰富的湿地和动植物资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源，该湖泊近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60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年水量变化显著。湖滨地下水与湖泊互为补给，但补给量较少。下图示意该湖泊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1961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年各时期入湖地表径流量、降水量、蒸发量的变化。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spc="-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世纪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年代相比，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年以来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湖泊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湖岸地区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沙尘天气增多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灌溉面积扩大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湖岸线较稳定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绿洲面积增加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Picture 2" descr="1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17" y="2717046"/>
            <a:ext cx="5072183" cy="3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-23128"/>
            <a:ext cx="12192001" cy="733015"/>
          </a:xfrm>
          <a:prstGeom prst="rect">
            <a:avLst/>
          </a:prstGeom>
          <a:solidFill>
            <a:srgbClr val="07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86730"/>
            <a:ext cx="6168008" cy="508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2392" y="111444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关键能力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1795966" y="-7367"/>
            <a:ext cx="10030087" cy="59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600" b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获取和解读地理信息的能力</a:t>
            </a:r>
            <a:endParaRPr lang="zh-CN" altLang="zh-CN" sz="2600" b="1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217870"/>
              </p:ext>
            </p:extLst>
          </p:nvPr>
        </p:nvGraphicFramePr>
        <p:xfrm>
          <a:off x="371365" y="1060488"/>
          <a:ext cx="11449271" cy="4960800"/>
        </p:xfrm>
        <a:graphic>
          <a:graphicData uri="http://schemas.openxmlformats.org/drawingml/2006/table">
            <a:tbl>
              <a:tblPr/>
              <a:tblGrid>
                <a:gridCol w="864096"/>
                <a:gridCol w="2844315"/>
                <a:gridCol w="7740860"/>
              </a:tblGrid>
              <a:tr h="640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获取信息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解读信息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6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文字信息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中亚的某内陆咸水湖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地理位置深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居</a:t>
                      </a:r>
                      <a:r>
                        <a:rPr lang="zh-CN" altLang="en-US" sz="2800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，降水量</a:t>
                      </a:r>
                      <a:r>
                        <a:rPr lang="zh-CN" altLang="en-US" sz="2800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大气降水对湖泊水的</a:t>
                      </a:r>
                      <a:r>
                        <a:rPr lang="zh-CN" sz="2800" kern="100" spc="-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补给有限，对湖泊的水量变化影响较小；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湖泊水含盐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量</a:t>
                      </a:r>
                      <a:r>
                        <a:rPr lang="zh-CN" altLang="en-US" sz="2800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不能引水灌溉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6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湖滨地下水与湖泊互为补给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当湖泊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水位</a:t>
                      </a:r>
                      <a:r>
                        <a:rPr lang="zh-CN" altLang="en-US" sz="2800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，湖泊水补给湖滨地下水；当湖泊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水位</a:t>
                      </a:r>
                      <a:r>
                        <a:rPr lang="zh-CN" altLang="en-US" sz="2800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，湖滨地下水补给湖泊水；水位差越大，补给量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越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436990" y="190730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内陆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51495" y="190730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少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35407" y="319670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高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9750" y="40727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高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05196" y="471561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低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36437" y="53541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大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24855"/>
              </p:ext>
            </p:extLst>
          </p:nvPr>
        </p:nvGraphicFramePr>
        <p:xfrm>
          <a:off x="371365" y="1060488"/>
          <a:ext cx="11449271" cy="3600000"/>
        </p:xfrm>
        <a:graphic>
          <a:graphicData uri="http://schemas.openxmlformats.org/drawingml/2006/table">
            <a:tbl>
              <a:tblPr/>
              <a:tblGrid>
                <a:gridCol w="864096"/>
                <a:gridCol w="2844315"/>
                <a:gridCol w="7740860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获取信息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解读信息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2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文字信息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补给量较少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补给量少，对湖泊水水量的变化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影响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6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拥有较丰富的湿地和动植物资源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湖滨地下水稳定，不会出现因地表严重干旱而缺水的现象，与湖泊水之间的相互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补给</a:t>
                      </a:r>
                      <a:r>
                        <a:rPr lang="zh-CN" altLang="en-US" sz="2800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湖泊水位低时，能保证湖滨地下水及时补给湖泊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0522396" y="18935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93957" y="334316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稳定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-23128"/>
            <a:ext cx="12192001" cy="733015"/>
          </a:xfrm>
          <a:prstGeom prst="rect">
            <a:avLst/>
          </a:prstGeom>
          <a:solidFill>
            <a:srgbClr val="07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86730"/>
            <a:ext cx="6168008" cy="508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2392" y="111444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关键能力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1795966" y="-7367"/>
            <a:ext cx="10030087" cy="59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600" b="1" kern="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中等线简体" panose="03000509000000000000" charset="-122"/>
                <a:cs typeface="Times New Roman" panose="02020603050405020304" pitchFamily="18" charset="0"/>
              </a:rPr>
              <a:t>获取和解读地理信息的能力</a:t>
            </a:r>
            <a:endParaRPr lang="zh-CN" altLang="zh-CN" sz="2600" b="1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中等线简体" panose="03000509000000000000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195fc4e-7e89-407e-b1dd-325447dda3d6"/>
  <p:tag name="COMMONDATA" val="eyJoZGlkIjoiNDI0NGQxNTU2OWM5ZjYzYzhiZDYzZmZiZTNmMTUyNzIifQ=="/>
</p:tagLst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方正中等线简体"/>
        <a:ea typeface=""/>
        <a:cs typeface=""/>
        <a:font script="Jpan" typeface="游ゴシック"/>
        <a:font script="Hang" typeface="맑은 고딕"/>
        <a:font script="Hans" typeface="方正中等线简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3924</Words>
  <Application>Microsoft Office PowerPoint</Application>
  <PresentationFormat>宽屏</PresentationFormat>
  <Paragraphs>559</Paragraphs>
  <Slides>61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5" baseType="lpstr">
      <vt:lpstr>DOUYU Font</vt:lpstr>
      <vt:lpstr>方正大黑_GBK</vt:lpstr>
      <vt:lpstr>方正中等线简体</vt:lpstr>
      <vt:lpstr>方正综艺简体</vt:lpstr>
      <vt:lpstr>黑体</vt:lpstr>
      <vt:lpstr>华文细黑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351</cp:revision>
  <dcterms:created xsi:type="dcterms:W3CDTF">2021-11-28T07:09:00Z</dcterms:created>
  <dcterms:modified xsi:type="dcterms:W3CDTF">2023-10-31T05:45:44Z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C20337CB40DE4037B66A7E518F123EAC</vt:lpwstr>
  </property>
  <property fmtid="{D5CDD505-2E9C-101B-9397-08002B2CF9AE}" pid="3" name="KSOProductBuildVer">
    <vt:lpwstr>2052-11.1.0.13703</vt:lpwstr>
  </property>
</Properties>
</file>