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8"/>
  </p:notesMasterIdLst>
  <p:sldIdLst>
    <p:sldId id="449" r:id="rId4"/>
    <p:sldId id="415" r:id="rId5"/>
    <p:sldId id="316" r:id="rId6"/>
    <p:sldId id="450" r:id="rId7"/>
    <p:sldId id="384" r:id="rId8"/>
    <p:sldId id="386" r:id="rId9"/>
    <p:sldId id="360" r:id="rId10"/>
    <p:sldId id="387" r:id="rId11"/>
    <p:sldId id="388" r:id="rId12"/>
    <p:sldId id="359" r:id="rId13"/>
    <p:sldId id="411" r:id="rId14"/>
    <p:sldId id="410" r:id="rId15"/>
    <p:sldId id="412" r:id="rId16"/>
    <p:sldId id="377" r:id="rId17"/>
    <p:sldId id="451" r:id="rId19"/>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 jun" initials="" lastIdx="0" clrIdx="0"/>
  <p:cmAuthor id="1" name="Administrator" initials="A" lastIdx="0" clrIdx="0"/>
  <p:cmAuthor id="2" name="作者" initials="A" lastIdx="0" clrIdx="1"/>
  <p:cmAuthor id="45" name="THTF" initials="T" lastIdx="0" clrIdx="44"/>
  <p:cmAuthor id="3" name="wz" initials="w" lastIdx="0" clrIdx="0"/>
  <p:cmAuthor id="4" name="win" initials="w" lastIdx="0" clrIdx="0"/>
  <p:cmAuthor id="5" name="xkb1.com" initials="" lastIdx="0" clrIdx="0"/>
  <p:cmAuthor id="6" name="xiaoxuan Zeng" initials="" lastIdx="0" clrIdx="0"/>
  <p:cmAuthor id="7" name="www.xkb1.com" initials="" lastIdx="0" clrIdx="1"/>
  <p:cmAuthor id="8" name="lenovo" initials="" lastIdx="0" clrIdx="0"/>
  <p:cmAuthor id="9" name="dongyu" initials="" lastIdx="0" clrIdx="8"/>
  <p:cmAuthor id="10" name="admin" initials="a" lastIdx="0" clrIdx="0"/>
  <p:cmAuthor id="11" name="86137" initials="8" lastIdx="0" clrIdx="10"/>
  <p:cmAuthor id="12" name="Mia Vida Villanueva" initials="M" lastIdx="0" clrIdx="0"/>
  <p:cmAuthor id="13" name="asus1" initials="a" lastIdx="0" clrIdx="12"/>
  <p:cmAuthor id="14" name="222" initials="" lastIdx="0" clrIdx="0"/>
  <p:cmAuthor id="15" name="jh050717" initials="j" lastIdx="0" clrIdx="14"/>
  <p:cmAuthor id="16" name="刘浩" initials="" lastIdx="0" clrIdx="0"/>
  <p:cmAuthor id="17" name="孙宇婷" initials="" lastIdx="0" clrIdx="21"/>
  <p:cmAuthor id="18" name="未知用户1" initials="未知用户1" lastIdx="0" clrIdx="0"/>
  <p:cmAuthor id="19" name="Windows 用户" initials="" lastIdx="0" clrIdx="0"/>
  <p:cmAuthor id="20" name="ASUS" initials="" lastIdx="0" clrIdx="0"/>
  <p:cmAuthor id="21" name="li marry" initials="" lastIdx="0" clrIdx="0"/>
  <p:cmAuthor id="22" name="自由精灵" initials="自" lastIdx="0" clrIdx="21"/>
  <p:cmAuthor id="2000" name="孔艳萍" initials="authorId_621919196" lastIdx="0" clrIdx="0"/>
  <p:cmAuthor id="2001" name="Dino._6ZFrB7nA" initials="authorId_1257418890" lastIdx="0" clrIdx="1"/>
  <p:cmAuthor id="23" name="CHINESE-BC06F90" initials="" lastIdx="0" clrIdx="0"/>
  <p:cmAuthor id="24" name="古" initials="古" lastIdx="0" clrIdx="24"/>
  <p:cmAuthor id="25" name="李彦利" initials="李" lastIdx="0" clrIdx="25"/>
  <p:cmAuthor id="26" name="刘刘" initials="刘" lastIdx="0" clrIdx="20"/>
  <p:cmAuthor id="27" name="叶 思冰" initials="" lastIdx="0" clrIdx="25"/>
  <p:cmAuthor id="28" name="nijingen" initials="n" lastIdx="0" clrIdx="27"/>
  <p:cmAuthor id="29" name="张 林娜" initials="" lastIdx="0" clrIdx="0"/>
  <p:cmAuthor id="30" name="86136" initials="8" lastIdx="0" clrIdx="26"/>
  <p:cmAuthor id="32" name="ez" initials="e" lastIdx="0" clrIdx="31"/>
  <p:cmAuthor id="75" name="未知用户2" initials="未知用户2" lastIdx="0" clrIdx="41"/>
  <p:cmAuthor id="33" name="Echo" initials="" lastIdx="0" clrIdx="30"/>
  <p:cmAuthor id="77" name="雨昕" initials="雨" lastIdx="0" clrIdx="26"/>
  <p:cmAuthor id="34" name="a'su's" initials="a" lastIdx="0" clrIdx="33"/>
  <p:cmAuthor id="35" name="陈芳" initials="" lastIdx="0" clrIdx="35"/>
  <p:cmAuthor id="37" name="DELL" initials="" lastIdx="0" clrIdx="25"/>
  <p:cmAuthor id="38" name="NFB" initials="N" lastIdx="0" clrIdx="14"/>
  <p:cmAuthor id="40" name="lishanghe" initials="l" lastIdx="0" clrIdx="39"/>
  <p:cmAuthor id="41" name="EXX008" initials="E" lastIdx="0" clrIdx="40"/>
  <p:cmAuthor id="42" name="1" initials="1" lastIdx="0" clrIdx="4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2D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95.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notesMaster" Target="notesMasters/notes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tags" Target="../tags/tag77.xml"/><Relationship Id="rId10" Type="http://schemas.openxmlformats.org/officeDocument/2006/relationships/tags" Target="../tags/tag7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showMasterSp="0"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showMasterSp="0"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1_标题幻灯片">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106363" y="122238"/>
            <a:ext cx="11979275" cy="6613525"/>
          </a:xfrm>
          <a:prstGeom prst="rect">
            <a:avLst/>
          </a:prstGeom>
          <a:noFill/>
          <a:ln>
            <a:solidFill>
              <a:srgbClr val="E501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3" name="矩形 12"/>
          <p:cNvSpPr/>
          <p:nvPr userDrawn="1">
            <p:custDataLst>
              <p:tags r:id="rId3"/>
            </p:custDataLst>
          </p:nvPr>
        </p:nvSpPr>
        <p:spPr>
          <a:xfrm>
            <a:off x="5276850" y="6683375"/>
            <a:ext cx="1638300" cy="98425"/>
          </a:xfrm>
          <a:prstGeom prst="rect">
            <a:avLst/>
          </a:prstGeom>
          <a:solidFill>
            <a:srgbClr val="E501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4" name="矩形 3"/>
          <p:cNvSpPr/>
          <p:nvPr userDrawn="1">
            <p:custDataLst>
              <p:tags r:id="rId4"/>
            </p:custDataLst>
          </p:nvPr>
        </p:nvSpPr>
        <p:spPr>
          <a:xfrm>
            <a:off x="11979275" y="6659563"/>
            <a:ext cx="76200" cy="76200"/>
          </a:xfrm>
          <a:prstGeom prst="rect">
            <a:avLst/>
          </a:prstGeom>
          <a:gradFill>
            <a:gsLst>
              <a:gs pos="0">
                <a:srgbClr val="F2433A"/>
              </a:gs>
              <a:gs pos="100000">
                <a:srgbClr val="E5011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3" name="副标题 2"/>
          <p:cNvSpPr>
            <a:spLocks noGrp="1"/>
          </p:cNvSpPr>
          <p:nvPr>
            <p:ph type="subTitle" idx="1"/>
            <p:custDataLst>
              <p:tags r:id="rId5"/>
            </p:custDataLst>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自定义版式">
    <p:spTree>
      <p:nvGrpSpPr>
        <p:cNvPr id="1" name=""/>
        <p:cNvGrpSpPr/>
        <p:nvPr/>
      </p:nvGrpSpPr>
      <p:grpSpPr>
        <a:xfrm>
          <a:off x="0" y="0"/>
          <a:ext cx="0" cy="0"/>
          <a:chOff x="0" y="0"/>
          <a:chExt cx="0" cy="0"/>
        </a:xfrm>
      </p:grpSpPr>
      <p:sp>
        <p:nvSpPr>
          <p:cNvPr id="2" name="矩形 1"/>
          <p:cNvSpPr/>
          <p:nvPr userDrawn="1">
            <p:custDataLst>
              <p:tags r:id="rId2"/>
            </p:custDataLst>
          </p:nvPr>
        </p:nvSpPr>
        <p:spPr>
          <a:xfrm>
            <a:off x="12115800" y="6748463"/>
            <a:ext cx="76200" cy="109538"/>
          </a:xfrm>
          <a:prstGeom prst="rect">
            <a:avLst/>
          </a:prstGeom>
          <a:gradFill>
            <a:gsLst>
              <a:gs pos="0">
                <a:srgbClr val="F2433A"/>
              </a:gs>
              <a:gs pos="100000">
                <a:srgbClr val="E5011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2" name="椭圆 11"/>
          <p:cNvSpPr/>
          <p:nvPr userDrawn="1">
            <p:custDataLst>
              <p:tags r:id="rId3"/>
            </p:custDataLst>
          </p:nvPr>
        </p:nvSpPr>
        <p:spPr>
          <a:xfrm>
            <a:off x="0" y="6472238"/>
            <a:ext cx="385763" cy="385763"/>
          </a:xfrm>
          <a:prstGeom prst="ellipse">
            <a:avLst/>
          </a:prstGeom>
          <a:solidFill>
            <a:schemeClr val="bg1">
              <a:lumMod val="75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3" name="椭圆 2"/>
          <p:cNvSpPr/>
          <p:nvPr userDrawn="1">
            <p:custDataLst>
              <p:tags r:id="rId4"/>
            </p:custDataLst>
          </p:nvPr>
        </p:nvSpPr>
        <p:spPr>
          <a:xfrm>
            <a:off x="11807825" y="0"/>
            <a:ext cx="384175" cy="384175"/>
          </a:xfrm>
          <a:prstGeom prst="ellipse">
            <a:avLst/>
          </a:prstGeom>
          <a:solidFill>
            <a:schemeClr val="bg1">
              <a:lumMod val="75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2_自定义版式">
    <p:spTree>
      <p:nvGrpSpPr>
        <p:cNvPr id="1" name=""/>
        <p:cNvGrpSpPr/>
        <p:nvPr/>
      </p:nvGrpSpPr>
      <p:grpSpPr>
        <a:xfrm>
          <a:off x="0" y="0"/>
          <a:ext cx="0" cy="0"/>
          <a:chOff x="0" y="0"/>
          <a:chExt cx="0" cy="0"/>
        </a:xfrm>
      </p:grpSpPr>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相框">
    <p:spTree>
      <p:nvGrpSpPr>
        <p:cNvPr id="1" name=""/>
        <p:cNvGrpSpPr/>
        <p:nvPr/>
      </p:nvGrpSpPr>
      <p:grpSpPr>
        <a:xfrm>
          <a:off x="0" y="0"/>
          <a:ext cx="0" cy="0"/>
          <a:chOff x="0" y="0"/>
          <a:chExt cx="0" cy="0"/>
        </a:xfrm>
      </p:grpSpPr>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showMasterSp="0" userDrawn="1">
  <p:cSld name="home">
    <p:spTree>
      <p:nvGrpSpPr>
        <p:cNvPr id="1" name=""/>
        <p:cNvGrpSpPr/>
        <p:nvPr/>
      </p:nvGrpSpPr>
      <p:grpSpPr>
        <a:xfrm>
          <a:off x="0" y="0"/>
          <a:ext cx="0" cy="0"/>
          <a:chOff x="0" y="0"/>
          <a:chExt cx="0" cy="0"/>
        </a:xfrm>
      </p:grpSpPr>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showMasterSp="0" userDrawn="1">
  <p:cSld name="23_自定义版式">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8200" y="365125"/>
            <a:ext cx="10515600" cy="1325563"/>
          </a:xfrm>
        </p:spPr>
        <p:txBody>
          <a:bodyPr/>
          <a:lstStyle/>
          <a:p>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a:xfrm>
            <a:off x="838200" y="6356350"/>
            <a:ext cx="2743200" cy="365125"/>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custDataLst>
              <p:tags r:id="rId5"/>
            </p:custDataLst>
          </p:nvPr>
        </p:nvSpPr>
        <p:spPr>
          <a:xfrm>
            <a:off x="8610600" y="6356350"/>
            <a:ext cx="2743200" cy="365125"/>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showMasterSp="0" userDrawn="1">
  <p:cSld name="腰带">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1"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ct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1_节标题">
    <p:spTree>
      <p:nvGrpSpPr>
        <p:cNvPr id="1" name=""/>
        <p:cNvGrpSpPr/>
        <p:nvPr/>
      </p:nvGrpSpPr>
      <p:grpSpPr>
        <a:xfrm>
          <a:off x="0" y="0"/>
          <a:ext cx="0" cy="0"/>
          <a:chOff x="0" y="0"/>
          <a:chExt cx="0" cy="0"/>
        </a:xfrm>
      </p:grpSpPr>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p:transition spd="slow" advClick="0" advTm="5000">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内页-1">
    <p:spTree>
      <p:nvGrpSpPr>
        <p:cNvPr id="1" name=""/>
        <p:cNvGrpSpPr/>
        <p:nvPr/>
      </p:nvGrpSpPr>
      <p:grpSpPr>
        <a:xfrm>
          <a:off x="0" y="0"/>
          <a:ext cx="0" cy="0"/>
          <a:chOff x="0" y="0"/>
          <a:chExt cx="0" cy="0"/>
        </a:xfrm>
      </p:grpSpPr>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7" Type="http://schemas.openxmlformats.org/officeDocument/2006/relationships/theme" Target="../theme/theme2.xml"/><Relationship Id="rId36" Type="http://schemas.openxmlformats.org/officeDocument/2006/relationships/tags" Target="../tags/tag90.xml"/><Relationship Id="rId35" Type="http://schemas.openxmlformats.org/officeDocument/2006/relationships/image" Target="../media/image2.png"/><Relationship Id="rId34" Type="http://schemas.openxmlformats.org/officeDocument/2006/relationships/tags" Target="../tags/tag89.xml"/><Relationship Id="rId33" Type="http://schemas.openxmlformats.org/officeDocument/2006/relationships/tags" Target="../tags/tag88.xml"/><Relationship Id="rId32" Type="http://schemas.openxmlformats.org/officeDocument/2006/relationships/tags" Target="../tags/tag87.xml"/><Relationship Id="rId31" Type="http://schemas.openxmlformats.org/officeDocument/2006/relationships/tags" Target="../tags/tag86.xml"/><Relationship Id="rId30"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14.xml"/><Relationship Id="rId29" Type="http://schemas.openxmlformats.org/officeDocument/2006/relationships/image" Target="../media/image1.png"/><Relationship Id="rId28" Type="http://schemas.openxmlformats.org/officeDocument/2006/relationships/tags" Target="../tags/tag85.xml"/><Relationship Id="rId27" Type="http://schemas.openxmlformats.org/officeDocument/2006/relationships/tags" Target="../tags/tag84.xml"/><Relationship Id="rId26" Type="http://schemas.openxmlformats.org/officeDocument/2006/relationships/tags" Target="../tags/tag83.xml"/><Relationship Id="rId25" Type="http://schemas.openxmlformats.org/officeDocument/2006/relationships/tags" Target="../tags/tag82.xml"/><Relationship Id="rId24" Type="http://schemas.openxmlformats.org/officeDocument/2006/relationships/tags" Target="../tags/tag81.xml"/><Relationship Id="rId23" Type="http://schemas.openxmlformats.org/officeDocument/2006/relationships/tags" Target="../tags/tag80.xml"/><Relationship Id="rId22" Type="http://schemas.openxmlformats.org/officeDocument/2006/relationships/slideLayout" Target="../slideLayouts/slideLayout33.xml"/><Relationship Id="rId21" Type="http://schemas.openxmlformats.org/officeDocument/2006/relationships/slideLayout" Target="../slideLayouts/slideLayout32.xml"/><Relationship Id="rId20" Type="http://schemas.openxmlformats.org/officeDocument/2006/relationships/slideLayout" Target="../slideLayouts/slideLayout31.xml"/><Relationship Id="rId2" Type="http://schemas.openxmlformats.org/officeDocument/2006/relationships/slideLayout" Target="../slideLayouts/slideLayout13.xml"/><Relationship Id="rId19" Type="http://schemas.openxmlformats.org/officeDocument/2006/relationships/slideLayout" Target="../slideLayouts/slideLayout30.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2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2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a:p>
        </p:txBody>
      </p:sp>
      <p:pic>
        <p:nvPicPr>
          <p:cNvPr id="7" name="图片 1073743875" descr="学科网 zxxk.com"/>
          <p:cNvPicPr>
            <a:picLocks noChangeAspect="1"/>
          </p:cNvPicPr>
          <p:nvPr>
            <p:custDataLst>
              <p:tags r:id="rId28"/>
            </p:custDataLst>
          </p:nvPr>
        </p:nvPicPr>
        <p:blipFill>
          <a:blip r:embed="rId29" r:link="rId30"/>
          <a:stretch>
            <a:fillRect/>
          </a:stretch>
        </p:blipFill>
        <p:spPr>
          <a:xfrm>
            <a:off x="838200" y="365125"/>
            <a:ext cx="9525" cy="9525"/>
          </a:xfrm>
          <a:prstGeom prst="rect">
            <a:avLst/>
          </a:prstGeom>
          <a:noFill/>
          <a:ln>
            <a:noFill/>
            <a:miter lim="800000"/>
            <a:headEnd/>
            <a:tailEnd/>
          </a:ln>
        </p:spPr>
      </p:pic>
      <p:pic>
        <p:nvPicPr>
          <p:cNvPr id="8" name="图片 1073743875" descr="学科网 zxxk.com"/>
          <p:cNvPicPr>
            <a:picLocks noChangeAspect="1"/>
          </p:cNvPicPr>
          <p:nvPr>
            <p:custDataLst>
              <p:tags r:id="rId31"/>
            </p:custDataLst>
          </p:nvPr>
        </p:nvPicPr>
        <p:blipFill>
          <a:blip r:embed="rId29" r:link="rId30"/>
          <a:stretch>
            <a:fillRect/>
          </a:stretch>
        </p:blipFill>
        <p:spPr>
          <a:xfrm>
            <a:off x="838200" y="365125"/>
            <a:ext cx="9525" cy="9525"/>
          </a:xfrm>
          <a:prstGeom prst="rect">
            <a:avLst/>
          </a:prstGeom>
          <a:noFill/>
          <a:ln>
            <a:noFill/>
            <a:miter lim="800000"/>
            <a:headEnd/>
            <a:tailEnd/>
          </a:ln>
        </p:spPr>
      </p:pic>
      <p:pic>
        <p:nvPicPr>
          <p:cNvPr id="9" name="图片 1073743875" descr="学科网 zxxk.com"/>
          <p:cNvPicPr>
            <a:picLocks noChangeAspect="1"/>
          </p:cNvPicPr>
          <p:nvPr>
            <p:custDataLst>
              <p:tags r:id="rId32"/>
            </p:custDataLst>
          </p:nvPr>
        </p:nvPicPr>
        <p:blipFill>
          <a:blip r:embed="rId29" r:link="rId30"/>
          <a:stretch>
            <a:fillRect/>
          </a:stretch>
        </p:blipFill>
        <p:spPr>
          <a:xfrm>
            <a:off x="838200" y="365125"/>
            <a:ext cx="9525" cy="9525"/>
          </a:xfrm>
          <a:prstGeom prst="rect">
            <a:avLst/>
          </a:prstGeom>
          <a:noFill/>
          <a:ln>
            <a:noFill/>
            <a:miter lim="800000"/>
            <a:headEnd/>
            <a:tailEnd/>
          </a:ln>
        </p:spPr>
      </p:pic>
      <p:pic>
        <p:nvPicPr>
          <p:cNvPr id="10" name="图片 1073743875" descr="学科网 zxxk.com"/>
          <p:cNvPicPr>
            <a:picLocks noChangeAspect="1"/>
          </p:cNvPicPr>
          <p:nvPr>
            <p:custDataLst>
              <p:tags r:id="rId33"/>
            </p:custDataLst>
          </p:nvPr>
        </p:nvPicPr>
        <p:blipFill>
          <a:blip r:embed="rId29" r:link="rId30"/>
          <a:stretch>
            <a:fillRect/>
          </a:stretch>
        </p:blipFill>
        <p:spPr>
          <a:xfrm>
            <a:off x="838200" y="365125"/>
            <a:ext cx="9525" cy="9525"/>
          </a:xfrm>
          <a:prstGeom prst="rect">
            <a:avLst/>
          </a:prstGeom>
          <a:noFill/>
          <a:ln>
            <a:noFill/>
            <a:miter lim="800000"/>
            <a:headEnd/>
            <a:tailEnd/>
          </a:ln>
        </p:spPr>
      </p:pic>
      <p:pic>
        <p:nvPicPr>
          <p:cNvPr id="11" name="图片 1073743875" descr="学科网 zxxk.com"/>
          <p:cNvPicPr>
            <a:picLocks noChangeAspect="1"/>
          </p:cNvPicPr>
          <p:nvPr>
            <p:custDataLst>
              <p:tags r:id="rId34"/>
            </p:custDataLst>
          </p:nvPr>
        </p:nvPicPr>
        <p:blipFill>
          <a:blip r:embed="rId35" r:link="rId30"/>
          <a:stretch>
            <a:fillRect/>
          </a:stretch>
        </p:blipFill>
        <p:spPr>
          <a:xfrm>
            <a:off x="838200" y="365125"/>
            <a:ext cx="9525" cy="9525"/>
          </a:xfrm>
          <a:prstGeom prst="rect">
            <a:avLst/>
          </a:prstGeom>
          <a:noFill/>
          <a:ln>
            <a:noFill/>
            <a:miter lim="800000"/>
            <a:headEnd/>
            <a:tailEnd/>
          </a:ln>
        </p:spPr>
      </p:pic>
    </p:spTree>
    <p:custDataLst>
      <p:tags r:id="rId36"/>
    </p:custData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3.png"/><Relationship Id="rId2" Type="http://schemas.openxmlformats.org/officeDocument/2006/relationships/tags" Target="../tags/tag92.xml"/><Relationship Id="rId1" Type="http://schemas.openxmlformats.org/officeDocument/2006/relationships/tags" Target="../tags/tag9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9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custDataLst>
              <p:tags r:id="rId1"/>
            </p:custDataLst>
          </p:nvPr>
        </p:nvSpPr>
        <p:spPr>
          <a:xfrm>
            <a:off x="1169670" y="594995"/>
            <a:ext cx="10941685" cy="1106805"/>
          </a:xfrm>
          <a:prstGeom prst="rect">
            <a:avLst/>
          </a:prstGeom>
          <a:noFill/>
        </p:spPr>
        <p:txBody>
          <a:bodyPr wrap="square" rtlCol="0">
            <a:spAutoFit/>
          </a:bodyPr>
          <a:lstStyle/>
          <a:p>
            <a:r>
              <a:rPr lang="en-US" altLang="zh-CN" sz="6600" b="1">
                <a:solidFill>
                  <a:srgbClr val="FF0000"/>
                </a:solidFill>
                <a:latin typeface="楷体" panose="02010609060101010101" charset="-122"/>
                <a:ea typeface="楷体" panose="02010609060101010101" charset="-122"/>
                <a:cs typeface="楷体" panose="02010609060101010101" charset="-122"/>
              </a:rPr>
              <a:t>2025</a:t>
            </a:r>
            <a:r>
              <a:rPr lang="zh-CN" altLang="en-US" sz="6600" b="1">
                <a:solidFill>
                  <a:srgbClr val="FF0000"/>
                </a:solidFill>
                <a:latin typeface="楷体" panose="02010609060101010101" charset="-122"/>
                <a:ea typeface="楷体" panose="02010609060101010101" charset="-122"/>
                <a:cs typeface="楷体" panose="02010609060101010101" charset="-122"/>
              </a:rPr>
              <a:t>届高三政治一轮复习</a:t>
            </a:r>
            <a:endParaRPr lang="zh-CN" altLang="en-US" sz="6600" b="1">
              <a:solidFill>
                <a:srgbClr val="FF0000"/>
              </a:solidFill>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custDataLst>
              <p:tags r:id="rId2"/>
            </p:custDataLst>
          </p:nvPr>
        </p:nvPicPr>
        <p:blipFill>
          <a:blip r:embed="rId3"/>
          <a:stretch>
            <a:fillRect/>
          </a:stretch>
        </p:blipFill>
        <p:spPr>
          <a:xfrm>
            <a:off x="0" y="3530589"/>
            <a:ext cx="12201909" cy="3327053"/>
          </a:xfrm>
          <a:prstGeom prst="rect">
            <a:avLst/>
          </a:prstGeom>
        </p:spPr>
      </p:pic>
      <p:sp>
        <p:nvSpPr>
          <p:cNvPr id="7" name="文本框 6"/>
          <p:cNvSpPr txBox="1"/>
          <p:nvPr/>
        </p:nvSpPr>
        <p:spPr>
          <a:xfrm>
            <a:off x="359410" y="2015490"/>
            <a:ext cx="11626850" cy="2122805"/>
          </a:xfrm>
          <a:prstGeom prst="rect">
            <a:avLst/>
          </a:prstGeom>
          <a:noFill/>
        </p:spPr>
        <p:txBody>
          <a:bodyPr wrap="square" rtlCol="0">
            <a:spAutoFit/>
          </a:bodyPr>
          <a:lstStyle/>
          <a:p>
            <a:pPr indent="0" algn="ctr" fontAlgn="auto">
              <a:lnSpc>
                <a:spcPct val="200000"/>
              </a:lnSpc>
              <a:buClrTx/>
              <a:buSzTx/>
              <a:buFontTx/>
            </a:pPr>
            <a:r>
              <a:rPr lang="zh-CN" sz="32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微软雅黑" panose="020B0503020204020204" charset="-122"/>
              </a:rPr>
              <a:t>必修</a:t>
            </a:r>
            <a:r>
              <a:rPr lang="en-US" altLang="zh-CN" sz="32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mn-ea"/>
              </a:rPr>
              <a:t>3   </a:t>
            </a:r>
            <a:r>
              <a:rPr lang="zh-CN" altLang="en-US" sz="32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微软雅黑" panose="020B0503020204020204" charset="-122"/>
              </a:rPr>
              <a:t>《政治与法治》</a:t>
            </a:r>
            <a:r>
              <a:rPr lang="en-US" altLang="zh-CN" sz="32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mn-ea"/>
              </a:rPr>
              <a:t>   </a:t>
            </a:r>
            <a:endParaRPr lang="en-US" altLang="zh-CN" sz="32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mn-ea"/>
            </a:endParaRPr>
          </a:p>
          <a:p>
            <a:pPr indent="0" algn="ctr" fontAlgn="auto">
              <a:lnSpc>
                <a:spcPct val="200000"/>
              </a:lnSpc>
              <a:buClrTx/>
              <a:buSzTx/>
              <a:buFontTx/>
            </a:pPr>
            <a:r>
              <a:rPr lang="zh-CN" altLang="en-US" sz="34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微软雅黑" panose="020B0503020204020204" charset="-122"/>
              </a:rPr>
              <a:t>第四课</a:t>
            </a:r>
            <a:r>
              <a:rPr lang="en-US" altLang="zh-CN" sz="34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34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微软雅黑" panose="020B0503020204020204" charset="-122"/>
              </a:rPr>
              <a:t>人民民主专政的社会主义国家</a:t>
            </a:r>
            <a:endParaRPr lang="zh-CN" altLang="en-US" sz="3400" b="1">
              <a:solidFill>
                <a:sysClr val="windowText" lastClr="000000"/>
              </a:solidFill>
              <a:latin typeface="方正粗黑宋简体" panose="02000000000000000000" charset="-122"/>
              <a:ea typeface="方正粗黑宋简体" panose="02000000000000000000" charset="-122"/>
              <a:cs typeface="方正粗黑宋简体" panose="02000000000000000000" charset="-122"/>
              <a:sym typeface="微软雅黑" panose="020B0503020204020204"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46710" y="474980"/>
            <a:ext cx="11581765" cy="5908040"/>
          </a:xfrm>
          <a:prstGeom prst="rect">
            <a:avLst/>
          </a:prstGeom>
          <a:noFill/>
        </p:spPr>
        <p:txBody>
          <a:bodyPr wrap="square" rtlCol="0" anchor="t">
            <a:spAutoFit/>
          </a:bodyPr>
          <a:lstStyle/>
          <a:p>
            <a:pPr indent="0" fontAlgn="auto">
              <a:lnSpc>
                <a:spcPct val="15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4</a:t>
            </a:r>
            <a:r>
              <a:rPr lang="en-US" altLang="zh-CN" sz="2800" b="1">
                <a:solidFill>
                  <a:srgbClr val="1F2DA8"/>
                </a:solidFill>
                <a:latin typeface="华文中宋" panose="02010600040101010101" charset="-122"/>
                <a:ea typeface="华文中宋" panose="02010600040101010101" charset="-122"/>
                <a:cs typeface="华文中宋" panose="02010600040101010101" charset="-122"/>
                <a:sym typeface="+mn-ea"/>
              </a:rPr>
              <a:t>-</a:t>
            </a:r>
            <a:r>
              <a:rPr lang="zh-CN" altLang="en-US" sz="2800" b="1">
                <a:solidFill>
                  <a:srgbClr val="1F2DA8"/>
                </a:solidFill>
                <a:latin typeface="华文中宋" panose="02010600040101010101" charset="-122"/>
                <a:ea typeface="华文中宋" panose="02010600040101010101" charset="-122"/>
                <a:cs typeface="华文中宋" panose="02010600040101010101" charset="-122"/>
                <a:sym typeface="+mn-ea"/>
              </a:rPr>
              <a:t>新考案</a:t>
            </a:r>
            <a:r>
              <a:rPr lang="en-US" altLang="zh-CN" sz="2800" b="1">
                <a:solidFill>
                  <a:srgbClr val="1F2DA8"/>
                </a:solidFill>
                <a:latin typeface="华文中宋" panose="02010600040101010101" charset="-122"/>
                <a:ea typeface="华文中宋" panose="02010600040101010101" charset="-122"/>
                <a:cs typeface="华文中宋" panose="02010600040101010101" charset="-122"/>
                <a:sym typeface="+mn-ea"/>
              </a:rPr>
              <a:t>P98-T6</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altLang="en-US" sz="2800">
                <a:latin typeface="楷体" panose="02010609060101010101" charset="-122"/>
                <a:ea typeface="楷体" panose="02010609060101010101" charset="-122"/>
                <a:cs typeface="楷体" panose="02010609060101010101" charset="-122"/>
              </a:rPr>
              <a:t>我国坚定不移贯彻总体国家安全观，把维护国家安全贯穿于党和国家工作各方面全过程，确保国家安全和社会稳定。主要行动有开展扫黑除恶专项行动，强化对台湾周边军事巡航，震慑“台独”和外部势力干涉，持续在亚丁湾索马里海域进行护航等。这是基于(</a:t>
            </a:r>
            <a:r>
              <a:rPr lang="en-US" altLang="zh-CN" sz="2800">
                <a:latin typeface="楷体" panose="02010609060101010101" charset="-122"/>
                <a:ea typeface="楷体" panose="02010609060101010101" charset="-122"/>
                <a:cs typeface="楷体" panose="02010609060101010101" charset="-122"/>
              </a:rPr>
              <a:t>   </a:t>
            </a:r>
            <a:r>
              <a:rPr lang="zh-CN" altLang="en-US" sz="2800">
                <a:latin typeface="楷体" panose="02010609060101010101" charset="-122"/>
                <a:ea typeface="楷体" panose="02010609060101010101" charset="-122"/>
                <a:cs typeface="楷体" panose="02010609060101010101" charset="-122"/>
              </a:rPr>
              <a:t>)</a:t>
            </a:r>
            <a:endParaRPr lang="zh-CN" altLang="en-US" sz="2800">
              <a:latin typeface="楷体" panose="02010609060101010101" charset="-122"/>
              <a:ea typeface="楷体" panose="02010609060101010101" charset="-122"/>
              <a:cs typeface="楷体" panose="0201060906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①我国坚持总体国家安全观，以人民安全为宗旨、以政治安全为根本　</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②国家安全是民族复兴的根基，社会稳定是国家强盛的前提　</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③国家具有维护国家稳定，促进社会发展的对外职能　</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④中国共产党履行维护国家的主权和领土完整的职能</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A. ①②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B. ③④</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C. ②③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D. ①④</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10260965" y="4229735"/>
            <a:ext cx="1415415" cy="1106805"/>
          </a:xfrm>
          <a:prstGeom prst="rect">
            <a:avLst/>
          </a:prstGeom>
          <a:noFill/>
        </p:spPr>
        <p:txBody>
          <a:bodyPr wrap="square" rtlCol="0">
            <a:spAutoFit/>
          </a:bodyPr>
          <a:lstStyle/>
          <a:p>
            <a:r>
              <a:rPr lang="en-US" altLang="zh-CN" sz="6600">
                <a:solidFill>
                  <a:srgbClr val="FF0000"/>
                </a:solidFill>
                <a:latin typeface="方正粗黑宋简体" panose="02000000000000000000" charset="-122"/>
                <a:ea typeface="方正粗黑宋简体" panose="02000000000000000000" charset="-122"/>
              </a:rPr>
              <a:t>A</a:t>
            </a:r>
            <a:endParaRPr lang="en-US" altLang="zh-CN" sz="6600">
              <a:solidFill>
                <a:srgbClr val="FF0000"/>
              </a:solidFill>
              <a:latin typeface="方正粗黑宋简体" panose="02000000000000000000" charset="-122"/>
              <a:ea typeface="方正粗黑宋简体" panose="02000000000000000000" charset="-122"/>
            </a:endParaRPr>
          </a:p>
        </p:txBody>
      </p:sp>
      <p:sp>
        <p:nvSpPr>
          <p:cNvPr id="5" name="圆角矩形 4"/>
          <p:cNvSpPr/>
          <p:nvPr/>
        </p:nvSpPr>
        <p:spPr>
          <a:xfrm>
            <a:off x="2178685" y="5170805"/>
            <a:ext cx="111633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圆角矩形 2"/>
          <p:cNvSpPr/>
          <p:nvPr/>
        </p:nvSpPr>
        <p:spPr>
          <a:xfrm>
            <a:off x="7865745" y="5170805"/>
            <a:ext cx="83312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圆角矩形 5"/>
          <p:cNvSpPr/>
          <p:nvPr/>
        </p:nvSpPr>
        <p:spPr>
          <a:xfrm>
            <a:off x="7182485" y="4473575"/>
            <a:ext cx="1517015"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down)">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3" grpId="0" bldLvl="0" animBg="1"/>
      <p:bldP spid="6"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172720" y="702310"/>
            <a:ext cx="11845925" cy="4477385"/>
          </a:xfrm>
          <a:prstGeom prst="rect">
            <a:avLst/>
          </a:prstGeom>
          <a:noFill/>
        </p:spPr>
        <p:txBody>
          <a:bodyPr wrap="square" rtlCol="0" anchor="t">
            <a:spAutoFit/>
          </a:bodyPr>
          <a:lstStyle/>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[国家职能]</a:t>
            </a:r>
            <a:r>
              <a:rPr sz="2300">
                <a:latin typeface="华文中宋" panose="02010600040101010101" charset="-122"/>
                <a:ea typeface="华文中宋" panose="02010600040101010101" charset="-122"/>
                <a:cs typeface="华文中宋" panose="02010600040101010101" charset="-122"/>
              </a:rPr>
              <a:t>国家性质</a:t>
            </a:r>
            <a:r>
              <a:rPr sz="2300" u="sng">
                <a:solidFill>
                  <a:srgbClr val="FF0000"/>
                </a:solidFill>
                <a:latin typeface="华文中宋" panose="02010600040101010101" charset="-122"/>
                <a:ea typeface="华文中宋" panose="02010600040101010101" charset="-122"/>
                <a:cs typeface="华文中宋" panose="02010600040101010101" charset="-122"/>
              </a:rPr>
              <a:t>决定</a:t>
            </a:r>
            <a:r>
              <a:rPr sz="2300">
                <a:latin typeface="华文中宋" panose="02010600040101010101" charset="-122"/>
                <a:ea typeface="华文中宋" panose="02010600040101010101" charset="-122"/>
                <a:cs typeface="华文中宋" panose="02010600040101010101" charset="-122"/>
              </a:rPr>
              <a:t>国家职能。我国的国家职能</a:t>
            </a:r>
            <a:r>
              <a:rPr sz="2300" u="sng">
                <a:solidFill>
                  <a:srgbClr val="FF0000"/>
                </a:solidFill>
                <a:latin typeface="华文中宋" panose="02010600040101010101" charset="-122"/>
                <a:ea typeface="华文中宋" panose="02010600040101010101" charset="-122"/>
                <a:cs typeface="华文中宋" panose="02010600040101010101" charset="-122"/>
              </a:rPr>
              <a:t>与</a:t>
            </a:r>
            <a:r>
              <a:rPr sz="2300">
                <a:latin typeface="华文中宋" panose="02010600040101010101" charset="-122"/>
                <a:ea typeface="华文中宋" panose="02010600040101010101" charset="-122"/>
                <a:cs typeface="华文中宋" panose="02010600040101010101" charset="-122"/>
              </a:rPr>
              <a:t>人民民主专政的国体</a:t>
            </a:r>
            <a:r>
              <a:rPr sz="2300" u="sng">
                <a:solidFill>
                  <a:srgbClr val="FF0000"/>
                </a:solidFill>
                <a:latin typeface="华文中宋" panose="02010600040101010101" charset="-122"/>
                <a:ea typeface="华文中宋" panose="02010600040101010101" charset="-122"/>
                <a:cs typeface="华文中宋" panose="02010600040101010101" charset="-122"/>
              </a:rPr>
              <a:t>相适应</a:t>
            </a:r>
            <a:r>
              <a:rPr lang="en-US" sz="2300">
                <a:latin typeface="楷体" panose="02010609060101010101" charset="-122"/>
                <a:ea typeface="楷体" panose="02010609060101010101" charset="-122"/>
                <a:cs typeface="楷体" panose="02010609060101010101" charset="-122"/>
                <a:sym typeface="+mn-ea"/>
              </a:rPr>
              <a:t>      </a:t>
            </a:r>
            <a:r>
              <a:rPr sz="2300">
                <a:latin typeface="楷体" panose="02010609060101010101" charset="-122"/>
                <a:ea typeface="楷体" panose="02010609060101010101" charset="-122"/>
                <a:cs typeface="楷体" panose="02010609060101010101" charset="-122"/>
                <a:sym typeface="+mn-ea"/>
              </a:rPr>
              <a:t> </a:t>
            </a:r>
            <a:r>
              <a:rPr sz="2300">
                <a:latin typeface="华文中宋" panose="02010600040101010101" charset="-122"/>
                <a:ea typeface="华文中宋" panose="02010600040101010101" charset="-122"/>
                <a:cs typeface="华文中宋" panose="02010600040101010101" charset="-122"/>
              </a:rPr>
              <a:t>，</a:t>
            </a:r>
            <a:r>
              <a:rPr sz="2300" b="1" u="sng">
                <a:solidFill>
                  <a:srgbClr val="7030A0"/>
                </a:solidFill>
                <a:latin typeface="华文中宋" panose="02010600040101010101" charset="-122"/>
                <a:ea typeface="华文中宋" panose="02010600040101010101" charset="-122"/>
                <a:cs typeface="华文中宋" panose="02010600040101010101" charset="-122"/>
              </a:rPr>
              <a:t>国家职能为社会主义现代化建设提供可靠保障 </a:t>
            </a:r>
            <a:r>
              <a:rPr lang="en-US" sz="2300">
                <a:latin typeface="华文中宋" panose="02010600040101010101" charset="-122"/>
                <a:ea typeface="华文中宋" panose="02010600040101010101" charset="-122"/>
                <a:cs typeface="华文中宋" panose="02010600040101010101" charset="-122"/>
              </a:rPr>
              <a:t>   </a:t>
            </a:r>
            <a:r>
              <a:rPr sz="2300">
                <a:latin typeface="楷体" panose="02010609060101010101" charset="-122"/>
                <a:ea typeface="楷体" panose="02010609060101010101" charset="-122"/>
                <a:cs typeface="楷体" panose="02010609060101010101" charset="-122"/>
              </a:rPr>
              <a:t> </a:t>
            </a:r>
            <a:r>
              <a:rPr sz="2300">
                <a:latin typeface="华文中宋" panose="02010600040101010101" charset="-122"/>
                <a:ea typeface="华文中宋" panose="02010600040101010101" charset="-122"/>
                <a:cs typeface="华文中宋" panose="02010600040101010101" charset="-122"/>
              </a:rPr>
              <a:t> 详见书P43</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（1）对内职能：</a:t>
            </a:r>
            <a:r>
              <a:rPr lang="zh-CN" sz="2400" b="1">
                <a:solidFill>
                  <a:srgbClr val="1F2DA8"/>
                </a:solidFill>
                <a:latin typeface="华文中宋" panose="02010600040101010101" charset="-122"/>
                <a:ea typeface="华文中宋" panose="02010600040101010101" charset="-122"/>
                <a:cs typeface="华文中宋" panose="02010600040101010101" charset="-122"/>
              </a:rPr>
              <a:t>维稳、促发</a:t>
            </a: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维护国家稳定</a:t>
            </a:r>
            <a:r>
              <a:rPr sz="2300">
                <a:latin typeface="楷体" panose="02010609060101010101" charset="-122"/>
                <a:ea typeface="楷体" panose="02010609060101010101" charset="-122"/>
                <a:cs typeface="楷体" panose="02010609060101010101" charset="-122"/>
              </a:rPr>
              <a:t>&lt;打击危害国家、社会和人民的违法犯罪，如扫黑除恶&gt;</a:t>
            </a:r>
            <a:r>
              <a:rPr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促进社会发展</a:t>
            </a:r>
            <a:r>
              <a:rPr sz="2300">
                <a:latin typeface="楷体" panose="02010609060101010101" charset="-122"/>
                <a:ea typeface="楷体" panose="02010609060101010101" charset="-122"/>
                <a:cs typeface="楷体" panose="02010609060101010101" charset="-122"/>
              </a:rPr>
              <a:t>&lt;经政文社生建设&gt;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（2）对外职能：</a:t>
            </a:r>
            <a:r>
              <a:rPr lang="zh-CN" sz="2400" b="1">
                <a:solidFill>
                  <a:srgbClr val="1F2DA8"/>
                </a:solidFill>
                <a:latin typeface="华文中宋" panose="02010600040101010101" charset="-122"/>
                <a:ea typeface="华文中宋" panose="02010600040101010101" charset="-122"/>
                <a:cs typeface="华文中宋" panose="02010600040101010101" charset="-122"/>
              </a:rPr>
              <a:t>防外、保家</a:t>
            </a: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防御外来侵略，保卫国家安全</a:t>
            </a:r>
            <a:r>
              <a:rPr sz="2300">
                <a:latin typeface="楷体" panose="02010609060101010101" charset="-122"/>
                <a:ea typeface="楷体" panose="02010609060101010101" charset="-122"/>
                <a:cs typeface="楷体" panose="02010609060101010101" charset="-122"/>
              </a:rPr>
              <a:t>&lt;维护国家主权、安全和发展利益，题中</a:t>
            </a:r>
            <a:r>
              <a:rPr sz="2300" u="sng">
                <a:latin typeface="楷体" panose="02010609060101010101" charset="-122"/>
                <a:ea typeface="楷体" panose="02010609060101010101" charset="-122"/>
                <a:cs typeface="楷体" panose="02010609060101010101" charset="-122"/>
              </a:rPr>
              <a:t>涉外</a:t>
            </a:r>
            <a:r>
              <a:rPr sz="2300">
                <a:latin typeface="楷体" panose="02010609060101010101" charset="-122"/>
                <a:ea typeface="楷体" panose="02010609060101010101" charset="-122"/>
                <a:cs typeface="楷体" panose="02010609060101010101" charset="-122"/>
              </a:rPr>
              <a:t>&gt; </a:t>
            </a:r>
            <a:r>
              <a:rPr sz="2300">
                <a:latin typeface="华文中宋" panose="02010600040101010101" charset="-122"/>
                <a:ea typeface="华文中宋" panose="02010600040101010101" charset="-122"/>
                <a:cs typeface="华文中宋" panose="02010600040101010101" charset="-122"/>
              </a:rPr>
              <a:t>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lang="zh-CN"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21590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rPr>
              <a:t>紫色划线是选择题可能涉及的句子</a:t>
            </a:r>
            <a:endPar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p:cNvSpPr txBox="1"/>
          <p:nvPr/>
        </p:nvSpPr>
        <p:spPr>
          <a:xfrm>
            <a:off x="9334500" y="2447290"/>
            <a:ext cx="217106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楷体" panose="02010609060101010101" charset="-122"/>
                <a:ea typeface="楷体" panose="02010609060101010101" charset="-122"/>
                <a:cs typeface="楷体" panose="02010609060101010101" charset="-122"/>
                <a:sym typeface="+mn-ea"/>
              </a:rPr>
              <a:t>解决敌我矛盾</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3385185" y="4927600"/>
            <a:ext cx="7875905" cy="902970"/>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楷体" panose="02010609060101010101" charset="-122"/>
                <a:ea typeface="楷体" panose="02010609060101010101" charset="-122"/>
                <a:cs typeface="楷体" panose="02010609060101010101" charset="-122"/>
                <a:sym typeface="+mn-ea"/>
              </a:rPr>
              <a:t>台湾是中国的台湾！是内政不是外交！</a:t>
            </a: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lvl="0" algn="l">
              <a:lnSpc>
                <a:spcPct val="110000"/>
              </a:lnSpc>
              <a:buClrTx/>
              <a:buSzTx/>
              <a:buFontTx/>
            </a:pPr>
            <a:r>
              <a:rPr lang="zh-CN" altLang="en-US" sz="2400" b="1">
                <a:latin typeface="楷体" panose="02010609060101010101" charset="-122"/>
                <a:ea typeface="楷体" panose="02010609060101010101" charset="-122"/>
                <a:cs typeface="楷体" panose="02010609060101010101" charset="-122"/>
                <a:sym typeface="+mn-ea"/>
              </a:rPr>
              <a:t>总体国家安全观：经济安全、产业链安全、网络安全等</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109855" y="3487420"/>
            <a:ext cx="11908790" cy="3331210"/>
          </a:xfrm>
          <a:prstGeom prst="rect">
            <a:avLst/>
          </a:prstGeom>
          <a:solidFill>
            <a:schemeClr val="accent1">
              <a:lumMod val="75000"/>
            </a:schemeClr>
          </a:solidFill>
        </p:spPr>
        <p:txBody>
          <a:bodyPr wrap="square" rtlCol="0" anchor="t">
            <a:noAutofit/>
          </a:bodyPr>
          <a:lstStyle/>
          <a:p>
            <a:pPr algn="l">
              <a:lnSpc>
                <a:spcPct val="150000"/>
              </a:lnSpc>
            </a:pPr>
            <a:r>
              <a:rPr sz="2300" b="1">
                <a:solidFill>
                  <a:schemeClr val="bg1"/>
                </a:solidFill>
                <a:latin typeface="宋体" panose="02010600030101010101" pitchFamily="2" charset="-122"/>
                <a:ea typeface="宋体" panose="02010600030101010101" pitchFamily="2" charset="-122"/>
                <a:cs typeface="华文中宋" panose="02010600040101010101" charset="-122"/>
                <a:sym typeface="+mn-ea"/>
              </a:rPr>
              <a:t>▲</a:t>
            </a:r>
            <a:r>
              <a:rPr sz="2300" b="1">
                <a:solidFill>
                  <a:srgbClr val="FFFF00"/>
                </a:solidFill>
                <a:latin typeface="华文中宋" panose="02010600040101010101" charset="-122"/>
                <a:ea typeface="华文中宋" panose="02010600040101010101" charset="-122"/>
                <a:cs typeface="华文中宋" panose="02010600040101010101" charset="-122"/>
                <a:sym typeface="+mn-ea"/>
              </a:rPr>
              <a:t>国家的根本职能是政治统治职能</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。国家的</a:t>
            </a:r>
            <a:r>
              <a:rPr lang="zh-CN" sz="2300" b="1">
                <a:solidFill>
                  <a:schemeClr val="bg1"/>
                </a:solidFill>
                <a:latin typeface="华文中宋" panose="02010600040101010101" charset="-122"/>
                <a:ea typeface="华文中宋" panose="02010600040101010101" charset="-122"/>
                <a:cs typeface="华文中宋" panose="02010600040101010101" charset="-122"/>
                <a:sym typeface="+mn-ea"/>
              </a:rPr>
              <a:t>对内</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职能可以划分为</a:t>
            </a:r>
            <a:r>
              <a:rPr sz="2300" b="1">
                <a:solidFill>
                  <a:schemeClr val="tx1"/>
                </a:solidFill>
                <a:highlight>
                  <a:srgbClr val="FFFF00"/>
                </a:highlight>
                <a:latin typeface="华文中宋" panose="02010600040101010101" charset="-122"/>
                <a:ea typeface="华文中宋" panose="02010600040101010101" charset="-122"/>
                <a:cs typeface="华文中宋" panose="02010600040101010101" charset="-122"/>
                <a:sym typeface="+mn-ea"/>
              </a:rPr>
              <a:t>政治职能</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和</a:t>
            </a:r>
            <a:r>
              <a:rPr sz="2300" b="1">
                <a:highlight>
                  <a:srgbClr val="FFFF00"/>
                </a:highlight>
                <a:latin typeface="华文中宋" panose="02010600040101010101" charset="-122"/>
                <a:ea typeface="华文中宋" panose="02010600040101010101" charset="-122"/>
                <a:cs typeface="华文中宋" panose="02010600040101010101" charset="-122"/>
                <a:sym typeface="+mn-ea"/>
              </a:rPr>
              <a:t>社会职能</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两种。</a:t>
            </a:r>
            <a:endParaRPr lang="zh-CN" sz="2300" b="1">
              <a:solidFill>
                <a:schemeClr val="bg1"/>
              </a:solidFill>
              <a:latin typeface="楷体" panose="02010609060101010101" charset="-122"/>
              <a:ea typeface="楷体" panose="02010609060101010101" charset="-122"/>
              <a:cs typeface="华文中宋" panose="02010600040101010101" charset="-122"/>
              <a:sym typeface="+mn-ea"/>
            </a:endParaRPr>
          </a:p>
          <a:p>
            <a:pPr algn="l">
              <a:lnSpc>
                <a:spcPct val="150000"/>
              </a:lnSpc>
            </a:pPr>
            <a:r>
              <a:rPr lang="zh-CN" sz="2300" b="1">
                <a:highlight>
                  <a:srgbClr val="FFFF00"/>
                </a:highlight>
                <a:latin typeface="楷体" panose="02010609060101010101" charset="-122"/>
                <a:ea typeface="楷体" panose="02010609060101010101" charset="-122"/>
                <a:cs typeface="华文中宋" panose="02010600040101010101" charset="-122"/>
                <a:sym typeface="+mn-ea"/>
              </a:rPr>
              <a:t>政治职能</a:t>
            </a:r>
            <a:r>
              <a:rPr lang="zh-CN" sz="2300" b="1">
                <a:solidFill>
                  <a:schemeClr val="bg1"/>
                </a:solidFill>
                <a:latin typeface="楷体" panose="02010609060101010101" charset="-122"/>
                <a:ea typeface="楷体" panose="02010609060101010101" charset="-122"/>
                <a:cs typeface="华文中宋" panose="02010600040101010101" charset="-122"/>
                <a:sym typeface="+mn-ea"/>
              </a:rPr>
              <a:t>即国家的阶级统治职能，是国家运用暴力、法制等特殊的强制力，镇压被统治阶级及一切破坏现存的政治法律秩序；</a:t>
            </a:r>
            <a:r>
              <a:rPr lang="zh-CN" sz="2300" b="1">
                <a:solidFill>
                  <a:schemeClr val="tx1"/>
                </a:solidFill>
                <a:highlight>
                  <a:srgbClr val="FFFF00"/>
                </a:highlight>
                <a:latin typeface="楷体" panose="02010609060101010101" charset="-122"/>
                <a:ea typeface="楷体" panose="02010609060101010101" charset="-122"/>
                <a:cs typeface="华文中宋" panose="02010600040101010101" charset="-122"/>
                <a:sym typeface="+mn-ea"/>
              </a:rPr>
              <a:t>社会职能</a:t>
            </a:r>
            <a:r>
              <a:rPr lang="zh-CN" sz="2300" b="1">
                <a:solidFill>
                  <a:schemeClr val="bg1"/>
                </a:solidFill>
                <a:latin typeface="楷体" panose="02010609060101010101" charset="-122"/>
                <a:ea typeface="楷体" panose="02010609060101010101" charset="-122"/>
                <a:cs typeface="华文中宋" panose="02010600040101010101" charset="-122"/>
                <a:sym typeface="+mn-ea"/>
              </a:rPr>
              <a:t>即统治阶级运用国家权力执行对社会公共事务的社会管理职能。</a:t>
            </a:r>
            <a:endParaRPr lang="zh-CN" sz="2300" b="1">
              <a:solidFill>
                <a:schemeClr val="bg1"/>
              </a:solidFill>
              <a:latin typeface="楷体" panose="02010609060101010101" charset="-122"/>
              <a:ea typeface="楷体" panose="02010609060101010101" charset="-122"/>
              <a:cs typeface="华文中宋" panose="02010600040101010101" charset="-122"/>
              <a:sym typeface="+mn-ea"/>
            </a:endParaRPr>
          </a:p>
          <a:p>
            <a:pPr algn="l">
              <a:lnSpc>
                <a:spcPct val="150000"/>
              </a:lnSpc>
            </a:pPr>
            <a:r>
              <a:rPr sz="2300" b="1">
                <a:solidFill>
                  <a:schemeClr val="bg1"/>
                </a:solidFill>
                <a:latin typeface="华文中宋" panose="02010600040101010101" charset="-122"/>
                <a:ea typeface="华文中宋" panose="02010600040101010101" charset="-122"/>
                <a:cs typeface="华文中宋" panose="02010600040101010101" charset="-122"/>
                <a:sym typeface="+mn-ea"/>
              </a:rPr>
              <a:t>▲国家机关（一府两院一委）履行国家职能，党不履行</a:t>
            </a:r>
            <a:r>
              <a:rPr lang="zh-CN" sz="2300" b="1">
                <a:solidFill>
                  <a:schemeClr val="bg1"/>
                </a:solidFill>
                <a:latin typeface="华文中宋" panose="02010600040101010101" charset="-122"/>
                <a:ea typeface="华文中宋" panose="02010600040101010101" charset="-122"/>
                <a:cs typeface="华文中宋" panose="02010600040101010101" charset="-122"/>
                <a:sym typeface="+mn-ea"/>
              </a:rPr>
              <a:t>，政协不履行</a:t>
            </a:r>
            <a:endParaRPr lang="zh-CN" sz="2300" b="1">
              <a:solidFill>
                <a:schemeClr val="bg1"/>
              </a:solidFill>
              <a:latin typeface="华文中宋" panose="02010600040101010101" charset="-122"/>
              <a:ea typeface="华文中宋" panose="02010600040101010101" charset="-122"/>
              <a:cs typeface="华文中宋" panose="02010600040101010101" charset="-122"/>
              <a:sym typeface="+mn-ea"/>
            </a:endParaRPr>
          </a:p>
          <a:p>
            <a:pPr algn="l">
              <a:lnSpc>
                <a:spcPct val="150000"/>
              </a:lnSpc>
            </a:pPr>
            <a:r>
              <a:rPr sz="2300" b="1">
                <a:solidFill>
                  <a:srgbClr val="FFFF00"/>
                </a:solidFill>
                <a:latin typeface="宋体" panose="02010600030101010101" pitchFamily="2" charset="-122"/>
                <a:ea typeface="宋体" panose="02010600030101010101" pitchFamily="2" charset="-122"/>
                <a:cs typeface="华文中宋" panose="02010600040101010101" charset="-122"/>
                <a:sym typeface="+mn-ea"/>
              </a:rPr>
              <a:t>★</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涉及“</a:t>
            </a:r>
            <a:r>
              <a:rPr sz="2300" b="1">
                <a:solidFill>
                  <a:srgbClr val="FFFF00"/>
                </a:solidFill>
                <a:latin typeface="华文中宋" panose="02010600040101010101" charset="-122"/>
                <a:ea typeface="华文中宋" panose="02010600040101010101" charset="-122"/>
                <a:cs typeface="华文中宋" panose="02010600040101010101" charset="-122"/>
                <a:sym typeface="+mn-ea"/>
              </a:rPr>
              <a:t>人大一府两院一委</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a:t>
            </a:r>
            <a:r>
              <a:rPr lang="zh-CN" sz="2300" b="1">
                <a:solidFill>
                  <a:schemeClr val="bg1"/>
                </a:solidFill>
                <a:latin typeface="华文中宋" panose="02010600040101010101" charset="-122"/>
                <a:ea typeface="华文中宋" panose="02010600040101010101" charset="-122"/>
                <a:cs typeface="华文中宋" panose="02010600040101010101" charset="-122"/>
                <a:sym typeface="+mn-ea"/>
              </a:rPr>
              <a:t>为何做某事、</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如何做</a:t>
            </a:r>
            <a:r>
              <a:rPr lang="zh-CN" sz="2300" b="1">
                <a:solidFill>
                  <a:schemeClr val="bg1"/>
                </a:solidFill>
                <a:latin typeface="华文中宋" panose="02010600040101010101" charset="-122"/>
                <a:ea typeface="华文中宋" panose="02010600040101010101" charset="-122"/>
                <a:cs typeface="华文中宋" panose="02010600040101010101" charset="-122"/>
                <a:sym typeface="+mn-ea"/>
              </a:rPr>
              <a:t>某事</a:t>
            </a:r>
            <a:r>
              <a:rPr sz="2300" b="1">
                <a:solidFill>
                  <a:schemeClr val="bg1"/>
                </a:solidFill>
                <a:latin typeface="华文中宋" panose="02010600040101010101" charset="-122"/>
                <a:ea typeface="华文中宋" panose="02010600040101010101" charset="-122"/>
                <a:cs typeface="华文中宋" panose="02010600040101010101" charset="-122"/>
                <a:sym typeface="+mn-ea"/>
              </a:rPr>
              <a:t>时，</a:t>
            </a:r>
            <a:r>
              <a:rPr sz="2300" b="1">
                <a:solidFill>
                  <a:srgbClr val="FFFF00"/>
                </a:solidFill>
                <a:latin typeface="华文中宋" panose="02010600040101010101" charset="-122"/>
                <a:ea typeface="华文中宋" panose="02010600040101010101" charset="-122"/>
                <a:cs typeface="华文中宋" panose="02010600040101010101" charset="-122"/>
                <a:sym typeface="+mn-ea"/>
              </a:rPr>
              <a:t>勿忘“它在履行国家职能”</a:t>
            </a:r>
            <a:endParaRPr lang="en-US" altLang="zh-CN" sz="2300" b="1">
              <a:solidFill>
                <a:srgbClr val="FFFF00"/>
              </a:solidFill>
              <a:latin typeface="华文中宋" panose="02010600040101010101" charset="-122"/>
              <a:ea typeface="华文中宋" panose="02010600040101010101" charset="-122"/>
              <a:cs typeface="华文中宋" panose="02010600040101010101" charset="-122"/>
              <a:sym typeface="+mn-ea"/>
            </a:endParaRPr>
          </a:p>
        </p:txBody>
      </p:sp>
      <p:sp>
        <p:nvSpPr>
          <p:cNvPr id="5" name="文本框 4"/>
          <p:cNvSpPr txBox="1"/>
          <p:nvPr/>
        </p:nvSpPr>
        <p:spPr>
          <a:xfrm>
            <a:off x="10795000" y="833755"/>
            <a:ext cx="110172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匹配</a:t>
            </a:r>
            <a:endParaRPr lang="zh-CN" altLang="en-US" sz="2400" b="1">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173990" y="1048385"/>
            <a:ext cx="11944350" cy="2479675"/>
          </a:xfrm>
          <a:prstGeom prst="rect">
            <a:avLst/>
          </a:prstGeom>
          <a:noFill/>
        </p:spPr>
        <p:txBody>
          <a:bodyPr wrap="square" rtlCol="0" anchor="t">
            <a:spAutoFit/>
          </a:bodyPr>
          <a:lstStyle/>
          <a:p>
            <a:pPr indent="0" fontAlgn="auto">
              <a:lnSpc>
                <a:spcPct val="135000"/>
              </a:lnSpc>
            </a:pPr>
            <a:r>
              <a:rPr lang="en-US" sz="2300">
                <a:latin typeface="华文中宋" panose="02010600040101010101" charset="-122"/>
                <a:ea typeface="华文中宋" panose="02010600040101010101" charset="-122"/>
                <a:cs typeface="华文中宋" panose="02010600040101010101" charset="-122"/>
              </a:rPr>
              <a:t>      </a:t>
            </a:r>
            <a:r>
              <a:rPr sz="2300" b="1" u="sng">
                <a:solidFill>
                  <a:srgbClr val="FF0000"/>
                </a:solidFill>
                <a:latin typeface="华文中宋" panose="02010600040101010101" charset="-122"/>
                <a:ea typeface="华文中宋" panose="02010600040101010101" charset="-122"/>
                <a:cs typeface="华文中宋" panose="02010600040101010101" charset="-122"/>
              </a:rPr>
              <a:t>协商民主是我国社会主义民主政治的特有形式和独特优势</a:t>
            </a:r>
            <a:r>
              <a:rPr lang="en-US" sz="2300" b="1">
                <a:solidFill>
                  <a:schemeClr val="tx1"/>
                </a:solidFill>
                <a:latin typeface="楷体" panose="02010609060101010101" charset="-122"/>
                <a:ea typeface="楷体" panose="02010609060101010101" charset="-122"/>
                <a:cs typeface="楷体" panose="02010609060101010101" charset="-122"/>
              </a:rPr>
              <a:t>&lt;协商民主是实现党的领导的重要方式</a:t>
            </a:r>
            <a:r>
              <a:rPr lang="zh-CN" altLang="en-US" sz="2300" b="1">
                <a:solidFill>
                  <a:schemeClr val="tx1"/>
                </a:solidFill>
                <a:latin typeface="楷体" panose="02010609060101010101" charset="-122"/>
                <a:ea typeface="楷体" panose="02010609060101010101" charset="-122"/>
                <a:cs typeface="楷体" panose="02010609060101010101" charset="-122"/>
              </a:rPr>
              <a:t>，是我国民主政治的鲜明特色</a:t>
            </a:r>
            <a:r>
              <a:rPr lang="en-US" sz="2300" b="1">
                <a:solidFill>
                  <a:schemeClr val="tx1"/>
                </a:solidFill>
                <a:latin typeface="楷体" panose="02010609060101010101" charset="-122"/>
                <a:ea typeface="楷体" panose="02010609060101010101" charset="-122"/>
                <a:cs typeface="楷体" panose="02010609060101010101" charset="-122"/>
              </a:rPr>
              <a:t>&gt;</a:t>
            </a:r>
            <a:r>
              <a:rPr sz="2300">
                <a:latin typeface="华文中宋" panose="02010600040101010101" charset="-122"/>
                <a:ea typeface="华文中宋" panose="02010600040101010101" charset="-122"/>
                <a:cs typeface="华文中宋" panose="02010600040101010101" charset="-122"/>
              </a:rPr>
              <a:t>，</a:t>
            </a:r>
            <a:r>
              <a:rPr lang="zh-CN" sz="2300">
                <a:highlight>
                  <a:srgbClr val="FFFF00"/>
                </a:highlight>
                <a:latin typeface="华文中宋" panose="02010600040101010101" charset="-122"/>
                <a:ea typeface="华文中宋" panose="02010600040101010101" charset="-122"/>
                <a:cs typeface="华文中宋" panose="02010600040101010101" charset="-122"/>
              </a:rPr>
              <a:t>其</a:t>
            </a:r>
            <a:r>
              <a:rPr lang="zh-CN" sz="2300">
                <a:latin typeface="华文中宋" panose="02010600040101010101" charset="-122"/>
                <a:ea typeface="华文中宋" panose="02010600040101010101" charset="-122"/>
                <a:cs typeface="华文中宋" panose="02010600040101010101" charset="-122"/>
              </a:rPr>
              <a:t>在</a:t>
            </a:r>
            <a:r>
              <a:rPr sz="2300" b="1" u="sng">
                <a:solidFill>
                  <a:srgbClr val="1F2DA8"/>
                </a:solidFill>
                <a:latin typeface="华文中宋" panose="02010600040101010101" charset="-122"/>
                <a:ea typeface="华文中宋" panose="02010600040101010101" charset="-122"/>
                <a:cs typeface="华文中宋" panose="02010600040101010101" charset="-122"/>
              </a:rPr>
              <a:t>政党</a:t>
            </a:r>
            <a:r>
              <a:rPr sz="2300">
                <a:latin typeface="华文中宋" panose="02010600040101010101" charset="-122"/>
                <a:ea typeface="华文中宋" panose="02010600040101010101" charset="-122"/>
                <a:cs typeface="华文中宋" panose="02010600040101010101" charset="-122"/>
              </a:rPr>
              <a:t>协商、</a:t>
            </a:r>
            <a:r>
              <a:rPr sz="2300" b="1" u="sng">
                <a:solidFill>
                  <a:srgbClr val="1F2DA8"/>
                </a:solidFill>
                <a:latin typeface="华文中宋" panose="02010600040101010101" charset="-122"/>
                <a:ea typeface="华文中宋" panose="02010600040101010101" charset="-122"/>
                <a:cs typeface="华文中宋" panose="02010600040101010101" charset="-122"/>
              </a:rPr>
              <a:t>人大</a:t>
            </a:r>
            <a:r>
              <a:rPr sz="2300">
                <a:latin typeface="华文中宋" panose="02010600040101010101" charset="-122"/>
                <a:ea typeface="华文中宋" panose="02010600040101010101" charset="-122"/>
                <a:cs typeface="华文中宋" panose="02010600040101010101" charset="-122"/>
              </a:rPr>
              <a:t>协商、</a:t>
            </a:r>
            <a:r>
              <a:rPr sz="2300" b="1" u="sng">
                <a:solidFill>
                  <a:srgbClr val="1F2DA8"/>
                </a:solidFill>
                <a:latin typeface="华文中宋" panose="02010600040101010101" charset="-122"/>
                <a:ea typeface="华文中宋" panose="02010600040101010101" charset="-122"/>
                <a:cs typeface="华文中宋" panose="02010600040101010101" charset="-122"/>
              </a:rPr>
              <a:t>政府</a:t>
            </a:r>
            <a:r>
              <a:rPr sz="2300">
                <a:latin typeface="华文中宋" panose="02010600040101010101" charset="-122"/>
                <a:ea typeface="华文中宋" panose="02010600040101010101" charset="-122"/>
                <a:cs typeface="华文中宋" panose="02010600040101010101" charset="-122"/>
              </a:rPr>
              <a:t>协商、</a:t>
            </a:r>
            <a:r>
              <a:rPr sz="2300" b="1" u="sng">
                <a:solidFill>
                  <a:srgbClr val="1F2DA8"/>
                </a:solidFill>
                <a:latin typeface="华文中宋" panose="02010600040101010101" charset="-122"/>
                <a:ea typeface="华文中宋" panose="02010600040101010101" charset="-122"/>
                <a:cs typeface="华文中宋" panose="02010600040101010101" charset="-122"/>
              </a:rPr>
              <a:t>政协</a:t>
            </a:r>
            <a:r>
              <a:rPr sz="2300">
                <a:latin typeface="华文中宋" panose="02010600040101010101" charset="-122"/>
                <a:ea typeface="华文中宋" panose="02010600040101010101" charset="-122"/>
                <a:cs typeface="华文中宋" panose="02010600040101010101" charset="-122"/>
              </a:rPr>
              <a:t>协商、</a:t>
            </a:r>
            <a:r>
              <a:rPr sz="2300" b="1" u="sng">
                <a:solidFill>
                  <a:srgbClr val="1F2DA8"/>
                </a:solidFill>
                <a:latin typeface="华文中宋" panose="02010600040101010101" charset="-122"/>
                <a:ea typeface="华文中宋" panose="02010600040101010101" charset="-122"/>
                <a:cs typeface="华文中宋" panose="02010600040101010101" charset="-122"/>
              </a:rPr>
              <a:t>人民团体</a:t>
            </a:r>
            <a:r>
              <a:rPr sz="2300">
                <a:latin typeface="华文中宋" panose="02010600040101010101" charset="-122"/>
                <a:ea typeface="华文中宋" panose="02010600040101010101" charset="-122"/>
                <a:cs typeface="华文中宋" panose="02010600040101010101" charset="-122"/>
              </a:rPr>
              <a:t>协商、</a:t>
            </a:r>
            <a:r>
              <a:rPr sz="2300" b="1" u="sng">
                <a:solidFill>
                  <a:srgbClr val="1F2DA8"/>
                </a:solidFill>
                <a:latin typeface="华文中宋" panose="02010600040101010101" charset="-122"/>
                <a:ea typeface="华文中宋" panose="02010600040101010101" charset="-122"/>
                <a:cs typeface="华文中宋" panose="02010600040101010101" charset="-122"/>
              </a:rPr>
              <a:t>基层</a:t>
            </a:r>
            <a:r>
              <a:rPr sz="2300">
                <a:latin typeface="华文中宋" panose="02010600040101010101" charset="-122"/>
                <a:ea typeface="华文中宋" panose="02010600040101010101" charset="-122"/>
                <a:cs typeface="华文中宋" panose="02010600040101010101" charset="-122"/>
              </a:rPr>
              <a:t>协商</a:t>
            </a:r>
            <a:r>
              <a:rPr lang="zh-CN" sz="2300">
                <a:latin typeface="华文中宋" panose="02010600040101010101" charset="-122"/>
                <a:ea typeface="华文中宋" panose="02010600040101010101" charset="-122"/>
                <a:cs typeface="华文中宋" panose="02010600040101010101" charset="-122"/>
              </a:rPr>
              <a:t>以及</a:t>
            </a:r>
            <a:r>
              <a:rPr sz="2300" b="1" u="sng">
                <a:solidFill>
                  <a:srgbClr val="1F2DA8"/>
                </a:solidFill>
                <a:latin typeface="华文中宋" panose="02010600040101010101" charset="-122"/>
                <a:ea typeface="华文中宋" panose="02010600040101010101" charset="-122"/>
                <a:cs typeface="华文中宋" panose="02010600040101010101" charset="-122"/>
              </a:rPr>
              <a:t>社会组织</a:t>
            </a:r>
            <a:r>
              <a:rPr lang="zh-CN" sz="2300">
                <a:latin typeface="华文中宋" panose="02010600040101010101" charset="-122"/>
                <a:ea typeface="华文中宋" panose="02010600040101010101" charset="-122"/>
                <a:cs typeface="华文中宋" panose="02010600040101010101" charset="-122"/>
              </a:rPr>
              <a:t>协商</a:t>
            </a:r>
            <a:r>
              <a:rPr sz="2300">
                <a:latin typeface="华文中宋" panose="02010600040101010101" charset="-122"/>
                <a:ea typeface="华文中宋" panose="02010600040101010101" charset="-122"/>
                <a:cs typeface="华文中宋" panose="02010600040101010101" charset="-122"/>
              </a:rPr>
              <a:t>等</a:t>
            </a:r>
            <a:r>
              <a:rPr lang="zh-CN" sz="2300">
                <a:latin typeface="华文中宋" panose="02010600040101010101" charset="-122"/>
                <a:ea typeface="华文中宋" panose="02010600040101010101" charset="-122"/>
                <a:cs typeface="华文中宋" panose="02010600040101010101" charset="-122"/>
              </a:rPr>
              <a:t>各个方面</a:t>
            </a:r>
            <a:r>
              <a:rPr lang="en-US" sz="2300" b="1">
                <a:highlight>
                  <a:srgbClr val="00FF00"/>
                </a:highlight>
                <a:latin typeface="楷体" panose="02010609060101010101" charset="-122"/>
                <a:ea typeface="楷体" panose="02010609060101010101" charset="-122"/>
                <a:cs typeface="楷体" panose="02010609060101010101" charset="-122"/>
              </a:rPr>
              <a:t>&lt;我国的协商民主体系/</a:t>
            </a:r>
            <a:r>
              <a:rPr lang="zh-CN" altLang="en-US" sz="2300" b="1">
                <a:highlight>
                  <a:srgbClr val="00FF00"/>
                </a:highlight>
                <a:latin typeface="楷体" panose="02010609060101010101" charset="-122"/>
                <a:ea typeface="楷体" panose="02010609060101010101" charset="-122"/>
                <a:cs typeface="楷体" panose="02010609060101010101" charset="-122"/>
              </a:rPr>
              <a:t>协商渠道</a:t>
            </a:r>
            <a:r>
              <a:rPr lang="en-US" sz="2300" b="1">
                <a:highlight>
                  <a:srgbClr val="00FF00"/>
                </a:highlight>
                <a:latin typeface="楷体" panose="02010609060101010101" charset="-122"/>
                <a:ea typeface="楷体" panose="02010609060101010101" charset="-122"/>
                <a:cs typeface="楷体" panose="02010609060101010101" charset="-122"/>
              </a:rPr>
              <a:t>&gt;</a:t>
            </a:r>
            <a:r>
              <a:rPr lang="zh-CN" sz="2300">
                <a:latin typeface="华文中宋" panose="02010600040101010101" charset="-122"/>
                <a:ea typeface="华文中宋" panose="02010600040101010101" charset="-122"/>
                <a:cs typeface="华文中宋" panose="02010600040101010101" charset="-122"/>
              </a:rPr>
              <a:t>的统筹推进和制度化发展，</a:t>
            </a:r>
            <a:r>
              <a:rPr sz="2300" b="1" u="sng">
                <a:solidFill>
                  <a:srgbClr val="FF0000"/>
                </a:solidFill>
                <a:latin typeface="华文中宋" panose="02010600040101010101" charset="-122"/>
                <a:ea typeface="华文中宋" panose="02010600040101010101" charset="-122"/>
                <a:cs typeface="华文中宋" panose="02010600040101010101" charset="-122"/>
              </a:rPr>
              <a:t>保证了人民在日常政治生活中享有广泛持续深入参与的民主权利</a:t>
            </a:r>
            <a:r>
              <a:rPr lang="zh-CN" sz="2300">
                <a:latin typeface="华文中宋" panose="02010600040101010101" charset="-122"/>
                <a:ea typeface="华文中宋" panose="02010600040101010101" charset="-122"/>
                <a:cs typeface="华文中宋" panose="02010600040101010101" charset="-122"/>
              </a:rPr>
              <a:t>。</a:t>
            </a:r>
            <a:endParaRPr lang="zh-CN" sz="2300">
              <a:latin typeface="华文中宋" panose="02010600040101010101" charset="-122"/>
              <a:ea typeface="华文中宋" panose="02010600040101010101" charset="-122"/>
              <a:cs typeface="华文中宋" panose="02010600040101010101" charset="-122"/>
            </a:endParaRPr>
          </a:p>
          <a:p>
            <a:pPr indent="0" algn="ctr" fontAlgn="auto">
              <a:lnSpc>
                <a:spcPct val="135000"/>
              </a:lnSpc>
            </a:pPr>
            <a:endParaRPr lang="zh-CN"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21590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协商民主</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chemeClr val="tx1"/>
                </a:solidFill>
                <a:latin typeface="华文中宋" panose="02010600040101010101" charset="-122"/>
                <a:ea typeface="华文中宋" panose="02010600040101010101" charset="-122"/>
                <a:cs typeface="华文中宋" panose="02010600040101010101" charset="-122"/>
                <a:sym typeface="+mn-ea"/>
              </a:rPr>
              <a:t>教材</a:t>
            </a:r>
            <a:r>
              <a:rPr lang="en-US" altLang="zh-CN" sz="2300" b="1">
                <a:solidFill>
                  <a:schemeClr val="tx1"/>
                </a:solidFill>
                <a:latin typeface="华文中宋" panose="02010600040101010101" charset="-122"/>
                <a:ea typeface="华文中宋" panose="02010600040101010101" charset="-122"/>
                <a:cs typeface="华文中宋" panose="02010600040101010101" charset="-122"/>
                <a:sym typeface="+mn-ea"/>
              </a:rPr>
              <a:t>P40</a:t>
            </a:r>
            <a:r>
              <a:rPr lang="zh-CN" altLang="en-US" sz="2300" b="1">
                <a:solidFill>
                  <a:schemeClr val="tx1"/>
                </a:solidFill>
                <a:latin typeface="华文中宋" panose="02010600040101010101" charset="-122"/>
                <a:ea typeface="华文中宋" panose="02010600040101010101" charset="-122"/>
                <a:cs typeface="华文中宋" panose="02010600040101010101" charset="-122"/>
                <a:sym typeface="+mn-ea"/>
              </a:rPr>
              <a:t>专家点评</a:t>
            </a:r>
            <a:endParaRPr lang="zh-CN" altLang="en-US" sz="2300" b="1">
              <a:solidFill>
                <a:schemeClr val="tx1"/>
              </a:solidFill>
              <a:latin typeface="华文中宋" panose="02010600040101010101" charset="-122"/>
              <a:ea typeface="华文中宋" panose="02010600040101010101" charset="-122"/>
              <a:cs typeface="华文中宋" panose="02010600040101010101" charset="-122"/>
              <a:sym typeface="+mn-ea"/>
            </a:endParaRPr>
          </a:p>
        </p:txBody>
      </p:sp>
      <p:sp>
        <p:nvSpPr>
          <p:cNvPr id="5" name="文本框 4"/>
          <p:cNvSpPr txBox="1"/>
          <p:nvPr/>
        </p:nvSpPr>
        <p:spPr>
          <a:xfrm>
            <a:off x="173990" y="3111500"/>
            <a:ext cx="12017375" cy="3435350"/>
          </a:xfrm>
          <a:prstGeom prst="rect">
            <a:avLst/>
          </a:prstGeom>
          <a:noFill/>
        </p:spPr>
        <p:txBody>
          <a:bodyPr wrap="square" rtlCol="0" anchor="t">
            <a:spAutoFit/>
          </a:bodyPr>
          <a:lstStyle/>
          <a:p>
            <a:pPr algn="ctr">
              <a:lnSpc>
                <a:spcPct val="135000"/>
              </a:lnSpc>
            </a:pPr>
            <a:r>
              <a:rPr lang="en-US" altLang="zh-CN" sz="2300" b="1">
                <a:latin typeface="华文中宋" panose="02010600040101010101" charset="-122"/>
                <a:ea typeface="华文中宋" panose="02010600040101010101" charset="-122"/>
                <a:cs typeface="华文中宋" panose="02010600040101010101" charset="-122"/>
                <a:sym typeface="+mn-ea"/>
              </a:rPr>
              <a:t>[</a:t>
            </a:r>
            <a:r>
              <a:rPr lang="zh-CN" sz="2300" b="1">
                <a:latin typeface="华文中宋" panose="02010600040101010101" charset="-122"/>
                <a:ea typeface="华文中宋" panose="02010600040101010101" charset="-122"/>
                <a:cs typeface="华文中宋" panose="02010600040101010101" charset="-122"/>
                <a:sym typeface="+mn-ea"/>
              </a:rPr>
              <a:t>协商民主的参与者（协商主体）</a:t>
            </a:r>
            <a:r>
              <a:rPr lang="en-US" altLang="zh-CN" sz="2300" b="1">
                <a:latin typeface="华文中宋" panose="02010600040101010101" charset="-122"/>
                <a:ea typeface="华文中宋" panose="02010600040101010101" charset="-122"/>
                <a:cs typeface="华文中宋" panose="02010600040101010101" charset="-122"/>
                <a:sym typeface="+mn-ea"/>
              </a:rPr>
              <a:t>]</a:t>
            </a:r>
            <a:endParaRPr lang="zh-CN" sz="2300" b="1">
              <a:latin typeface="华文中宋" panose="02010600040101010101" charset="-122"/>
              <a:ea typeface="华文中宋" panose="02010600040101010101" charset="-122"/>
              <a:cs typeface="华文中宋" panose="02010600040101010101" charset="-122"/>
            </a:endParaRPr>
          </a:p>
          <a:p>
            <a:pPr algn="l">
              <a:lnSpc>
                <a:spcPct val="135000"/>
              </a:lnSpc>
            </a:pPr>
            <a:r>
              <a:rPr lang="zh-CN" sz="2300">
                <a:latin typeface="宋体" panose="02010600030101010101" pitchFamily="2" charset="-122"/>
                <a:ea typeface="宋体" panose="02010600030101010101" pitchFamily="2" charset="-122"/>
                <a:cs typeface="华文中宋" panose="02010600040101010101" charset="-122"/>
                <a:sym typeface="+mn-ea"/>
              </a:rPr>
              <a:t>▲</a:t>
            </a:r>
            <a:r>
              <a:rPr lang="zh-CN" sz="2300">
                <a:latin typeface="华文中宋" panose="02010600040101010101" charset="-122"/>
                <a:ea typeface="华文中宋" panose="02010600040101010101" charset="-122"/>
                <a:cs typeface="华文中宋" panose="02010600040101010101" charset="-122"/>
                <a:sym typeface="+mn-ea"/>
              </a:rPr>
              <a:t>中国共产党同民主党派的政治协商</a:t>
            </a:r>
            <a:r>
              <a:rPr lang="en-US" altLang="zh-CN" sz="2300">
                <a:latin typeface="华文中宋" panose="02010600040101010101" charset="-122"/>
                <a:ea typeface="华文中宋" panose="02010600040101010101" charset="-122"/>
                <a:cs typeface="华文中宋" panose="02010600040101010101" charset="-122"/>
                <a:sym typeface="+mn-ea"/>
              </a:rPr>
              <a:t>     </a:t>
            </a:r>
            <a:endParaRPr lang="en-US" altLang="zh-CN" sz="2300">
              <a:latin typeface="华文中宋" panose="02010600040101010101" charset="-122"/>
              <a:ea typeface="华文中宋" panose="02010600040101010101" charset="-122"/>
              <a:cs typeface="华文中宋" panose="02010600040101010101" charset="-122"/>
            </a:endParaRPr>
          </a:p>
          <a:p>
            <a:pPr algn="l">
              <a:lnSpc>
                <a:spcPct val="135000"/>
              </a:lnSpc>
            </a:pPr>
            <a:r>
              <a:rPr lang="zh-CN" sz="2300">
                <a:latin typeface="华文中宋" panose="02010600040101010101" charset="-122"/>
                <a:ea typeface="华文中宋" panose="02010600040101010101" charset="-122"/>
                <a:cs typeface="华文中宋" panose="02010600040101010101" charset="-122"/>
                <a:sym typeface="+mn-ea"/>
              </a:rPr>
              <a:t>▲协商平台的提供者、协商活动的组织者、协调者和参与主体是政协</a:t>
            </a:r>
            <a:endParaRPr lang="zh-CN" sz="2300">
              <a:latin typeface="华文中宋" panose="02010600040101010101" charset="-122"/>
              <a:ea typeface="华文中宋" panose="02010600040101010101" charset="-122"/>
              <a:cs typeface="华文中宋" panose="02010600040101010101" charset="-122"/>
            </a:endParaRPr>
          </a:p>
          <a:p>
            <a:pPr algn="l">
              <a:lnSpc>
                <a:spcPct val="135000"/>
              </a:lnSpc>
            </a:pPr>
            <a:r>
              <a:rPr lang="zh-CN" sz="2300">
                <a:latin typeface="宋体" panose="02010600030101010101" pitchFamily="2" charset="-122"/>
                <a:ea typeface="宋体" panose="02010600030101010101" pitchFamily="2" charset="-122"/>
                <a:cs typeface="华文中宋" panose="02010600040101010101" charset="-122"/>
                <a:sym typeface="+mn-ea"/>
              </a:rPr>
              <a:t>▲</a:t>
            </a:r>
            <a:r>
              <a:rPr lang="zh-CN" sz="2300">
                <a:latin typeface="华文中宋" panose="02010600040101010101" charset="-122"/>
                <a:ea typeface="华文中宋" panose="02010600040101010101" charset="-122"/>
                <a:cs typeface="华文中宋" panose="02010600040101010101" charset="-122"/>
                <a:sym typeface="+mn-ea"/>
              </a:rPr>
              <a:t>人民群众通过人民代表大会依法行使权力，在人大制度框架内就自己关心的问题进行协商</a:t>
            </a:r>
            <a:endParaRPr lang="zh-CN" sz="2300">
              <a:latin typeface="华文中宋" panose="02010600040101010101" charset="-122"/>
              <a:ea typeface="华文中宋" panose="02010600040101010101" charset="-122"/>
              <a:cs typeface="华文中宋" panose="02010600040101010101" charset="-122"/>
            </a:endParaRPr>
          </a:p>
          <a:p>
            <a:pPr algn="l">
              <a:lnSpc>
                <a:spcPct val="135000"/>
              </a:lnSpc>
            </a:pPr>
            <a:r>
              <a:rPr lang="zh-CN" sz="2300">
                <a:latin typeface="宋体" panose="02010600030101010101" pitchFamily="2" charset="-122"/>
                <a:ea typeface="宋体" panose="02010600030101010101" pitchFamily="2" charset="-122"/>
                <a:cs typeface="华文中宋" panose="02010600040101010101" charset="-122"/>
                <a:sym typeface="+mn-ea"/>
              </a:rPr>
              <a:t>▲</a:t>
            </a:r>
            <a:r>
              <a:rPr lang="zh-CN" sz="2300">
                <a:latin typeface="华文中宋" panose="02010600040101010101" charset="-122"/>
                <a:ea typeface="华文中宋" panose="02010600040101010101" charset="-122"/>
                <a:cs typeface="华文中宋" panose="02010600040101010101" charset="-122"/>
                <a:sym typeface="+mn-ea"/>
              </a:rPr>
              <a:t>政府与社会、政府与人民之间的直接对话</a:t>
            </a:r>
            <a:endParaRPr lang="zh-CN" sz="2300">
              <a:latin typeface="华文中宋" panose="02010600040101010101" charset="-122"/>
              <a:ea typeface="华文中宋" panose="02010600040101010101" charset="-122"/>
              <a:cs typeface="华文中宋" panose="02010600040101010101" charset="-122"/>
            </a:endParaRPr>
          </a:p>
          <a:p>
            <a:pPr algn="l">
              <a:lnSpc>
                <a:spcPct val="135000"/>
              </a:lnSpc>
            </a:pPr>
            <a:r>
              <a:rPr lang="zh-CN" sz="2300">
                <a:latin typeface="宋体" panose="02010600030101010101" pitchFamily="2" charset="-122"/>
                <a:ea typeface="宋体" panose="02010600030101010101" pitchFamily="2" charset="-122"/>
                <a:cs typeface="华文中宋" panose="02010600040101010101" charset="-122"/>
                <a:sym typeface="+mn-ea"/>
              </a:rPr>
              <a:t>▲</a:t>
            </a:r>
            <a:r>
              <a:rPr lang="zh-CN" sz="2300">
                <a:latin typeface="华文中宋" panose="02010600040101010101" charset="-122"/>
                <a:ea typeface="华文中宋" panose="02010600040101010101" charset="-122"/>
                <a:cs typeface="华文中宋" panose="02010600040101010101" charset="-122"/>
                <a:sym typeface="+mn-ea"/>
              </a:rPr>
              <a:t>乡镇、村、社区等基层单位的公民通过有组织地开展对话、讨论、审议等形式，参与公共政策和基层社会治理的活动。参与形式有公共政策听证会、民主恳谈会、社区议事会等。</a:t>
            </a:r>
            <a:endParaRPr lang="zh-CN" altLang="en-US" sz="2300">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173990" y="799465"/>
            <a:ext cx="11944350" cy="4760595"/>
          </a:xfrm>
          <a:prstGeom prst="rect">
            <a:avLst/>
          </a:prstGeom>
          <a:noFill/>
        </p:spPr>
        <p:txBody>
          <a:bodyPr wrap="square" rtlCol="0" anchor="t">
            <a:spAutoFit/>
          </a:bodyPr>
          <a:lstStyle/>
          <a:p>
            <a:pPr indent="0" fontAlgn="auto">
              <a:lnSpc>
                <a:spcPct val="120000"/>
              </a:lnSpc>
            </a:pPr>
            <a:r>
              <a:rPr lang="en-US" sz="2300">
                <a:latin typeface="华文中宋" panose="02010600040101010101" charset="-122"/>
                <a:ea typeface="华文中宋" panose="02010600040101010101" charset="-122"/>
                <a:cs typeface="华文中宋" panose="02010600040101010101" charset="-122"/>
              </a:rPr>
              <a:t>      </a:t>
            </a:r>
            <a:r>
              <a:rPr sz="2300" b="1">
                <a:latin typeface="华文中宋" panose="02010600040101010101" charset="-122"/>
                <a:ea typeface="华文中宋" panose="02010600040101010101" charset="-122"/>
                <a:cs typeface="华文中宋" panose="02010600040101010101" charset="-122"/>
              </a:rPr>
              <a:t>协商民主与民主协商这两个更换了词序的概念既紧密联系，又有所区别，不能等同。</a:t>
            </a:r>
            <a:endParaRPr sz="2300" b="1">
              <a:latin typeface="华文中宋" panose="02010600040101010101" charset="-122"/>
              <a:ea typeface="华文中宋" panose="02010600040101010101" charset="-122"/>
              <a:cs typeface="华文中宋" panose="02010600040101010101" charset="-122"/>
            </a:endParaRPr>
          </a:p>
          <a:p>
            <a:pPr indent="0" algn="ctr" fontAlgn="auto">
              <a:lnSpc>
                <a:spcPct val="120000"/>
              </a:lnSpc>
            </a:pPr>
            <a:r>
              <a:rPr lang="zh-CN" sz="2300" b="1">
                <a:solidFill>
                  <a:srgbClr val="FF0000"/>
                </a:solidFill>
                <a:latin typeface="宋体" panose="02010600030101010101" pitchFamily="2" charset="-122"/>
                <a:ea typeface="宋体" panose="02010600030101010101" pitchFamily="2" charset="-122"/>
                <a:cs typeface="华文中宋" panose="02010600040101010101" charset="-122"/>
              </a:rPr>
              <a:t>▲</a:t>
            </a:r>
            <a:r>
              <a:rPr sz="2300" b="1">
                <a:solidFill>
                  <a:srgbClr val="FF0000"/>
                </a:solidFill>
                <a:latin typeface="华文中宋" panose="02010600040101010101" charset="-122"/>
                <a:ea typeface="华文中宋" panose="02010600040101010101" charset="-122"/>
                <a:cs typeface="华文中宋" panose="02010600040101010101" charset="-122"/>
              </a:rPr>
              <a:t>民主协商：强调“如何协商”</a:t>
            </a:r>
            <a:endParaRPr sz="2300" b="1">
              <a:solidFill>
                <a:srgbClr val="FF0000"/>
              </a:solidFill>
              <a:latin typeface="华文中宋" panose="02010600040101010101" charset="-122"/>
              <a:ea typeface="华文中宋" panose="02010600040101010101" charset="-122"/>
              <a:cs typeface="华文中宋" panose="02010600040101010101" charset="-122"/>
            </a:endParaRPr>
          </a:p>
          <a:p>
            <a:pPr indent="0" algn="l" fontAlgn="auto">
              <a:lnSpc>
                <a:spcPct val="120000"/>
              </a:lnSpc>
            </a:pPr>
            <a:r>
              <a:rPr lang="en-US" sz="2300">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民主协商是一个偏正词组，</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偏是民主，</a:t>
            </a:r>
            <a:r>
              <a:rPr sz="2300" b="1" u="sng">
                <a:solidFill>
                  <a:srgbClr val="FF0000"/>
                </a:solidFill>
                <a:latin typeface="华文中宋" panose="02010600040101010101" charset="-122"/>
                <a:ea typeface="华文中宋" panose="02010600040101010101" charset="-122"/>
                <a:cs typeface="华文中宋" panose="02010600040101010101" charset="-122"/>
              </a:rPr>
              <a:t>正是协商，强调“如何协商”</a:t>
            </a:r>
            <a:r>
              <a:rPr lang="zh-CN" sz="2300" b="1" u="sng">
                <a:solidFill>
                  <a:srgbClr val="FF0000"/>
                </a:solidFill>
                <a:latin typeface="华文中宋" panose="02010600040101010101" charset="-122"/>
                <a:ea typeface="华文中宋" panose="02010600040101010101" charset="-122"/>
                <a:cs typeface="华文中宋" panose="02010600040101010101" charset="-122"/>
              </a:rPr>
              <a:t>，</a:t>
            </a:r>
            <a:r>
              <a:rPr lang="zh-CN" sz="2300" b="1" u="sng">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即民主的协商</a:t>
            </a:r>
            <a:r>
              <a:rPr sz="2300">
                <a:latin typeface="华文中宋" panose="02010600040101010101" charset="-122"/>
                <a:ea typeface="华文中宋" panose="02010600040101010101" charset="-122"/>
                <a:cs typeface="华文中宋" panose="02010600040101010101" charset="-122"/>
              </a:rPr>
              <a:t>。</a:t>
            </a:r>
            <a:r>
              <a:rPr lang="zh-CN" sz="2300">
                <a:latin typeface="华文中宋" panose="02010600040101010101" charset="-122"/>
                <a:ea typeface="华文中宋" panose="02010600040101010101" charset="-122"/>
                <a:cs typeface="华文中宋" panose="02010600040101010101" charset="-122"/>
              </a:rPr>
              <a:t>与此相对的是</a:t>
            </a:r>
            <a:r>
              <a:rPr sz="2300" b="1" u="sng">
                <a:solidFill>
                  <a:srgbClr val="FF0000"/>
                </a:solidFill>
                <a:latin typeface="华文中宋" panose="02010600040101010101" charset="-122"/>
                <a:ea typeface="华文中宋" panose="02010600040101010101" charset="-122"/>
                <a:cs typeface="华文中宋" panose="02010600040101010101" charset="-122"/>
              </a:rPr>
              <a:t>“不民主的协商”</a:t>
            </a:r>
            <a:r>
              <a:rPr lang="zh-CN" sz="2300" b="1">
                <a:solidFill>
                  <a:srgbClr val="FF0000"/>
                </a:solidFill>
                <a:latin typeface="华文中宋" panose="02010600040101010101" charset="-122"/>
                <a:ea typeface="华文中宋" panose="02010600040101010101" charset="-122"/>
                <a:cs typeface="华文中宋" panose="02010600040101010101" charset="-122"/>
              </a:rPr>
              <a:t>，</a:t>
            </a:r>
            <a:r>
              <a:rPr lang="zh-CN" sz="2300">
                <a:latin typeface="华文中宋" panose="02010600040101010101" charset="-122"/>
                <a:ea typeface="华文中宋" panose="02010600040101010101" charset="-122"/>
                <a:cs typeface="华文中宋" panose="02010600040101010101" charset="-122"/>
              </a:rPr>
              <a:t>如</a:t>
            </a:r>
            <a:r>
              <a:rPr lang="zh-CN" sz="2300">
                <a:latin typeface="华文中宋" panose="02010600040101010101" charset="-122"/>
                <a:ea typeface="华文中宋" panose="02010600040101010101" charset="-122"/>
                <a:cs typeface="华文中宋" panose="02010600040101010101" charset="-122"/>
                <a:sym typeface="+mn-ea"/>
              </a:rPr>
              <a:t>在资本操纵下的虚假的谈判式协商</a:t>
            </a:r>
            <a:r>
              <a:rPr lang="zh-CN" altLang="en-US"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algn="l" fontAlgn="auto">
              <a:lnSpc>
                <a:spcPct val="120000"/>
              </a:lnSpc>
            </a:pPr>
            <a:r>
              <a:rPr sz="2300">
                <a:latin typeface="华文中宋" panose="02010600040101010101" charset="-122"/>
                <a:ea typeface="华文中宋" panose="02010600040101010101" charset="-122"/>
                <a:cs typeface="华文中宋" panose="02010600040101010101" charset="-122"/>
              </a:rPr>
              <a:t> </a:t>
            </a:r>
            <a:r>
              <a:rPr lang="en-US" sz="2300">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民主协商是符合基本民主规则的协商，参与协商</a:t>
            </a:r>
            <a:r>
              <a:rPr lang="zh-CN" sz="2300">
                <a:latin typeface="华文中宋" panose="02010600040101010101" charset="-122"/>
                <a:ea typeface="华文中宋" panose="02010600040101010101" charset="-122"/>
                <a:cs typeface="华文中宋" panose="02010600040101010101" charset="-122"/>
              </a:rPr>
              <a:t>各</a:t>
            </a:r>
            <a:r>
              <a:rPr sz="2300">
                <a:latin typeface="华文中宋" panose="02010600040101010101" charset="-122"/>
                <a:ea typeface="华文中宋" panose="02010600040101010101" charset="-122"/>
                <a:cs typeface="华文中宋" panose="02010600040101010101" charset="-122"/>
              </a:rPr>
              <a:t>方的地位平等，</a:t>
            </a:r>
            <a:r>
              <a:rPr sz="2300">
                <a:latin typeface="华文中宋" panose="02010600040101010101" charset="-122"/>
                <a:ea typeface="华文中宋" panose="02010600040101010101" charset="-122"/>
                <a:cs typeface="华文中宋" panose="02010600040101010101" charset="-122"/>
                <a:sym typeface="+mn-ea"/>
              </a:rPr>
              <a:t>没有胁迫</a:t>
            </a:r>
            <a:r>
              <a:rPr lang="zh-CN" sz="2300">
                <a:latin typeface="华文中宋" panose="02010600040101010101" charset="-122"/>
                <a:ea typeface="华文中宋" panose="02010600040101010101" charset="-122"/>
                <a:cs typeface="华文中宋" panose="02010600040101010101" charset="-122"/>
                <a:sym typeface="+mn-ea"/>
              </a:rPr>
              <a:t>，</a:t>
            </a:r>
            <a:r>
              <a:rPr lang="zh-CN" sz="2300">
                <a:latin typeface="华文中宋" panose="02010600040101010101" charset="-122"/>
                <a:ea typeface="华文中宋" panose="02010600040101010101" charset="-122"/>
                <a:cs typeface="华文中宋" panose="02010600040101010101" charset="-122"/>
              </a:rPr>
              <a:t>协商时</a:t>
            </a:r>
            <a:r>
              <a:rPr sz="2300">
                <a:latin typeface="华文中宋" panose="02010600040101010101" charset="-122"/>
                <a:ea typeface="华文中宋" panose="02010600040101010101" charset="-122"/>
                <a:cs typeface="华文中宋" panose="02010600040101010101" charset="-122"/>
              </a:rPr>
              <a:t>允许各方畅所欲言、各抒己见，各种合理意见</a:t>
            </a:r>
            <a:r>
              <a:rPr sz="2300">
                <a:latin typeface="华文中宋" panose="02010600040101010101" charset="-122"/>
                <a:ea typeface="华文中宋" panose="02010600040101010101" charset="-122"/>
                <a:cs typeface="华文中宋" panose="02010600040101010101" charset="-122"/>
                <a:sym typeface="+mn-ea"/>
              </a:rPr>
              <a:t>乃至对立的</a:t>
            </a:r>
            <a:r>
              <a:rPr sz="2300">
                <a:latin typeface="华文中宋" panose="02010600040101010101" charset="-122"/>
                <a:ea typeface="华文中宋" panose="02010600040101010101" charset="-122"/>
                <a:cs typeface="华文中宋" panose="02010600040101010101" charset="-122"/>
              </a:rPr>
              <a:t>都得到充分尊重和适当采纳等。</a:t>
            </a:r>
            <a:endParaRPr sz="2300">
              <a:latin typeface="华文中宋" panose="02010600040101010101" charset="-122"/>
              <a:ea typeface="华文中宋" panose="02010600040101010101" charset="-122"/>
              <a:cs typeface="华文中宋" panose="02010600040101010101" charset="-122"/>
            </a:endParaRPr>
          </a:p>
          <a:p>
            <a:pPr indent="0" algn="ctr" fontAlgn="auto">
              <a:lnSpc>
                <a:spcPct val="120000"/>
              </a:lnSpc>
            </a:pPr>
            <a:endParaRPr lang="zh-CN" sz="2300" b="1">
              <a:solidFill>
                <a:srgbClr val="FF0000"/>
              </a:solidFill>
              <a:latin typeface="宋体" panose="02010600030101010101" pitchFamily="2" charset="-122"/>
              <a:ea typeface="宋体" panose="02010600030101010101" pitchFamily="2" charset="-122"/>
              <a:cs typeface="华文中宋" panose="02010600040101010101" charset="-122"/>
            </a:endParaRPr>
          </a:p>
          <a:p>
            <a:pPr indent="0" algn="ctr" fontAlgn="auto">
              <a:lnSpc>
                <a:spcPct val="120000"/>
              </a:lnSpc>
            </a:pPr>
            <a:r>
              <a:rPr lang="zh-CN" sz="2300" b="1">
                <a:solidFill>
                  <a:srgbClr val="1F2DA8"/>
                </a:solidFill>
                <a:latin typeface="宋体" panose="02010600030101010101" pitchFamily="2" charset="-122"/>
                <a:ea typeface="宋体" panose="02010600030101010101" pitchFamily="2" charset="-122"/>
                <a:cs typeface="华文中宋" panose="02010600040101010101" charset="-122"/>
              </a:rPr>
              <a:t>▲</a:t>
            </a:r>
            <a:r>
              <a:rPr lang="zh-CN" sz="2300" b="1">
                <a:solidFill>
                  <a:srgbClr val="1F2DA8"/>
                </a:solidFill>
                <a:latin typeface="华文中宋" panose="02010600040101010101" charset="-122"/>
                <a:ea typeface="华文中宋" panose="02010600040101010101" charset="-122"/>
                <a:cs typeface="华文中宋" panose="02010600040101010101" charset="-122"/>
              </a:rPr>
              <a:t>协商民主：强调“什么民主”</a:t>
            </a:r>
            <a:endParaRPr lang="zh-CN" sz="2300">
              <a:latin typeface="华文中宋" panose="02010600040101010101" charset="-122"/>
              <a:ea typeface="华文中宋" panose="02010600040101010101" charset="-122"/>
              <a:cs typeface="华文中宋" panose="02010600040101010101" charset="-122"/>
            </a:endParaRPr>
          </a:p>
          <a:p>
            <a:pPr indent="0" algn="l" fontAlgn="auto">
              <a:lnSpc>
                <a:spcPct val="120000"/>
              </a:lnSpc>
            </a:pPr>
            <a:r>
              <a:rPr lang="en-US" altLang="zh-CN" sz="2300">
                <a:latin typeface="华文中宋" panose="02010600040101010101" charset="-122"/>
                <a:ea typeface="华文中宋" panose="02010600040101010101" charset="-122"/>
                <a:cs typeface="华文中宋" panose="02010600040101010101" charset="-122"/>
              </a:rPr>
              <a:t>       </a:t>
            </a:r>
            <a:r>
              <a:rPr lang="zh-CN" sz="2300">
                <a:latin typeface="华文中宋" panose="02010600040101010101" charset="-122"/>
                <a:ea typeface="华文中宋" panose="02010600040101010101" charset="-122"/>
                <a:cs typeface="华文中宋" panose="02010600040101010101" charset="-122"/>
              </a:rPr>
              <a:t>协商民主同样是偏正词组，</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偏是协商，</a:t>
            </a:r>
            <a:r>
              <a:rPr sz="2300" b="1" u="sng">
                <a:solidFill>
                  <a:srgbClr val="1F2DA8"/>
                </a:solidFill>
                <a:latin typeface="华文中宋" panose="02010600040101010101" charset="-122"/>
                <a:ea typeface="华文中宋" panose="02010600040101010101" charset="-122"/>
                <a:cs typeface="华文中宋" panose="02010600040101010101" charset="-122"/>
              </a:rPr>
              <a:t>正是民主，</a:t>
            </a:r>
            <a:r>
              <a:rPr sz="2300" b="1" u="sng">
                <a:solidFill>
                  <a:srgbClr val="1F2DA8"/>
                </a:solidFill>
                <a:highlight>
                  <a:srgbClr val="FFFF00"/>
                </a:highlight>
                <a:latin typeface="华文中宋" panose="02010600040101010101" charset="-122"/>
                <a:ea typeface="华文中宋" panose="02010600040101010101" charset="-122"/>
                <a:cs typeface="华文中宋" panose="02010600040101010101" charset="-122"/>
              </a:rPr>
              <a:t>通过协商来体现民主</a:t>
            </a:r>
            <a:r>
              <a:rPr sz="2300" b="1" u="sng">
                <a:solidFill>
                  <a:srgbClr val="1F2DA8"/>
                </a:solidFill>
                <a:latin typeface="华文中宋" panose="02010600040101010101" charset="-122"/>
                <a:ea typeface="华文中宋" panose="02010600040101010101" charset="-122"/>
                <a:cs typeface="华文中宋" panose="02010600040101010101" charset="-122"/>
              </a:rPr>
              <a:t>，强调“什么民主”</a:t>
            </a:r>
            <a:r>
              <a:rPr lang="zh-CN" sz="2300">
                <a:latin typeface="华文中宋" panose="02010600040101010101" charset="-122"/>
                <a:ea typeface="华文中宋" panose="02010600040101010101" charset="-122"/>
                <a:cs typeface="华文中宋" panose="02010600040101010101" charset="-122"/>
              </a:rPr>
              <a:t>。协商的目的是达成共识、促进决策、保障民主。</a:t>
            </a:r>
            <a:endParaRPr lang="zh-CN" sz="2300">
              <a:latin typeface="华文中宋" panose="02010600040101010101" charset="-122"/>
              <a:ea typeface="华文中宋" panose="02010600040101010101" charset="-122"/>
              <a:cs typeface="华文中宋" panose="02010600040101010101" charset="-122"/>
            </a:endParaRPr>
          </a:p>
          <a:p>
            <a:pPr indent="0" algn="l" fontAlgn="auto">
              <a:lnSpc>
                <a:spcPct val="120000"/>
              </a:lnSpc>
            </a:pPr>
            <a:r>
              <a:rPr lang="zh-CN" sz="2300">
                <a:latin typeface="华文中宋" panose="02010600040101010101" charset="-122"/>
                <a:ea typeface="华文中宋" panose="02010600040101010101" charset="-122"/>
                <a:cs typeface="华文中宋" panose="02010600040101010101" charset="-122"/>
              </a:rPr>
              <a:t> </a:t>
            </a:r>
            <a:r>
              <a:rPr lang="en-US" altLang="zh-CN" sz="2300">
                <a:latin typeface="华文中宋" panose="02010600040101010101" charset="-122"/>
                <a:ea typeface="华文中宋" panose="02010600040101010101" charset="-122"/>
                <a:cs typeface="华文中宋" panose="02010600040101010101" charset="-122"/>
              </a:rPr>
              <a:t>      </a:t>
            </a:r>
            <a:r>
              <a:rPr lang="zh-CN" sz="2300">
                <a:latin typeface="华文中宋" panose="02010600040101010101" charset="-122"/>
                <a:ea typeface="华文中宋" panose="02010600040101010101" charset="-122"/>
                <a:cs typeface="华文中宋" panose="02010600040101010101" charset="-122"/>
                <a:sym typeface="+mn-ea"/>
              </a:rPr>
              <a:t>协商民主是民主的一种形式和类型，与此对应的是</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选举民主，即通过选举来体现民主</a:t>
            </a:r>
            <a:r>
              <a:rPr lang="zh-CN" sz="2300">
                <a:latin typeface="华文中宋" panose="02010600040101010101" charset="-122"/>
                <a:ea typeface="华文中宋" panose="02010600040101010101" charset="-122"/>
                <a:cs typeface="华文中宋" panose="02010600040101010101" charset="-122"/>
                <a:sym typeface="+mn-ea"/>
              </a:rPr>
              <a:t>。</a:t>
            </a:r>
            <a:endParaRPr lang="zh-CN"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21590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民主协商</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与</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协商民主</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endParaRPr lang="zh-CN" altLang="en-US" sz="2300" b="1">
              <a:solidFill>
                <a:schemeClr val="tx1"/>
              </a:solidFill>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p:nvPr>
            <p:custDataLst>
              <p:tags r:id="rId1"/>
            </p:custDataLst>
          </p:nvPr>
        </p:nvGraphicFramePr>
        <p:xfrm>
          <a:off x="161925" y="951865"/>
          <a:ext cx="11868150" cy="6512560"/>
        </p:xfrm>
        <a:graphic>
          <a:graphicData uri="http://schemas.openxmlformats.org/drawingml/2006/table">
            <a:tbl>
              <a:tblPr firstRow="1" bandRow="1">
                <a:tableStyleId>{5C22544A-7EE6-4342-B048-85BDC9FD1C3A}</a:tableStyleId>
              </a:tblPr>
              <a:tblGrid>
                <a:gridCol w="1809750"/>
                <a:gridCol w="8969375"/>
                <a:gridCol w="1089025"/>
              </a:tblGrid>
              <a:tr h="365760">
                <a:tc>
                  <a:txBody>
                    <a:bodyPr/>
                    <a:lstStyle/>
                    <a:p>
                      <a:pPr algn="ctr">
                        <a:buNone/>
                      </a:pPr>
                      <a:r>
                        <a:rPr lang="zh-CN" altLang="en-US"/>
                        <a:t>情</a:t>
                      </a:r>
                      <a:endParaRPr lang="zh-CN" altLang="en-US"/>
                    </a:p>
                  </a:txBody>
                  <a:tcPr/>
                </a:tc>
                <a:tc>
                  <a:txBody>
                    <a:bodyPr/>
                    <a:lstStyle/>
                    <a:p>
                      <a:pPr algn="ctr">
                        <a:buNone/>
                      </a:pPr>
                      <a:r>
                        <a:rPr lang="zh-CN" altLang="en-US"/>
                        <a:t>知（每点</a:t>
                      </a:r>
                      <a:r>
                        <a:rPr lang="en-US" altLang="zh-CN"/>
                        <a:t>3</a:t>
                      </a:r>
                      <a:r>
                        <a:rPr lang="zh-CN" altLang="en-US"/>
                        <a:t>分）</a:t>
                      </a:r>
                      <a:endParaRPr lang="zh-CN" altLang="en-US"/>
                    </a:p>
                  </a:txBody>
                  <a:tcPr/>
                </a:tc>
                <a:tc>
                  <a:txBody>
                    <a:bodyPr/>
                    <a:lstStyle/>
                    <a:p>
                      <a:pPr algn="ctr">
                        <a:buNone/>
                      </a:pPr>
                      <a:r>
                        <a:rPr lang="zh-CN" altLang="en-US"/>
                        <a:t>问</a:t>
                      </a:r>
                      <a:endParaRPr lang="zh-CN" altLang="en-US"/>
                    </a:p>
                  </a:txBody>
                  <a:tcPr/>
                </a:tc>
              </a:tr>
              <a:tr h="932180">
                <a:tc>
                  <a:txBody>
                    <a:bodyPr/>
                    <a:lstStyle/>
                    <a:p>
                      <a:pPr indent="0" algn="ctr" fontAlgn="auto">
                        <a:lnSpc>
                          <a:spcPct val="110000"/>
                        </a:lnSpc>
                        <a:buNone/>
                      </a:pPr>
                      <a:r>
                        <a:rPr lang="zh-CN" sz="1800" b="1">
                          <a:highlight>
                            <a:srgbClr val="FFFF00"/>
                          </a:highlight>
                          <a:latin typeface="华文中宋" panose="02010600040101010101" charset="-122"/>
                          <a:ea typeface="华文中宋" panose="02010600040101010101" charset="-122"/>
                          <a:cs typeface="Arial Black" panose="020B0A04020102020204" charset="0"/>
                          <a:sym typeface="+mn-ea"/>
                        </a:rPr>
                        <a:t>党</a:t>
                      </a:r>
                      <a:r>
                        <a:rPr lang="zh-CN" sz="1800" b="1">
                          <a:latin typeface="华文中宋" panose="02010600040101010101" charset="-122"/>
                          <a:ea typeface="华文中宋" panose="02010600040101010101" charset="-122"/>
                          <a:cs typeface="Arial Black" panose="020B0A04020102020204" charset="0"/>
                          <a:sym typeface="+mn-ea"/>
                        </a:rPr>
                        <a:t>征求；</a:t>
                      </a:r>
                      <a:endParaRPr lang="zh-CN" sz="1800" b="1">
                        <a:latin typeface="华文中宋" panose="02010600040101010101" charset="-122"/>
                        <a:ea typeface="华文中宋" panose="02010600040101010101" charset="-122"/>
                        <a:cs typeface="Arial Black" panose="020B0A04020102020204" charset="0"/>
                        <a:sym typeface="+mn-ea"/>
                      </a:endParaRPr>
                    </a:p>
                    <a:p>
                      <a:pPr indent="0" algn="ctr" fontAlgn="auto">
                        <a:lnSpc>
                          <a:spcPct val="110000"/>
                        </a:lnSpc>
                        <a:buNone/>
                      </a:pPr>
                      <a:r>
                        <a:rPr lang="zh-CN" sz="1800" b="1">
                          <a:latin typeface="华文中宋" panose="02010600040101010101" charset="-122"/>
                          <a:ea typeface="华文中宋" panose="02010600040101010101" charset="-122"/>
                          <a:cs typeface="Arial Black" panose="020B0A04020102020204" charset="0"/>
                          <a:sym typeface="+mn-ea"/>
                        </a:rPr>
                        <a:t>征求</a:t>
                      </a:r>
                      <a:r>
                        <a:rPr lang="zh-CN" altLang="en-US" sz="1800" b="1">
                          <a:highlight>
                            <a:srgbClr val="FFFF00"/>
                          </a:highlight>
                          <a:latin typeface="华文中宋" panose="02010600040101010101" charset="-122"/>
                          <a:ea typeface="华文中宋" panose="02010600040101010101" charset="-122"/>
                          <a:cs typeface="Arial Black" panose="020B0A04020102020204" charset="0"/>
                          <a:sym typeface="+mn-ea"/>
                        </a:rPr>
                        <a:t>相关工作的</a:t>
                      </a:r>
                      <a:r>
                        <a:rPr lang="zh-CN" sz="1800" b="1">
                          <a:latin typeface="华文中宋" panose="02010600040101010101" charset="-122"/>
                          <a:ea typeface="华文中宋" panose="02010600040101010101" charset="-122"/>
                          <a:cs typeface="Arial Black" panose="020B0A04020102020204" charset="0"/>
                          <a:sym typeface="+mn-ea"/>
                        </a:rPr>
                        <a:t>意见</a:t>
                      </a:r>
                      <a:endParaRPr lang="zh-CN" altLang="en-US" sz="1800" b="1">
                        <a:highlight>
                          <a:srgbClr val="FFFF00"/>
                        </a:highlight>
                        <a:latin typeface="华文中宋" panose="02010600040101010101" charset="-122"/>
                        <a:ea typeface="华文中宋" panose="02010600040101010101" charset="-122"/>
                        <a:cs typeface="Arial Black" panose="020B0A04020102020204" charset="0"/>
                        <a:sym typeface="+mn-ea"/>
                      </a:endParaRPr>
                    </a:p>
                  </a:txBody>
                  <a:tcPr anchor="ctr"/>
                </a:tc>
                <a:tc>
                  <a:txBody>
                    <a:bodyPr/>
                    <a:lstStyle/>
                    <a:p>
                      <a:pPr indent="0" fontAlgn="auto">
                        <a:lnSpc>
                          <a:spcPct val="120000"/>
                        </a:lnSpc>
                        <a:buNone/>
                      </a:pPr>
                      <a:r>
                        <a:rPr lang="zh-CN" altLang="en-US" sz="2000"/>
                        <a:t>①</a:t>
                      </a:r>
                      <a:r>
                        <a:rPr lang="zh-CN" altLang="en-US" sz="2000" b="1" u="sng">
                          <a:solidFill>
                            <a:srgbClr val="FF0000"/>
                          </a:solidFill>
                        </a:rPr>
                        <a:t>中国特色社会主义制度的最大优势是中国共产党领导</a:t>
                      </a:r>
                      <a:r>
                        <a:rPr lang="zh-CN" altLang="en-US" sz="2000"/>
                        <a:t>，中国共产党坚持</a:t>
                      </a:r>
                      <a:r>
                        <a:rPr lang="zh-CN" altLang="en-US" sz="2000" b="1" u="sng">
                          <a:solidFill>
                            <a:srgbClr val="FF0000"/>
                          </a:solidFill>
                        </a:rPr>
                        <a:t>科学执政、民主执政</a:t>
                      </a:r>
                      <a:r>
                        <a:rPr lang="zh-CN" altLang="en-US" sz="2000" b="1" u="sng">
                          <a:solidFill>
                            <a:srgbClr val="1F2DA8"/>
                          </a:solidFill>
                          <a:sym typeface="+mn-ea"/>
                        </a:rPr>
                        <a:t>&lt;推进党的工作民主化、科学化&gt;</a:t>
                      </a:r>
                      <a:r>
                        <a:rPr lang="zh-CN" altLang="en-US" sz="2000"/>
                        <a:t>。</a:t>
                      </a:r>
                      <a:endParaRPr lang="zh-CN" altLang="en-US" sz="2000">
                        <a:sym typeface="+mn-ea"/>
                      </a:endParaRPr>
                    </a:p>
                  </a:txBody>
                  <a:tcPr anchor="ctr"/>
                </a:tc>
                <a:tc rowSpan="4">
                  <a:txBody>
                    <a:bodyPr/>
                    <a:lstStyle/>
                    <a:p>
                      <a:pPr algn="ctr" fontAlgn="auto">
                        <a:lnSpc>
                          <a:spcPct val="120000"/>
                        </a:lnSpc>
                        <a:buNone/>
                      </a:pPr>
                      <a:r>
                        <a:rPr lang="zh-CN" altLang="en-US"/>
                        <a:t>结合材料，运用《政治与法治》的知识分析</a:t>
                      </a:r>
                      <a:r>
                        <a:rPr lang="zh-CN" altLang="en-US" b="1">
                          <a:highlight>
                            <a:srgbClr val="FFFF00"/>
                          </a:highlight>
                        </a:rPr>
                        <a:t>党的二十大</a:t>
                      </a:r>
                      <a:r>
                        <a:rPr lang="zh-CN" altLang="en-US"/>
                        <a:t>相关工作开展</a:t>
                      </a:r>
                      <a:r>
                        <a:rPr lang="zh-CN" altLang="en-US" b="1">
                          <a:highlight>
                            <a:srgbClr val="FFFF00"/>
                          </a:highlight>
                        </a:rPr>
                        <a:t>网络</a:t>
                      </a:r>
                      <a:r>
                        <a:rPr lang="zh-CN" altLang="en-US" b="1">
                          <a:highlight>
                            <a:srgbClr val="00FF00"/>
                          </a:highlight>
                        </a:rPr>
                        <a:t>征求意见</a:t>
                      </a:r>
                      <a:r>
                        <a:rPr lang="zh-CN" altLang="en-US"/>
                        <a:t>的</a:t>
                      </a:r>
                      <a:r>
                        <a:rPr lang="zh-CN" altLang="en-US" b="1">
                          <a:highlight>
                            <a:srgbClr val="FFFF00"/>
                          </a:highlight>
                        </a:rPr>
                        <a:t>依据</a:t>
                      </a:r>
                      <a:r>
                        <a:rPr lang="zh-CN" altLang="en-US"/>
                        <a:t>。(12分)</a:t>
                      </a:r>
                      <a:endParaRPr lang="zh-CN" altLang="en-US"/>
                    </a:p>
                  </a:txBody>
                  <a:tcPr anchor="ctr"/>
                </a:tc>
              </a:tr>
              <a:tr h="1068070">
                <a:tc>
                  <a:txBody>
                    <a:bodyPr/>
                    <a:lstStyle/>
                    <a:p>
                      <a:pPr indent="0" algn="ctr" fontAlgn="auto">
                        <a:lnSpc>
                          <a:spcPct val="110000"/>
                        </a:lnSpc>
                        <a:buNone/>
                      </a:pPr>
                      <a:r>
                        <a:rPr lang="zh-CN" sz="1800" b="1">
                          <a:highlight>
                            <a:srgbClr val="FFFF00"/>
                          </a:highlight>
                          <a:latin typeface="华文中宋" panose="02010600040101010101" charset="-122"/>
                          <a:ea typeface="华文中宋" panose="02010600040101010101" charset="-122"/>
                          <a:cs typeface="Arial Black" panose="020B0A04020102020204" charset="0"/>
                          <a:sym typeface="+mn-ea"/>
                        </a:rPr>
                        <a:t>网络</a:t>
                      </a:r>
                      <a:r>
                        <a:rPr lang="zh-CN" sz="1800" b="1">
                          <a:latin typeface="华文中宋" panose="02010600040101010101" charset="-122"/>
                          <a:ea typeface="华文中宋" panose="02010600040101010101" charset="-122"/>
                          <a:cs typeface="Arial Black" panose="020B0A04020102020204" charset="0"/>
                          <a:sym typeface="+mn-ea"/>
                        </a:rPr>
                        <a:t>征求</a:t>
                      </a:r>
                      <a:r>
                        <a:rPr lang="en-US" sz="1800" b="1">
                          <a:latin typeface="楷体" panose="02010609060101010101" charset="-122"/>
                          <a:ea typeface="楷体" panose="02010609060101010101" charset="-122"/>
                          <a:cs typeface="楷体" panose="02010609060101010101" charset="-122"/>
                          <a:sym typeface="+mn-ea"/>
                        </a:rPr>
                        <a:t>  </a:t>
                      </a:r>
                      <a:endParaRPr lang="en-US" sz="1800" b="1">
                        <a:latin typeface="楷体" panose="02010609060101010101" charset="-122"/>
                        <a:ea typeface="楷体" panose="02010609060101010101" charset="-122"/>
                        <a:cs typeface="楷体" panose="02010609060101010101" charset="-122"/>
                        <a:sym typeface="+mn-ea"/>
                      </a:endParaRPr>
                    </a:p>
                  </a:txBody>
                  <a:tcPr anchor="ctr"/>
                </a:tc>
                <a:tc>
                  <a:txBody>
                    <a:bodyPr/>
                    <a:lstStyle/>
                    <a:p>
                      <a:pPr indent="0" fontAlgn="auto">
                        <a:lnSpc>
                          <a:spcPct val="120000"/>
                        </a:lnSpc>
                        <a:buNone/>
                      </a:pPr>
                      <a:r>
                        <a:rPr lang="zh-CN" altLang="en-US" sz="2000">
                          <a:sym typeface="+mn-ea"/>
                        </a:rPr>
                        <a:t>②广大人民群众</a:t>
                      </a:r>
                      <a:r>
                        <a:rPr lang="zh-CN" altLang="en-US" sz="2000" b="1" u="sng">
                          <a:solidFill>
                            <a:srgbClr val="FF0000"/>
                          </a:solidFill>
                          <a:sym typeface="+mn-ea"/>
                        </a:rPr>
                        <a:t>可通过网络渠道提出意见建议</a:t>
                      </a:r>
                      <a:r>
                        <a:rPr lang="en-US" altLang="zh-CN" sz="2000" b="1" u="sng">
                          <a:solidFill>
                            <a:srgbClr val="1F2DA8"/>
                          </a:solidFill>
                          <a:sym typeface="+mn-ea"/>
                        </a:rPr>
                        <a:t>&lt;</a:t>
                      </a:r>
                      <a:r>
                        <a:rPr lang="zh-CN" altLang="en-US" sz="2000" b="1" u="sng">
                          <a:solidFill>
                            <a:srgbClr val="1F2DA8"/>
                          </a:solidFill>
                          <a:sym typeface="+mn-ea"/>
                        </a:rPr>
                        <a:t>拓宽民主渠道、扩大公民有序的政治参与</a:t>
                      </a:r>
                      <a:r>
                        <a:rPr lang="en-US" altLang="zh-CN" sz="2000" b="1" u="sng">
                          <a:solidFill>
                            <a:srgbClr val="1F2DA8"/>
                          </a:solidFill>
                          <a:sym typeface="+mn-ea"/>
                        </a:rPr>
                        <a:t>&gt;</a:t>
                      </a:r>
                      <a:r>
                        <a:rPr lang="zh-CN" altLang="en-US" sz="2000">
                          <a:sym typeface="+mn-ea"/>
                        </a:rPr>
                        <a:t>，适应互联网时代新要求，有利于</a:t>
                      </a:r>
                      <a:r>
                        <a:rPr lang="zh-CN" altLang="en-US" sz="2000" b="1" u="sng">
                          <a:solidFill>
                            <a:srgbClr val="FF0000"/>
                          </a:solidFill>
                          <a:sym typeface="+mn-ea"/>
                        </a:rPr>
                        <a:t>推进最广泛、最真实、最管用的全过程人民民主</a:t>
                      </a:r>
                      <a:endParaRPr lang="zh-CN" altLang="en-US" sz="2000">
                        <a:sym typeface="+mn-ea"/>
                      </a:endParaRPr>
                    </a:p>
                  </a:txBody>
                  <a:tcPr anchor="ctr"/>
                </a:tc>
                <a:tc vMerge="1">
                  <a:tcPr/>
                </a:tc>
              </a:tr>
              <a:tr h="1078230">
                <a:tc>
                  <a:txBody>
                    <a:bodyPr/>
                    <a:lstStyle/>
                    <a:p>
                      <a:pPr indent="0" algn="ctr" fontAlgn="auto">
                        <a:lnSpc>
                          <a:spcPct val="110000"/>
                        </a:lnSpc>
                        <a:buNone/>
                      </a:pPr>
                      <a:r>
                        <a:rPr lang="zh-CN" sz="1800" b="1">
                          <a:latin typeface="华文中宋" panose="02010600040101010101" charset="-122"/>
                          <a:ea typeface="华文中宋" panose="02010600040101010101" charset="-122"/>
                          <a:cs typeface="Arial Black" panose="020B0A04020102020204" charset="0"/>
                          <a:sym typeface="+mn-ea"/>
                        </a:rPr>
                        <a:t>征求</a:t>
                      </a:r>
                      <a:r>
                        <a:rPr lang="zh-CN" sz="1800" b="1">
                          <a:highlight>
                            <a:srgbClr val="FFFF00"/>
                          </a:highlight>
                          <a:latin typeface="华文中宋" panose="02010600040101010101" charset="-122"/>
                          <a:ea typeface="华文中宋" panose="02010600040101010101" charset="-122"/>
                          <a:cs typeface="Arial Black" panose="020B0A04020102020204" charset="0"/>
                          <a:sym typeface="+mn-ea"/>
                        </a:rPr>
                        <a:t>网友</a:t>
                      </a:r>
                      <a:endParaRPr lang="zh-CN" sz="1800" b="1">
                        <a:highlight>
                          <a:srgbClr val="FFFF00"/>
                        </a:highlight>
                        <a:latin typeface="华文中宋" panose="02010600040101010101" charset="-122"/>
                        <a:ea typeface="华文中宋" panose="02010600040101010101" charset="-122"/>
                        <a:cs typeface="Arial Black" panose="020B0A04020102020204" charset="0"/>
                        <a:sym typeface="+mn-ea"/>
                      </a:endParaRPr>
                    </a:p>
                    <a:p>
                      <a:pPr indent="0" algn="ctr" fontAlgn="auto">
                        <a:lnSpc>
                          <a:spcPct val="110000"/>
                        </a:lnSpc>
                        <a:buNone/>
                      </a:pPr>
                      <a:r>
                        <a:rPr lang="zh-CN" sz="1800" b="1">
                          <a:latin typeface="华文中宋" panose="02010600040101010101" charset="-122"/>
                          <a:ea typeface="华文中宋" panose="02010600040101010101" charset="-122"/>
                          <a:cs typeface="Arial Black" panose="020B0A04020102020204" charset="0"/>
                          <a:sym typeface="+mn-ea"/>
                        </a:rPr>
                        <a:t>意见</a:t>
                      </a:r>
                      <a:endParaRPr lang="zh-CN" sz="1800" b="1">
                        <a:highlight>
                          <a:srgbClr val="FFFF00"/>
                        </a:highlight>
                        <a:latin typeface="华文中宋" panose="02010600040101010101" charset="-122"/>
                        <a:ea typeface="华文中宋" panose="02010600040101010101" charset="-122"/>
                        <a:cs typeface="Arial Black" panose="020B0A04020102020204" charset="0"/>
                        <a:sym typeface="+mn-ea"/>
                      </a:endParaRPr>
                    </a:p>
                  </a:txBody>
                  <a:tcPr anchor="ctr"/>
                </a:tc>
                <a:tc>
                  <a:txBody>
                    <a:bodyPr/>
                    <a:lstStyle/>
                    <a:p>
                      <a:pPr indent="0" fontAlgn="auto">
                        <a:lnSpc>
                          <a:spcPct val="120000"/>
                        </a:lnSpc>
                        <a:buNone/>
                      </a:pPr>
                      <a:r>
                        <a:rPr lang="zh-CN" altLang="en-US" sz="2000">
                          <a:sym typeface="+mn-ea"/>
                        </a:rPr>
                        <a:t>③我国是</a:t>
                      </a:r>
                      <a:r>
                        <a:rPr lang="zh-CN" altLang="en-US" sz="2000" b="1" u="sng">
                          <a:solidFill>
                            <a:srgbClr val="FF0000"/>
                          </a:solidFill>
                          <a:sym typeface="+mn-ea"/>
                        </a:rPr>
                        <a:t>人民民主专政的社会主义国家，人民是国家的主人</a:t>
                      </a:r>
                      <a:r>
                        <a:rPr lang="zh-CN" altLang="en-US" sz="2000">
                          <a:sym typeface="+mn-ea"/>
                        </a:rPr>
                        <a:t>，开展该活动彰显了</a:t>
                      </a:r>
                      <a:r>
                        <a:rPr lang="zh-CN" altLang="en-US" sz="2000" b="1" u="sng">
                          <a:solidFill>
                            <a:srgbClr val="FF0000"/>
                          </a:solidFill>
                          <a:sym typeface="+mn-ea"/>
                        </a:rPr>
                        <a:t>党中央发扬民主、集思广益</a:t>
                      </a:r>
                      <a:r>
                        <a:rPr lang="zh-CN" altLang="en-US" sz="2000">
                          <a:sym typeface="+mn-ea"/>
                        </a:rPr>
                        <a:t>的优良作风</a:t>
                      </a:r>
                      <a:r>
                        <a:rPr lang="zh-CN" altLang="en-US" sz="2000" b="1" u="sng">
                          <a:solidFill>
                            <a:srgbClr val="1F2DA8"/>
                          </a:solidFill>
                          <a:sym typeface="+mn-ea"/>
                        </a:rPr>
                        <a:t>&lt;坚持民主集中制&gt;</a:t>
                      </a:r>
                      <a:r>
                        <a:rPr lang="zh-CN" altLang="en-US" sz="2000">
                          <a:sym typeface="+mn-ea"/>
                        </a:rPr>
                        <a:t>，</a:t>
                      </a:r>
                      <a:r>
                        <a:rPr lang="zh-CN" altLang="en-US" sz="2000" b="1" u="sng">
                          <a:solidFill>
                            <a:srgbClr val="FF0000"/>
                          </a:solidFill>
                          <a:sym typeface="+mn-ea"/>
                        </a:rPr>
                        <a:t>密切党群关系</a:t>
                      </a:r>
                      <a:r>
                        <a:rPr lang="zh-CN" altLang="en-US" sz="2000" b="1" u="sng">
                          <a:solidFill>
                            <a:srgbClr val="1F2DA8"/>
                          </a:solidFill>
                          <a:sym typeface="+mn-ea"/>
                        </a:rPr>
                        <a:t>&lt;践行群众观点、群众路线&gt;</a:t>
                      </a:r>
                      <a:r>
                        <a:rPr lang="zh-CN" altLang="en-US" sz="2000">
                          <a:sym typeface="+mn-ea"/>
                        </a:rPr>
                        <a:t>，是我们</a:t>
                      </a:r>
                      <a:r>
                        <a:rPr lang="zh-CN" altLang="en-US" sz="2000" b="1" u="sng">
                          <a:solidFill>
                            <a:srgbClr val="FF0000"/>
                          </a:solidFill>
                          <a:sym typeface="+mn-ea"/>
                        </a:rPr>
                        <a:t>党坚持以人民为中心</a:t>
                      </a:r>
                      <a:r>
                        <a:rPr lang="en-US" altLang="zh-CN" sz="2000" b="1" u="sng">
                          <a:solidFill>
                            <a:srgbClr val="FF0000"/>
                          </a:solidFill>
                          <a:sym typeface="+mn-ea"/>
                        </a:rPr>
                        <a:t>/</a:t>
                      </a:r>
                      <a:r>
                        <a:rPr lang="zh-CN" altLang="en-US" sz="2000" b="1" u="sng">
                          <a:solidFill>
                            <a:srgbClr val="FF0000"/>
                          </a:solidFill>
                          <a:sym typeface="+mn-ea"/>
                        </a:rPr>
                        <a:t>人民立场、尊重人民主体地位和首创精神</a:t>
                      </a:r>
                      <a:r>
                        <a:rPr lang="zh-CN" altLang="en-US" sz="2000">
                          <a:sym typeface="+mn-ea"/>
                        </a:rPr>
                        <a:t>的重要体现。</a:t>
                      </a:r>
                      <a:endParaRPr lang="zh-CN" altLang="en-US" sz="2000">
                        <a:sym typeface="+mn-ea"/>
                      </a:endParaRPr>
                    </a:p>
                    <a:p>
                      <a:pPr indent="0" fontAlgn="auto">
                        <a:lnSpc>
                          <a:spcPct val="120000"/>
                        </a:lnSpc>
                        <a:buNone/>
                      </a:pPr>
                      <a:r>
                        <a:rPr lang="en-US" altLang="zh-CN" sz="2000" b="1">
                          <a:highlight>
                            <a:srgbClr val="00FFFF"/>
                          </a:highlight>
                          <a:sym typeface="+mn-ea"/>
                        </a:rPr>
                        <a:t>[</a:t>
                      </a:r>
                      <a:r>
                        <a:rPr lang="zh-CN" altLang="en-US" sz="2000" b="1">
                          <a:highlight>
                            <a:srgbClr val="00FFFF"/>
                          </a:highlight>
                          <a:sym typeface="+mn-ea"/>
                        </a:rPr>
                        <a:t>还可以答</a:t>
                      </a:r>
                      <a:r>
                        <a:rPr lang="en-US" altLang="zh-CN" sz="2000" b="1">
                          <a:highlight>
                            <a:srgbClr val="00FFFF"/>
                          </a:highlight>
                          <a:sym typeface="+mn-ea"/>
                        </a:rPr>
                        <a:t>]</a:t>
                      </a:r>
                      <a:r>
                        <a:rPr lang="zh-CN" altLang="en-US" sz="2000">
                          <a:highlight>
                            <a:srgbClr val="00FFFF"/>
                          </a:highlight>
                          <a:sym typeface="+mn-ea"/>
                        </a:rPr>
                        <a:t>有利于保障公民的知情权、参与权、表达权、激发人民参与民主政治实践的积极性和主动性。</a:t>
                      </a:r>
                      <a:endParaRPr lang="zh-CN" altLang="en-US" sz="2000">
                        <a:highlight>
                          <a:srgbClr val="00FFFF"/>
                        </a:highlight>
                        <a:sym typeface="+mn-ea"/>
                      </a:endParaRPr>
                    </a:p>
                  </a:txBody>
                  <a:tcPr anchor="ctr"/>
                </a:tc>
                <a:tc vMerge="1">
                  <a:tcPr/>
                </a:tc>
              </a:tr>
              <a:tr h="1027430">
                <a:tc>
                  <a:txBody>
                    <a:bodyPr/>
                    <a:lstStyle/>
                    <a:p>
                      <a:pPr indent="0" algn="ctr" fontAlgn="auto">
                        <a:lnSpc>
                          <a:spcPct val="110000"/>
                        </a:lnSpc>
                        <a:buNone/>
                      </a:pPr>
                      <a:r>
                        <a:rPr lang="zh-CN" sz="1800" b="1">
                          <a:highlight>
                            <a:srgbClr val="FFFF00"/>
                          </a:highlight>
                          <a:latin typeface="华文中宋" panose="02010600040101010101" charset="-122"/>
                          <a:ea typeface="华文中宋" panose="02010600040101010101" charset="-122"/>
                          <a:cs typeface="Arial Black" panose="020B0A04020102020204" charset="0"/>
                          <a:sym typeface="+mn-ea"/>
                        </a:rPr>
                        <a:t>整个过程</a:t>
                      </a:r>
                      <a:r>
                        <a:rPr lang="zh-CN" sz="1800" b="1">
                          <a:latin typeface="华文中宋" panose="02010600040101010101" charset="-122"/>
                          <a:ea typeface="华文中宋" panose="02010600040101010101" charset="-122"/>
                          <a:cs typeface="Arial Black" panose="020B0A04020102020204" charset="0"/>
                          <a:sym typeface="+mn-ea"/>
                        </a:rPr>
                        <a:t>体现什么、有利于什么</a:t>
                      </a:r>
                      <a:endParaRPr lang="zh-CN" sz="1800" b="1">
                        <a:highlight>
                          <a:srgbClr val="FFFF00"/>
                        </a:highlight>
                        <a:latin typeface="华文中宋" panose="02010600040101010101" charset="-122"/>
                        <a:ea typeface="华文中宋" panose="02010600040101010101" charset="-122"/>
                        <a:cs typeface="Arial Black" panose="020B0A04020102020204" charset="0"/>
                        <a:sym typeface="+mn-ea"/>
                      </a:endParaRPr>
                    </a:p>
                  </a:txBody>
                  <a:tcPr anchor="ctr"/>
                </a:tc>
                <a:tc>
                  <a:txBody>
                    <a:bodyPr/>
                    <a:lstStyle/>
                    <a:p>
                      <a:pPr indent="0" fontAlgn="auto">
                        <a:lnSpc>
                          <a:spcPct val="120000"/>
                        </a:lnSpc>
                        <a:buNone/>
                      </a:pPr>
                      <a:r>
                        <a:rPr lang="zh-CN" altLang="en-US" sz="2000">
                          <a:sym typeface="+mn-ea"/>
                        </a:rPr>
                        <a:t>④该活动实现了</a:t>
                      </a:r>
                      <a:r>
                        <a:rPr lang="zh-CN" altLang="en-US" sz="2000" b="1" u="sng">
                          <a:solidFill>
                            <a:srgbClr val="FF0000"/>
                          </a:solidFill>
                          <a:sym typeface="+mn-ea"/>
                        </a:rPr>
                        <a:t>党的领导、人民当家作主、依法治国三者有机统一</a:t>
                      </a:r>
                      <a:r>
                        <a:rPr lang="zh-CN" altLang="en-US" sz="2000">
                          <a:sym typeface="+mn-ea"/>
                        </a:rPr>
                        <a:t>，有利于</a:t>
                      </a:r>
                      <a:r>
                        <a:rPr lang="zh-CN" altLang="en-US" sz="2000" b="1" u="sng">
                          <a:solidFill>
                            <a:srgbClr val="FF0000"/>
                          </a:solidFill>
                          <a:sym typeface="+mn-ea"/>
                        </a:rPr>
                        <a:t>发展社会主义民主政治</a:t>
                      </a:r>
                      <a:r>
                        <a:rPr lang="zh-CN" altLang="en-US" sz="2000">
                          <a:sym typeface="+mn-ea"/>
                        </a:rPr>
                        <a:t>，</a:t>
                      </a:r>
                      <a:r>
                        <a:rPr lang="zh-CN" altLang="en-US" sz="2000" b="1" u="sng">
                          <a:solidFill>
                            <a:srgbClr val="FF0000"/>
                          </a:solidFill>
                          <a:sym typeface="+mn-ea"/>
                        </a:rPr>
                        <a:t>推进国家治理体系和治理能力现代化</a:t>
                      </a:r>
                      <a:r>
                        <a:rPr lang="zh-CN" altLang="en-US" sz="2000">
                          <a:sym typeface="+mn-ea"/>
                        </a:rPr>
                        <a:t>。</a:t>
                      </a:r>
                      <a:endParaRPr lang="zh-CN" altLang="en-US" sz="2000">
                        <a:sym typeface="+mn-ea"/>
                      </a:endParaRPr>
                    </a:p>
                  </a:txBody>
                  <a:tcPr/>
                </a:tc>
                <a:tc vMerge="1">
                  <a:tcPr/>
                </a:tc>
              </a:tr>
            </a:tbl>
          </a:graphicData>
        </a:graphic>
      </p:graphicFrame>
      <p:sp>
        <p:nvSpPr>
          <p:cNvPr id="3" name="文本框 2"/>
          <p:cNvSpPr txBox="1"/>
          <p:nvPr/>
        </p:nvSpPr>
        <p:spPr>
          <a:xfrm>
            <a:off x="83185" y="131445"/>
            <a:ext cx="12108815" cy="829945"/>
          </a:xfrm>
          <a:prstGeom prst="rect">
            <a:avLst/>
          </a:prstGeom>
          <a:noFill/>
        </p:spPr>
        <p:txBody>
          <a:bodyPr wrap="square" rtlCol="0" anchor="t">
            <a:spAutoFit/>
          </a:bodyPr>
          <a:lstStyle/>
          <a:p>
            <a:r>
              <a:rPr 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【配套</a:t>
            </a:r>
            <a:r>
              <a:rPr lang="en-US" alt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第四课</a:t>
            </a:r>
            <a:r>
              <a:rPr lang="en-US" alt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-P37-12</a:t>
            </a:r>
            <a:r>
              <a:rPr 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问题逻辑分析</a:t>
            </a:r>
            <a:r>
              <a:rPr lang="en-US" altLang="zh-CN" sz="2400" b="1">
                <a:solidFill>
                  <a:srgbClr val="1F2DA8"/>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谁征求-党</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怎么征求-网络</a:t>
            </a:r>
            <a:r>
              <a:rPr lang="en-US" altLang="zh-CN" sz="2400" b="1">
                <a:solidFill>
                  <a:schemeClr val="tx1"/>
                </a:solidFill>
                <a:latin typeface="楷体" panose="02010609060101010101" charset="-122"/>
                <a:ea typeface="楷体" panose="02010609060101010101" charset="-122"/>
                <a:cs typeface="楷体" panose="02010609060101010101" charset="-122"/>
                <a:sym typeface="+mn-ea"/>
              </a:rPr>
              <a:t>&lt;方式手段渠道&gt;</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征求谁的意见</a:t>
            </a:r>
            <a:r>
              <a:rPr lang="en-US" altLang="zh-CN"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-网友</a:t>
            </a:r>
            <a:r>
              <a:rPr lang="en-US" altLang="zh-CN" sz="2400" b="1">
                <a:solidFill>
                  <a:schemeClr val="tx1"/>
                </a:solidFill>
                <a:latin typeface="楷体" panose="02010609060101010101" charset="-122"/>
                <a:ea typeface="楷体" panose="02010609060101010101" charset="-122"/>
                <a:cs typeface="楷体" panose="02010609060101010101" charset="-122"/>
                <a:sym typeface="+mn-ea"/>
              </a:rPr>
              <a:t>&lt;</a:t>
            </a:r>
            <a:r>
              <a:rPr lang="zh-CN" altLang="en-US" sz="2400" b="1">
                <a:solidFill>
                  <a:schemeClr val="tx1"/>
                </a:solidFill>
                <a:latin typeface="楷体" panose="02010609060101010101" charset="-122"/>
                <a:ea typeface="楷体" panose="02010609060101010101" charset="-122"/>
                <a:cs typeface="楷体" panose="02010609060101010101" charset="-122"/>
                <a:sym typeface="+mn-ea"/>
              </a:rPr>
              <a:t>人民</a:t>
            </a:r>
            <a:r>
              <a:rPr lang="en-US" altLang="zh-CN" sz="2400" b="1">
                <a:solidFill>
                  <a:schemeClr val="tx1"/>
                </a:solidFill>
                <a:latin typeface="楷体" panose="02010609060101010101" charset="-122"/>
                <a:ea typeface="楷体" panose="02010609060101010101" charset="-122"/>
                <a:cs typeface="楷体" panose="02010609060101010101" charset="-122"/>
                <a:sym typeface="+mn-ea"/>
              </a:rPr>
              <a:t>&gt;</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征求什么的意见-工作</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sym typeface="+mn-ea"/>
              </a:rPr>
              <a:t>；整个过程</a:t>
            </a:r>
            <a:r>
              <a:rPr lang="zh-CN" altLang="en-US" sz="2400" b="1">
                <a:solidFill>
                  <a:schemeClr val="tx1"/>
                </a:solidFill>
                <a:highlight>
                  <a:srgbClr val="FFFF00"/>
                </a:highlight>
                <a:latin typeface="方正粗黑宋简体" panose="02000000000000000000" charset="-122"/>
                <a:ea typeface="方正粗黑宋简体" panose="02000000000000000000" charset="-122"/>
                <a:cs typeface="方正粗黑宋简体" panose="02000000000000000000" charset="-122"/>
                <a:sym typeface="+mn-ea"/>
              </a:rPr>
              <a:t>体现什么、有利于什么</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a:stretch>
            <a:fillRect/>
          </a:stretch>
        </p:blipFill>
        <p:spPr>
          <a:xfrm>
            <a:off x="576580" y="1260475"/>
            <a:ext cx="11039475" cy="2663825"/>
          </a:xfrm>
          <a:prstGeom prst="rect">
            <a:avLst/>
          </a:prstGeom>
        </p:spPr>
      </p:pic>
      <p:graphicFrame>
        <p:nvGraphicFramePr>
          <p:cNvPr id="2" name="表格 1"/>
          <p:cNvGraphicFramePr/>
          <p:nvPr>
            <p:custDataLst>
              <p:tags r:id="rId1"/>
            </p:custDataLst>
          </p:nvPr>
        </p:nvGraphicFramePr>
        <p:xfrm>
          <a:off x="0" y="94615"/>
          <a:ext cx="12115800" cy="6631940"/>
        </p:xfrm>
        <a:graphic>
          <a:graphicData uri="http://schemas.openxmlformats.org/drawingml/2006/table">
            <a:tbl>
              <a:tblPr firstRow="1" bandRow="1">
                <a:tableStyleId>{5C22544A-7EE6-4342-B048-85BDC9FD1C3A}</a:tableStyleId>
              </a:tblPr>
              <a:tblGrid>
                <a:gridCol w="2845435"/>
                <a:gridCol w="8206105"/>
                <a:gridCol w="1064260"/>
              </a:tblGrid>
              <a:tr h="365760">
                <a:tc>
                  <a:txBody>
                    <a:bodyPr/>
                    <a:lstStyle/>
                    <a:p>
                      <a:pPr algn="ctr">
                        <a:buNone/>
                      </a:pPr>
                      <a:r>
                        <a:rPr lang="zh-CN" altLang="en-US"/>
                        <a:t>情</a:t>
                      </a:r>
                      <a:endParaRPr lang="zh-CN" altLang="en-US"/>
                    </a:p>
                  </a:txBody>
                  <a:tcPr/>
                </a:tc>
                <a:tc>
                  <a:txBody>
                    <a:bodyPr/>
                    <a:lstStyle/>
                    <a:p>
                      <a:pPr algn="ctr">
                        <a:buNone/>
                      </a:pPr>
                      <a:r>
                        <a:rPr lang="zh-CN" altLang="en-US"/>
                        <a:t>知（每点</a:t>
                      </a:r>
                      <a:r>
                        <a:rPr lang="en-US" altLang="zh-CN"/>
                        <a:t>3</a:t>
                      </a:r>
                      <a:r>
                        <a:rPr lang="zh-CN" altLang="en-US"/>
                        <a:t>分）</a:t>
                      </a:r>
                      <a:endParaRPr lang="zh-CN" altLang="en-US"/>
                    </a:p>
                  </a:txBody>
                  <a:tcPr/>
                </a:tc>
                <a:tc>
                  <a:txBody>
                    <a:bodyPr/>
                    <a:lstStyle/>
                    <a:p>
                      <a:pPr algn="ctr">
                        <a:buNone/>
                      </a:pPr>
                      <a:r>
                        <a:rPr lang="zh-CN" altLang="en-US"/>
                        <a:t>问</a:t>
                      </a:r>
                      <a:endParaRPr lang="zh-CN" altLang="en-US"/>
                    </a:p>
                  </a:txBody>
                  <a:tcPr/>
                </a:tc>
              </a:tr>
              <a:tr h="1554480">
                <a:tc>
                  <a:txBody>
                    <a:bodyPr/>
                    <a:lstStyle/>
                    <a:p>
                      <a:pPr indent="0" algn="l" fontAlgn="auto">
                        <a:lnSpc>
                          <a:spcPct val="100000"/>
                        </a:lnSpc>
                        <a:buNone/>
                      </a:pPr>
                      <a:r>
                        <a:rPr lang="zh-CN" sz="2100" b="1" u="sng">
                          <a:solidFill>
                            <a:srgbClr val="FF0000"/>
                          </a:solidFill>
                          <a:latin typeface="楷体" panose="02010609060101010101" charset="-122"/>
                          <a:ea typeface="楷体" panose="02010609060101010101" charset="-122"/>
                          <a:cs typeface="Arial Black" panose="020B0A04020102020204" charset="0"/>
                          <a:sym typeface="+mn-ea"/>
                        </a:rPr>
                        <a:t>党</a:t>
                      </a:r>
                      <a:r>
                        <a:rPr lang="zh-CN" sz="2100" b="1">
                          <a:latin typeface="楷体" panose="02010609060101010101" charset="-122"/>
                          <a:ea typeface="楷体" panose="02010609060101010101" charset="-122"/>
                          <a:cs typeface="Arial Black" panose="020B0A04020102020204" charset="0"/>
                          <a:sym typeface="+mn-ea"/>
                        </a:rPr>
                        <a:t>的十八大以来，</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习近平总书记</a:t>
                      </a:r>
                      <a:r>
                        <a:rPr lang="en-US" altLang="zh-CN" sz="2100" b="1">
                          <a:latin typeface="楷体" panose="02010609060101010101" charset="-122"/>
                          <a:ea typeface="楷体" panose="02010609060101010101" charset="-122"/>
                          <a:cs typeface="Arial Black" panose="020B0A04020102020204" charset="0"/>
                          <a:sym typeface="+mn-ea"/>
                        </a:rPr>
                        <a:t>……</a:t>
                      </a:r>
                      <a:r>
                        <a:rPr lang="zh-CN" sz="2100" b="1">
                          <a:latin typeface="楷体" panose="02010609060101010101" charset="-122"/>
                          <a:ea typeface="楷体" panose="02010609060101010101" charset="-122"/>
                          <a:cs typeface="Arial Black" panose="020B0A04020102020204" charset="0"/>
                          <a:sym typeface="+mn-ea"/>
                        </a:rPr>
                        <a:t>重要论述。</a:t>
                      </a:r>
                      <a:endParaRPr lang="zh-CN" sz="2100" b="1">
                        <a:latin typeface="楷体" panose="02010609060101010101" charset="-122"/>
                        <a:ea typeface="楷体" panose="02010609060101010101" charset="-122"/>
                        <a:cs typeface="Arial Black" panose="020B0A04020102020204" charset="0"/>
                        <a:sym typeface="+mn-ea"/>
                      </a:endParaRPr>
                    </a:p>
                  </a:txBody>
                  <a:tcPr anchor="ctr"/>
                </a:tc>
                <a:tc>
                  <a:txBody>
                    <a:bodyPr/>
                    <a:lstStyle/>
                    <a:p>
                      <a:pPr indent="0" fontAlgn="auto">
                        <a:lnSpc>
                          <a:spcPct val="120000"/>
                        </a:lnSpc>
                        <a:buNone/>
                      </a:pPr>
                      <a:r>
                        <a:rPr lang="zh-CN" altLang="en-US" sz="2000"/>
                        <a:t>①</a:t>
                      </a:r>
                      <a:r>
                        <a:rPr lang="zh-CN" altLang="en-US" sz="2000" b="1" u="sng">
                          <a:solidFill>
                            <a:srgbClr val="FF0000"/>
                          </a:solidFill>
                        </a:rPr>
                        <a:t>中国共产党领导是中国特色社会主义最本质的特征</a:t>
                      </a:r>
                      <a:r>
                        <a:rPr lang="zh-CN" altLang="en-US" sz="2000"/>
                        <a:t>，</a:t>
                      </a:r>
                      <a:r>
                        <a:rPr lang="zh-CN" altLang="en-US" sz="2000" b="1" u="sng">
                          <a:solidFill>
                            <a:srgbClr val="FF0000"/>
                          </a:solidFill>
                          <a:sym typeface="+mn-ea"/>
                        </a:rPr>
                        <a:t>党总揽全局、协调各方，依法执政、领导立法</a:t>
                      </a:r>
                      <a:r>
                        <a:rPr lang="zh-CN" altLang="en-US" sz="2000"/>
                        <a:t>，党以</a:t>
                      </a:r>
                      <a:r>
                        <a:rPr lang="zh-CN" altLang="en-US" sz="2000" b="1" u="sng">
                          <a:solidFill>
                            <a:srgbClr val="FF0000"/>
                          </a:solidFill>
                        </a:rPr>
                        <a:t>保障人民根本利益为出发点和落脚点</a:t>
                      </a:r>
                      <a:r>
                        <a:rPr lang="zh-CN" altLang="en-US" sz="2000"/>
                        <a:t>，</a:t>
                      </a:r>
                      <a:r>
                        <a:rPr lang="zh-CN" altLang="en-US" sz="2000" b="1" u="sng">
                          <a:solidFill>
                            <a:srgbClr val="FF0000"/>
                          </a:solidFill>
                        </a:rPr>
                        <a:t>支持人大</a:t>
                      </a:r>
                      <a:r>
                        <a:rPr lang="zh-CN" altLang="en-US" sz="2000"/>
                        <a:t>制定能满足人民群众美好生活向往的法律，保障人民当家作主。</a:t>
                      </a:r>
                      <a:endParaRPr lang="zh-CN" altLang="en-US" sz="2000"/>
                    </a:p>
                  </a:txBody>
                  <a:tcPr anchor="ctr"/>
                </a:tc>
                <a:tc rowSpan="4">
                  <a:txBody>
                    <a:bodyPr/>
                    <a:lstStyle/>
                    <a:p>
                      <a:pPr algn="ctr" fontAlgn="auto">
                        <a:lnSpc>
                          <a:spcPct val="120000"/>
                        </a:lnSpc>
                        <a:buNone/>
                      </a:pPr>
                      <a:r>
                        <a:rPr lang="zh-CN" altLang="en-US"/>
                        <a:t>结合材料，运用《政治与法治》知识，说明</a:t>
                      </a:r>
                      <a:r>
                        <a:rPr lang="zh-CN" altLang="en-US" b="1" u="sng">
                          <a:solidFill>
                            <a:srgbClr val="FF0000"/>
                          </a:solidFill>
                        </a:rPr>
                        <a:t>制定爱国主义教育法</a:t>
                      </a:r>
                      <a:r>
                        <a:rPr lang="zh-CN" altLang="en-US" b="1">
                          <a:highlight>
                            <a:srgbClr val="00FFFF"/>
                          </a:highlight>
                        </a:rPr>
                        <a:t>是如何</a:t>
                      </a:r>
                      <a:r>
                        <a:rPr lang="zh-CN" altLang="en-US" b="1" u="sng">
                          <a:solidFill>
                            <a:srgbClr val="FF0000"/>
                          </a:solidFill>
                        </a:rPr>
                        <a:t>体现人民当家作主</a:t>
                      </a:r>
                      <a:r>
                        <a:rPr lang="zh-CN" altLang="en-US"/>
                        <a:t>的。（9分）</a:t>
                      </a:r>
                      <a:endParaRPr lang="zh-CN" altLang="en-US"/>
                    </a:p>
                  </a:txBody>
                  <a:tcPr anchor="ctr"/>
                </a:tc>
              </a:tr>
              <a:tr h="2329815">
                <a:tc>
                  <a:txBody>
                    <a:bodyPr/>
                    <a:lstStyle/>
                    <a:p>
                      <a:pPr indent="0" algn="l" fontAlgn="auto">
                        <a:lnSpc>
                          <a:spcPct val="100000"/>
                        </a:lnSpc>
                        <a:buNone/>
                      </a:pPr>
                      <a:r>
                        <a:rPr lang="zh-CN" sz="2100" b="1">
                          <a:latin typeface="楷体" panose="02010609060101010101" charset="-122"/>
                          <a:ea typeface="楷体" panose="02010609060101010101" charset="-122"/>
                          <a:cs typeface="Arial Black" panose="020B0A04020102020204" charset="0"/>
                          <a:sym typeface="+mn-ea"/>
                        </a:rPr>
                        <a:t>召开</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座谈会、调研</a:t>
                      </a:r>
                      <a:r>
                        <a:rPr lang="zh-CN" sz="2100" b="1">
                          <a:latin typeface="楷体" panose="02010609060101010101" charset="-122"/>
                          <a:ea typeface="楷体" panose="02010609060101010101" charset="-122"/>
                          <a:cs typeface="Arial Black" panose="020B0A04020102020204" charset="0"/>
                          <a:sym typeface="+mn-ea"/>
                        </a:rPr>
                        <a:t>等，广泛</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听取各方面意见</a:t>
                      </a:r>
                      <a:r>
                        <a:rPr lang="zh-CN" sz="2100" b="1">
                          <a:latin typeface="楷体" panose="02010609060101010101" charset="-122"/>
                          <a:ea typeface="楷体" panose="02010609060101010101" charset="-122"/>
                          <a:cs typeface="Arial Black" panose="020B0A04020102020204" charset="0"/>
                          <a:sym typeface="+mn-ea"/>
                        </a:rPr>
                        <a:t>，形成草案，审议后</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征求社会公众意见</a:t>
                      </a:r>
                      <a:r>
                        <a:rPr lang="zh-CN" sz="2100" b="1">
                          <a:latin typeface="楷体" panose="02010609060101010101" charset="-122"/>
                          <a:ea typeface="楷体" panose="02010609060101010101" charset="-122"/>
                          <a:cs typeface="Arial Black" panose="020B0A04020102020204" charset="0"/>
                          <a:sym typeface="+mn-ea"/>
                        </a:rPr>
                        <a:t>，共</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收到311人</a:t>
                      </a:r>
                      <a:r>
                        <a:rPr lang="zh-CN" sz="2100" b="1">
                          <a:latin typeface="楷体" panose="02010609060101010101" charset="-122"/>
                          <a:ea typeface="楷体" panose="02010609060101010101" charset="-122"/>
                          <a:cs typeface="Arial Black" panose="020B0A04020102020204" charset="0"/>
                          <a:sym typeface="+mn-ea"/>
                        </a:rPr>
                        <a:t>提出的</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意见</a:t>
                      </a:r>
                      <a:r>
                        <a:rPr lang="en-US" sz="1800" b="1">
                          <a:latin typeface="楷体" panose="02010609060101010101" charset="-122"/>
                          <a:ea typeface="楷体" panose="02010609060101010101" charset="-122"/>
                          <a:cs typeface="楷体" panose="02010609060101010101" charset="-122"/>
                          <a:sym typeface="+mn-ea"/>
                        </a:rPr>
                        <a:t> </a:t>
                      </a:r>
                      <a:endParaRPr lang="en-US" sz="1800" b="1">
                        <a:latin typeface="楷体" panose="02010609060101010101" charset="-122"/>
                        <a:ea typeface="楷体" panose="02010609060101010101" charset="-122"/>
                        <a:cs typeface="楷体" panose="02010609060101010101" charset="-122"/>
                        <a:sym typeface="+mn-ea"/>
                      </a:endParaRPr>
                    </a:p>
                  </a:txBody>
                  <a:tcPr anchor="ctr"/>
                </a:tc>
                <a:tc>
                  <a:txBody>
                    <a:bodyPr/>
                    <a:lstStyle/>
                    <a:p>
                      <a:pPr indent="0" algn="l" fontAlgn="auto">
                        <a:lnSpc>
                          <a:spcPct val="140000"/>
                        </a:lnSpc>
                        <a:buNone/>
                      </a:pPr>
                      <a:r>
                        <a:rPr lang="zh-CN" altLang="en-US" sz="2100">
                          <a:sym typeface="+mn-ea"/>
                        </a:rPr>
                        <a:t>②</a:t>
                      </a:r>
                      <a:r>
                        <a:rPr lang="zh-CN" altLang="en-US" sz="2100" b="1" u="sng">
                          <a:solidFill>
                            <a:srgbClr val="FF0000"/>
                          </a:solidFill>
                          <a:sym typeface="+mn-ea"/>
                        </a:rPr>
                        <a:t>人民是依法治国的主体和力量源泉</a:t>
                      </a:r>
                      <a:r>
                        <a:rPr lang="zh-CN" altLang="en-US" sz="2100">
                          <a:sym typeface="+mn-ea"/>
                        </a:rPr>
                        <a:t>，制定爱国主义教育法过程中坚持</a:t>
                      </a:r>
                      <a:r>
                        <a:rPr lang="zh-CN" altLang="en-US" sz="2100" b="1" u="sng">
                          <a:solidFill>
                            <a:srgbClr val="FF0000"/>
                          </a:solidFill>
                          <a:sym typeface="+mn-ea"/>
                        </a:rPr>
                        <a:t>科学立法、民主立法</a:t>
                      </a:r>
                      <a:r>
                        <a:rPr lang="zh-CN" altLang="en-US" sz="2100">
                          <a:sym typeface="+mn-ea"/>
                        </a:rPr>
                        <a:t>，充分</a:t>
                      </a:r>
                      <a:r>
                        <a:rPr lang="zh-CN" altLang="en-US" sz="2100" b="1" u="sng">
                          <a:solidFill>
                            <a:srgbClr val="FF0000"/>
                          </a:solidFill>
                          <a:sym typeface="+mn-ea"/>
                        </a:rPr>
                        <a:t>反映民意，集中民智</a:t>
                      </a:r>
                      <a:r>
                        <a:rPr lang="zh-CN" altLang="en-US" sz="2100">
                          <a:sym typeface="+mn-ea"/>
                        </a:rPr>
                        <a:t>，</a:t>
                      </a:r>
                      <a:r>
                        <a:rPr lang="zh-CN" altLang="en-US" sz="2100" b="1" u="sng">
                          <a:solidFill>
                            <a:srgbClr val="1F2DA8"/>
                          </a:solidFill>
                          <a:sym typeface="+mn-ea"/>
                        </a:rPr>
                        <a:t>保障人民的知情权、参与权、表达权和监督权</a:t>
                      </a:r>
                      <a:r>
                        <a:rPr lang="zh-CN" altLang="en-US" sz="2100">
                          <a:sym typeface="+mn-ea"/>
                        </a:rPr>
                        <a:t>，提高立法质量，贯彻了</a:t>
                      </a:r>
                      <a:r>
                        <a:rPr lang="zh-CN" altLang="en-US" sz="2100" b="1" u="sng">
                          <a:solidFill>
                            <a:srgbClr val="FF0000"/>
                          </a:solidFill>
                          <a:sym typeface="+mn-ea"/>
                        </a:rPr>
                        <a:t>民主集中制</a:t>
                      </a:r>
                      <a:r>
                        <a:rPr lang="zh-CN" altLang="en-US" sz="2100">
                          <a:sym typeface="+mn-ea"/>
                        </a:rPr>
                        <a:t>原则，践行</a:t>
                      </a:r>
                      <a:r>
                        <a:rPr lang="zh-CN" altLang="en-US" sz="2100" b="1" u="sng">
                          <a:solidFill>
                            <a:srgbClr val="FF0000"/>
                          </a:solidFill>
                          <a:sym typeface="+mn-ea"/>
                        </a:rPr>
                        <a:t>最广泛、最真实、最管用的全过程人民民主</a:t>
                      </a:r>
                      <a:r>
                        <a:rPr lang="zh-CN" sz="2100">
                          <a:sym typeface="+mn-ea"/>
                        </a:rPr>
                        <a:t>，</a:t>
                      </a:r>
                      <a:r>
                        <a:rPr lang="zh-CN" altLang="en-US" sz="2100">
                          <a:sym typeface="+mn-ea"/>
                        </a:rPr>
                        <a:t>人民当家作主的具体表现。</a:t>
                      </a:r>
                      <a:endParaRPr lang="zh-CN" altLang="en-US" sz="2100">
                        <a:sym typeface="+mn-ea"/>
                      </a:endParaRPr>
                    </a:p>
                  </a:txBody>
                  <a:tcPr anchor="ctr"/>
                </a:tc>
                <a:tc vMerge="1">
                  <a:tcPr/>
                </a:tc>
              </a:tr>
              <a:tr h="1357630">
                <a:tc>
                  <a:txBody>
                    <a:bodyPr/>
                    <a:lstStyle/>
                    <a:p>
                      <a:pPr indent="0" algn="l" fontAlgn="auto">
                        <a:lnSpc>
                          <a:spcPct val="110000"/>
                        </a:lnSpc>
                        <a:buNone/>
                      </a:pPr>
                      <a:r>
                        <a:rPr lang="zh-CN" sz="2100" b="1">
                          <a:latin typeface="楷体" panose="02010609060101010101" charset="-122"/>
                          <a:ea typeface="楷体" panose="02010609060101010101" charset="-122"/>
                          <a:cs typeface="Arial Black" panose="020B0A04020102020204" charset="0"/>
                          <a:sym typeface="+mn-ea"/>
                        </a:rPr>
                        <a:t>全国人大常委会法工委起草。</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初次审议</a:t>
                      </a:r>
                      <a:r>
                        <a:rPr lang="zh-CN" sz="2100" b="1">
                          <a:latin typeface="楷体" panose="02010609060101010101" charset="-122"/>
                          <a:ea typeface="楷体" panose="02010609060101010101" charset="-122"/>
                          <a:cs typeface="Arial Black" panose="020B0A04020102020204" charset="0"/>
                          <a:sym typeface="+mn-ea"/>
                        </a:rPr>
                        <a:t>，全文公布</a:t>
                      </a:r>
                      <a:r>
                        <a:rPr lang="en-US" altLang="zh-CN" sz="2100" b="1">
                          <a:latin typeface="楷体" panose="02010609060101010101" charset="-122"/>
                          <a:ea typeface="楷体" panose="02010609060101010101" charset="-122"/>
                          <a:cs typeface="Arial Black" panose="020B0A04020102020204" charset="0"/>
                          <a:sym typeface="+mn-ea"/>
                        </a:rPr>
                        <a:t>…</a:t>
                      </a:r>
                      <a:r>
                        <a:rPr lang="zh-CN" sz="2100" b="1" u="sng">
                          <a:solidFill>
                            <a:srgbClr val="FF0000"/>
                          </a:solidFill>
                          <a:latin typeface="楷体" panose="02010609060101010101" charset="-122"/>
                          <a:ea typeface="楷体" panose="02010609060101010101" charset="-122"/>
                          <a:cs typeface="Arial Black" panose="020B0A04020102020204" charset="0"/>
                          <a:sym typeface="+mn-ea"/>
                        </a:rPr>
                        <a:t>表决通过</a:t>
                      </a:r>
                      <a:endParaRPr lang="zh-CN" sz="1800" b="1">
                        <a:latin typeface="华文中宋" panose="02010600040101010101" charset="-122"/>
                        <a:ea typeface="华文中宋" panose="02010600040101010101" charset="-122"/>
                        <a:cs typeface="Arial Black" panose="020B0A04020102020204" charset="0"/>
                        <a:sym typeface="+mn-ea"/>
                      </a:endParaRPr>
                    </a:p>
                  </a:txBody>
                  <a:tcPr anchor="ctr"/>
                </a:tc>
                <a:tc>
                  <a:txBody>
                    <a:bodyPr/>
                    <a:lstStyle/>
                    <a:p>
                      <a:pPr algn="l" fontAlgn="auto">
                        <a:lnSpc>
                          <a:spcPct val="120000"/>
                        </a:lnSpc>
                        <a:buClrTx/>
                        <a:buSzTx/>
                        <a:buNone/>
                      </a:pPr>
                      <a:r>
                        <a:rPr lang="zh-CN" altLang="en-US" sz="2100">
                          <a:sym typeface="+mn-ea"/>
                        </a:rPr>
                        <a:t>③全国人民代表大会</a:t>
                      </a:r>
                      <a:r>
                        <a:rPr lang="zh-CN" altLang="en-US" sz="2100" b="1" u="sng">
                          <a:solidFill>
                            <a:srgbClr val="FF0000"/>
                          </a:solidFill>
                          <a:sym typeface="+mn-ea"/>
                        </a:rPr>
                        <a:t>行使立法权</a:t>
                      </a:r>
                      <a:r>
                        <a:rPr lang="zh-CN" altLang="en-US" sz="2100">
                          <a:sym typeface="+mn-ea"/>
                        </a:rPr>
                        <a:t>，</a:t>
                      </a:r>
                      <a:r>
                        <a:rPr lang="zh-CN" altLang="en-US" sz="2100" b="1" u="sng">
                          <a:solidFill>
                            <a:srgbClr val="FF0000"/>
                          </a:solidFill>
                          <a:sym typeface="+mn-ea"/>
                        </a:rPr>
                        <a:t>经法定程序将党的主张上升为国家意志</a:t>
                      </a:r>
                      <a:r>
                        <a:rPr lang="zh-CN" altLang="en-US" sz="2100">
                          <a:sym typeface="+mn-ea"/>
                        </a:rPr>
                        <a:t>，体现人民代表大会制度为人民当家作主提供</a:t>
                      </a:r>
                      <a:r>
                        <a:rPr lang="zh-CN" altLang="en-US" sz="2100" b="1" u="sng">
                          <a:solidFill>
                            <a:srgbClr val="FF0000"/>
                          </a:solidFill>
                          <a:sym typeface="+mn-ea"/>
                        </a:rPr>
                        <a:t>根本政治制度保证</a:t>
                      </a:r>
                      <a:r>
                        <a:rPr lang="zh-CN" altLang="en-US" sz="2100">
                          <a:sym typeface="+mn-ea"/>
                        </a:rPr>
                        <a:t>。 </a:t>
                      </a:r>
                      <a:endParaRPr lang="zh-CN" altLang="en-US" sz="2100">
                        <a:sym typeface="+mn-ea"/>
                      </a:endParaRPr>
                    </a:p>
                  </a:txBody>
                  <a:tcPr anchor="ctr"/>
                </a:tc>
                <a:tc vMerge="1">
                  <a:tcPr/>
                </a:tc>
              </a:tr>
              <a:tr h="1024255">
                <a:tc>
                  <a:txBody>
                    <a:bodyPr/>
                    <a:lstStyle/>
                    <a:p>
                      <a:pPr indent="0" algn="l" fontAlgn="auto">
                        <a:lnSpc>
                          <a:spcPct val="110000"/>
                        </a:lnSpc>
                        <a:buNone/>
                      </a:pPr>
                      <a:r>
                        <a:rPr lang="zh-CN" sz="2100" b="1">
                          <a:latin typeface="楷体" panose="02010609060101010101" charset="-122"/>
                          <a:ea typeface="楷体" panose="02010609060101010101" charset="-122"/>
                          <a:cs typeface="Arial Black" panose="020B0A04020102020204" charset="0"/>
                          <a:sym typeface="+mn-ea"/>
                        </a:rPr>
                        <a:t>整个过程怎么体现</a:t>
                      </a:r>
                      <a:endParaRPr lang="zh-CN" sz="2100" b="1">
                        <a:latin typeface="楷体" panose="02010609060101010101" charset="-122"/>
                        <a:ea typeface="楷体" panose="02010609060101010101" charset="-122"/>
                        <a:cs typeface="Arial Black" panose="020B0A04020102020204" charset="0"/>
                        <a:sym typeface="+mn-ea"/>
                      </a:endParaRPr>
                    </a:p>
                  </a:txBody>
                  <a:tcPr anchor="ctr"/>
                </a:tc>
                <a:tc>
                  <a:txBody>
                    <a:bodyPr/>
                    <a:lstStyle/>
                    <a:p>
                      <a:pPr indent="0" fontAlgn="auto">
                        <a:lnSpc>
                          <a:spcPct val="120000"/>
                        </a:lnSpc>
                        <a:buNone/>
                      </a:pPr>
                      <a:r>
                        <a:rPr lang="zh-CN" altLang="en-US" sz="2000">
                          <a:sym typeface="+mn-ea"/>
                        </a:rPr>
                        <a:t>④坚持</a:t>
                      </a:r>
                      <a:r>
                        <a:rPr lang="zh-CN" altLang="en-US" sz="2000" b="1" u="sng">
                          <a:solidFill>
                            <a:srgbClr val="FF0000"/>
                          </a:solidFill>
                          <a:sym typeface="+mn-ea"/>
                        </a:rPr>
                        <a:t>党的领导、人民当家作主、依法治国三者有机统一</a:t>
                      </a:r>
                      <a:r>
                        <a:rPr lang="zh-CN" altLang="en-US" sz="2000">
                          <a:sym typeface="+mn-ea"/>
                        </a:rPr>
                        <a:t>，</a:t>
                      </a:r>
                      <a:r>
                        <a:rPr lang="zh-CN" altLang="en-US" sz="2000" b="1" u="sng">
                          <a:solidFill>
                            <a:srgbClr val="FF0000"/>
                          </a:solidFill>
                          <a:sym typeface="+mn-ea"/>
                        </a:rPr>
                        <a:t>发展社会主义民主政治</a:t>
                      </a:r>
                      <a:r>
                        <a:rPr lang="zh-CN" altLang="en-US" sz="2000">
                          <a:sym typeface="+mn-ea"/>
                        </a:rPr>
                        <a:t>，</a:t>
                      </a:r>
                      <a:r>
                        <a:rPr lang="zh-CN" altLang="en-US" sz="2000" b="1" u="sng">
                          <a:solidFill>
                            <a:srgbClr val="FF0000"/>
                          </a:solidFill>
                          <a:sym typeface="+mn-ea"/>
                        </a:rPr>
                        <a:t>推进国家治理体系和治理能力现代化</a:t>
                      </a:r>
                      <a:r>
                        <a:rPr lang="zh-CN" altLang="en-US" sz="2100">
                          <a:sym typeface="+mn-ea"/>
                        </a:rPr>
                        <a:t>，保障人民当家作主。</a:t>
                      </a:r>
                      <a:endParaRPr lang="zh-CN" altLang="en-US" sz="2100">
                        <a:sym typeface="+mn-ea"/>
                      </a:endParaRPr>
                    </a:p>
                  </a:txBody>
                  <a:tcPr/>
                </a:tc>
                <a:tc vMerge="1">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5"/>
                                        </p:tgtEl>
                                        <p:attrNameLst>
                                          <p:attrName>style.visibility</p:attrName>
                                        </p:attrNameLst>
                                      </p:cBhvr>
                                      <p:to>
                                        <p:strVal val="hidden"/>
                                      </p:to>
                                    </p:set>
                                  </p:childTnLst>
                                </p:cTn>
                              </p:par>
                              <p:par>
                                <p:cTn id="12" presetID="22" presetClass="entr" presetSubtype="4"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216535" y="597535"/>
            <a:ext cx="11758295" cy="6185535"/>
          </a:xfrm>
          <a:prstGeom prst="rect">
            <a:avLst/>
          </a:prstGeom>
          <a:noFill/>
        </p:spPr>
        <p:txBody>
          <a:bodyPr wrap="square" rtlCol="0" anchor="t">
            <a:spAutoFit/>
          </a:bodyPr>
          <a:lstStyle/>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[是什么]</a:t>
            </a:r>
            <a:r>
              <a:rPr lang="en-US" sz="2400" b="1">
                <a:latin typeface="华文中宋" panose="02010600040101010101" charset="-122"/>
                <a:ea typeface="华文中宋" panose="02010600040101010101" charset="-122"/>
                <a:cs typeface="华文中宋" panose="02010600040101010101" charset="-122"/>
              </a:rPr>
              <a:t>   </a:t>
            </a:r>
            <a:r>
              <a:rPr sz="2400">
                <a:latin typeface="华文中宋" panose="02010600040101010101" charset="-122"/>
                <a:ea typeface="华文中宋" panose="02010600040101010101" charset="-122"/>
                <a:cs typeface="华文中宋" panose="02010600040101010101" charset="-122"/>
              </a:rPr>
              <a:t>领导阶级、阶级基础</a:t>
            </a:r>
            <a:r>
              <a:rPr lang="en-US" sz="2400">
                <a:latin typeface="华文中宋" panose="02010600040101010101" charset="-122"/>
                <a:ea typeface="华文中宋" panose="02010600040101010101" charset="-122"/>
                <a:cs typeface="华文中宋" panose="02010600040101010101" charset="-122"/>
              </a:rPr>
              <a:t>        </a:t>
            </a:r>
            <a:r>
              <a:rPr sz="2400" b="1" u="sng">
                <a:solidFill>
                  <a:srgbClr val="FF0000"/>
                </a:solidFill>
                <a:latin typeface="华文中宋" panose="02010600040101010101" charset="-122"/>
                <a:ea typeface="华文中宋" panose="02010600040101010101" charset="-122"/>
                <a:cs typeface="华文中宋" panose="02010600040101010101" charset="-122"/>
                <a:sym typeface="+mn-ea"/>
              </a:rPr>
              <a:t>可简述为</a:t>
            </a:r>
            <a:r>
              <a:rPr lang="zh-CN" sz="2400" b="1" u="sng">
                <a:solidFill>
                  <a:srgbClr val="FF0000"/>
                </a:solidFill>
                <a:latin typeface="华文中宋" panose="02010600040101010101" charset="-122"/>
                <a:ea typeface="华文中宋" panose="02010600040101010101" charset="-122"/>
                <a:cs typeface="华文中宋" panose="02010600040101010101" charset="-122"/>
                <a:sym typeface="+mn-ea"/>
              </a:rPr>
              <a:t>：</a:t>
            </a:r>
            <a:r>
              <a:rPr sz="2400" b="1" u="sng">
                <a:solidFill>
                  <a:srgbClr val="FF0000"/>
                </a:solidFill>
                <a:latin typeface="华文中宋" panose="02010600040101010101" charset="-122"/>
                <a:ea typeface="华文中宋" panose="02010600040101010101" charset="-122"/>
                <a:cs typeface="华文中宋" panose="02010600040101010101" charset="-122"/>
              </a:rPr>
              <a:t>人民民主专政的社会主义国家</a:t>
            </a:r>
            <a:endParaRPr sz="24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[本质]</a:t>
            </a:r>
            <a:r>
              <a:rPr sz="2400">
                <a:latin typeface="华文中宋" panose="02010600040101010101" charset="-122"/>
                <a:ea typeface="华文中宋" panose="02010600040101010101" charset="-122"/>
                <a:cs typeface="华文中宋" panose="02010600040101010101" charset="-122"/>
              </a:rPr>
              <a:t>我国是人民民主专政的社会主义国家，</a:t>
            </a:r>
            <a:r>
              <a:rPr sz="2400" b="1" u="sng">
                <a:solidFill>
                  <a:srgbClr val="FF0000"/>
                </a:solidFill>
                <a:latin typeface="华文中宋" panose="02010600040101010101" charset="-122"/>
                <a:ea typeface="华文中宋" panose="02010600040101010101" charset="-122"/>
                <a:cs typeface="华文中宋" panose="02010600040101010101" charset="-122"/>
              </a:rPr>
              <a:t>本质上是</a:t>
            </a:r>
            <a:r>
              <a:rPr sz="2400" b="1" u="sng">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人民</a:t>
            </a:r>
            <a:r>
              <a:rPr sz="2400" b="1" u="sng">
                <a:solidFill>
                  <a:srgbClr val="FF0000"/>
                </a:solidFill>
                <a:latin typeface="华文中宋" panose="02010600040101010101" charset="-122"/>
                <a:ea typeface="华文中宋" panose="02010600040101010101" charset="-122"/>
                <a:cs typeface="华文中宋" panose="02010600040101010101" charset="-122"/>
              </a:rPr>
              <a:t>当家作主</a:t>
            </a:r>
            <a:r>
              <a:rPr sz="2400">
                <a:latin typeface="华文中宋" panose="02010600040101010101" charset="-122"/>
                <a:ea typeface="华文中宋" panose="02010600040101010101" charset="-122"/>
                <a:cs typeface="华文中宋" panose="02010600040101010101" charset="-122"/>
              </a:rPr>
              <a:t> </a:t>
            </a:r>
            <a:r>
              <a:rPr lang="en-US" sz="2400">
                <a:latin typeface="华文中宋" panose="02010600040101010101" charset="-122"/>
                <a:ea typeface="华文中宋" panose="02010600040101010101" charset="-122"/>
                <a:cs typeface="华文中宋" panose="02010600040101010101" charset="-122"/>
              </a:rPr>
              <a:t>    </a:t>
            </a:r>
            <a:endParaRPr lang="zh-CN" altLang="en-US" sz="2400" b="1">
              <a:latin typeface="楷体" panose="02010609060101010101" charset="-122"/>
              <a:ea typeface="楷体" panose="02010609060101010101" charset="-122"/>
              <a:cs typeface="楷体" panose="02010609060101010101" charset="-122"/>
            </a:endParaRPr>
          </a:p>
          <a:p>
            <a:pPr indent="0" fontAlgn="auto">
              <a:lnSpc>
                <a:spcPct val="150000"/>
              </a:lnSpc>
            </a:pP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[地位]</a:t>
            </a:r>
            <a:r>
              <a:rPr sz="2400">
                <a:latin typeface="华文中宋" panose="02010600040101010101" charset="-122"/>
                <a:ea typeface="华文中宋" panose="02010600040101010101" charset="-122"/>
                <a:cs typeface="华文中宋" panose="02010600040101010101" charset="-122"/>
              </a:rPr>
              <a:t> 人民民主专政</a:t>
            </a:r>
            <a:r>
              <a:rPr sz="2400" b="1" u="sng">
                <a:solidFill>
                  <a:srgbClr val="FF0000"/>
                </a:solidFill>
                <a:latin typeface="华文中宋" panose="02010600040101010101" charset="-122"/>
                <a:ea typeface="华文中宋" panose="02010600040101010101" charset="-122"/>
                <a:cs typeface="华文中宋" panose="02010600040101010101" charset="-122"/>
              </a:rPr>
              <a:t>是我国的国体</a:t>
            </a:r>
            <a:r>
              <a:rPr sz="2400">
                <a:latin typeface="华文中宋" panose="02010600040101010101" charset="-122"/>
                <a:ea typeface="华文中宋" panose="02010600040101010101" charset="-122"/>
                <a:cs typeface="华文中宋" panose="02010600040101010101" charset="-122"/>
              </a:rPr>
              <a:t>，</a:t>
            </a:r>
            <a:r>
              <a:rPr sz="2400" b="1" u="sng">
                <a:solidFill>
                  <a:srgbClr val="FF0000"/>
                </a:solidFill>
                <a:latin typeface="华文中宋" panose="02010600040101010101" charset="-122"/>
                <a:ea typeface="华文中宋" panose="02010600040101010101" charset="-122"/>
                <a:cs typeface="华文中宋" panose="02010600040101010101" charset="-122"/>
              </a:rPr>
              <a:t>在</a:t>
            </a:r>
            <a:r>
              <a:rPr sz="2400" b="1" u="sng">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社会主义制度</a:t>
            </a:r>
            <a:r>
              <a:rPr sz="2400" b="1" u="sng">
                <a:solidFill>
                  <a:srgbClr val="FF0000"/>
                </a:solidFill>
                <a:latin typeface="华文中宋" panose="02010600040101010101" charset="-122"/>
                <a:ea typeface="华文中宋" panose="02010600040101010101" charset="-122"/>
                <a:cs typeface="华文中宋" panose="02010600040101010101" charset="-122"/>
              </a:rPr>
              <a:t>中具有</a:t>
            </a:r>
            <a:r>
              <a:rPr sz="2400" b="1" u="sng">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根本性</a:t>
            </a:r>
            <a:r>
              <a:rPr sz="2400" b="1" u="sng">
                <a:solidFill>
                  <a:srgbClr val="FF0000"/>
                </a:solidFill>
                <a:latin typeface="华文中宋" panose="02010600040101010101" charset="-122"/>
                <a:ea typeface="华文中宋" panose="02010600040101010101" charset="-122"/>
                <a:cs typeface="华文中宋" panose="02010600040101010101" charset="-122"/>
              </a:rPr>
              <a:t>意义</a:t>
            </a:r>
            <a:r>
              <a:rPr lang="en-US" sz="2400">
                <a:latin typeface="华文中宋" panose="02010600040101010101" charset="-122"/>
                <a:ea typeface="华文中宋" panose="02010600040101010101" charset="-122"/>
                <a:cs typeface="华文中宋" panose="02010600040101010101" charset="-122"/>
              </a:rPr>
              <a:t>  </a:t>
            </a:r>
            <a:endParaRPr lang="en-US" sz="24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en-US" sz="2400">
                <a:latin typeface="华文中宋" panose="02010600040101010101" charset="-122"/>
                <a:ea typeface="华文中宋" panose="02010600040101010101" charset="-122"/>
                <a:cs typeface="华文中宋" panose="02010600040101010101" charset="-122"/>
              </a:rPr>
              <a:t>                                                     </a:t>
            </a:r>
            <a:endParaRPr lang="zh-CN" altLang="en-US" sz="2400" b="1">
              <a:solidFill>
                <a:schemeClr val="tx1"/>
              </a:solidFill>
              <a:latin typeface="楷体" panose="02010609060101010101" charset="-122"/>
              <a:ea typeface="楷体" panose="02010609060101010101" charset="-122"/>
              <a:cs typeface="楷体" panose="0201060906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[特点优势]</a:t>
            </a:r>
            <a:r>
              <a:rPr sz="2400">
                <a:latin typeface="华文中宋" panose="02010600040101010101" charset="-122"/>
                <a:ea typeface="华文中宋" panose="02010600040101010101" charset="-122"/>
                <a:cs typeface="华文中宋" panose="02010600040101010101" charset="-122"/>
              </a:rPr>
              <a:t>我国的国家政权坚持</a:t>
            </a:r>
            <a:r>
              <a:rPr sz="2400" b="1" u="sng">
                <a:solidFill>
                  <a:srgbClr val="FF0000"/>
                </a:solidFill>
                <a:latin typeface="华文中宋" panose="02010600040101010101" charset="-122"/>
                <a:ea typeface="华文中宋" panose="02010600040101010101" charset="-122"/>
                <a:cs typeface="华文中宋" panose="02010600040101010101" charset="-122"/>
              </a:rPr>
              <a:t>团结一切可以团结的力量</a:t>
            </a:r>
            <a:r>
              <a:rPr sz="2400">
                <a:latin typeface="华文中宋" panose="02010600040101010101" charset="-122"/>
                <a:ea typeface="华文中宋" panose="02010600040101010101" charset="-122"/>
                <a:cs typeface="华文中宋" panose="02010600040101010101" charset="-122"/>
              </a:rPr>
              <a:t>，</a:t>
            </a:r>
            <a:r>
              <a:rPr sz="2400" b="1" u="sng">
                <a:solidFill>
                  <a:srgbClr val="FF0000"/>
                </a:solidFill>
                <a:latin typeface="华文中宋" panose="02010600040101010101" charset="-122"/>
                <a:ea typeface="华文中宋" panose="02010600040101010101" charset="-122"/>
                <a:cs typeface="华文中宋" panose="02010600040101010101" charset="-122"/>
              </a:rPr>
              <a:t>最大限度地调动一切积极因素</a:t>
            </a:r>
            <a:r>
              <a:rPr sz="2400">
                <a:latin typeface="华文中宋" panose="02010600040101010101" charset="-122"/>
                <a:ea typeface="华文中宋" panose="02010600040101010101" charset="-122"/>
                <a:cs typeface="华文中宋" panose="02010600040101010101" charset="-122"/>
              </a:rPr>
              <a:t>，结成了广泛的</a:t>
            </a:r>
            <a:r>
              <a:rPr sz="2400" b="1" u="sng">
                <a:solidFill>
                  <a:srgbClr val="FF0000"/>
                </a:solidFill>
                <a:latin typeface="华文中宋" panose="02010600040101010101" charset="-122"/>
                <a:ea typeface="华文中宋" panose="02010600040101010101" charset="-122"/>
                <a:cs typeface="华文中宋" panose="02010600040101010101" charset="-122"/>
              </a:rPr>
              <a:t>爱国统一战线</a:t>
            </a:r>
            <a:r>
              <a:rPr sz="2400">
                <a:latin typeface="华文中宋" panose="02010600040101010101" charset="-122"/>
                <a:ea typeface="华文中宋" panose="02010600040101010101" charset="-122"/>
                <a:cs typeface="华文中宋" panose="02010600040101010101" charset="-122"/>
              </a:rPr>
              <a:t> </a:t>
            </a:r>
            <a:r>
              <a:rPr lang="en-US" sz="2400">
                <a:latin typeface="华文中宋" panose="02010600040101010101" charset="-122"/>
                <a:ea typeface="华文中宋" panose="02010600040101010101" charset="-122"/>
                <a:cs typeface="华文中宋" panose="02010600040101010101" charset="-122"/>
              </a:rPr>
              <a:t>     </a:t>
            </a:r>
            <a:r>
              <a:rPr lang="zh-CN" altLang="en-US" sz="2400" b="1">
                <a:latin typeface="楷体" panose="02010609060101010101" charset="-122"/>
                <a:ea typeface="楷体" panose="02010609060101010101" charset="-122"/>
                <a:cs typeface="楷体" panose="02010609060101010101" charset="-122"/>
                <a:sym typeface="+mn-ea"/>
              </a:rPr>
              <a:t>&lt;主观题答题用语&gt;</a:t>
            </a:r>
            <a:endParaRPr lang="zh-CN" altLang="en-US" sz="2400" b="1">
              <a:latin typeface="楷体" panose="02010609060101010101" charset="-122"/>
              <a:ea typeface="楷体" panose="02010609060101010101" charset="-122"/>
              <a:cs typeface="楷体" panose="02010609060101010101" charset="-122"/>
            </a:endParaRPr>
          </a:p>
          <a:p>
            <a:pPr indent="0" fontAlgn="auto">
              <a:lnSpc>
                <a:spcPct val="150000"/>
              </a:lnSpc>
            </a:pPr>
            <a:endParaRPr lang="en-US" altLang="zh-CN" sz="2400" b="1">
              <a:latin typeface="楷体" panose="02010609060101010101" charset="-122"/>
              <a:ea typeface="楷体" panose="02010609060101010101" charset="-122"/>
              <a:cs typeface="楷体" panose="02010609060101010101" charset="-122"/>
              <a:sym typeface="+mn-ea"/>
            </a:endParaRPr>
          </a:p>
          <a:p>
            <a:pPr indent="0" fontAlgn="auto">
              <a:lnSpc>
                <a:spcPct val="150000"/>
              </a:lnSpc>
            </a:pPr>
            <a:r>
              <a:rPr lang="en-US" altLang="zh-CN" sz="2400" b="1">
                <a:latin typeface="楷体" panose="02010609060101010101" charset="-122"/>
                <a:ea typeface="楷体" panose="02010609060101010101" charset="-122"/>
                <a:cs typeface="楷体" panose="02010609060101010101" charset="-122"/>
                <a:sym typeface="+mn-ea"/>
              </a:rPr>
              <a:t> </a:t>
            </a:r>
            <a:endParaRPr sz="24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[坚强柱石]</a:t>
            </a:r>
            <a:r>
              <a:rPr sz="2400">
                <a:latin typeface="华文中宋" panose="02010600040101010101" charset="-122"/>
                <a:ea typeface="华文中宋" panose="02010600040101010101" charset="-122"/>
                <a:cs typeface="华文中宋" panose="02010600040101010101" charset="-122"/>
              </a:rPr>
              <a:t>中国人民解放军和中国人民武装警察部队</a:t>
            </a:r>
            <a:r>
              <a:rPr lang="en-US" sz="2400">
                <a:latin typeface="华文中宋" panose="02010600040101010101" charset="-122"/>
                <a:ea typeface="华文中宋" panose="02010600040101010101" charset="-122"/>
                <a:cs typeface="华文中宋" panose="02010600040101010101" charset="-122"/>
              </a:rPr>
              <a:t>   </a:t>
            </a:r>
            <a:r>
              <a:rPr sz="2400">
                <a:latin typeface="华文中宋" panose="02010600040101010101" charset="-122"/>
                <a:ea typeface="华文中宋" panose="02010600040101010101" charset="-122"/>
                <a:cs typeface="华文中宋" panose="02010600040101010101" charset="-122"/>
              </a:rPr>
              <a:t>重要武装力量</a:t>
            </a:r>
            <a:r>
              <a:rPr lang="en-US" sz="2400">
                <a:latin typeface="华文中宋" panose="02010600040101010101" charset="-122"/>
                <a:ea typeface="华文中宋" panose="02010600040101010101" charset="-122"/>
                <a:cs typeface="华文中宋" panose="02010600040101010101" charset="-122"/>
              </a:rPr>
              <a:t> </a:t>
            </a:r>
            <a:r>
              <a:rPr lang="en-US" sz="2400">
                <a:latin typeface="华文中宋" panose="02010600040101010101" charset="-122"/>
                <a:ea typeface="华文中宋" panose="02010600040101010101" charset="-122"/>
                <a:cs typeface="华文中宋" panose="0201060004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&lt;易漏&gt;</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教材</a:t>
            </a:r>
            <a:r>
              <a:rPr lang="en-US" altLang="zh-CN" sz="2400" b="1">
                <a:latin typeface="楷体" panose="02010609060101010101" charset="-122"/>
                <a:ea typeface="楷体" panose="02010609060101010101" charset="-122"/>
                <a:cs typeface="楷体" panose="02010609060101010101" charset="-122"/>
                <a:sym typeface="+mn-ea"/>
              </a:rPr>
              <a:t>P41</a:t>
            </a:r>
            <a:r>
              <a:rPr lang="zh-CN" altLang="en-US" sz="2400">
                <a:latin typeface="方正粗黑宋简体" panose="02000000000000000000" charset="-122"/>
                <a:ea typeface="方正粗黑宋简体" panose="02000000000000000000" charset="-122"/>
              </a:rPr>
              <a:t>　</a:t>
            </a:r>
            <a:endParaRPr lang="en-US" altLang="zh-CN" sz="2400" b="1">
              <a:solidFill>
                <a:srgbClr val="1F2DA8"/>
              </a:solidFill>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359410" y="6604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endPar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endParaRPr>
          </a:p>
        </p:txBody>
      </p:sp>
      <p:sp>
        <p:nvSpPr>
          <p:cNvPr id="6" name="文本框 5"/>
          <p:cNvSpPr txBox="1"/>
          <p:nvPr/>
        </p:nvSpPr>
        <p:spPr>
          <a:xfrm>
            <a:off x="50800" y="4692650"/>
            <a:ext cx="12107545" cy="1308735"/>
          </a:xfrm>
          <a:prstGeom prst="rect">
            <a:avLst/>
          </a:prstGeom>
          <a:solidFill>
            <a:schemeClr val="accent2">
              <a:lumMod val="20000"/>
              <a:lumOff val="80000"/>
            </a:schemeClr>
          </a:solidFill>
        </p:spPr>
        <p:txBody>
          <a:bodyPr wrap="square" rtlCol="0" anchor="t">
            <a:spAutoFit/>
          </a:bodyPr>
          <a:lstStyle/>
          <a:p>
            <a:pPr fontAlgn="auto">
              <a:lnSpc>
                <a:spcPct val="110000"/>
              </a:lnSpc>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知识关联：《必修</a:t>
            </a:r>
            <a:r>
              <a:rPr lang="en-US" altLang="zh-CN" sz="2400" b="1">
                <a:latin typeface="楷体" panose="02010609060101010101" charset="-122"/>
                <a:ea typeface="楷体" panose="02010609060101010101" charset="-122"/>
                <a:cs typeface="楷体" panose="02010609060101010101" charset="-122"/>
                <a:sym typeface="+mn-ea"/>
              </a:rPr>
              <a:t>1</a:t>
            </a:r>
            <a:r>
              <a:rPr lang="zh-CN" altLang="en-US" sz="2400" b="1">
                <a:latin typeface="楷体" panose="02010609060101010101" charset="-122"/>
                <a:ea typeface="楷体" panose="02010609060101010101" charset="-122"/>
                <a:cs typeface="楷体" panose="02010609060101010101" charset="-122"/>
                <a:sym typeface="+mn-ea"/>
              </a:rPr>
              <a:t>》统一战线、武装斗争、党的建设，是中国共产党在中国革命中战胜敌人的三个法宝</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▲人民政协是中国人民爱国统一战线组织</a:t>
            </a:r>
            <a:endParaRPr lang="zh-CN" altLang="en-US" sz="2400" b="1">
              <a:latin typeface="楷体" panose="02010609060101010101" charset="-122"/>
              <a:ea typeface="楷体" panose="02010609060101010101" charset="-122"/>
              <a:cs typeface="楷体" panose="02010609060101010101" charset="-122"/>
              <a:sym typeface="+mn-ea"/>
            </a:endParaRPr>
          </a:p>
          <a:p>
            <a:pPr fontAlgn="auto">
              <a:lnSpc>
                <a:spcPct val="110000"/>
              </a:lnSpc>
            </a:pPr>
            <a:r>
              <a:rPr lang="zh-CN" altLang="en-US" sz="2400" b="1">
                <a:latin typeface="楷体" panose="02010609060101010101" charset="-122"/>
                <a:ea typeface="楷体" panose="02010609060101010101" charset="-122"/>
                <a:cs typeface="楷体" panose="02010609060101010101" charset="-122"/>
                <a:sym typeface="+mn-ea"/>
              </a:rPr>
              <a:t>中共中央和地方及一些企事业单位党委中设立</a:t>
            </a:r>
            <a:r>
              <a:rPr lang="zh-CN" altLang="en-US" sz="2400" b="1" u="sng">
                <a:solidFill>
                  <a:srgbClr val="FF0000"/>
                </a:solidFill>
                <a:latin typeface="楷体" panose="02010609060101010101" charset="-122"/>
                <a:ea typeface="楷体" panose="02010609060101010101" charset="-122"/>
                <a:cs typeface="楷体" panose="02010609060101010101" charset="-122"/>
                <a:sym typeface="+mn-ea"/>
              </a:rPr>
              <a:t>统战部</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重视</a:t>
            </a:r>
            <a:r>
              <a:rPr lang="zh-CN" altLang="en-US" sz="2400" b="1" u="sng">
                <a:solidFill>
                  <a:srgbClr val="FF0000"/>
                </a:solidFill>
                <a:latin typeface="楷体" panose="02010609060101010101" charset="-122"/>
                <a:ea typeface="楷体" panose="02010609060101010101" charset="-122"/>
                <a:cs typeface="楷体" panose="02010609060101010101" charset="-122"/>
                <a:sym typeface="+mn-ea"/>
              </a:rPr>
              <a:t>统战工作</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u="sng">
                <a:solidFill>
                  <a:srgbClr val="FF0000"/>
                </a:solidFill>
                <a:latin typeface="楷体" panose="02010609060101010101" charset="-122"/>
                <a:ea typeface="楷体" panose="02010609060101010101" charset="-122"/>
                <a:cs typeface="楷体" panose="02010609060101010101" charset="-122"/>
                <a:sym typeface="+mn-ea"/>
              </a:rPr>
              <a:t>党中央的职能部分</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269240" y="2882265"/>
            <a:ext cx="6296025"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易混：人民代表大会制度是</a:t>
            </a:r>
            <a:r>
              <a:rPr lang="zh-CN" altLang="en-US" sz="2400" b="1" u="sng">
                <a:latin typeface="楷体" panose="02010609060101010101" charset="-122"/>
                <a:ea typeface="楷体" panose="02010609060101010101" charset="-122"/>
                <a:cs typeface="楷体" panose="02010609060101010101" charset="-122"/>
                <a:sym typeface="+mn-ea"/>
              </a:rPr>
              <a:t>根本</a:t>
            </a:r>
            <a:r>
              <a:rPr lang="zh-CN" altLang="en-US" sz="2400" b="1">
                <a:latin typeface="楷体" panose="02010609060101010101" charset="-122"/>
                <a:ea typeface="楷体" panose="02010609060101010101" charset="-122"/>
                <a:cs typeface="楷体" panose="02010609060101010101" charset="-122"/>
                <a:sym typeface="+mn-ea"/>
              </a:rPr>
              <a:t>政治</a:t>
            </a:r>
            <a:r>
              <a:rPr lang="zh-CN" altLang="en-US" sz="2400" b="1" u="sng">
                <a:latin typeface="楷体" panose="02010609060101010101" charset="-122"/>
                <a:ea typeface="楷体" panose="02010609060101010101" charset="-122"/>
                <a:cs typeface="楷体" panose="02010609060101010101" charset="-122"/>
                <a:sym typeface="+mn-ea"/>
              </a:rPr>
              <a:t>制度</a:t>
            </a:r>
            <a:endParaRPr lang="zh-CN" altLang="en-US" sz="2400" b="1" u="sng">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nvSpPr>
        <p:spPr>
          <a:xfrm>
            <a:off x="216535" y="1798320"/>
            <a:ext cx="11265535"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易错：人民≠公民</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识别情境中的人民</a:t>
            </a:r>
            <a:r>
              <a:rPr lang="en-US" altLang="zh-CN" sz="2400" b="1">
                <a:latin typeface="楷体" panose="02010609060101010101" charset="-122"/>
                <a:ea typeface="楷体" panose="02010609060101010101" charset="-122"/>
                <a:cs typeface="楷体" panose="02010609060101010101" charset="-122"/>
                <a:sym typeface="+mn-ea"/>
              </a:rPr>
              <a:t>&lt;</a:t>
            </a:r>
            <a:r>
              <a:rPr lang="zh-CN" altLang="en-US" sz="2400" b="1">
                <a:latin typeface="楷体" panose="02010609060101010101" charset="-122"/>
                <a:ea typeface="楷体" panose="02010609060101010101" charset="-122"/>
                <a:cs typeface="楷体" panose="02010609060101010101" charset="-122"/>
                <a:sym typeface="+mn-ea"/>
              </a:rPr>
              <a:t>网民、村民、征求社会意见</a:t>
            </a:r>
            <a:r>
              <a:rPr lang="en-US" altLang="zh-CN" sz="2400" b="1">
                <a:latin typeface="楷体" panose="02010609060101010101" charset="-122"/>
                <a:ea typeface="楷体" panose="02010609060101010101" charset="-122"/>
                <a:cs typeface="楷体" panose="02010609060101010101" charset="-122"/>
                <a:sym typeface="+mn-ea"/>
              </a:rPr>
              <a:t>&gt;</a:t>
            </a:r>
            <a:endParaRPr lang="en-US" altLang="zh-CN" sz="2400" b="1">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5"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0005" y="504190"/>
            <a:ext cx="11581765" cy="4742815"/>
          </a:xfrm>
          <a:prstGeom prst="rect">
            <a:avLst/>
          </a:prstGeom>
          <a:noFill/>
        </p:spPr>
        <p:txBody>
          <a:bodyPr wrap="square" rtlCol="0" anchor="t">
            <a:spAutoFit/>
          </a:bodyPr>
          <a:lstStyle/>
          <a:p>
            <a:pPr indent="0" fontAlgn="auto">
              <a:lnSpc>
                <a:spcPct val="12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1-</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配套</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P37-T8</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sz="2800">
                <a:latin typeface="楷体" panose="02010609060101010101" charset="-122"/>
                <a:ea typeface="楷体" panose="02010609060101010101" charset="-122"/>
                <a:cs typeface="楷体" panose="02010609060101010101" charset="-122"/>
              </a:rPr>
              <a:t>党的二十大报告把发展全过程人民民主确定为中国式现代化本质要求的一项重要内容，强调全过程人民民主是社会主义民主政治的本质属性，是最广泛、最真实、最管用的社会主义民主。这一论断是基于我国社会主义民主(</a:t>
            </a:r>
            <a:r>
              <a:rPr lang="en-US" sz="2800">
                <a:latin typeface="楷体" panose="02010609060101010101" charset="-122"/>
                <a:ea typeface="楷体" panose="02010609060101010101" charset="-122"/>
                <a:cs typeface="楷体" panose="02010609060101010101" charset="-122"/>
              </a:rPr>
              <a:t>    </a:t>
            </a:r>
            <a:r>
              <a:rPr sz="2800">
                <a:latin typeface="楷体" panose="02010609060101010101" charset="-122"/>
                <a:ea typeface="楷体" panose="02010609060101010101" charset="-122"/>
                <a:cs typeface="楷体" panose="02010609060101010101" charset="-122"/>
              </a:rPr>
              <a:t>)</a:t>
            </a:r>
            <a:endParaRPr sz="2800">
              <a:latin typeface="楷体" panose="02010609060101010101" charset="-122"/>
              <a:ea typeface="楷体" panose="02010609060101010101" charset="-122"/>
              <a:cs typeface="楷体" panose="02010609060101010101" charset="-122"/>
            </a:endParaRPr>
          </a:p>
          <a:p>
            <a:pPr indent="0" fontAlgn="auto">
              <a:lnSpc>
                <a:spcPct val="120000"/>
              </a:lnSpc>
            </a:pPr>
            <a:r>
              <a:rPr lang="zh-CN" altLang="en-US" sz="2800">
                <a:latin typeface="华文中宋" panose="02010600040101010101" charset="-122"/>
                <a:ea typeface="华文中宋" panose="02010600040101010101" charset="-122"/>
                <a:cs typeface="华文中宋" panose="02010600040101010101" charset="-122"/>
              </a:rPr>
              <a:t>①是全链条、全方位、全覆盖、全民的民主</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lang="zh-CN" altLang="en-US" sz="2800">
                <a:latin typeface="华文中宋" panose="02010600040101010101" charset="-122"/>
                <a:ea typeface="华文中宋" panose="02010600040101010101" charset="-122"/>
                <a:cs typeface="华文中宋" panose="02010600040101010101" charset="-122"/>
              </a:rPr>
              <a:t>②是中国特色社会主义最本质的特征</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lang="zh-CN" altLang="en-US" sz="2800">
                <a:latin typeface="华文中宋" panose="02010600040101010101" charset="-122"/>
                <a:ea typeface="华文中宋" panose="02010600040101010101" charset="-122"/>
                <a:cs typeface="华文中宋" panose="02010600040101010101" charset="-122"/>
              </a:rPr>
              <a:t>③本质和核心是人民当家作主</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lang="zh-CN" altLang="en-US" sz="2800">
                <a:latin typeface="华文中宋" panose="02010600040101010101" charset="-122"/>
                <a:ea typeface="华文中宋" panose="02010600040101010101" charset="-122"/>
                <a:cs typeface="华文中宋" panose="02010600040101010101" charset="-122"/>
              </a:rPr>
              <a:t>④从制度程序和实践上都切实维护了人民的根本利益</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lang="zh-CN" altLang="en-US" sz="2800">
                <a:latin typeface="华文中宋" panose="02010600040101010101" charset="-122"/>
                <a:ea typeface="华文中宋" panose="02010600040101010101" charset="-122"/>
                <a:cs typeface="华文中宋" panose="02010600040101010101" charset="-122"/>
              </a:rPr>
              <a:t>A. ①②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B. ①④</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C. ②③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D. ③④</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2" name="圆角矩形 1"/>
          <p:cNvSpPr/>
          <p:nvPr/>
        </p:nvSpPr>
        <p:spPr>
          <a:xfrm>
            <a:off x="5044440" y="2644775"/>
            <a:ext cx="189484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圆角矩形 2"/>
          <p:cNvSpPr/>
          <p:nvPr/>
        </p:nvSpPr>
        <p:spPr>
          <a:xfrm>
            <a:off x="811530" y="3151505"/>
            <a:ext cx="5166360" cy="51943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文本框 5"/>
          <p:cNvSpPr txBox="1"/>
          <p:nvPr/>
        </p:nvSpPr>
        <p:spPr>
          <a:xfrm>
            <a:off x="9636760" y="2738120"/>
            <a:ext cx="1415415" cy="1106805"/>
          </a:xfrm>
          <a:prstGeom prst="rect">
            <a:avLst/>
          </a:prstGeom>
          <a:noFill/>
        </p:spPr>
        <p:txBody>
          <a:bodyPr wrap="square" rtlCol="0">
            <a:spAutoFit/>
          </a:bodyPr>
          <a:lstStyle/>
          <a:p>
            <a:r>
              <a:rPr lang="en-US" altLang="zh-CN" sz="6600">
                <a:solidFill>
                  <a:srgbClr val="FF0000"/>
                </a:solidFill>
                <a:latin typeface="方正粗黑宋简体" panose="02000000000000000000" charset="-122"/>
                <a:ea typeface="方正粗黑宋简体" panose="02000000000000000000" charset="-122"/>
              </a:rPr>
              <a:t>D</a:t>
            </a:r>
            <a:endParaRPr lang="en-US" altLang="zh-CN" sz="6600">
              <a:solidFill>
                <a:srgbClr val="FF0000"/>
              </a:solidFill>
              <a:latin typeface="方正粗黑宋简体" panose="02000000000000000000" charset="-122"/>
              <a:ea typeface="方正粗黑宋简体" panose="02000000000000000000" charset="-122"/>
            </a:endParaRPr>
          </a:p>
        </p:txBody>
      </p:sp>
      <p:sp>
        <p:nvSpPr>
          <p:cNvPr id="5" name="圆角矩形 4"/>
          <p:cNvSpPr/>
          <p:nvPr/>
        </p:nvSpPr>
        <p:spPr>
          <a:xfrm>
            <a:off x="3638550" y="2138045"/>
            <a:ext cx="858520" cy="461010"/>
          </a:xfrm>
          <a:prstGeom prst="roundRect">
            <a:avLst/>
          </a:prstGeom>
          <a:noFill/>
          <a:ln w="381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5"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0005" y="504190"/>
            <a:ext cx="11628755" cy="5262245"/>
          </a:xfrm>
          <a:prstGeom prst="rect">
            <a:avLst/>
          </a:prstGeom>
          <a:noFill/>
        </p:spPr>
        <p:txBody>
          <a:bodyPr wrap="square" rtlCol="0" anchor="t">
            <a:spAutoFit/>
          </a:bodyPr>
          <a:lstStyle/>
          <a:p>
            <a:pPr indent="0" fontAlgn="auto">
              <a:lnSpc>
                <a:spcPct val="15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2-</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配套</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P37-T11</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sz="2800">
                <a:latin typeface="楷体" panose="02010609060101010101" charset="-122"/>
                <a:ea typeface="楷体" panose="02010609060101010101" charset="-122"/>
                <a:cs typeface="楷体" panose="02010609060101010101" charset="-122"/>
              </a:rPr>
              <a:t>2022年3月至12月，公安部开展打击拐卖妇女儿童犯罪专项行动，严惩了一批罪犯，维护了妇女儿童的合法权益。这体现了(</a:t>
            </a:r>
            <a:r>
              <a:rPr lang="en-US" sz="2800">
                <a:latin typeface="楷体" panose="02010609060101010101" charset="-122"/>
                <a:ea typeface="楷体" panose="02010609060101010101" charset="-122"/>
                <a:cs typeface="楷体" panose="02010609060101010101" charset="-122"/>
              </a:rPr>
              <a:t>      </a:t>
            </a:r>
            <a:r>
              <a:rPr sz="2800">
                <a:latin typeface="楷体" panose="02010609060101010101" charset="-122"/>
                <a:ea typeface="楷体" panose="02010609060101010101" charset="-122"/>
                <a:cs typeface="楷体" panose="02010609060101010101" charset="-122"/>
              </a:rPr>
              <a:t>)</a:t>
            </a:r>
            <a:endParaRPr sz="2800">
              <a:latin typeface="楷体" panose="02010609060101010101" charset="-122"/>
              <a:ea typeface="楷体" panose="02010609060101010101" charset="-122"/>
              <a:cs typeface="楷体" panose="0201060906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①国家的根本职能是政治统治职能</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②人民民主专政具有最广泛、最真实、最管用的特点</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③公安机关通过司法执法以保障公民的权利</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④在我国，对极少数敌对分子是实行专政的</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A. ①②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B. ①④</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C. ②③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D. ③④</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8" name="文本框 7"/>
          <p:cNvSpPr txBox="1"/>
          <p:nvPr/>
        </p:nvSpPr>
        <p:spPr>
          <a:xfrm>
            <a:off x="73025" y="504190"/>
            <a:ext cx="11628755" cy="5262245"/>
          </a:xfrm>
          <a:prstGeom prst="rect">
            <a:avLst/>
          </a:prstGeom>
          <a:solidFill>
            <a:schemeClr val="bg1"/>
          </a:solidFill>
        </p:spPr>
        <p:txBody>
          <a:bodyPr wrap="square" rtlCol="0" anchor="t">
            <a:spAutoFit/>
          </a:bodyPr>
          <a:lstStyle/>
          <a:p>
            <a:pPr indent="0" fontAlgn="auto">
              <a:lnSpc>
                <a:spcPct val="15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2-</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配套</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P37-T11</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sz="2800">
                <a:latin typeface="楷体" panose="02010609060101010101" charset="-122"/>
                <a:ea typeface="楷体" panose="02010609060101010101" charset="-122"/>
                <a:cs typeface="楷体" panose="02010609060101010101" charset="-122"/>
              </a:rPr>
              <a:t>2022年3月至12月，</a:t>
            </a:r>
            <a:r>
              <a:rPr sz="2800" b="1" u="sng">
                <a:solidFill>
                  <a:srgbClr val="1F2DA8"/>
                </a:solidFill>
                <a:latin typeface="楷体" panose="02010609060101010101" charset="-122"/>
                <a:ea typeface="楷体" panose="02010609060101010101" charset="-122"/>
                <a:cs typeface="楷体" panose="02010609060101010101" charset="-122"/>
              </a:rPr>
              <a:t>公安部</a:t>
            </a:r>
            <a:r>
              <a:rPr sz="2800">
                <a:latin typeface="楷体" panose="02010609060101010101" charset="-122"/>
                <a:ea typeface="楷体" panose="02010609060101010101" charset="-122"/>
                <a:cs typeface="楷体" panose="02010609060101010101" charset="-122"/>
              </a:rPr>
              <a:t>开展</a:t>
            </a:r>
            <a:r>
              <a:rPr sz="2800" b="1" u="sng">
                <a:solidFill>
                  <a:srgbClr val="1F2DA8"/>
                </a:solidFill>
                <a:latin typeface="楷体" panose="02010609060101010101" charset="-122"/>
                <a:ea typeface="楷体" panose="02010609060101010101" charset="-122"/>
                <a:cs typeface="楷体" panose="02010609060101010101" charset="-122"/>
              </a:rPr>
              <a:t>打击</a:t>
            </a:r>
            <a:r>
              <a:rPr sz="2800">
                <a:latin typeface="楷体" panose="02010609060101010101" charset="-122"/>
                <a:ea typeface="楷体" panose="02010609060101010101" charset="-122"/>
                <a:cs typeface="楷体" panose="02010609060101010101" charset="-122"/>
              </a:rPr>
              <a:t>拐卖妇女儿童</a:t>
            </a:r>
            <a:r>
              <a:rPr sz="2800" b="1" u="sng">
                <a:solidFill>
                  <a:srgbClr val="1F2DA8"/>
                </a:solidFill>
                <a:latin typeface="楷体" panose="02010609060101010101" charset="-122"/>
                <a:ea typeface="楷体" panose="02010609060101010101" charset="-122"/>
                <a:cs typeface="楷体" panose="02010609060101010101" charset="-122"/>
              </a:rPr>
              <a:t>犯罪</a:t>
            </a:r>
            <a:r>
              <a:rPr sz="2800">
                <a:latin typeface="楷体" panose="02010609060101010101" charset="-122"/>
                <a:ea typeface="楷体" panose="02010609060101010101" charset="-122"/>
                <a:cs typeface="楷体" panose="02010609060101010101" charset="-122"/>
              </a:rPr>
              <a:t>专项行动，</a:t>
            </a:r>
            <a:r>
              <a:rPr sz="2800" b="1" u="sng">
                <a:solidFill>
                  <a:srgbClr val="1F2DA8"/>
                </a:solidFill>
                <a:latin typeface="楷体" panose="02010609060101010101" charset="-122"/>
                <a:ea typeface="楷体" panose="02010609060101010101" charset="-122"/>
                <a:cs typeface="楷体" panose="02010609060101010101" charset="-122"/>
              </a:rPr>
              <a:t>严惩</a:t>
            </a:r>
            <a:r>
              <a:rPr sz="2800">
                <a:latin typeface="楷体" panose="02010609060101010101" charset="-122"/>
                <a:ea typeface="楷体" panose="02010609060101010101" charset="-122"/>
                <a:cs typeface="楷体" panose="02010609060101010101" charset="-122"/>
              </a:rPr>
              <a:t>了一批</a:t>
            </a:r>
            <a:r>
              <a:rPr sz="2800" b="1" u="sng">
                <a:solidFill>
                  <a:srgbClr val="1F2DA8"/>
                </a:solidFill>
                <a:latin typeface="楷体" panose="02010609060101010101" charset="-122"/>
                <a:ea typeface="楷体" panose="02010609060101010101" charset="-122"/>
                <a:cs typeface="楷体" panose="02010609060101010101" charset="-122"/>
              </a:rPr>
              <a:t>罪犯</a:t>
            </a:r>
            <a:r>
              <a:rPr sz="2800">
                <a:latin typeface="楷体" panose="02010609060101010101" charset="-122"/>
                <a:ea typeface="楷体" panose="02010609060101010101" charset="-122"/>
                <a:cs typeface="楷体" panose="02010609060101010101" charset="-122"/>
              </a:rPr>
              <a:t>，维护了妇女儿童的合法权益。这体现了(</a:t>
            </a:r>
            <a:r>
              <a:rPr lang="en-US" sz="2800">
                <a:latin typeface="楷体" panose="02010609060101010101" charset="-122"/>
                <a:ea typeface="楷体" panose="02010609060101010101" charset="-122"/>
                <a:cs typeface="楷体" panose="02010609060101010101" charset="-122"/>
              </a:rPr>
              <a:t>      </a:t>
            </a:r>
            <a:r>
              <a:rPr sz="2800">
                <a:latin typeface="楷体" panose="02010609060101010101" charset="-122"/>
                <a:ea typeface="楷体" panose="02010609060101010101" charset="-122"/>
                <a:cs typeface="楷体" panose="02010609060101010101" charset="-122"/>
              </a:rPr>
              <a:t>)</a:t>
            </a:r>
            <a:endParaRPr sz="2800">
              <a:latin typeface="楷体" panose="02010609060101010101" charset="-122"/>
              <a:ea typeface="楷体" panose="02010609060101010101" charset="-122"/>
              <a:cs typeface="楷体" panose="0201060906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①国家的根本职能是政治统治职能</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②人民民主专政具有最广泛、最真实、最管用的特点</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③公安机关通过司法执法以保障公民的权利</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④在我国，对极少数敌对分子是实行专政的</a:t>
            </a:r>
            <a:endParaRPr lang="zh-CN" altLang="en-US" sz="28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800">
                <a:latin typeface="华文中宋" panose="02010600040101010101" charset="-122"/>
                <a:ea typeface="华文中宋" panose="02010600040101010101" charset="-122"/>
                <a:cs typeface="华文中宋" panose="02010600040101010101" charset="-122"/>
              </a:rPr>
              <a:t>A. ①②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B. ①④</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C. ②③ 	</a:t>
            </a:r>
            <a:r>
              <a:rPr lang="en-US" altLang="zh-CN" sz="2800">
                <a:latin typeface="华文中宋" panose="02010600040101010101" charset="-122"/>
                <a:ea typeface="华文中宋" panose="02010600040101010101" charset="-122"/>
                <a:cs typeface="华文中宋" panose="02010600040101010101" charset="-122"/>
              </a:rPr>
              <a:t>     </a:t>
            </a:r>
            <a:r>
              <a:rPr lang="zh-CN" altLang="en-US" sz="2800">
                <a:latin typeface="华文中宋" panose="02010600040101010101" charset="-122"/>
                <a:ea typeface="华文中宋" panose="02010600040101010101" charset="-122"/>
                <a:cs typeface="华文中宋" panose="02010600040101010101" charset="-122"/>
              </a:rPr>
              <a:t>D. ③④</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2" name="圆角矩形 1"/>
          <p:cNvSpPr/>
          <p:nvPr/>
        </p:nvSpPr>
        <p:spPr>
          <a:xfrm>
            <a:off x="3378200" y="3270250"/>
            <a:ext cx="386207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圆角矩形 2"/>
          <p:cNvSpPr/>
          <p:nvPr/>
        </p:nvSpPr>
        <p:spPr>
          <a:xfrm>
            <a:off x="2677795" y="3915410"/>
            <a:ext cx="141732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5" name="圆角矩形 4"/>
          <p:cNvSpPr/>
          <p:nvPr/>
        </p:nvSpPr>
        <p:spPr>
          <a:xfrm>
            <a:off x="1172845" y="3270250"/>
            <a:ext cx="1504950"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文本框 5"/>
          <p:cNvSpPr txBox="1"/>
          <p:nvPr/>
        </p:nvSpPr>
        <p:spPr>
          <a:xfrm>
            <a:off x="9743440" y="2322195"/>
            <a:ext cx="1415415" cy="1106805"/>
          </a:xfrm>
          <a:prstGeom prst="rect">
            <a:avLst/>
          </a:prstGeom>
          <a:noFill/>
        </p:spPr>
        <p:txBody>
          <a:bodyPr wrap="square" rtlCol="0">
            <a:spAutoFit/>
          </a:bodyPr>
          <a:lstStyle/>
          <a:p>
            <a:r>
              <a:rPr lang="en-US" altLang="zh-CN" sz="6600">
                <a:solidFill>
                  <a:srgbClr val="FF0000"/>
                </a:solidFill>
                <a:latin typeface="方正粗黑宋简体" panose="02000000000000000000" charset="-122"/>
                <a:ea typeface="方正粗黑宋简体" panose="02000000000000000000" charset="-122"/>
              </a:rPr>
              <a:t>B</a:t>
            </a:r>
            <a:endParaRPr lang="en-US" altLang="zh-CN" sz="6600">
              <a:solidFill>
                <a:srgbClr val="FF0000"/>
              </a:solidFill>
              <a:latin typeface="方正粗黑宋简体" panose="02000000000000000000" charset="-122"/>
              <a:ea typeface="方正粗黑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bldLvl="0" animBg="1"/>
      <p:bldP spid="3" grpId="0" bldLvl="0" animBg="1"/>
      <p:bldP spid="5" grpId="0" bldLvl="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76835" y="453390"/>
            <a:ext cx="12032615" cy="6462395"/>
          </a:xfrm>
          <a:prstGeom prst="rect">
            <a:avLst/>
          </a:prstGeom>
          <a:noFill/>
        </p:spPr>
        <p:txBody>
          <a:bodyPr wrap="square" rtlCol="0" anchor="t">
            <a:spAutoFit/>
          </a:bodyPr>
          <a:lstStyle/>
          <a:p>
            <a:pPr indent="0" fontAlgn="auto">
              <a:lnSpc>
                <a:spcPct val="150000"/>
              </a:lnSpc>
            </a:pP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b="1">
                <a:solidFill>
                  <a:srgbClr val="FF0000"/>
                </a:solidFill>
                <a:latin typeface="华文中宋" panose="02010600040101010101" charset="-122"/>
                <a:ea typeface="华文中宋" panose="02010600040101010101" charset="-122"/>
                <a:cs typeface="华文中宋" panose="02010600040101010101" charset="-122"/>
              </a:rPr>
              <a:t>（1）对广大人民实行民主</a:t>
            </a:r>
            <a:r>
              <a:rPr sz="2300">
                <a:latin typeface="华文中宋" panose="02010600040101010101" charset="-122"/>
                <a:ea typeface="华文中宋" panose="02010600040101010101" charset="-122"/>
                <a:cs typeface="华文中宋" panose="02010600040101010101" charset="-122"/>
              </a:rPr>
              <a:t> </a:t>
            </a:r>
            <a:r>
              <a:rPr lang="en-US" sz="2300">
                <a:latin typeface="华文中宋" panose="02010600040101010101" charset="-122"/>
                <a:ea typeface="华文中宋" panose="02010600040101010101" charset="-122"/>
                <a:cs typeface="华文中宋" panose="02010600040101010101" charset="-122"/>
              </a:rPr>
              <a:t>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rPr>
              <a:t>[为何]</a:t>
            </a:r>
            <a:r>
              <a:rPr lang="en-US" sz="2300" b="1">
                <a:solidFill>
                  <a:srgbClr val="1F2DA8"/>
                </a:solidFill>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①</a:t>
            </a:r>
            <a:r>
              <a:rPr sz="2300" b="1" u="sng">
                <a:solidFill>
                  <a:srgbClr val="7030A0"/>
                </a:solidFill>
                <a:latin typeface="华文中宋" panose="02010600040101010101" charset="-122"/>
                <a:ea typeface="华文中宋" panose="02010600040101010101" charset="-122"/>
                <a:cs typeface="华文中宋" panose="02010600040101010101" charset="-122"/>
              </a:rPr>
              <a:t>人民民主是社会主义的生命</a:t>
            </a:r>
            <a:r>
              <a:rPr sz="2300">
                <a:latin typeface="华文中宋" panose="02010600040101010101" charset="-122"/>
                <a:ea typeface="华文中宋" panose="02010600040101010101" charset="-122"/>
                <a:cs typeface="华文中宋" panose="02010600040101010101" charset="-122"/>
              </a:rPr>
              <a:t>，是全面建设社会主义现代化国家的应有之义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a:latin typeface="华文中宋" panose="02010600040101010101" charset="-122"/>
                <a:ea typeface="华文中宋" panose="02010600040101010101" charset="-122"/>
                <a:cs typeface="华文中宋" panose="02010600040101010101" charset="-122"/>
              </a:rPr>
              <a:t>②</a:t>
            </a:r>
            <a:r>
              <a:rPr sz="2300" b="1" u="sng">
                <a:solidFill>
                  <a:srgbClr val="7030A0"/>
                </a:solidFill>
                <a:latin typeface="华文中宋" panose="02010600040101010101" charset="-122"/>
                <a:ea typeface="华文中宋" panose="02010600040101010101" charset="-122"/>
                <a:cs typeface="华文中宋" panose="02010600040101010101" charset="-122"/>
              </a:rPr>
              <a:t>全过程人民民主是社会主义民主政治的本质属性</a:t>
            </a:r>
            <a:r>
              <a:rPr sz="2300">
                <a:latin typeface="华文中宋" panose="02010600040101010101" charset="-122"/>
                <a:ea typeface="华文中宋" panose="02010600040101010101" charset="-122"/>
                <a:cs typeface="华文中宋" panose="02010600040101010101" charset="-122"/>
              </a:rPr>
              <a:t>，是</a:t>
            </a:r>
            <a:r>
              <a:rPr sz="2300" b="1" u="sng">
                <a:solidFill>
                  <a:srgbClr val="FF0000"/>
                </a:solidFill>
                <a:latin typeface="华文中宋" panose="02010600040101010101" charset="-122"/>
                <a:ea typeface="华文中宋" panose="02010600040101010101" charset="-122"/>
                <a:cs typeface="华文中宋" panose="02010600040101010101" charset="-122"/>
              </a:rPr>
              <a:t>最</a:t>
            </a:r>
            <a:r>
              <a:rPr sz="2300" b="1" u="sng">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广泛</a:t>
            </a:r>
            <a:r>
              <a:rPr sz="2300" b="1" u="sng">
                <a:solidFill>
                  <a:srgbClr val="FF0000"/>
                </a:solidFill>
                <a:latin typeface="华文中宋" panose="02010600040101010101" charset="-122"/>
                <a:ea typeface="华文中宋" panose="02010600040101010101" charset="-122"/>
                <a:cs typeface="华文中宋" panose="02010600040101010101" charset="-122"/>
              </a:rPr>
              <a:t>、最真实、最管用</a:t>
            </a:r>
            <a:r>
              <a:rPr sz="2300">
                <a:latin typeface="华文中宋" panose="02010600040101010101" charset="-122"/>
                <a:ea typeface="华文中宋" panose="02010600040101010101" charset="-122"/>
                <a:cs typeface="华文中宋" panose="02010600040101010101" charset="-122"/>
              </a:rPr>
              <a:t>的民主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a:latin typeface="华文中宋" panose="02010600040101010101" charset="-122"/>
                <a:ea typeface="华文中宋" panose="02010600040101010101" charset="-122"/>
                <a:cs typeface="华文中宋" panose="02010600040101010101" charset="-122"/>
              </a:rPr>
              <a:t>③是由我国国家性质及本质决定的，人民当家作主 ④能充分保障人民民主权利，最大限度地调动人民群众的积极性、创造性</a:t>
            </a:r>
            <a:r>
              <a:rPr lang="en-US" sz="2300">
                <a:latin typeface="华文中宋" panose="02010600040101010101" charset="-122"/>
                <a:ea typeface="华文中宋" panose="02010600040101010101" charset="-122"/>
                <a:cs typeface="华文中宋" panose="02010600040101010101" charset="-122"/>
              </a:rPr>
              <a:t>&lt;</a:t>
            </a:r>
            <a:r>
              <a:rPr lang="zh-CN" altLang="en-US" sz="2300">
                <a:latin typeface="华文中宋" panose="02010600040101010101" charset="-122"/>
                <a:ea typeface="华文中宋" panose="02010600040101010101" charset="-122"/>
                <a:cs typeface="华文中宋" panose="02010600040101010101" charset="-122"/>
              </a:rPr>
              <a:t>主人翁</a:t>
            </a:r>
            <a:r>
              <a:rPr lang="en-US" sz="2300">
                <a:latin typeface="华文中宋" panose="02010600040101010101" charset="-122"/>
                <a:ea typeface="华文中宋" panose="02010600040101010101" charset="-122"/>
                <a:cs typeface="华文中宋" panose="02010600040101010101" charset="-122"/>
              </a:rPr>
              <a:t>&gt;</a:t>
            </a:r>
            <a:r>
              <a:rPr sz="2300">
                <a:latin typeface="华文中宋" panose="02010600040101010101" charset="-122"/>
                <a:ea typeface="华文中宋" panose="02010600040101010101" charset="-122"/>
                <a:cs typeface="华文中宋" panose="02010600040101010101" charset="-122"/>
              </a:rPr>
              <a:t>。⑤有利于</a:t>
            </a:r>
            <a:r>
              <a:rPr sz="2300" b="1" u="sng">
                <a:solidFill>
                  <a:srgbClr val="FF0000"/>
                </a:solidFill>
                <a:latin typeface="华文中宋" panose="02010600040101010101" charset="-122"/>
                <a:ea typeface="华文中宋" panose="02010600040101010101" charset="-122"/>
                <a:cs typeface="华文中宋" panose="02010600040101010101" charset="-122"/>
              </a:rPr>
              <a:t>集中民智反映民意</a:t>
            </a:r>
            <a:r>
              <a:rPr sz="2300">
                <a:latin typeface="华文中宋" panose="02010600040101010101" charset="-122"/>
                <a:ea typeface="华文中宋" panose="02010600040101010101" charset="-122"/>
                <a:cs typeface="华文中宋" panose="02010600040101010101" charset="-122"/>
              </a:rPr>
              <a:t>，</a:t>
            </a:r>
            <a:r>
              <a:rPr sz="2300" b="1" u="sng">
                <a:solidFill>
                  <a:srgbClr val="FF0000"/>
                </a:solidFill>
                <a:latin typeface="华文中宋" panose="02010600040101010101" charset="-122"/>
                <a:ea typeface="华文中宋" panose="02010600040101010101" charset="-122"/>
                <a:cs typeface="华文中宋" panose="02010600040101010101" charset="-122"/>
              </a:rPr>
              <a:t>推进</a:t>
            </a:r>
            <a:r>
              <a:rPr sz="2300">
                <a:latin typeface="华文中宋" panose="02010600040101010101" charset="-122"/>
                <a:ea typeface="华文中宋" panose="02010600040101010101" charset="-122"/>
                <a:cs typeface="华文中宋" panose="02010600040101010101" charset="-122"/>
              </a:rPr>
              <a:t>科学民主</a:t>
            </a:r>
            <a:r>
              <a:rPr sz="2300" b="1" u="sng">
                <a:solidFill>
                  <a:srgbClr val="FF0000"/>
                </a:solidFill>
                <a:latin typeface="华文中宋" panose="02010600040101010101" charset="-122"/>
                <a:ea typeface="华文中宋" panose="02010600040101010101" charset="-122"/>
                <a:cs typeface="华文中宋" panose="02010600040101010101" charset="-122"/>
              </a:rPr>
              <a:t>决策</a:t>
            </a:r>
            <a:r>
              <a:rPr sz="2300">
                <a:latin typeface="华文中宋" panose="02010600040101010101" charset="-122"/>
                <a:ea typeface="华文中宋" panose="02010600040101010101" charset="-122"/>
                <a:cs typeface="华文中宋" panose="02010600040101010101" charset="-122"/>
              </a:rPr>
              <a:t> </a:t>
            </a:r>
            <a:r>
              <a:rPr lang="en-US" sz="2300">
                <a:latin typeface="华文中宋" panose="02010600040101010101" charset="-122"/>
                <a:ea typeface="华文中宋" panose="02010600040101010101" charset="-122"/>
                <a:cs typeface="华文中宋" panose="02010600040101010101" charset="-122"/>
              </a:rPr>
              <a:t>                                                               </a:t>
            </a:r>
            <a:endParaRPr lang="en-US"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lang="en-US"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a:latin typeface="华文中宋" panose="02010600040101010101" charset="-122"/>
                <a:ea typeface="华文中宋" panose="02010600040101010101" charset="-122"/>
                <a:cs typeface="华文中宋" panose="02010600040101010101" charset="-122"/>
              </a:rPr>
              <a:t>⑥有利于党人法三者有机统一，推进中国特色社会主义民主政治建设，推进国家治理体系和治理能力现代化。⑦全过程人民民主</a:t>
            </a:r>
            <a:r>
              <a:rPr sz="2300" b="1" u="sng">
                <a:solidFill>
                  <a:srgbClr val="FF0000"/>
                </a:solidFill>
                <a:latin typeface="华文中宋" panose="02010600040101010101" charset="-122"/>
                <a:ea typeface="华文中宋" panose="02010600040101010101" charset="-122"/>
                <a:cs typeface="华文中宋" panose="02010600040101010101" charset="-122"/>
              </a:rPr>
              <a:t>扩大了民主范围</a:t>
            </a:r>
            <a:r>
              <a:rPr lang="en-US" sz="2300" b="1">
                <a:solidFill>
                  <a:srgbClr val="FF0000"/>
                </a:solidFill>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，拓宽了民主路径，丰富人类政治文明形态 ⑧ </a:t>
            </a:r>
            <a:r>
              <a:rPr sz="2300" b="1" u="sng">
                <a:solidFill>
                  <a:srgbClr val="7030A0"/>
                </a:solidFill>
                <a:latin typeface="华文中宋" panose="02010600040101010101" charset="-122"/>
                <a:ea typeface="华文中宋" panose="02010600040101010101" charset="-122"/>
                <a:cs typeface="华文中宋" panose="02010600040101010101" charset="-122"/>
              </a:rPr>
              <a:t>有事好商量，众人的事情由众人商量，是人民民主的真谛</a:t>
            </a:r>
            <a:r>
              <a:rPr sz="2300">
                <a:latin typeface="华文中宋" panose="02010600040101010101" charset="-122"/>
                <a:ea typeface="华文中宋" panose="02010600040101010101" charset="-122"/>
                <a:cs typeface="华文中宋" panose="02010600040101010101" charset="-122"/>
              </a:rPr>
              <a:t>     </a:t>
            </a:r>
            <a:endParaRPr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347980" y="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rPr>
              <a:t>紫色划线是选择题易出现的句子</a:t>
            </a:r>
            <a:endPar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7" name="文本框 6"/>
          <p:cNvSpPr txBox="1"/>
          <p:nvPr/>
        </p:nvSpPr>
        <p:spPr>
          <a:xfrm>
            <a:off x="217170" y="4791710"/>
            <a:ext cx="10671175"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易错：人民没有决策权，能参与民主决策；</a:t>
            </a:r>
            <a:r>
              <a:rPr lang="en-US" altLang="zh-CN" sz="2400" b="1">
                <a:latin typeface="楷体" panose="02010609060101010101" charset="-122"/>
                <a:ea typeface="楷体" panose="02010609060101010101" charset="-122"/>
                <a:cs typeface="楷体" panose="02010609060101010101" charset="-122"/>
                <a:sym typeface="+mn-ea"/>
              </a:rPr>
              <a:t>     </a:t>
            </a:r>
            <a:r>
              <a:rPr lang="zh-CN" altLang="en-US" sz="2400" b="1">
                <a:latin typeface="楷体" panose="02010609060101010101" charset="-122"/>
                <a:ea typeface="楷体" panose="02010609060101010101" charset="-122"/>
                <a:cs typeface="楷体" panose="02010609060101010101" charset="-122"/>
                <a:sym typeface="+mn-ea"/>
              </a:rPr>
              <a:t>绝对化用语：确保</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nvSpPr>
        <p:spPr>
          <a:xfrm>
            <a:off x="6993255" y="5800725"/>
            <a:ext cx="265112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不能说扩大权利</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217170" y="3239770"/>
            <a:ext cx="11892280"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民主具有阶级性，属于统治阶级。常见错误：超越阶级的局限；全民民主</a:t>
            </a:r>
            <a:r>
              <a:rPr lang="en-US" altLang="zh-CN"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区分三最</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9" name="文本框 8"/>
          <p:cNvSpPr txBox="1"/>
          <p:nvPr/>
        </p:nvSpPr>
        <p:spPr>
          <a:xfrm>
            <a:off x="3607435" y="1663065"/>
            <a:ext cx="858456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常见错误：把民主、专政混为一谈；片面解读人民民主专政</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30480" y="476250"/>
            <a:ext cx="12179935" cy="1153160"/>
          </a:xfrm>
          <a:prstGeom prst="rect">
            <a:avLst/>
          </a:prstGeom>
          <a:noFill/>
        </p:spPr>
        <p:txBody>
          <a:bodyPr wrap="square" rtlCol="0" anchor="t">
            <a:spAutoFit/>
          </a:bodyPr>
          <a:lstStyle/>
          <a:p>
            <a:pPr algn="l">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sym typeface="+mn-ea"/>
              </a:rPr>
              <a:t>★</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人民民主专政</a:t>
            </a:r>
            <a:r>
              <a:rPr sz="2300" b="1">
                <a:solidFill>
                  <a:srgbClr val="1F2DA8"/>
                </a:solidFill>
                <a:latin typeface="华文中宋" panose="02010600040101010101" charset="-122"/>
                <a:ea typeface="华文中宋" panose="02010600040101010101" charset="-122"/>
                <a:cs typeface="华文中宋" panose="02010600040101010101" charset="-122"/>
                <a:sym typeface="+mn-ea"/>
              </a:rPr>
              <a:t>包含</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对广大</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人民</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实行</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民主</a:t>
            </a:r>
            <a:r>
              <a:rPr sz="2300" b="1">
                <a:solidFill>
                  <a:srgbClr val="1F2DA8"/>
                </a:solidFill>
                <a:latin typeface="华文中宋" panose="02010600040101010101" charset="-122"/>
                <a:ea typeface="华文中宋" panose="02010600040101010101" charset="-122"/>
                <a:cs typeface="华文中宋" panose="02010600040101010101" charset="-122"/>
                <a:sym typeface="+mn-ea"/>
              </a:rPr>
              <a:t>和</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对极少数</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敌人</a:t>
            </a:r>
            <a:r>
              <a:rPr sz="2300" b="1" u="sng">
                <a:solidFill>
                  <a:srgbClr val="1F2DA8"/>
                </a:solidFill>
                <a:latin typeface="华文中宋" panose="02010600040101010101" charset="-122"/>
                <a:ea typeface="华文中宋" panose="02010600040101010101" charset="-122"/>
                <a:cs typeface="华文中宋" panose="02010600040101010101" charset="-122"/>
                <a:sym typeface="+mn-ea"/>
              </a:rPr>
              <a:t>实行</a:t>
            </a:r>
            <a:r>
              <a:rPr sz="2300" b="1" u="sng">
                <a:solidFill>
                  <a:srgbClr val="FF0000"/>
                </a:solidFill>
                <a:latin typeface="华文中宋" panose="02010600040101010101" charset="-122"/>
                <a:ea typeface="华文中宋" panose="02010600040101010101" charset="-122"/>
                <a:cs typeface="华文中宋" panose="02010600040101010101" charset="-122"/>
                <a:sym typeface="+mn-ea"/>
              </a:rPr>
              <a:t>专政</a:t>
            </a:r>
            <a:r>
              <a:rPr sz="2300" b="1">
                <a:solidFill>
                  <a:srgbClr val="1F2DA8"/>
                </a:solidFill>
                <a:latin typeface="华文中宋" panose="02010600040101010101" charset="-122"/>
                <a:ea typeface="华文中宋" panose="02010600040101010101" charset="-122"/>
                <a:cs typeface="华文中宋" panose="02010600040101010101" charset="-122"/>
                <a:sym typeface="+mn-ea"/>
              </a:rPr>
              <a:t>两个方面，是民主与专政的统一</a:t>
            </a:r>
            <a:r>
              <a:rPr lang="en-US" sz="2300" b="1">
                <a:solidFill>
                  <a:srgbClr val="1F2DA8"/>
                </a:solidFill>
                <a:latin typeface="华文中宋" panose="02010600040101010101" charset="-122"/>
                <a:ea typeface="华文中宋" panose="02010600040101010101" charset="-122"/>
                <a:cs typeface="华文中宋" panose="02010600040101010101" charset="-122"/>
                <a:sym typeface="+mn-ea"/>
              </a:rPr>
              <a:t>       </a:t>
            </a:r>
            <a:r>
              <a:rPr sz="2300" b="1">
                <a:solidFill>
                  <a:srgbClr val="1F2DA8"/>
                </a:solidFill>
                <a:latin typeface="楷体" panose="02010609060101010101" charset="-122"/>
                <a:ea typeface="楷体" panose="02010609060101010101" charset="-122"/>
                <a:cs typeface="楷体" panose="02010609060101010101" charset="-122"/>
                <a:sym typeface="+mn-ea"/>
              </a:rPr>
              <a:t>&lt;</a:t>
            </a:r>
            <a:r>
              <a:rPr lang="zh-CN" sz="2300" b="1">
                <a:solidFill>
                  <a:srgbClr val="1F2DA8"/>
                </a:solidFill>
                <a:latin typeface="楷体" panose="02010609060101010101" charset="-122"/>
                <a:ea typeface="楷体" panose="02010609060101010101" charset="-122"/>
                <a:cs typeface="楷体" panose="02010609060101010101" charset="-122"/>
                <a:sym typeface="+mn-ea"/>
              </a:rPr>
              <a:t>两者关系：</a:t>
            </a:r>
            <a:r>
              <a:rPr sz="2300" b="1">
                <a:solidFill>
                  <a:srgbClr val="1F2DA8"/>
                </a:solidFill>
                <a:latin typeface="楷体" panose="02010609060101010101" charset="-122"/>
                <a:ea typeface="楷体" panose="02010609060101010101" charset="-122"/>
                <a:cs typeface="楷体" panose="02010609060101010101" charset="-122"/>
                <a:sym typeface="+mn-ea"/>
              </a:rPr>
              <a:t>对立统一，民主是专政的基础，专政是民主的保障&gt;</a:t>
            </a:r>
            <a:endParaRPr lang="zh-CN" altLang="en-US" sz="2300" b="1">
              <a:solidFill>
                <a:srgbClr val="1F2DA8"/>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P spid="5" grpId="0" bldLvl="0" animBg="1"/>
      <p:bldP spid="8" grpId="0" bldLvl="0" animBg="1"/>
      <p:bldP spid="9" grpId="0" bldLvl="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173355" y="766445"/>
            <a:ext cx="11845925" cy="4869815"/>
          </a:xfrm>
          <a:prstGeom prst="rect">
            <a:avLst/>
          </a:prstGeom>
          <a:noFill/>
        </p:spPr>
        <p:txBody>
          <a:bodyPr wrap="square" rtlCol="0" anchor="t">
            <a:spAutoFit/>
          </a:bodyPr>
          <a:lstStyle/>
          <a:p>
            <a:pPr indent="0" fontAlgn="auto">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rPr>
              <a:t>[理解最广泛、最真实、最管用的全过程人民民主]</a:t>
            </a:r>
            <a:r>
              <a:rPr lang="en-US" sz="2300" b="1">
                <a:solidFill>
                  <a:srgbClr val="1F2DA8"/>
                </a:solidFill>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详见书P39-40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rPr>
              <a:t>①最广泛：</a:t>
            </a:r>
            <a:r>
              <a:rPr sz="2300" b="1" u="sng">
                <a:solidFill>
                  <a:srgbClr val="7030A0"/>
                </a:solidFill>
                <a:latin typeface="华文中宋" panose="02010600040101010101" charset="-122"/>
                <a:ea typeface="华文中宋" panose="02010600040101010101" charset="-122"/>
                <a:cs typeface="华文中宋" panose="02010600040101010101" charset="-122"/>
              </a:rPr>
              <a:t>全过程人民民主是全链条、全方位、全覆盖的民主</a:t>
            </a:r>
            <a:r>
              <a:rPr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rPr>
              <a:t>②最真实：</a:t>
            </a:r>
            <a:r>
              <a:rPr sz="2300">
                <a:latin typeface="华文中宋" panose="02010600040101010101" charset="-122"/>
                <a:ea typeface="华文中宋" panose="02010600040101010101" charset="-122"/>
                <a:cs typeface="华文中宋" panose="02010600040101010101" charset="-122"/>
              </a:rPr>
              <a:t>指</a:t>
            </a:r>
            <a:r>
              <a:rPr sz="2300" b="1" u="sng">
                <a:solidFill>
                  <a:srgbClr val="7030A0"/>
                </a:solidFill>
                <a:latin typeface="华文中宋" panose="02010600040101010101" charset="-122"/>
                <a:ea typeface="华文中宋" panose="02010600040101010101" charset="-122"/>
                <a:cs typeface="华文中宋" panose="02010600040101010101" charset="-122"/>
              </a:rPr>
              <a:t>完整的制度程序</a:t>
            </a:r>
            <a:r>
              <a:rPr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a:latin typeface="华文中宋" panose="02010600040101010101" charset="-122"/>
                <a:ea typeface="华文中宋" panose="02010600040101010101" charset="-122"/>
                <a:cs typeface="华文中宋" panose="02010600040101010101" charset="-122"/>
              </a:rPr>
              <a:t> </a:t>
            </a:r>
            <a:r>
              <a:rPr lang="en-US" sz="2300">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有</a:t>
            </a:r>
            <a:r>
              <a:rPr sz="2300" b="1" u="sng">
                <a:solidFill>
                  <a:srgbClr val="7030A0"/>
                </a:solidFill>
                <a:latin typeface="华文中宋" panose="02010600040101010101" charset="-122"/>
                <a:ea typeface="华文中宋" panose="02010600040101010101" charset="-122"/>
                <a:cs typeface="华文中宋" panose="02010600040101010101" charset="-122"/>
              </a:rPr>
              <a:t>完整的参与实践，包括民主选举、协商、决策、管理、监督</a:t>
            </a:r>
            <a:r>
              <a:rPr sz="2300">
                <a:latin typeface="华文中宋" panose="02010600040101010101" charset="-122"/>
                <a:ea typeface="华文中宋" panose="02010600040101010101" charset="-122"/>
                <a:cs typeface="华文中宋" panose="02010600040101010101" charset="-122"/>
              </a:rPr>
              <a:t>等具体实践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b="1">
                <a:solidFill>
                  <a:srgbClr val="1F2DA8"/>
                </a:solidFill>
                <a:latin typeface="华文中宋" panose="02010600040101010101" charset="-122"/>
                <a:ea typeface="华文中宋" panose="02010600040101010101" charset="-122"/>
                <a:cs typeface="华文中宋" panose="02010600040101010101" charset="-122"/>
              </a:rPr>
              <a:t>③最管用：</a:t>
            </a:r>
            <a:r>
              <a:rPr sz="2300">
                <a:latin typeface="华文中宋" panose="02010600040101010101" charset="-122"/>
                <a:ea typeface="华文中宋" panose="02010600040101010101" charset="-122"/>
                <a:cs typeface="华文中宋" panose="02010600040101010101" charset="-122"/>
              </a:rPr>
              <a:t>题中常表现为“取得的效果”</a:t>
            </a:r>
            <a:r>
              <a:rPr sz="2300">
                <a:latin typeface="楷体" panose="02010609060101010101" charset="-122"/>
                <a:ea typeface="楷体" panose="02010609060101010101" charset="-122"/>
                <a:cs typeface="楷体" panose="02010609060101010101" charset="-122"/>
              </a:rPr>
              <a:t>&lt;如切实的解决人民需要解决的问题&gt;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300">
                <a:latin typeface="华文中宋" panose="02010600040101010101" charset="-122"/>
                <a:ea typeface="华文中宋" panose="02010600040101010101" charset="-122"/>
                <a:cs typeface="华文中宋" panose="02010600040101010101" charset="-122"/>
              </a:rPr>
              <a:t> </a:t>
            </a:r>
            <a:r>
              <a:rPr lang="en-US" sz="2300">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也会与打着民主幌子的某些西方国家作对比，</a:t>
            </a:r>
            <a:r>
              <a:rPr sz="2300" b="1" u="sng">
                <a:solidFill>
                  <a:srgbClr val="7030A0"/>
                </a:solidFill>
                <a:latin typeface="华文中宋" panose="02010600040101010101" charset="-122"/>
                <a:ea typeface="华文中宋" panose="02010600040101010101" charset="-122"/>
                <a:cs typeface="华文中宋" panose="02010600040101010101" charset="-122"/>
              </a:rPr>
              <a:t>彰显制度优越性</a:t>
            </a:r>
            <a:r>
              <a:rPr sz="2300">
                <a:latin typeface="华文中宋" panose="02010600040101010101" charset="-122"/>
                <a:ea typeface="华文中宋" panose="02010600040101010101" charset="-122"/>
                <a:cs typeface="华文中宋" panose="02010600040101010101" charset="-122"/>
              </a:rPr>
              <a:t>，形成政治认同  </a:t>
            </a:r>
            <a:endParaRPr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21590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rPr>
              <a:t>紫色划线是主观题要背的句子</a:t>
            </a:r>
            <a:endPar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5" name="文本框 4"/>
          <p:cNvSpPr txBox="1"/>
          <p:nvPr/>
        </p:nvSpPr>
        <p:spPr>
          <a:xfrm>
            <a:off x="75565" y="2974975"/>
            <a:ext cx="12116435" cy="551180"/>
          </a:xfrm>
          <a:prstGeom prst="rect">
            <a:avLst/>
          </a:prstGeom>
          <a:solidFill>
            <a:schemeClr val="accent2">
              <a:lumMod val="20000"/>
              <a:lumOff val="80000"/>
            </a:schemeClr>
          </a:solidFill>
        </p:spPr>
        <p:txBody>
          <a:bodyPr wrap="square" rtlCol="0" anchor="t">
            <a:spAutoFit/>
          </a:bodyPr>
          <a:lstStyle/>
          <a:p>
            <a:pPr lvl="0" algn="l" fontAlgn="auto">
              <a:lnSpc>
                <a:spcPct val="130000"/>
              </a:lnSpc>
              <a:buClrTx/>
              <a:buSzTx/>
              <a:buFontTx/>
            </a:pPr>
            <a:r>
              <a:rPr lang="zh-CN" altLang="en-US" sz="2300" b="1">
                <a:solidFill>
                  <a:schemeClr val="tx1"/>
                </a:solidFill>
                <a:latin typeface="楷体" panose="02010609060101010101" charset="-122"/>
                <a:ea typeface="楷体" panose="02010609060101010101" charset="-122"/>
                <a:cs typeface="楷体" panose="02010609060101010101" charset="-122"/>
                <a:sym typeface="+mn-ea"/>
              </a:rPr>
              <a:t>▲社会主义民主</a:t>
            </a:r>
            <a:r>
              <a:rPr lang="en-US" altLang="zh-CN" sz="2300" b="1">
                <a:solidFill>
                  <a:schemeClr val="tx1"/>
                </a:solidFill>
                <a:latin typeface="楷体" panose="02010609060101010101" charset="-122"/>
                <a:ea typeface="楷体" panose="02010609060101010101" charset="-122"/>
                <a:cs typeface="楷体" panose="02010609060101010101" charset="-122"/>
                <a:sym typeface="+mn-ea"/>
              </a:rPr>
              <a:t>/</a:t>
            </a:r>
            <a:r>
              <a:rPr lang="zh-CN" altLang="en-US" sz="2300" b="1">
                <a:solidFill>
                  <a:schemeClr val="tx1"/>
                </a:solidFill>
                <a:latin typeface="楷体" panose="02010609060101010101" charset="-122"/>
                <a:ea typeface="楷体" panose="02010609060101010101" charset="-122"/>
                <a:cs typeface="楷体" panose="02010609060101010101" charset="-122"/>
                <a:sym typeface="+mn-ea"/>
              </a:rPr>
              <a:t>人民民主是</a:t>
            </a:r>
            <a:r>
              <a:rPr lang="zh-CN" altLang="en-US" sz="2300" b="1" u="sng">
                <a:solidFill>
                  <a:srgbClr val="FF0000"/>
                </a:solidFill>
                <a:latin typeface="楷体" panose="02010609060101010101" charset="-122"/>
                <a:ea typeface="楷体" panose="02010609060101010101" charset="-122"/>
                <a:cs typeface="楷体" panose="02010609060101010101" charset="-122"/>
                <a:sym typeface="+mn-ea"/>
              </a:rPr>
              <a:t>形式民主与实质民主</a:t>
            </a:r>
            <a:r>
              <a:rPr lang="zh-CN" altLang="en-US" sz="2300" b="1">
                <a:solidFill>
                  <a:schemeClr val="tx1"/>
                </a:solidFill>
                <a:latin typeface="楷体" panose="02010609060101010101" charset="-122"/>
                <a:ea typeface="楷体" panose="02010609060101010101" charset="-122"/>
                <a:cs typeface="楷体" panose="02010609060101010101" charset="-122"/>
                <a:sym typeface="+mn-ea"/>
              </a:rPr>
              <a:t>有机统一</a:t>
            </a:r>
            <a:endParaRPr lang="en-US" altLang="zh-CN" sz="2300" b="1" u="sng">
              <a:solidFill>
                <a:srgbClr val="FF0000"/>
              </a:solidFill>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173355" y="4697095"/>
            <a:ext cx="11897360" cy="1930400"/>
          </a:xfrm>
          <a:prstGeom prst="rect">
            <a:avLst/>
          </a:prstGeom>
          <a:solidFill>
            <a:schemeClr val="accent2">
              <a:lumMod val="20000"/>
              <a:lumOff val="80000"/>
            </a:schemeClr>
          </a:solidFill>
        </p:spPr>
        <p:txBody>
          <a:bodyPr wrap="square" rtlCol="0" anchor="t">
            <a:spAutoFit/>
          </a:bodyPr>
          <a:lstStyle/>
          <a:p>
            <a:pPr lvl="0" algn="ctr" fontAlgn="auto">
              <a:lnSpc>
                <a:spcPct val="130000"/>
              </a:lnSpc>
              <a:buClrTx/>
              <a:buSzTx/>
              <a:buFontTx/>
            </a:pPr>
            <a:r>
              <a:rPr sz="2300" b="1">
                <a:solidFill>
                  <a:srgbClr val="FF0000"/>
                </a:solidFill>
                <a:latin typeface="华文中宋" panose="02010600040101010101" charset="-122"/>
                <a:ea typeface="华文中宋" panose="02010600040101010101" charset="-122"/>
                <a:cs typeface="华文中宋" panose="02010600040101010101" charset="-122"/>
                <a:sym typeface="+mn-ea"/>
              </a:rPr>
              <a:t>[资料卡]全过程人民民主是全链条、全方位、全覆盖的民主</a:t>
            </a:r>
            <a:endParaRPr lang="en-US" altLang="zh-CN" sz="2300" b="1">
              <a:solidFill>
                <a:srgbClr val="FF0000"/>
              </a:solidFill>
              <a:latin typeface="楷体" panose="02010609060101010101" charset="-122"/>
              <a:ea typeface="楷体" panose="02010609060101010101" charset="-122"/>
              <a:cs typeface="楷体" panose="02010609060101010101" charset="-122"/>
              <a:sym typeface="+mn-ea"/>
            </a:endParaRPr>
          </a:p>
          <a:p>
            <a:pPr lvl="0" algn="l" fontAlgn="auto">
              <a:lnSpc>
                <a:spcPct val="130000"/>
              </a:lnSpc>
              <a:buClrTx/>
              <a:buSzTx/>
              <a:buFontTx/>
            </a:pPr>
            <a:r>
              <a:rPr sz="2300" b="1" u="sng">
                <a:solidFill>
                  <a:srgbClr val="FF0000"/>
                </a:solidFill>
                <a:latin typeface="楷体" panose="02010609060101010101" charset="-122"/>
                <a:ea typeface="楷体" panose="02010609060101010101" charset="-122"/>
                <a:cs typeface="楷体" panose="02010609060101010101" charset="-122"/>
                <a:sym typeface="+mn-ea"/>
              </a:rPr>
              <a:t>全链条</a:t>
            </a:r>
            <a:r>
              <a:rPr sz="2300" b="1">
                <a:solidFill>
                  <a:schemeClr val="tx1"/>
                </a:solidFill>
                <a:latin typeface="楷体" panose="02010609060101010101" charset="-122"/>
                <a:ea typeface="楷体" panose="02010609060101010101" charset="-122"/>
                <a:cs typeface="楷体" panose="02010609060101010101" charset="-122"/>
                <a:sym typeface="+mn-ea"/>
              </a:rPr>
              <a:t>是指</a:t>
            </a:r>
            <a:r>
              <a:rPr sz="2300" b="1" u="sng">
                <a:solidFill>
                  <a:srgbClr val="FF0000"/>
                </a:solidFill>
                <a:latin typeface="楷体" panose="02010609060101010101" charset="-122"/>
                <a:ea typeface="楷体" panose="02010609060101010101" charset="-122"/>
                <a:cs typeface="楷体" panose="02010609060101010101" charset="-122"/>
                <a:sym typeface="+mn-ea"/>
              </a:rPr>
              <a:t>所有的环节</a:t>
            </a:r>
            <a:r>
              <a:rPr sz="2300" b="1">
                <a:solidFill>
                  <a:schemeClr val="tx1"/>
                </a:solidFill>
                <a:latin typeface="楷体" panose="02010609060101010101" charset="-122"/>
                <a:ea typeface="楷体" panose="02010609060101010101" charset="-122"/>
                <a:cs typeface="楷体" panose="02010609060101010101" charset="-122"/>
                <a:sym typeface="+mn-ea"/>
              </a:rPr>
              <a:t>都应充分尊重和吸纳最广泛的民意；</a:t>
            </a:r>
            <a:endParaRPr sz="2300" b="1">
              <a:solidFill>
                <a:schemeClr val="tx1"/>
              </a:solidFill>
              <a:latin typeface="楷体" panose="02010609060101010101" charset="-122"/>
              <a:ea typeface="楷体" panose="02010609060101010101" charset="-122"/>
              <a:cs typeface="楷体" panose="02010609060101010101" charset="-122"/>
              <a:sym typeface="+mn-ea"/>
            </a:endParaRPr>
          </a:p>
          <a:p>
            <a:pPr lvl="0" algn="l" fontAlgn="auto">
              <a:lnSpc>
                <a:spcPct val="130000"/>
              </a:lnSpc>
              <a:buClrTx/>
              <a:buSzTx/>
              <a:buFontTx/>
            </a:pPr>
            <a:r>
              <a:rPr sz="2300" b="1" u="sng">
                <a:solidFill>
                  <a:srgbClr val="FF0000"/>
                </a:solidFill>
                <a:latin typeface="楷体" panose="02010609060101010101" charset="-122"/>
                <a:ea typeface="楷体" panose="02010609060101010101" charset="-122"/>
                <a:cs typeface="楷体" panose="02010609060101010101" charset="-122"/>
                <a:sym typeface="+mn-ea"/>
              </a:rPr>
              <a:t>全方位</a:t>
            </a:r>
            <a:r>
              <a:rPr sz="2300" b="1">
                <a:solidFill>
                  <a:schemeClr val="tx1"/>
                </a:solidFill>
                <a:latin typeface="楷体" panose="02010609060101010101" charset="-122"/>
                <a:ea typeface="楷体" panose="02010609060101010101" charset="-122"/>
                <a:cs typeface="楷体" panose="02010609060101010101" charset="-122"/>
                <a:sym typeface="+mn-ea"/>
              </a:rPr>
              <a:t>是指</a:t>
            </a:r>
            <a:r>
              <a:rPr sz="2300" b="1" u="sng">
                <a:solidFill>
                  <a:srgbClr val="FF0000"/>
                </a:solidFill>
                <a:latin typeface="楷体" panose="02010609060101010101" charset="-122"/>
                <a:ea typeface="楷体" panose="02010609060101010101" charset="-122"/>
                <a:cs typeface="楷体" panose="02010609060101010101" charset="-122"/>
                <a:sym typeface="+mn-ea"/>
              </a:rPr>
              <a:t>所有的领域</a:t>
            </a:r>
            <a:r>
              <a:rPr sz="2300" b="1">
                <a:solidFill>
                  <a:schemeClr val="tx1"/>
                </a:solidFill>
                <a:latin typeface="楷体" panose="02010609060101010101" charset="-122"/>
                <a:ea typeface="楷体" panose="02010609060101010101" charset="-122"/>
                <a:cs typeface="楷体" panose="02010609060101010101" charset="-122"/>
                <a:sym typeface="+mn-ea"/>
              </a:rPr>
              <a:t>都应容纳和引入最广泛的群众参与；</a:t>
            </a:r>
            <a:endParaRPr sz="2300" b="1">
              <a:solidFill>
                <a:schemeClr val="tx1"/>
              </a:solidFill>
              <a:latin typeface="楷体" panose="02010609060101010101" charset="-122"/>
              <a:ea typeface="楷体" panose="02010609060101010101" charset="-122"/>
              <a:cs typeface="楷体" panose="02010609060101010101" charset="-122"/>
              <a:sym typeface="+mn-ea"/>
            </a:endParaRPr>
          </a:p>
          <a:p>
            <a:pPr lvl="0" algn="l" fontAlgn="auto">
              <a:lnSpc>
                <a:spcPct val="130000"/>
              </a:lnSpc>
              <a:buClrTx/>
              <a:buSzTx/>
              <a:buFontTx/>
            </a:pPr>
            <a:r>
              <a:rPr sz="2300" b="1" u="sng">
                <a:solidFill>
                  <a:srgbClr val="FF0000"/>
                </a:solidFill>
                <a:latin typeface="楷体" panose="02010609060101010101" charset="-122"/>
                <a:ea typeface="楷体" panose="02010609060101010101" charset="-122"/>
                <a:cs typeface="楷体" panose="02010609060101010101" charset="-122"/>
                <a:sym typeface="+mn-ea"/>
              </a:rPr>
              <a:t>全覆盖</a:t>
            </a:r>
            <a:r>
              <a:rPr sz="2300" b="1">
                <a:solidFill>
                  <a:schemeClr val="tx1"/>
                </a:solidFill>
                <a:latin typeface="楷体" panose="02010609060101010101" charset="-122"/>
                <a:ea typeface="楷体" panose="02010609060101010101" charset="-122"/>
                <a:cs typeface="楷体" panose="02010609060101010101" charset="-122"/>
                <a:sym typeface="+mn-ea"/>
              </a:rPr>
              <a:t>是指</a:t>
            </a:r>
            <a:r>
              <a:rPr sz="2300" b="1" u="sng">
                <a:solidFill>
                  <a:srgbClr val="FF0000"/>
                </a:solidFill>
                <a:latin typeface="楷体" panose="02010609060101010101" charset="-122"/>
                <a:ea typeface="楷体" panose="02010609060101010101" charset="-122"/>
                <a:cs typeface="楷体" panose="02010609060101010101" charset="-122"/>
                <a:sym typeface="+mn-ea"/>
              </a:rPr>
              <a:t>民主的整个过程</a:t>
            </a:r>
            <a:r>
              <a:rPr sz="2300" b="1">
                <a:solidFill>
                  <a:schemeClr val="tx1"/>
                </a:solidFill>
                <a:latin typeface="楷体" panose="02010609060101010101" charset="-122"/>
                <a:ea typeface="楷体" panose="02010609060101010101" charset="-122"/>
                <a:cs typeface="楷体" panose="02010609060101010101" charset="-122"/>
                <a:sym typeface="+mn-ea"/>
              </a:rPr>
              <a:t>都应最大限度地发挥人民群众的主动性和创造性。</a:t>
            </a:r>
            <a:endParaRPr sz="2300" b="1">
              <a:solidFill>
                <a:schemeClr val="tx1"/>
              </a:solidFill>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8406130" y="1325880"/>
            <a:ext cx="3503930" cy="574040"/>
          </a:xfrm>
          <a:prstGeom prst="rect">
            <a:avLst/>
          </a:prstGeom>
          <a:solidFill>
            <a:schemeClr val="accent2">
              <a:lumMod val="20000"/>
              <a:lumOff val="80000"/>
            </a:schemeClr>
          </a:solidFill>
        </p:spPr>
        <p:txBody>
          <a:bodyPr wrap="square" rtlCol="0" anchor="t">
            <a:noAutofit/>
          </a:bodyPr>
          <a:lstStyle/>
          <a:p>
            <a:pPr lvl="0" algn="ctr">
              <a:lnSpc>
                <a:spcPct val="130000"/>
              </a:lnSpc>
              <a:buClrTx/>
              <a:buSzTx/>
              <a:buFontTx/>
            </a:pPr>
            <a:r>
              <a:rPr lang="zh-CN" altLang="en-US" sz="2300" b="1">
                <a:latin typeface="楷体" panose="02010609060101010101" charset="-122"/>
                <a:ea typeface="楷体" panose="02010609060101010101" charset="-122"/>
                <a:cs typeface="楷体" panose="02010609060101010101" charset="-122"/>
                <a:sym typeface="+mn-ea"/>
              </a:rPr>
              <a:t>包括</a:t>
            </a:r>
            <a:r>
              <a:rPr lang="zh-CN" altLang="en-US" sz="2300" b="1" u="sng">
                <a:latin typeface="楷体" panose="02010609060101010101" charset="-122"/>
                <a:ea typeface="楷体" panose="02010609060101010101" charset="-122"/>
                <a:cs typeface="楷体" panose="02010609060101010101" charset="-122"/>
                <a:sym typeface="+mn-ea"/>
              </a:rPr>
              <a:t>主体</a:t>
            </a:r>
            <a:r>
              <a:rPr lang="zh-CN" altLang="en-US" sz="2300" b="1">
                <a:latin typeface="楷体" panose="02010609060101010101" charset="-122"/>
                <a:ea typeface="楷体" panose="02010609060101010101" charset="-122"/>
                <a:cs typeface="楷体" panose="02010609060101010101" charset="-122"/>
                <a:sym typeface="+mn-ea"/>
              </a:rPr>
              <a:t>和</a:t>
            </a:r>
            <a:r>
              <a:rPr lang="zh-CN" altLang="en-US" sz="2300" b="1" u="sng">
                <a:latin typeface="楷体" panose="02010609060101010101" charset="-122"/>
                <a:ea typeface="楷体" panose="02010609060101010101" charset="-122"/>
                <a:cs typeface="楷体" panose="02010609060101010101" charset="-122"/>
                <a:sym typeface="+mn-ea"/>
              </a:rPr>
              <a:t>权利</a:t>
            </a:r>
            <a:r>
              <a:rPr lang="zh-CN" altLang="en-US" sz="2300" b="1">
                <a:latin typeface="楷体" panose="02010609060101010101" charset="-122"/>
                <a:ea typeface="楷体" panose="02010609060101010101" charset="-122"/>
                <a:cs typeface="楷体" panose="02010609060101010101" charset="-122"/>
                <a:sym typeface="+mn-ea"/>
              </a:rPr>
              <a:t>的广泛</a:t>
            </a:r>
            <a:endParaRPr lang="zh-CN" altLang="en-US" sz="2300" b="1">
              <a:solidFill>
                <a:srgbClr val="FF0000"/>
              </a:solidFill>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4349115" y="1899920"/>
            <a:ext cx="5295265" cy="590550"/>
          </a:xfrm>
          <a:prstGeom prst="rect">
            <a:avLst/>
          </a:prstGeom>
          <a:solidFill>
            <a:schemeClr val="accent2">
              <a:lumMod val="20000"/>
              <a:lumOff val="80000"/>
            </a:schemeClr>
          </a:solidFill>
        </p:spPr>
        <p:txBody>
          <a:bodyPr wrap="square" rtlCol="0" anchor="t">
            <a:noAutofit/>
          </a:bodyPr>
          <a:lstStyle/>
          <a:p>
            <a:pPr lvl="0" algn="ctr">
              <a:lnSpc>
                <a:spcPct val="130000"/>
              </a:lnSpc>
              <a:buClrTx/>
              <a:buSzTx/>
              <a:buFontTx/>
            </a:pPr>
            <a:r>
              <a:rPr lang="zh-CN" altLang="en-US" sz="2300" b="1">
                <a:latin typeface="楷体" panose="02010609060101010101" charset="-122"/>
                <a:ea typeface="楷体" panose="02010609060101010101" charset="-122"/>
                <a:cs typeface="楷体" panose="02010609060101010101" charset="-122"/>
                <a:sym typeface="+mn-ea"/>
              </a:rPr>
              <a:t>即制度保障：一根本三基本政治制度</a:t>
            </a:r>
            <a:endParaRPr lang="zh-CN" altLang="en-US" sz="2300" b="1">
              <a:latin typeface="楷体" panose="02010609060101010101" charset="-122"/>
              <a:ea typeface="楷体" panose="02010609060101010101" charset="-122"/>
              <a:cs typeface="楷体" panose="02010609060101010101" charset="-122"/>
              <a:sym typeface="+mn-ea"/>
            </a:endParaRPr>
          </a:p>
        </p:txBody>
      </p:sp>
      <p:sp>
        <p:nvSpPr>
          <p:cNvPr id="9" name="文本框 8"/>
          <p:cNvSpPr txBox="1"/>
          <p:nvPr/>
        </p:nvSpPr>
        <p:spPr>
          <a:xfrm>
            <a:off x="75565" y="3526155"/>
            <a:ext cx="12116435" cy="1010920"/>
          </a:xfrm>
          <a:prstGeom prst="rect">
            <a:avLst/>
          </a:prstGeom>
          <a:solidFill>
            <a:schemeClr val="accent2">
              <a:lumMod val="20000"/>
              <a:lumOff val="80000"/>
            </a:schemeClr>
          </a:solidFill>
        </p:spPr>
        <p:txBody>
          <a:bodyPr wrap="square" rtlCol="0" anchor="t">
            <a:spAutoFit/>
          </a:bodyPr>
          <a:lstStyle/>
          <a:p>
            <a:pPr lvl="0" algn="l" fontAlgn="auto">
              <a:lnSpc>
                <a:spcPct val="130000"/>
              </a:lnSpc>
              <a:buClrTx/>
              <a:buSzTx/>
              <a:buFontTx/>
            </a:pPr>
            <a:r>
              <a:rPr lang="zh-CN" altLang="en-US" sz="2300" b="1">
                <a:solidFill>
                  <a:srgbClr val="FF0000"/>
                </a:solidFill>
                <a:latin typeface="楷体" panose="02010609060101010101" charset="-122"/>
                <a:ea typeface="楷体" panose="02010609060101010101" charset="-122"/>
                <a:cs typeface="楷体" panose="02010609060101010101" charset="-122"/>
                <a:sym typeface="+mn-ea"/>
              </a:rPr>
              <a:t>★</a:t>
            </a:r>
            <a:r>
              <a:rPr lang="zh-CN" altLang="en-US" sz="2300" b="1">
                <a:latin typeface="楷体" panose="02010609060101010101" charset="-122"/>
                <a:ea typeface="楷体" panose="02010609060101010101" charset="-122"/>
                <a:cs typeface="楷体" panose="02010609060101010101" charset="-122"/>
                <a:sym typeface="+mn-ea"/>
              </a:rPr>
              <a:t>在我国农村和城市，广大人民群众开展了丰富多彩的基层民主实践活动</a:t>
            </a:r>
            <a:r>
              <a:rPr lang="en-US" altLang="zh-CN" sz="2300" b="1">
                <a:latin typeface="楷体" panose="02010609060101010101" charset="-122"/>
                <a:ea typeface="楷体" panose="02010609060101010101" charset="-122"/>
                <a:cs typeface="楷体" panose="02010609060101010101" charset="-122"/>
                <a:sym typeface="+mn-ea"/>
              </a:rPr>
              <a:t>——</a:t>
            </a:r>
            <a:r>
              <a:rPr lang="zh-CN" altLang="en-US" sz="2300" b="1">
                <a:latin typeface="楷体" panose="02010609060101010101" charset="-122"/>
                <a:ea typeface="楷体" panose="02010609060101010101" charset="-122"/>
                <a:cs typeface="楷体" panose="02010609060101010101" charset="-122"/>
                <a:sym typeface="+mn-ea"/>
              </a:rPr>
              <a:t>村</a:t>
            </a:r>
            <a:r>
              <a:rPr lang="en-US" altLang="zh-CN" sz="2300" b="1">
                <a:latin typeface="楷体" panose="02010609060101010101" charset="-122"/>
                <a:ea typeface="楷体" panose="02010609060101010101" charset="-122"/>
                <a:cs typeface="楷体" panose="02010609060101010101" charset="-122"/>
                <a:sym typeface="+mn-ea"/>
              </a:rPr>
              <a:t>/</a:t>
            </a:r>
            <a:r>
              <a:rPr lang="zh-CN" altLang="en-US" sz="2300" b="1">
                <a:latin typeface="楷体" panose="02010609060101010101" charset="-122"/>
                <a:ea typeface="楷体" panose="02010609060101010101" charset="-122"/>
                <a:cs typeface="楷体" panose="02010609060101010101" charset="-122"/>
                <a:sym typeface="+mn-ea"/>
              </a:rPr>
              <a:t>居民自治</a:t>
            </a:r>
            <a:endParaRPr lang="zh-CN" altLang="en-US" sz="2300" b="1">
              <a:latin typeface="楷体" panose="02010609060101010101" charset="-122"/>
              <a:ea typeface="楷体" panose="02010609060101010101" charset="-122"/>
              <a:cs typeface="楷体" panose="02010609060101010101" charset="-122"/>
              <a:sym typeface="+mn-ea"/>
            </a:endParaRPr>
          </a:p>
          <a:p>
            <a:pPr lvl="0" algn="l" fontAlgn="auto">
              <a:lnSpc>
                <a:spcPct val="130000"/>
              </a:lnSpc>
              <a:buClrTx/>
              <a:buSzTx/>
              <a:buFontTx/>
            </a:pPr>
            <a:r>
              <a:rPr lang="en-US" altLang="zh-CN" sz="2300" b="1">
                <a:latin typeface="楷体" panose="02010609060101010101" charset="-122"/>
                <a:ea typeface="楷体" panose="02010609060101010101" charset="-122"/>
                <a:cs typeface="楷体" panose="02010609060101010101" charset="-122"/>
                <a:sym typeface="+mn-ea"/>
              </a:rPr>
              <a:t>So</a:t>
            </a:r>
            <a:r>
              <a:rPr lang="zh-CN" altLang="en-US" sz="2300" b="1">
                <a:latin typeface="楷体" panose="02010609060101010101" charset="-122"/>
                <a:ea typeface="楷体" panose="02010609060101010101" charset="-122"/>
                <a:cs typeface="楷体" panose="02010609060101010101" charset="-122"/>
                <a:sym typeface="+mn-ea"/>
              </a:rPr>
              <a:t>，</a:t>
            </a:r>
            <a:r>
              <a:rPr lang="zh-CN" altLang="en-US" sz="2300" b="1" u="sng">
                <a:solidFill>
                  <a:srgbClr val="FF0000"/>
                </a:solidFill>
                <a:latin typeface="楷体" panose="02010609060101010101" charset="-122"/>
                <a:ea typeface="楷体" panose="02010609060101010101" charset="-122"/>
                <a:cs typeface="楷体" panose="02010609060101010101" charset="-122"/>
                <a:sym typeface="+mn-ea"/>
              </a:rPr>
              <a:t>解析基层群众自治情境时，适时地答</a:t>
            </a:r>
            <a:r>
              <a:rPr lang="en-US" altLang="zh-CN" sz="2300" b="1" u="sng">
                <a:solidFill>
                  <a:srgbClr val="FF0000"/>
                </a:solidFill>
                <a:latin typeface="楷体" panose="02010609060101010101" charset="-122"/>
                <a:ea typeface="楷体" panose="02010609060101010101" charset="-122"/>
                <a:cs typeface="楷体" panose="02010609060101010101" charset="-122"/>
                <a:sym typeface="+mn-ea"/>
              </a:rPr>
              <a:t>“</a:t>
            </a:r>
            <a:r>
              <a:rPr lang="zh-CN" altLang="en-US" sz="2300" b="1" u="sng">
                <a:solidFill>
                  <a:srgbClr val="FF0000"/>
                </a:solidFill>
                <a:latin typeface="楷体" panose="02010609060101010101" charset="-122"/>
                <a:ea typeface="楷体" panose="02010609060101010101" charset="-122"/>
                <a:cs typeface="楷体" panose="02010609060101010101" charset="-122"/>
                <a:sym typeface="+mn-ea"/>
              </a:rPr>
              <a:t>国家性质及本质</a:t>
            </a:r>
            <a:r>
              <a:rPr lang="en-US" altLang="zh-CN" sz="2300" b="1" u="sng">
                <a:solidFill>
                  <a:srgbClr val="FF0000"/>
                </a:solidFill>
                <a:latin typeface="楷体" panose="02010609060101010101" charset="-122"/>
                <a:ea typeface="楷体" panose="02010609060101010101" charset="-122"/>
                <a:cs typeface="楷体" panose="02010609060101010101" charset="-122"/>
                <a:sym typeface="+mn-ea"/>
              </a:rPr>
              <a:t>”“</a:t>
            </a:r>
            <a:r>
              <a:rPr lang="zh-CN" altLang="en-US" sz="2300" b="1" u="sng">
                <a:solidFill>
                  <a:srgbClr val="FF0000"/>
                </a:solidFill>
                <a:latin typeface="楷体" panose="02010609060101010101" charset="-122"/>
                <a:ea typeface="楷体" panose="02010609060101010101" charset="-122"/>
                <a:cs typeface="楷体" panose="02010609060101010101" charset="-122"/>
                <a:sym typeface="+mn-ea"/>
              </a:rPr>
              <a:t>践行全过程人民民主</a:t>
            </a:r>
            <a:r>
              <a:rPr lang="en-US" altLang="zh-CN" sz="2300" b="1" u="sng">
                <a:solidFill>
                  <a:srgbClr val="FF0000"/>
                </a:solidFill>
                <a:latin typeface="楷体" panose="02010609060101010101" charset="-122"/>
                <a:ea typeface="楷体" panose="02010609060101010101" charset="-122"/>
                <a:cs typeface="楷体" panose="02010609060101010101" charset="-122"/>
                <a:sym typeface="+mn-ea"/>
              </a:rPr>
              <a:t>”</a:t>
            </a:r>
            <a:endParaRPr lang="en-US" altLang="zh-CN" sz="2300" b="1" u="sng">
              <a:solidFill>
                <a:srgbClr val="FF0000"/>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2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ldLvl="0" animBg="1"/>
      <p:bldP spid="6" grpId="1"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95910" y="356235"/>
            <a:ext cx="11151235" cy="5077460"/>
          </a:xfrm>
          <a:prstGeom prst="rect">
            <a:avLst/>
          </a:prstGeom>
          <a:noFill/>
        </p:spPr>
        <p:txBody>
          <a:bodyPr wrap="square" rtlCol="0" anchor="t">
            <a:spAutoFit/>
          </a:bodyPr>
          <a:lstStyle/>
          <a:p>
            <a:pPr indent="0" fontAlgn="auto">
              <a:lnSpc>
                <a:spcPct val="15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3</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altLang="en-US" sz="2800">
                <a:latin typeface="楷体" panose="02010609060101010101" charset="-122"/>
                <a:ea typeface="楷体" panose="02010609060101010101" charset="-122"/>
                <a:cs typeface="楷体" panose="02010609060101010101" charset="-122"/>
              </a:rPr>
              <a:t>今年全国两会上，首位盲人全国人大代表王永澄，拿到两会历史上首份能用指尖触读的政府工作报告；患有重度听力障碍的全国政协委员杨洋发现，会场座位上的耳机插孔可以连接她的助听辅具……这是摸得着的民主，听得见的幸福！由此可见(　　)</a:t>
            </a:r>
            <a:endParaRPr lang="zh-CN" altLang="en-US" sz="2800">
              <a:latin typeface="楷体" panose="02010609060101010101" charset="-122"/>
              <a:ea typeface="楷体" panose="02010609060101010101" charset="-122"/>
              <a:cs typeface="楷体" panose="0201060906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A. 全国两会坚持民主集中制    </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B. 中国式民主的形式不断多样</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C. 全过程人民民主是最真实的民主    </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D. 人民群众享有更多更切实的民主权利</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3" name="文本框 2"/>
          <p:cNvSpPr txBox="1"/>
          <p:nvPr/>
        </p:nvSpPr>
        <p:spPr>
          <a:xfrm>
            <a:off x="362585" y="504190"/>
            <a:ext cx="11151235" cy="5077460"/>
          </a:xfrm>
          <a:prstGeom prst="rect">
            <a:avLst/>
          </a:prstGeom>
          <a:solidFill>
            <a:schemeClr val="bg1"/>
          </a:solidFill>
        </p:spPr>
        <p:txBody>
          <a:bodyPr wrap="square" rtlCol="0" anchor="t">
            <a:spAutoFit/>
          </a:bodyPr>
          <a:lstStyle/>
          <a:p>
            <a:pPr indent="0" fontAlgn="auto">
              <a:lnSpc>
                <a:spcPct val="150000"/>
              </a:lnSpc>
            </a:pP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sz="2800" b="1">
                <a:solidFill>
                  <a:srgbClr val="1F2DA8"/>
                </a:solidFill>
                <a:latin typeface="华文中宋" panose="02010600040101010101" charset="-122"/>
                <a:ea typeface="华文中宋" panose="02010600040101010101" charset="-122"/>
                <a:cs typeface="华文中宋" panose="02010600040101010101" charset="-122"/>
              </a:rPr>
              <a:t>典例</a:t>
            </a:r>
            <a:r>
              <a:rPr lang="en-US" altLang="zh-CN" sz="2800" b="1">
                <a:solidFill>
                  <a:srgbClr val="1F2DA8"/>
                </a:solidFill>
                <a:latin typeface="华文中宋" panose="02010600040101010101" charset="-122"/>
                <a:ea typeface="华文中宋" panose="02010600040101010101" charset="-122"/>
                <a:cs typeface="华文中宋" panose="02010600040101010101" charset="-122"/>
              </a:rPr>
              <a:t>3</a:t>
            </a:r>
            <a:r>
              <a:rPr lang="zh-CN" altLang="en-US" sz="2800" b="1">
                <a:solidFill>
                  <a:srgbClr val="1F2DA8"/>
                </a:solidFill>
                <a:latin typeface="华文中宋" panose="02010600040101010101" charset="-122"/>
                <a:ea typeface="华文中宋" panose="02010600040101010101" charset="-122"/>
                <a:cs typeface="华文中宋" panose="02010600040101010101" charset="-122"/>
              </a:rPr>
              <a:t>】</a:t>
            </a:r>
            <a:r>
              <a:rPr lang="zh-CN" altLang="en-US" sz="2800">
                <a:latin typeface="楷体" panose="02010609060101010101" charset="-122"/>
                <a:ea typeface="楷体" panose="02010609060101010101" charset="-122"/>
                <a:cs typeface="楷体" panose="02010609060101010101" charset="-122"/>
              </a:rPr>
              <a:t>今年全国两会上，首位盲人全国人大代表王永澄，拿到两会历史上首份能用指尖触读的政府工作报告；患有重度听力障碍的全国政协委员杨洋发现，会场座位上的耳机插孔可以连接她的助听辅具……这是</a:t>
            </a:r>
            <a:r>
              <a:rPr lang="zh-CN" altLang="en-US" sz="2800" b="1" u="sng">
                <a:solidFill>
                  <a:srgbClr val="1F2DA8"/>
                </a:solidFill>
                <a:latin typeface="楷体" panose="02010609060101010101" charset="-122"/>
                <a:ea typeface="楷体" panose="02010609060101010101" charset="-122"/>
                <a:cs typeface="楷体" panose="02010609060101010101" charset="-122"/>
              </a:rPr>
              <a:t>摸得着的民主，听得见的幸福</a:t>
            </a:r>
            <a:r>
              <a:rPr lang="zh-CN" altLang="en-US" sz="2800">
                <a:latin typeface="楷体" panose="02010609060101010101" charset="-122"/>
                <a:ea typeface="楷体" panose="02010609060101010101" charset="-122"/>
                <a:cs typeface="楷体" panose="02010609060101010101" charset="-122"/>
              </a:rPr>
              <a:t>！由此可见(　　)</a:t>
            </a:r>
            <a:endParaRPr lang="zh-CN" altLang="en-US" sz="2800">
              <a:latin typeface="楷体" panose="02010609060101010101" charset="-122"/>
              <a:ea typeface="楷体" panose="02010609060101010101" charset="-122"/>
              <a:cs typeface="楷体" panose="0201060906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A. 全国两会坚持</a:t>
            </a:r>
            <a:r>
              <a:rPr lang="zh-CN" altLang="en-US" sz="2600" u="sng">
                <a:solidFill>
                  <a:srgbClr val="1F2DA8"/>
                </a:solidFill>
                <a:latin typeface="华文中宋" panose="02010600040101010101" charset="-122"/>
                <a:ea typeface="华文中宋" panose="02010600040101010101" charset="-122"/>
                <a:cs typeface="华文中宋" panose="02010600040101010101" charset="-122"/>
              </a:rPr>
              <a:t>民主集中制</a:t>
            </a:r>
            <a:r>
              <a:rPr lang="zh-CN" altLang="en-US" sz="2600">
                <a:latin typeface="华文中宋" panose="02010600040101010101" charset="-122"/>
                <a:ea typeface="华文中宋" panose="02010600040101010101" charset="-122"/>
                <a:cs typeface="华文中宋" panose="02010600040101010101" charset="-122"/>
              </a:rPr>
              <a:t>    </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B. 中国式</a:t>
            </a:r>
            <a:r>
              <a:rPr lang="zh-CN" altLang="en-US" sz="2600" u="sng">
                <a:solidFill>
                  <a:srgbClr val="1F2DA8"/>
                </a:solidFill>
                <a:latin typeface="华文中宋" panose="02010600040101010101" charset="-122"/>
                <a:ea typeface="华文中宋" panose="02010600040101010101" charset="-122"/>
                <a:cs typeface="华文中宋" panose="02010600040101010101" charset="-122"/>
              </a:rPr>
              <a:t>民主的形式</a:t>
            </a:r>
            <a:r>
              <a:rPr lang="zh-CN" altLang="en-US" sz="2600">
                <a:latin typeface="华文中宋" panose="02010600040101010101" charset="-122"/>
                <a:ea typeface="华文中宋" panose="02010600040101010101" charset="-122"/>
                <a:cs typeface="华文中宋" panose="02010600040101010101" charset="-122"/>
              </a:rPr>
              <a:t>不断多样</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C. 全过程人民民主是最真实的民主    </a:t>
            </a:r>
            <a:endParaRPr lang="zh-CN" altLang="en-US" sz="26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lang="zh-CN" altLang="en-US" sz="2600">
                <a:latin typeface="华文中宋" panose="02010600040101010101" charset="-122"/>
                <a:ea typeface="华文中宋" panose="02010600040101010101" charset="-122"/>
                <a:cs typeface="华文中宋" panose="02010600040101010101" charset="-122"/>
              </a:rPr>
              <a:t>D. 人民群众享有</a:t>
            </a:r>
            <a:r>
              <a:rPr lang="zh-CN" altLang="en-US" sz="2600" u="sng">
                <a:solidFill>
                  <a:srgbClr val="1F2DA8"/>
                </a:solidFill>
                <a:latin typeface="华文中宋" panose="02010600040101010101" charset="-122"/>
                <a:ea typeface="华文中宋" panose="02010600040101010101" charset="-122"/>
                <a:cs typeface="华文中宋" panose="02010600040101010101" charset="-122"/>
              </a:rPr>
              <a:t>更多更切实</a:t>
            </a:r>
            <a:r>
              <a:rPr lang="zh-CN" altLang="en-US" sz="2600">
                <a:latin typeface="华文中宋" panose="02010600040101010101" charset="-122"/>
                <a:ea typeface="华文中宋" panose="02010600040101010101" charset="-122"/>
                <a:cs typeface="华文中宋" panose="02010600040101010101" charset="-122"/>
              </a:rPr>
              <a:t>的民主权利</a:t>
            </a:r>
            <a:endParaRPr lang="zh-CN" altLang="en-US" sz="2800">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9737090" y="3912870"/>
            <a:ext cx="1415415" cy="1106805"/>
          </a:xfrm>
          <a:prstGeom prst="rect">
            <a:avLst/>
          </a:prstGeom>
          <a:noFill/>
        </p:spPr>
        <p:txBody>
          <a:bodyPr wrap="square" rtlCol="0">
            <a:spAutoFit/>
          </a:bodyPr>
          <a:lstStyle/>
          <a:p>
            <a:r>
              <a:rPr lang="en-US" altLang="zh-CN" sz="6600">
                <a:solidFill>
                  <a:srgbClr val="FF0000"/>
                </a:solidFill>
                <a:latin typeface="方正粗黑宋简体" panose="02000000000000000000" charset="-122"/>
                <a:ea typeface="方正粗黑宋简体" panose="02000000000000000000" charset="-122"/>
              </a:rPr>
              <a:t>C</a:t>
            </a:r>
            <a:endParaRPr lang="en-US" altLang="zh-CN" sz="6600">
              <a:solidFill>
                <a:srgbClr val="FF0000"/>
              </a:solidFill>
              <a:latin typeface="方正粗黑宋简体" panose="02000000000000000000" charset="-122"/>
              <a:ea typeface="方正粗黑宋简体" panose="02000000000000000000" charset="-122"/>
            </a:endParaRPr>
          </a:p>
        </p:txBody>
      </p:sp>
      <p:sp>
        <p:nvSpPr>
          <p:cNvPr id="5" name="圆角矩形 4"/>
          <p:cNvSpPr/>
          <p:nvPr/>
        </p:nvSpPr>
        <p:spPr>
          <a:xfrm>
            <a:off x="2895600" y="5029200"/>
            <a:ext cx="716915" cy="461010"/>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2" grpId="0"/>
      <p:bldP spid="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0" y="616585"/>
            <a:ext cx="12191365" cy="4716780"/>
          </a:xfrm>
          <a:prstGeom prst="rect">
            <a:avLst/>
          </a:prstGeom>
          <a:noFill/>
        </p:spPr>
        <p:txBody>
          <a:bodyPr wrap="square" rtlCol="0" anchor="t">
            <a:noAutofit/>
          </a:bodyPr>
          <a:lstStyle/>
          <a:p>
            <a:pPr indent="0" fontAlgn="auto">
              <a:lnSpc>
                <a:spcPct val="120000"/>
              </a:lnSpc>
            </a:pPr>
            <a:r>
              <a:rPr sz="2300" b="1">
                <a:solidFill>
                  <a:srgbClr val="1F2DA8"/>
                </a:solidFill>
                <a:latin typeface="华文中宋" panose="02010600040101010101" charset="-122"/>
                <a:ea typeface="华文中宋" panose="02010600040101010101" charset="-122"/>
                <a:cs typeface="华文中宋" panose="02010600040101010101" charset="-122"/>
              </a:rPr>
              <a:t>[如何</a:t>
            </a:r>
            <a:r>
              <a:rPr lang="zh-CN" sz="2300" b="1">
                <a:solidFill>
                  <a:srgbClr val="1F2DA8"/>
                </a:solidFill>
                <a:latin typeface="华文中宋" panose="02010600040101010101" charset="-122"/>
                <a:ea typeface="华文中宋" panose="02010600040101010101" charset="-122"/>
                <a:cs typeface="华文中宋" panose="02010600040101010101" charset="-122"/>
              </a:rPr>
              <a:t>坚持全过程人民民主</a:t>
            </a:r>
            <a:r>
              <a:rPr sz="2300" b="1">
                <a:solidFill>
                  <a:srgbClr val="1F2DA8"/>
                </a:solidFill>
                <a:latin typeface="华文中宋" panose="02010600040101010101" charset="-122"/>
                <a:ea typeface="华文中宋" panose="02010600040101010101" charset="-122"/>
                <a:cs typeface="华文中宋" panose="02010600040101010101" charset="-122"/>
              </a:rPr>
              <a:t>]</a:t>
            </a:r>
            <a:endParaRPr sz="23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300">
                <a:latin typeface="华文中宋" panose="02010600040101010101" charset="-122"/>
                <a:ea typeface="华文中宋" panose="02010600040101010101" charset="-122"/>
                <a:cs typeface="华文中宋" panose="02010600040101010101" charset="-122"/>
              </a:rPr>
              <a:t>①坚持</a:t>
            </a:r>
            <a:r>
              <a:rPr sz="2300" b="1">
                <a:highlight>
                  <a:srgbClr val="FFFF00"/>
                </a:highlight>
                <a:latin typeface="华文中宋" panose="02010600040101010101" charset="-122"/>
                <a:ea typeface="华文中宋" panose="02010600040101010101" charset="-122"/>
                <a:cs typeface="华文中宋" panose="02010600040101010101" charset="-122"/>
              </a:rPr>
              <a:t>党</a:t>
            </a:r>
            <a:r>
              <a:rPr sz="2300">
                <a:latin typeface="华文中宋" panose="02010600040101010101" charset="-122"/>
                <a:ea typeface="华文中宋" panose="02010600040101010101" charset="-122"/>
                <a:cs typeface="华文中宋" panose="02010600040101010101" charset="-122"/>
              </a:rPr>
              <a:t>的领导；</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300">
                <a:latin typeface="华文中宋" panose="02010600040101010101" charset="-122"/>
                <a:ea typeface="华文中宋" panose="02010600040101010101" charset="-122"/>
                <a:cs typeface="华文中宋" panose="02010600040101010101" charset="-122"/>
              </a:rPr>
              <a:t>②坚持以人民为中心，</a:t>
            </a:r>
            <a:r>
              <a:rPr sz="2300" b="1" u="sng">
                <a:solidFill>
                  <a:srgbClr val="7030A0"/>
                </a:solidFill>
                <a:latin typeface="华文中宋" panose="02010600040101010101" charset="-122"/>
                <a:ea typeface="华文中宋" panose="02010600040101010101" charset="-122"/>
                <a:cs typeface="华文中宋" panose="02010600040101010101" charset="-122"/>
              </a:rPr>
              <a:t>充分发扬社会主义民主</a:t>
            </a:r>
            <a:r>
              <a:rPr sz="2300" b="1">
                <a:solidFill>
                  <a:srgbClr val="7030A0"/>
                </a:solidFill>
                <a:latin typeface="华文中宋" panose="02010600040101010101" charset="-122"/>
                <a:ea typeface="华文中宋" panose="02010600040101010101" charset="-122"/>
                <a:cs typeface="华文中宋" panose="02010600040101010101" charset="-122"/>
              </a:rPr>
              <a:t>，</a:t>
            </a:r>
            <a:r>
              <a:rPr sz="2300" b="1" u="sng">
                <a:solidFill>
                  <a:srgbClr val="7030A0"/>
                </a:solidFill>
                <a:latin typeface="华文中宋" panose="02010600040101010101" charset="-122"/>
                <a:ea typeface="华文中宋" panose="02010600040101010101" charset="-122"/>
                <a:cs typeface="华文中宋" panose="02010600040101010101" charset="-122"/>
              </a:rPr>
              <a:t>健全民主</a:t>
            </a:r>
            <a:r>
              <a:rPr sz="2300" b="1">
                <a:highlight>
                  <a:srgbClr val="FFFF00"/>
                </a:highlight>
                <a:latin typeface="华文中宋" panose="02010600040101010101" charset="-122"/>
                <a:ea typeface="华文中宋" panose="02010600040101010101" charset="-122"/>
                <a:cs typeface="华文中宋" panose="02010600040101010101" charset="-122"/>
              </a:rPr>
              <a:t>制度</a:t>
            </a:r>
            <a:r>
              <a:rPr sz="2300" b="1" u="sng">
                <a:solidFill>
                  <a:srgbClr val="7030A0"/>
                </a:solidFill>
                <a:latin typeface="华文中宋" panose="02010600040101010101" charset="-122"/>
                <a:ea typeface="华文中宋" panose="02010600040101010101" charset="-122"/>
                <a:cs typeface="华文中宋" panose="02010600040101010101" charset="-122"/>
              </a:rPr>
              <a:t>，丰富民主</a:t>
            </a:r>
            <a:r>
              <a:rPr sz="2300" b="1">
                <a:highlight>
                  <a:srgbClr val="FFFF00"/>
                </a:highlight>
                <a:latin typeface="华文中宋" panose="02010600040101010101" charset="-122"/>
                <a:ea typeface="华文中宋" panose="02010600040101010101" charset="-122"/>
                <a:cs typeface="华文中宋" panose="02010600040101010101" charset="-122"/>
              </a:rPr>
              <a:t>形式</a:t>
            </a:r>
            <a:r>
              <a:rPr lang="en-US" sz="2300" b="1">
                <a:solidFill>
                  <a:srgbClr val="7030A0"/>
                </a:solidFill>
                <a:latin typeface="华文中宋" panose="02010600040101010101" charset="-122"/>
                <a:ea typeface="华文中宋" panose="02010600040101010101" charset="-122"/>
                <a:cs typeface="华文中宋" panose="02010600040101010101" charset="-122"/>
              </a:rPr>
              <a:t>                    </a:t>
            </a:r>
            <a:r>
              <a:rPr sz="2300" b="1">
                <a:solidFill>
                  <a:srgbClr val="7030A0"/>
                </a:solidFill>
                <a:latin typeface="华文中宋" panose="02010600040101010101" charset="-122"/>
                <a:ea typeface="华文中宋" panose="02010600040101010101" charset="-122"/>
                <a:cs typeface="华文中宋" panose="02010600040101010101" charset="-122"/>
              </a:rPr>
              <a:t>，</a:t>
            </a:r>
            <a:r>
              <a:rPr sz="2300" b="1" u="sng">
                <a:solidFill>
                  <a:srgbClr val="7030A0"/>
                </a:solidFill>
                <a:latin typeface="华文中宋" panose="02010600040101010101" charset="-122"/>
                <a:ea typeface="华文中宋" panose="02010600040101010101" charset="-122"/>
                <a:cs typeface="华文中宋" panose="02010600040101010101" charset="-122"/>
              </a:rPr>
              <a:t>拓宽民主</a:t>
            </a:r>
            <a:r>
              <a:rPr sz="2300" b="1">
                <a:highlight>
                  <a:srgbClr val="FFFF00"/>
                </a:highlight>
                <a:latin typeface="华文中宋" panose="02010600040101010101" charset="-122"/>
                <a:ea typeface="华文中宋" panose="02010600040101010101" charset="-122"/>
                <a:cs typeface="华文中宋" panose="02010600040101010101" charset="-122"/>
              </a:rPr>
              <a:t>渠道</a:t>
            </a:r>
            <a:r>
              <a:rPr lang="en-US" sz="2300" b="1">
                <a:solidFill>
                  <a:srgbClr val="7030A0"/>
                </a:solidFill>
                <a:latin typeface="华文中宋" panose="02010600040101010101" charset="-122"/>
                <a:ea typeface="华文中宋" panose="02010600040101010101" charset="-122"/>
                <a:cs typeface="华文中宋" panose="02010600040101010101" charset="-122"/>
              </a:rPr>
              <a:t>                                                     </a:t>
            </a:r>
            <a:r>
              <a:rPr sz="2300">
                <a:latin typeface="华文中宋" panose="02010600040101010101" charset="-122"/>
                <a:ea typeface="华文中宋" panose="02010600040101010101" charset="-122"/>
                <a:cs typeface="华文中宋" panose="02010600040101010101" charset="-122"/>
              </a:rPr>
              <a:t>，</a:t>
            </a:r>
            <a:r>
              <a:rPr sz="2300" b="1" u="sng">
                <a:solidFill>
                  <a:srgbClr val="7030A0"/>
                </a:solidFill>
                <a:latin typeface="华文中宋" panose="02010600040101010101" charset="-122"/>
                <a:ea typeface="华文中宋" panose="02010600040101010101" charset="-122"/>
                <a:cs typeface="华文中宋" panose="02010600040101010101" charset="-122"/>
              </a:rPr>
              <a:t>扩大公民有序的政治</a:t>
            </a:r>
            <a:r>
              <a:rPr sz="2300" b="1">
                <a:highlight>
                  <a:srgbClr val="FFFF00"/>
                </a:highlight>
                <a:latin typeface="华文中宋" panose="02010600040101010101" charset="-122"/>
                <a:ea typeface="华文中宋" panose="02010600040101010101" charset="-122"/>
                <a:cs typeface="华文中宋" panose="02010600040101010101" charset="-122"/>
              </a:rPr>
              <a:t>参与</a:t>
            </a:r>
            <a:r>
              <a:rPr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300">
                <a:latin typeface="华文中宋" panose="02010600040101010101" charset="-122"/>
                <a:ea typeface="华文中宋" panose="02010600040101010101" charset="-122"/>
                <a:cs typeface="华文中宋" panose="02010600040101010101" charset="-122"/>
              </a:rPr>
              <a:t>③坚持和完善</a:t>
            </a:r>
            <a:r>
              <a:rPr sz="2300" b="1">
                <a:highlight>
                  <a:srgbClr val="FFFF00"/>
                </a:highlight>
                <a:latin typeface="华文中宋" panose="02010600040101010101" charset="-122"/>
                <a:ea typeface="华文中宋" panose="02010600040101010101" charset="-122"/>
                <a:cs typeface="华文中宋" panose="02010600040101010101" charset="-122"/>
              </a:rPr>
              <a:t>人民代表大会制度</a:t>
            </a:r>
            <a:r>
              <a:rPr sz="2300">
                <a:latin typeface="华文中宋" panose="02010600040101010101" charset="-122"/>
                <a:ea typeface="华文中宋" panose="02010600040101010101" charset="-122"/>
                <a:cs typeface="华文中宋" panose="02010600040101010101" charset="-122"/>
              </a:rPr>
              <a:t>，坚持</a:t>
            </a:r>
            <a:r>
              <a:rPr sz="2300" b="1" u="sng">
                <a:solidFill>
                  <a:srgbClr val="7030A0"/>
                </a:solidFill>
                <a:latin typeface="华文中宋" panose="02010600040101010101" charset="-122"/>
                <a:ea typeface="华文中宋" panose="02010600040101010101" charset="-122"/>
                <a:cs typeface="华文中宋" panose="02010600040101010101" charset="-122"/>
              </a:rPr>
              <a:t>民主集中制</a:t>
            </a:r>
            <a:r>
              <a:rPr sz="2300">
                <a:latin typeface="华文中宋" panose="02010600040101010101" charset="-122"/>
                <a:ea typeface="华文中宋" panose="02010600040101010101" charset="-122"/>
                <a:cs typeface="华文中宋" panose="02010600040101010101" charset="-122"/>
                <a:sym typeface="+mn-ea"/>
              </a:rPr>
              <a:t>，推进国家治理体系和治理能力现代化。</a:t>
            </a:r>
            <a:endParaRPr sz="2300">
              <a:latin typeface="华文中宋" panose="02010600040101010101" charset="-122"/>
              <a:ea typeface="华文中宋" panose="02010600040101010101" charset="-122"/>
              <a:cs typeface="华文中宋" panose="02010600040101010101" charset="-122"/>
              <a:sym typeface="+mn-ea"/>
            </a:endParaRPr>
          </a:p>
          <a:p>
            <a:pPr indent="0" fontAlgn="auto">
              <a:lnSpc>
                <a:spcPct val="120000"/>
              </a:lnSpc>
            </a:pPr>
            <a:r>
              <a:rPr lang="en-US" sz="2300">
                <a:latin typeface="华文中宋" panose="02010600040101010101" charset="-122"/>
                <a:ea typeface="华文中宋" panose="02010600040101010101" charset="-122"/>
                <a:cs typeface="华文中宋" panose="02010600040101010101" charset="-122"/>
              </a:rPr>
              <a:t>   </a:t>
            </a:r>
            <a:endParaRPr lang="en-US" sz="2300">
              <a:latin typeface="华文中宋" panose="02010600040101010101" charset="-122"/>
              <a:ea typeface="华文中宋" panose="02010600040101010101" charset="-122"/>
              <a:cs typeface="华文中宋" panose="02010600040101010101" charset="-122"/>
            </a:endParaRPr>
          </a:p>
          <a:p>
            <a:pPr indent="0" fontAlgn="auto">
              <a:lnSpc>
                <a:spcPct val="120000"/>
              </a:lnSpc>
            </a:pPr>
            <a:endParaRPr sz="23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100">
                <a:latin typeface="华文中宋" panose="02010600040101010101" charset="-122"/>
                <a:ea typeface="华文中宋" panose="02010600040101010101" charset="-122"/>
                <a:cs typeface="华文中宋" panose="02010600040101010101" charset="-122"/>
              </a:rPr>
              <a:t>④坚持</a:t>
            </a:r>
            <a:r>
              <a:rPr sz="2100" b="1" u="sng">
                <a:solidFill>
                  <a:srgbClr val="7030A0"/>
                </a:solidFill>
                <a:latin typeface="华文中宋" panose="02010600040101010101" charset="-122"/>
                <a:ea typeface="华文中宋" panose="02010600040101010101" charset="-122"/>
                <a:cs typeface="华文中宋" panose="02010600040101010101" charset="-122"/>
              </a:rPr>
              <a:t>党</a:t>
            </a:r>
            <a:r>
              <a:rPr lang="en-US" sz="2100" b="1">
                <a:solidFill>
                  <a:srgbClr val="7030A0"/>
                </a:solidFill>
                <a:latin typeface="华文中宋" panose="02010600040101010101" charset="-122"/>
                <a:ea typeface="华文中宋" panose="02010600040101010101" charset="-122"/>
                <a:cs typeface="华文中宋" panose="02010600040101010101" charset="-122"/>
              </a:rPr>
              <a:t>                       </a:t>
            </a:r>
            <a:r>
              <a:rPr sz="2100" b="1" u="sng">
                <a:solidFill>
                  <a:srgbClr val="7030A0"/>
                </a:solidFill>
                <a:latin typeface="华文中宋" panose="02010600040101010101" charset="-122"/>
                <a:ea typeface="华文中宋" panose="02010600040101010101" charset="-122"/>
                <a:cs typeface="华文中宋" panose="02010600040101010101" charset="-122"/>
              </a:rPr>
              <a:t>人</a:t>
            </a:r>
            <a:r>
              <a:rPr lang="en-US" sz="2100" b="1">
                <a:solidFill>
                  <a:srgbClr val="7030A0"/>
                </a:solidFill>
                <a:latin typeface="华文中宋" panose="02010600040101010101" charset="-122"/>
                <a:ea typeface="华文中宋" panose="02010600040101010101" charset="-122"/>
                <a:cs typeface="华文中宋" panose="02010600040101010101" charset="-122"/>
              </a:rPr>
              <a:t>                                        </a:t>
            </a:r>
            <a:r>
              <a:rPr sz="2100" b="1" u="sng">
                <a:solidFill>
                  <a:srgbClr val="7030A0"/>
                </a:solidFill>
                <a:latin typeface="华文中宋" panose="02010600040101010101" charset="-122"/>
                <a:ea typeface="华文中宋" panose="02010600040101010101" charset="-122"/>
                <a:cs typeface="华文中宋" panose="02010600040101010101" charset="-122"/>
              </a:rPr>
              <a:t>法</a:t>
            </a:r>
            <a:r>
              <a:rPr lang="en-US" sz="2100" b="1">
                <a:solidFill>
                  <a:srgbClr val="7030A0"/>
                </a:solidFill>
                <a:latin typeface="华文中宋" panose="02010600040101010101" charset="-122"/>
                <a:ea typeface="华文中宋" panose="02010600040101010101" charset="-122"/>
                <a:cs typeface="华文中宋" panose="02010600040101010101" charset="-122"/>
              </a:rPr>
              <a:t>                                   </a:t>
            </a:r>
            <a:r>
              <a:rPr sz="2300" b="1">
                <a:highlight>
                  <a:srgbClr val="FFFF00"/>
                </a:highlight>
                <a:latin typeface="华文中宋" panose="02010600040101010101" charset="-122"/>
                <a:ea typeface="华文中宋" panose="02010600040101010101" charset="-122"/>
                <a:cs typeface="华文中宋" panose="02010600040101010101" charset="-122"/>
              </a:rPr>
              <a:t>三者有机统一</a:t>
            </a:r>
            <a:endParaRPr sz="21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300" b="1">
                <a:solidFill>
                  <a:srgbClr val="FF0000"/>
                </a:solidFill>
                <a:latin typeface="华文中宋" panose="02010600040101010101" charset="-122"/>
                <a:ea typeface="华文中宋" panose="02010600040101010101" charset="-122"/>
                <a:cs typeface="华文中宋" panose="02010600040101010101" charset="-122"/>
              </a:rPr>
              <a:t>（2）对极少数敌人实行专政 </a:t>
            </a:r>
            <a:r>
              <a:rPr sz="2300">
                <a:latin typeface="华文中宋" panose="02010600040101010101" charset="-122"/>
                <a:ea typeface="华文中宋" panose="02010600040101010101" charset="-122"/>
                <a:cs typeface="华文中宋" panose="02010600040101010101" charset="-122"/>
              </a:rPr>
              <a:t>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20000"/>
              </a:lnSpc>
            </a:pPr>
            <a:r>
              <a:rPr sz="2300" b="1">
                <a:solidFill>
                  <a:srgbClr val="1F2DA8"/>
                </a:solidFill>
                <a:latin typeface="华文中宋" panose="02010600040101010101" charset="-122"/>
                <a:ea typeface="华文中宋" panose="02010600040101010101" charset="-122"/>
                <a:cs typeface="华文中宋" panose="02010600040101010101" charset="-122"/>
              </a:rPr>
              <a:t>[必要性]</a:t>
            </a:r>
            <a:r>
              <a:rPr sz="2300">
                <a:latin typeface="华文中宋" panose="02010600040101010101" charset="-122"/>
                <a:ea typeface="华文中宋" panose="02010600040101010101" charset="-122"/>
                <a:cs typeface="华文中宋" panose="02010600040101010101" charset="-122"/>
              </a:rPr>
              <a:t>由于国内的因素和国际的影响，阶级斗争还在一定范围内长期存在，在某种条件下还有可能激化</a:t>
            </a:r>
            <a:endParaRPr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62865"/>
            <a:ext cx="1173734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rPr>
              <a:t>紫色划线是重点要关注的句子，答题易忽视</a:t>
            </a:r>
            <a:endPar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5" name="文本框 4"/>
          <p:cNvSpPr txBox="1"/>
          <p:nvPr/>
        </p:nvSpPr>
        <p:spPr>
          <a:xfrm>
            <a:off x="173990" y="5318760"/>
            <a:ext cx="11845925" cy="1511935"/>
          </a:xfrm>
          <a:prstGeom prst="rect">
            <a:avLst/>
          </a:prstGeom>
          <a:solidFill>
            <a:schemeClr val="accent2">
              <a:lumMod val="20000"/>
              <a:lumOff val="80000"/>
            </a:schemeClr>
          </a:solidFill>
        </p:spPr>
        <p:txBody>
          <a:bodyPr wrap="square" rtlCol="0" anchor="t">
            <a:spAutoFit/>
          </a:bodyPr>
          <a:lstStyle/>
          <a:p>
            <a:pPr lvl="0" algn="ctr" fontAlgn="auto">
              <a:lnSpc>
                <a:spcPct val="110000"/>
              </a:lnSpc>
              <a:buClrTx/>
              <a:buSzTx/>
              <a:buFontTx/>
            </a:pPr>
            <a:r>
              <a:rPr lang="zh-CN" altLang="en-US" sz="2100" b="1">
                <a:solidFill>
                  <a:srgbClr val="FF0000"/>
                </a:solidFill>
                <a:latin typeface="楷体" panose="02010609060101010101" charset="-122"/>
                <a:ea typeface="楷体" panose="02010609060101010101" charset="-122"/>
                <a:cs typeface="楷体" panose="02010609060101010101" charset="-122"/>
                <a:sym typeface="+mn-ea"/>
              </a:rPr>
              <a:t>★区分两种社会矛盾，两者是相对的</a:t>
            </a:r>
            <a:endParaRPr lang="zh-CN" altLang="en-US" sz="2100" b="1">
              <a:solidFill>
                <a:srgbClr val="FF0000"/>
              </a:solidFill>
              <a:latin typeface="楷体" panose="02010609060101010101" charset="-122"/>
              <a:ea typeface="楷体" panose="02010609060101010101" charset="-122"/>
              <a:cs typeface="楷体" panose="02010609060101010101" charset="-122"/>
              <a:sym typeface="+mn-ea"/>
            </a:endParaRPr>
          </a:p>
          <a:p>
            <a:pPr lvl="0" algn="l" fontAlgn="auto">
              <a:lnSpc>
                <a:spcPct val="110000"/>
              </a:lnSpc>
              <a:buClrTx/>
              <a:buSzTx/>
              <a:buFontTx/>
            </a:pPr>
            <a:r>
              <a:rPr lang="zh-CN" altLang="en-US" sz="2100" b="1">
                <a:solidFill>
                  <a:srgbClr val="FF0000"/>
                </a:solidFill>
                <a:latin typeface="楷体" panose="02010609060101010101" charset="-122"/>
                <a:ea typeface="楷体" panose="02010609060101010101" charset="-122"/>
                <a:cs typeface="楷体" panose="02010609060101010101" charset="-122"/>
                <a:sym typeface="+mn-ea"/>
              </a:rPr>
              <a:t>人民内部矛盾：</a:t>
            </a:r>
            <a:r>
              <a:rPr lang="zh-CN" sz="2100" b="1">
                <a:latin typeface="楷体" panose="02010609060101010101" charset="-122"/>
                <a:ea typeface="楷体" panose="02010609060101010101" charset="-122"/>
                <a:cs typeface="楷体" panose="02010609060101010101" charset="-122"/>
                <a:sym typeface="+mn-ea"/>
              </a:rPr>
              <a:t>是在</a:t>
            </a:r>
            <a:r>
              <a:rPr lang="zh-CN" sz="2100" b="1" u="sng">
                <a:solidFill>
                  <a:srgbClr val="FF0000"/>
                </a:solidFill>
                <a:latin typeface="楷体" panose="02010609060101010101" charset="-122"/>
                <a:ea typeface="楷体" panose="02010609060101010101" charset="-122"/>
                <a:cs typeface="楷体" panose="02010609060101010101" charset="-122"/>
                <a:sym typeface="+mn-ea"/>
              </a:rPr>
              <a:t>人民利益根本一致的基础上</a:t>
            </a:r>
            <a:r>
              <a:rPr lang="zh-CN" sz="2100" b="1">
                <a:latin typeface="楷体" panose="02010609060101010101" charset="-122"/>
                <a:ea typeface="楷体" panose="02010609060101010101" charset="-122"/>
                <a:cs typeface="楷体" panose="02010609060101010101" charset="-122"/>
                <a:sym typeface="+mn-ea"/>
              </a:rPr>
              <a:t>的矛盾</a:t>
            </a:r>
            <a:r>
              <a:rPr lang="en-US" altLang="zh-CN" sz="2100" b="1">
                <a:latin typeface="楷体" panose="02010609060101010101" charset="-122"/>
                <a:ea typeface="楷体" panose="02010609060101010101" charset="-122"/>
                <a:cs typeface="楷体" panose="02010609060101010101" charset="-122"/>
                <a:sym typeface="+mn-ea"/>
              </a:rPr>
              <a:t>&lt;</a:t>
            </a:r>
            <a:r>
              <a:rPr lang="zh-CN" altLang="en-US" sz="2100" b="1">
                <a:latin typeface="楷体" panose="02010609060101010101" charset="-122"/>
                <a:ea typeface="楷体" panose="02010609060101010101" charset="-122"/>
                <a:cs typeface="楷体" panose="02010609060101010101" charset="-122"/>
                <a:sym typeface="+mn-ea"/>
              </a:rPr>
              <a:t>人民与人民的矛盾</a:t>
            </a:r>
            <a:r>
              <a:rPr lang="en-US" altLang="zh-CN" sz="2100" b="1">
                <a:latin typeface="楷体" panose="02010609060101010101" charset="-122"/>
                <a:ea typeface="楷体" panose="02010609060101010101" charset="-122"/>
                <a:cs typeface="楷体" panose="02010609060101010101" charset="-122"/>
                <a:sym typeface="+mn-ea"/>
              </a:rPr>
              <a:t>&gt;</a:t>
            </a:r>
            <a:endParaRPr lang="en-US" altLang="zh-CN" sz="2100" b="1">
              <a:latin typeface="楷体" panose="02010609060101010101" charset="-122"/>
              <a:ea typeface="楷体" panose="02010609060101010101" charset="-122"/>
              <a:cs typeface="楷体" panose="02010609060101010101" charset="-122"/>
              <a:sym typeface="+mn-ea"/>
            </a:endParaRPr>
          </a:p>
          <a:p>
            <a:pPr lvl="0" algn="l" fontAlgn="auto">
              <a:lnSpc>
                <a:spcPct val="110000"/>
              </a:lnSpc>
              <a:buClrTx/>
              <a:buSzTx/>
              <a:buFontTx/>
            </a:pPr>
            <a:r>
              <a:rPr lang="zh-CN" altLang="en-US" sz="2100" b="1">
                <a:solidFill>
                  <a:srgbClr val="FF0000"/>
                </a:solidFill>
                <a:latin typeface="楷体" panose="02010609060101010101" charset="-122"/>
                <a:ea typeface="楷体" panose="02010609060101010101" charset="-122"/>
                <a:cs typeface="楷体" panose="02010609060101010101" charset="-122"/>
                <a:sym typeface="+mn-ea"/>
              </a:rPr>
              <a:t>敌我矛盾：</a:t>
            </a:r>
            <a:r>
              <a:rPr lang="zh-CN" sz="2100" b="1">
                <a:latin typeface="楷体" panose="02010609060101010101" charset="-122"/>
                <a:ea typeface="楷体" panose="02010609060101010101" charset="-122"/>
                <a:cs typeface="楷体" panose="02010609060101010101" charset="-122"/>
                <a:sym typeface="+mn-ea"/>
              </a:rPr>
              <a:t>是在</a:t>
            </a:r>
            <a:r>
              <a:rPr lang="zh-CN" sz="2100" b="1" u="sng">
                <a:solidFill>
                  <a:srgbClr val="FF0000"/>
                </a:solidFill>
                <a:latin typeface="楷体" panose="02010609060101010101" charset="-122"/>
                <a:ea typeface="楷体" panose="02010609060101010101" charset="-122"/>
                <a:cs typeface="楷体" panose="02010609060101010101" charset="-122"/>
                <a:sym typeface="+mn-ea"/>
              </a:rPr>
              <a:t>阶级利益根本对立</a:t>
            </a:r>
            <a:r>
              <a:rPr lang="zh-CN" sz="2100" b="1">
                <a:latin typeface="楷体" panose="02010609060101010101" charset="-122"/>
                <a:ea typeface="楷体" panose="02010609060101010101" charset="-122"/>
                <a:cs typeface="楷体" panose="02010609060101010101" charset="-122"/>
                <a:sym typeface="+mn-ea"/>
              </a:rPr>
              <a:t>基础上的矛盾，在我国现阶段，一切敌视和破坏社会主义制度的敌对势力和敌对分子，都是人民的敌人</a:t>
            </a:r>
            <a:endParaRPr lang="zh-CN" sz="2100" b="1">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207010" y="2953385"/>
            <a:ext cx="11814175"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sz="2400" b="1">
                <a:latin typeface="楷体" panose="02010609060101010101" charset="-122"/>
                <a:ea typeface="楷体" panose="02010609060101010101" charset="-122"/>
                <a:cs typeface="楷体" panose="02010609060101010101" charset="-122"/>
                <a:sym typeface="+mn-ea"/>
              </a:rPr>
              <a:t>含义；</a:t>
            </a:r>
            <a:r>
              <a:rPr lang="zh-CN" sz="2400" b="1">
                <a:latin typeface="楷体" panose="02010609060101010101" charset="-122"/>
                <a:ea typeface="楷体" panose="02010609060101010101" charset="-122"/>
                <a:cs typeface="楷体" panose="02010609060101010101" charset="-122"/>
                <a:sym typeface="+mn-ea"/>
              </a:rPr>
              <a:t>表现</a:t>
            </a:r>
            <a:r>
              <a:rPr lang="en-US" altLang="zh-CN" sz="2400" b="1">
                <a:latin typeface="楷体" panose="02010609060101010101" charset="-122"/>
                <a:ea typeface="楷体" panose="02010609060101010101" charset="-122"/>
                <a:cs typeface="楷体" panose="02010609060101010101" charset="-122"/>
                <a:sym typeface="+mn-ea"/>
              </a:rPr>
              <a:t>P49</a:t>
            </a:r>
            <a:r>
              <a:rPr lang="en-US" altLang="zh-CN" sz="2400" b="1">
                <a:latin typeface="宋体" panose="02010600030101010101" pitchFamily="2" charset="-122"/>
                <a:ea typeface="宋体" panose="02010600030101010101" pitchFamily="2" charset="-122"/>
                <a:cs typeface="楷体" panose="02010609060101010101" charset="-122"/>
                <a:sym typeface="+mn-ea"/>
              </a:rPr>
              <a:t>   </a:t>
            </a:r>
            <a:r>
              <a:rPr sz="2400" b="1">
                <a:latin typeface="楷体" panose="02010609060101010101" charset="-122"/>
                <a:ea typeface="楷体" panose="02010609060101010101" charset="-122"/>
                <a:cs typeface="楷体" panose="02010609060101010101" charset="-122"/>
                <a:sym typeface="+mn-ea"/>
              </a:rPr>
              <a:t>情境：</a:t>
            </a:r>
            <a:r>
              <a:rPr lang="en-US" sz="2400" b="1">
                <a:latin typeface="楷体" panose="02010609060101010101" charset="-122"/>
                <a:ea typeface="楷体" panose="02010609060101010101" charset="-122"/>
                <a:cs typeface="楷体" panose="02010609060101010101" charset="-122"/>
                <a:sym typeface="+mn-ea"/>
              </a:rPr>
              <a:t>&lt;</a:t>
            </a:r>
            <a:r>
              <a:rPr lang="zh-CN" altLang="en-US" sz="2400" b="1">
                <a:latin typeface="楷体" panose="02010609060101010101" charset="-122"/>
                <a:ea typeface="楷体" panose="02010609060101010101" charset="-122"/>
                <a:cs typeface="楷体" panose="02010609060101010101" charset="-122"/>
                <a:sym typeface="+mn-ea"/>
              </a:rPr>
              <a:t>民主</a:t>
            </a:r>
            <a:r>
              <a:rPr lang="en-US" sz="2400" b="1">
                <a:latin typeface="楷体" panose="02010609060101010101" charset="-122"/>
                <a:ea typeface="楷体" panose="02010609060101010101" charset="-122"/>
                <a:cs typeface="楷体" panose="02010609060101010101" charset="-122"/>
                <a:sym typeface="+mn-ea"/>
              </a:rPr>
              <a:t>&gt;</a:t>
            </a:r>
            <a:r>
              <a:rPr sz="2400" b="1">
                <a:latin typeface="楷体" panose="02010609060101010101" charset="-122"/>
                <a:ea typeface="楷体" panose="02010609060101010101" charset="-122"/>
                <a:cs typeface="楷体" panose="02010609060101010101" charset="-122"/>
                <a:sym typeface="+mn-ea"/>
              </a:rPr>
              <a:t>征求意见、集思广益，</a:t>
            </a:r>
            <a:r>
              <a:rPr lang="en-US" sz="2400" b="1">
                <a:latin typeface="楷体" panose="02010609060101010101" charset="-122"/>
                <a:ea typeface="楷体" panose="02010609060101010101" charset="-122"/>
                <a:cs typeface="楷体" panose="02010609060101010101" charset="-122"/>
                <a:sym typeface="+mn-ea"/>
              </a:rPr>
              <a:t>&lt;</a:t>
            </a:r>
            <a:r>
              <a:rPr lang="zh-CN" altLang="en-US" sz="2400" b="1">
                <a:latin typeface="楷体" panose="02010609060101010101" charset="-122"/>
                <a:ea typeface="楷体" panose="02010609060101010101" charset="-122"/>
                <a:cs typeface="楷体" panose="02010609060101010101" charset="-122"/>
                <a:sym typeface="+mn-ea"/>
              </a:rPr>
              <a:t>集中</a:t>
            </a:r>
            <a:r>
              <a:rPr lang="en-US" sz="2400" b="1">
                <a:latin typeface="楷体" panose="02010609060101010101" charset="-122"/>
                <a:ea typeface="楷体" panose="02010609060101010101" charset="-122"/>
                <a:cs typeface="楷体" panose="02010609060101010101" charset="-122"/>
                <a:sym typeface="+mn-ea"/>
              </a:rPr>
              <a:t>&gt;</a:t>
            </a:r>
            <a:r>
              <a:rPr sz="2400" b="1">
                <a:latin typeface="楷体" panose="02010609060101010101" charset="-122"/>
                <a:ea typeface="楷体" panose="02010609060101010101" charset="-122"/>
                <a:cs typeface="楷体" panose="02010609060101010101" charset="-122"/>
                <a:sym typeface="+mn-ea"/>
              </a:rPr>
              <a:t>作出决定、表决通过  </a:t>
            </a:r>
            <a:endParaRPr sz="2400" b="1">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10119360" y="1477645"/>
            <a:ext cx="2072005"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sz="2400" b="1">
                <a:latin typeface="楷体" panose="02010609060101010101" charset="-122"/>
                <a:ea typeface="楷体" panose="02010609060101010101" charset="-122"/>
                <a:cs typeface="楷体" panose="02010609060101010101" charset="-122"/>
                <a:sym typeface="+mn-ea"/>
              </a:rPr>
              <a:t>&lt;探索、创新&gt;  </a:t>
            </a:r>
            <a:endParaRPr sz="2400" b="1">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1986915" y="1900555"/>
            <a:ext cx="4721860" cy="49720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sz="2400" b="1">
                <a:latin typeface="楷体" panose="02010609060101010101" charset="-122"/>
                <a:ea typeface="楷体" panose="02010609060101010101" charset="-122"/>
                <a:cs typeface="楷体" panose="02010609060101010101" charset="-122"/>
                <a:sym typeface="+mn-ea"/>
              </a:rPr>
              <a:t>&lt;如通过网络、线上、APP、平台&gt;  </a:t>
            </a:r>
            <a:endParaRPr sz="2400" b="1">
              <a:latin typeface="楷体" panose="02010609060101010101" charset="-122"/>
              <a:ea typeface="楷体" panose="02010609060101010101" charset="-122"/>
              <a:cs typeface="楷体" panose="02010609060101010101" charset="-122"/>
              <a:sym typeface="+mn-ea"/>
            </a:endParaRPr>
          </a:p>
        </p:txBody>
      </p:sp>
      <p:sp>
        <p:nvSpPr>
          <p:cNvPr id="9" name="文本框 8"/>
          <p:cNvSpPr txBox="1"/>
          <p:nvPr/>
        </p:nvSpPr>
        <p:spPr>
          <a:xfrm>
            <a:off x="1189355" y="3562985"/>
            <a:ext cx="1870710" cy="46291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sz="2200" b="1">
                <a:latin typeface="楷体" panose="02010609060101010101" charset="-122"/>
                <a:ea typeface="楷体" panose="02010609060101010101" charset="-122"/>
                <a:cs typeface="楷体" panose="02010609060101010101" charset="-122"/>
                <a:sym typeface="+mn-ea"/>
              </a:rPr>
              <a:t>中央、习近平</a:t>
            </a:r>
            <a:endParaRPr sz="2200" b="1">
              <a:latin typeface="楷体" panose="02010609060101010101" charset="-122"/>
              <a:ea typeface="楷体" panose="02010609060101010101" charset="-122"/>
              <a:cs typeface="楷体" panose="02010609060101010101" charset="-122"/>
              <a:sym typeface="+mn-ea"/>
            </a:endParaRPr>
          </a:p>
        </p:txBody>
      </p:sp>
      <p:sp>
        <p:nvSpPr>
          <p:cNvPr id="10" name="文本框 9"/>
          <p:cNvSpPr txBox="1"/>
          <p:nvPr/>
        </p:nvSpPr>
        <p:spPr>
          <a:xfrm>
            <a:off x="3444875" y="3585845"/>
            <a:ext cx="3293745" cy="46291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sz="2200" b="1">
                <a:latin typeface="楷体" panose="02010609060101010101" charset="-122"/>
                <a:ea typeface="楷体" panose="02010609060101010101" charset="-122"/>
                <a:cs typeface="楷体" panose="02010609060101010101" charset="-122"/>
                <a:sym typeface="+mn-ea"/>
              </a:rPr>
              <a:t>征求社会意见；涉及人大</a:t>
            </a:r>
            <a:endParaRPr sz="2200" b="1">
              <a:latin typeface="楷体" panose="02010609060101010101" charset="-122"/>
              <a:ea typeface="楷体" panose="02010609060101010101" charset="-122"/>
              <a:cs typeface="楷体" panose="02010609060101010101" charset="-122"/>
              <a:sym typeface="+mn-ea"/>
            </a:endParaRPr>
          </a:p>
        </p:txBody>
      </p:sp>
      <p:sp>
        <p:nvSpPr>
          <p:cNvPr id="11" name="文本框 10"/>
          <p:cNvSpPr txBox="1"/>
          <p:nvPr/>
        </p:nvSpPr>
        <p:spPr>
          <a:xfrm>
            <a:off x="7188200" y="3597275"/>
            <a:ext cx="2797175" cy="462915"/>
          </a:xfrm>
          <a:prstGeom prst="rect">
            <a:avLst/>
          </a:prstGeom>
          <a:solidFill>
            <a:schemeClr val="accent2">
              <a:lumMod val="20000"/>
              <a:lumOff val="80000"/>
            </a:schemeClr>
          </a:solidFill>
        </p:spPr>
        <p:txBody>
          <a:bodyPr wrap="square" rtlCol="0" anchor="t">
            <a:spAutoFit/>
          </a:bodyPr>
          <a:lstStyle/>
          <a:p>
            <a:pPr lvl="0" algn="l">
              <a:lnSpc>
                <a:spcPct val="110000"/>
              </a:lnSpc>
              <a:buClrTx/>
              <a:buSzTx/>
              <a:buFontTx/>
            </a:pPr>
            <a:r>
              <a:rPr sz="2200" b="1">
                <a:latin typeface="楷体" panose="02010609060101010101" charset="-122"/>
                <a:ea typeface="楷体" panose="02010609060101010101" charset="-122"/>
                <a:cs typeface="楷体" panose="02010609060101010101" charset="-122"/>
                <a:sym typeface="+mn-ea"/>
              </a:rPr>
              <a:t>立法工作；法定程序</a:t>
            </a:r>
            <a:endParaRPr sz="2200" b="1">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7" grpId="0" bldLvl="0" animBg="1"/>
      <p:bldP spid="6" grpId="0" bldLvl="0" animBg="1"/>
      <p:bldP spid="8" grpId="0" bldLvl="0" animBg="1"/>
      <p:bldP spid="9" grpId="0" bldLvl="0" animBg="1"/>
      <p:bldP spid="10" grpId="0" bldLvl="0" animBg="1"/>
      <p:bldP spid="11"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34500" y="73660"/>
            <a:ext cx="309880" cy="368300"/>
          </a:xfrm>
          <a:prstGeom prst="rect">
            <a:avLst/>
          </a:prstGeom>
          <a:noFill/>
        </p:spPr>
        <p:txBody>
          <a:bodyPr wrap="none" rtlCol="0">
            <a:spAutoFit/>
          </a:bodyPr>
          <a:lstStyle/>
          <a:p>
            <a:endParaRPr lang="zh-CN" altLang="en-US"/>
          </a:p>
        </p:txBody>
      </p:sp>
      <p:sp>
        <p:nvSpPr>
          <p:cNvPr id="3" name="文本框 2"/>
          <p:cNvSpPr txBox="1"/>
          <p:nvPr/>
        </p:nvSpPr>
        <p:spPr>
          <a:xfrm>
            <a:off x="172720" y="1695450"/>
            <a:ext cx="11845925" cy="4477385"/>
          </a:xfrm>
          <a:prstGeom prst="rect">
            <a:avLst/>
          </a:prstGeom>
          <a:noFill/>
        </p:spPr>
        <p:txBody>
          <a:bodyPr wrap="square" rtlCol="0" anchor="t">
            <a:spAutoFit/>
          </a:bodyPr>
          <a:lstStyle/>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[国家职能]</a:t>
            </a:r>
            <a:r>
              <a:rPr sz="2300">
                <a:latin typeface="华文中宋" panose="02010600040101010101" charset="-122"/>
                <a:ea typeface="华文中宋" panose="02010600040101010101" charset="-122"/>
                <a:cs typeface="华文中宋" panose="02010600040101010101" charset="-122"/>
              </a:rPr>
              <a:t>国家性质</a:t>
            </a:r>
            <a:r>
              <a:rPr sz="2300" u="sng">
                <a:solidFill>
                  <a:srgbClr val="FF0000"/>
                </a:solidFill>
                <a:latin typeface="华文中宋" panose="02010600040101010101" charset="-122"/>
                <a:ea typeface="华文中宋" panose="02010600040101010101" charset="-122"/>
                <a:cs typeface="华文中宋" panose="02010600040101010101" charset="-122"/>
              </a:rPr>
              <a:t>决定</a:t>
            </a:r>
            <a:r>
              <a:rPr sz="2300">
                <a:latin typeface="华文中宋" panose="02010600040101010101" charset="-122"/>
                <a:ea typeface="华文中宋" panose="02010600040101010101" charset="-122"/>
                <a:cs typeface="华文中宋" panose="02010600040101010101" charset="-122"/>
              </a:rPr>
              <a:t>国家职能。我国的国家职能</a:t>
            </a:r>
            <a:r>
              <a:rPr sz="2300" u="sng">
                <a:solidFill>
                  <a:srgbClr val="FF0000"/>
                </a:solidFill>
                <a:latin typeface="华文中宋" panose="02010600040101010101" charset="-122"/>
                <a:ea typeface="华文中宋" panose="02010600040101010101" charset="-122"/>
                <a:cs typeface="华文中宋" panose="02010600040101010101" charset="-122"/>
              </a:rPr>
              <a:t>与</a:t>
            </a:r>
            <a:r>
              <a:rPr sz="2300">
                <a:latin typeface="华文中宋" panose="02010600040101010101" charset="-122"/>
                <a:ea typeface="华文中宋" panose="02010600040101010101" charset="-122"/>
                <a:cs typeface="华文中宋" panose="02010600040101010101" charset="-122"/>
              </a:rPr>
              <a:t>人民民主专政的国体</a:t>
            </a:r>
            <a:r>
              <a:rPr sz="2300" u="sng">
                <a:solidFill>
                  <a:srgbClr val="FF0000"/>
                </a:solidFill>
                <a:latin typeface="华文中宋" panose="02010600040101010101" charset="-122"/>
                <a:ea typeface="华文中宋" panose="02010600040101010101" charset="-122"/>
                <a:cs typeface="华文中宋" panose="02010600040101010101" charset="-122"/>
              </a:rPr>
              <a:t>相适应</a:t>
            </a:r>
            <a:r>
              <a:rPr sz="2300">
                <a:latin typeface="楷体" panose="02010609060101010101" charset="-122"/>
                <a:ea typeface="楷体" panose="02010609060101010101" charset="-122"/>
                <a:cs typeface="楷体" panose="02010609060101010101" charset="-122"/>
                <a:sym typeface="+mn-ea"/>
              </a:rPr>
              <a:t> </a:t>
            </a:r>
            <a:r>
              <a:rPr lang="en-US" sz="2300">
                <a:latin typeface="楷体" panose="02010609060101010101" charset="-122"/>
                <a:ea typeface="楷体" panose="02010609060101010101" charset="-122"/>
                <a:cs typeface="楷体" panose="02010609060101010101" charset="-122"/>
                <a:sym typeface="+mn-ea"/>
              </a:rPr>
              <a:t>       </a:t>
            </a:r>
            <a:r>
              <a:rPr sz="2300">
                <a:latin typeface="华文中宋" panose="02010600040101010101" charset="-122"/>
                <a:ea typeface="华文中宋" panose="02010600040101010101" charset="-122"/>
                <a:cs typeface="华文中宋" panose="02010600040101010101" charset="-122"/>
              </a:rPr>
              <a:t>，</a:t>
            </a:r>
            <a:r>
              <a:rPr sz="2300" b="1" u="sng">
                <a:solidFill>
                  <a:srgbClr val="7030A0"/>
                </a:solidFill>
                <a:latin typeface="华文中宋" panose="02010600040101010101" charset="-122"/>
                <a:ea typeface="华文中宋" panose="02010600040101010101" charset="-122"/>
                <a:cs typeface="华文中宋" panose="02010600040101010101" charset="-122"/>
              </a:rPr>
              <a:t>国家职能为社会主义现代化建设提供可靠保障 </a:t>
            </a:r>
            <a:r>
              <a:rPr lang="en-US" sz="2300">
                <a:latin typeface="华文中宋" panose="02010600040101010101" charset="-122"/>
                <a:ea typeface="华文中宋" panose="02010600040101010101" charset="-122"/>
                <a:cs typeface="华文中宋" panose="02010600040101010101" charset="-122"/>
              </a:rPr>
              <a:t>   </a:t>
            </a:r>
            <a:r>
              <a:rPr sz="2300">
                <a:latin typeface="楷体" panose="02010609060101010101" charset="-122"/>
                <a:ea typeface="楷体" panose="02010609060101010101" charset="-122"/>
                <a:cs typeface="楷体" panose="02010609060101010101" charset="-122"/>
              </a:rPr>
              <a:t> </a:t>
            </a:r>
            <a:r>
              <a:rPr sz="2300">
                <a:latin typeface="华文中宋" panose="02010600040101010101" charset="-122"/>
                <a:ea typeface="华文中宋" panose="02010600040101010101" charset="-122"/>
                <a:cs typeface="华文中宋" panose="02010600040101010101" charset="-122"/>
              </a:rPr>
              <a:t> 详见书P43</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（1）对内职能：</a:t>
            </a:r>
            <a:r>
              <a:rPr lang="zh-CN" sz="2400" b="1">
                <a:solidFill>
                  <a:srgbClr val="1F2DA8"/>
                </a:solidFill>
                <a:latin typeface="华文中宋" panose="02010600040101010101" charset="-122"/>
                <a:ea typeface="华文中宋" panose="02010600040101010101" charset="-122"/>
                <a:cs typeface="华文中宋" panose="02010600040101010101" charset="-122"/>
              </a:rPr>
              <a:t>维稳、促发</a:t>
            </a: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维护国家稳定</a:t>
            </a:r>
            <a:r>
              <a:rPr sz="2300">
                <a:latin typeface="楷体" panose="02010609060101010101" charset="-122"/>
                <a:ea typeface="楷体" panose="02010609060101010101" charset="-122"/>
                <a:cs typeface="楷体" panose="02010609060101010101" charset="-122"/>
              </a:rPr>
              <a:t>&lt;打击危害国家、社会和人民的违法犯罪，</a:t>
            </a:r>
            <a:r>
              <a:rPr sz="2300" b="1" u="sng">
                <a:highlight>
                  <a:srgbClr val="FFFF00"/>
                </a:highlight>
                <a:latin typeface="楷体" panose="02010609060101010101" charset="-122"/>
                <a:ea typeface="楷体" panose="02010609060101010101" charset="-122"/>
                <a:cs typeface="楷体" panose="02010609060101010101" charset="-122"/>
              </a:rPr>
              <a:t>如扫黑除恶</a:t>
            </a:r>
            <a:r>
              <a:rPr sz="2300">
                <a:latin typeface="楷体" panose="02010609060101010101" charset="-122"/>
                <a:ea typeface="楷体" panose="02010609060101010101" charset="-122"/>
                <a:cs typeface="楷体" panose="02010609060101010101" charset="-122"/>
              </a:rPr>
              <a:t>&gt;</a:t>
            </a:r>
            <a:r>
              <a:rPr sz="2300">
                <a:latin typeface="华文中宋" panose="02010600040101010101" charset="-122"/>
                <a:ea typeface="华文中宋" panose="02010600040101010101" charset="-122"/>
                <a:cs typeface="华文中宋" panose="02010600040101010101" charset="-122"/>
              </a:rPr>
              <a: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促进社会发展</a:t>
            </a:r>
            <a:r>
              <a:rPr sz="2300">
                <a:latin typeface="楷体" panose="02010609060101010101" charset="-122"/>
                <a:ea typeface="楷体" panose="02010609060101010101" charset="-122"/>
                <a:cs typeface="楷体" panose="02010609060101010101" charset="-122"/>
              </a:rPr>
              <a:t>&lt;经政文社生建设&gt;</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（2）对外职能：</a:t>
            </a:r>
            <a:r>
              <a:rPr lang="zh-CN" sz="2400" b="1">
                <a:solidFill>
                  <a:srgbClr val="1F2DA8"/>
                </a:solidFill>
                <a:latin typeface="华文中宋" panose="02010600040101010101" charset="-122"/>
                <a:ea typeface="华文中宋" panose="02010600040101010101" charset="-122"/>
                <a:cs typeface="华文中宋" panose="02010600040101010101" charset="-122"/>
              </a:rPr>
              <a:t>防外、保家</a:t>
            </a:r>
            <a:endParaRPr sz="2400" b="1">
              <a:solidFill>
                <a:srgbClr val="1F2DA8"/>
              </a:solidFill>
              <a:latin typeface="华文中宋" panose="02010600040101010101" charset="-122"/>
              <a:ea typeface="华文中宋" panose="02010600040101010101" charset="-122"/>
              <a:cs typeface="华文中宋" panose="02010600040101010101" charset="-122"/>
            </a:endParaRPr>
          </a:p>
          <a:p>
            <a:pPr indent="0" fontAlgn="auto">
              <a:lnSpc>
                <a:spcPct val="150000"/>
              </a:lnSpc>
            </a:pPr>
            <a:r>
              <a:rPr sz="2400" b="1">
                <a:solidFill>
                  <a:srgbClr val="1F2DA8"/>
                </a:solidFill>
                <a:latin typeface="华文中宋" panose="02010600040101010101" charset="-122"/>
                <a:ea typeface="华文中宋" panose="02010600040101010101" charset="-122"/>
                <a:cs typeface="华文中宋" panose="02010600040101010101" charset="-122"/>
              </a:rPr>
              <a:t>防御外来侵略，保卫国家安全</a:t>
            </a:r>
            <a:r>
              <a:rPr sz="2300">
                <a:latin typeface="楷体" panose="02010609060101010101" charset="-122"/>
                <a:ea typeface="楷体" panose="02010609060101010101" charset="-122"/>
                <a:cs typeface="楷体" panose="02010609060101010101" charset="-122"/>
              </a:rPr>
              <a:t>&lt;维护国家主权、安全和发展利益，题中</a:t>
            </a:r>
            <a:r>
              <a:rPr sz="2300" b="1" u="sng">
                <a:highlight>
                  <a:srgbClr val="FFFF00"/>
                </a:highlight>
                <a:latin typeface="楷体" panose="02010609060101010101" charset="-122"/>
                <a:ea typeface="楷体" panose="02010609060101010101" charset="-122"/>
                <a:cs typeface="楷体" panose="02010609060101010101" charset="-122"/>
              </a:rPr>
              <a:t>涉外</a:t>
            </a:r>
            <a:r>
              <a:rPr sz="2300">
                <a:latin typeface="楷体" panose="02010609060101010101" charset="-122"/>
                <a:ea typeface="楷体" panose="02010609060101010101" charset="-122"/>
                <a:cs typeface="楷体" panose="02010609060101010101" charset="-122"/>
              </a:rPr>
              <a:t>&gt; </a:t>
            </a:r>
            <a:r>
              <a:rPr sz="2300">
                <a:latin typeface="华文中宋" panose="02010600040101010101" charset="-122"/>
                <a:ea typeface="华文中宋" panose="02010600040101010101" charset="-122"/>
                <a:cs typeface="华文中宋" panose="02010600040101010101" charset="-122"/>
              </a:rPr>
              <a:t>  </a:t>
            </a:r>
            <a:endParaRPr sz="2300">
              <a:latin typeface="华文中宋" panose="02010600040101010101" charset="-122"/>
              <a:ea typeface="华文中宋" panose="02010600040101010101" charset="-122"/>
              <a:cs typeface="华文中宋" panose="02010600040101010101" charset="-122"/>
            </a:endParaRPr>
          </a:p>
          <a:p>
            <a:pPr indent="0" fontAlgn="auto">
              <a:lnSpc>
                <a:spcPct val="150000"/>
              </a:lnSpc>
            </a:pPr>
            <a:endParaRPr lang="zh-CN" sz="2300">
              <a:latin typeface="华文中宋" panose="02010600040101010101" charset="-122"/>
              <a:ea typeface="华文中宋" panose="02010600040101010101" charset="-122"/>
              <a:cs typeface="华文中宋" panose="02010600040101010101" charset="-122"/>
            </a:endParaRPr>
          </a:p>
        </p:txBody>
      </p:sp>
      <p:sp>
        <p:nvSpPr>
          <p:cNvPr id="4" name="文本框 3"/>
          <p:cNvSpPr txBox="1"/>
          <p:nvPr/>
        </p:nvSpPr>
        <p:spPr>
          <a:xfrm>
            <a:off x="283210" y="215900"/>
            <a:ext cx="11626850" cy="583565"/>
          </a:xfrm>
          <a:prstGeom prst="rect">
            <a:avLst/>
          </a:prstGeom>
          <a:noFill/>
        </p:spPr>
        <p:txBody>
          <a:bodyPr wrap="square" rtlCol="0">
            <a:spAutoFit/>
          </a:bodyPr>
          <a:lstStyle/>
          <a:p>
            <a:pPr algn="ctr">
              <a:buClrTx/>
              <a:buSzTx/>
              <a:buFontTx/>
            </a:pP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【点拨</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国家性质</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&lt;</a:t>
            </a: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国体</a:t>
            </a:r>
            <a:r>
              <a:rPr lang="en-US" altLang="zh-CN" sz="3200" b="1">
                <a:solidFill>
                  <a:srgbClr val="FF0000"/>
                </a:solidFill>
                <a:latin typeface="楷体" panose="02010609060101010101" charset="-122"/>
                <a:ea typeface="楷体" panose="02010609060101010101" charset="-122"/>
                <a:cs typeface="楷体" panose="02010609060101010101" charset="-122"/>
                <a:sym typeface="+mn-ea"/>
              </a:rPr>
              <a:t>&gt;</a:t>
            </a:r>
            <a:r>
              <a:rPr lang="zh-CN" altLang="en-US"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a:t>
            </a:r>
            <a:r>
              <a:rPr lang="en-US" altLang="zh-CN" sz="3200" b="1">
                <a:solidFill>
                  <a:srgbClr val="FF0000"/>
                </a:solidFill>
                <a:latin typeface="方正粗黑宋简体" panose="02000000000000000000" charset="-122"/>
                <a:ea typeface="方正粗黑宋简体" panose="02000000000000000000" charset="-122"/>
                <a:cs typeface="方正粗黑宋简体" panose="02000000000000000000" charset="-122"/>
                <a:sym typeface="+mn-ea"/>
              </a:rPr>
              <a:t>     </a:t>
            </a:r>
            <a:r>
              <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rPr>
              <a:t>紫色划线是选择题可能涉及的句子</a:t>
            </a:r>
            <a:endParaRPr lang="zh-CN" altLang="en-US" sz="2300" b="1">
              <a:solidFill>
                <a:srgbClr val="7030A0"/>
              </a:solidFill>
              <a:latin typeface="华文中宋" panose="02010600040101010101" charset="-122"/>
              <a:ea typeface="华文中宋" panose="02010600040101010101" charset="-122"/>
              <a:cs typeface="华文中宋" panose="02010600040101010101" charset="-122"/>
              <a:sym typeface="+mn-ea"/>
            </a:endParaRPr>
          </a:p>
        </p:txBody>
      </p:sp>
      <p:sp>
        <p:nvSpPr>
          <p:cNvPr id="9" name="文本框 8"/>
          <p:cNvSpPr txBox="1"/>
          <p:nvPr/>
        </p:nvSpPr>
        <p:spPr>
          <a:xfrm>
            <a:off x="9477375" y="3345815"/>
            <a:ext cx="217106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楷体" panose="02010609060101010101" charset="-122"/>
                <a:ea typeface="楷体" panose="02010609060101010101" charset="-122"/>
                <a:cs typeface="楷体" panose="02010609060101010101" charset="-122"/>
                <a:sym typeface="+mn-ea"/>
              </a:rPr>
              <a:t>解决敌我矛盾</a:t>
            </a:r>
            <a:endParaRPr lang="zh-CN" altLang="en-US" sz="2400" b="1">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nvSpPr>
        <p:spPr>
          <a:xfrm>
            <a:off x="10808335" y="1823720"/>
            <a:ext cx="1101725" cy="497205"/>
          </a:xfrm>
          <a:prstGeom prst="rect">
            <a:avLst/>
          </a:prstGeom>
          <a:solidFill>
            <a:schemeClr val="accent2">
              <a:lumMod val="20000"/>
              <a:lumOff val="80000"/>
            </a:schemeClr>
          </a:solidFill>
        </p:spPr>
        <p:txBody>
          <a:bodyPr wrap="square" rtlCol="0" anchor="t">
            <a:spAutoFit/>
          </a:bodyPr>
          <a:lstStyle/>
          <a:p>
            <a:pPr lvl="0" algn="ctr">
              <a:lnSpc>
                <a:spcPct val="110000"/>
              </a:lnSpc>
              <a:buClrTx/>
              <a:buSzTx/>
              <a:buFontTx/>
            </a:pPr>
            <a:r>
              <a:rPr lang="zh-CN" altLang="en-US" sz="2400" b="1">
                <a:latin typeface="宋体" panose="02010600030101010101" pitchFamily="2" charset="-122"/>
                <a:ea typeface="宋体" panose="02010600030101010101" pitchFamily="2" charset="-122"/>
                <a:cs typeface="楷体" panose="02010609060101010101" charset="-122"/>
                <a:sym typeface="+mn-ea"/>
              </a:rPr>
              <a:t>▲</a:t>
            </a:r>
            <a:r>
              <a:rPr lang="zh-CN" altLang="en-US" sz="2400" b="1">
                <a:latin typeface="楷体" panose="02010609060101010101" charset="-122"/>
                <a:ea typeface="楷体" panose="02010609060101010101" charset="-122"/>
                <a:cs typeface="楷体" panose="02010609060101010101" charset="-122"/>
                <a:sym typeface="+mn-ea"/>
              </a:rPr>
              <a:t>匹配</a:t>
            </a:r>
            <a:endParaRPr lang="zh-CN" altLang="en-US" sz="2400" b="1">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5" grpId="0" animBg="1"/>
    </p:bldLst>
  </p:timing>
</p:sld>
</file>

<file path=ppt/tags/tag1.xml><?xml version="1.0" encoding="utf-8"?>
<p:tagLst xmlns:p="http://schemas.openxmlformats.org/presentationml/2006/main">
  <p:tag name="AS_UNIQUEID" val="7609"/>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AS_UNIQUEID" val="7619"/>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AS_UNIQUEID" val="7621"/>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AS_UNIQUEID" val="7622"/>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AS_UNIQUEID" val="7623"/>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AS_UNIQUEID" val="7624"/>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AS_UNIQUEID" val="7625"/>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AS_UNIQUEID" val="7627"/>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AS_UNIQUEID" val="7628"/>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AS_UNIQUEID" val="7629"/>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AS_UNIQUEID" val="7630"/>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AS_UNIQUEID" val="7610"/>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AS_UNIQUEID" val="7631"/>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AS_UNIQUEID" val="7632"/>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AS_UNIQUEID" val="7634"/>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AS_UNIQUEID" val="7635"/>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AS_UNIQUEID" val="7636"/>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AS_UNIQUEID" val="7637"/>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AS_UNIQUEID" val="7638"/>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AS_UNIQUEID" val="7639"/>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AS_UNIQUEID" val="7640"/>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AS_UNIQUEID" val="7641"/>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AS_UNIQUEID" val="7611"/>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AS_UNIQUEID" val="7643"/>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AS_UNIQUEID" val="7644"/>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AS_UNIQUEID" val="7645"/>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AS_UNIQUEID" val="7646"/>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AS_UNIQUEID" val="7648"/>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AS_UNIQUEID" val="7649"/>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AS_UNIQUEID" val="7650"/>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AS_UNIQUEID" val="7652"/>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AS_UNIQUEID" val="7653"/>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AS_UNIQUEID" val="7654"/>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AS_UNIQUEID" val="7612"/>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AS_UNIQUEID" val="7655"/>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AS_UNIQUEID" val="7656"/>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AS_UNIQUEID" val="7657"/>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AS_UNIQUEID" val="7659"/>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AS_UNIQUEID" val="7660"/>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AS_UNIQUEID" val="7661"/>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AS_UNIQUEID" val="7662"/>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AS_UNIQUEID" val="7663"/>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AS_UNIQUEID" val="7665"/>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AS_UNIQUEID" val="7666"/>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AS_UNIQUEID" val="7613"/>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AS_UNIQUEID" val="7667"/>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AS_UNIQUEID" val="7668"/>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AS_UNIQUEID" val="7670"/>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AS_UNIQUEID" val="7671"/>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AS_UNIQUEID" val="7672"/>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AS_UNIQUEID" val="7673"/>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AS_UNIQUEID" val="7674"/>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AS_UNIQUEID" val="7676"/>
</p:tagLst>
</file>

<file path=ppt/tags/tag58.xml><?xml version="1.0" encoding="utf-8"?>
<p:tagLst xmlns:p="http://schemas.openxmlformats.org/presentationml/2006/main">
  <p:tag name="AS_UNIQUEID" val="7677"/>
</p:tagLst>
</file>

<file path=ppt/tags/tag59.xml><?xml version="1.0" encoding="utf-8"?>
<p:tagLst xmlns:p="http://schemas.openxmlformats.org/presentationml/2006/main">
  <p:tag name="AS_UNIQUEID" val="7678"/>
</p:tagLst>
</file>

<file path=ppt/tags/tag6.xml><?xml version="1.0" encoding="utf-8"?>
<p:tagLst xmlns:p="http://schemas.openxmlformats.org/presentationml/2006/main">
  <p:tag name="AS_UNIQUEID" val="7615"/>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AS_UNIQUEID" val="7679"/>
</p:tagLst>
</file>

<file path=ppt/tags/tag61.xml><?xml version="1.0" encoding="utf-8"?>
<p:tagLst xmlns:p="http://schemas.openxmlformats.org/presentationml/2006/main">
  <p:tag name="AS_UNIQUEID" val="7681"/>
</p:tagLst>
</file>

<file path=ppt/tags/tag62.xml><?xml version="1.0" encoding="utf-8"?>
<p:tagLst xmlns:p="http://schemas.openxmlformats.org/presentationml/2006/main">
  <p:tag name="AS_UNIQUEID" val="7682"/>
</p:tagLst>
</file>

<file path=ppt/tags/tag63.xml><?xml version="1.0" encoding="utf-8"?>
<p:tagLst xmlns:p="http://schemas.openxmlformats.org/presentationml/2006/main">
  <p:tag name="AS_UNIQUEID" val="7683"/>
</p:tagLst>
</file>

<file path=ppt/tags/tag64.xml><?xml version="1.0" encoding="utf-8"?>
<p:tagLst xmlns:p="http://schemas.openxmlformats.org/presentationml/2006/main">
  <p:tag name="AS_UNIQUEID" val="468"/>
</p:tagLst>
</file>

<file path=ppt/tags/tag65.xml><?xml version="1.0" encoding="utf-8"?>
<p:tagLst xmlns:p="http://schemas.openxmlformats.org/presentationml/2006/main">
  <p:tag name="AS_UNIQUEID" val="469"/>
</p:tagLst>
</file>

<file path=ppt/tags/tag66.xml><?xml version="1.0" encoding="utf-8"?>
<p:tagLst xmlns:p="http://schemas.openxmlformats.org/presentationml/2006/main">
  <p:tag name="AS_UNIQUEID" val="470"/>
</p:tagLst>
</file>

<file path=ppt/tags/tag67.xml><?xml version="1.0" encoding="utf-8"?>
<p:tagLst xmlns:p="http://schemas.openxmlformats.org/presentationml/2006/main">
  <p:tag name="AS_UNIQUEID" val="471"/>
</p:tagLst>
</file>

<file path=ppt/tags/tag68.xml><?xml version="1.0" encoding="utf-8"?>
<p:tagLst xmlns:p="http://schemas.openxmlformats.org/presentationml/2006/main">
  <p:tag name="AS_UNIQUEID" val="15572"/>
  <p:tag name="KSO_WM_BEAUTIFY_FLAG" val="#wm#"/>
  <p:tag name="KSO_WM_SLIDE_BACKGROUND_TYPE" val="belt"/>
  <p:tag name="KSO_WM_SLIDE_BK_DARK_LIGHT" val="1"/>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69.xml><?xml version="1.0" encoding="utf-8"?>
<p:tagLst xmlns:p="http://schemas.openxmlformats.org/presentationml/2006/main">
  <p:tag name="AS_UNIQUEID" val="15573"/>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2"/>
  <p:tag name="KSO_WM_UNIT_INDEX" val="2"/>
  <p:tag name="KSO_WM_UNIT_LAYERLEVEL" val="1"/>
  <p:tag name="KSO_WM_UNIT_TYPE" val="i"/>
</p:tagLst>
</file>

<file path=ppt/tags/tag7.xml><?xml version="1.0" encoding="utf-8"?>
<p:tagLst xmlns:p="http://schemas.openxmlformats.org/presentationml/2006/main">
  <p:tag name="AS_UNIQUEID" val="7616"/>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0.xml><?xml version="1.0" encoding="utf-8"?>
<p:tagLst xmlns:p="http://schemas.openxmlformats.org/presentationml/2006/main">
  <p:tag name="AS_UNIQUEID" val="15574"/>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3"/>
  <p:tag name="KSO_WM_UNIT_INDEX" val="3"/>
  <p:tag name="KSO_WM_UNIT_LAYERLEVEL" val="1"/>
  <p:tag name="KSO_WM_UNIT_TYPE" val="i"/>
</p:tagLst>
</file>

<file path=ppt/tags/tag71.xml><?xml version="1.0" encoding="utf-8"?>
<p:tagLst xmlns:p="http://schemas.openxmlformats.org/presentationml/2006/main">
  <p:tag name="AS_UNIQUEID" val="15575"/>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4"/>
  <p:tag name="KSO_WM_UNIT_INDEX" val="4"/>
  <p:tag name="KSO_WM_UNIT_LAYERLEVEL" val="1"/>
  <p:tag name="KSO_WM_UNIT_TYPE" val="i"/>
</p:tagLst>
</file>

<file path=ppt/tags/tag72.xml><?xml version="1.0" encoding="utf-8"?>
<p:tagLst xmlns:p="http://schemas.openxmlformats.org/presentationml/2006/main">
  <p:tag name="AS_UNIQUEID" val="15576"/>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TYPE" val="i"/>
</p:tagLst>
</file>

<file path=ppt/tags/tag73.xml><?xml version="1.0" encoding="utf-8"?>
<p:tagLst xmlns:p="http://schemas.openxmlformats.org/presentationml/2006/main">
  <p:tag name="AS_UNIQUEID" val="15577"/>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6"/>
  <p:tag name="KSO_WM_UNIT_INDEX" val="6"/>
  <p:tag name="KSO_WM_UNIT_LAYERLEVEL" val="1"/>
  <p:tag name="KSO_WM_UNIT_TYPE" val="i"/>
</p:tagLst>
</file>

<file path=ppt/tags/tag74.xml><?xml version="1.0" encoding="utf-8"?>
<p:tagLst xmlns:p="http://schemas.openxmlformats.org/presentationml/2006/main">
  <p:tag name="AS_UNIQUEID" val="15578"/>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5"/>
  <p:tag name="KSO_WM_UNIT_INDEX" val="5"/>
  <p:tag name="KSO_WM_UNIT_LAYERLEVEL" val="1"/>
  <p:tag name="KSO_WM_UNIT_TYPE" val="i"/>
</p:tagLst>
</file>

<file path=ppt/tags/tag75.xml><?xml version="1.0" encoding="utf-8"?>
<p:tagLst xmlns:p="http://schemas.openxmlformats.org/presentationml/2006/main">
  <p:tag name="AS_UNIQUEID" val="15579"/>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6.xml><?xml version="1.0" encoding="utf-8"?>
<p:tagLst xmlns:p="http://schemas.openxmlformats.org/presentationml/2006/main">
  <p:tag name="AS_UNIQUEID" val="15580"/>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7.xml><?xml version="1.0" encoding="utf-8"?>
<p:tagLst xmlns:p="http://schemas.openxmlformats.org/presentationml/2006/main">
  <p:tag name="AS_UNIQUEID" val="15581"/>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8.xml><?xml version="1.0" encoding="utf-8"?>
<p:tagLst xmlns:p="http://schemas.openxmlformats.org/presentationml/2006/main">
  <p:tag name="AS_UNIQUEID" val="15582"/>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79.xml><?xml version="1.0" encoding="utf-8"?>
<p:tagLst xmlns:p="http://schemas.openxmlformats.org/presentationml/2006/main">
  <p:tag name="AS_UNIQUEID" val="15583"/>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8.xml><?xml version="1.0" encoding="utf-8"?>
<p:tagLst xmlns:p="http://schemas.openxmlformats.org/presentationml/2006/main">
  <p:tag name="AS_UNIQUEID" val="7617"/>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0.xml><?xml version="1.0" encoding="utf-8"?>
<p:tagLst xmlns:p="http://schemas.openxmlformats.org/presentationml/2006/main">
  <p:tag name="AS_UNIQUEID" val="7685"/>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81.xml><?xml version="1.0" encoding="utf-8"?>
<p:tagLst xmlns:p="http://schemas.openxmlformats.org/presentationml/2006/main">
  <p:tag name="AS_UNIQUEID" val="7686"/>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82.xml><?xml version="1.0" encoding="utf-8"?>
<p:tagLst xmlns:p="http://schemas.openxmlformats.org/presentationml/2006/main">
  <p:tag name="AS_UNIQUEID" val="7687"/>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3.xml><?xml version="1.0" encoding="utf-8"?>
<p:tagLst xmlns:p="http://schemas.openxmlformats.org/presentationml/2006/main">
  <p:tag name="AS_UNIQUEID" val="7688"/>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4.xml><?xml version="1.0" encoding="utf-8"?>
<p:tagLst xmlns:p="http://schemas.openxmlformats.org/presentationml/2006/main">
  <p:tag name="AS_UNIQUEID" val="7689"/>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5.xml><?xml version="1.0" encoding="utf-8"?>
<p:tagLst xmlns:p="http://schemas.openxmlformats.org/presentationml/2006/main">
  <p:tag name="AS_UNIQUEID" val="7690"/>
</p:tagLst>
</file>

<file path=ppt/tags/tag86.xml><?xml version="1.0" encoding="utf-8"?>
<p:tagLst xmlns:p="http://schemas.openxmlformats.org/presentationml/2006/main">
  <p:tag name="AS_UNIQUEID" val="12619"/>
</p:tagLst>
</file>

<file path=ppt/tags/tag87.xml><?xml version="1.0" encoding="utf-8"?>
<p:tagLst xmlns:p="http://schemas.openxmlformats.org/presentationml/2006/main">
  <p:tag name="AS_UNIQUEID" val="19361"/>
</p:tagLst>
</file>

<file path=ppt/tags/tag88.xml><?xml version="1.0" encoding="utf-8"?>
<p:tagLst xmlns:p="http://schemas.openxmlformats.org/presentationml/2006/main">
  <p:tag name="AS_UNIQUEID" val="19457"/>
</p:tagLst>
</file>

<file path=ppt/tags/tag89.xml><?xml version="1.0" encoding="utf-8"?>
<p:tagLst xmlns:p="http://schemas.openxmlformats.org/presentationml/2006/main">
  <p:tag name="AS_UNIQUEID" val="19941"/>
</p:tagLst>
</file>

<file path=ppt/tags/tag9.xml><?xml version="1.0" encoding="utf-8"?>
<p:tagLst xmlns:p="http://schemas.openxmlformats.org/presentationml/2006/main">
  <p:tag name="AS_UNIQUEID" val="7618"/>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0.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1.xml><?xml version="1.0" encoding="utf-8"?>
<p:tagLst xmlns:p="http://schemas.openxmlformats.org/presentationml/2006/main">
  <p:tag name="AS_UNIQUEID" val="16315"/>
  <p:tag name="KSO_WM_BEAUTIFY_FLAG" val=""/>
</p:tagLst>
</file>

<file path=ppt/tags/tag92.xml><?xml version="1.0" encoding="utf-8"?>
<p:tagLst xmlns:p="http://schemas.openxmlformats.org/presentationml/2006/main">
  <p:tag name="AS_UNIQUEID" val="9894"/>
  <p:tag name="KSO_WM_BEAUTIFY_FLAG" val=""/>
</p:tagLst>
</file>

<file path=ppt/tags/tag93.xml><?xml version="1.0" encoding="utf-8"?>
<p:tagLst xmlns:p="http://schemas.openxmlformats.org/presentationml/2006/main">
  <p:tag name="KSO_WM_UNIT_TABLE_BEAUTIFY" val="smartTable{cec343f4-68a2-4c4c-9ffe-273d46ce0775}"/>
  <p:tag name="TABLE_ENDDRAG_ORIGIN_RECT" val="934*385"/>
  <p:tag name="TABLE_ENDDRAG_RECT" val="25*75*934*385"/>
</p:tagLst>
</file>

<file path=ppt/tags/tag94.xml><?xml version="1.0" encoding="utf-8"?>
<p:tagLst xmlns:p="http://schemas.openxmlformats.org/presentationml/2006/main">
  <p:tag name="KSO_WM_UNIT_TABLE_BEAUTIFY" val="smartTable{d9dd4460-66e9-4908-af0d-9aef3772fd0c}"/>
  <p:tag name="TABLE_ENDDRAG_ORIGIN_RECT" val="954*559"/>
  <p:tag name="TABLE_ENDDRAG_RECT" val="0*9*954*559"/>
</p:tagLst>
</file>

<file path=ppt/tags/tag95.xml><?xml version="1.0" encoding="utf-8"?>
<p:tagLst xmlns:p="http://schemas.openxmlformats.org/presentationml/2006/main">
  <p:tag name="KSO_WPP_MARK_KEY" val="d64a0182-72a1-4672-8d41-193932bcbd1f"/>
  <p:tag name="COMMONDATA" val="eyJoZGlkIjoiMDE1NWYwMmY2OTRhMGZhZTY4MmM2OTgzZTdiY2ExNDkifQ=="/>
  <p:tag name="commondata" val="eyJoZGlkIjoiMWM0OWJhYzEwOGJmMDk4MTIxZTUwMmU3MDQ0NjljZWM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6321</Words>
  <Application>WPS 演示</Application>
  <PresentationFormat>宽屏</PresentationFormat>
  <Paragraphs>272</Paragraphs>
  <Slides>15</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15</vt:i4>
      </vt:variant>
    </vt:vector>
  </HeadingPairs>
  <TitlesOfParts>
    <vt:vector size="28" baseType="lpstr">
      <vt:lpstr>Arial</vt:lpstr>
      <vt:lpstr>宋体</vt:lpstr>
      <vt:lpstr>Wingdings</vt:lpstr>
      <vt:lpstr>Wingdings</vt:lpstr>
      <vt:lpstr>微软雅黑</vt:lpstr>
      <vt:lpstr>楷体</vt:lpstr>
      <vt:lpstr>方正粗黑宋简体</vt:lpstr>
      <vt:lpstr>华文中宋</vt:lpstr>
      <vt:lpstr>Arial Unicode MS</vt:lpstr>
      <vt:lpstr>Calibri</vt:lpstr>
      <vt:lpstr>Arial Black</vt:lpstr>
      <vt:lpstr>WPS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yzzx</cp:lastModifiedBy>
  <cp:revision>535</cp:revision>
  <dcterms:created xsi:type="dcterms:W3CDTF">2023-08-09T12:44:00Z</dcterms:created>
  <dcterms:modified xsi:type="dcterms:W3CDTF">2024-09-11T07:48:24Z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2052-11.1.0.12165</vt:lpwstr>
  </property>
</Properties>
</file>