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7" r:id="rId3"/>
    <p:sldId id="258" r:id="rId4"/>
    <p:sldId id="302" r:id="rId5"/>
    <p:sldId id="261" r:id="rId6"/>
    <p:sldId id="264" r:id="rId7"/>
    <p:sldId id="318" r:id="rId9"/>
    <p:sldId id="267" r:id="rId10"/>
    <p:sldId id="305" r:id="rId11"/>
    <p:sldId id="275" r:id="rId12"/>
    <p:sldId id="319" r:id="rId13"/>
    <p:sldId id="283" r:id="rId14"/>
    <p:sldId id="304" r:id="rId15"/>
    <p:sldId id="308" r:id="rId16"/>
    <p:sldId id="306" r:id="rId17"/>
    <p:sldId id="265" r:id="rId18"/>
    <p:sldId id="285" r:id="rId19"/>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2" userDrawn="1">
          <p15:clr>
            <a:srgbClr val="A4A3A4"/>
          </p15:clr>
        </p15:guide>
        <p15:guide id="2" pos="38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微软用户" initials="微软用户" lastIdx="0" clrIdx="0"/>
  <p:cmAuthor id="7" name="www.xkb1.com" initials="" lastIdx="0" clrIdx="1"/>
  <p:cmAuthor id="1" name="Administrator" initials="A" lastIdx="1" clrIdx="0"/>
  <p:cmAuthor id="8" name="lenovo" initials="" lastIdx="0" clrIdx="0"/>
  <p:cmAuthor id="2" name="作者" initials="A" lastIdx="0" clrIdx="1"/>
  <p:cmAuthor id="9" name="dongyu" initials="" lastIdx="0" clrIdx="8"/>
  <p:cmAuthor id="3" name="Author" initials="A" lastIdx="0" clrIdx="2"/>
  <p:cmAuthor id="4" name="win" initials="w" lastIdx="0" clrIdx="0"/>
  <p:cmAuthor id="5" name="xkb1.com" initials="" lastIdx="0" clrIdx="0"/>
  <p:cmAuthor id="6" name="xiaoxuan Zeng" initials="" lastIdx="0" clrIdx="0"/>
  <p:cmAuthor id="11" name="ASUS" initials="A" lastIdx="0" clrIdx="10"/>
  <p:cmAuthor id="12" name="Lenovo" initials="L" lastIdx="0" clrIdx="9"/>
  <p:cmAuthor id="13" name="HP" initials="H" lastIdx="0" clrIdx="12"/>
  <p:cmAuthor id="14" name="A407" initials="A" lastIdx="0" clrIdx="13"/>
  <p:cmAuthor id="10" name="admin" initials="a" lastIdx="0" clrIdx="0"/>
  <p:cmAuthor id="15" name="Vivian Liu" initials="" lastIdx="0" clrIdx="1"/>
  <p:cmAuthor id="16" name="刘浩" initials="" lastIdx="0" clrIdx="0"/>
  <p:cmAuthor id="17" name="孙宇婷" initials="" lastIdx="0" clrIdx="21"/>
  <p:cmAuthor id="19" name="Windows 用户" initials="" lastIdx="0" clrIdx="0"/>
  <p:cmAuthor id="76" name="叶 思冰" initials="叶" lastIdx="0" clrIdx="25"/>
  <p:cmAuthor id="20" name="coocaa" initials="c" lastIdx="0" clrIdx="19"/>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322"/>
        <p:guide pos="382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gs" Target="tags/tag192.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3"/>
            </p:custDataLst>
          </p:nvPr>
        </p:nvSpPr>
        <p:spPr/>
      </p:sp>
      <p:sp>
        <p:nvSpPr>
          <p:cNvPr id="3" name="Notes Placeholder 2"/>
          <p:cNvSpPr>
            <a:spLocks noGrp="1"/>
          </p:cNvSpPr>
          <p:nvPr>
            <p:ph type="body" idx="1"/>
            <p:custDataLst>
              <p:tags r:id="rId4"/>
            </p:custDataLst>
          </p:nvPr>
        </p:nvSpPr>
        <p:spPr/>
        <p:txBody>
          <a:bodyPr/>
          <a:lstStyle/>
          <a:p>
            <a:endParaRPr lang="en-US"/>
          </a:p>
        </p:txBody>
      </p:sp>
      <p:sp>
        <p:nvSpPr>
          <p:cNvPr id="4" name="Slide Number Placeholder 3"/>
          <p:cNvSpPr>
            <a:spLocks noGrp="1"/>
          </p:cNvSpPr>
          <p:nvPr>
            <p:ph type="sldNum" sz="quarter" idx="10"/>
            <p:custDataLst>
              <p:tags r:id="rId5"/>
            </p:custDataLst>
          </p:nvPr>
        </p:nvSpPr>
        <p:spPr/>
        <p:txBody>
          <a:bodyPr/>
          <a:lstStyle/>
          <a:p>
            <a:fld id="{F7021451-1387-4CA6-816F-3879F97B5CBC}"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3"/>
            </p:custDataLst>
          </p:nvPr>
        </p:nvSpPr>
        <p:spPr/>
      </p:sp>
      <p:sp>
        <p:nvSpPr>
          <p:cNvPr id="3" name="Notes Placeholder 2"/>
          <p:cNvSpPr>
            <a:spLocks noGrp="1"/>
          </p:cNvSpPr>
          <p:nvPr>
            <p:ph type="body" idx="1"/>
            <p:custDataLst>
              <p:tags r:id="rId4"/>
            </p:custDataLst>
          </p:nvPr>
        </p:nvSpPr>
        <p:spPr/>
        <p:txBody>
          <a:bodyPr/>
          <a:lstStyle/>
          <a:p>
            <a:endParaRPr lang="en-US"/>
          </a:p>
        </p:txBody>
      </p:sp>
      <p:sp>
        <p:nvSpPr>
          <p:cNvPr id="4" name="Slide Number Placeholder 3"/>
          <p:cNvSpPr>
            <a:spLocks noGrp="1"/>
          </p:cNvSpPr>
          <p:nvPr>
            <p:ph type="sldNum" sz="quarter" idx="10"/>
            <p:custDataLst>
              <p:tags r:id="rId5"/>
            </p:custDataLst>
          </p:nvPr>
        </p:nvSpPr>
        <p:spPr/>
        <p:txBody>
          <a:bodyPr/>
          <a:lstStyle/>
          <a:p>
            <a:fld id="{F7021451-1387-4CA6-816F-3879F97B5CBC}"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57.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黑马过度页面">
    <p:spTree>
      <p:nvGrpSpPr>
        <p:cNvPr id="1" name=""/>
        <p:cNvGrpSpPr/>
        <p:nvPr/>
      </p:nvGrpSpPr>
      <p:grpSpPr>
        <a:xfrm>
          <a:off x="0" y="0"/>
          <a:ext cx="0" cy="0"/>
          <a:chOff x="0" y="0"/>
          <a:chExt cx="0" cy="0"/>
        </a:xfrm>
      </p:grpSpPr>
      <p:sp>
        <p:nvSpPr>
          <p:cNvPr id="3" name="矩形: 圆角 2"/>
          <p:cNvSpPr/>
          <p:nvPr userDrawn="1">
            <p:custDataLst>
              <p:tags r:id="rId2"/>
            </p:custDataLst>
          </p:nvPr>
        </p:nvSpPr>
        <p:spPr>
          <a:xfrm>
            <a:off x="0" y="0"/>
            <a:ext cx="12192000" cy="6858000"/>
          </a:xfrm>
          <a:prstGeom prst="roundRect">
            <a:avLst>
              <a:gd name="adj" fmla="val 0"/>
            </a:avLst>
          </a:prstGeom>
          <a:blipFill dpi="0" rotWithShape="1">
            <a:blip r:embed="rId3">
              <a:alphaModFix amt="60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Normal" panose="02010600030101010101"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tags" Target="../tags/tag63.xml"/><Relationship Id="rId2" Type="http://schemas.openxmlformats.org/officeDocument/2006/relationships/slideLayout" Target="../slideLayouts/slideLayout2.xml"/><Relationship Id="rId19" Type="http://schemas.openxmlformats.org/officeDocument/2006/relationships/tags" Target="../tags/tag62.xml"/><Relationship Id="rId18" Type="http://schemas.openxmlformats.org/officeDocument/2006/relationships/tags" Target="../tags/tag61.xml"/><Relationship Id="rId17" Type="http://schemas.openxmlformats.org/officeDocument/2006/relationships/tags" Target="../tags/tag60.xml"/><Relationship Id="rId16" Type="http://schemas.openxmlformats.org/officeDocument/2006/relationships/tags" Target="../tags/tag59.xml"/><Relationship Id="rId15" Type="http://schemas.openxmlformats.org/officeDocument/2006/relationships/tags" Target="../tags/tag58.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20"/>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65.xml"/><Relationship Id="rId6" Type="http://schemas.openxmlformats.org/officeDocument/2006/relationships/image" Target="../media/image6.jpeg"/><Relationship Id="rId5" Type="http://schemas.openxmlformats.org/officeDocument/2006/relationships/tags" Target="../tags/tag64.xml"/><Relationship Id="rId4" Type="http://schemas.openxmlformats.org/officeDocument/2006/relationships/image" Target="../media/image5.jpe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9" Type="http://schemas.openxmlformats.org/officeDocument/2006/relationships/tags" Target="../tags/tag139.xml"/><Relationship Id="rId8" Type="http://schemas.openxmlformats.org/officeDocument/2006/relationships/tags" Target="../tags/tag138.xml"/><Relationship Id="rId7" Type="http://schemas.openxmlformats.org/officeDocument/2006/relationships/tags" Target="../tags/tag137.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tags" Target="../tags/tag133.xml"/><Relationship Id="rId2" Type="http://schemas.openxmlformats.org/officeDocument/2006/relationships/tags" Target="../tags/tag132.xml"/><Relationship Id="rId16" Type="http://schemas.openxmlformats.org/officeDocument/2006/relationships/notesSlide" Target="../notesSlides/notesSlide4.xml"/><Relationship Id="rId15" Type="http://schemas.openxmlformats.org/officeDocument/2006/relationships/slideLayout" Target="../slideLayouts/slideLayout2.xml"/><Relationship Id="rId14" Type="http://schemas.openxmlformats.org/officeDocument/2006/relationships/tags" Target="../tags/tag144.xml"/><Relationship Id="rId13" Type="http://schemas.openxmlformats.org/officeDocument/2006/relationships/tags" Target="../tags/tag143.xml"/><Relationship Id="rId12" Type="http://schemas.openxmlformats.org/officeDocument/2006/relationships/tags" Target="../tags/tag142.xml"/><Relationship Id="rId11" Type="http://schemas.openxmlformats.org/officeDocument/2006/relationships/tags" Target="../tags/tag141.xml"/><Relationship Id="rId10" Type="http://schemas.openxmlformats.org/officeDocument/2006/relationships/tags" Target="../tags/tag140.xml"/><Relationship Id="rId1" Type="http://schemas.openxmlformats.org/officeDocument/2006/relationships/tags" Target="../tags/tag131.xml"/></Relationships>
</file>

<file path=ppt/slides/_rels/slide11.xml.rels><?xml version="1.0" encoding="UTF-8" standalone="yes"?>
<Relationships xmlns="http://schemas.openxmlformats.org/package/2006/relationships"><Relationship Id="rId9" Type="http://schemas.openxmlformats.org/officeDocument/2006/relationships/tags" Target="../tags/tag153.xml"/><Relationship Id="rId8" Type="http://schemas.openxmlformats.org/officeDocument/2006/relationships/tags" Target="../tags/tag152.xml"/><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4" Type="http://schemas.openxmlformats.org/officeDocument/2006/relationships/slideLayout" Target="../slideLayouts/slideLayout2.xml"/><Relationship Id="rId13" Type="http://schemas.openxmlformats.org/officeDocument/2006/relationships/tags" Target="../tags/tag157.xml"/><Relationship Id="rId12" Type="http://schemas.openxmlformats.org/officeDocument/2006/relationships/tags" Target="../tags/tag156.xml"/><Relationship Id="rId11" Type="http://schemas.openxmlformats.org/officeDocument/2006/relationships/tags" Target="../tags/tag155.xml"/><Relationship Id="rId10" Type="http://schemas.openxmlformats.org/officeDocument/2006/relationships/tags" Target="../tags/tag154.xml"/><Relationship Id="rId1" Type="http://schemas.openxmlformats.org/officeDocument/2006/relationships/tags" Target="../tags/tag14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59.xml"/><Relationship Id="rId1" Type="http://schemas.openxmlformats.org/officeDocument/2006/relationships/tags" Target="../tags/tag158.xml"/></Relationships>
</file>

<file path=ppt/slides/_rels/slide13.xml.rels><?xml version="1.0" encoding="UTF-8" standalone="yes"?>
<Relationships xmlns="http://schemas.openxmlformats.org/package/2006/relationships"><Relationship Id="rId9" Type="http://schemas.openxmlformats.org/officeDocument/2006/relationships/tags" Target="../tags/tag168.xml"/><Relationship Id="rId8" Type="http://schemas.openxmlformats.org/officeDocument/2006/relationships/tags" Target="../tags/tag167.xml"/><Relationship Id="rId7" Type="http://schemas.openxmlformats.org/officeDocument/2006/relationships/tags" Target="../tags/tag166.xml"/><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 Id="rId3" Type="http://schemas.openxmlformats.org/officeDocument/2006/relationships/tags" Target="../tags/tag162.xml"/><Relationship Id="rId2" Type="http://schemas.openxmlformats.org/officeDocument/2006/relationships/tags" Target="../tags/tag161.xml"/><Relationship Id="rId15" Type="http://schemas.openxmlformats.org/officeDocument/2006/relationships/slideLayout" Target="../slideLayouts/slideLayout13.xml"/><Relationship Id="rId14" Type="http://schemas.openxmlformats.org/officeDocument/2006/relationships/tags" Target="../tags/tag173.xml"/><Relationship Id="rId13" Type="http://schemas.openxmlformats.org/officeDocument/2006/relationships/tags" Target="../tags/tag172.xml"/><Relationship Id="rId12" Type="http://schemas.openxmlformats.org/officeDocument/2006/relationships/tags" Target="../tags/tag171.xml"/><Relationship Id="rId11" Type="http://schemas.openxmlformats.org/officeDocument/2006/relationships/tags" Target="../tags/tag170.xml"/><Relationship Id="rId10" Type="http://schemas.openxmlformats.org/officeDocument/2006/relationships/tags" Target="../tags/tag169.xml"/><Relationship Id="rId1" Type="http://schemas.openxmlformats.org/officeDocument/2006/relationships/tags" Target="../tags/tag160.xml"/></Relationships>
</file>

<file path=ppt/slides/_rels/slide14.xml.rels><?xml version="1.0" encoding="UTF-8" standalone="yes"?>
<Relationships xmlns="http://schemas.openxmlformats.org/package/2006/relationships"><Relationship Id="rId9" Type="http://schemas.openxmlformats.org/officeDocument/2006/relationships/tags" Target="../tags/tag182.xml"/><Relationship Id="rId8" Type="http://schemas.openxmlformats.org/officeDocument/2006/relationships/tags" Target="../tags/tag181.xml"/><Relationship Id="rId7" Type="http://schemas.openxmlformats.org/officeDocument/2006/relationships/tags" Target="../tags/tag180.xml"/><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1" Type="http://schemas.openxmlformats.org/officeDocument/2006/relationships/slideLayout" Target="../slideLayouts/slideLayout2.xml"/><Relationship Id="rId10" Type="http://schemas.openxmlformats.org/officeDocument/2006/relationships/tags" Target="../tags/tag183.xml"/><Relationship Id="rId1" Type="http://schemas.openxmlformats.org/officeDocument/2006/relationships/tags" Target="../tags/tag17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4.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91.xml"/><Relationship Id="rId6" Type="http://schemas.openxmlformats.org/officeDocument/2006/relationships/tags" Target="../tags/tag190.xml"/><Relationship Id="rId5" Type="http://schemas.openxmlformats.org/officeDocument/2006/relationships/tags" Target="../tags/tag189.xml"/><Relationship Id="rId4" Type="http://schemas.openxmlformats.org/officeDocument/2006/relationships/tags" Target="../tags/tag188.xml"/><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s>
</file>

<file path=ppt/slides/_rels/slide2.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3" Type="http://schemas.openxmlformats.org/officeDocument/2006/relationships/slideLayout" Target="../slideLayouts/slideLayout2.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3.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6" Type="http://schemas.openxmlformats.org/officeDocument/2006/relationships/slideLayout" Target="../slideLayouts/slideLayout2.xml"/><Relationship Id="rId15" Type="http://schemas.openxmlformats.org/officeDocument/2006/relationships/tags" Target="../tags/tag92.xml"/><Relationship Id="rId14" Type="http://schemas.openxmlformats.org/officeDocument/2006/relationships/tags" Target="../tags/tag91.xml"/><Relationship Id="rId13" Type="http://schemas.openxmlformats.org/officeDocument/2006/relationships/tags" Target="../tags/tag90.xml"/><Relationship Id="rId12" Type="http://schemas.openxmlformats.org/officeDocument/2006/relationships/tags" Target="../tags/tag89.xml"/><Relationship Id="rId11" Type="http://schemas.openxmlformats.org/officeDocument/2006/relationships/tags" Target="../tags/tag88.xml"/><Relationship Id="rId10" Type="http://schemas.openxmlformats.org/officeDocument/2006/relationships/tags" Target="../tags/tag87.xml"/><Relationship Id="rId1" Type="http://schemas.openxmlformats.org/officeDocument/2006/relationships/tags" Target="../tags/tag7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3.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2.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s>
</file>

<file path=ppt/slides/_rels/slide6.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3" Type="http://schemas.openxmlformats.org/officeDocument/2006/relationships/slideLayout" Target="../slideLayouts/slideLayout8.xml"/><Relationship Id="rId12" Type="http://schemas.openxmlformats.org/officeDocument/2006/relationships/image" Target="../media/image7.png"/><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tags" Target="../tags/tag99.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0.xml"/><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0.xml"/><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9.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tags" Target="../tags/tag129.xml"/><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tags" Target="../tags/tag123.xml"/><Relationship Id="rId10" Type="http://schemas.openxmlformats.org/officeDocument/2006/relationships/slideLayout" Target="../slideLayouts/slideLayout2.xml"/><Relationship Id="rId1" Type="http://schemas.openxmlformats.org/officeDocument/2006/relationships/tags" Target="../tags/tag1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 name="图片 101"/>
          <p:cNvPicPr/>
          <p:nvPr/>
        </p:nvPicPr>
        <p:blipFill>
          <a:blip r:embed="rId1"/>
          <a:stretch>
            <a:fillRect/>
          </a:stretch>
        </p:blipFill>
        <p:spPr>
          <a:xfrm>
            <a:off x="0" y="280670"/>
            <a:ext cx="4134485" cy="2657475"/>
          </a:xfrm>
          <a:prstGeom prst="rect">
            <a:avLst/>
          </a:prstGeom>
          <a:noFill/>
          <a:ln w="9525">
            <a:noFill/>
          </a:ln>
        </p:spPr>
      </p:pic>
      <p:pic>
        <p:nvPicPr>
          <p:cNvPr id="4" name="图片 3"/>
          <p:cNvPicPr>
            <a:picLocks noChangeAspect="1"/>
          </p:cNvPicPr>
          <p:nvPr/>
        </p:nvPicPr>
        <p:blipFill>
          <a:blip r:embed="rId2"/>
          <a:stretch>
            <a:fillRect/>
          </a:stretch>
        </p:blipFill>
        <p:spPr>
          <a:xfrm>
            <a:off x="4180205" y="402590"/>
            <a:ext cx="4041775" cy="3032125"/>
          </a:xfrm>
          <a:prstGeom prst="rect">
            <a:avLst/>
          </a:prstGeom>
        </p:spPr>
      </p:pic>
      <p:pic>
        <p:nvPicPr>
          <p:cNvPr id="103" name="图片 102"/>
          <p:cNvPicPr/>
          <p:nvPr/>
        </p:nvPicPr>
        <p:blipFill>
          <a:blip r:embed="rId3"/>
          <a:stretch>
            <a:fillRect/>
          </a:stretch>
        </p:blipFill>
        <p:spPr>
          <a:xfrm>
            <a:off x="8368030" y="280670"/>
            <a:ext cx="3622040" cy="2558415"/>
          </a:xfrm>
          <a:prstGeom prst="rect">
            <a:avLst/>
          </a:prstGeom>
          <a:noFill/>
          <a:ln w="9525">
            <a:noFill/>
          </a:ln>
        </p:spPr>
      </p:pic>
      <p:pic>
        <p:nvPicPr>
          <p:cNvPr id="104" name="图片 103"/>
          <p:cNvPicPr/>
          <p:nvPr/>
        </p:nvPicPr>
        <p:blipFill>
          <a:blip r:embed="rId4"/>
          <a:stretch>
            <a:fillRect/>
          </a:stretch>
        </p:blipFill>
        <p:spPr>
          <a:xfrm>
            <a:off x="435610" y="3615690"/>
            <a:ext cx="4472305" cy="3160395"/>
          </a:xfrm>
          <a:prstGeom prst="rect">
            <a:avLst/>
          </a:prstGeom>
          <a:noFill/>
          <a:ln w="9525">
            <a:noFill/>
          </a:ln>
        </p:spPr>
      </p:pic>
      <p:pic>
        <p:nvPicPr>
          <p:cNvPr id="109" name="图片 108"/>
          <p:cNvPicPr/>
          <p:nvPr>
            <p:custDataLst>
              <p:tags r:id="rId5"/>
            </p:custDataLst>
          </p:nvPr>
        </p:nvPicPr>
        <p:blipFill>
          <a:blip r:embed="rId6"/>
          <a:stretch>
            <a:fillRect/>
          </a:stretch>
        </p:blipFill>
        <p:spPr>
          <a:xfrm>
            <a:off x="6544310" y="3534410"/>
            <a:ext cx="5535295" cy="3241675"/>
          </a:xfrm>
          <a:prstGeom prst="rect">
            <a:avLst/>
          </a:prstGeom>
          <a:noFill/>
          <a:ln w="9525">
            <a:noFill/>
          </a:ln>
        </p:spPr>
      </p:pic>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500" fill="hold"/>
                                        <p:tgtEl>
                                          <p:spTgt spid="102"/>
                                        </p:tgtEl>
                                        <p:attrNameLst>
                                          <p:attrName>ppt_x</p:attrName>
                                        </p:attrNameLst>
                                      </p:cBhvr>
                                      <p:tavLst>
                                        <p:tav tm="0">
                                          <p:val>
                                            <p:strVal val="#ppt_x"/>
                                          </p:val>
                                        </p:tav>
                                        <p:tav tm="100000">
                                          <p:val>
                                            <p:strVal val="#ppt_x"/>
                                          </p:val>
                                        </p:tav>
                                      </p:tavLst>
                                    </p:anim>
                                    <p:anim calcmode="lin" valueType="num">
                                      <p:cBhvr additive="base">
                                        <p:cTn id="8" dur="500" fill="hold"/>
                                        <p:tgtEl>
                                          <p:spTgt spid="10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3"/>
                                        </p:tgtEl>
                                        <p:attrNameLst>
                                          <p:attrName>style.visibility</p:attrName>
                                        </p:attrNameLst>
                                      </p:cBhvr>
                                      <p:to>
                                        <p:strVal val="visible"/>
                                      </p:to>
                                    </p:set>
                                    <p:anim calcmode="lin" valueType="num">
                                      <p:cBhvr additive="base">
                                        <p:cTn id="11" dur="500" fill="hold"/>
                                        <p:tgtEl>
                                          <p:spTgt spid="103"/>
                                        </p:tgtEl>
                                        <p:attrNameLst>
                                          <p:attrName>ppt_x</p:attrName>
                                        </p:attrNameLst>
                                      </p:cBhvr>
                                      <p:tavLst>
                                        <p:tav tm="0">
                                          <p:val>
                                            <p:strVal val="#ppt_x"/>
                                          </p:val>
                                        </p:tav>
                                        <p:tav tm="100000">
                                          <p:val>
                                            <p:strVal val="#ppt_x"/>
                                          </p:val>
                                        </p:tav>
                                      </p:tavLst>
                                    </p:anim>
                                    <p:anim calcmode="lin" valueType="num">
                                      <p:cBhvr additive="base">
                                        <p:cTn id="12" dur="500" fill="hold"/>
                                        <p:tgtEl>
                                          <p:spTgt spid="10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4"/>
                                        </p:tgtEl>
                                        <p:attrNameLst>
                                          <p:attrName>style.visibility</p:attrName>
                                        </p:attrNameLst>
                                      </p:cBhvr>
                                      <p:to>
                                        <p:strVal val="visible"/>
                                      </p:to>
                                    </p:set>
                                    <p:anim calcmode="lin" valueType="num">
                                      <p:cBhvr additive="base">
                                        <p:cTn id="15" dur="500" fill="hold"/>
                                        <p:tgtEl>
                                          <p:spTgt spid="104"/>
                                        </p:tgtEl>
                                        <p:attrNameLst>
                                          <p:attrName>ppt_x</p:attrName>
                                        </p:attrNameLst>
                                      </p:cBhvr>
                                      <p:tavLst>
                                        <p:tav tm="0">
                                          <p:val>
                                            <p:strVal val="#ppt_x"/>
                                          </p:val>
                                        </p:tav>
                                        <p:tav tm="100000">
                                          <p:val>
                                            <p:strVal val="#ppt_x"/>
                                          </p:val>
                                        </p:tav>
                                      </p:tavLst>
                                    </p:anim>
                                    <p:anim calcmode="lin" valueType="num">
                                      <p:cBhvr additive="base">
                                        <p:cTn id="16" dur="500" fill="hold"/>
                                        <p:tgtEl>
                                          <p:spTgt spid="10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additive="base">
                                        <p:cTn id="19" dur="500" fill="hold"/>
                                        <p:tgtEl>
                                          <p:spTgt spid="109"/>
                                        </p:tgtEl>
                                        <p:attrNameLst>
                                          <p:attrName>ppt_x</p:attrName>
                                        </p:attrNameLst>
                                      </p:cBhvr>
                                      <p:tavLst>
                                        <p:tav tm="0">
                                          <p:val>
                                            <p:strVal val="#ppt_x"/>
                                          </p:val>
                                        </p:tav>
                                        <p:tav tm="100000">
                                          <p:val>
                                            <p:strVal val="#ppt_x"/>
                                          </p:val>
                                        </p:tav>
                                      </p:tavLst>
                                    </p:anim>
                                    <p:anim calcmode="lin" valueType="num">
                                      <p:cBhvr additive="base">
                                        <p:cTn id="20"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0" y="19050"/>
            <a:ext cx="11845925" cy="583565"/>
          </a:xfrm>
          <a:prstGeom prst="rect">
            <a:avLst/>
          </a:prstGeom>
          <a:solidFill>
            <a:schemeClr val="tx1"/>
          </a:solidFill>
        </p:spPr>
        <p:txBody>
          <a:bodyPr wrap="square" rtlCol="0">
            <a:spAutoFit/>
          </a:bodyPr>
          <a:p>
            <a:pPr>
              <a:buClrTx/>
              <a:buSzTx/>
              <a:buFontTx/>
            </a:pPr>
            <a:r>
              <a:rPr lang="zh-CN" altLang="en-US" sz="3200" b="1" smtClean="0">
                <a:solidFill>
                  <a:srgbClr val="FF0000"/>
                </a:solidFill>
                <a:latin typeface="微软雅黑" panose="020B0503020204020204" charset="-122"/>
                <a:ea typeface="微软雅黑" panose="020B0503020204020204" charset="-122"/>
              </a:rPr>
              <a:t>知识梳理：二、人民群众直接行使民主权利的生动实践</a:t>
            </a:r>
            <a:endParaRPr lang="zh-CN" altLang="en-US" sz="3200" b="1" smtClean="0">
              <a:solidFill>
                <a:srgbClr val="FF0000"/>
              </a:solidFill>
              <a:latin typeface="微软雅黑" panose="020B0503020204020204" charset="-122"/>
              <a:ea typeface="微软雅黑" panose="020B0503020204020204" charset="-122"/>
            </a:endParaRPr>
          </a:p>
        </p:txBody>
      </p:sp>
      <p:sp>
        <p:nvSpPr>
          <p:cNvPr id="15" name="矩形 14"/>
          <p:cNvSpPr/>
          <p:nvPr>
            <p:custDataLst>
              <p:tags r:id="rId2"/>
            </p:custDataLst>
          </p:nvPr>
        </p:nvSpPr>
        <p:spPr>
          <a:xfrm>
            <a:off x="82435" y="667588"/>
            <a:ext cx="5020310" cy="583565"/>
          </a:xfrm>
          <a:prstGeom prst="rect">
            <a:avLst/>
          </a:prstGeom>
        </p:spPr>
        <p:txBody>
          <a:bodyPr wrap="none">
            <a:spAutoFit/>
          </a:bodyPr>
          <a:p>
            <a:pPr algn="l"/>
            <a:r>
              <a:rPr lang="en-US" altLang="zh-CN" sz="3200" b="1">
                <a:solidFill>
                  <a:srgbClr val="FF0000"/>
                </a:solidFill>
                <a:highlight>
                  <a:srgbClr val="00FF00"/>
                </a:highlight>
                <a:latin typeface="微软雅黑" panose="020B0503020204020204" charset="-122"/>
                <a:ea typeface="微软雅黑" panose="020B0503020204020204" charset="-122"/>
                <a:cs typeface="微软雅黑" panose="020B0503020204020204" charset="-122"/>
              </a:rPr>
              <a:t>1.丰富多彩的基层民主实践</a:t>
            </a:r>
            <a:endParaRPr lang="en-US" altLang="zh-CN" sz="3200" b="1">
              <a:solidFill>
                <a:srgbClr val="FF0000"/>
              </a:solidFill>
              <a:highlight>
                <a:srgbClr val="00FF00"/>
              </a:highlight>
              <a:latin typeface="微软雅黑" panose="020B0503020204020204" charset="-122"/>
              <a:ea typeface="微软雅黑" panose="020B0503020204020204" charset="-122"/>
              <a:cs typeface="微软雅黑" panose="020B0503020204020204" charset="-122"/>
            </a:endParaRPr>
          </a:p>
        </p:txBody>
      </p:sp>
      <p:graphicFrame>
        <p:nvGraphicFramePr>
          <p:cNvPr id="5" name="表格 4"/>
          <p:cNvGraphicFramePr/>
          <p:nvPr>
            <p:custDataLst>
              <p:tags r:id="rId3"/>
            </p:custDataLst>
          </p:nvPr>
        </p:nvGraphicFramePr>
        <p:xfrm>
          <a:off x="99060" y="1316355"/>
          <a:ext cx="11746865" cy="5138420"/>
        </p:xfrm>
        <a:graphic>
          <a:graphicData uri="http://schemas.openxmlformats.org/drawingml/2006/table">
            <a:tbl>
              <a:tblPr/>
              <a:tblGrid>
                <a:gridCol w="638175"/>
                <a:gridCol w="4907915"/>
                <a:gridCol w="6200775"/>
              </a:tblGrid>
              <a:tr h="927100">
                <a:tc>
                  <a:txBody>
                    <a:bodyPr/>
                    <a:p>
                      <a:pPr indent="0" algn="l" fontAlgn="auto">
                        <a:lnSpc>
                          <a:spcPct val="100000"/>
                        </a:lnSpc>
                        <a:spcBef>
                          <a:spcPts val="0"/>
                        </a:spcBef>
                        <a:spcAft>
                          <a:spcPts val="0"/>
                        </a:spcAft>
                        <a:buNone/>
                      </a:pPr>
                      <a:r>
                        <a:rPr lang="en-US" sz="2000" b="1" spc="60">
                          <a:solidFill>
                            <a:srgbClr val="7030A0"/>
                          </a:solidFill>
                          <a:latin typeface="微软雅黑" panose="020B0503020204020204" charset="-122"/>
                          <a:ea typeface="微软雅黑" panose="020B0503020204020204" charset="-122"/>
                          <a:cs typeface="微软雅黑" panose="020B0503020204020204" charset="-122"/>
                        </a:rPr>
                        <a:t>民主选举</a:t>
                      </a:r>
                      <a:endParaRPr lang="en-US" altLang="en-US" sz="2000" b="1" spc="60">
                        <a:solidFill>
                          <a:srgbClr val="7030A0"/>
                        </a:solidFill>
                        <a:latin typeface="微软雅黑" panose="020B0503020204020204" charset="-122"/>
                        <a:ea typeface="微软雅黑" panose="020B0503020204020204" charset="-122"/>
                        <a:cs typeface="微软雅黑" panose="020B0503020204020204" charset="-122"/>
                      </a:endParaRPr>
                    </a:p>
                  </a:txBody>
                  <a:tcPr marL="25400" marR="25400" marT="6350" marB="635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l" fontAlgn="auto">
                        <a:lnSpc>
                          <a:spcPct val="100000"/>
                        </a:lnSpc>
                        <a:spcBef>
                          <a:spcPts val="0"/>
                        </a:spcBef>
                        <a:spcAft>
                          <a:spcPts val="0"/>
                        </a:spcAft>
                        <a:buNone/>
                      </a:pPr>
                      <a:r>
                        <a:rPr lang="en-US" sz="2000" b="1" spc="60">
                          <a:solidFill>
                            <a:srgbClr val="000000"/>
                          </a:solidFill>
                          <a:latin typeface="微软雅黑" panose="020B0503020204020204" charset="-122"/>
                          <a:ea typeface="微软雅黑" panose="020B0503020204020204" charset="-122"/>
                          <a:cs typeface="微软雅黑" panose="020B0503020204020204" charset="-122"/>
                        </a:rPr>
                        <a:t>村委会主任、副主任和委员的产生采取村民</a:t>
                      </a:r>
                      <a:r>
                        <a:rPr lang="en-US" sz="2000" b="1" u="sng" spc="60">
                          <a:solidFill>
                            <a:srgbClr val="FF0000"/>
                          </a:solidFill>
                          <a:latin typeface="微软雅黑" panose="020B0503020204020204" charset="-122"/>
                          <a:ea typeface="微软雅黑" panose="020B0503020204020204" charset="-122"/>
                          <a:cs typeface="微软雅黑" panose="020B0503020204020204" charset="-122"/>
                        </a:rPr>
                        <a:t>直接选举</a:t>
                      </a:r>
                      <a:r>
                        <a:rPr lang="en-US" sz="2000" b="1" spc="60">
                          <a:solidFill>
                            <a:srgbClr val="000000"/>
                          </a:solidFill>
                          <a:latin typeface="微软雅黑" panose="020B0503020204020204" charset="-122"/>
                          <a:ea typeface="微软雅黑" panose="020B0503020204020204" charset="-122"/>
                          <a:cs typeface="微软雅黑" panose="020B0503020204020204" charset="-122"/>
                        </a:rPr>
                        <a:t>的办法</a:t>
                      </a:r>
                      <a:r>
                        <a:rPr sz="2000" b="1">
                          <a:solidFill>
                            <a:srgbClr val="FF0000"/>
                          </a:solidFill>
                          <a:highlight>
                            <a:srgbClr val="000000"/>
                          </a:highlight>
                          <a:latin typeface="微软雅黑" panose="020B0503020204020204" charset="-122"/>
                          <a:cs typeface="微软雅黑" panose="020B0503020204020204" charset="-122"/>
                          <a:sym typeface="+mn-ea"/>
                        </a:rPr>
                        <a:t>（自己选举当家人，是村民自治的基础）</a:t>
                      </a:r>
                      <a:endParaRPr lang="en-US" altLang="en-US" sz="2000" b="1" spc="60">
                        <a:solidFill>
                          <a:srgbClr val="000000"/>
                        </a:solidFill>
                        <a:latin typeface="微软雅黑" panose="020B0503020204020204" charset="-122"/>
                        <a:ea typeface="微软雅黑" panose="020B0503020204020204" charset="-122"/>
                        <a:cs typeface="微软雅黑" panose="020B0503020204020204" charset="-122"/>
                      </a:endParaRPr>
                    </a:p>
                  </a:txBody>
                  <a:tcPr marL="25400" marR="25400" marT="6350" marB="635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l" fontAlgn="auto">
                        <a:lnSpc>
                          <a:spcPct val="100000"/>
                        </a:lnSpc>
                        <a:spcBef>
                          <a:spcPts val="0"/>
                        </a:spcBef>
                        <a:spcAft>
                          <a:spcPts val="0"/>
                        </a:spcAft>
                        <a:buNone/>
                      </a:pPr>
                      <a:r>
                        <a:rPr lang="en-US" sz="2000" b="1" spc="60">
                          <a:solidFill>
                            <a:srgbClr val="000000"/>
                          </a:solidFill>
                          <a:latin typeface="微软雅黑" panose="020B0503020204020204" charset="-122"/>
                          <a:ea typeface="微软雅黑" panose="020B0503020204020204" charset="-122"/>
                          <a:cs typeface="微软雅黑" panose="020B0503020204020204" charset="-122"/>
                        </a:rPr>
                        <a:t>社区居委会正从过去的居民代表选举，向更高比例的居民</a:t>
                      </a:r>
                      <a:r>
                        <a:rPr lang="en-US" sz="2000" b="1" u="sng" spc="60">
                          <a:solidFill>
                            <a:srgbClr val="FF0000"/>
                          </a:solidFill>
                          <a:latin typeface="微软雅黑" panose="020B0503020204020204" charset="-122"/>
                          <a:ea typeface="微软雅黑" panose="020B0503020204020204" charset="-122"/>
                          <a:cs typeface="微软雅黑" panose="020B0503020204020204" charset="-122"/>
                        </a:rPr>
                        <a:t>直接选举</a:t>
                      </a:r>
                      <a:r>
                        <a:rPr lang="en-US" sz="2000" b="1" spc="60">
                          <a:solidFill>
                            <a:srgbClr val="000000"/>
                          </a:solidFill>
                          <a:latin typeface="微软雅黑" panose="020B0503020204020204" charset="-122"/>
                          <a:ea typeface="微软雅黑" panose="020B0503020204020204" charset="-122"/>
                          <a:cs typeface="微软雅黑" panose="020B0503020204020204" charset="-122"/>
                        </a:rPr>
                        <a:t>发展</a:t>
                      </a:r>
                      <a:endParaRPr lang="en-US" altLang="en-US" sz="2000" b="1" spc="60">
                        <a:solidFill>
                          <a:srgbClr val="000000"/>
                        </a:solidFill>
                        <a:latin typeface="微软雅黑" panose="020B0503020204020204" charset="-122"/>
                        <a:ea typeface="微软雅黑" panose="020B0503020204020204" charset="-122"/>
                        <a:cs typeface="微软雅黑" panose="020B0503020204020204" charset="-122"/>
                      </a:endParaRPr>
                    </a:p>
                  </a:txBody>
                  <a:tcPr marL="25400" marR="25400" marT="6350" marB="635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44220">
                <a:tc>
                  <a:txBody>
                    <a:bodyPr/>
                    <a:p>
                      <a:pPr indent="0" algn="l" fontAlgn="auto">
                        <a:lnSpc>
                          <a:spcPct val="100000"/>
                        </a:lnSpc>
                        <a:spcBef>
                          <a:spcPts val="0"/>
                        </a:spcBef>
                        <a:spcAft>
                          <a:spcPts val="0"/>
                        </a:spcAft>
                        <a:buNone/>
                      </a:pPr>
                      <a:r>
                        <a:rPr lang="en-US" sz="2000" b="1" spc="60">
                          <a:solidFill>
                            <a:srgbClr val="7030A0"/>
                          </a:solidFill>
                          <a:latin typeface="微软雅黑" panose="020B0503020204020204" charset="-122"/>
                          <a:ea typeface="微软雅黑" panose="020B0503020204020204" charset="-122"/>
                          <a:cs typeface="微软雅黑" panose="020B0503020204020204" charset="-122"/>
                        </a:rPr>
                        <a:t>民主协商</a:t>
                      </a:r>
                      <a:endParaRPr lang="en-US" sz="2000" b="1" spc="60">
                        <a:solidFill>
                          <a:srgbClr val="7030A0"/>
                        </a:solidFill>
                        <a:latin typeface="微软雅黑" panose="020B0503020204020204" charset="-122"/>
                        <a:ea typeface="微软雅黑" panose="020B0503020204020204" charset="-122"/>
                        <a:cs typeface="微软雅黑" panose="020B0503020204020204" charset="-122"/>
                      </a:endParaRPr>
                    </a:p>
                  </a:txBody>
                  <a:tcPr marL="25400" marR="25400" marT="6350" marB="635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l" fontAlgn="auto">
                        <a:lnSpc>
                          <a:spcPct val="100000"/>
                        </a:lnSpc>
                        <a:spcBef>
                          <a:spcPts val="0"/>
                        </a:spcBef>
                        <a:spcAft>
                          <a:spcPts val="0"/>
                        </a:spcAft>
                        <a:buNone/>
                      </a:pPr>
                      <a:r>
                        <a:rPr lang="en-US" sz="2000" b="1" spc="60">
                          <a:solidFill>
                            <a:srgbClr val="000000"/>
                          </a:solidFill>
                          <a:latin typeface="微软雅黑" panose="020B0503020204020204" charset="-122"/>
                          <a:ea typeface="微软雅黑" panose="020B0503020204020204" charset="-122"/>
                          <a:cs typeface="微软雅黑" panose="020B0503020204020204" charset="-122"/>
                        </a:rPr>
                        <a:t>农村的公共事务由</a:t>
                      </a:r>
                      <a:r>
                        <a:rPr lang="en-US" sz="2000" b="1" u="sng" spc="60">
                          <a:solidFill>
                            <a:srgbClr val="FF0000"/>
                          </a:solidFill>
                          <a:latin typeface="微软雅黑" panose="020B0503020204020204" charset="-122"/>
                          <a:ea typeface="微软雅黑" panose="020B0503020204020204" charset="-122"/>
                          <a:cs typeface="微软雅黑" panose="020B0503020204020204" charset="-122"/>
                        </a:rPr>
                        <a:t>村民</a:t>
                      </a:r>
                      <a:r>
                        <a:rPr lang="en-US" sz="2000" b="1" spc="60">
                          <a:solidFill>
                            <a:srgbClr val="000000"/>
                          </a:solidFill>
                          <a:latin typeface="微软雅黑" panose="020B0503020204020204" charset="-122"/>
                          <a:ea typeface="微软雅黑" panose="020B0503020204020204" charset="-122"/>
                          <a:cs typeface="微软雅黑" panose="020B0503020204020204" charset="-122"/>
                        </a:rPr>
                        <a:t>商量着办</a:t>
                      </a:r>
                      <a:r>
                        <a:rPr lang="en-US" sz="2000" b="1" spc="60">
                          <a:solidFill>
                            <a:srgbClr val="000000"/>
                          </a:solidFill>
                          <a:latin typeface="微软雅黑" panose="020B0503020204020204" charset="-122"/>
                          <a:ea typeface="微软雅黑" panose="020B0503020204020204" charset="-122"/>
                          <a:cs typeface="微软雅黑" panose="020B0503020204020204" charset="-122"/>
                        </a:rPr>
                        <a:t>，</a:t>
                      </a:r>
                      <a:r>
                        <a:rPr lang="en-US" sz="2000" b="1" u="sng" spc="60">
                          <a:solidFill>
                            <a:srgbClr val="FF0000"/>
                          </a:solidFill>
                          <a:latin typeface="微软雅黑" panose="020B0503020204020204" charset="-122"/>
                          <a:ea typeface="微软雅黑" panose="020B0503020204020204" charset="-122"/>
                          <a:cs typeface="微软雅黑" panose="020B0503020204020204" charset="-122"/>
                        </a:rPr>
                        <a:t>村民</a:t>
                      </a:r>
                      <a:r>
                        <a:rPr lang="en-US" sz="2000" b="1" spc="60">
                          <a:solidFill>
                            <a:srgbClr val="000000"/>
                          </a:solidFill>
                          <a:latin typeface="微软雅黑" panose="020B0503020204020204" charset="-122"/>
                          <a:ea typeface="微软雅黑" panose="020B0503020204020204" charset="-122"/>
                          <a:cs typeface="微软雅黑" panose="020B0503020204020204" charset="-122"/>
                        </a:rPr>
                        <a:t>本着有序参与的原则，合理表达意见和建议</a:t>
                      </a:r>
                      <a:endParaRPr lang="en-US" sz="2000" b="1" spc="60">
                        <a:solidFill>
                          <a:srgbClr val="000000"/>
                        </a:solidFill>
                        <a:latin typeface="微软雅黑" panose="020B0503020204020204" charset="-122"/>
                        <a:ea typeface="微软雅黑" panose="020B0503020204020204" charset="-122"/>
                        <a:cs typeface="微软雅黑" panose="020B0503020204020204" charset="-122"/>
                      </a:endParaRPr>
                    </a:p>
                  </a:txBody>
                  <a:tcPr marL="25400" marR="25400" marT="6350" marB="635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l" fontAlgn="auto">
                        <a:lnSpc>
                          <a:spcPct val="100000"/>
                        </a:lnSpc>
                        <a:spcBef>
                          <a:spcPts val="0"/>
                        </a:spcBef>
                        <a:spcAft>
                          <a:spcPts val="0"/>
                        </a:spcAft>
                        <a:buNone/>
                      </a:pPr>
                      <a:r>
                        <a:rPr lang="en-US" sz="2000" b="1" spc="60">
                          <a:solidFill>
                            <a:srgbClr val="000000"/>
                          </a:solidFill>
                          <a:latin typeface="微软雅黑" panose="020B0503020204020204" charset="-122"/>
                          <a:ea typeface="微软雅黑" panose="020B0503020204020204" charset="-122"/>
                          <a:cs typeface="微软雅黑" panose="020B0503020204020204" charset="-122"/>
                        </a:rPr>
                        <a:t>社区的公共事务由</a:t>
                      </a:r>
                      <a:r>
                        <a:rPr lang="en-US" sz="2000" b="1" u="sng" spc="60">
                          <a:solidFill>
                            <a:srgbClr val="FF0000"/>
                          </a:solidFill>
                          <a:latin typeface="微软雅黑" panose="020B0503020204020204" charset="-122"/>
                          <a:ea typeface="微软雅黑" panose="020B0503020204020204" charset="-122"/>
                          <a:cs typeface="微软雅黑" panose="020B0503020204020204" charset="-122"/>
                        </a:rPr>
                        <a:t>居民</a:t>
                      </a:r>
                      <a:r>
                        <a:rPr lang="en-US" sz="2000" b="1" spc="60">
                          <a:solidFill>
                            <a:srgbClr val="000000"/>
                          </a:solidFill>
                          <a:latin typeface="微软雅黑" panose="020B0503020204020204" charset="-122"/>
                          <a:ea typeface="微软雅黑" panose="020B0503020204020204" charset="-122"/>
                          <a:cs typeface="微软雅黑" panose="020B0503020204020204" charset="-122"/>
                        </a:rPr>
                        <a:t>商量着办</a:t>
                      </a:r>
                      <a:r>
                        <a:rPr lang="en-US" sz="2000" b="1" spc="60">
                          <a:solidFill>
                            <a:srgbClr val="000000"/>
                          </a:solidFill>
                          <a:latin typeface="微软雅黑" panose="020B0503020204020204" charset="-122"/>
                          <a:ea typeface="微软雅黑" panose="020B0503020204020204" charset="-122"/>
                          <a:cs typeface="微软雅黑" panose="020B0503020204020204" charset="-122"/>
                        </a:rPr>
                        <a:t>，</a:t>
                      </a:r>
                      <a:r>
                        <a:rPr lang="en-US" sz="2000" b="1" u="sng" spc="60">
                          <a:solidFill>
                            <a:srgbClr val="FF0000"/>
                          </a:solidFill>
                          <a:latin typeface="微软雅黑" panose="020B0503020204020204" charset="-122"/>
                          <a:ea typeface="微软雅黑" panose="020B0503020204020204" charset="-122"/>
                          <a:cs typeface="微软雅黑" panose="020B0503020204020204" charset="-122"/>
                        </a:rPr>
                        <a:t>居民</a:t>
                      </a:r>
                      <a:r>
                        <a:rPr lang="en-US" sz="2000" b="1" spc="60">
                          <a:solidFill>
                            <a:srgbClr val="000000"/>
                          </a:solidFill>
                          <a:latin typeface="微软雅黑" panose="020B0503020204020204" charset="-122"/>
                          <a:ea typeface="微软雅黑" panose="020B0503020204020204" charset="-122"/>
                          <a:cs typeface="微软雅黑" panose="020B0503020204020204" charset="-122"/>
                        </a:rPr>
                        <a:t>本着有序参与的原则，合理表达意见和建议</a:t>
                      </a:r>
                      <a:endParaRPr lang="en-US" sz="2000" b="1" spc="60">
                        <a:solidFill>
                          <a:srgbClr val="000000"/>
                        </a:solidFill>
                        <a:latin typeface="微软雅黑" panose="020B0503020204020204" charset="-122"/>
                        <a:ea typeface="微软雅黑" panose="020B0503020204020204" charset="-122"/>
                        <a:cs typeface="微软雅黑" panose="020B0503020204020204" charset="-122"/>
                      </a:endParaRPr>
                    </a:p>
                  </a:txBody>
                  <a:tcPr marL="25400" marR="25400" marT="6350" marB="635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44220">
                <a:tc>
                  <a:txBody>
                    <a:bodyPr/>
                    <a:p>
                      <a:pPr indent="0" algn="l" fontAlgn="auto">
                        <a:lnSpc>
                          <a:spcPct val="100000"/>
                        </a:lnSpc>
                        <a:spcBef>
                          <a:spcPts val="0"/>
                        </a:spcBef>
                        <a:spcAft>
                          <a:spcPts val="0"/>
                        </a:spcAft>
                        <a:buNone/>
                      </a:pPr>
                      <a:r>
                        <a:rPr lang="en-US" sz="2000" b="1" spc="60">
                          <a:solidFill>
                            <a:srgbClr val="7030A0"/>
                          </a:solidFill>
                          <a:latin typeface="微软雅黑" panose="020B0503020204020204" charset="-122"/>
                          <a:ea typeface="微软雅黑" panose="020B0503020204020204" charset="-122"/>
                          <a:cs typeface="微软雅黑" panose="020B0503020204020204" charset="-122"/>
                        </a:rPr>
                        <a:t>民主决策</a:t>
                      </a:r>
                      <a:endParaRPr lang="en-US" altLang="en-US" sz="2000" b="1" spc="60">
                        <a:solidFill>
                          <a:srgbClr val="7030A0"/>
                        </a:solidFill>
                        <a:latin typeface="微软雅黑" panose="020B0503020204020204" charset="-122"/>
                        <a:ea typeface="微软雅黑" panose="020B0503020204020204" charset="-122"/>
                        <a:cs typeface="微软雅黑" panose="020B0503020204020204" charset="-122"/>
                      </a:endParaRPr>
                    </a:p>
                  </a:txBody>
                  <a:tcPr marL="25400" marR="25400" marT="6350" marB="635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l" fontAlgn="auto">
                        <a:lnSpc>
                          <a:spcPct val="100000"/>
                        </a:lnSpc>
                        <a:spcBef>
                          <a:spcPts val="0"/>
                        </a:spcBef>
                        <a:spcAft>
                          <a:spcPts val="0"/>
                        </a:spcAft>
                        <a:buNone/>
                      </a:pPr>
                      <a:r>
                        <a:rPr lang="en-US" sz="2000" b="1" spc="60">
                          <a:solidFill>
                            <a:srgbClr val="000000"/>
                          </a:solidFill>
                          <a:latin typeface="微软雅黑" panose="020B0503020204020204" charset="-122"/>
                          <a:ea typeface="微软雅黑" panose="020B0503020204020204" charset="-122"/>
                          <a:cs typeface="微软雅黑" panose="020B0503020204020204" charset="-122"/>
                        </a:rPr>
                        <a:t>凡关系村民公共利益的事项都要由村民以</a:t>
                      </a:r>
                      <a:r>
                        <a:rPr lang="en-US" sz="2000" b="1" u="sng" spc="60">
                          <a:solidFill>
                            <a:srgbClr val="000000"/>
                          </a:solidFill>
                          <a:latin typeface="微软雅黑" panose="020B0503020204020204" charset="-122"/>
                          <a:ea typeface="微软雅黑" panose="020B0503020204020204" charset="-122"/>
                          <a:cs typeface="微软雅黑" panose="020B0503020204020204" charset="-122"/>
                        </a:rPr>
                        <a:t>直接或间接</a:t>
                      </a:r>
                      <a:r>
                        <a:rPr lang="en-US" sz="2000" b="1" spc="60">
                          <a:solidFill>
                            <a:srgbClr val="000000"/>
                          </a:solidFill>
                          <a:latin typeface="微软雅黑" panose="020B0503020204020204" charset="-122"/>
                          <a:ea typeface="微软雅黑" panose="020B0503020204020204" charset="-122"/>
                          <a:cs typeface="微软雅黑" panose="020B0503020204020204" charset="-122"/>
                        </a:rPr>
                        <a:t>参与的方式</a:t>
                      </a:r>
                      <a:r>
                        <a:rPr lang="en-US" sz="2000" b="1" u="sng" spc="60">
                          <a:solidFill>
                            <a:srgbClr val="FF0000"/>
                          </a:solidFill>
                          <a:latin typeface="微软雅黑" panose="020B0503020204020204" charset="-122"/>
                          <a:ea typeface="微软雅黑" panose="020B0503020204020204" charset="-122"/>
                          <a:cs typeface="微软雅黑" panose="020B0503020204020204" charset="-122"/>
                        </a:rPr>
                        <a:t>集体</a:t>
                      </a:r>
                      <a:r>
                        <a:rPr lang="en-US" sz="2000" b="1" spc="60">
                          <a:solidFill>
                            <a:srgbClr val="000000"/>
                          </a:solidFill>
                          <a:latin typeface="微软雅黑" panose="020B0503020204020204" charset="-122"/>
                          <a:ea typeface="微软雅黑" panose="020B0503020204020204" charset="-122"/>
                          <a:cs typeface="微软雅黑" panose="020B0503020204020204" charset="-122"/>
                        </a:rPr>
                        <a:t>作出决定</a:t>
                      </a:r>
                      <a:endParaRPr lang="en-US" sz="2000" b="1" spc="60">
                        <a:solidFill>
                          <a:srgbClr val="000000"/>
                        </a:solidFill>
                        <a:latin typeface="微软雅黑" panose="020B0503020204020204" charset="-122"/>
                        <a:ea typeface="微软雅黑" panose="020B0503020204020204" charset="-122"/>
                        <a:cs typeface="微软雅黑" panose="020B0503020204020204" charset="-122"/>
                      </a:endParaRPr>
                    </a:p>
                  </a:txBody>
                  <a:tcPr marL="25400" marR="25400" marT="6350" marB="635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l" fontAlgn="auto">
                        <a:lnSpc>
                          <a:spcPct val="100000"/>
                        </a:lnSpc>
                        <a:spcBef>
                          <a:spcPts val="0"/>
                        </a:spcBef>
                        <a:spcAft>
                          <a:spcPts val="0"/>
                        </a:spcAft>
                        <a:buNone/>
                      </a:pPr>
                      <a:r>
                        <a:rPr lang="en-US" sz="2000" b="1" spc="60">
                          <a:solidFill>
                            <a:srgbClr val="000000"/>
                          </a:solidFill>
                          <a:latin typeface="微软雅黑" panose="020B0503020204020204" charset="-122"/>
                          <a:ea typeface="微软雅黑" panose="020B0503020204020204" charset="-122"/>
                          <a:cs typeface="微软雅黑" panose="020B0503020204020204" charset="-122"/>
                        </a:rPr>
                        <a:t>社区公共事务的民主决策通过召开</a:t>
                      </a:r>
                      <a:r>
                        <a:rPr lang="en-US" sz="2000" b="1" u="sng" spc="60">
                          <a:solidFill>
                            <a:srgbClr val="FF0000"/>
                          </a:solidFill>
                          <a:latin typeface="微软雅黑" panose="020B0503020204020204" charset="-122"/>
                          <a:ea typeface="微软雅黑" panose="020B0503020204020204" charset="-122"/>
                          <a:cs typeface="微软雅黑" panose="020B0503020204020204" charset="-122"/>
                        </a:rPr>
                        <a:t>居民会议</a:t>
                      </a:r>
                      <a:r>
                        <a:rPr lang="en-US" sz="2000" b="1" spc="60">
                          <a:solidFill>
                            <a:srgbClr val="000000"/>
                          </a:solidFill>
                          <a:latin typeface="微软雅黑" panose="020B0503020204020204" charset="-122"/>
                          <a:ea typeface="微软雅黑" panose="020B0503020204020204" charset="-122"/>
                          <a:cs typeface="微软雅黑" panose="020B0503020204020204" charset="-122"/>
                        </a:rPr>
                        <a:t>进行</a:t>
                      </a:r>
                      <a:endParaRPr lang="en-US" altLang="en-US" sz="2000" b="1" spc="60">
                        <a:solidFill>
                          <a:srgbClr val="000000"/>
                        </a:solidFill>
                        <a:latin typeface="微软雅黑" panose="020B0503020204020204" charset="-122"/>
                        <a:ea typeface="微软雅黑" panose="020B0503020204020204" charset="-122"/>
                        <a:cs typeface="微软雅黑" panose="020B0503020204020204" charset="-122"/>
                      </a:endParaRPr>
                    </a:p>
                  </a:txBody>
                  <a:tcPr marL="25400" marR="25400" marT="6350" marB="635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125855">
                <a:tc>
                  <a:txBody>
                    <a:bodyPr/>
                    <a:p>
                      <a:pPr indent="0" algn="l" fontAlgn="auto">
                        <a:lnSpc>
                          <a:spcPct val="100000"/>
                        </a:lnSpc>
                        <a:spcBef>
                          <a:spcPts val="0"/>
                        </a:spcBef>
                        <a:spcAft>
                          <a:spcPts val="0"/>
                        </a:spcAft>
                        <a:buNone/>
                      </a:pPr>
                      <a:r>
                        <a:rPr lang="en-US" sz="2000" b="1" spc="60">
                          <a:solidFill>
                            <a:srgbClr val="7030A0"/>
                          </a:solidFill>
                          <a:latin typeface="微软雅黑" panose="020B0503020204020204" charset="-122"/>
                          <a:ea typeface="微软雅黑" panose="020B0503020204020204" charset="-122"/>
                          <a:cs typeface="微软雅黑" panose="020B0503020204020204" charset="-122"/>
                        </a:rPr>
                        <a:t>民主管理</a:t>
                      </a:r>
                      <a:endParaRPr lang="en-US" altLang="en-US" sz="2000" b="1" spc="60">
                        <a:solidFill>
                          <a:srgbClr val="7030A0"/>
                        </a:solidFill>
                        <a:latin typeface="微软雅黑" panose="020B0503020204020204" charset="-122"/>
                        <a:ea typeface="微软雅黑" panose="020B0503020204020204" charset="-122"/>
                        <a:cs typeface="微软雅黑" panose="020B0503020204020204" charset="-122"/>
                      </a:endParaRPr>
                    </a:p>
                  </a:txBody>
                  <a:tcPr marL="25400" marR="25400" marT="6350" marB="635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l" fontAlgn="auto">
                        <a:lnSpc>
                          <a:spcPct val="100000"/>
                        </a:lnSpc>
                        <a:spcBef>
                          <a:spcPts val="0"/>
                        </a:spcBef>
                        <a:spcAft>
                          <a:spcPts val="0"/>
                        </a:spcAft>
                        <a:buNone/>
                      </a:pPr>
                      <a:r>
                        <a:rPr lang="en-US" sz="2000" b="1" spc="60">
                          <a:solidFill>
                            <a:srgbClr val="000000"/>
                          </a:solidFill>
                          <a:latin typeface="微软雅黑" panose="020B0503020204020204" charset="-122"/>
                          <a:ea typeface="微软雅黑" panose="020B0503020204020204" charset="-122"/>
                          <a:cs typeface="微软雅黑" panose="020B0503020204020204" charset="-122"/>
                        </a:rPr>
                        <a:t>制定</a:t>
                      </a:r>
                      <a:r>
                        <a:rPr lang="en-US" sz="2000" b="1" u="sng" spc="60">
                          <a:solidFill>
                            <a:srgbClr val="FF0000"/>
                          </a:solidFill>
                          <a:latin typeface="微软雅黑" panose="020B0503020204020204" charset="-122"/>
                          <a:ea typeface="微软雅黑" panose="020B0503020204020204" charset="-122"/>
                          <a:cs typeface="微软雅黑" panose="020B0503020204020204" charset="-122"/>
                        </a:rPr>
                        <a:t>村民自治章程或村规民约</a:t>
                      </a:r>
                      <a:r>
                        <a:rPr lang="en-US" sz="2000" b="1" spc="60">
                          <a:solidFill>
                            <a:srgbClr val="000000"/>
                          </a:solidFill>
                          <a:latin typeface="微软雅黑" panose="020B0503020204020204" charset="-122"/>
                          <a:ea typeface="微软雅黑" panose="020B0503020204020204" charset="-122"/>
                          <a:cs typeface="微软雅黑" panose="020B0503020204020204" charset="-122"/>
                        </a:rPr>
                        <a:t>，是村民规范自己和村干部的行为，运用民主的办法来管理本村的日常事务</a:t>
                      </a:r>
                      <a:r>
                        <a:rPr sz="2000" b="1">
                          <a:solidFill>
                            <a:srgbClr val="FF0000"/>
                          </a:solidFill>
                          <a:highlight>
                            <a:srgbClr val="000000"/>
                          </a:highlight>
                          <a:latin typeface="微软雅黑" panose="020B0503020204020204" charset="-122"/>
                          <a:cs typeface="微软雅黑" panose="020B0503020204020204" charset="-122"/>
                        </a:rPr>
                        <a:t>（实现自己的事情自己办，自己的难题自己解</a:t>
                      </a:r>
                      <a:r>
                        <a:rPr lang="zh-CN" sz="2000" b="1">
                          <a:solidFill>
                            <a:srgbClr val="FF0000"/>
                          </a:solidFill>
                          <a:highlight>
                            <a:srgbClr val="000000"/>
                          </a:highlight>
                          <a:latin typeface="微软雅黑" panose="020B0503020204020204" charset="-122"/>
                          <a:cs typeface="微软雅黑" panose="020B0503020204020204" charset="-122"/>
                        </a:rPr>
                        <a:t>的有效途径</a:t>
                      </a:r>
                      <a:r>
                        <a:rPr sz="2000" b="1">
                          <a:solidFill>
                            <a:srgbClr val="FF0000"/>
                          </a:solidFill>
                          <a:highlight>
                            <a:srgbClr val="000000"/>
                          </a:highlight>
                          <a:latin typeface="微软雅黑" panose="020B0503020204020204" charset="-122"/>
                          <a:cs typeface="微软雅黑" panose="020B0503020204020204" charset="-122"/>
                        </a:rPr>
                        <a:t>）</a:t>
                      </a:r>
                      <a:endParaRPr lang="zh-CN" altLang="en-US" sz="2000" b="1" spc="60">
                        <a:solidFill>
                          <a:srgbClr val="000000"/>
                        </a:solidFill>
                        <a:latin typeface="微软雅黑" panose="020B0503020204020204" charset="-122"/>
                        <a:ea typeface="微软雅黑" panose="020B0503020204020204" charset="-122"/>
                        <a:cs typeface="微软雅黑" panose="020B0503020204020204" charset="-122"/>
                      </a:endParaRPr>
                    </a:p>
                  </a:txBody>
                  <a:tcPr marL="25400" marR="25400" marT="6350" marB="635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l" fontAlgn="auto">
                        <a:lnSpc>
                          <a:spcPct val="100000"/>
                        </a:lnSpc>
                        <a:spcBef>
                          <a:spcPts val="0"/>
                        </a:spcBef>
                        <a:spcAft>
                          <a:spcPts val="0"/>
                        </a:spcAft>
                        <a:buNone/>
                      </a:pPr>
                      <a:r>
                        <a:rPr lang="en-US" sz="2000" b="1" spc="60">
                          <a:solidFill>
                            <a:srgbClr val="000000"/>
                          </a:solidFill>
                          <a:latin typeface="微软雅黑" panose="020B0503020204020204" charset="-122"/>
                          <a:ea typeface="微软雅黑" panose="020B0503020204020204" charset="-122"/>
                          <a:cs typeface="微软雅黑" panose="020B0503020204020204" charset="-122"/>
                        </a:rPr>
                        <a:t>基层公共事务的管理属于本区的全体居民。依法制定</a:t>
                      </a:r>
                      <a:r>
                        <a:rPr lang="en-US" sz="2000" b="1" u="sng" spc="60">
                          <a:solidFill>
                            <a:srgbClr val="FF0000"/>
                          </a:solidFill>
                          <a:latin typeface="微软雅黑" panose="020B0503020204020204" charset="-122"/>
                          <a:ea typeface="微软雅黑" panose="020B0503020204020204" charset="-122"/>
                          <a:cs typeface="微软雅黑" panose="020B0503020204020204" charset="-122"/>
                        </a:rPr>
                        <a:t>自治章程和议事规则</a:t>
                      </a:r>
                      <a:r>
                        <a:rPr lang="en-US" sz="2000" b="1" spc="60">
                          <a:solidFill>
                            <a:srgbClr val="000000"/>
                          </a:solidFill>
                          <a:latin typeface="微软雅黑" panose="020B0503020204020204" charset="-122"/>
                          <a:ea typeface="微软雅黑" panose="020B0503020204020204" charset="-122"/>
                          <a:cs typeface="微软雅黑" panose="020B0503020204020204" charset="-122"/>
                        </a:rPr>
                        <a:t>，</a:t>
                      </a:r>
                      <a:r>
                        <a:rPr lang="en-US" sz="2000" b="1" spc="60">
                          <a:solidFill>
                            <a:srgbClr val="FF0000"/>
                          </a:solidFill>
                          <a:highlight>
                            <a:srgbClr val="FFFF00"/>
                          </a:highlight>
                          <a:latin typeface="微软雅黑" panose="020B0503020204020204" charset="-122"/>
                          <a:ea typeface="微软雅黑" panose="020B0503020204020204" charset="-122"/>
                          <a:cs typeface="微软雅黑" panose="020B0503020204020204" charset="-122"/>
                        </a:rPr>
                        <a:t>推动日常管理工作的制度化、规范化和程序化</a:t>
                      </a:r>
                      <a:r>
                        <a:rPr sz="2000" b="1">
                          <a:solidFill>
                            <a:srgbClr val="FF0000"/>
                          </a:solidFill>
                          <a:highlight>
                            <a:srgbClr val="000000"/>
                          </a:highlight>
                          <a:latin typeface="微软雅黑" panose="020B0503020204020204" charset="-122"/>
                          <a:cs typeface="微软雅黑" panose="020B0503020204020204" charset="-122"/>
                          <a:sym typeface="+mn-ea"/>
                        </a:rPr>
                        <a:t>（做好基层民主管理工作的关键）</a:t>
                      </a:r>
                      <a:endParaRPr sz="2000" b="1">
                        <a:solidFill>
                          <a:srgbClr val="FF0000"/>
                        </a:solidFill>
                        <a:highlight>
                          <a:srgbClr val="000000"/>
                        </a:highlight>
                        <a:latin typeface="微软雅黑" panose="020B0503020204020204" charset="-122"/>
                        <a:cs typeface="微软雅黑" panose="020B0503020204020204" charset="-122"/>
                      </a:endParaRPr>
                    </a:p>
                  </a:txBody>
                  <a:tcPr marL="25400" marR="25400" marT="6350" marB="635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490980">
                <a:tc>
                  <a:txBody>
                    <a:bodyPr/>
                    <a:p>
                      <a:pPr indent="0" algn="l" fontAlgn="auto">
                        <a:lnSpc>
                          <a:spcPct val="100000"/>
                        </a:lnSpc>
                        <a:spcBef>
                          <a:spcPts val="0"/>
                        </a:spcBef>
                        <a:spcAft>
                          <a:spcPts val="0"/>
                        </a:spcAft>
                        <a:buNone/>
                      </a:pPr>
                      <a:r>
                        <a:rPr lang="en-US" sz="2000" b="1" spc="60">
                          <a:solidFill>
                            <a:srgbClr val="7030A0"/>
                          </a:solidFill>
                          <a:latin typeface="微软雅黑" panose="020B0503020204020204" charset="-122"/>
                          <a:ea typeface="微软雅黑" panose="020B0503020204020204" charset="-122"/>
                          <a:cs typeface="微软雅黑" panose="020B0503020204020204" charset="-122"/>
                        </a:rPr>
                        <a:t>民主监督</a:t>
                      </a:r>
                      <a:endParaRPr lang="en-US" altLang="en-US" sz="2000" b="1" spc="60">
                        <a:solidFill>
                          <a:srgbClr val="7030A0"/>
                        </a:solidFill>
                        <a:latin typeface="微软雅黑" panose="020B0503020204020204" charset="-122"/>
                        <a:ea typeface="微软雅黑" panose="020B0503020204020204" charset="-122"/>
                        <a:cs typeface="微软雅黑" panose="020B0503020204020204" charset="-122"/>
                      </a:endParaRPr>
                    </a:p>
                  </a:txBody>
                  <a:tcPr marL="25400" marR="25400" marT="6350" marB="635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l" fontAlgn="auto">
                        <a:lnSpc>
                          <a:spcPct val="100000"/>
                        </a:lnSpc>
                        <a:spcBef>
                          <a:spcPts val="0"/>
                        </a:spcBef>
                        <a:spcAft>
                          <a:spcPts val="0"/>
                        </a:spcAft>
                        <a:buNone/>
                      </a:pPr>
                      <a:r>
                        <a:rPr lang="en-US" sz="2000" b="1" spc="60">
                          <a:solidFill>
                            <a:srgbClr val="000000"/>
                          </a:solidFill>
                          <a:latin typeface="微软雅黑" panose="020B0503020204020204" charset="-122"/>
                          <a:ea typeface="微软雅黑" panose="020B0503020204020204" charset="-122"/>
                          <a:cs typeface="微软雅黑" panose="020B0503020204020204" charset="-122"/>
                        </a:rPr>
                        <a:t>通过民主评议对村委会实行民主监督的职能，主要由</a:t>
                      </a:r>
                      <a:r>
                        <a:rPr lang="en-US" sz="2000" b="1" spc="60">
                          <a:solidFill>
                            <a:srgbClr val="FF0000"/>
                          </a:solidFill>
                          <a:highlight>
                            <a:srgbClr val="FFFF00"/>
                          </a:highlight>
                          <a:latin typeface="微软雅黑" panose="020B0503020204020204" charset="-122"/>
                          <a:ea typeface="微软雅黑" panose="020B0503020204020204" charset="-122"/>
                          <a:cs typeface="微软雅黑" panose="020B0503020204020204" charset="-122"/>
                        </a:rPr>
                        <a:t>村民会议</a:t>
                      </a:r>
                      <a:r>
                        <a:rPr lang="en-US" sz="2000" b="1" spc="60">
                          <a:solidFill>
                            <a:srgbClr val="000000"/>
                          </a:solidFill>
                          <a:latin typeface="微软雅黑" panose="020B0503020204020204" charset="-122"/>
                          <a:ea typeface="微软雅黑" panose="020B0503020204020204" charset="-122"/>
                          <a:cs typeface="微软雅黑" panose="020B0503020204020204" charset="-122"/>
                        </a:rPr>
                        <a:t>承担</a:t>
                      </a:r>
                      <a:endParaRPr lang="en-US" sz="2000" b="1" spc="60">
                        <a:solidFill>
                          <a:srgbClr val="000000"/>
                        </a:solidFill>
                        <a:latin typeface="微软雅黑" panose="020B0503020204020204" charset="-122"/>
                        <a:ea typeface="微软雅黑" panose="020B0503020204020204" charset="-122"/>
                        <a:cs typeface="微软雅黑" panose="020B0503020204020204" charset="-122"/>
                      </a:endParaRPr>
                    </a:p>
                  </a:txBody>
                  <a:tcPr marL="25400" marR="25400" marT="6350" marB="635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l" fontAlgn="auto">
                        <a:lnSpc>
                          <a:spcPct val="100000"/>
                        </a:lnSpc>
                        <a:spcBef>
                          <a:spcPts val="0"/>
                        </a:spcBef>
                        <a:spcAft>
                          <a:spcPts val="0"/>
                        </a:spcAft>
                        <a:buNone/>
                      </a:pPr>
                      <a:r>
                        <a:rPr lang="en-US" sz="2000" b="1" spc="60">
                          <a:solidFill>
                            <a:srgbClr val="000000"/>
                          </a:solidFill>
                          <a:latin typeface="微软雅黑" panose="020B0503020204020204" charset="-122"/>
                          <a:ea typeface="微软雅黑" panose="020B0503020204020204" charset="-122"/>
                          <a:cs typeface="微软雅黑" panose="020B0503020204020204" charset="-122"/>
                        </a:rPr>
                        <a:t>城市社区对居委会进行民主评议和监督的主体，可以是居民代表、社区协商议事委员会，也可以是由居委会代表、社区协商议事委员会代表和居民代表联合组成的</a:t>
                      </a:r>
                      <a:r>
                        <a:rPr lang="en-US" sz="2000" b="1" spc="60">
                          <a:solidFill>
                            <a:srgbClr val="FF0000"/>
                          </a:solidFill>
                          <a:highlight>
                            <a:srgbClr val="FFFF00"/>
                          </a:highlight>
                          <a:latin typeface="微软雅黑" panose="020B0503020204020204" charset="-122"/>
                          <a:ea typeface="微软雅黑" panose="020B0503020204020204" charset="-122"/>
                          <a:cs typeface="微软雅黑" panose="020B0503020204020204" charset="-122"/>
                        </a:rPr>
                        <a:t>民主评议小组</a:t>
                      </a:r>
                      <a:endParaRPr lang="en-US" sz="2000" b="1" spc="60">
                        <a:solidFill>
                          <a:srgbClr val="FF0000"/>
                        </a:solidFill>
                        <a:highlight>
                          <a:srgbClr val="FFFF00"/>
                        </a:highlight>
                        <a:latin typeface="微软雅黑" panose="020B0503020204020204" charset="-122"/>
                        <a:ea typeface="微软雅黑" panose="020B0503020204020204" charset="-122"/>
                        <a:cs typeface="微软雅黑" panose="020B0503020204020204" charset="-122"/>
                      </a:endParaRPr>
                    </a:p>
                  </a:txBody>
                  <a:tcPr marL="25400" marR="25400" marT="6350" marB="635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6" name="圆角矩形 5"/>
          <p:cNvSpPr/>
          <p:nvPr>
            <p:custDataLst>
              <p:tags r:id="rId4"/>
            </p:custDataLst>
          </p:nvPr>
        </p:nvSpPr>
        <p:spPr>
          <a:xfrm>
            <a:off x="1058545" y="1569720"/>
            <a:ext cx="966470" cy="33909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圆角矩形 6"/>
          <p:cNvSpPr/>
          <p:nvPr>
            <p:custDataLst>
              <p:tags r:id="rId5"/>
            </p:custDataLst>
          </p:nvPr>
        </p:nvSpPr>
        <p:spPr>
          <a:xfrm>
            <a:off x="6235065" y="1741805"/>
            <a:ext cx="978535" cy="33909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6"/>
            </p:custDataLst>
          </p:nvPr>
        </p:nvSpPr>
        <p:spPr>
          <a:xfrm>
            <a:off x="2860675" y="2247265"/>
            <a:ext cx="519430" cy="33909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圆角矩形 8"/>
          <p:cNvSpPr/>
          <p:nvPr>
            <p:custDataLst>
              <p:tags r:id="rId7"/>
            </p:custDataLst>
          </p:nvPr>
        </p:nvSpPr>
        <p:spPr>
          <a:xfrm>
            <a:off x="4608195" y="2247265"/>
            <a:ext cx="494665" cy="33909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圆角矩形 9"/>
          <p:cNvSpPr/>
          <p:nvPr>
            <p:custDataLst>
              <p:tags r:id="rId8"/>
            </p:custDataLst>
          </p:nvPr>
        </p:nvSpPr>
        <p:spPr>
          <a:xfrm>
            <a:off x="7780655" y="2336800"/>
            <a:ext cx="468630" cy="33909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圆角矩形 10"/>
          <p:cNvSpPr/>
          <p:nvPr>
            <p:custDataLst>
              <p:tags r:id="rId9"/>
            </p:custDataLst>
          </p:nvPr>
        </p:nvSpPr>
        <p:spPr>
          <a:xfrm>
            <a:off x="9519285" y="2336800"/>
            <a:ext cx="596265" cy="33909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10"/>
            </p:custDataLst>
          </p:nvPr>
        </p:nvSpPr>
        <p:spPr>
          <a:xfrm>
            <a:off x="3380105" y="3336290"/>
            <a:ext cx="506730" cy="33909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圆角矩形 12"/>
          <p:cNvSpPr/>
          <p:nvPr>
            <p:custDataLst>
              <p:tags r:id="rId11"/>
            </p:custDataLst>
          </p:nvPr>
        </p:nvSpPr>
        <p:spPr>
          <a:xfrm>
            <a:off x="9621520" y="3179445"/>
            <a:ext cx="991870" cy="33909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12"/>
            </p:custDataLst>
          </p:nvPr>
        </p:nvSpPr>
        <p:spPr>
          <a:xfrm>
            <a:off x="1289050" y="3768090"/>
            <a:ext cx="2858770" cy="33909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圆角矩形 15"/>
          <p:cNvSpPr/>
          <p:nvPr>
            <p:custDataLst>
              <p:tags r:id="rId13"/>
            </p:custDataLst>
          </p:nvPr>
        </p:nvSpPr>
        <p:spPr>
          <a:xfrm>
            <a:off x="5638800" y="4217670"/>
            <a:ext cx="2385695" cy="33909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ppt_x"/>
                                          </p:val>
                                        </p:tav>
                                      </p:tavLst>
                                    </p:anim>
                                    <p:anim calcmode="lin" valueType="num">
                                      <p:cBhvr additive="base">
                                        <p:cTn id="19" dur="500"/>
                                        <p:tgtEl>
                                          <p:spTgt spid="8"/>
                                        </p:tgtEl>
                                        <p:attrNameLst>
                                          <p:attrName>ppt_y</p:attrName>
                                        </p:attrNameLst>
                                      </p:cBhvr>
                                      <p:tavLst>
                                        <p:tav tm="0">
                                          <p:val>
                                            <p:strVal val="ppt_y"/>
                                          </p:val>
                                        </p:tav>
                                        <p:tav tm="100000">
                                          <p:val>
                                            <p:strVal val="1+ppt_h/2"/>
                                          </p:val>
                                        </p:tav>
                                      </p:tavLst>
                                    </p:anim>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9"/>
                                        </p:tgtEl>
                                        <p:attrNameLst>
                                          <p:attrName>ppt_x</p:attrName>
                                        </p:attrNameLst>
                                      </p:cBhvr>
                                      <p:tavLst>
                                        <p:tav tm="0">
                                          <p:val>
                                            <p:strVal val="ppt_x"/>
                                          </p:val>
                                        </p:tav>
                                        <p:tav tm="100000">
                                          <p:val>
                                            <p:strVal val="ppt_x"/>
                                          </p:val>
                                        </p:tav>
                                      </p:tavLst>
                                    </p:anim>
                                    <p:anim calcmode="lin" valueType="num">
                                      <p:cBhvr additive="base">
                                        <p:cTn id="25" dur="500"/>
                                        <p:tgtEl>
                                          <p:spTgt spid="9"/>
                                        </p:tgtEl>
                                        <p:attrNameLst>
                                          <p:attrName>ppt_y</p:attrName>
                                        </p:attrNameLst>
                                      </p:cBhvr>
                                      <p:tavLst>
                                        <p:tav tm="0">
                                          <p:val>
                                            <p:strVal val="ppt_y"/>
                                          </p:val>
                                        </p:tav>
                                        <p:tav tm="100000">
                                          <p:val>
                                            <p:strVal val="1+ppt_h/2"/>
                                          </p:val>
                                        </p:tav>
                                      </p:tavLst>
                                    </p:anim>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0"/>
                                        </p:tgtEl>
                                        <p:attrNameLst>
                                          <p:attrName>ppt_x</p:attrName>
                                        </p:attrNameLst>
                                      </p:cBhvr>
                                      <p:tavLst>
                                        <p:tav tm="0">
                                          <p:val>
                                            <p:strVal val="ppt_x"/>
                                          </p:val>
                                        </p:tav>
                                        <p:tav tm="100000">
                                          <p:val>
                                            <p:strVal val="ppt_x"/>
                                          </p:val>
                                        </p:tav>
                                      </p:tavLst>
                                    </p:anim>
                                    <p:anim calcmode="lin" valueType="num">
                                      <p:cBhvr additive="base">
                                        <p:cTn id="31" dur="500"/>
                                        <p:tgtEl>
                                          <p:spTgt spid="10"/>
                                        </p:tgtEl>
                                        <p:attrNameLst>
                                          <p:attrName>ppt_y</p:attrName>
                                        </p:attrNameLst>
                                      </p:cBhvr>
                                      <p:tavLst>
                                        <p:tav tm="0">
                                          <p:val>
                                            <p:strVal val="ppt_y"/>
                                          </p:val>
                                        </p:tav>
                                        <p:tav tm="100000">
                                          <p:val>
                                            <p:strVal val="1+ppt_h/2"/>
                                          </p:val>
                                        </p:tav>
                                      </p:tavLst>
                                    </p:anim>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11"/>
                                        </p:tgtEl>
                                        <p:attrNameLst>
                                          <p:attrName>ppt_x</p:attrName>
                                        </p:attrNameLst>
                                      </p:cBhvr>
                                      <p:tavLst>
                                        <p:tav tm="0">
                                          <p:val>
                                            <p:strVal val="ppt_x"/>
                                          </p:val>
                                        </p:tav>
                                        <p:tav tm="100000">
                                          <p:val>
                                            <p:strVal val="ppt_x"/>
                                          </p:val>
                                        </p:tav>
                                      </p:tavLst>
                                    </p:anim>
                                    <p:anim calcmode="lin" valueType="num">
                                      <p:cBhvr additive="base">
                                        <p:cTn id="37" dur="500"/>
                                        <p:tgtEl>
                                          <p:spTgt spid="11"/>
                                        </p:tgtEl>
                                        <p:attrNameLst>
                                          <p:attrName>ppt_y</p:attrName>
                                        </p:attrNameLst>
                                      </p:cBhvr>
                                      <p:tavLst>
                                        <p:tav tm="0">
                                          <p:val>
                                            <p:strVal val="ppt_y"/>
                                          </p:val>
                                        </p:tav>
                                        <p:tav tm="100000">
                                          <p:val>
                                            <p:strVal val="1+ppt_h/2"/>
                                          </p:val>
                                        </p:tav>
                                      </p:tavLst>
                                    </p:anim>
                                    <p:set>
                                      <p:cBhvr>
                                        <p:cTn id="38" dur="1" fill="hold">
                                          <p:stCondLst>
                                            <p:cond delay="49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12"/>
                                        </p:tgtEl>
                                        <p:attrNameLst>
                                          <p:attrName>ppt_x</p:attrName>
                                        </p:attrNameLst>
                                      </p:cBhvr>
                                      <p:tavLst>
                                        <p:tav tm="0">
                                          <p:val>
                                            <p:strVal val="ppt_x"/>
                                          </p:val>
                                        </p:tav>
                                        <p:tav tm="100000">
                                          <p:val>
                                            <p:strVal val="ppt_x"/>
                                          </p:val>
                                        </p:tav>
                                      </p:tavLst>
                                    </p:anim>
                                    <p:anim calcmode="lin" valueType="num">
                                      <p:cBhvr additive="base">
                                        <p:cTn id="43" dur="500"/>
                                        <p:tgtEl>
                                          <p:spTgt spid="12"/>
                                        </p:tgtEl>
                                        <p:attrNameLst>
                                          <p:attrName>ppt_y</p:attrName>
                                        </p:attrNameLst>
                                      </p:cBhvr>
                                      <p:tavLst>
                                        <p:tav tm="0">
                                          <p:val>
                                            <p:strVal val="ppt_y"/>
                                          </p:val>
                                        </p:tav>
                                        <p:tav tm="100000">
                                          <p:val>
                                            <p:strVal val="1+ppt_h/2"/>
                                          </p:val>
                                        </p:tav>
                                      </p:tavLst>
                                    </p:anim>
                                    <p:set>
                                      <p:cBhvr>
                                        <p:cTn id="44" dur="1" fill="hold">
                                          <p:stCondLst>
                                            <p:cond delay="499"/>
                                          </p:stCondLst>
                                        </p:cTn>
                                        <p:tgtEl>
                                          <p:spTgt spid="1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13"/>
                                        </p:tgtEl>
                                        <p:attrNameLst>
                                          <p:attrName>ppt_x</p:attrName>
                                        </p:attrNameLst>
                                      </p:cBhvr>
                                      <p:tavLst>
                                        <p:tav tm="0">
                                          <p:val>
                                            <p:strVal val="ppt_x"/>
                                          </p:val>
                                        </p:tav>
                                        <p:tav tm="100000">
                                          <p:val>
                                            <p:strVal val="ppt_x"/>
                                          </p:val>
                                        </p:tav>
                                      </p:tavLst>
                                    </p:anim>
                                    <p:anim calcmode="lin" valueType="num">
                                      <p:cBhvr additive="base">
                                        <p:cTn id="49" dur="500"/>
                                        <p:tgtEl>
                                          <p:spTgt spid="13"/>
                                        </p:tgtEl>
                                        <p:attrNameLst>
                                          <p:attrName>ppt_y</p:attrName>
                                        </p:attrNameLst>
                                      </p:cBhvr>
                                      <p:tavLst>
                                        <p:tav tm="0">
                                          <p:val>
                                            <p:strVal val="ppt_y"/>
                                          </p:val>
                                        </p:tav>
                                        <p:tav tm="100000">
                                          <p:val>
                                            <p:strVal val="1+ppt_h/2"/>
                                          </p:val>
                                        </p:tav>
                                      </p:tavLst>
                                    </p:anim>
                                    <p:set>
                                      <p:cBhvr>
                                        <p:cTn id="50" dur="1" fill="hold">
                                          <p:stCondLst>
                                            <p:cond delay="499"/>
                                          </p:stCondLst>
                                        </p:cTn>
                                        <p:tgtEl>
                                          <p:spTgt spid="1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14"/>
                                        </p:tgtEl>
                                        <p:attrNameLst>
                                          <p:attrName>ppt_x</p:attrName>
                                        </p:attrNameLst>
                                      </p:cBhvr>
                                      <p:tavLst>
                                        <p:tav tm="0">
                                          <p:val>
                                            <p:strVal val="ppt_x"/>
                                          </p:val>
                                        </p:tav>
                                        <p:tav tm="100000">
                                          <p:val>
                                            <p:strVal val="ppt_x"/>
                                          </p:val>
                                        </p:tav>
                                      </p:tavLst>
                                    </p:anim>
                                    <p:anim calcmode="lin" valueType="num">
                                      <p:cBhvr additive="base">
                                        <p:cTn id="55" dur="500"/>
                                        <p:tgtEl>
                                          <p:spTgt spid="14"/>
                                        </p:tgtEl>
                                        <p:attrNameLst>
                                          <p:attrName>ppt_y</p:attrName>
                                        </p:attrNameLst>
                                      </p:cBhvr>
                                      <p:tavLst>
                                        <p:tav tm="0">
                                          <p:val>
                                            <p:strVal val="ppt_y"/>
                                          </p:val>
                                        </p:tav>
                                        <p:tav tm="100000">
                                          <p:val>
                                            <p:strVal val="1+ppt_h/2"/>
                                          </p:val>
                                        </p:tav>
                                      </p:tavLst>
                                    </p:anim>
                                    <p:set>
                                      <p:cBhvr>
                                        <p:cTn id="56" dur="1" fill="hold">
                                          <p:stCondLst>
                                            <p:cond delay="499"/>
                                          </p:stCondLst>
                                        </p:cTn>
                                        <p:tgtEl>
                                          <p:spTgt spid="1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0" nodeType="clickEffect">
                                  <p:stCondLst>
                                    <p:cond delay="0"/>
                                  </p:stCondLst>
                                  <p:childTnLst>
                                    <p:anim calcmode="lin" valueType="num">
                                      <p:cBhvr additive="base">
                                        <p:cTn id="60" dur="500"/>
                                        <p:tgtEl>
                                          <p:spTgt spid="16"/>
                                        </p:tgtEl>
                                        <p:attrNameLst>
                                          <p:attrName>ppt_x</p:attrName>
                                        </p:attrNameLst>
                                      </p:cBhvr>
                                      <p:tavLst>
                                        <p:tav tm="0">
                                          <p:val>
                                            <p:strVal val="ppt_x"/>
                                          </p:val>
                                        </p:tav>
                                        <p:tav tm="100000">
                                          <p:val>
                                            <p:strVal val="ppt_x"/>
                                          </p:val>
                                        </p:tav>
                                      </p:tavLst>
                                    </p:anim>
                                    <p:anim calcmode="lin" valueType="num">
                                      <p:cBhvr additive="base">
                                        <p:cTn id="61" dur="500"/>
                                        <p:tgtEl>
                                          <p:spTgt spid="16"/>
                                        </p:tgtEl>
                                        <p:attrNameLst>
                                          <p:attrName>ppt_y</p:attrName>
                                        </p:attrNameLst>
                                      </p:cBhvr>
                                      <p:tavLst>
                                        <p:tav tm="0">
                                          <p:val>
                                            <p:strVal val="ppt_y"/>
                                          </p:val>
                                        </p:tav>
                                        <p:tav tm="100000">
                                          <p:val>
                                            <p:strVal val="1+ppt_h/2"/>
                                          </p:val>
                                        </p:tav>
                                      </p:tavLst>
                                    </p:anim>
                                    <p:set>
                                      <p:cBhvr>
                                        <p:cTn id="6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7" grpId="0" bldLvl="0" animBg="1"/>
      <p:bldP spid="7" grpId="1" animBg="1"/>
      <p:bldP spid="8" grpId="0" bldLvl="0" animBg="1"/>
      <p:bldP spid="8" grpId="1" animBg="1"/>
      <p:bldP spid="9" grpId="0" bldLvl="0" animBg="1"/>
      <p:bldP spid="9" grpId="1" animBg="1"/>
      <p:bldP spid="10" grpId="0" bldLvl="0" animBg="1"/>
      <p:bldP spid="10" grpId="1" animBg="1"/>
      <p:bldP spid="11" grpId="0" bldLvl="0" animBg="1"/>
      <p:bldP spid="11" grpId="1" animBg="1"/>
      <p:bldP spid="12" grpId="0" bldLvl="0" animBg="1"/>
      <p:bldP spid="12" grpId="1" animBg="1"/>
      <p:bldP spid="13" grpId="0" bldLvl="0" animBg="1"/>
      <p:bldP spid="13" grpId="1" animBg="1"/>
      <p:bldP spid="14" grpId="0" bldLvl="0" animBg="1"/>
      <p:bldP spid="14" grpId="1" animBg="1"/>
      <p:bldP spid="16" grpId="0" bldLvl="0" animBg="1"/>
      <p:bldP spid="1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0" y="0"/>
            <a:ext cx="3143885" cy="2553335"/>
          </a:xfrm>
          <a:prstGeom prst="rect">
            <a:avLst/>
          </a:prstGeom>
          <a:noFill/>
        </p:spPr>
        <p:txBody>
          <a:bodyPr wrap="square" rtlCol="0">
            <a:spAutoFit/>
          </a:bodyPr>
          <a:lstStyle/>
          <a:p>
            <a:pPr indent="0" algn="ctr" fontAlgn="auto"/>
            <a:r>
              <a:rPr lang="zh-CN" altLang="en-US" sz="3200" b="1"/>
              <a:t>民主选举</a:t>
            </a:r>
            <a:endParaRPr lang="zh-CN" altLang="en-US" sz="3200" b="1"/>
          </a:p>
          <a:p>
            <a:pPr indent="0" algn="ctr" fontAlgn="auto"/>
            <a:r>
              <a:rPr lang="zh-CN" altLang="en-US" sz="3200" b="1"/>
              <a:t>民主协商</a:t>
            </a:r>
            <a:endParaRPr lang="zh-CN" altLang="en-US" sz="2800" b="1"/>
          </a:p>
          <a:p>
            <a:pPr indent="0" algn="ctr" fontAlgn="auto"/>
            <a:r>
              <a:rPr lang="zh-CN" altLang="en-US" sz="3200" b="1"/>
              <a:t>民主决策</a:t>
            </a:r>
            <a:endParaRPr lang="zh-CN" altLang="en-US" sz="2800" b="1"/>
          </a:p>
          <a:p>
            <a:pPr indent="0" algn="ctr" fontAlgn="auto"/>
            <a:r>
              <a:rPr lang="zh-CN" altLang="en-US" sz="3200" b="1"/>
              <a:t>民主管理</a:t>
            </a:r>
            <a:endParaRPr lang="zh-CN" altLang="en-US" sz="2800" b="1"/>
          </a:p>
          <a:p>
            <a:pPr indent="0" algn="ctr" fontAlgn="auto"/>
            <a:r>
              <a:rPr lang="zh-CN" altLang="en-US" sz="3200" b="1"/>
              <a:t>民主监督</a:t>
            </a:r>
            <a:endParaRPr lang="zh-CN" altLang="en-US" sz="2800" b="1"/>
          </a:p>
        </p:txBody>
      </p:sp>
      <p:sp>
        <p:nvSpPr>
          <p:cNvPr id="6" name="文本框 5"/>
          <p:cNvSpPr txBox="1"/>
          <p:nvPr>
            <p:custDataLst>
              <p:tags r:id="rId2"/>
            </p:custDataLst>
          </p:nvPr>
        </p:nvSpPr>
        <p:spPr>
          <a:xfrm>
            <a:off x="7393940" y="0"/>
            <a:ext cx="4798695" cy="3107690"/>
          </a:xfrm>
          <a:prstGeom prst="rect">
            <a:avLst/>
          </a:prstGeom>
          <a:noFill/>
        </p:spPr>
        <p:txBody>
          <a:bodyPr wrap="square" rtlCol="0">
            <a:spAutoFit/>
          </a:bodyPr>
          <a:lstStyle/>
          <a:p>
            <a:r>
              <a:rPr lang="zh-CN" altLang="en-US" sz="2800" b="1"/>
              <a:t>通过村民会议进行民主协商</a:t>
            </a:r>
            <a:endParaRPr lang="zh-CN" altLang="en-US" sz="2800" b="1"/>
          </a:p>
          <a:p>
            <a:r>
              <a:rPr lang="zh-CN" altLang="en-US" sz="2800" b="1"/>
              <a:t>村委会定期报告工作、民主评议村干部</a:t>
            </a:r>
            <a:endParaRPr lang="zh-CN" altLang="en-US" sz="2800" b="1"/>
          </a:p>
          <a:p>
            <a:r>
              <a:rPr lang="zh-CN" altLang="en-US" sz="2800" b="1"/>
              <a:t>民主选出自己的当家人</a:t>
            </a:r>
            <a:endParaRPr lang="zh-CN" altLang="en-US" sz="2800" b="1"/>
          </a:p>
          <a:p>
            <a:r>
              <a:rPr lang="zh-CN" altLang="en-US" sz="2800" b="1"/>
              <a:t>日常</a:t>
            </a:r>
            <a:r>
              <a:rPr lang="zh-CN" altLang="en-US" sz="2800" b="1"/>
              <a:t>事务居民管</a:t>
            </a:r>
            <a:endParaRPr lang="zh-CN" altLang="en-US" sz="2800" b="1">
              <a:sym typeface="+mn-ea"/>
            </a:endParaRPr>
          </a:p>
          <a:p>
            <a:r>
              <a:rPr lang="zh-CN" altLang="en-US" sz="2800" b="1">
                <a:sym typeface="+mn-ea"/>
              </a:rPr>
              <a:t>通过村民会议评选“四好家庭”示范户</a:t>
            </a:r>
            <a:endParaRPr lang="zh-CN" altLang="en-US" sz="2800" b="1"/>
          </a:p>
        </p:txBody>
      </p:sp>
      <p:cxnSp>
        <p:nvCxnSpPr>
          <p:cNvPr id="7" name="直接箭头连接符 6"/>
          <p:cNvCxnSpPr/>
          <p:nvPr>
            <p:custDataLst>
              <p:tags r:id="rId3"/>
            </p:custDataLst>
          </p:nvPr>
        </p:nvCxnSpPr>
        <p:spPr>
          <a:xfrm>
            <a:off x="2406015" y="231140"/>
            <a:ext cx="5082540" cy="1267460"/>
          </a:xfrm>
          <a:prstGeom prst="straightConnector1">
            <a:avLst/>
          </a:prstGeom>
          <a:ln w="793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custDataLst>
              <p:tags r:id="rId4"/>
            </p:custDataLst>
          </p:nvPr>
        </p:nvCxnSpPr>
        <p:spPr>
          <a:xfrm flipV="1">
            <a:off x="2338070" y="231140"/>
            <a:ext cx="5108575" cy="539115"/>
          </a:xfrm>
          <a:prstGeom prst="straightConnector1">
            <a:avLst/>
          </a:prstGeom>
          <a:ln w="79375" cmpd="sng">
            <a:solidFill>
              <a:srgbClr val="00B05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custDataLst>
              <p:tags r:id="rId5"/>
            </p:custDataLst>
          </p:nvPr>
        </p:nvCxnSpPr>
        <p:spPr>
          <a:xfrm>
            <a:off x="2406015" y="1172845"/>
            <a:ext cx="5162550" cy="1501775"/>
          </a:xfrm>
          <a:prstGeom prst="straightConnector1">
            <a:avLst/>
          </a:prstGeom>
          <a:ln w="79375" cmpd="sng">
            <a:solidFill>
              <a:schemeClr val="accent3">
                <a:lumMod val="60000"/>
                <a:lumOff val="4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custDataLst>
              <p:tags r:id="rId6"/>
            </p:custDataLst>
          </p:nvPr>
        </p:nvCxnSpPr>
        <p:spPr>
          <a:xfrm>
            <a:off x="2338070" y="1799590"/>
            <a:ext cx="5125085" cy="260985"/>
          </a:xfrm>
          <a:prstGeom prst="straightConnector1">
            <a:avLst/>
          </a:prstGeom>
          <a:ln w="79375" cmpd="sng">
            <a:solidFill>
              <a:schemeClr val="accent2"/>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custDataLst>
              <p:tags r:id="rId7"/>
            </p:custDataLst>
          </p:nvPr>
        </p:nvCxnSpPr>
        <p:spPr>
          <a:xfrm flipV="1">
            <a:off x="2376805" y="609600"/>
            <a:ext cx="5154295" cy="1642745"/>
          </a:xfrm>
          <a:prstGeom prst="straightConnector1">
            <a:avLst/>
          </a:prstGeom>
          <a:ln w="79375" cmpd="sng">
            <a:solidFill>
              <a:srgbClr val="7030A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 name="内容占位符 2"/>
          <p:cNvSpPr>
            <a:spLocks noGrp="1"/>
          </p:cNvSpPr>
          <p:nvPr>
            <p:ph idx="1"/>
            <p:custDataLst>
              <p:tags r:id="rId8"/>
            </p:custDataLst>
          </p:nvPr>
        </p:nvSpPr>
        <p:spPr>
          <a:xfrm>
            <a:off x="379730" y="3281680"/>
            <a:ext cx="11431905" cy="3298825"/>
          </a:xfrm>
        </p:spPr>
        <p:txBody>
          <a:bodyPr>
            <a:noAutofit/>
          </a:bodyPr>
          <a:p>
            <a:pPr marL="0" indent="0" algn="l">
              <a:lnSpc>
                <a:spcPct val="100000"/>
              </a:lnSpc>
              <a:buClrTx/>
              <a:buSzTx/>
              <a:buFontTx/>
              <a:buNone/>
            </a:pPr>
            <a:r>
              <a:rPr lang="en-US" altLang="zh-CN" sz="2800" b="1" spc="0">
                <a:solidFill>
                  <a:srgbClr val="FF0000"/>
                </a:solidFill>
                <a:highlight>
                  <a:srgbClr val="00FF00"/>
                </a:highlight>
                <a:latin typeface="微软雅黑" panose="020B0503020204020204" charset="-122"/>
                <a:ea typeface="微软雅黑" panose="020B0503020204020204" charset="-122"/>
                <a:cs typeface="微软雅黑" panose="020B0503020204020204" charset="-122"/>
                <a:sym typeface="+mn-lt"/>
              </a:rPr>
              <a:t>2.发展基层民主的原因和要求</a:t>
            </a:r>
            <a:endParaRPr lang="en-US" altLang="zh-CN" sz="2800" b="1" spc="0">
              <a:solidFill>
                <a:srgbClr val="FF0000"/>
              </a:solidFill>
              <a:highlight>
                <a:srgbClr val="00FF00"/>
              </a:highlight>
              <a:latin typeface="微软雅黑" panose="020B0503020204020204" charset="-122"/>
              <a:ea typeface="微软雅黑" panose="020B0503020204020204" charset="-122"/>
              <a:cs typeface="微软雅黑" panose="020B0503020204020204" charset="-122"/>
              <a:sym typeface="+mn-lt"/>
            </a:endParaRPr>
          </a:p>
          <a:p>
            <a:pPr marL="0" indent="0">
              <a:lnSpc>
                <a:spcPct val="100000"/>
              </a:lnSpc>
              <a:spcAft>
                <a:spcPts val="0"/>
              </a:spcAft>
              <a:buNone/>
            </a:pPr>
            <a:r>
              <a:rPr lang="zh-CN" altLang="en-US" sz="2400" b="1" kern="0">
                <a:solidFill>
                  <a:srgbClr val="FF0000"/>
                </a:solidFill>
                <a:highlight>
                  <a:srgbClr val="FFFF00"/>
                </a:highlight>
                <a:latin typeface="微软雅黑" panose="020B0503020204020204" charset="-122"/>
                <a:ea typeface="微软雅黑" panose="020B0503020204020204" charset="-122"/>
                <a:cs typeface="微软雅黑" panose="020B0503020204020204" charset="-122"/>
                <a:sym typeface="+mn-ea"/>
              </a:rPr>
              <a:t>（</a:t>
            </a:r>
            <a:r>
              <a:rPr lang="en-US" altLang="zh-CN" sz="2400" b="1" kern="0">
                <a:solidFill>
                  <a:srgbClr val="FF0000"/>
                </a:solidFill>
                <a:highlight>
                  <a:srgbClr val="FFFF00"/>
                </a:highlight>
                <a:latin typeface="微软雅黑" panose="020B0503020204020204" charset="-122"/>
                <a:ea typeface="微软雅黑" panose="020B0503020204020204" charset="-122"/>
                <a:cs typeface="微软雅黑" panose="020B0503020204020204" charset="-122"/>
                <a:sym typeface="+mn-ea"/>
              </a:rPr>
              <a:t>1</a:t>
            </a:r>
            <a:r>
              <a:rPr lang="zh-CN" altLang="en-US" sz="2400" b="1" kern="0">
                <a:solidFill>
                  <a:srgbClr val="FF0000"/>
                </a:solidFill>
                <a:highlight>
                  <a:srgbClr val="FFFF00"/>
                </a:highlight>
                <a:latin typeface="微软雅黑" panose="020B0503020204020204" charset="-122"/>
                <a:ea typeface="微软雅黑" panose="020B0503020204020204" charset="-122"/>
                <a:cs typeface="微软雅黑" panose="020B0503020204020204" charset="-122"/>
                <a:sym typeface="+mn-ea"/>
              </a:rPr>
              <a:t>） 原因：</a:t>
            </a:r>
            <a:endParaRPr lang="zh-CN" altLang="en-US" sz="2400" b="1" kern="0">
              <a:solidFill>
                <a:srgbClr val="FF0000"/>
              </a:solidFill>
              <a:highlight>
                <a:srgbClr val="FFFF00"/>
              </a:highlight>
              <a:latin typeface="微软雅黑" panose="020B0503020204020204" charset="-122"/>
              <a:ea typeface="微软雅黑" panose="020B0503020204020204" charset="-122"/>
              <a:cs typeface="微软雅黑" panose="020B0503020204020204" charset="-122"/>
              <a:sym typeface="+mn-ea"/>
            </a:endParaRPr>
          </a:p>
          <a:p>
            <a:pPr marL="0" indent="0">
              <a:lnSpc>
                <a:spcPct val="100000"/>
              </a:lnSpc>
              <a:spcAft>
                <a:spcPts val="0"/>
              </a:spcAft>
              <a:buNone/>
            </a:pPr>
            <a:r>
              <a:rPr lang="zh-CN" altLang="en-US" sz="2400" b="1" kern="0">
                <a:solidFill>
                  <a:schemeClr val="tx1"/>
                </a:solidFill>
                <a:latin typeface="微软雅黑" panose="020B0503020204020204" charset="-122"/>
                <a:ea typeface="微软雅黑" panose="020B0503020204020204" charset="-122"/>
                <a:cs typeface="微软雅黑" panose="020B0503020204020204" charset="-122"/>
                <a:sym typeface="+mn-ea"/>
              </a:rPr>
              <a:t>①发展基层民主，保障人民群众享有更多更切实的</a:t>
            </a:r>
            <a:r>
              <a:rPr lang="zh-CN" altLang="en-US" sz="2400" b="1" kern="0">
                <a:solidFill>
                  <a:srgbClr val="FF0000"/>
                </a:solidFill>
                <a:latin typeface="微软雅黑" panose="020B0503020204020204" charset="-122"/>
                <a:ea typeface="微软雅黑" panose="020B0503020204020204" charset="-122"/>
                <a:cs typeface="微软雅黑" panose="020B0503020204020204" charset="-122"/>
                <a:sym typeface="+mn-ea"/>
              </a:rPr>
              <a:t>民主权利</a:t>
            </a:r>
            <a:r>
              <a:rPr lang="zh-CN" altLang="en-US" sz="2400" b="1" kern="0">
                <a:latin typeface="微软雅黑" panose="020B0503020204020204" charset="-122"/>
                <a:ea typeface="微软雅黑" panose="020B0503020204020204" charset="-122"/>
                <a:cs typeface="微软雅黑" panose="020B0503020204020204" charset="-122"/>
                <a:sym typeface="+mn-ea"/>
              </a:rPr>
              <a:t>，</a:t>
            </a:r>
            <a:r>
              <a:rPr lang="zh-CN" altLang="en-US" sz="2400" b="1" kern="0">
                <a:solidFill>
                  <a:schemeClr val="tx1"/>
                </a:solidFill>
                <a:latin typeface="微软雅黑" panose="020B0503020204020204" charset="-122"/>
                <a:ea typeface="微软雅黑" panose="020B0503020204020204" charset="-122"/>
                <a:cs typeface="微软雅黑" panose="020B0503020204020204" charset="-122"/>
                <a:sym typeface="+mn-ea"/>
              </a:rPr>
              <a:t>是我国</a:t>
            </a:r>
            <a:r>
              <a:rPr lang="zh-CN" altLang="en-US" sz="2400" b="1" kern="0">
                <a:solidFill>
                  <a:srgbClr val="FF0000"/>
                </a:solidFill>
                <a:latin typeface="微软雅黑" panose="020B0503020204020204" charset="-122"/>
                <a:ea typeface="微软雅黑" panose="020B0503020204020204" charset="-122"/>
                <a:cs typeface="微软雅黑" panose="020B0503020204020204" charset="-122"/>
                <a:sym typeface="+mn-ea"/>
              </a:rPr>
              <a:t>社会主义民主政治</a:t>
            </a:r>
            <a:r>
              <a:rPr lang="zh-CN" altLang="en-US" sz="2400" b="1" kern="0">
                <a:solidFill>
                  <a:schemeClr val="tx1"/>
                </a:solidFill>
                <a:latin typeface="微软雅黑" panose="020B0503020204020204" charset="-122"/>
                <a:ea typeface="微软雅黑" panose="020B0503020204020204" charset="-122"/>
                <a:cs typeface="微软雅黑" panose="020B0503020204020204" charset="-122"/>
                <a:sym typeface="+mn-ea"/>
              </a:rPr>
              <a:t>建设的重要内容。</a:t>
            </a:r>
            <a:endParaRPr lang="zh-CN" altLang="en-US" sz="2400" b="1" kern="0">
              <a:latin typeface="微软雅黑" panose="020B0503020204020204" charset="-122"/>
              <a:ea typeface="微软雅黑" panose="020B0503020204020204" charset="-122"/>
              <a:cs typeface="微软雅黑" panose="020B0503020204020204" charset="-122"/>
            </a:endParaRPr>
          </a:p>
          <a:p>
            <a:pPr marL="0" indent="0">
              <a:lnSpc>
                <a:spcPct val="100000"/>
              </a:lnSpc>
              <a:spcAft>
                <a:spcPts val="0"/>
              </a:spcAft>
              <a:buNone/>
            </a:pPr>
            <a:r>
              <a:rPr lang="zh-CN" altLang="en-US" sz="2400" b="1" kern="0">
                <a:solidFill>
                  <a:schemeClr val="tx1"/>
                </a:solidFill>
                <a:latin typeface="微软雅黑" panose="020B0503020204020204" charset="-122"/>
                <a:ea typeface="微软雅黑" panose="020B0503020204020204" charset="-122"/>
                <a:cs typeface="微软雅黑" panose="020B0503020204020204" charset="-122"/>
                <a:sym typeface="+mn-ea"/>
              </a:rPr>
              <a:t>②基层群众自治制度是我国的一项</a:t>
            </a:r>
            <a:r>
              <a:rPr lang="zh-CN" altLang="en-US" sz="2400" b="1" kern="0">
                <a:solidFill>
                  <a:srgbClr val="FF0000"/>
                </a:solidFill>
                <a:latin typeface="微软雅黑" panose="020B0503020204020204" charset="-122"/>
                <a:ea typeface="微软雅黑" panose="020B0503020204020204" charset="-122"/>
                <a:cs typeface="微软雅黑" panose="020B0503020204020204" charset="-122"/>
                <a:sym typeface="+mn-ea"/>
              </a:rPr>
              <a:t>基本政治制度</a:t>
            </a:r>
            <a:r>
              <a:rPr lang="zh-CN" altLang="en-US" sz="2400" b="1" kern="0">
                <a:solidFill>
                  <a:srgbClr val="C00000"/>
                </a:solidFill>
                <a:latin typeface="微软雅黑" panose="020B0503020204020204" charset="-122"/>
                <a:ea typeface="微软雅黑" panose="020B0503020204020204" charset="-122"/>
                <a:cs typeface="微软雅黑" panose="020B0503020204020204" charset="-122"/>
                <a:sym typeface="+mn-ea"/>
              </a:rPr>
              <a:t>。</a:t>
            </a:r>
            <a:endParaRPr lang="zh-CN" altLang="en-US" sz="2400" b="1" kern="0">
              <a:solidFill>
                <a:srgbClr val="1A7000"/>
              </a:solidFill>
              <a:latin typeface="微软雅黑" panose="020B0503020204020204" charset="-122"/>
              <a:ea typeface="微软雅黑" panose="020B0503020204020204" charset="-122"/>
              <a:cs typeface="微软雅黑" panose="020B0503020204020204" charset="-122"/>
            </a:endParaRPr>
          </a:p>
          <a:p>
            <a:pPr marL="0" indent="0">
              <a:lnSpc>
                <a:spcPct val="100000"/>
              </a:lnSpc>
              <a:spcAft>
                <a:spcPts val="0"/>
              </a:spcAft>
              <a:buNone/>
            </a:pPr>
            <a:r>
              <a:rPr lang="zh-CN" altLang="en-US" sz="2400" b="1" kern="0">
                <a:solidFill>
                  <a:schemeClr val="tx1"/>
                </a:solidFill>
                <a:latin typeface="微软雅黑" panose="020B0503020204020204" charset="-122"/>
                <a:ea typeface="微软雅黑" panose="020B0503020204020204" charset="-122"/>
                <a:cs typeface="微软雅黑" panose="020B0503020204020204" charset="-122"/>
                <a:sym typeface="+mn-ea"/>
              </a:rPr>
              <a:t>③扩大基层民主是社会主义民主</a:t>
            </a:r>
            <a:r>
              <a:rPr lang="zh-CN" altLang="en-US" sz="2400" b="1" kern="0">
                <a:solidFill>
                  <a:srgbClr val="FF0000"/>
                </a:solidFill>
                <a:latin typeface="微软雅黑" panose="020B0503020204020204" charset="-122"/>
                <a:ea typeface="微软雅黑" panose="020B0503020204020204" charset="-122"/>
                <a:cs typeface="微软雅黑" panose="020B0503020204020204" charset="-122"/>
                <a:sym typeface="+mn-ea"/>
              </a:rPr>
              <a:t>广泛而深刻的实践</a:t>
            </a:r>
            <a:r>
              <a:rPr lang="zh-CN" altLang="en-US" sz="2400" b="1" kern="0">
                <a:solidFill>
                  <a:srgbClr val="C00000"/>
                </a:solidFill>
                <a:latin typeface="微软雅黑" panose="020B0503020204020204" charset="-122"/>
                <a:ea typeface="微软雅黑" panose="020B0503020204020204" charset="-122"/>
                <a:cs typeface="微软雅黑" panose="020B0503020204020204" charset="-122"/>
                <a:sym typeface="+mn-ea"/>
              </a:rPr>
              <a:t>。</a:t>
            </a:r>
            <a:endParaRPr lang="zh-CN" altLang="en-US" sz="2400" b="1" kern="0">
              <a:solidFill>
                <a:srgbClr val="C00000"/>
              </a:solidFill>
              <a:latin typeface="微软雅黑" panose="020B0503020204020204" charset="-122"/>
              <a:ea typeface="微软雅黑" panose="020B0503020204020204" charset="-122"/>
              <a:cs typeface="微软雅黑" panose="020B0503020204020204" charset="-122"/>
            </a:endParaRPr>
          </a:p>
          <a:p>
            <a:pPr marL="0" indent="0">
              <a:lnSpc>
                <a:spcPct val="100000"/>
              </a:lnSpc>
              <a:spcAft>
                <a:spcPts val="0"/>
              </a:spcAft>
              <a:buNone/>
            </a:pPr>
            <a:r>
              <a:rPr lang="zh-CN" altLang="en-US" sz="2400" b="1" kern="0">
                <a:solidFill>
                  <a:srgbClr val="FF0000"/>
                </a:solidFill>
                <a:highlight>
                  <a:srgbClr val="FFFF00"/>
                </a:highlight>
                <a:latin typeface="微软雅黑" panose="020B0503020204020204" charset="-122"/>
                <a:ea typeface="微软雅黑" panose="020B0503020204020204" charset="-122"/>
                <a:cs typeface="微软雅黑" panose="020B0503020204020204" charset="-122"/>
                <a:sym typeface="+mn-ea"/>
              </a:rPr>
              <a:t>（2）要求：</a:t>
            </a:r>
            <a:r>
              <a:rPr lang="zh-CN" altLang="en-US" sz="2400" b="1" kern="0">
                <a:solidFill>
                  <a:schemeClr val="tx1"/>
                </a:solidFill>
                <a:latin typeface="微软雅黑" panose="020B0503020204020204" charset="-122"/>
                <a:ea typeface="微软雅黑" panose="020B0503020204020204" charset="-122"/>
                <a:cs typeface="微软雅黑" panose="020B0503020204020204" charset="-122"/>
                <a:sym typeface="+mn-ea"/>
              </a:rPr>
              <a:t> </a:t>
            </a:r>
            <a:endParaRPr lang="zh-CN" altLang="en-US" sz="2400" b="1" kern="0">
              <a:solidFill>
                <a:schemeClr val="tx1"/>
              </a:solidFill>
              <a:latin typeface="微软雅黑" panose="020B0503020204020204" charset="-122"/>
              <a:ea typeface="微软雅黑" panose="020B0503020204020204" charset="-122"/>
              <a:cs typeface="微软雅黑" panose="020B0503020204020204" charset="-122"/>
              <a:sym typeface="+mn-ea"/>
            </a:endParaRPr>
          </a:p>
          <a:p>
            <a:pPr marL="0" indent="0">
              <a:lnSpc>
                <a:spcPct val="100000"/>
              </a:lnSpc>
              <a:spcAft>
                <a:spcPts val="0"/>
              </a:spcAft>
              <a:buNone/>
            </a:pPr>
            <a:r>
              <a:rPr lang="zh-CN" altLang="en-US" sz="2400" b="1" kern="0">
                <a:solidFill>
                  <a:schemeClr val="tx1"/>
                </a:solidFill>
                <a:latin typeface="微软雅黑" panose="020B0503020204020204" charset="-122"/>
                <a:ea typeface="微软雅黑" panose="020B0503020204020204" charset="-122"/>
                <a:cs typeface="微软雅黑" panose="020B0503020204020204" charset="-122"/>
                <a:sym typeface="+mn-ea"/>
              </a:rPr>
              <a:t>应该将其作为发展社会主义民主的</a:t>
            </a:r>
            <a:r>
              <a:rPr lang="zh-CN" altLang="en-US" sz="2400" b="1" kern="0">
                <a:solidFill>
                  <a:srgbClr val="FF0000"/>
                </a:solidFill>
                <a:latin typeface="微软雅黑" panose="020B0503020204020204" charset="-122"/>
                <a:ea typeface="微软雅黑" panose="020B0503020204020204" charset="-122"/>
                <a:cs typeface="微软雅黑" panose="020B0503020204020204" charset="-122"/>
                <a:sym typeface="+mn-ea"/>
              </a:rPr>
              <a:t>基础性</a:t>
            </a:r>
            <a:r>
              <a:rPr lang="zh-CN" altLang="en-US" sz="2400" b="1" kern="0">
                <a:solidFill>
                  <a:schemeClr val="tx1"/>
                </a:solidFill>
                <a:latin typeface="微软雅黑" panose="020B0503020204020204" charset="-122"/>
                <a:ea typeface="微软雅黑" panose="020B0503020204020204" charset="-122"/>
                <a:cs typeface="微软雅黑" panose="020B0503020204020204" charset="-122"/>
                <a:sym typeface="+mn-ea"/>
              </a:rPr>
              <a:t>工作加以推进。</a:t>
            </a:r>
            <a:endParaRPr lang="zh-CN" altLang="en-US" sz="2400" b="1" kern="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4" name="圆角矩形 3"/>
          <p:cNvSpPr/>
          <p:nvPr>
            <p:custDataLst>
              <p:tags r:id="rId9"/>
            </p:custDataLst>
          </p:nvPr>
        </p:nvSpPr>
        <p:spPr>
          <a:xfrm>
            <a:off x="7531100" y="4121150"/>
            <a:ext cx="1445895" cy="55562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圆角矩形 1"/>
          <p:cNvSpPr/>
          <p:nvPr>
            <p:custDataLst>
              <p:tags r:id="rId10"/>
            </p:custDataLst>
          </p:nvPr>
        </p:nvSpPr>
        <p:spPr>
          <a:xfrm>
            <a:off x="5327015" y="4906645"/>
            <a:ext cx="1940560" cy="40322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11"/>
            </p:custDataLst>
          </p:nvPr>
        </p:nvSpPr>
        <p:spPr>
          <a:xfrm>
            <a:off x="5057775" y="5309870"/>
            <a:ext cx="1523365" cy="41592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圆角矩形 12"/>
          <p:cNvSpPr/>
          <p:nvPr>
            <p:custDataLst>
              <p:tags r:id="rId12"/>
            </p:custDataLst>
          </p:nvPr>
        </p:nvSpPr>
        <p:spPr>
          <a:xfrm>
            <a:off x="5262880" y="6068060"/>
            <a:ext cx="1036320" cy="46926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13"/>
            </p:custDataLst>
          </p:nvPr>
        </p:nvSpPr>
        <p:spPr>
          <a:xfrm>
            <a:off x="303530" y="4676775"/>
            <a:ext cx="1445895" cy="37719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4"/>
                                        </p:tgtEl>
                                        <p:attrNameLst>
                                          <p:attrName>ppt_x</p:attrName>
                                        </p:attrNameLst>
                                      </p:cBhvr>
                                      <p:tavLst>
                                        <p:tav tm="0">
                                          <p:val>
                                            <p:strVal val="ppt_x"/>
                                          </p:val>
                                        </p:tav>
                                        <p:tav tm="100000">
                                          <p:val>
                                            <p:strVal val="ppt_x"/>
                                          </p:val>
                                        </p:tav>
                                      </p:tavLst>
                                    </p:anim>
                                    <p:anim calcmode="lin" valueType="num">
                                      <p:cBhvr additive="base">
                                        <p:cTn id="37" dur="500"/>
                                        <p:tgtEl>
                                          <p:spTgt spid="4"/>
                                        </p:tgtEl>
                                        <p:attrNameLst>
                                          <p:attrName>ppt_y</p:attrName>
                                        </p:attrNameLst>
                                      </p:cBhvr>
                                      <p:tavLst>
                                        <p:tav tm="0">
                                          <p:val>
                                            <p:strVal val="ppt_y"/>
                                          </p:val>
                                        </p:tav>
                                        <p:tav tm="100000">
                                          <p:val>
                                            <p:strVal val="1+ppt_h/2"/>
                                          </p:val>
                                        </p:tav>
                                      </p:tavLst>
                                    </p:anim>
                                    <p:set>
                                      <p:cBhvr>
                                        <p:cTn id="38" dur="1" fill="hold">
                                          <p:stCondLst>
                                            <p:cond delay="499"/>
                                          </p:stCondLst>
                                        </p:cTn>
                                        <p:tgtEl>
                                          <p:spTgt spid="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14"/>
                                        </p:tgtEl>
                                        <p:attrNameLst>
                                          <p:attrName>ppt_x</p:attrName>
                                        </p:attrNameLst>
                                      </p:cBhvr>
                                      <p:tavLst>
                                        <p:tav tm="0">
                                          <p:val>
                                            <p:strVal val="ppt_x"/>
                                          </p:val>
                                        </p:tav>
                                        <p:tav tm="100000">
                                          <p:val>
                                            <p:strVal val="ppt_x"/>
                                          </p:val>
                                        </p:tav>
                                      </p:tavLst>
                                    </p:anim>
                                    <p:anim calcmode="lin" valueType="num">
                                      <p:cBhvr additive="base">
                                        <p:cTn id="43" dur="500"/>
                                        <p:tgtEl>
                                          <p:spTgt spid="14"/>
                                        </p:tgtEl>
                                        <p:attrNameLst>
                                          <p:attrName>ppt_y</p:attrName>
                                        </p:attrNameLst>
                                      </p:cBhvr>
                                      <p:tavLst>
                                        <p:tav tm="0">
                                          <p:val>
                                            <p:strVal val="ppt_y"/>
                                          </p:val>
                                        </p:tav>
                                        <p:tav tm="100000">
                                          <p:val>
                                            <p:strVal val="1+ppt_h/2"/>
                                          </p:val>
                                        </p:tav>
                                      </p:tavLst>
                                    </p:anim>
                                    <p:set>
                                      <p:cBhvr>
                                        <p:cTn id="44" dur="1" fill="hold">
                                          <p:stCondLst>
                                            <p:cond delay="499"/>
                                          </p:stCondLst>
                                        </p:cTn>
                                        <p:tgtEl>
                                          <p:spTgt spid="1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2"/>
                                        </p:tgtEl>
                                        <p:attrNameLst>
                                          <p:attrName>ppt_x</p:attrName>
                                        </p:attrNameLst>
                                      </p:cBhvr>
                                      <p:tavLst>
                                        <p:tav tm="0">
                                          <p:val>
                                            <p:strVal val="ppt_x"/>
                                          </p:val>
                                        </p:tav>
                                        <p:tav tm="100000">
                                          <p:val>
                                            <p:strVal val="ppt_x"/>
                                          </p:val>
                                        </p:tav>
                                      </p:tavLst>
                                    </p:anim>
                                    <p:anim calcmode="lin" valueType="num">
                                      <p:cBhvr additive="base">
                                        <p:cTn id="49" dur="500"/>
                                        <p:tgtEl>
                                          <p:spTgt spid="2"/>
                                        </p:tgtEl>
                                        <p:attrNameLst>
                                          <p:attrName>ppt_y</p:attrName>
                                        </p:attrNameLst>
                                      </p:cBhvr>
                                      <p:tavLst>
                                        <p:tav tm="0">
                                          <p:val>
                                            <p:strVal val="ppt_y"/>
                                          </p:val>
                                        </p:tav>
                                        <p:tav tm="100000">
                                          <p:val>
                                            <p:strVal val="1+ppt_h/2"/>
                                          </p:val>
                                        </p:tav>
                                      </p:tavLst>
                                    </p:anim>
                                    <p:set>
                                      <p:cBhvr>
                                        <p:cTn id="50" dur="1" fill="hold">
                                          <p:stCondLst>
                                            <p:cond delay="499"/>
                                          </p:stCondLst>
                                        </p:cTn>
                                        <p:tgtEl>
                                          <p:spTgt spid="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12"/>
                                        </p:tgtEl>
                                        <p:attrNameLst>
                                          <p:attrName>ppt_x</p:attrName>
                                        </p:attrNameLst>
                                      </p:cBhvr>
                                      <p:tavLst>
                                        <p:tav tm="0">
                                          <p:val>
                                            <p:strVal val="ppt_x"/>
                                          </p:val>
                                        </p:tav>
                                        <p:tav tm="100000">
                                          <p:val>
                                            <p:strVal val="ppt_x"/>
                                          </p:val>
                                        </p:tav>
                                      </p:tavLst>
                                    </p:anim>
                                    <p:anim calcmode="lin" valueType="num">
                                      <p:cBhvr additive="base">
                                        <p:cTn id="55" dur="500"/>
                                        <p:tgtEl>
                                          <p:spTgt spid="12"/>
                                        </p:tgtEl>
                                        <p:attrNameLst>
                                          <p:attrName>ppt_y</p:attrName>
                                        </p:attrNameLst>
                                      </p:cBhvr>
                                      <p:tavLst>
                                        <p:tav tm="0">
                                          <p:val>
                                            <p:strVal val="ppt_y"/>
                                          </p:val>
                                        </p:tav>
                                        <p:tav tm="100000">
                                          <p:val>
                                            <p:strVal val="1+ppt_h/2"/>
                                          </p:val>
                                        </p:tav>
                                      </p:tavLst>
                                    </p:anim>
                                    <p:set>
                                      <p:cBhvr>
                                        <p:cTn id="56" dur="1" fill="hold">
                                          <p:stCondLst>
                                            <p:cond delay="499"/>
                                          </p:stCondLst>
                                        </p:cTn>
                                        <p:tgtEl>
                                          <p:spTgt spid="1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0" nodeType="clickEffect">
                                  <p:stCondLst>
                                    <p:cond delay="0"/>
                                  </p:stCondLst>
                                  <p:childTnLst>
                                    <p:anim calcmode="lin" valueType="num">
                                      <p:cBhvr additive="base">
                                        <p:cTn id="60" dur="500"/>
                                        <p:tgtEl>
                                          <p:spTgt spid="13"/>
                                        </p:tgtEl>
                                        <p:attrNameLst>
                                          <p:attrName>ppt_x</p:attrName>
                                        </p:attrNameLst>
                                      </p:cBhvr>
                                      <p:tavLst>
                                        <p:tav tm="0">
                                          <p:val>
                                            <p:strVal val="ppt_x"/>
                                          </p:val>
                                        </p:tav>
                                        <p:tav tm="100000">
                                          <p:val>
                                            <p:strVal val="ppt_x"/>
                                          </p:val>
                                        </p:tav>
                                      </p:tavLst>
                                    </p:anim>
                                    <p:anim calcmode="lin" valueType="num">
                                      <p:cBhvr additive="base">
                                        <p:cTn id="61" dur="500"/>
                                        <p:tgtEl>
                                          <p:spTgt spid="13"/>
                                        </p:tgtEl>
                                        <p:attrNameLst>
                                          <p:attrName>ppt_y</p:attrName>
                                        </p:attrNameLst>
                                      </p:cBhvr>
                                      <p:tavLst>
                                        <p:tav tm="0">
                                          <p:val>
                                            <p:strVal val="ppt_y"/>
                                          </p:val>
                                        </p:tav>
                                        <p:tav tm="100000">
                                          <p:val>
                                            <p:strVal val="1+ppt_h/2"/>
                                          </p:val>
                                        </p:tav>
                                      </p:tavLst>
                                    </p:anim>
                                    <p:set>
                                      <p:cBhvr>
                                        <p:cTn id="6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2" grpId="0" bldLvl="0" animBg="1"/>
      <p:bldP spid="2" grpId="1" animBg="1"/>
      <p:bldP spid="12" grpId="0" bldLvl="0" animBg="1"/>
      <p:bldP spid="12" grpId="1" animBg="1"/>
      <p:bldP spid="13" grpId="0" bldLvl="0" animBg="1"/>
      <p:bldP spid="13" grpId="1" animBg="1"/>
      <p:bldP spid="14" grpId="0" bldLvl="0" animBg="1"/>
      <p:bldP spid="1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635" y="852170"/>
            <a:ext cx="12191365" cy="3046095"/>
          </a:xfrm>
          <a:prstGeom prst="rect">
            <a:avLst/>
          </a:prstGeom>
          <a:noFill/>
          <a:ln w="9525">
            <a:noFill/>
          </a:ln>
        </p:spPr>
        <p:txBody>
          <a:bodyPr wrap="square">
            <a:spAutoFit/>
          </a:bodyPr>
          <a:p>
            <a:pPr latinLnBrk="1">
              <a:buClrTx/>
              <a:buSzTx/>
              <a:buNone/>
              <a:tabLst>
                <a:tab pos="2868295" algn="l"/>
                <a:tab pos="5724525" algn="l"/>
                <a:tab pos="8580120" algn="l"/>
              </a:tabLst>
            </a:pPr>
            <a:r>
              <a:rPr lang="en-US" sz="2400" b="1">
                <a:solidFill>
                  <a:srgbClr val="000000"/>
                </a:solidFill>
                <a:latin typeface="微软雅黑" panose="020B0503020204020204" charset="-122"/>
                <a:ea typeface="微软雅黑" panose="020B0503020204020204" charset="-122"/>
                <a:cs typeface="微软雅黑" panose="020B0503020204020204" charset="-122"/>
              </a:rPr>
              <a:t>3.某村实施议事会制度，“社员代表大会议大事，议事团议难事，楼道议事会议琐事，媒体平台议丑事”，一一化解各项难题。优良家风、守法新风、最美民风成为村庄亮丽的风景线。材料表明，议事会制度（    ）①推动了构建自治法治德治相结合的乡村治理体系②创新了村务公开形式，有效扩大了村民民主权利③选出了本村当家人，牢牢夯实了村民自治的基础④促进了村民自治逐步走上制度化、规范化的轨道A．①②	B．①④	C．②③	D．③④</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5" name="C_7_BD#6771c2b1b?vbadefaultcenterpage=1&amp;parentnodeid=0fd5451c1"/>
          <p:cNvSpPr/>
          <p:nvPr>
            <p:custDataLst>
              <p:tags r:id="rId1"/>
            </p:custDataLst>
          </p:nvPr>
        </p:nvSpPr>
        <p:spPr>
          <a:xfrm>
            <a:off x="167640" y="151765"/>
            <a:ext cx="11421110" cy="495935"/>
          </a:xfrm>
          <a:prstGeom prst="rect">
            <a:avLst/>
          </a:prstGeom>
          <a:solidFill>
            <a:schemeClr val="tx1"/>
          </a:solidFill>
        </p:spPr>
        <p:txBody>
          <a:bodyPr wrap="square" lIns="0" tIns="0" rIns="0" bIns="0" rtlCol="0" anchor="t"/>
          <a:p>
            <a:pPr indent="0" algn="l" fontAlgn="auto" latinLnBrk="1">
              <a:lnSpc>
                <a:spcPct val="100000"/>
              </a:lnSpc>
            </a:pPr>
            <a:r>
              <a:rPr lang="zh-CN" altLang="en-US" sz="3200" b="1" smtClean="0">
                <a:solidFill>
                  <a:srgbClr val="FF0000"/>
                </a:solidFill>
                <a:latin typeface="微软雅黑" panose="020B0503020204020204" charset="-122"/>
                <a:ea typeface="微软雅黑" panose="020B0503020204020204" charset="-122"/>
              </a:rPr>
              <a:t>对点练习——</a:t>
            </a:r>
            <a:r>
              <a:rPr lang="en-US" sz="2800" b="1">
                <a:solidFill>
                  <a:srgbClr val="FF0000"/>
                </a:solidFill>
                <a:latin typeface="微软雅黑" panose="020B0503020204020204" charset="-122"/>
                <a:ea typeface="微软雅黑" panose="020B0503020204020204" charset="-122"/>
                <a:cs typeface="微软雅黑" panose="020B0503020204020204" charset="-122"/>
              </a:rPr>
              <a:t>考向3:</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基层群众自治的途径与</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意义</a:t>
            </a:r>
            <a:endParaRPr lang="zh-CN" altLang="en-US" sz="28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635" y="3898265"/>
            <a:ext cx="12192635" cy="2676525"/>
          </a:xfrm>
          <a:prstGeom prst="rect">
            <a:avLst/>
          </a:prstGeom>
          <a:solidFill>
            <a:schemeClr val="accent3">
              <a:lumMod val="60000"/>
              <a:lumOff val="40000"/>
            </a:schemeClr>
          </a:solidFill>
          <a:ln w="9525">
            <a:noFill/>
          </a:ln>
        </p:spPr>
        <p:txBody>
          <a:bodyPr wrap="square">
            <a:spAutoFit/>
          </a:bodyPr>
          <a:p>
            <a:pPr indent="0"/>
            <a:r>
              <a:rPr lang="en-US" sz="2400" b="1">
                <a:latin typeface="微软雅黑" panose="020B0503020204020204" charset="-122"/>
                <a:ea typeface="微软雅黑" panose="020B0503020204020204" charset="-122"/>
                <a:cs typeface="微软雅黑" panose="020B0503020204020204" charset="-122"/>
              </a:rPr>
              <a:t>3.</a:t>
            </a:r>
            <a:r>
              <a:rPr lang="zh-CN" sz="2400" b="1">
                <a:latin typeface="微软雅黑" panose="020B0503020204020204" charset="-122"/>
                <a:ea typeface="微软雅黑" panose="020B0503020204020204" charset="-122"/>
                <a:cs typeface="微软雅黑" panose="020B0503020204020204" charset="-122"/>
              </a:rPr>
              <a:t>【详解】</a:t>
            </a:r>
            <a:r>
              <a:rPr lang="en-US" sz="2400" b="1">
                <a:latin typeface="微软雅黑" panose="020B0503020204020204" charset="-122"/>
                <a:ea typeface="微软雅黑" panose="020B0503020204020204" charset="-122"/>
                <a:cs typeface="微软雅黑" panose="020B0503020204020204" charset="-122"/>
              </a:rPr>
              <a:t>①④</a:t>
            </a:r>
            <a:r>
              <a:rPr lang="zh-CN" sz="2400" b="1">
                <a:latin typeface="微软雅黑" panose="020B0503020204020204" charset="-122"/>
                <a:ea typeface="微软雅黑" panose="020B0503020204020204" charset="-122"/>
                <a:cs typeface="微软雅黑" panose="020B0503020204020204" charset="-122"/>
              </a:rPr>
              <a:t>：实施议事会制度，优良家风、守法新风、最美民风的建设推动了构建自治法治德治相结合的乡村治理体系，也促进了村民自治逐步走上制度化、规范化的轨道，</a:t>
            </a:r>
            <a:r>
              <a:rPr lang="en-US" sz="2400" b="1">
                <a:latin typeface="微软雅黑" panose="020B0503020204020204" charset="-122"/>
                <a:ea typeface="微软雅黑" panose="020B0503020204020204" charset="-122"/>
                <a:cs typeface="微软雅黑" panose="020B0503020204020204" charset="-122"/>
              </a:rPr>
              <a:t>①④</a:t>
            </a:r>
            <a:r>
              <a:rPr lang="zh-CN" sz="2400" b="1">
                <a:latin typeface="微软雅黑" panose="020B0503020204020204" charset="-122"/>
                <a:ea typeface="微软雅黑" panose="020B0503020204020204" charset="-122"/>
                <a:cs typeface="微软雅黑" panose="020B0503020204020204" charset="-122"/>
              </a:rPr>
              <a:t>符合题意。</a:t>
            </a:r>
            <a:endParaRPr lang="zh-CN" sz="2400" b="1">
              <a:latin typeface="微软雅黑" panose="020B0503020204020204" charset="-122"/>
              <a:ea typeface="微软雅黑" panose="020B0503020204020204" charset="-122"/>
              <a:cs typeface="微软雅黑" panose="020B0503020204020204" charset="-122"/>
            </a:endParaRPr>
          </a:p>
          <a:p>
            <a:pPr indent="0"/>
            <a:r>
              <a:rPr lang="en-US" sz="2400" b="1">
                <a:latin typeface="微软雅黑" panose="020B0503020204020204" charset="-122"/>
                <a:ea typeface="微软雅黑" panose="020B0503020204020204" charset="-122"/>
                <a:cs typeface="微软雅黑" panose="020B0503020204020204" charset="-122"/>
              </a:rPr>
              <a:t>②</a:t>
            </a:r>
            <a:r>
              <a:rPr lang="zh-CN" sz="2400" b="1">
                <a:latin typeface="微软雅黑" panose="020B0503020204020204" charset="-122"/>
                <a:ea typeface="微软雅黑" panose="020B0503020204020204" charset="-122"/>
                <a:cs typeface="微软雅黑" panose="020B0503020204020204" charset="-122"/>
              </a:rPr>
              <a:t>：</a:t>
            </a:r>
            <a:r>
              <a:rPr lang="zh-CN" sz="2400" b="1">
                <a:solidFill>
                  <a:srgbClr val="FF0000"/>
                </a:solidFill>
                <a:latin typeface="微软雅黑" panose="020B0503020204020204" charset="-122"/>
                <a:ea typeface="微软雅黑" panose="020B0503020204020204" charset="-122"/>
                <a:cs typeface="微软雅黑" panose="020B0503020204020204" charset="-122"/>
              </a:rPr>
              <a:t>公民民主权利是法定的，并不能随意扩大</a:t>
            </a:r>
            <a:r>
              <a:rPr lang="zh-CN" sz="2400" b="1">
                <a:latin typeface="微软雅黑" panose="020B0503020204020204" charset="-122"/>
                <a:ea typeface="微软雅黑" panose="020B0503020204020204" charset="-122"/>
                <a:cs typeface="微软雅黑" panose="020B0503020204020204" charset="-122"/>
              </a:rPr>
              <a:t>，况且材料反映的是</a:t>
            </a:r>
            <a:r>
              <a:rPr lang="zh-CN" sz="2400" b="1">
                <a:solidFill>
                  <a:srgbClr val="FF0000"/>
                </a:solidFill>
                <a:latin typeface="微软雅黑" panose="020B0503020204020204" charset="-122"/>
                <a:ea typeface="微软雅黑" panose="020B0503020204020204" charset="-122"/>
                <a:cs typeface="微软雅黑" panose="020B0503020204020204" charset="-122"/>
              </a:rPr>
              <a:t>村民自主议事</a:t>
            </a:r>
            <a:r>
              <a:rPr lang="zh-CN" sz="2400" b="1">
                <a:latin typeface="微软雅黑" panose="020B0503020204020204" charset="-122"/>
                <a:ea typeface="微软雅黑" panose="020B0503020204020204" charset="-122"/>
                <a:cs typeface="微软雅黑" panose="020B0503020204020204" charset="-122"/>
              </a:rPr>
              <a:t>，并未涉及村务公开形式，</a:t>
            </a:r>
            <a:r>
              <a:rPr lang="en-US" sz="2400" b="1">
                <a:latin typeface="微软雅黑" panose="020B0503020204020204" charset="-122"/>
                <a:ea typeface="微软雅黑" panose="020B0503020204020204" charset="-122"/>
                <a:cs typeface="微软雅黑" panose="020B0503020204020204" charset="-122"/>
              </a:rPr>
              <a:t>②</a:t>
            </a:r>
            <a:r>
              <a:rPr lang="zh-CN" sz="2400" b="1">
                <a:latin typeface="微软雅黑" panose="020B0503020204020204" charset="-122"/>
                <a:ea typeface="微软雅黑" panose="020B0503020204020204" charset="-122"/>
                <a:cs typeface="微软雅黑" panose="020B0503020204020204" charset="-122"/>
              </a:rPr>
              <a:t>排除。</a:t>
            </a:r>
            <a:endParaRPr lang="zh-CN" sz="2400" b="1">
              <a:latin typeface="微软雅黑" panose="020B0503020204020204" charset="-122"/>
              <a:ea typeface="微软雅黑" panose="020B0503020204020204" charset="-122"/>
              <a:cs typeface="微软雅黑" panose="020B0503020204020204" charset="-122"/>
            </a:endParaRPr>
          </a:p>
          <a:p>
            <a:pPr indent="0"/>
            <a:r>
              <a:rPr lang="en-US" sz="2400" b="1">
                <a:latin typeface="微软雅黑" panose="020B0503020204020204" charset="-122"/>
                <a:ea typeface="微软雅黑" panose="020B0503020204020204" charset="-122"/>
                <a:cs typeface="微软雅黑" panose="020B0503020204020204" charset="-122"/>
              </a:rPr>
              <a:t>③</a:t>
            </a:r>
            <a:r>
              <a:rPr lang="zh-CN" sz="2400" b="1">
                <a:latin typeface="微软雅黑" panose="020B0503020204020204" charset="-122"/>
                <a:ea typeface="微软雅黑" panose="020B0503020204020204" charset="-122"/>
                <a:cs typeface="微软雅黑" panose="020B0503020204020204" charset="-122"/>
              </a:rPr>
              <a:t>：</a:t>
            </a:r>
            <a:r>
              <a:rPr lang="zh-CN" sz="2400" b="1">
                <a:solidFill>
                  <a:srgbClr val="FF0000"/>
                </a:solidFill>
                <a:latin typeface="微软雅黑" panose="020B0503020204020204" charset="-122"/>
                <a:ea typeface="微软雅黑" panose="020B0503020204020204" charset="-122"/>
                <a:cs typeface="微软雅黑" panose="020B0503020204020204" charset="-122"/>
              </a:rPr>
              <a:t>自己选举当家人，是村民自治的基础</a:t>
            </a:r>
            <a:r>
              <a:rPr lang="zh-CN" sz="2400" b="1">
                <a:latin typeface="微软雅黑" panose="020B0503020204020204" charset="-122"/>
                <a:ea typeface="微软雅黑" panose="020B0503020204020204" charset="-122"/>
                <a:cs typeface="微软雅黑" panose="020B0503020204020204" charset="-122"/>
              </a:rPr>
              <a:t>，也是村民参与民主管理的主要途径，材料未涉及，</a:t>
            </a:r>
            <a:r>
              <a:rPr lang="en-US" sz="2400" b="1">
                <a:latin typeface="微软雅黑" panose="020B0503020204020204" charset="-122"/>
                <a:ea typeface="微软雅黑" panose="020B0503020204020204" charset="-122"/>
                <a:cs typeface="微软雅黑" panose="020B0503020204020204" charset="-122"/>
              </a:rPr>
              <a:t>③</a:t>
            </a:r>
            <a:r>
              <a:rPr lang="zh-CN" sz="2400" b="1">
                <a:latin typeface="微软雅黑" panose="020B0503020204020204" charset="-122"/>
                <a:ea typeface="微软雅黑" panose="020B0503020204020204" charset="-122"/>
                <a:cs typeface="微软雅黑" panose="020B0503020204020204" charset="-122"/>
              </a:rPr>
              <a:t>排除。</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2" name="矩形 1"/>
          <p:cNvSpPr/>
          <p:nvPr>
            <p:custDataLst>
              <p:tags r:id="rId2"/>
            </p:custDataLst>
          </p:nvPr>
        </p:nvSpPr>
        <p:spPr>
          <a:xfrm>
            <a:off x="9973311" y="1998980"/>
            <a:ext cx="807720" cy="1198880"/>
          </a:xfrm>
          <a:prstGeom prst="rect">
            <a:avLst/>
          </a:prstGeom>
          <a:noFill/>
          <a:ln>
            <a:noFill/>
          </a:ln>
        </p:spPr>
        <p:txBody>
          <a:bodyPr wrap="none" rtlCol="0" anchor="t">
            <a:spAutoFit/>
          </a:bodyPr>
          <a:p>
            <a:pPr algn="ctr"/>
            <a:r>
              <a:rPr lang="en-US" altLang="zh-CN" sz="72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B</a:t>
            </a:r>
            <a:endParaRPr lang="en-US" altLang="zh-CN" sz="72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9705" y="-67945"/>
            <a:ext cx="7974330" cy="6550660"/>
          </a:xfrm>
          <a:prstGeom prst="rect">
            <a:avLst/>
          </a:prstGeom>
          <a:noFill/>
        </p:spPr>
        <p:txBody>
          <a:bodyPr wrap="square">
            <a:spAutoFit/>
          </a:bodyPr>
          <a:lstStyle/>
          <a:p>
            <a:pPr indent="133350" algn="just">
              <a:lnSpc>
                <a:spcPct val="120000"/>
              </a:lnSpc>
              <a:spcAft>
                <a:spcPts val="1000"/>
              </a:spcAft>
            </a:pPr>
            <a:r>
              <a:rPr lang="en-US" altLang="zh-CN" sz="2400" dirty="0">
                <a:effectLst/>
                <a:latin typeface="楷体" panose="02010609060101010101" charset="-122"/>
                <a:ea typeface="楷体" panose="02010609060101010101" charset="-122"/>
                <a:cs typeface="Times New Roman" panose="02020603050405020304" pitchFamily="18" charset="0"/>
              </a:rPr>
              <a:t>   </a:t>
            </a:r>
            <a:endParaRPr lang="en-US" altLang="zh-CN" sz="2400" dirty="0">
              <a:effectLst/>
              <a:latin typeface="楷体" panose="02010609060101010101" charset="-122"/>
              <a:ea typeface="楷体" panose="02010609060101010101" charset="-122"/>
              <a:cs typeface="Times New Roman" panose="02020603050405020304" pitchFamily="18" charset="0"/>
            </a:endParaRPr>
          </a:p>
          <a:p>
            <a:pPr indent="133350" algn="just">
              <a:lnSpc>
                <a:spcPct val="120000"/>
              </a:lnSpc>
              <a:spcAft>
                <a:spcPts val="1000"/>
              </a:spcAft>
            </a:pPr>
            <a:endParaRPr lang="zh-CN" altLang="zh-CN" sz="2400" b="1" dirty="0">
              <a:effectLst/>
              <a:latin typeface="微软雅黑" panose="020B0503020204020204" charset="-122"/>
              <a:ea typeface="微软雅黑" panose="020B0503020204020204" charset="-122"/>
              <a:cs typeface="微软雅黑" panose="020B0503020204020204" charset="-122"/>
            </a:endParaRPr>
          </a:p>
          <a:p>
            <a:pPr indent="133350" algn="just">
              <a:lnSpc>
                <a:spcPct val="120000"/>
              </a:lnSpc>
              <a:spcAft>
                <a:spcPts val="1000"/>
              </a:spcAft>
            </a:pPr>
            <a:r>
              <a:rPr lang="en-US" altLang="zh-CN" sz="2400" b="1" dirty="0">
                <a:effectLst/>
                <a:latin typeface="微软雅黑" panose="020B0503020204020204" charset="-122"/>
                <a:ea typeface="微软雅黑" panose="020B0503020204020204" charset="-122"/>
                <a:cs typeface="微软雅黑" panose="020B0503020204020204" charset="-122"/>
              </a:rPr>
              <a:t>     </a:t>
            </a:r>
            <a:r>
              <a:rPr lang="zh-CN" altLang="zh-CN" sz="2400" b="1" dirty="0">
                <a:solidFill>
                  <a:schemeClr val="tx1"/>
                </a:solidFill>
                <a:effectLst/>
                <a:latin typeface="微软雅黑" panose="020B0503020204020204" charset="-122"/>
                <a:ea typeface="微软雅黑" panose="020B0503020204020204" charset="-122"/>
                <a:cs typeface="微软雅黑" panose="020B0503020204020204" charset="-122"/>
              </a:rPr>
              <a:t>完善社会治理体系，健全党组织领导的自治、法治、德治相结合的城乡基层治理体系，完善基层民主协商制度，实现政府治理同社会调节、居民自治良性互动，建设人人有责、人人尽责、人人享有的社会治理共同体</a:t>
            </a:r>
            <a:r>
              <a:rPr lang="en-US" altLang="zh-CN" sz="2400" b="1" dirty="0">
                <a:solidFill>
                  <a:schemeClr val="tx1"/>
                </a:solidFill>
                <a:effectLst/>
                <a:latin typeface="微软雅黑" panose="020B0503020204020204" charset="-122"/>
                <a:ea typeface="微软雅黑" panose="020B0503020204020204" charset="-122"/>
                <a:cs typeface="微软雅黑" panose="020B0503020204020204" charset="-122"/>
              </a:rPr>
              <a:t>(</a:t>
            </a:r>
            <a:r>
              <a:rPr lang="zh-CN" altLang="en-US" sz="2400" b="1" dirty="0">
                <a:solidFill>
                  <a:schemeClr val="tx1"/>
                </a:solidFill>
                <a:effectLst/>
                <a:latin typeface="微软雅黑" panose="020B0503020204020204" charset="-122"/>
                <a:ea typeface="微软雅黑" panose="020B0503020204020204" charset="-122"/>
                <a:cs typeface="微软雅黑" panose="020B0503020204020204" charset="-122"/>
              </a:rPr>
              <a:t>多元治理结构）</a:t>
            </a:r>
            <a:r>
              <a:rPr lang="zh-CN" altLang="zh-CN" sz="2400" b="1" dirty="0">
                <a:solidFill>
                  <a:schemeClr val="tx1"/>
                </a:solidFill>
                <a:effectLst/>
                <a:latin typeface="微软雅黑" panose="020B0503020204020204" charset="-122"/>
                <a:ea typeface="微软雅黑" panose="020B0503020204020204" charset="-122"/>
                <a:cs typeface="微软雅黑" panose="020B0503020204020204" charset="-122"/>
              </a:rPr>
              <a:t>。</a:t>
            </a:r>
            <a:r>
              <a:rPr lang="zh-CN" altLang="en-US" sz="2400" b="1" dirty="0">
                <a:solidFill>
                  <a:schemeClr val="tx1"/>
                </a:solidFill>
                <a:effectLst/>
                <a:latin typeface="微软雅黑" panose="020B0503020204020204" charset="-122"/>
                <a:ea typeface="微软雅黑" panose="020B0503020204020204" charset="-122"/>
                <a:cs typeface="微软雅黑" panose="020B0503020204020204" charset="-122"/>
              </a:rPr>
              <a:t>形成共建共治共享的社会治理格局。</a:t>
            </a:r>
            <a:r>
              <a:rPr lang="zh-CN" altLang="zh-CN" sz="2400" b="1" u="sng" dirty="0">
                <a:solidFill>
                  <a:schemeClr val="tx1"/>
                </a:solidFill>
                <a:effectLst/>
                <a:latin typeface="微软雅黑" panose="020B0503020204020204" charset="-122"/>
                <a:ea typeface="微软雅黑" panose="020B0503020204020204" charset="-122"/>
                <a:cs typeface="微软雅黑" panose="020B0503020204020204" charset="-122"/>
              </a:rPr>
              <a:t>发挥群团组织和社会组织在社会治理中的作用，畅通和规范市场主体、新社会阶层、社会工作者和志愿者等参与社会治理的途径</a:t>
            </a:r>
            <a:r>
              <a:rPr lang="zh-CN" altLang="zh-CN" sz="2400" b="1" dirty="0">
                <a:solidFill>
                  <a:schemeClr val="tx1"/>
                </a:solidFill>
                <a:effectLst/>
                <a:latin typeface="微软雅黑" panose="020B0503020204020204" charset="-122"/>
                <a:ea typeface="微软雅黑" panose="020B0503020204020204" charset="-122"/>
                <a:cs typeface="微软雅黑" panose="020B0503020204020204" charset="-122"/>
              </a:rPr>
              <a:t>。推动社会治理重心向基层下移，向基层放权赋能，加强城乡社区治理和服务体系建设，减轻基层特别是村级组织负担，加强基层社会治理队伍建设，构建网格化管理、精细化服务、信息化支撑、开放共享的基层管理服务平台。加强和创新市域社会治理，推进市域社会治理现代化。</a:t>
            </a:r>
            <a:endParaRPr lang="zh-CN" altLang="zh-CN" sz="2400" b="1" dirty="0">
              <a:solidFill>
                <a:schemeClr val="tx1"/>
              </a:solidFill>
              <a:effectLst/>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8077835" y="171450"/>
            <a:ext cx="4025900" cy="706755"/>
          </a:xfrm>
          <a:prstGeom prst="rect">
            <a:avLst/>
          </a:prstGeom>
          <a:noFill/>
        </p:spPr>
        <p:txBody>
          <a:bodyPr wrap="square" rtlCol="0">
            <a:spAutoFit/>
          </a:bodyPr>
          <a:lstStyle/>
          <a:p>
            <a:r>
              <a:rPr lang="zh-CN" altLang="en-US" sz="2000" b="1" dirty="0">
                <a:latin typeface="黑体" panose="02010609060101010101" charset="-122"/>
                <a:ea typeface="黑体" panose="02010609060101010101" charset="-122"/>
              </a:rPr>
              <a:t>★坚持</a:t>
            </a:r>
            <a:r>
              <a:rPr lang="zh-CN" altLang="en-US" sz="2000" b="1" dirty="0">
                <a:solidFill>
                  <a:srgbClr val="FF0000"/>
                </a:solidFill>
                <a:highlight>
                  <a:srgbClr val="FFFF00"/>
                </a:highlight>
                <a:latin typeface="黑体" panose="02010609060101010101" charset="-122"/>
                <a:ea typeface="黑体" panose="02010609060101010101" charset="-122"/>
              </a:rPr>
              <a:t>党的领导</a:t>
            </a:r>
            <a:r>
              <a:rPr lang="zh-CN" altLang="en-US" sz="2000" b="1" dirty="0">
                <a:latin typeface="黑体" panose="02010609060101010101" charset="-122"/>
                <a:ea typeface="黑体" panose="02010609060101010101" charset="-122"/>
              </a:rPr>
              <a:t>：党中央总揽全局和协调各方、地方党组织战斗堡垒。</a:t>
            </a:r>
            <a:endParaRPr lang="zh-CN" altLang="en-US" sz="2000" b="1" dirty="0">
              <a:solidFill>
                <a:srgbClr val="FF0000"/>
              </a:solidFill>
              <a:highlight>
                <a:srgbClr val="00FF00"/>
              </a:highlight>
              <a:latin typeface="微软雅黑" panose="020B0503020204020204" charset="-122"/>
              <a:ea typeface="微软雅黑" panose="020B0503020204020204" charset="-122"/>
            </a:endParaRPr>
          </a:p>
        </p:txBody>
      </p:sp>
      <p:sp>
        <p:nvSpPr>
          <p:cNvPr id="4" name="文本框 3"/>
          <p:cNvSpPr txBox="1"/>
          <p:nvPr/>
        </p:nvSpPr>
        <p:spPr>
          <a:xfrm>
            <a:off x="8042910" y="967105"/>
            <a:ext cx="4149090" cy="706755"/>
          </a:xfrm>
          <a:prstGeom prst="rect">
            <a:avLst/>
          </a:prstGeom>
          <a:noFill/>
        </p:spPr>
        <p:txBody>
          <a:bodyPr wrap="square" rtlCol="0">
            <a:spAutoFit/>
          </a:bodyPr>
          <a:lstStyle/>
          <a:p>
            <a:r>
              <a:rPr lang="zh-CN" altLang="en-US" sz="2000" b="1" dirty="0">
                <a:latin typeface="黑体" panose="02010609060101010101" charset="-122"/>
                <a:ea typeface="黑体" panose="02010609060101010101" charset="-122"/>
              </a:rPr>
              <a:t>★</a:t>
            </a:r>
            <a:r>
              <a:rPr lang="zh-CN" altLang="en-US" sz="2000" b="1" dirty="0">
                <a:solidFill>
                  <a:srgbClr val="FF0000"/>
                </a:solidFill>
                <a:highlight>
                  <a:srgbClr val="FFFF00"/>
                </a:highlight>
                <a:latin typeface="黑体" panose="02010609060101010101" charset="-122"/>
                <a:ea typeface="黑体" panose="02010609060101010101" charset="-122"/>
              </a:rPr>
              <a:t>基层群众自治</a:t>
            </a:r>
            <a:r>
              <a:rPr lang="zh-CN" altLang="en-US" sz="2000" b="1" dirty="0">
                <a:latin typeface="黑体" panose="02010609060101010101" charset="-122"/>
                <a:ea typeface="黑体" panose="02010609060101010101" charset="-122"/>
              </a:rPr>
              <a:t>+依法治国+文化引领（核心价值观+道德建设）</a:t>
            </a:r>
            <a:endParaRPr lang="zh-CN" altLang="en-US" sz="2000" b="1" dirty="0">
              <a:solidFill>
                <a:srgbClr val="FF0000"/>
              </a:solidFill>
              <a:highlight>
                <a:srgbClr val="00FF00"/>
              </a:highlight>
              <a:latin typeface="微软雅黑" panose="020B0503020204020204" charset="-122"/>
              <a:ea typeface="微软雅黑" panose="020B0503020204020204" charset="-122"/>
            </a:endParaRPr>
          </a:p>
        </p:txBody>
      </p:sp>
      <p:sp>
        <p:nvSpPr>
          <p:cNvPr id="5" name="文本框 4"/>
          <p:cNvSpPr txBox="1"/>
          <p:nvPr/>
        </p:nvSpPr>
        <p:spPr>
          <a:xfrm>
            <a:off x="8154670" y="1830705"/>
            <a:ext cx="3837305" cy="1014730"/>
          </a:xfrm>
          <a:prstGeom prst="rect">
            <a:avLst/>
          </a:prstGeom>
          <a:noFill/>
        </p:spPr>
        <p:txBody>
          <a:bodyPr wrap="square" rtlCol="0">
            <a:spAutoFit/>
          </a:bodyPr>
          <a:lstStyle/>
          <a:p>
            <a:r>
              <a:rPr lang="zh-CN" altLang="en-US" sz="2000" b="1" dirty="0">
                <a:latin typeface="黑体" panose="02010609060101010101" charset="-122"/>
                <a:ea typeface="黑体" panose="02010609060101010101" charset="-122"/>
              </a:rPr>
              <a:t>★</a:t>
            </a:r>
            <a:r>
              <a:rPr lang="zh-CN" altLang="en-US" sz="2000" b="1" dirty="0">
                <a:solidFill>
                  <a:srgbClr val="FF0000"/>
                </a:solidFill>
                <a:highlight>
                  <a:srgbClr val="FFFF00"/>
                </a:highlight>
                <a:latin typeface="黑体" panose="02010609060101010101" charset="-122"/>
                <a:ea typeface="黑体" panose="02010609060101010101" charset="-122"/>
              </a:rPr>
              <a:t>协商民主</a:t>
            </a:r>
            <a:r>
              <a:rPr lang="zh-CN" altLang="en-US" sz="2000" b="1" dirty="0">
                <a:latin typeface="黑体" panose="02010609060101010101" charset="-122"/>
                <a:ea typeface="黑体" panose="02010609060101010101" charset="-122"/>
              </a:rPr>
              <a:t>：加强基层协商，创新协商方式，发挥好协商议事会的作用。</a:t>
            </a:r>
            <a:endParaRPr lang="zh-CN" altLang="en-US" sz="2000" b="1" dirty="0">
              <a:latin typeface="黑体" panose="02010609060101010101" charset="-122"/>
              <a:ea typeface="黑体" panose="02010609060101010101" charset="-122"/>
            </a:endParaRPr>
          </a:p>
        </p:txBody>
      </p:sp>
      <p:sp>
        <p:nvSpPr>
          <p:cNvPr id="6" name="文本框 5"/>
          <p:cNvSpPr txBox="1"/>
          <p:nvPr/>
        </p:nvSpPr>
        <p:spPr>
          <a:xfrm>
            <a:off x="8154670" y="2845435"/>
            <a:ext cx="3949700" cy="706755"/>
          </a:xfrm>
          <a:prstGeom prst="rect">
            <a:avLst/>
          </a:prstGeom>
          <a:noFill/>
        </p:spPr>
        <p:txBody>
          <a:bodyPr wrap="square" rtlCol="0">
            <a:spAutoFit/>
          </a:bodyPr>
          <a:lstStyle/>
          <a:p>
            <a:pPr algn="l">
              <a:buClrTx/>
              <a:buSzTx/>
              <a:buFontTx/>
            </a:pPr>
            <a:r>
              <a:rPr lang="zh-CN" altLang="en-US" sz="2000" b="1" dirty="0">
                <a:latin typeface="黑体" panose="02010609060101010101" charset="-122"/>
                <a:ea typeface="黑体" panose="02010609060101010101" charset="-122"/>
              </a:rPr>
              <a:t>★发挥</a:t>
            </a:r>
            <a:r>
              <a:rPr lang="zh-CN" altLang="en-US" sz="2000" b="1" dirty="0">
                <a:solidFill>
                  <a:srgbClr val="FF0000"/>
                </a:solidFill>
                <a:highlight>
                  <a:srgbClr val="FFFF00"/>
                </a:highlight>
                <a:latin typeface="黑体" panose="02010609060101010101" charset="-122"/>
                <a:ea typeface="黑体" panose="02010609060101010101" charset="-122"/>
              </a:rPr>
              <a:t>党委、政府、社会组织、自治组织</a:t>
            </a:r>
            <a:r>
              <a:rPr lang="zh-CN" altLang="en-US" sz="2000" b="1" dirty="0">
                <a:latin typeface="黑体" panose="02010609060101010101" charset="-122"/>
                <a:ea typeface="黑体" panose="02010609060101010101" charset="-122"/>
              </a:rPr>
              <a:t>的作用，形成治理合力。</a:t>
            </a:r>
            <a:endParaRPr lang="zh-CN" altLang="en-US" sz="2000" b="1" dirty="0">
              <a:latin typeface="黑体" panose="02010609060101010101" charset="-122"/>
              <a:ea typeface="黑体" panose="02010609060101010101" charset="-122"/>
            </a:endParaRPr>
          </a:p>
        </p:txBody>
      </p:sp>
      <p:sp>
        <p:nvSpPr>
          <p:cNvPr id="7" name="文本框 6"/>
          <p:cNvSpPr txBox="1"/>
          <p:nvPr/>
        </p:nvSpPr>
        <p:spPr>
          <a:xfrm>
            <a:off x="8154670" y="3519805"/>
            <a:ext cx="3643630" cy="1630045"/>
          </a:xfrm>
          <a:prstGeom prst="rect">
            <a:avLst/>
          </a:prstGeom>
          <a:noFill/>
        </p:spPr>
        <p:txBody>
          <a:bodyPr wrap="square" rtlCol="0">
            <a:spAutoFit/>
          </a:bodyPr>
          <a:lstStyle/>
          <a:p>
            <a:r>
              <a:rPr lang="zh-CN" altLang="en-US" sz="2000" b="1" dirty="0">
                <a:latin typeface="黑体" panose="02010609060101010101" charset="-122"/>
                <a:ea typeface="黑体" panose="02010609060101010101" charset="-122"/>
              </a:rPr>
              <a:t>★</a:t>
            </a:r>
            <a:r>
              <a:rPr lang="zh-CN" altLang="en-US" sz="2000" b="1" dirty="0">
                <a:solidFill>
                  <a:srgbClr val="FF0000"/>
                </a:solidFill>
                <a:highlight>
                  <a:srgbClr val="FFFF00"/>
                </a:highlight>
                <a:latin typeface="黑体" panose="02010609060101010101" charset="-122"/>
                <a:ea typeface="黑体" panose="02010609060101010101" charset="-122"/>
              </a:rPr>
              <a:t>政府要处理好与自治组织</a:t>
            </a:r>
            <a:r>
              <a:rPr lang="zh-CN" altLang="en-US" sz="2000" b="1" dirty="0">
                <a:latin typeface="黑体" panose="02010609060101010101" charset="-122"/>
                <a:ea typeface="黑体" panose="02010609060101010101" charset="-122"/>
              </a:rPr>
              <a:t>的关系，该由基层处理的事情交给基层自己解决，该有政府处理的事情不能下派权力，不缺位、不越位、不错位。</a:t>
            </a:r>
            <a:endParaRPr lang="zh-CN" altLang="en-US" sz="2000" b="1" dirty="0">
              <a:latin typeface="黑体" panose="02010609060101010101" charset="-122"/>
              <a:ea typeface="黑体" panose="02010609060101010101" charset="-122"/>
            </a:endParaRPr>
          </a:p>
        </p:txBody>
      </p:sp>
      <p:sp>
        <p:nvSpPr>
          <p:cNvPr id="8" name="文本框 7"/>
          <p:cNvSpPr txBox="1"/>
          <p:nvPr/>
        </p:nvSpPr>
        <p:spPr>
          <a:xfrm>
            <a:off x="8251825" y="5138420"/>
            <a:ext cx="3660140" cy="1630045"/>
          </a:xfrm>
          <a:prstGeom prst="rect">
            <a:avLst/>
          </a:prstGeom>
          <a:noFill/>
        </p:spPr>
        <p:txBody>
          <a:bodyPr wrap="square" rtlCol="0">
            <a:spAutoFit/>
          </a:bodyPr>
          <a:lstStyle/>
          <a:p>
            <a:pPr algn="l">
              <a:buClrTx/>
              <a:buSzTx/>
              <a:buFontTx/>
            </a:pPr>
            <a:r>
              <a:rPr lang="zh-CN" altLang="en-US" sz="2000" b="1" dirty="0">
                <a:latin typeface="黑体" panose="02010609060101010101" charset="-122"/>
                <a:ea typeface="黑体" panose="02010609060101010101" charset="-122"/>
              </a:rPr>
              <a:t>★利用</a:t>
            </a:r>
            <a:r>
              <a:rPr lang="zh-CN" altLang="en-US" sz="2000" b="1" dirty="0">
                <a:solidFill>
                  <a:srgbClr val="FF0000"/>
                </a:solidFill>
                <a:highlight>
                  <a:srgbClr val="FFFF00"/>
                </a:highlight>
                <a:latin typeface="黑体" panose="02010609060101010101" charset="-122"/>
                <a:ea typeface="黑体" panose="02010609060101010101" charset="-122"/>
              </a:rPr>
              <a:t>互联网、大数据等技术手段</a:t>
            </a:r>
            <a:r>
              <a:rPr lang="zh-CN" altLang="en-US" sz="2000" b="1" dirty="0">
                <a:latin typeface="黑体" panose="02010609060101010101" charset="-122"/>
                <a:ea typeface="黑体" panose="02010609060101010101" charset="-122"/>
              </a:rPr>
              <a:t>赋能基层治理，创新治理手段，降低治理成本，提高治理效能，推动</a:t>
            </a:r>
            <a:r>
              <a:rPr lang="zh-CN" altLang="en-US" sz="2000" b="1" dirty="0">
                <a:solidFill>
                  <a:srgbClr val="FF0000"/>
                </a:solidFill>
                <a:highlight>
                  <a:srgbClr val="FFFF00"/>
                </a:highlight>
                <a:latin typeface="黑体" panose="02010609060101010101" charset="-122"/>
                <a:ea typeface="黑体" panose="02010609060101010101" charset="-122"/>
              </a:rPr>
              <a:t>治理能力体系现代化</a:t>
            </a:r>
            <a:r>
              <a:rPr lang="zh-CN" altLang="en-US" sz="2000" b="1" dirty="0">
                <a:latin typeface="黑体" panose="02010609060101010101" charset="-122"/>
                <a:ea typeface="黑体" panose="02010609060101010101" charset="-122"/>
              </a:rPr>
              <a:t>。</a:t>
            </a:r>
            <a:endParaRPr lang="zh-CN" altLang="en-US" sz="2000" b="1" dirty="0">
              <a:solidFill>
                <a:srgbClr val="FF0000"/>
              </a:solidFill>
              <a:highlight>
                <a:srgbClr val="00FF00"/>
              </a:highlight>
              <a:latin typeface="微软雅黑" panose="020B0503020204020204" charset="-122"/>
              <a:ea typeface="微软雅黑" panose="020B0503020204020204" charset="-122"/>
            </a:endParaRPr>
          </a:p>
        </p:txBody>
      </p:sp>
      <p:sp>
        <p:nvSpPr>
          <p:cNvPr id="9" name="文本框 8"/>
          <p:cNvSpPr txBox="1"/>
          <p:nvPr/>
        </p:nvSpPr>
        <p:spPr>
          <a:xfrm>
            <a:off x="0" y="0"/>
            <a:ext cx="7564755" cy="1076325"/>
          </a:xfrm>
          <a:prstGeom prst="rect">
            <a:avLst/>
          </a:prstGeom>
          <a:solidFill>
            <a:schemeClr val="tx1"/>
          </a:solidFill>
        </p:spPr>
        <p:txBody>
          <a:bodyPr wrap="square" rtlCol="0" anchor="t">
            <a:spAutoFit/>
          </a:bodyPr>
          <a:p>
            <a:pPr indent="0" algn="just" fontAlgn="auto">
              <a:lnSpc>
                <a:spcPct val="100000"/>
              </a:lnSpc>
              <a:spcAft>
                <a:spcPts val="0"/>
              </a:spcAft>
            </a:pPr>
            <a:r>
              <a:rPr lang="en-US" altLang="zh-CN" sz="32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a:t>
            </a:r>
            <a:r>
              <a:rPr lang="zh-CN" altLang="en-US" sz="32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政策解</a:t>
            </a:r>
            <a:r>
              <a:rPr lang="en-US" altLang="zh-CN" sz="32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读】</a:t>
            </a:r>
            <a:endParaRPr lang="en-US" altLang="zh-CN" sz="3200" b="1" dirty="0">
              <a:solidFill>
                <a:srgbClr val="FF0000"/>
              </a:solidFill>
              <a:effectLst/>
              <a:latin typeface="微软雅黑" panose="020B0503020204020204" charset="-122"/>
              <a:ea typeface="微软雅黑" panose="020B0503020204020204" charset="-122"/>
              <a:cs typeface="微软雅黑" panose="020B0503020204020204" charset="-122"/>
              <a:sym typeface="+mn-ea"/>
            </a:endParaRPr>
          </a:p>
          <a:p>
            <a:pPr indent="0" algn="just" fontAlgn="auto">
              <a:lnSpc>
                <a:spcPct val="100000"/>
              </a:lnSpc>
              <a:spcAft>
                <a:spcPts val="0"/>
              </a:spcAft>
            </a:pPr>
            <a:r>
              <a:rPr lang="en-US" altLang="zh-CN" sz="32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十四五规划：加强和创新社会治理</a:t>
            </a:r>
            <a:r>
              <a:rPr lang="zh-CN" altLang="zh-CN" sz="3200" b="1" dirty="0">
                <a:solidFill>
                  <a:srgbClr val="000000"/>
                </a:solidFill>
                <a:effectLst/>
                <a:latin typeface="微软雅黑" panose="020B0503020204020204" charset="-122"/>
                <a:ea typeface="微软雅黑" panose="020B0503020204020204" charset="-122"/>
                <a:cs typeface="微软雅黑" panose="020B0503020204020204" charset="-122"/>
                <a:sym typeface="+mn-ea"/>
              </a:rPr>
              <a:t> </a:t>
            </a:r>
            <a:endParaRPr lang="zh-CN" altLang="zh-CN" sz="3200" b="1" dirty="0">
              <a:solidFill>
                <a:srgbClr val="00000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10" name="矩形 9"/>
          <p:cNvSpPr/>
          <p:nvPr/>
        </p:nvSpPr>
        <p:spPr>
          <a:xfrm>
            <a:off x="229870" y="3517900"/>
            <a:ext cx="8486140" cy="2061210"/>
          </a:xfrm>
          <a:prstGeom prst="rect">
            <a:avLst/>
          </a:prstGeom>
          <a:solidFill>
            <a:schemeClr val="accent2">
              <a:lumMod val="60000"/>
              <a:lumOff val="40000"/>
            </a:schemeClr>
          </a:solidFill>
          <a:ln>
            <a:noFill/>
          </a:ln>
        </p:spPr>
        <p:txBody>
          <a:bodyPr wrap="square" rtlCol="0" anchor="t">
            <a:spAutoFit/>
          </a:bodyPr>
          <a:p>
            <a:pPr algn="l"/>
            <a:r>
              <a:rPr lang="zh-CN" altLang="en-US" sz="3200" b="1">
                <a:solidFill>
                  <a:schemeClr val="tx1"/>
                </a:solidFill>
                <a:effectLst/>
              </a:rPr>
              <a:t>辩一辩：</a:t>
            </a:r>
            <a:endParaRPr lang="zh-CN" altLang="en-US" sz="3200" b="1">
              <a:solidFill>
                <a:schemeClr val="tx1"/>
              </a:solidFill>
              <a:effectLst/>
            </a:endParaRPr>
          </a:p>
          <a:p>
            <a:pPr algn="l"/>
            <a:r>
              <a:rPr lang="zh-CN" altLang="en-US" sz="3200" b="1">
                <a:solidFill>
                  <a:schemeClr val="tx1"/>
                </a:solidFill>
                <a:effectLst/>
              </a:rPr>
              <a:t>甲：</a:t>
            </a:r>
            <a:r>
              <a:rPr lang="zh-CN" altLang="en-US" sz="3200" b="1">
                <a:effectLst/>
                <a:sym typeface="+mn-ea"/>
              </a:rPr>
              <a:t>基层治理（</a:t>
            </a:r>
            <a:r>
              <a:rPr lang="zh-CN" altLang="en-US" sz="3200" b="1">
                <a:effectLst/>
                <a:sym typeface="+mn-ea"/>
              </a:rPr>
              <a:t>体系）</a:t>
            </a:r>
            <a:r>
              <a:rPr lang="zh-CN" altLang="en-US" sz="3200" b="1">
                <a:effectLst/>
                <a:sym typeface="+mn-ea"/>
              </a:rPr>
              <a:t>需要基层党组织的领导</a:t>
            </a:r>
            <a:endParaRPr lang="zh-CN" altLang="en-US" sz="3200" b="1">
              <a:effectLst/>
              <a:sym typeface="+mn-ea"/>
            </a:endParaRPr>
          </a:p>
          <a:p>
            <a:pPr algn="l"/>
            <a:r>
              <a:rPr lang="zh-CN" altLang="en-US" sz="3200" b="1">
                <a:solidFill>
                  <a:schemeClr val="tx1"/>
                </a:solidFill>
                <a:effectLst/>
              </a:rPr>
              <a:t>乙：</a:t>
            </a:r>
            <a:r>
              <a:rPr lang="zh-CN" altLang="en-US" sz="3200" b="1">
                <a:effectLst/>
                <a:sym typeface="+mn-ea"/>
              </a:rPr>
              <a:t>基层治理（</a:t>
            </a:r>
            <a:r>
              <a:rPr lang="zh-CN" altLang="en-US" sz="3200" b="1">
                <a:effectLst/>
                <a:sym typeface="+mn-ea"/>
              </a:rPr>
              <a:t>体系）需要基层群众自治组织发挥作用</a:t>
            </a:r>
            <a:endParaRPr lang="zh-CN" altLang="en-US" sz="3200" b="1">
              <a:solidFill>
                <a:schemeClr val="tx1"/>
              </a:solidFill>
              <a:effectLst/>
              <a:sym typeface="+mn-ea"/>
            </a:endParaRPr>
          </a:p>
        </p:txBody>
      </p:sp>
      <p:sp>
        <p:nvSpPr>
          <p:cNvPr id="16" name="矩形 15"/>
          <p:cNvSpPr/>
          <p:nvPr/>
        </p:nvSpPr>
        <p:spPr>
          <a:xfrm>
            <a:off x="7183120" y="287655"/>
            <a:ext cx="894080" cy="521970"/>
          </a:xfrm>
          <a:prstGeom prst="rect">
            <a:avLst/>
          </a:prstGeom>
          <a:solidFill>
            <a:schemeClr val="accent2"/>
          </a:solidFill>
          <a:ln>
            <a:noFill/>
          </a:ln>
        </p:spPr>
        <p:txBody>
          <a:bodyPr wrap="none" rtlCol="0" anchor="t">
            <a:spAutoFit/>
          </a:bodyPr>
          <a:p>
            <a:pPr algn="ctr"/>
            <a:r>
              <a:rPr lang="zh-CN" altLang="en-US" sz="2800" b="1">
                <a:solidFill>
                  <a:schemeClr val="tx1"/>
                </a:solidFill>
                <a:effectLst/>
              </a:rPr>
              <a:t>政治</a:t>
            </a:r>
            <a:endParaRPr lang="zh-CN" altLang="en-US" sz="2800" b="1">
              <a:solidFill>
                <a:schemeClr val="tx1"/>
              </a:solidFill>
              <a:effectLst/>
            </a:endParaRPr>
          </a:p>
        </p:txBody>
      </p:sp>
      <p:sp>
        <p:nvSpPr>
          <p:cNvPr id="17" name="矩形 16"/>
          <p:cNvSpPr/>
          <p:nvPr/>
        </p:nvSpPr>
        <p:spPr>
          <a:xfrm>
            <a:off x="6007100" y="1087755"/>
            <a:ext cx="2070100" cy="521970"/>
          </a:xfrm>
          <a:prstGeom prst="rect">
            <a:avLst/>
          </a:prstGeom>
          <a:solidFill>
            <a:schemeClr val="accent3">
              <a:lumMod val="20000"/>
              <a:lumOff val="80000"/>
            </a:schemeClr>
          </a:solidFill>
          <a:ln>
            <a:noFill/>
          </a:ln>
        </p:spPr>
        <p:txBody>
          <a:bodyPr wrap="square" rtlCol="0" anchor="t">
            <a:spAutoFit/>
          </a:bodyPr>
          <a:p>
            <a:pPr algn="ctr"/>
            <a:r>
              <a:rPr lang="zh-CN" altLang="en-US" sz="2800" b="1">
                <a:solidFill>
                  <a:schemeClr val="tx1"/>
                </a:solidFill>
                <a:effectLst/>
              </a:rPr>
              <a:t>法治、德治</a:t>
            </a:r>
            <a:endParaRPr lang="zh-CN" altLang="en-US" sz="2800" b="1">
              <a:solidFill>
                <a:schemeClr val="tx1"/>
              </a:solidFill>
              <a:effectLst/>
            </a:endParaRPr>
          </a:p>
        </p:txBody>
      </p:sp>
      <p:sp>
        <p:nvSpPr>
          <p:cNvPr id="19" name="矩形 18"/>
          <p:cNvSpPr/>
          <p:nvPr/>
        </p:nvSpPr>
        <p:spPr>
          <a:xfrm>
            <a:off x="7131050" y="5824220"/>
            <a:ext cx="1200785" cy="521970"/>
          </a:xfrm>
          <a:prstGeom prst="rect">
            <a:avLst/>
          </a:prstGeom>
          <a:solidFill>
            <a:schemeClr val="accent3">
              <a:lumMod val="60000"/>
              <a:lumOff val="40000"/>
            </a:schemeClr>
          </a:solidFill>
          <a:ln>
            <a:noFill/>
          </a:ln>
        </p:spPr>
        <p:txBody>
          <a:bodyPr wrap="square" rtlCol="0" anchor="t">
            <a:spAutoFit/>
          </a:bodyPr>
          <a:p>
            <a:pPr algn="ctr"/>
            <a:r>
              <a:rPr lang="zh-CN" altLang="en-US" sz="2800" b="1">
                <a:solidFill>
                  <a:schemeClr val="tx1"/>
                </a:solidFill>
                <a:effectLst/>
              </a:rPr>
              <a:t>智治</a:t>
            </a:r>
            <a:endParaRPr lang="zh-CN" altLang="en-US" sz="2800" b="1">
              <a:solidFill>
                <a:schemeClr val="tx1"/>
              </a:solidFill>
              <a:effectLst/>
            </a:endParaRPr>
          </a:p>
        </p:txBody>
      </p:sp>
      <p:cxnSp>
        <p:nvCxnSpPr>
          <p:cNvPr id="11" name="直接连接符 10"/>
          <p:cNvCxnSpPr/>
          <p:nvPr>
            <p:custDataLst>
              <p:tags r:id="rId1"/>
            </p:custDataLst>
          </p:nvPr>
        </p:nvCxnSpPr>
        <p:spPr>
          <a:xfrm>
            <a:off x="3756660" y="1553845"/>
            <a:ext cx="2250440" cy="9525"/>
          </a:xfrm>
          <a:prstGeom prst="line">
            <a:avLst/>
          </a:prstGeom>
          <a:ln w="50800" cmpd="sng">
            <a:solidFill>
              <a:srgbClr val="FF0000"/>
            </a:solidFill>
            <a:prstDash val="solid"/>
          </a:ln>
        </p:spPr>
        <p:style>
          <a:lnRef idx="2">
            <a:schemeClr val="accent1"/>
          </a:lnRef>
          <a:fillRef idx="0">
            <a:srgbClr val="FFFFFF"/>
          </a:fillRef>
          <a:effectRef idx="0">
            <a:srgbClr val="FFFFFF"/>
          </a:effectRef>
          <a:fontRef idx="minor">
            <a:schemeClr val="tx1"/>
          </a:fontRef>
        </p:style>
      </p:cxnSp>
      <p:cxnSp>
        <p:nvCxnSpPr>
          <p:cNvPr id="12" name="直接连接符 11"/>
          <p:cNvCxnSpPr/>
          <p:nvPr>
            <p:custDataLst>
              <p:tags r:id="rId2"/>
            </p:custDataLst>
          </p:nvPr>
        </p:nvCxnSpPr>
        <p:spPr>
          <a:xfrm flipV="1">
            <a:off x="5456555" y="1984375"/>
            <a:ext cx="2415540" cy="3810"/>
          </a:xfrm>
          <a:prstGeom prst="line">
            <a:avLst/>
          </a:prstGeom>
          <a:ln w="50800" cmpd="sng">
            <a:solidFill>
              <a:schemeClr val="accent2"/>
            </a:solidFill>
            <a:prstDash val="solid"/>
          </a:ln>
        </p:spPr>
        <p:style>
          <a:lnRef idx="2">
            <a:schemeClr val="accent1"/>
          </a:lnRef>
          <a:fillRef idx="0">
            <a:srgbClr val="FFFFFF"/>
          </a:fillRef>
          <a:effectRef idx="0">
            <a:srgbClr val="FFFFFF"/>
          </a:effectRef>
          <a:fontRef idx="minor">
            <a:schemeClr val="tx1"/>
          </a:fontRef>
        </p:style>
      </p:cxnSp>
      <p:cxnSp>
        <p:nvCxnSpPr>
          <p:cNvPr id="13" name="直接连接符 12"/>
          <p:cNvCxnSpPr/>
          <p:nvPr>
            <p:custDataLst>
              <p:tags r:id="rId3"/>
            </p:custDataLst>
          </p:nvPr>
        </p:nvCxnSpPr>
        <p:spPr>
          <a:xfrm flipV="1">
            <a:off x="179705" y="1988185"/>
            <a:ext cx="665480" cy="12065"/>
          </a:xfrm>
          <a:prstGeom prst="line">
            <a:avLst/>
          </a:prstGeom>
          <a:ln w="50800" cmpd="sng">
            <a:solidFill>
              <a:srgbClr val="FF0000"/>
            </a:solidFill>
            <a:prstDash val="solid"/>
          </a:ln>
        </p:spPr>
        <p:style>
          <a:lnRef idx="2">
            <a:schemeClr val="accent1"/>
          </a:lnRef>
          <a:fillRef idx="0">
            <a:srgbClr val="FFFFFF"/>
          </a:fillRef>
          <a:effectRef idx="0">
            <a:srgbClr val="FFFFFF"/>
          </a:effectRef>
          <a:fontRef idx="minor">
            <a:schemeClr val="tx1"/>
          </a:fontRef>
        </p:style>
      </p:cxnSp>
      <p:cxnSp>
        <p:nvCxnSpPr>
          <p:cNvPr id="14" name="直接连接符 13"/>
          <p:cNvCxnSpPr/>
          <p:nvPr>
            <p:custDataLst>
              <p:tags r:id="rId4"/>
            </p:custDataLst>
          </p:nvPr>
        </p:nvCxnSpPr>
        <p:spPr>
          <a:xfrm>
            <a:off x="6209665" y="1578610"/>
            <a:ext cx="1623695" cy="13970"/>
          </a:xfrm>
          <a:prstGeom prst="line">
            <a:avLst/>
          </a:prstGeom>
          <a:ln w="50800" cmpd="sng">
            <a:solidFill>
              <a:srgbClr val="FF0000"/>
            </a:solidFill>
            <a:prstDash val="solid"/>
          </a:ln>
        </p:spPr>
        <p:style>
          <a:lnRef idx="2">
            <a:schemeClr val="accent1"/>
          </a:lnRef>
          <a:fillRef idx="0">
            <a:srgbClr val="FFFFFF"/>
          </a:fillRef>
          <a:effectRef idx="0">
            <a:srgbClr val="FFFFFF"/>
          </a:effectRef>
          <a:fontRef idx="minor">
            <a:schemeClr val="tx1"/>
          </a:fontRef>
        </p:style>
      </p:cxnSp>
      <p:cxnSp>
        <p:nvCxnSpPr>
          <p:cNvPr id="15" name="直接连接符 14"/>
          <p:cNvCxnSpPr/>
          <p:nvPr>
            <p:custDataLst>
              <p:tags r:id="rId5"/>
            </p:custDataLst>
          </p:nvPr>
        </p:nvCxnSpPr>
        <p:spPr>
          <a:xfrm flipV="1">
            <a:off x="4279265" y="2845435"/>
            <a:ext cx="3784600" cy="10795"/>
          </a:xfrm>
          <a:prstGeom prst="line">
            <a:avLst/>
          </a:prstGeom>
          <a:ln w="50800" cmpd="sng">
            <a:solidFill>
              <a:schemeClr val="accent4"/>
            </a:solidFill>
            <a:prstDash val="solid"/>
          </a:ln>
        </p:spPr>
        <p:style>
          <a:lnRef idx="2">
            <a:schemeClr val="accent1"/>
          </a:lnRef>
          <a:fillRef idx="0">
            <a:srgbClr val="FFFFFF"/>
          </a:fillRef>
          <a:effectRef idx="0">
            <a:srgbClr val="FFFFFF"/>
          </a:effectRef>
          <a:fontRef idx="minor">
            <a:schemeClr val="tx1"/>
          </a:fontRef>
        </p:style>
      </p:cxnSp>
      <p:cxnSp>
        <p:nvCxnSpPr>
          <p:cNvPr id="20" name="直接连接符 19"/>
          <p:cNvCxnSpPr/>
          <p:nvPr>
            <p:custDataLst>
              <p:tags r:id="rId6"/>
            </p:custDataLst>
          </p:nvPr>
        </p:nvCxnSpPr>
        <p:spPr>
          <a:xfrm>
            <a:off x="6236335" y="3305175"/>
            <a:ext cx="1806575" cy="16510"/>
          </a:xfrm>
          <a:prstGeom prst="line">
            <a:avLst/>
          </a:prstGeom>
          <a:ln w="50800" cmpd="sng">
            <a:solidFill>
              <a:schemeClr val="accent6"/>
            </a:solidFill>
            <a:prstDash val="solid"/>
          </a:ln>
        </p:spPr>
        <p:style>
          <a:lnRef idx="2">
            <a:schemeClr val="accent1"/>
          </a:lnRef>
          <a:fillRef idx="0">
            <a:srgbClr val="FFFFFF"/>
          </a:fillRef>
          <a:effectRef idx="0">
            <a:srgbClr val="FFFFFF"/>
          </a:effectRef>
          <a:fontRef idx="minor">
            <a:schemeClr val="tx1"/>
          </a:fontRef>
        </p:style>
      </p:cxnSp>
      <p:cxnSp>
        <p:nvCxnSpPr>
          <p:cNvPr id="21" name="直接连接符 20"/>
          <p:cNvCxnSpPr/>
          <p:nvPr>
            <p:custDataLst>
              <p:tags r:id="rId7"/>
            </p:custDataLst>
          </p:nvPr>
        </p:nvCxnSpPr>
        <p:spPr>
          <a:xfrm>
            <a:off x="179705" y="3700145"/>
            <a:ext cx="2250440" cy="9525"/>
          </a:xfrm>
          <a:prstGeom prst="line">
            <a:avLst/>
          </a:prstGeom>
          <a:ln w="50800" cmpd="sng">
            <a:solidFill>
              <a:srgbClr val="7030A0"/>
            </a:solidFill>
            <a:prstDash val="solid"/>
          </a:ln>
        </p:spPr>
        <p:style>
          <a:lnRef idx="2">
            <a:schemeClr val="accent1"/>
          </a:lnRef>
          <a:fillRef idx="0">
            <a:srgbClr val="FFFFFF"/>
          </a:fillRef>
          <a:effectRef idx="0">
            <a:srgbClr val="FFFFFF"/>
          </a:effectRef>
          <a:fontRef idx="minor">
            <a:schemeClr val="tx1"/>
          </a:fontRef>
        </p:style>
      </p:cxnSp>
      <p:sp>
        <p:nvSpPr>
          <p:cNvPr id="18" name="矩形 17"/>
          <p:cNvSpPr/>
          <p:nvPr/>
        </p:nvSpPr>
        <p:spPr>
          <a:xfrm>
            <a:off x="6953250" y="2891790"/>
            <a:ext cx="1200785" cy="521970"/>
          </a:xfrm>
          <a:prstGeom prst="rect">
            <a:avLst/>
          </a:prstGeom>
          <a:solidFill>
            <a:schemeClr val="accent4"/>
          </a:solidFill>
          <a:ln>
            <a:noFill/>
          </a:ln>
        </p:spPr>
        <p:txBody>
          <a:bodyPr wrap="square" rtlCol="0" anchor="t">
            <a:spAutoFit/>
          </a:bodyPr>
          <a:p>
            <a:pPr algn="ctr"/>
            <a:r>
              <a:rPr lang="zh-CN" altLang="en-US" sz="2800" b="1">
                <a:solidFill>
                  <a:schemeClr val="tx1"/>
                </a:solidFill>
                <a:effectLst/>
              </a:rPr>
              <a:t>自治</a:t>
            </a:r>
            <a:endParaRPr lang="zh-CN" altLang="en-US" sz="2800" b="1">
              <a:solidFill>
                <a:schemeClr val="tx1"/>
              </a:solidFill>
              <a:effectLst/>
            </a:endParaRPr>
          </a:p>
        </p:txBody>
      </p:sp>
      <p:cxnSp>
        <p:nvCxnSpPr>
          <p:cNvPr id="22" name="直接连接符 21"/>
          <p:cNvCxnSpPr/>
          <p:nvPr>
            <p:custDataLst>
              <p:tags r:id="rId8"/>
            </p:custDataLst>
          </p:nvPr>
        </p:nvCxnSpPr>
        <p:spPr>
          <a:xfrm flipV="1">
            <a:off x="229870" y="5958205"/>
            <a:ext cx="3400425" cy="43815"/>
          </a:xfrm>
          <a:prstGeom prst="line">
            <a:avLst/>
          </a:prstGeom>
          <a:ln w="50800" cmpd="sng">
            <a:solidFill>
              <a:srgbClr val="00B0F0"/>
            </a:solidFill>
            <a:prstDash val="solid"/>
          </a:ln>
        </p:spPr>
        <p:style>
          <a:lnRef idx="2">
            <a:schemeClr val="accent1"/>
          </a:lnRef>
          <a:fillRef idx="0">
            <a:srgbClr val="FFFFFF"/>
          </a:fillRef>
          <a:effectRef idx="0">
            <a:srgbClr val="FFFFFF"/>
          </a:effectRef>
          <a:fontRef idx="minor">
            <a:schemeClr val="tx1"/>
          </a:fontRef>
        </p:style>
      </p:cxnSp>
      <p:cxnSp>
        <p:nvCxnSpPr>
          <p:cNvPr id="23" name="直接连接符 22"/>
          <p:cNvCxnSpPr/>
          <p:nvPr>
            <p:custDataLst>
              <p:tags r:id="rId9"/>
            </p:custDataLst>
          </p:nvPr>
        </p:nvCxnSpPr>
        <p:spPr>
          <a:xfrm>
            <a:off x="5046345" y="5958205"/>
            <a:ext cx="2250440" cy="9525"/>
          </a:xfrm>
          <a:prstGeom prst="line">
            <a:avLst/>
          </a:prstGeom>
          <a:ln w="50800" cmpd="sng">
            <a:solidFill>
              <a:srgbClr val="00B0F0"/>
            </a:solidFill>
            <a:prstDash val="solid"/>
          </a:ln>
        </p:spPr>
        <p:style>
          <a:lnRef idx="2">
            <a:schemeClr val="accent1"/>
          </a:lnRef>
          <a:fillRef idx="0">
            <a:srgbClr val="FFFFFF"/>
          </a:fillRef>
          <a:effectRef idx="0">
            <a:srgbClr val="FFFFFF"/>
          </a:effectRef>
          <a:fontRef idx="minor">
            <a:schemeClr val="tx1"/>
          </a:fontRef>
        </p:style>
      </p:cxnSp>
      <p:cxnSp>
        <p:nvCxnSpPr>
          <p:cNvPr id="24" name="直接连接符 23"/>
          <p:cNvCxnSpPr/>
          <p:nvPr>
            <p:custDataLst>
              <p:tags r:id="rId10"/>
            </p:custDataLst>
          </p:nvPr>
        </p:nvCxnSpPr>
        <p:spPr>
          <a:xfrm>
            <a:off x="179705" y="4173220"/>
            <a:ext cx="4765675" cy="13970"/>
          </a:xfrm>
          <a:prstGeom prst="line">
            <a:avLst/>
          </a:prstGeom>
          <a:ln w="50800" cmpd="sng">
            <a:solidFill>
              <a:srgbClr val="7030A0"/>
            </a:solidFill>
            <a:prstDash val="solid"/>
          </a:ln>
        </p:spPr>
        <p:style>
          <a:lnRef idx="2">
            <a:schemeClr val="accent1"/>
          </a:lnRef>
          <a:fillRef idx="0">
            <a:srgbClr val="FFFFFF"/>
          </a:fillRef>
          <a:effectRef idx="0">
            <a:srgbClr val="FFFFFF"/>
          </a:effectRef>
          <a:fontRef idx="minor">
            <a:schemeClr val="tx1"/>
          </a:fontRef>
        </p:style>
      </p:cxnSp>
      <p:cxnSp>
        <p:nvCxnSpPr>
          <p:cNvPr id="25" name="直接连接符 24"/>
          <p:cNvCxnSpPr/>
          <p:nvPr>
            <p:custDataLst>
              <p:tags r:id="rId11"/>
            </p:custDataLst>
          </p:nvPr>
        </p:nvCxnSpPr>
        <p:spPr>
          <a:xfrm>
            <a:off x="4932680" y="5495925"/>
            <a:ext cx="3067050" cy="7620"/>
          </a:xfrm>
          <a:prstGeom prst="line">
            <a:avLst/>
          </a:prstGeom>
          <a:ln w="50800" cmpd="sng">
            <a:solidFill>
              <a:srgbClr val="00B0F0"/>
            </a:solidFill>
            <a:prstDash val="solid"/>
          </a:ln>
        </p:spPr>
        <p:style>
          <a:lnRef idx="2">
            <a:schemeClr val="accent1"/>
          </a:lnRef>
          <a:fillRef idx="0">
            <a:srgbClr val="FFFFFF"/>
          </a:fillRef>
          <a:effectRef idx="0">
            <a:srgbClr val="FFFFFF"/>
          </a:effectRef>
          <a:fontRef idx="minor">
            <a:schemeClr val="tx1"/>
          </a:fontRef>
        </p:style>
      </p:cxnSp>
      <p:cxnSp>
        <p:nvCxnSpPr>
          <p:cNvPr id="26" name="直接连接符 25"/>
          <p:cNvCxnSpPr/>
          <p:nvPr>
            <p:custDataLst>
              <p:tags r:id="rId12"/>
            </p:custDataLst>
          </p:nvPr>
        </p:nvCxnSpPr>
        <p:spPr>
          <a:xfrm>
            <a:off x="4803775" y="6422390"/>
            <a:ext cx="2250440" cy="9525"/>
          </a:xfrm>
          <a:prstGeom prst="line">
            <a:avLst/>
          </a:prstGeom>
          <a:ln w="50800" cmpd="sng">
            <a:solidFill>
              <a:srgbClr val="00B0F0"/>
            </a:solidFill>
            <a:prstDash val="solid"/>
          </a:ln>
        </p:spPr>
        <p:style>
          <a:lnRef idx="2">
            <a:schemeClr val="accent1"/>
          </a:lnRef>
          <a:fillRef idx="0">
            <a:srgbClr val="FFFFFF"/>
          </a:fillRef>
          <a:effectRef idx="0">
            <a:srgbClr val="FFFFFF"/>
          </a:effectRef>
          <a:fontRef idx="minor">
            <a:schemeClr val="tx1"/>
          </a:fontRef>
        </p:style>
      </p:cxnSp>
      <p:cxnSp>
        <p:nvCxnSpPr>
          <p:cNvPr id="27" name="直接连接符 26"/>
          <p:cNvCxnSpPr/>
          <p:nvPr>
            <p:custDataLst>
              <p:tags r:id="rId13"/>
            </p:custDataLst>
          </p:nvPr>
        </p:nvCxnSpPr>
        <p:spPr>
          <a:xfrm>
            <a:off x="1762125" y="3277870"/>
            <a:ext cx="4141470" cy="13970"/>
          </a:xfrm>
          <a:prstGeom prst="line">
            <a:avLst/>
          </a:prstGeom>
          <a:ln w="50800" cmpd="sng">
            <a:solidFill>
              <a:schemeClr val="accent4"/>
            </a:solidFill>
            <a:prstDash val="solid"/>
          </a:ln>
        </p:spPr>
        <p:style>
          <a:lnRef idx="2">
            <a:schemeClr val="accent1"/>
          </a:lnRef>
          <a:fillRef idx="0">
            <a:srgbClr val="FFFFFF"/>
          </a:fillRef>
          <a:effectRef idx="0">
            <a:srgbClr val="FFFFFF"/>
          </a:effectRef>
          <a:fontRef idx="minor">
            <a:schemeClr val="tx1"/>
          </a:fontRef>
        </p:style>
      </p:cxnSp>
      <p:cxnSp>
        <p:nvCxnSpPr>
          <p:cNvPr id="28" name="直接连接符 27"/>
          <p:cNvCxnSpPr/>
          <p:nvPr>
            <p:custDataLst>
              <p:tags r:id="rId14"/>
            </p:custDataLst>
          </p:nvPr>
        </p:nvCxnSpPr>
        <p:spPr>
          <a:xfrm flipV="1">
            <a:off x="343535" y="4608830"/>
            <a:ext cx="6544310" cy="41910"/>
          </a:xfrm>
          <a:prstGeom prst="line">
            <a:avLst/>
          </a:prstGeom>
          <a:ln w="50800" cmpd="sng">
            <a:solidFill>
              <a:srgbClr val="C00000"/>
            </a:solidFill>
            <a:prstDash val="solid"/>
          </a:ln>
        </p:spPr>
        <p:style>
          <a:lnRef idx="2">
            <a:schemeClr val="accent1"/>
          </a:lnRef>
          <a:fillRef idx="0">
            <a:srgbClr val="FFFFFF"/>
          </a:fillRef>
          <a:effectRef idx="0">
            <a:srgbClr val="FFFFFF"/>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ppt_x"/>
                                          </p:val>
                                        </p:tav>
                                      </p:tavLst>
                                    </p:anim>
                                    <p:anim calcmode="lin" valueType="num">
                                      <p:cBhvr additive="base">
                                        <p:cTn id="7" dur="500"/>
                                        <p:tgtEl>
                                          <p:spTgt spid="10"/>
                                        </p:tgtEl>
                                        <p:attrNameLst>
                                          <p:attrName>ppt_y</p:attrName>
                                        </p:attrNameLst>
                                      </p:cBhvr>
                                      <p:tavLst>
                                        <p:tav tm="0">
                                          <p:val>
                                            <p:strVal val="ppt_y"/>
                                          </p:val>
                                        </p:tav>
                                        <p:tav tm="100000">
                                          <p:val>
                                            <p:strVal val="1+ppt_h/2"/>
                                          </p:val>
                                        </p:tav>
                                      </p:tavLst>
                                    </p:anim>
                                    <p:set>
                                      <p:cBhvr>
                                        <p:cTn id="8" dur="1" fill="hold">
                                          <p:stCondLst>
                                            <p:cond delay="499"/>
                                          </p:stCondLst>
                                        </p:cTn>
                                        <p:tgtEl>
                                          <p:spTgt spid="1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ppt_x"/>
                                          </p:val>
                                        </p:tav>
                                        <p:tav tm="100000">
                                          <p:val>
                                            <p:strVal val="#ppt_x"/>
                                          </p:val>
                                        </p:tav>
                                      </p:tavLst>
                                    </p:anim>
                                    <p:anim calcmode="lin" valueType="num">
                                      <p:cBhvr additive="base">
                                        <p:cTn id="8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additive="base">
                                        <p:cTn id="85" dur="500" fill="hold"/>
                                        <p:tgtEl>
                                          <p:spTgt spid="25"/>
                                        </p:tgtEl>
                                        <p:attrNameLst>
                                          <p:attrName>ppt_x</p:attrName>
                                        </p:attrNameLst>
                                      </p:cBhvr>
                                      <p:tavLst>
                                        <p:tav tm="0">
                                          <p:val>
                                            <p:strVal val="#ppt_x"/>
                                          </p:val>
                                        </p:tav>
                                        <p:tav tm="100000">
                                          <p:val>
                                            <p:strVal val="#ppt_x"/>
                                          </p:val>
                                        </p:tav>
                                      </p:tavLst>
                                    </p:anim>
                                    <p:anim calcmode="lin" valueType="num">
                                      <p:cBhvr additive="base">
                                        <p:cTn id="8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fill="hold"/>
                                        <p:tgtEl>
                                          <p:spTgt spid="22"/>
                                        </p:tgtEl>
                                        <p:attrNameLst>
                                          <p:attrName>ppt_x</p:attrName>
                                        </p:attrNameLst>
                                      </p:cBhvr>
                                      <p:tavLst>
                                        <p:tav tm="0">
                                          <p:val>
                                            <p:strVal val="#ppt_x"/>
                                          </p:val>
                                        </p:tav>
                                        <p:tav tm="100000">
                                          <p:val>
                                            <p:strVal val="#ppt_x"/>
                                          </p:val>
                                        </p:tav>
                                      </p:tavLst>
                                    </p:anim>
                                    <p:anim calcmode="lin" valueType="num">
                                      <p:cBhvr additive="base">
                                        <p:cTn id="9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additive="base">
                                        <p:cTn id="97" dur="500" fill="hold"/>
                                        <p:tgtEl>
                                          <p:spTgt spid="23"/>
                                        </p:tgtEl>
                                        <p:attrNameLst>
                                          <p:attrName>ppt_x</p:attrName>
                                        </p:attrNameLst>
                                      </p:cBhvr>
                                      <p:tavLst>
                                        <p:tav tm="0">
                                          <p:val>
                                            <p:strVal val="#ppt_x"/>
                                          </p:val>
                                        </p:tav>
                                        <p:tav tm="100000">
                                          <p:val>
                                            <p:strVal val="#ppt_x"/>
                                          </p:val>
                                        </p:tav>
                                      </p:tavLst>
                                    </p:anim>
                                    <p:anim calcmode="lin" valueType="num">
                                      <p:cBhvr additive="base">
                                        <p:cTn id="9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additive="base">
                                        <p:cTn id="103" dur="500" fill="hold"/>
                                        <p:tgtEl>
                                          <p:spTgt spid="26"/>
                                        </p:tgtEl>
                                        <p:attrNameLst>
                                          <p:attrName>ppt_x</p:attrName>
                                        </p:attrNameLst>
                                      </p:cBhvr>
                                      <p:tavLst>
                                        <p:tav tm="0">
                                          <p:val>
                                            <p:strVal val="#ppt_x"/>
                                          </p:val>
                                        </p:tav>
                                        <p:tav tm="100000">
                                          <p:val>
                                            <p:strVal val="#ppt_x"/>
                                          </p:val>
                                        </p:tav>
                                      </p:tavLst>
                                    </p:anim>
                                    <p:anim calcmode="lin" valueType="num">
                                      <p:cBhvr additive="base">
                                        <p:cTn id="10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additive="base">
                                        <p:cTn id="109" dur="500" fill="hold"/>
                                        <p:tgtEl>
                                          <p:spTgt spid="3"/>
                                        </p:tgtEl>
                                        <p:attrNameLst>
                                          <p:attrName>ppt_x</p:attrName>
                                        </p:attrNameLst>
                                      </p:cBhvr>
                                      <p:tavLst>
                                        <p:tav tm="0">
                                          <p:val>
                                            <p:strVal val="#ppt_x"/>
                                          </p:val>
                                        </p:tav>
                                        <p:tav tm="100000">
                                          <p:val>
                                            <p:strVal val="#ppt_x"/>
                                          </p:val>
                                        </p:tav>
                                      </p:tavLst>
                                    </p:anim>
                                    <p:anim calcmode="lin" valueType="num">
                                      <p:cBhvr additive="base">
                                        <p:cTn id="11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4"/>
                                        </p:tgtEl>
                                        <p:attrNameLst>
                                          <p:attrName>style.visibility</p:attrName>
                                        </p:attrNameLst>
                                      </p:cBhvr>
                                      <p:to>
                                        <p:strVal val="visible"/>
                                      </p:to>
                                    </p:set>
                                    <p:anim calcmode="lin" valueType="num">
                                      <p:cBhvr additive="base">
                                        <p:cTn id="115" dur="500" fill="hold"/>
                                        <p:tgtEl>
                                          <p:spTgt spid="4"/>
                                        </p:tgtEl>
                                        <p:attrNameLst>
                                          <p:attrName>ppt_x</p:attrName>
                                        </p:attrNameLst>
                                      </p:cBhvr>
                                      <p:tavLst>
                                        <p:tav tm="0">
                                          <p:val>
                                            <p:strVal val="#ppt_x"/>
                                          </p:val>
                                        </p:tav>
                                        <p:tav tm="100000">
                                          <p:val>
                                            <p:strVal val="#ppt_x"/>
                                          </p:val>
                                        </p:tav>
                                      </p:tavLst>
                                    </p:anim>
                                    <p:anim calcmode="lin" valueType="num">
                                      <p:cBhvr additive="base">
                                        <p:cTn id="1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5"/>
                                        </p:tgtEl>
                                        <p:attrNameLst>
                                          <p:attrName>style.visibility</p:attrName>
                                        </p:attrNameLst>
                                      </p:cBhvr>
                                      <p:to>
                                        <p:strVal val="visible"/>
                                      </p:to>
                                    </p:set>
                                    <p:anim calcmode="lin" valueType="num">
                                      <p:cBhvr additive="base">
                                        <p:cTn id="121" dur="500" fill="hold"/>
                                        <p:tgtEl>
                                          <p:spTgt spid="5"/>
                                        </p:tgtEl>
                                        <p:attrNameLst>
                                          <p:attrName>ppt_x</p:attrName>
                                        </p:attrNameLst>
                                      </p:cBhvr>
                                      <p:tavLst>
                                        <p:tav tm="0">
                                          <p:val>
                                            <p:strVal val="#ppt_x"/>
                                          </p:val>
                                        </p:tav>
                                        <p:tav tm="100000">
                                          <p:val>
                                            <p:strVal val="#ppt_x"/>
                                          </p:val>
                                        </p:tav>
                                      </p:tavLst>
                                    </p:anim>
                                    <p:anim calcmode="lin" valueType="num">
                                      <p:cBhvr additive="base">
                                        <p:cTn id="1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6"/>
                                        </p:tgtEl>
                                        <p:attrNameLst>
                                          <p:attrName>style.visibility</p:attrName>
                                        </p:attrNameLst>
                                      </p:cBhvr>
                                      <p:to>
                                        <p:strVal val="visible"/>
                                      </p:to>
                                    </p:set>
                                    <p:anim calcmode="lin" valueType="num">
                                      <p:cBhvr additive="base">
                                        <p:cTn id="127" dur="500" fill="hold"/>
                                        <p:tgtEl>
                                          <p:spTgt spid="6"/>
                                        </p:tgtEl>
                                        <p:attrNameLst>
                                          <p:attrName>ppt_x</p:attrName>
                                        </p:attrNameLst>
                                      </p:cBhvr>
                                      <p:tavLst>
                                        <p:tav tm="0">
                                          <p:val>
                                            <p:strVal val="#ppt_x"/>
                                          </p:val>
                                        </p:tav>
                                        <p:tav tm="100000">
                                          <p:val>
                                            <p:strVal val="#ppt_x"/>
                                          </p:val>
                                        </p:tav>
                                      </p:tavLst>
                                    </p:anim>
                                    <p:anim calcmode="lin" valueType="num">
                                      <p:cBhvr additive="base">
                                        <p:cTn id="1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7"/>
                                        </p:tgtEl>
                                        <p:attrNameLst>
                                          <p:attrName>style.visibility</p:attrName>
                                        </p:attrNameLst>
                                      </p:cBhvr>
                                      <p:to>
                                        <p:strVal val="visible"/>
                                      </p:to>
                                    </p:set>
                                    <p:anim calcmode="lin" valueType="num">
                                      <p:cBhvr additive="base">
                                        <p:cTn id="133" dur="500" fill="hold"/>
                                        <p:tgtEl>
                                          <p:spTgt spid="7"/>
                                        </p:tgtEl>
                                        <p:attrNameLst>
                                          <p:attrName>ppt_x</p:attrName>
                                        </p:attrNameLst>
                                      </p:cBhvr>
                                      <p:tavLst>
                                        <p:tav tm="0">
                                          <p:val>
                                            <p:strVal val="#ppt_x"/>
                                          </p:val>
                                        </p:tav>
                                        <p:tav tm="100000">
                                          <p:val>
                                            <p:strVal val="#ppt_x"/>
                                          </p:val>
                                        </p:tav>
                                      </p:tavLst>
                                    </p:anim>
                                    <p:anim calcmode="lin" valueType="num">
                                      <p:cBhvr additive="base">
                                        <p:cTn id="1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8"/>
                                        </p:tgtEl>
                                        <p:attrNameLst>
                                          <p:attrName>style.visibility</p:attrName>
                                        </p:attrNameLst>
                                      </p:cBhvr>
                                      <p:to>
                                        <p:strVal val="visible"/>
                                      </p:to>
                                    </p:set>
                                    <p:anim calcmode="lin" valueType="num">
                                      <p:cBhvr additive="base">
                                        <p:cTn id="139" dur="500" fill="hold"/>
                                        <p:tgtEl>
                                          <p:spTgt spid="8"/>
                                        </p:tgtEl>
                                        <p:attrNameLst>
                                          <p:attrName>ppt_x</p:attrName>
                                        </p:attrNameLst>
                                      </p:cBhvr>
                                      <p:tavLst>
                                        <p:tav tm="0">
                                          <p:val>
                                            <p:strVal val="#ppt_x"/>
                                          </p:val>
                                        </p:tav>
                                        <p:tav tm="100000">
                                          <p:val>
                                            <p:strVal val="#ppt_x"/>
                                          </p:val>
                                        </p:tav>
                                      </p:tavLst>
                                    </p:anim>
                                    <p:anim calcmode="lin" valueType="num">
                                      <p:cBhvr additive="base">
                                        <p:cTn id="1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16"/>
                                        </p:tgtEl>
                                        <p:attrNameLst>
                                          <p:attrName>style.visibility</p:attrName>
                                        </p:attrNameLst>
                                      </p:cBhvr>
                                      <p:to>
                                        <p:strVal val="visible"/>
                                      </p:to>
                                    </p:set>
                                    <p:anim calcmode="lin" valueType="num">
                                      <p:cBhvr additive="base">
                                        <p:cTn id="145" dur="500" fill="hold"/>
                                        <p:tgtEl>
                                          <p:spTgt spid="16"/>
                                        </p:tgtEl>
                                        <p:attrNameLst>
                                          <p:attrName>ppt_x</p:attrName>
                                        </p:attrNameLst>
                                      </p:cBhvr>
                                      <p:tavLst>
                                        <p:tav tm="0">
                                          <p:val>
                                            <p:strVal val="#ppt_x"/>
                                          </p:val>
                                        </p:tav>
                                        <p:tav tm="100000">
                                          <p:val>
                                            <p:strVal val="#ppt_x"/>
                                          </p:val>
                                        </p:tav>
                                      </p:tavLst>
                                    </p:anim>
                                    <p:anim calcmode="lin" valueType="num">
                                      <p:cBhvr additive="base">
                                        <p:cTn id="1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17"/>
                                        </p:tgtEl>
                                        <p:attrNameLst>
                                          <p:attrName>style.visibility</p:attrName>
                                        </p:attrNameLst>
                                      </p:cBhvr>
                                      <p:to>
                                        <p:strVal val="visible"/>
                                      </p:to>
                                    </p:set>
                                    <p:anim calcmode="lin" valueType="num">
                                      <p:cBhvr additive="base">
                                        <p:cTn id="151" dur="500" fill="hold"/>
                                        <p:tgtEl>
                                          <p:spTgt spid="17"/>
                                        </p:tgtEl>
                                        <p:attrNameLst>
                                          <p:attrName>ppt_x</p:attrName>
                                        </p:attrNameLst>
                                      </p:cBhvr>
                                      <p:tavLst>
                                        <p:tav tm="0">
                                          <p:val>
                                            <p:strVal val="#ppt_x"/>
                                          </p:val>
                                        </p:tav>
                                        <p:tav tm="100000">
                                          <p:val>
                                            <p:strVal val="#ppt_x"/>
                                          </p:val>
                                        </p:tav>
                                      </p:tavLst>
                                    </p:anim>
                                    <p:anim calcmode="lin" valueType="num">
                                      <p:cBhvr additive="base">
                                        <p:cTn id="15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18"/>
                                        </p:tgtEl>
                                        <p:attrNameLst>
                                          <p:attrName>style.visibility</p:attrName>
                                        </p:attrNameLst>
                                      </p:cBhvr>
                                      <p:to>
                                        <p:strVal val="visible"/>
                                      </p:to>
                                    </p:set>
                                    <p:anim calcmode="lin" valueType="num">
                                      <p:cBhvr additive="base">
                                        <p:cTn id="157" dur="500" fill="hold"/>
                                        <p:tgtEl>
                                          <p:spTgt spid="18"/>
                                        </p:tgtEl>
                                        <p:attrNameLst>
                                          <p:attrName>ppt_x</p:attrName>
                                        </p:attrNameLst>
                                      </p:cBhvr>
                                      <p:tavLst>
                                        <p:tav tm="0">
                                          <p:val>
                                            <p:strVal val="#ppt_x"/>
                                          </p:val>
                                        </p:tav>
                                        <p:tav tm="100000">
                                          <p:val>
                                            <p:strVal val="#ppt_x"/>
                                          </p:val>
                                        </p:tav>
                                      </p:tavLst>
                                    </p:anim>
                                    <p:anim calcmode="lin" valueType="num">
                                      <p:cBhvr additive="base">
                                        <p:cTn id="15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19"/>
                                        </p:tgtEl>
                                        <p:attrNameLst>
                                          <p:attrName>style.visibility</p:attrName>
                                        </p:attrNameLst>
                                      </p:cBhvr>
                                      <p:to>
                                        <p:strVal val="visible"/>
                                      </p:to>
                                    </p:set>
                                    <p:anim calcmode="lin" valueType="num">
                                      <p:cBhvr additive="base">
                                        <p:cTn id="163" dur="500" fill="hold"/>
                                        <p:tgtEl>
                                          <p:spTgt spid="19"/>
                                        </p:tgtEl>
                                        <p:attrNameLst>
                                          <p:attrName>ppt_x</p:attrName>
                                        </p:attrNameLst>
                                      </p:cBhvr>
                                      <p:tavLst>
                                        <p:tav tm="0">
                                          <p:val>
                                            <p:strVal val="#ppt_x"/>
                                          </p:val>
                                        </p:tav>
                                        <p:tav tm="100000">
                                          <p:val>
                                            <p:strVal val="#ppt_x"/>
                                          </p:val>
                                        </p:tav>
                                      </p:tavLst>
                                    </p:anim>
                                    <p:anim calcmode="lin" valueType="num">
                                      <p:cBhvr additive="base">
                                        <p:cTn id="16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0" grpId="0" bldLvl="0" animBg="1"/>
      <p:bldP spid="9" grpId="0" animBg="1"/>
      <p:bldP spid="2" grpId="0"/>
      <p:bldP spid="16" grpId="0" animBg="1"/>
      <p:bldP spid="17" grpId="0" bldLvl="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127000" y="1539875"/>
            <a:ext cx="11924665" cy="1630045"/>
          </a:xfrm>
          <a:prstGeom prst="rect">
            <a:avLst/>
          </a:prstGeom>
          <a:noFill/>
          <a:ln w="9525">
            <a:noFill/>
          </a:ln>
        </p:spPr>
        <p:txBody>
          <a:bodyPr wrap="square">
            <a:spAutoFit/>
          </a:bodyPr>
          <a:p>
            <a:pPr indent="266700" fontAlgn="auto">
              <a:lnSpc>
                <a:spcPts val="3000"/>
              </a:lnSpc>
            </a:pPr>
            <a:r>
              <a:rPr lang="en-US" altLang="zh-CN" sz="2400" b="1">
                <a:latin typeface="微软雅黑" panose="020B0503020204020204" charset="-122"/>
                <a:ea typeface="微软雅黑" panose="020B0503020204020204" charset="-122"/>
                <a:cs typeface="微软雅黑" panose="020B0503020204020204" charset="-122"/>
              </a:rPr>
              <a:t>   </a:t>
            </a:r>
            <a:r>
              <a:rPr lang="zh-CN" sz="2000" b="1">
                <a:latin typeface="微软雅黑" panose="020B0503020204020204" charset="-122"/>
                <a:ea typeface="微软雅黑" panose="020B0503020204020204" charset="-122"/>
                <a:cs typeface="微软雅黑" panose="020B0503020204020204" charset="-122"/>
              </a:rPr>
              <a:t>完善社会治理体系是</a:t>
            </a:r>
            <a:r>
              <a:rPr lang="zh-CN" sz="2000" b="1">
                <a:solidFill>
                  <a:srgbClr val="FF0000"/>
                </a:solidFill>
                <a:highlight>
                  <a:srgbClr val="00FFFF"/>
                </a:highlight>
                <a:latin typeface="微软雅黑" panose="020B0503020204020204" charset="-122"/>
                <a:ea typeface="微软雅黑" panose="020B0503020204020204" charset="-122"/>
                <a:cs typeface="微软雅黑" panose="020B0503020204020204" charset="-122"/>
              </a:rPr>
              <a:t>《中共中央关于制定国民经济和社会发展第十四个五年规划和二〇三五年远景目标的建议》</a:t>
            </a:r>
            <a:r>
              <a:rPr lang="zh-CN" sz="2000" b="1">
                <a:latin typeface="微软雅黑" panose="020B0503020204020204" charset="-122"/>
                <a:ea typeface="微软雅黑" panose="020B0503020204020204" charset="-122"/>
                <a:cs typeface="微软雅黑" panose="020B0503020204020204" charset="-122"/>
              </a:rPr>
              <a:t>提出的一项重要任务。南通海安某校政治兴趣小组的同学对本地基层治理的情况开展了调查。他们了解到,该地积极探索社会治理的实现方式,已建立起“明确主体责任”的工作机制,逐渐形成了“大事一起干,好坏大家判,事事有人管”的局面。他们把了解到的情况汇集成下表,请你一同参与有关问题的讨论。</a:t>
            </a:r>
            <a:endParaRPr lang="zh-CN" altLang="en-US" sz="2000" b="1">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146050" y="3231515"/>
            <a:ext cx="12045950" cy="2245360"/>
          </a:xfrm>
          <a:prstGeom prst="rect">
            <a:avLst/>
          </a:prstGeom>
          <a:noFill/>
        </p:spPr>
        <p:txBody>
          <a:bodyPr wrap="square" rtlCol="0" anchor="t">
            <a:spAutoFit/>
          </a:bodyPr>
          <a:p>
            <a:r>
              <a:rPr lang="zh-CN" altLang="en-US" sz="2000" b="1">
                <a:latin typeface="微软雅黑" panose="020B0503020204020204" charset="-122"/>
                <a:ea typeface="微软雅黑" panose="020B0503020204020204" charset="-122"/>
                <a:cs typeface="微软雅黑" panose="020B0503020204020204" charset="-122"/>
              </a:rPr>
              <a:t>主体</a:t>
            </a:r>
            <a:r>
              <a:rPr lang="en-US" sz="2000" b="1">
                <a:latin typeface="微软雅黑" panose="020B0503020204020204" charset="-122"/>
                <a:ea typeface="微软雅黑" panose="020B0503020204020204" charset="-122"/>
                <a:cs typeface="微软雅黑" panose="020B0503020204020204" charset="-122"/>
              </a:rPr>
              <a:t>——</a:t>
            </a:r>
            <a:r>
              <a:rPr lang="zh-CN" altLang="en-US" sz="2000" b="1">
                <a:latin typeface="黑体" panose="02010609060101010101" charset="-122"/>
                <a:ea typeface="黑体" panose="02010609060101010101" charset="-122"/>
                <a:cs typeface="微软雅黑" panose="020B0503020204020204" charset="-122"/>
              </a:rPr>
              <a:t>责任</a:t>
            </a:r>
            <a:endParaRPr lang="zh-CN" altLang="en-US" sz="2000" b="1">
              <a:latin typeface="微软雅黑" panose="020B0503020204020204" charset="-122"/>
              <a:ea typeface="微软雅黑" panose="020B0503020204020204" charset="-122"/>
              <a:cs typeface="微软雅黑" panose="020B0503020204020204" charset="-122"/>
            </a:endParaRPr>
          </a:p>
          <a:p>
            <a:r>
              <a:rPr lang="zh-CN" altLang="en-US" sz="2000" b="1">
                <a:latin typeface="微软雅黑" panose="020B0503020204020204" charset="-122"/>
                <a:ea typeface="微软雅黑" panose="020B0503020204020204" charset="-122"/>
                <a:cs typeface="微软雅黑" panose="020B0503020204020204" charset="-122"/>
              </a:rPr>
              <a:t>党委、政府</a:t>
            </a:r>
            <a:r>
              <a:rPr lang="en-US" altLang="zh-CN" sz="2000" b="1">
                <a:latin typeface="微软雅黑" panose="020B0503020204020204" charset="-122"/>
                <a:ea typeface="微软雅黑" panose="020B0503020204020204" charset="-122"/>
                <a:cs typeface="微软雅黑" panose="020B0503020204020204" charset="-122"/>
              </a:rPr>
              <a:t>——</a:t>
            </a:r>
            <a:r>
              <a:rPr lang="zh-CN" altLang="en-US" sz="2000" b="1">
                <a:latin typeface="黑体" panose="02010609060101010101" charset="-122"/>
                <a:ea typeface="黑体" panose="02010609060101010101" charset="-122"/>
                <a:cs typeface="黑体" panose="02010609060101010101" charset="-122"/>
              </a:rPr>
              <a:t>制定《关于推逊基层社会治理“德治、法治、自治”三治融合建设的指导意见》;出台相关文件、建立相关制度。</a:t>
            </a:r>
            <a:endParaRPr lang="zh-CN" altLang="en-US" sz="2000" b="1">
              <a:latin typeface="微软雅黑" panose="020B0503020204020204" charset="-122"/>
              <a:ea typeface="微软雅黑" panose="020B0503020204020204" charset="-122"/>
              <a:cs typeface="微软雅黑" panose="020B0503020204020204" charset="-122"/>
            </a:endParaRPr>
          </a:p>
          <a:p>
            <a:r>
              <a:rPr lang="zh-CN" altLang="en-US" sz="2000" b="1">
                <a:latin typeface="微软雅黑" panose="020B0503020204020204" charset="-122"/>
                <a:ea typeface="微软雅黑" panose="020B0503020204020204" charset="-122"/>
                <a:cs typeface="微软雅黑" panose="020B0503020204020204" charset="-122"/>
              </a:rPr>
              <a:t>村（民）会议</a:t>
            </a:r>
            <a:r>
              <a:rPr lang="en-US" altLang="zh-CN" sz="2000" b="1">
                <a:latin typeface="微软雅黑" panose="020B0503020204020204" charset="-122"/>
                <a:ea typeface="微软雅黑" panose="020B0503020204020204" charset="-122"/>
                <a:cs typeface="微软雅黑" panose="020B0503020204020204" charset="-122"/>
              </a:rPr>
              <a:t>——</a:t>
            </a:r>
            <a:r>
              <a:rPr lang="zh-CN" altLang="en-US" sz="2000" b="1">
                <a:latin typeface="黑体" panose="02010609060101010101" charset="-122"/>
                <a:ea typeface="黑体" panose="02010609060101010101" charset="-122"/>
                <a:cs typeface="微软雅黑" panose="020B0503020204020204" charset="-122"/>
              </a:rPr>
              <a:t>制定、修订、完善村规民约、社区公约。</a:t>
            </a:r>
            <a:endParaRPr lang="zh-CN" altLang="en-US" sz="2000" b="1">
              <a:latin typeface="微软雅黑" panose="020B0503020204020204" charset="-122"/>
              <a:ea typeface="微软雅黑" panose="020B0503020204020204" charset="-122"/>
              <a:cs typeface="微软雅黑" panose="020B0503020204020204" charset="-122"/>
            </a:endParaRPr>
          </a:p>
          <a:p>
            <a:r>
              <a:rPr lang="zh-CN" altLang="en-US" sz="2000" b="1">
                <a:latin typeface="微软雅黑" panose="020B0503020204020204" charset="-122"/>
                <a:ea typeface="微软雅黑" panose="020B0503020204020204" charset="-122"/>
                <a:cs typeface="微软雅黑" panose="020B0503020204020204" charset="-122"/>
              </a:rPr>
              <a:t>文明评审团</a:t>
            </a:r>
            <a:r>
              <a:rPr lang="en-US" altLang="zh-CN" sz="2000" b="1">
                <a:latin typeface="微软雅黑" panose="020B0503020204020204" charset="-122"/>
                <a:ea typeface="微软雅黑" panose="020B0503020204020204" charset="-122"/>
                <a:cs typeface="微软雅黑" panose="020B0503020204020204" charset="-122"/>
              </a:rPr>
              <a:t>——</a:t>
            </a:r>
            <a:r>
              <a:rPr lang="zh-CN" altLang="en-US" sz="2000" b="1">
                <a:latin typeface="黑体" panose="02010609060101010101" charset="-122"/>
                <a:ea typeface="黑体" panose="02010609060101010101" charset="-122"/>
                <a:cs typeface="黑体" panose="02010609060101010101" charset="-122"/>
              </a:rPr>
              <a:t>由</a:t>
            </a:r>
            <a:r>
              <a:rPr lang="zh-CN" altLang="en-US" sz="2000" b="1">
                <a:latin typeface="黑体" panose="02010609060101010101" charset="-122"/>
                <a:ea typeface="黑体" panose="02010609060101010101" charset="-122"/>
                <a:cs typeface="黑体" panose="02010609060101010101" charset="-122"/>
              </a:rPr>
              <a:t>居民或村民组成，</a:t>
            </a:r>
            <a:r>
              <a:rPr lang="zh-CN" altLang="en-US" sz="2000" b="1">
                <a:latin typeface="黑体" panose="02010609060101010101" charset="-122"/>
                <a:ea typeface="黑体" panose="02010609060101010101" charset="-122"/>
                <a:cs typeface="黑体" panose="02010609060101010101" charset="-122"/>
              </a:rPr>
              <a:t>评判</a:t>
            </a:r>
            <a:r>
              <a:rPr lang="zh-CN" altLang="en-US" sz="2000" b="1">
                <a:latin typeface="黑体" panose="02010609060101010101" charset="-122"/>
                <a:ea typeface="黑体" panose="02010609060101010101" charset="-122"/>
                <a:cs typeface="黑体" panose="02010609060101010101" charset="-122"/>
              </a:rPr>
              <a:t>身边的好人好事或不良现象，分别接上“红榜”和“焦榜”。</a:t>
            </a:r>
            <a:endParaRPr lang="zh-CN" altLang="en-US" sz="2000" b="1">
              <a:latin typeface="微软雅黑" panose="020B0503020204020204" charset="-122"/>
              <a:ea typeface="微软雅黑" panose="020B0503020204020204" charset="-122"/>
              <a:cs typeface="微软雅黑" panose="020B0503020204020204" charset="-122"/>
            </a:endParaRPr>
          </a:p>
          <a:p>
            <a:r>
              <a:rPr lang="zh-CN" altLang="en-US" sz="2000" b="1">
                <a:latin typeface="微软雅黑" panose="020B0503020204020204" charset="-122"/>
                <a:ea typeface="微软雅黑" panose="020B0503020204020204" charset="-122"/>
                <a:cs typeface="微软雅黑" panose="020B0503020204020204" charset="-122"/>
              </a:rPr>
              <a:t>百事服务团</a:t>
            </a:r>
            <a:r>
              <a:rPr lang="en-US" altLang="zh-CN" sz="2000" b="1">
                <a:latin typeface="微软雅黑" panose="020B0503020204020204" charset="-122"/>
                <a:ea typeface="微软雅黑" panose="020B0503020204020204" charset="-122"/>
                <a:cs typeface="微软雅黑" panose="020B0503020204020204" charset="-122"/>
              </a:rPr>
              <a:t>——</a:t>
            </a:r>
            <a:r>
              <a:rPr lang="zh-CN" altLang="en-US" sz="2000" b="1">
                <a:latin typeface="黑体" panose="02010609060101010101" charset="-122"/>
                <a:ea typeface="黑体" panose="02010609060101010101" charset="-122"/>
                <a:cs typeface="微软雅黑" panose="020B0503020204020204" charset="-122"/>
              </a:rPr>
              <a:t>整合社会志愿服务、专业技术服务力圣，为村民提供贴心的组团式服务。</a:t>
            </a:r>
            <a:endParaRPr lang="zh-CN" altLang="en-US" sz="2000" b="1">
              <a:latin typeface="微软雅黑" panose="020B0503020204020204" charset="-122"/>
              <a:ea typeface="微软雅黑" panose="020B0503020204020204" charset="-122"/>
              <a:cs typeface="微软雅黑" panose="020B0503020204020204" charset="-122"/>
            </a:endParaRPr>
          </a:p>
          <a:p>
            <a:r>
              <a:rPr lang="zh-CN" altLang="en-US" sz="2000" b="1">
                <a:latin typeface="微软雅黑" panose="020B0503020204020204" charset="-122"/>
                <a:ea typeface="微软雅黑" panose="020B0503020204020204" charset="-122"/>
                <a:cs typeface="微软雅黑" panose="020B0503020204020204" charset="-122"/>
              </a:rPr>
              <a:t>法律服务团</a:t>
            </a:r>
            <a:r>
              <a:rPr lang="en-US" altLang="zh-CN" sz="2000" b="1">
                <a:latin typeface="微软雅黑" panose="020B0503020204020204" charset="-122"/>
                <a:ea typeface="微软雅黑" panose="020B0503020204020204" charset="-122"/>
                <a:cs typeface="微软雅黑" panose="020B0503020204020204" charset="-122"/>
              </a:rPr>
              <a:t>——</a:t>
            </a:r>
            <a:r>
              <a:rPr lang="zh-CN" altLang="en-US" sz="2000" b="1">
                <a:latin typeface="黑体" panose="02010609060101010101" charset="-122"/>
                <a:ea typeface="黑体" panose="02010609060101010101" charset="-122"/>
                <a:cs typeface="微软雅黑" panose="020B0503020204020204" charset="-122"/>
              </a:rPr>
              <a:t>聘请法律颐问、司法工作人员下到基层，开展法治室传，帮助群众化解矛盾。</a:t>
            </a:r>
            <a:endParaRPr lang="zh-CN" altLang="en-US" sz="2000" b="1">
              <a:latin typeface="黑体" panose="02010609060101010101" charset="-122"/>
              <a:ea typeface="黑体" panose="02010609060101010101" charset="-122"/>
              <a:cs typeface="微软雅黑" panose="020B0503020204020204" charset="-122"/>
            </a:endParaRPr>
          </a:p>
        </p:txBody>
      </p:sp>
      <p:sp>
        <p:nvSpPr>
          <p:cNvPr id="10" name="矩形 9"/>
          <p:cNvSpPr/>
          <p:nvPr>
            <p:custDataLst>
              <p:tags r:id="rId1"/>
            </p:custDataLst>
          </p:nvPr>
        </p:nvSpPr>
        <p:spPr>
          <a:xfrm>
            <a:off x="124460" y="143510"/>
            <a:ext cx="11927205" cy="1198880"/>
          </a:xfrm>
          <a:prstGeom prst="rect">
            <a:avLst/>
          </a:prstGeom>
          <a:noFill/>
          <a:ln>
            <a:noFill/>
          </a:ln>
        </p:spPr>
        <p:txBody>
          <a:bodyPr wrap="square" rtlCol="0" anchor="t">
            <a:spAutoFit/>
          </a:bodyPr>
          <a:p>
            <a:pPr algn="ctr"/>
            <a:r>
              <a:rPr lang="zh-CN" altLang="en-US" sz="3600" b="1">
                <a:solidFill>
                  <a:srgbClr val="FF0000"/>
                </a:solidFill>
                <a:effectLst>
                  <a:outerShdw blurRad="38100" dist="25400" dir="5400000" algn="ctr" rotWithShape="0">
                    <a:srgbClr val="6E747A">
                      <a:alpha val="43000"/>
                    </a:srgbClr>
                  </a:outerShdw>
                </a:effectLst>
                <a:highlight>
                  <a:srgbClr val="00FF00"/>
                </a:highlight>
              </a:rPr>
              <a:t>议题三：从南通海安</a:t>
            </a:r>
            <a:r>
              <a:rPr lang="en-US" altLang="zh-CN" sz="3600" b="1">
                <a:solidFill>
                  <a:srgbClr val="FF0000"/>
                </a:solidFill>
                <a:effectLst>
                  <a:outerShdw blurRad="38100" dist="25400" dir="5400000" algn="ctr" rotWithShape="0">
                    <a:srgbClr val="6E747A">
                      <a:alpha val="43000"/>
                    </a:srgbClr>
                  </a:outerShdw>
                </a:effectLst>
                <a:highlight>
                  <a:srgbClr val="00FF00"/>
                </a:highlight>
              </a:rPr>
              <a:t>“</a:t>
            </a:r>
            <a:r>
              <a:rPr lang="zh-CN" altLang="en-US" sz="3600" b="1">
                <a:solidFill>
                  <a:srgbClr val="FF0000"/>
                </a:solidFill>
                <a:effectLst>
                  <a:outerShdw blurRad="38100" dist="25400" dir="5400000" algn="ctr" rotWithShape="0">
                    <a:srgbClr val="6E747A">
                      <a:alpha val="43000"/>
                    </a:srgbClr>
                  </a:outerShdw>
                </a:effectLst>
                <a:highlight>
                  <a:srgbClr val="00FF00"/>
                </a:highlight>
              </a:rPr>
              <a:t>明确主体责任</a:t>
            </a:r>
            <a:r>
              <a:rPr lang="en-US" altLang="zh-CN" sz="3600" b="1">
                <a:solidFill>
                  <a:srgbClr val="FF0000"/>
                </a:solidFill>
                <a:effectLst>
                  <a:outerShdw blurRad="38100" dist="25400" dir="5400000" algn="ctr" rotWithShape="0">
                    <a:srgbClr val="6E747A">
                      <a:alpha val="43000"/>
                    </a:srgbClr>
                  </a:outerShdw>
                </a:effectLst>
                <a:highlight>
                  <a:srgbClr val="00FF00"/>
                </a:highlight>
              </a:rPr>
              <a:t>”</a:t>
            </a:r>
            <a:r>
              <a:rPr lang="zh-CN" altLang="en-US" sz="3600" b="1">
                <a:solidFill>
                  <a:srgbClr val="FF0000"/>
                </a:solidFill>
                <a:effectLst>
                  <a:outerShdw blurRad="38100" dist="25400" dir="5400000" algn="ctr" rotWithShape="0">
                    <a:srgbClr val="6E747A">
                      <a:alpha val="43000"/>
                    </a:srgbClr>
                  </a:outerShdw>
                </a:effectLst>
                <a:highlight>
                  <a:srgbClr val="00FF00"/>
                </a:highlight>
              </a:rPr>
              <a:t>的工作机制看</a:t>
            </a:r>
            <a:endParaRPr lang="zh-CN" altLang="en-US" sz="3600" b="1">
              <a:solidFill>
                <a:srgbClr val="FF0000"/>
              </a:solidFill>
              <a:effectLst>
                <a:outerShdw blurRad="38100" dist="25400" dir="5400000" algn="ctr" rotWithShape="0">
                  <a:srgbClr val="6E747A">
                    <a:alpha val="43000"/>
                  </a:srgbClr>
                </a:outerShdw>
              </a:effectLst>
              <a:highlight>
                <a:srgbClr val="00FF00"/>
              </a:highlight>
            </a:endParaRPr>
          </a:p>
          <a:p>
            <a:pPr algn="ctr"/>
            <a:r>
              <a:rPr lang="zh-CN" altLang="en-US" sz="3600" b="1">
                <a:solidFill>
                  <a:srgbClr val="FF0000"/>
                </a:solidFill>
                <a:effectLst>
                  <a:outerShdw blurRad="38100" dist="25400" dir="5400000" algn="ctr" rotWithShape="0">
                    <a:srgbClr val="6E747A">
                      <a:alpha val="43000"/>
                    </a:srgbClr>
                  </a:outerShdw>
                </a:effectLst>
                <a:highlight>
                  <a:srgbClr val="00FF00"/>
                </a:highlight>
              </a:rPr>
              <a:t>如何构建多元</a:t>
            </a:r>
            <a:r>
              <a:rPr lang="zh-CN" altLang="en-US" sz="3600" b="1">
                <a:solidFill>
                  <a:srgbClr val="FF0000"/>
                </a:solidFill>
                <a:effectLst>
                  <a:outerShdw blurRad="38100" dist="25400" dir="5400000" algn="ctr" rotWithShape="0">
                    <a:srgbClr val="6E747A">
                      <a:alpha val="43000"/>
                    </a:srgbClr>
                  </a:outerShdw>
                </a:effectLst>
                <a:highlight>
                  <a:srgbClr val="00FF00"/>
                </a:highlight>
              </a:rPr>
              <a:t>主体共治</a:t>
            </a:r>
            <a:r>
              <a:rPr lang="zh-CN" altLang="en-US" sz="3600" b="1">
                <a:solidFill>
                  <a:srgbClr val="FF0000"/>
                </a:solidFill>
                <a:effectLst>
                  <a:outerShdw blurRad="38100" dist="25400" dir="5400000" algn="ctr" rotWithShape="0">
                    <a:srgbClr val="6E747A">
                      <a:alpha val="43000"/>
                    </a:srgbClr>
                  </a:outerShdw>
                </a:effectLst>
                <a:highlight>
                  <a:srgbClr val="00FF00"/>
                </a:highlight>
              </a:rPr>
              <a:t>格局</a:t>
            </a:r>
            <a:endParaRPr lang="zh-CN" altLang="en-US" sz="3600" b="1">
              <a:solidFill>
                <a:srgbClr val="FF0000"/>
              </a:solidFill>
              <a:effectLst>
                <a:outerShdw blurRad="38100" dist="25400" dir="5400000" algn="ctr" rotWithShape="0">
                  <a:srgbClr val="6E747A">
                    <a:alpha val="43000"/>
                  </a:srgbClr>
                </a:outerShdw>
              </a:effectLst>
              <a:highlight>
                <a:srgbClr val="00FF00"/>
              </a:highlight>
            </a:endParaRPr>
          </a:p>
        </p:txBody>
      </p:sp>
      <p:sp>
        <p:nvSpPr>
          <p:cNvPr id="11" name="文本框 10"/>
          <p:cNvSpPr txBox="1"/>
          <p:nvPr/>
        </p:nvSpPr>
        <p:spPr>
          <a:xfrm>
            <a:off x="146050" y="5751195"/>
            <a:ext cx="11927840" cy="521970"/>
          </a:xfrm>
          <a:prstGeom prst="rect">
            <a:avLst/>
          </a:prstGeom>
          <a:noFill/>
        </p:spPr>
        <p:txBody>
          <a:bodyPr wrap="square" rtlCol="0">
            <a:spAutoFit/>
          </a:bodyPr>
          <a:p>
            <a:r>
              <a:rPr lang="zh-CN" altLang="en-US" sz="2800" b="1">
                <a:solidFill>
                  <a:srgbClr val="FF0000"/>
                </a:solidFill>
                <a:highlight>
                  <a:srgbClr val="FFFF00"/>
                </a:highlight>
              </a:rPr>
              <a:t>请运用《政治与法治》的知识，就该地基层治理的经验撰写一个总结提纲。</a:t>
            </a:r>
            <a:endParaRPr lang="zh-CN" altLang="en-US" sz="2800" b="1">
              <a:solidFill>
                <a:srgbClr val="FF0000"/>
              </a:solidFill>
              <a:highlight>
                <a:srgbClr val="FFFF00"/>
              </a:highlight>
            </a:endParaRPr>
          </a:p>
        </p:txBody>
      </p:sp>
      <p:cxnSp>
        <p:nvCxnSpPr>
          <p:cNvPr id="13" name="直接连接符 12"/>
          <p:cNvCxnSpPr/>
          <p:nvPr>
            <p:custDataLst>
              <p:tags r:id="rId2"/>
            </p:custDataLst>
          </p:nvPr>
        </p:nvCxnSpPr>
        <p:spPr>
          <a:xfrm flipV="1">
            <a:off x="146050" y="3863340"/>
            <a:ext cx="1348740" cy="12065"/>
          </a:xfrm>
          <a:prstGeom prst="line">
            <a:avLst/>
          </a:prstGeom>
          <a:ln w="50800" cmpd="sng">
            <a:solidFill>
              <a:srgbClr val="FF0000"/>
            </a:solidFill>
            <a:prstDash val="solid"/>
          </a:ln>
        </p:spPr>
        <p:style>
          <a:lnRef idx="2">
            <a:schemeClr val="accent1"/>
          </a:lnRef>
          <a:fillRef idx="0">
            <a:srgbClr val="FFFFFF"/>
          </a:fillRef>
          <a:effectRef idx="0">
            <a:srgbClr val="FFFFFF"/>
          </a:effectRef>
          <a:fontRef idx="minor">
            <a:schemeClr val="tx1"/>
          </a:fontRef>
        </p:style>
      </p:cxnSp>
      <p:cxnSp>
        <p:nvCxnSpPr>
          <p:cNvPr id="14" name="直接连接符 13"/>
          <p:cNvCxnSpPr/>
          <p:nvPr>
            <p:custDataLst>
              <p:tags r:id="rId3"/>
            </p:custDataLst>
          </p:nvPr>
        </p:nvCxnSpPr>
        <p:spPr>
          <a:xfrm flipV="1">
            <a:off x="2044700" y="3875405"/>
            <a:ext cx="478155" cy="635"/>
          </a:xfrm>
          <a:prstGeom prst="line">
            <a:avLst/>
          </a:prstGeom>
          <a:ln w="50800" cmpd="sng">
            <a:solidFill>
              <a:srgbClr val="FF0000"/>
            </a:solidFill>
            <a:prstDash val="solid"/>
          </a:ln>
        </p:spPr>
        <p:style>
          <a:lnRef idx="2">
            <a:schemeClr val="accent1"/>
          </a:lnRef>
          <a:fillRef idx="0">
            <a:srgbClr val="FFFFFF"/>
          </a:fillRef>
          <a:effectRef idx="0">
            <a:srgbClr val="FFFFFF"/>
          </a:effectRef>
          <a:fontRef idx="minor">
            <a:schemeClr val="tx1"/>
          </a:fontRef>
        </p:style>
      </p:cxnSp>
      <p:cxnSp>
        <p:nvCxnSpPr>
          <p:cNvPr id="15" name="直接连接符 14"/>
          <p:cNvCxnSpPr/>
          <p:nvPr>
            <p:custDataLst>
              <p:tags r:id="rId4"/>
            </p:custDataLst>
          </p:nvPr>
        </p:nvCxnSpPr>
        <p:spPr>
          <a:xfrm flipV="1">
            <a:off x="2044700" y="4207510"/>
            <a:ext cx="644525" cy="13335"/>
          </a:xfrm>
          <a:prstGeom prst="line">
            <a:avLst/>
          </a:prstGeom>
          <a:ln w="50800" cmpd="sng">
            <a:solidFill>
              <a:srgbClr val="FF0000"/>
            </a:solidFill>
            <a:prstDash val="solid"/>
          </a:ln>
        </p:spPr>
        <p:style>
          <a:lnRef idx="2">
            <a:schemeClr val="accent1"/>
          </a:lnRef>
          <a:fillRef idx="0">
            <a:srgbClr val="FFFFFF"/>
          </a:fillRef>
          <a:effectRef idx="0">
            <a:srgbClr val="FFFFFF"/>
          </a:effectRef>
          <a:fontRef idx="minor">
            <a:schemeClr val="tx1"/>
          </a:fontRef>
        </p:style>
      </p:cxnSp>
      <p:cxnSp>
        <p:nvCxnSpPr>
          <p:cNvPr id="16" name="直接连接符 15"/>
          <p:cNvCxnSpPr/>
          <p:nvPr>
            <p:custDataLst>
              <p:tags r:id="rId5"/>
            </p:custDataLst>
          </p:nvPr>
        </p:nvCxnSpPr>
        <p:spPr>
          <a:xfrm>
            <a:off x="146050" y="4467225"/>
            <a:ext cx="1565910" cy="34925"/>
          </a:xfrm>
          <a:prstGeom prst="line">
            <a:avLst/>
          </a:prstGeom>
          <a:ln w="50800" cmpd="sng">
            <a:solidFill>
              <a:srgbClr val="FF0000"/>
            </a:solidFill>
            <a:prstDash val="solid"/>
          </a:ln>
        </p:spPr>
        <p:style>
          <a:lnRef idx="2">
            <a:schemeClr val="accent1"/>
          </a:lnRef>
          <a:fillRef idx="0">
            <a:srgbClr val="FFFFFF"/>
          </a:fillRef>
          <a:effectRef idx="0">
            <a:srgbClr val="FFFFFF"/>
          </a:effectRef>
          <a:fontRef idx="minor">
            <a:schemeClr val="tx1"/>
          </a:fontRef>
        </p:style>
      </p:cxnSp>
      <p:cxnSp>
        <p:nvCxnSpPr>
          <p:cNvPr id="17" name="直接连接符 16"/>
          <p:cNvCxnSpPr/>
          <p:nvPr>
            <p:custDataLst>
              <p:tags r:id="rId6"/>
            </p:custDataLst>
          </p:nvPr>
        </p:nvCxnSpPr>
        <p:spPr>
          <a:xfrm>
            <a:off x="2339975" y="4501515"/>
            <a:ext cx="1966595" cy="26035"/>
          </a:xfrm>
          <a:prstGeom prst="line">
            <a:avLst/>
          </a:prstGeom>
          <a:ln w="50800" cmpd="sng">
            <a:solidFill>
              <a:srgbClr val="FF0000"/>
            </a:solidFill>
            <a:prstDash val="solid"/>
          </a:ln>
        </p:spPr>
        <p:style>
          <a:lnRef idx="2">
            <a:schemeClr val="accent1"/>
          </a:lnRef>
          <a:fillRef idx="0">
            <a:srgbClr val="FFFFFF"/>
          </a:fillRef>
          <a:effectRef idx="0">
            <a:srgbClr val="FFFFFF"/>
          </a:effectRef>
          <a:fontRef idx="minor">
            <a:schemeClr val="tx1"/>
          </a:fontRef>
        </p:style>
      </p:cxnSp>
      <p:cxnSp>
        <p:nvCxnSpPr>
          <p:cNvPr id="18" name="直接连接符 17"/>
          <p:cNvCxnSpPr/>
          <p:nvPr>
            <p:custDataLst>
              <p:tags r:id="rId7"/>
            </p:custDataLst>
          </p:nvPr>
        </p:nvCxnSpPr>
        <p:spPr>
          <a:xfrm>
            <a:off x="2206625" y="4769485"/>
            <a:ext cx="1422400" cy="26670"/>
          </a:xfrm>
          <a:prstGeom prst="line">
            <a:avLst/>
          </a:prstGeom>
          <a:ln w="50800" cmpd="sng">
            <a:solidFill>
              <a:srgbClr val="FF0000"/>
            </a:solidFill>
            <a:prstDash val="solid"/>
          </a:ln>
        </p:spPr>
        <p:style>
          <a:lnRef idx="2">
            <a:schemeClr val="accent1"/>
          </a:lnRef>
          <a:fillRef idx="0">
            <a:srgbClr val="FFFFFF"/>
          </a:fillRef>
          <a:effectRef idx="0">
            <a:srgbClr val="FFFFFF"/>
          </a:effectRef>
          <a:fontRef idx="minor">
            <a:schemeClr val="tx1"/>
          </a:fontRef>
        </p:style>
      </p:cxnSp>
      <p:cxnSp>
        <p:nvCxnSpPr>
          <p:cNvPr id="19" name="直接连接符 18"/>
          <p:cNvCxnSpPr/>
          <p:nvPr>
            <p:custDataLst>
              <p:tags r:id="rId8"/>
            </p:custDataLst>
          </p:nvPr>
        </p:nvCxnSpPr>
        <p:spPr>
          <a:xfrm>
            <a:off x="2044700" y="5139055"/>
            <a:ext cx="1934210" cy="0"/>
          </a:xfrm>
          <a:prstGeom prst="line">
            <a:avLst/>
          </a:prstGeom>
          <a:ln w="50800" cmpd="sng">
            <a:solidFill>
              <a:srgbClr val="FF0000"/>
            </a:solidFill>
            <a:prstDash val="solid"/>
          </a:ln>
        </p:spPr>
        <p:style>
          <a:lnRef idx="2">
            <a:schemeClr val="accent1"/>
          </a:lnRef>
          <a:fillRef idx="0">
            <a:srgbClr val="FFFFFF"/>
          </a:fillRef>
          <a:effectRef idx="0">
            <a:srgbClr val="FFFFFF"/>
          </a:effectRef>
          <a:fontRef idx="minor">
            <a:schemeClr val="tx1"/>
          </a:fontRef>
        </p:style>
      </p:cxnSp>
      <p:cxnSp>
        <p:nvCxnSpPr>
          <p:cNvPr id="20" name="直接连接符 19"/>
          <p:cNvCxnSpPr/>
          <p:nvPr>
            <p:custDataLst>
              <p:tags r:id="rId9"/>
            </p:custDataLst>
          </p:nvPr>
        </p:nvCxnSpPr>
        <p:spPr>
          <a:xfrm>
            <a:off x="8550275" y="5476875"/>
            <a:ext cx="1934210" cy="0"/>
          </a:xfrm>
          <a:prstGeom prst="line">
            <a:avLst/>
          </a:prstGeom>
          <a:ln w="50800" cmpd="sng">
            <a:solidFill>
              <a:srgbClr val="FF0000"/>
            </a:solidFill>
            <a:prstDash val="solid"/>
          </a:ln>
        </p:spPr>
        <p:style>
          <a:lnRef idx="2">
            <a:schemeClr val="accent1"/>
          </a:lnRef>
          <a:fillRef idx="0">
            <a:srgbClr val="FFFFFF"/>
          </a:fillRef>
          <a:effectRef idx="0">
            <a:srgbClr val="FFFFFF"/>
          </a:effectRef>
          <a:fontRef idx="minor">
            <a:schemeClr val="tx1"/>
          </a:fontRef>
        </p:style>
      </p:cxnSp>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ppt_x"/>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69900" y="799465"/>
            <a:ext cx="11252200" cy="3538220"/>
          </a:xfrm>
          <a:prstGeom prst="rect">
            <a:avLst/>
          </a:prstGeom>
          <a:noFill/>
          <a:ln w="9525">
            <a:noFill/>
          </a:ln>
        </p:spPr>
        <p:txBody>
          <a:bodyPr wrap="square">
            <a:spAutoFit/>
          </a:bodyPr>
          <a:p>
            <a:pPr indent="0"/>
            <a:r>
              <a:rPr lang="zh-CN" altLang="en-US" sz="28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rPr>
              <a:t>参考答案：</a:t>
            </a:r>
            <a:endParaRPr lang="zh-CN" altLang="en-US" sz="28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endParaRPr>
          </a:p>
          <a:p>
            <a:pPr indent="0"/>
            <a:r>
              <a:rPr sz="2800" b="1">
                <a:latin typeface="微软雅黑" panose="020B0503020204020204" charset="-122"/>
                <a:ea typeface="微软雅黑" panose="020B0503020204020204" charset="-122"/>
                <a:cs typeface="微软雅黑" panose="020B0503020204020204" charset="-122"/>
              </a:rPr>
              <a:t>①坚持</a:t>
            </a:r>
            <a:r>
              <a:rPr sz="2800" b="1">
                <a:solidFill>
                  <a:srgbClr val="FF0000"/>
                </a:solidFill>
                <a:latin typeface="微软雅黑" panose="020B0503020204020204" charset="-122"/>
                <a:ea typeface="微软雅黑" panose="020B0503020204020204" charset="-122"/>
                <a:cs typeface="微软雅黑" panose="020B0503020204020204" charset="-122"/>
              </a:rPr>
              <a:t>党的领导</a:t>
            </a:r>
            <a:r>
              <a:rPr sz="2800" b="1">
                <a:latin typeface="微软雅黑" panose="020B0503020204020204" charset="-122"/>
                <a:ea typeface="微软雅黑" panose="020B0503020204020204" charset="-122"/>
                <a:cs typeface="微软雅黑" panose="020B0503020204020204" charset="-122"/>
              </a:rPr>
              <a:t>，充分发挥党在基层社会治理中</a:t>
            </a:r>
            <a:r>
              <a:rPr sz="2800" b="1">
                <a:solidFill>
                  <a:srgbClr val="FF0000"/>
                </a:solidFill>
                <a:latin typeface="微软雅黑" panose="020B0503020204020204" charset="-122"/>
                <a:ea typeface="微软雅黑" panose="020B0503020204020204" charset="-122"/>
                <a:cs typeface="微软雅黑" panose="020B0503020204020204" charset="-122"/>
              </a:rPr>
              <a:t>统揽全局、协调各方</a:t>
            </a:r>
            <a:r>
              <a:rPr sz="2800" b="1">
                <a:latin typeface="微软雅黑" panose="020B0503020204020204" charset="-122"/>
                <a:ea typeface="微软雅黑" panose="020B0503020204020204" charset="-122"/>
                <a:cs typeface="微软雅黑" panose="020B0503020204020204" charset="-122"/>
              </a:rPr>
              <a:t>的作用。</a:t>
            </a:r>
            <a:endParaRPr sz="2800" b="1">
              <a:latin typeface="微软雅黑" panose="020B0503020204020204" charset="-122"/>
              <a:ea typeface="微软雅黑" panose="020B0503020204020204" charset="-122"/>
              <a:cs typeface="微软雅黑" panose="020B0503020204020204" charset="-122"/>
            </a:endParaRPr>
          </a:p>
          <a:p>
            <a:pPr indent="0"/>
            <a:r>
              <a:rPr sz="2800" b="1">
                <a:latin typeface="微软雅黑" panose="020B0503020204020204" charset="-122"/>
                <a:ea typeface="微软雅黑" panose="020B0503020204020204" charset="-122"/>
                <a:cs typeface="微软雅黑" panose="020B0503020204020204" charset="-122"/>
              </a:rPr>
              <a:t>②充分发挥</a:t>
            </a:r>
            <a:r>
              <a:rPr sz="2800" b="1">
                <a:solidFill>
                  <a:srgbClr val="FF0000"/>
                </a:solidFill>
                <a:latin typeface="微软雅黑" panose="020B0503020204020204" charset="-122"/>
                <a:ea typeface="微软雅黑" panose="020B0503020204020204" charset="-122"/>
                <a:cs typeface="微软雅黑" panose="020B0503020204020204" charset="-122"/>
              </a:rPr>
              <a:t>政府</a:t>
            </a:r>
            <a:r>
              <a:rPr sz="2800" b="1">
                <a:latin typeface="微软雅黑" panose="020B0503020204020204" charset="-122"/>
                <a:ea typeface="微软雅黑" panose="020B0503020204020204" charset="-122"/>
                <a:cs typeface="微软雅黑" panose="020B0503020204020204" charset="-122"/>
              </a:rPr>
              <a:t>在基层治理中的职能，出台相关文件、建立相关制度，为基层社会治理提供制度保障。</a:t>
            </a:r>
            <a:endParaRPr sz="2800" b="1">
              <a:latin typeface="微软雅黑" panose="020B0503020204020204" charset="-122"/>
              <a:ea typeface="微软雅黑" panose="020B0503020204020204" charset="-122"/>
              <a:cs typeface="微软雅黑" panose="020B0503020204020204" charset="-122"/>
            </a:endParaRPr>
          </a:p>
          <a:p>
            <a:pPr indent="0"/>
            <a:r>
              <a:rPr sz="2800" b="1">
                <a:latin typeface="微软雅黑" panose="020B0503020204020204" charset="-122"/>
                <a:ea typeface="微软雅黑" panose="020B0503020204020204" charset="-122"/>
                <a:cs typeface="微软雅黑" panose="020B0503020204020204" charset="-122"/>
              </a:rPr>
              <a:t>③实行</a:t>
            </a:r>
            <a:r>
              <a:rPr sz="2800" b="1">
                <a:solidFill>
                  <a:srgbClr val="FF0000"/>
                </a:solidFill>
                <a:latin typeface="微软雅黑" panose="020B0503020204020204" charset="-122"/>
                <a:ea typeface="微软雅黑" panose="020B0503020204020204" charset="-122"/>
                <a:cs typeface="微软雅黑" panose="020B0503020204020204" charset="-122"/>
              </a:rPr>
              <a:t>村民自治</a:t>
            </a:r>
            <a:r>
              <a:rPr sz="2800" b="1">
                <a:latin typeface="微软雅黑" panose="020B0503020204020204" charset="-122"/>
                <a:ea typeface="微软雅黑" panose="020B0503020204020204" charset="-122"/>
                <a:cs typeface="微软雅黑" panose="020B0503020204020204" charset="-122"/>
              </a:rPr>
              <a:t>，完善村规民约，保证人民群众依法直接行使</a:t>
            </a:r>
            <a:r>
              <a:rPr sz="2800" b="1">
                <a:solidFill>
                  <a:srgbClr val="FF0000"/>
                </a:solidFill>
                <a:latin typeface="微软雅黑" panose="020B0503020204020204" charset="-122"/>
                <a:ea typeface="微软雅黑" panose="020B0503020204020204" charset="-122"/>
                <a:cs typeface="微软雅黑" panose="020B0503020204020204" charset="-122"/>
              </a:rPr>
              <a:t>民主权利</a:t>
            </a:r>
            <a:r>
              <a:rPr sz="2800" b="1">
                <a:latin typeface="微软雅黑" panose="020B0503020204020204" charset="-122"/>
                <a:ea typeface="微软雅黑" panose="020B0503020204020204" charset="-122"/>
                <a:cs typeface="微软雅黑" panose="020B0503020204020204" charset="-122"/>
              </a:rPr>
              <a:t>。</a:t>
            </a:r>
            <a:endParaRPr sz="2800" b="1">
              <a:latin typeface="微软雅黑" panose="020B0503020204020204" charset="-122"/>
              <a:ea typeface="微软雅黑" panose="020B0503020204020204" charset="-122"/>
              <a:cs typeface="微软雅黑" panose="020B0503020204020204" charset="-122"/>
            </a:endParaRPr>
          </a:p>
          <a:p>
            <a:pPr indent="0"/>
            <a:r>
              <a:rPr sz="2800" b="1">
                <a:latin typeface="微软雅黑" panose="020B0503020204020204" charset="-122"/>
                <a:ea typeface="微软雅黑" panose="020B0503020204020204" charset="-122"/>
                <a:cs typeface="微软雅黑" panose="020B0503020204020204" charset="-122"/>
              </a:rPr>
              <a:t>④整合</a:t>
            </a:r>
            <a:r>
              <a:rPr sz="2800" b="1">
                <a:solidFill>
                  <a:srgbClr val="FF0000"/>
                </a:solidFill>
                <a:latin typeface="微软雅黑" panose="020B0503020204020204" charset="-122"/>
                <a:ea typeface="微软雅黑" panose="020B0503020204020204" charset="-122"/>
                <a:cs typeface="微软雅黑" panose="020B0503020204020204" charset="-122"/>
              </a:rPr>
              <a:t>社会治理力量</a:t>
            </a:r>
            <a:r>
              <a:rPr sz="2800" b="1">
                <a:latin typeface="微软雅黑" panose="020B0503020204020204" charset="-122"/>
                <a:ea typeface="微软雅黑" panose="020B0503020204020204" charset="-122"/>
                <a:cs typeface="微软雅黑" panose="020B0503020204020204" charset="-122"/>
              </a:rPr>
              <a:t>，推动基层社会治理体系和治理能力现代化。</a:t>
            </a:r>
            <a:endParaRPr sz="2800" b="1">
              <a:latin typeface="微软雅黑" panose="020B0503020204020204" charset="-122"/>
              <a:ea typeface="微软雅黑" panose="020B0503020204020204" charset="-122"/>
              <a:cs typeface="微软雅黑" panose="020B0503020204020204" charset="-122"/>
            </a:endParaRPr>
          </a:p>
          <a:p>
            <a:pPr indent="0"/>
            <a:r>
              <a:rPr sz="2800" b="1">
                <a:latin typeface="微软雅黑" panose="020B0503020204020204" charset="-122"/>
                <a:ea typeface="微软雅黑" panose="020B0503020204020204" charset="-122"/>
                <a:cs typeface="微软雅黑" panose="020B0503020204020204" charset="-122"/>
              </a:rPr>
              <a:t>⑤坚持</a:t>
            </a:r>
            <a:r>
              <a:rPr sz="2800" b="1">
                <a:solidFill>
                  <a:srgbClr val="FF0000"/>
                </a:solidFill>
                <a:latin typeface="微软雅黑" panose="020B0503020204020204" charset="-122"/>
                <a:ea typeface="微软雅黑" panose="020B0503020204020204" charset="-122"/>
                <a:cs typeface="微软雅黑" panose="020B0503020204020204" charset="-122"/>
              </a:rPr>
              <a:t>依法治国、人民当家作主和坚持党的领导的统一</a:t>
            </a:r>
            <a:r>
              <a:rPr sz="2800" b="1">
                <a:latin typeface="微软雅黑" panose="020B0503020204020204" charset="-122"/>
                <a:ea typeface="微软雅黑" panose="020B0503020204020204" charset="-122"/>
                <a:cs typeface="微软雅黑" panose="020B0503020204020204" charset="-122"/>
              </a:rPr>
              <a:t>。</a:t>
            </a:r>
            <a:endParaRPr sz="2800" b="1">
              <a:latin typeface="微软雅黑" panose="020B0503020204020204" charset="-122"/>
              <a:ea typeface="微软雅黑" panose="020B0503020204020204" charset="-122"/>
              <a:cs typeface="微软雅黑" panose="020B0503020204020204" charset="-122"/>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31470" y="146050"/>
            <a:ext cx="11466830" cy="5631180"/>
          </a:xfrm>
          <a:prstGeom prst="rect">
            <a:avLst/>
          </a:prstGeom>
          <a:noFill/>
        </p:spPr>
        <p:txBody>
          <a:bodyPr wrap="square" rtlCol="0" anchor="t">
            <a:spAutoFit/>
          </a:bodyPr>
          <a:p>
            <a:endParaRPr lang="zh-CN" altLang="en-US" sz="2400" b="1"/>
          </a:p>
          <a:p>
            <a:r>
              <a:rPr lang="zh-CN" altLang="en-US" sz="2400" b="1"/>
              <a:t>1.村民(居民)委员会是我国的基层政权机关。</a:t>
            </a:r>
            <a:endParaRPr lang="zh-CN" altLang="en-US" sz="2400" b="1"/>
          </a:p>
          <a:p>
            <a:endParaRPr lang="zh-CN" altLang="en-US" sz="2400" b="1"/>
          </a:p>
          <a:p>
            <a:endParaRPr lang="zh-CN" altLang="en-US" sz="2400" b="1"/>
          </a:p>
          <a:p>
            <a:r>
              <a:rPr lang="zh-CN" altLang="en-US" sz="2400" b="1"/>
              <a:t>2.基层群众自治实行共同管理、共同教育、共同服务、共同监督。</a:t>
            </a:r>
            <a:endParaRPr lang="zh-CN" altLang="en-US" sz="2400" b="1"/>
          </a:p>
          <a:p>
            <a:endParaRPr lang="zh-CN" altLang="en-US" sz="2400" b="1"/>
          </a:p>
          <a:p>
            <a:r>
              <a:rPr lang="zh-CN" altLang="en-US" sz="2400" b="1"/>
              <a:t>3.按照村民委员会组织法，村党支部是农村基层群众性自治组织。</a:t>
            </a:r>
            <a:endParaRPr lang="zh-CN" altLang="en-US" sz="2400" b="1"/>
          </a:p>
          <a:p>
            <a:endParaRPr lang="zh-CN" altLang="en-US" sz="2400" b="1"/>
          </a:p>
          <a:p>
            <a:r>
              <a:rPr lang="zh-CN" altLang="en-US" sz="2400" b="1"/>
              <a:t>4.村民委员会成员由村党员选举产生，向村党支部负责并报告工作。</a:t>
            </a:r>
            <a:endParaRPr lang="zh-CN" altLang="en-US" sz="2400" b="1"/>
          </a:p>
          <a:p>
            <a:endParaRPr lang="zh-CN" altLang="en-US" sz="2400" b="1"/>
          </a:p>
          <a:p>
            <a:r>
              <a:rPr lang="zh-CN" altLang="en-US" sz="2400" b="1"/>
              <a:t>5.在农村，通过民主评议对村委会实行民主监督的职能，主要由村党支部委员会承担。</a:t>
            </a:r>
            <a:endParaRPr lang="zh-CN" altLang="en-US" sz="2400" b="1"/>
          </a:p>
          <a:p>
            <a:endParaRPr lang="zh-CN" altLang="en-US" sz="2400" b="1"/>
          </a:p>
          <a:p>
            <a:r>
              <a:rPr lang="zh-CN" altLang="en-US" sz="2400" b="1"/>
              <a:t>6.居民委员会成员要向居委会党支部负责并报告工作。</a:t>
            </a:r>
            <a:endParaRPr lang="zh-CN" altLang="en-US" sz="2400" b="1"/>
          </a:p>
          <a:p>
            <a:endParaRPr lang="zh-CN" altLang="en-US" sz="2400" b="1"/>
          </a:p>
          <a:p>
            <a:r>
              <a:rPr lang="zh-CN" altLang="en-US" sz="2400" b="1"/>
              <a:t>7.村民或居民合理表达意见和建议是做好基层民主管理工作的关键。</a:t>
            </a:r>
            <a:endParaRPr lang="zh-CN" altLang="en-US" sz="2400" b="1"/>
          </a:p>
        </p:txBody>
      </p:sp>
      <p:sp>
        <p:nvSpPr>
          <p:cNvPr id="3" name="文本框 2"/>
          <p:cNvSpPr txBox="1"/>
          <p:nvPr/>
        </p:nvSpPr>
        <p:spPr>
          <a:xfrm>
            <a:off x="464820" y="934085"/>
            <a:ext cx="11039475" cy="706755"/>
          </a:xfrm>
          <a:prstGeom prst="rect">
            <a:avLst/>
          </a:prstGeom>
          <a:noFill/>
        </p:spPr>
        <p:txBody>
          <a:bodyPr wrap="square" rtlCol="0">
            <a:spAutoFit/>
          </a:bodyPr>
          <a:p>
            <a:r>
              <a:rPr lang="zh-CN" altLang="en-US" sz="2000" b="1">
                <a:solidFill>
                  <a:srgbClr val="FF0000"/>
                </a:solidFill>
                <a:sym typeface="+mn-ea"/>
              </a:rPr>
              <a:t>村民（居民）委员会是我国的基层群众性自治组织，不是我国的基层政权机关，基层政权机关包括乡镇一级的人民代表大会和人民政府。</a:t>
            </a:r>
            <a:endParaRPr lang="zh-CN" altLang="en-US" sz="2000" b="1">
              <a:solidFill>
                <a:srgbClr val="FF0000"/>
              </a:solidFill>
              <a:sym typeface="+mn-ea"/>
            </a:endParaRPr>
          </a:p>
        </p:txBody>
      </p:sp>
      <p:sp>
        <p:nvSpPr>
          <p:cNvPr id="4" name="文本框 3"/>
          <p:cNvSpPr txBox="1"/>
          <p:nvPr/>
        </p:nvSpPr>
        <p:spPr>
          <a:xfrm>
            <a:off x="464820" y="2017395"/>
            <a:ext cx="11039475" cy="398780"/>
          </a:xfrm>
          <a:prstGeom prst="rect">
            <a:avLst/>
          </a:prstGeom>
          <a:noFill/>
        </p:spPr>
        <p:txBody>
          <a:bodyPr wrap="square" rtlCol="0">
            <a:spAutoFit/>
          </a:bodyPr>
          <a:p>
            <a:r>
              <a:rPr lang="zh-CN" altLang="en-US" sz="2000" b="1">
                <a:solidFill>
                  <a:srgbClr val="FF0000"/>
                </a:solidFill>
                <a:sym typeface="+mn-ea"/>
              </a:rPr>
              <a:t>基层群众自治实行自我管理、自我教育、自我服务、自我监督。</a:t>
            </a:r>
            <a:endParaRPr lang="zh-CN" altLang="en-US" sz="2000" b="1">
              <a:solidFill>
                <a:srgbClr val="FF0000"/>
              </a:solidFill>
              <a:sym typeface="+mn-ea"/>
            </a:endParaRPr>
          </a:p>
        </p:txBody>
      </p:sp>
      <p:sp>
        <p:nvSpPr>
          <p:cNvPr id="5" name="文本框 4"/>
          <p:cNvSpPr txBox="1"/>
          <p:nvPr/>
        </p:nvSpPr>
        <p:spPr>
          <a:xfrm>
            <a:off x="464820" y="2667635"/>
            <a:ext cx="11039475" cy="398780"/>
          </a:xfrm>
          <a:prstGeom prst="rect">
            <a:avLst/>
          </a:prstGeom>
          <a:noFill/>
        </p:spPr>
        <p:txBody>
          <a:bodyPr wrap="square" rtlCol="0">
            <a:spAutoFit/>
          </a:bodyPr>
          <a:p>
            <a:r>
              <a:rPr lang="zh-CN" altLang="en-US" sz="2000" b="1">
                <a:solidFill>
                  <a:srgbClr val="FF0000"/>
                </a:solidFill>
                <a:sym typeface="+mn-ea"/>
              </a:rPr>
              <a:t>按照村民委员会组织法，村民委员会是农村基层群众自治性组织。</a:t>
            </a:r>
            <a:endParaRPr lang="zh-CN" altLang="en-US" sz="2000" b="1">
              <a:solidFill>
                <a:srgbClr val="FF0000"/>
              </a:solidFill>
              <a:sym typeface="+mn-ea"/>
            </a:endParaRPr>
          </a:p>
        </p:txBody>
      </p:sp>
      <p:sp>
        <p:nvSpPr>
          <p:cNvPr id="6" name="文本框 5"/>
          <p:cNvSpPr txBox="1"/>
          <p:nvPr/>
        </p:nvSpPr>
        <p:spPr>
          <a:xfrm>
            <a:off x="464820" y="3383915"/>
            <a:ext cx="11039475" cy="398780"/>
          </a:xfrm>
          <a:prstGeom prst="rect">
            <a:avLst/>
          </a:prstGeom>
          <a:noFill/>
        </p:spPr>
        <p:txBody>
          <a:bodyPr wrap="square" rtlCol="0">
            <a:spAutoFit/>
          </a:bodyPr>
          <a:p>
            <a:r>
              <a:rPr lang="zh-CN" altLang="en-US" sz="2000" b="1">
                <a:solidFill>
                  <a:srgbClr val="FF0000"/>
                </a:solidFill>
                <a:sym typeface="+mn-ea"/>
              </a:rPr>
              <a:t>村民委员会成员由村民选举产生，向村民会议、村民代表会议负责并报告工作。</a:t>
            </a:r>
            <a:endParaRPr lang="zh-CN" altLang="en-US" sz="2000" b="1">
              <a:solidFill>
                <a:srgbClr val="FF0000"/>
              </a:solidFill>
              <a:sym typeface="+mn-ea"/>
            </a:endParaRPr>
          </a:p>
        </p:txBody>
      </p:sp>
      <p:sp>
        <p:nvSpPr>
          <p:cNvPr id="7" name="文本框 6"/>
          <p:cNvSpPr txBox="1"/>
          <p:nvPr/>
        </p:nvSpPr>
        <p:spPr>
          <a:xfrm>
            <a:off x="464820" y="4175760"/>
            <a:ext cx="11039475" cy="398780"/>
          </a:xfrm>
          <a:prstGeom prst="rect">
            <a:avLst/>
          </a:prstGeom>
          <a:noFill/>
        </p:spPr>
        <p:txBody>
          <a:bodyPr wrap="square" rtlCol="0">
            <a:spAutoFit/>
          </a:bodyPr>
          <a:p>
            <a:r>
              <a:rPr lang="zh-CN" altLang="en-US" sz="2000" b="1">
                <a:solidFill>
                  <a:srgbClr val="FF0000"/>
                </a:solidFill>
                <a:sym typeface="+mn-ea"/>
              </a:rPr>
              <a:t>在农村，通过民主评议对村委会实行民主监督的职能，主要由村民会议承当。</a:t>
            </a:r>
            <a:endParaRPr lang="zh-CN" altLang="en-US" sz="2000" b="1">
              <a:solidFill>
                <a:srgbClr val="FF0000"/>
              </a:solidFill>
              <a:sym typeface="+mn-ea"/>
            </a:endParaRPr>
          </a:p>
        </p:txBody>
      </p:sp>
      <p:sp>
        <p:nvSpPr>
          <p:cNvPr id="8" name="文本框 7"/>
          <p:cNvSpPr txBox="1"/>
          <p:nvPr/>
        </p:nvSpPr>
        <p:spPr>
          <a:xfrm>
            <a:off x="464820" y="4929505"/>
            <a:ext cx="11039475" cy="398780"/>
          </a:xfrm>
          <a:prstGeom prst="rect">
            <a:avLst/>
          </a:prstGeom>
          <a:noFill/>
        </p:spPr>
        <p:txBody>
          <a:bodyPr wrap="square" rtlCol="0">
            <a:spAutoFit/>
          </a:bodyPr>
          <a:p>
            <a:r>
              <a:rPr lang="zh-CN" altLang="en-US" sz="2000" b="1">
                <a:solidFill>
                  <a:srgbClr val="FF0000"/>
                </a:solidFill>
                <a:sym typeface="+mn-ea"/>
              </a:rPr>
              <a:t>居民委员会成员要向居民会议负责并报告工作。</a:t>
            </a:r>
            <a:endParaRPr lang="zh-CN" altLang="en-US" sz="2000" b="1">
              <a:solidFill>
                <a:srgbClr val="FF0000"/>
              </a:solidFill>
              <a:sym typeface="+mn-ea"/>
            </a:endParaRPr>
          </a:p>
        </p:txBody>
      </p:sp>
      <p:sp>
        <p:nvSpPr>
          <p:cNvPr id="9" name="文本框 8"/>
          <p:cNvSpPr txBox="1"/>
          <p:nvPr/>
        </p:nvSpPr>
        <p:spPr>
          <a:xfrm>
            <a:off x="464820" y="5683885"/>
            <a:ext cx="11039475" cy="706755"/>
          </a:xfrm>
          <a:prstGeom prst="rect">
            <a:avLst/>
          </a:prstGeom>
          <a:noFill/>
        </p:spPr>
        <p:txBody>
          <a:bodyPr wrap="square" rtlCol="0">
            <a:spAutoFit/>
          </a:bodyPr>
          <a:p>
            <a:r>
              <a:rPr lang="zh-CN" altLang="en-US" sz="2000" b="1">
                <a:solidFill>
                  <a:srgbClr val="FF0000"/>
                </a:solidFill>
                <a:sym typeface="+mn-ea"/>
              </a:rPr>
              <a:t>依法制定自治章程和议事规则，推动日常管理工作的制度化、规范化和程序化，是做基层民主管理工作的关键。</a:t>
            </a:r>
            <a:endParaRPr lang="zh-CN" altLang="en-US" sz="2000" b="1">
              <a:solidFill>
                <a:srgbClr val="FF0000"/>
              </a:solidFill>
              <a:sym typeface="+mn-ea"/>
            </a:endParaRPr>
          </a:p>
        </p:txBody>
      </p:sp>
      <p:sp>
        <p:nvSpPr>
          <p:cNvPr id="10" name="文本框 9"/>
          <p:cNvSpPr txBox="1"/>
          <p:nvPr/>
        </p:nvSpPr>
        <p:spPr>
          <a:xfrm>
            <a:off x="6203315" y="523875"/>
            <a:ext cx="678815" cy="583565"/>
          </a:xfrm>
          <a:prstGeom prst="rect">
            <a:avLst/>
          </a:prstGeom>
          <a:noFill/>
        </p:spPr>
        <p:txBody>
          <a:bodyPr wrap="square" rtlCol="0">
            <a:spAutoFit/>
          </a:bodyPr>
          <a:p>
            <a:r>
              <a:rPr lang="zh-CN" altLang="en-US" sz="3200" b="1">
                <a:solidFill>
                  <a:srgbClr val="00B050"/>
                </a:solidFill>
                <a:latin typeface="微软雅黑" panose="020B0503020204020204" charset="-122"/>
                <a:ea typeface="微软雅黑" panose="020B0503020204020204" charset="-122"/>
              </a:rPr>
              <a:t>×</a:t>
            </a:r>
            <a:endParaRPr lang="zh-CN" altLang="en-US" sz="3200" b="1">
              <a:solidFill>
                <a:srgbClr val="00B050"/>
              </a:solidFill>
              <a:latin typeface="微软雅黑" panose="020B0503020204020204" charset="-122"/>
              <a:ea typeface="微软雅黑" panose="020B0503020204020204" charset="-122"/>
            </a:endParaRPr>
          </a:p>
        </p:txBody>
      </p:sp>
      <p:sp>
        <p:nvSpPr>
          <p:cNvPr id="11" name="文本框 10"/>
          <p:cNvSpPr txBox="1"/>
          <p:nvPr>
            <p:custDataLst>
              <p:tags r:id="rId1"/>
            </p:custDataLst>
          </p:nvPr>
        </p:nvSpPr>
        <p:spPr>
          <a:xfrm>
            <a:off x="9005570" y="1536065"/>
            <a:ext cx="678815" cy="583565"/>
          </a:xfrm>
          <a:prstGeom prst="rect">
            <a:avLst/>
          </a:prstGeom>
          <a:noFill/>
        </p:spPr>
        <p:txBody>
          <a:bodyPr wrap="square" rtlCol="0">
            <a:spAutoFit/>
          </a:bodyPr>
          <a:p>
            <a:r>
              <a:rPr lang="zh-CN" altLang="en-US" sz="3200" b="1">
                <a:solidFill>
                  <a:srgbClr val="00B050"/>
                </a:solidFill>
                <a:latin typeface="微软雅黑" panose="020B0503020204020204" charset="-122"/>
                <a:ea typeface="微软雅黑" panose="020B0503020204020204" charset="-122"/>
              </a:rPr>
              <a:t>×</a:t>
            </a:r>
            <a:endParaRPr lang="zh-CN" altLang="en-US" sz="3200" b="1">
              <a:solidFill>
                <a:srgbClr val="00B050"/>
              </a:solidFill>
              <a:latin typeface="微软雅黑" panose="020B0503020204020204" charset="-122"/>
              <a:ea typeface="微软雅黑" panose="020B0503020204020204" charset="-122"/>
            </a:endParaRPr>
          </a:p>
        </p:txBody>
      </p:sp>
      <p:sp>
        <p:nvSpPr>
          <p:cNvPr id="12" name="文本框 11"/>
          <p:cNvSpPr txBox="1"/>
          <p:nvPr>
            <p:custDataLst>
              <p:tags r:id="rId2"/>
            </p:custDataLst>
          </p:nvPr>
        </p:nvSpPr>
        <p:spPr>
          <a:xfrm>
            <a:off x="9091295" y="2305050"/>
            <a:ext cx="678815" cy="583565"/>
          </a:xfrm>
          <a:prstGeom prst="rect">
            <a:avLst/>
          </a:prstGeom>
          <a:noFill/>
        </p:spPr>
        <p:txBody>
          <a:bodyPr wrap="square" rtlCol="0">
            <a:spAutoFit/>
          </a:bodyPr>
          <a:p>
            <a:r>
              <a:rPr lang="zh-CN" altLang="en-US" sz="3200" b="1">
                <a:solidFill>
                  <a:srgbClr val="00B050"/>
                </a:solidFill>
                <a:latin typeface="微软雅黑" panose="020B0503020204020204" charset="-122"/>
                <a:ea typeface="微软雅黑" panose="020B0503020204020204" charset="-122"/>
              </a:rPr>
              <a:t>×</a:t>
            </a:r>
            <a:endParaRPr lang="zh-CN" altLang="en-US" sz="3200" b="1">
              <a:solidFill>
                <a:srgbClr val="00B050"/>
              </a:solidFill>
              <a:latin typeface="微软雅黑" panose="020B0503020204020204" charset="-122"/>
              <a:ea typeface="微软雅黑" panose="020B0503020204020204" charset="-122"/>
            </a:endParaRPr>
          </a:p>
        </p:txBody>
      </p:sp>
      <p:sp>
        <p:nvSpPr>
          <p:cNvPr id="13" name="文本框 12"/>
          <p:cNvSpPr txBox="1"/>
          <p:nvPr>
            <p:custDataLst>
              <p:tags r:id="rId3"/>
            </p:custDataLst>
          </p:nvPr>
        </p:nvSpPr>
        <p:spPr>
          <a:xfrm>
            <a:off x="9362440" y="3004185"/>
            <a:ext cx="678815" cy="583565"/>
          </a:xfrm>
          <a:prstGeom prst="rect">
            <a:avLst/>
          </a:prstGeom>
          <a:noFill/>
        </p:spPr>
        <p:txBody>
          <a:bodyPr wrap="square" rtlCol="0">
            <a:spAutoFit/>
          </a:bodyPr>
          <a:p>
            <a:r>
              <a:rPr lang="zh-CN" altLang="en-US" sz="3200" b="1">
                <a:solidFill>
                  <a:srgbClr val="00B050"/>
                </a:solidFill>
                <a:latin typeface="微软雅黑" panose="020B0503020204020204" charset="-122"/>
                <a:ea typeface="微软雅黑" panose="020B0503020204020204" charset="-122"/>
              </a:rPr>
              <a:t>×</a:t>
            </a:r>
            <a:endParaRPr lang="zh-CN" altLang="en-US" sz="3200" b="1">
              <a:solidFill>
                <a:srgbClr val="00B050"/>
              </a:solidFill>
              <a:latin typeface="微软雅黑" panose="020B0503020204020204" charset="-122"/>
              <a:ea typeface="微软雅黑" panose="020B0503020204020204" charset="-122"/>
            </a:endParaRPr>
          </a:p>
        </p:txBody>
      </p:sp>
      <p:sp>
        <p:nvSpPr>
          <p:cNvPr id="14" name="文本框 13"/>
          <p:cNvSpPr txBox="1"/>
          <p:nvPr>
            <p:custDataLst>
              <p:tags r:id="rId4"/>
            </p:custDataLst>
          </p:nvPr>
        </p:nvSpPr>
        <p:spPr>
          <a:xfrm>
            <a:off x="11207115" y="4092575"/>
            <a:ext cx="678815" cy="583565"/>
          </a:xfrm>
          <a:prstGeom prst="rect">
            <a:avLst/>
          </a:prstGeom>
          <a:noFill/>
        </p:spPr>
        <p:txBody>
          <a:bodyPr wrap="square" rtlCol="0">
            <a:spAutoFit/>
          </a:bodyPr>
          <a:p>
            <a:r>
              <a:rPr lang="zh-CN" altLang="en-US" sz="3200" b="1">
                <a:solidFill>
                  <a:srgbClr val="00B050"/>
                </a:solidFill>
                <a:latin typeface="微软雅黑" panose="020B0503020204020204" charset="-122"/>
                <a:ea typeface="微软雅黑" panose="020B0503020204020204" charset="-122"/>
              </a:rPr>
              <a:t>×</a:t>
            </a:r>
            <a:endParaRPr lang="zh-CN" altLang="en-US" sz="3200" b="1">
              <a:solidFill>
                <a:srgbClr val="00B050"/>
              </a:solidFill>
              <a:latin typeface="微软雅黑" panose="020B0503020204020204" charset="-122"/>
              <a:ea typeface="微软雅黑" panose="020B0503020204020204" charset="-122"/>
            </a:endParaRPr>
          </a:p>
        </p:txBody>
      </p:sp>
      <p:sp>
        <p:nvSpPr>
          <p:cNvPr id="15" name="文本框 14"/>
          <p:cNvSpPr txBox="1"/>
          <p:nvPr>
            <p:custDataLst>
              <p:tags r:id="rId5"/>
            </p:custDataLst>
          </p:nvPr>
        </p:nvSpPr>
        <p:spPr>
          <a:xfrm>
            <a:off x="7517130" y="4431030"/>
            <a:ext cx="678815" cy="583565"/>
          </a:xfrm>
          <a:prstGeom prst="rect">
            <a:avLst/>
          </a:prstGeom>
          <a:noFill/>
        </p:spPr>
        <p:txBody>
          <a:bodyPr wrap="square" rtlCol="0">
            <a:spAutoFit/>
          </a:bodyPr>
          <a:p>
            <a:r>
              <a:rPr lang="zh-CN" altLang="en-US" sz="3200" b="1">
                <a:solidFill>
                  <a:srgbClr val="00B050"/>
                </a:solidFill>
                <a:latin typeface="微软雅黑" panose="020B0503020204020204" charset="-122"/>
                <a:ea typeface="微软雅黑" panose="020B0503020204020204" charset="-122"/>
              </a:rPr>
              <a:t>×</a:t>
            </a:r>
            <a:endParaRPr lang="zh-CN" altLang="en-US" sz="3200" b="1">
              <a:solidFill>
                <a:srgbClr val="00B050"/>
              </a:solidFill>
              <a:latin typeface="微软雅黑" panose="020B0503020204020204" charset="-122"/>
              <a:ea typeface="微软雅黑" panose="020B0503020204020204" charset="-122"/>
            </a:endParaRPr>
          </a:p>
        </p:txBody>
      </p:sp>
      <p:sp>
        <p:nvSpPr>
          <p:cNvPr id="16" name="文本框 15"/>
          <p:cNvSpPr txBox="1"/>
          <p:nvPr>
            <p:custDataLst>
              <p:tags r:id="rId6"/>
            </p:custDataLst>
          </p:nvPr>
        </p:nvSpPr>
        <p:spPr>
          <a:xfrm>
            <a:off x="9506585" y="5193665"/>
            <a:ext cx="678815" cy="583565"/>
          </a:xfrm>
          <a:prstGeom prst="rect">
            <a:avLst/>
          </a:prstGeom>
          <a:noFill/>
        </p:spPr>
        <p:txBody>
          <a:bodyPr wrap="square" rtlCol="0">
            <a:spAutoFit/>
          </a:bodyPr>
          <a:p>
            <a:r>
              <a:rPr lang="zh-CN" altLang="en-US" sz="3200" b="1">
                <a:solidFill>
                  <a:srgbClr val="00B050"/>
                </a:solidFill>
                <a:latin typeface="微软雅黑" panose="020B0503020204020204" charset="-122"/>
                <a:ea typeface="微软雅黑" panose="020B0503020204020204" charset="-122"/>
              </a:rPr>
              <a:t>×</a:t>
            </a:r>
            <a:endParaRPr lang="zh-CN" altLang="en-US" sz="3200" b="1">
              <a:solidFill>
                <a:srgbClr val="00B050"/>
              </a:solidFill>
              <a:latin typeface="微软雅黑" panose="020B0503020204020204" charset="-122"/>
              <a:ea typeface="微软雅黑" panose="020B0503020204020204" charset="-122"/>
            </a:endParaRPr>
          </a:p>
        </p:txBody>
      </p:sp>
      <p:sp>
        <p:nvSpPr>
          <p:cNvPr id="17" name="文本框 16"/>
          <p:cNvSpPr txBox="1"/>
          <p:nvPr/>
        </p:nvSpPr>
        <p:spPr>
          <a:xfrm>
            <a:off x="153670" y="59690"/>
            <a:ext cx="11884660" cy="460375"/>
          </a:xfrm>
          <a:prstGeom prst="rect">
            <a:avLst/>
          </a:prstGeom>
          <a:solidFill>
            <a:schemeClr val="tx1"/>
          </a:solidFill>
        </p:spPr>
        <p:txBody>
          <a:bodyPr wrap="square" rtlCol="0" anchor="t">
            <a:spAutoFit/>
          </a:bodyPr>
          <a:p>
            <a:r>
              <a:rPr lang="zh-CN" altLang="en-US" sz="2400" b="1">
                <a:solidFill>
                  <a:srgbClr val="FF0000"/>
                </a:solidFill>
                <a:effectLst/>
                <a:highlight>
                  <a:srgbClr val="000000"/>
                </a:highlight>
                <a:sym typeface="+mn-ea"/>
              </a:rPr>
              <a:t>课后巩固：复习完本课同学们众说纷纭，有如下观点，请进行判断并纠正</a:t>
            </a:r>
            <a:endParaRPr lang="zh-CN" altLang="en-US" sz="2400" b="1">
              <a:solidFill>
                <a:srgbClr val="FF0000"/>
              </a:solidFill>
              <a:effectLst/>
              <a:highlight>
                <a:srgbClr val="000000"/>
              </a:highlight>
              <a:sym typeface="+mn-ea"/>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additive="base">
                                        <p:cTn id="73" dur="500" fill="hold"/>
                                        <p:tgtEl>
                                          <p:spTgt spid="8"/>
                                        </p:tgtEl>
                                        <p:attrNameLst>
                                          <p:attrName>ppt_x</p:attrName>
                                        </p:attrNameLst>
                                      </p:cBhvr>
                                      <p:tavLst>
                                        <p:tav tm="0">
                                          <p:val>
                                            <p:strVal val="#ppt_x"/>
                                          </p:val>
                                        </p:tav>
                                        <p:tav tm="100000">
                                          <p:val>
                                            <p:strVal val="#ppt_x"/>
                                          </p:val>
                                        </p:tav>
                                      </p:tavLst>
                                    </p:anim>
                                    <p:anim calcmode="lin" valueType="num">
                                      <p:cBhvr additive="base">
                                        <p:cTn id="7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9"/>
                                        </p:tgtEl>
                                        <p:attrNameLst>
                                          <p:attrName>style.visibility</p:attrName>
                                        </p:attrNameLst>
                                      </p:cBhvr>
                                      <p:to>
                                        <p:strVal val="visible"/>
                                      </p:to>
                                    </p:set>
                                    <p:anim calcmode="lin" valueType="num">
                                      <p:cBhvr additive="base">
                                        <p:cTn id="85" dur="500" fill="hold"/>
                                        <p:tgtEl>
                                          <p:spTgt spid="9"/>
                                        </p:tgtEl>
                                        <p:attrNameLst>
                                          <p:attrName>ppt_x</p:attrName>
                                        </p:attrNameLst>
                                      </p:cBhvr>
                                      <p:tavLst>
                                        <p:tav tm="0">
                                          <p:val>
                                            <p:strVal val="#ppt_x"/>
                                          </p:val>
                                        </p:tav>
                                        <p:tav tm="100000">
                                          <p:val>
                                            <p:strVal val="#ppt_x"/>
                                          </p:val>
                                        </p:tav>
                                      </p:tavLst>
                                    </p:anim>
                                    <p:anim calcmode="lin" valueType="num">
                                      <p:cBhvr additive="base">
                                        <p:cTn id="8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custDataLst>
              <p:tags r:id="rId1"/>
            </p:custDataLst>
          </p:nvPr>
        </p:nvGrpSpPr>
        <p:grpSpPr>
          <a:xfrm>
            <a:off x="2637823" y="203062"/>
            <a:ext cx="6794481" cy="1536917"/>
            <a:chOff x="5775527" y="1527877"/>
            <a:chExt cx="6795740" cy="1537202"/>
          </a:xfrm>
        </p:grpSpPr>
        <p:sp>
          <p:nvSpPr>
            <p:cNvPr id="5" name="TextBox 4"/>
            <p:cNvSpPr txBox="1"/>
            <p:nvPr>
              <p:custDataLst>
                <p:tags r:id="rId2"/>
              </p:custDataLst>
            </p:nvPr>
          </p:nvSpPr>
          <p:spPr>
            <a:xfrm>
              <a:off x="5775527" y="1527877"/>
              <a:ext cx="6705232" cy="830099"/>
            </a:xfrm>
            <a:prstGeom prst="rect">
              <a:avLst/>
            </a:prstGeom>
            <a:noFill/>
          </p:spPr>
          <p:txBody>
            <a:bodyPr wrap="square" rtlCol="0">
              <a:spAutoFit/>
            </a:bodyPr>
            <a:p>
              <a:r>
                <a:rPr lang="zh-CN" altLang="en-US" sz="4800" b="1" smtClean="0">
                  <a:solidFill>
                    <a:srgbClr val="5B8156"/>
                  </a:solidFill>
                  <a:latin typeface="微软雅黑" panose="020B0503020204020204" charset="-122"/>
                  <a:ea typeface="微软雅黑" panose="020B0503020204020204" charset="-122"/>
                </a:rPr>
                <a:t>第二单元  人民当家作主</a:t>
              </a:r>
              <a:endParaRPr lang="zh-CN" altLang="en-US" sz="4800" b="1">
                <a:solidFill>
                  <a:srgbClr val="5B8156"/>
                </a:solidFill>
                <a:latin typeface="微软雅黑" panose="020B0503020204020204" charset="-122"/>
                <a:ea typeface="微软雅黑" panose="020B0503020204020204" charset="-122"/>
              </a:endParaRPr>
            </a:p>
          </p:txBody>
        </p:sp>
        <p:sp>
          <p:nvSpPr>
            <p:cNvPr id="6" name="TextBox 3"/>
            <p:cNvSpPr txBox="1"/>
            <p:nvPr>
              <p:custDataLst>
                <p:tags r:id="rId3"/>
              </p:custDataLst>
            </p:nvPr>
          </p:nvSpPr>
          <p:spPr>
            <a:xfrm>
              <a:off x="5795529" y="2358193"/>
              <a:ext cx="6775738" cy="706886"/>
            </a:xfrm>
            <a:prstGeom prst="rect">
              <a:avLst/>
            </a:prstGeom>
            <a:noFill/>
          </p:spPr>
          <p:txBody>
            <a:bodyPr wrap="square" rtlCol="0">
              <a:spAutoFit/>
            </a:bodyPr>
            <a:p>
              <a:pPr algn="ctr"/>
              <a:r>
                <a:rPr lang="zh-CN" altLang="en-US" sz="4000" b="1" smtClean="0">
                  <a:solidFill>
                    <a:srgbClr val="FF0000"/>
                  </a:solidFill>
                  <a:latin typeface="微软雅黑" panose="020B0503020204020204" charset="-122"/>
                  <a:ea typeface="微软雅黑" panose="020B0503020204020204" charset="-122"/>
                </a:rPr>
                <a:t>第六课 我国的基本政治制度  </a:t>
              </a:r>
              <a:endParaRPr lang="zh-CN" altLang="en-US" sz="4000" b="1">
                <a:solidFill>
                  <a:srgbClr val="FF0000"/>
                </a:solidFill>
                <a:latin typeface="微软雅黑" panose="020B0503020204020204" charset="-122"/>
                <a:ea typeface="微软雅黑" panose="020B0503020204020204" charset="-122"/>
              </a:endParaRPr>
            </a:p>
          </p:txBody>
        </p:sp>
      </p:grpSp>
      <p:sp>
        <p:nvSpPr>
          <p:cNvPr id="7" name="文本框 6"/>
          <p:cNvSpPr txBox="1"/>
          <p:nvPr>
            <p:custDataLst>
              <p:tags r:id="rId4"/>
            </p:custDataLst>
          </p:nvPr>
        </p:nvSpPr>
        <p:spPr>
          <a:xfrm>
            <a:off x="2976880" y="1739900"/>
            <a:ext cx="6096000" cy="645160"/>
          </a:xfrm>
          <a:prstGeom prst="rect">
            <a:avLst/>
          </a:prstGeom>
          <a:noFill/>
        </p:spPr>
        <p:txBody>
          <a:bodyPr wrap="square" rtlCol="0" anchor="t">
            <a:spAutoFit/>
          </a:bodyPr>
          <a:p>
            <a:pPr algn="ctr"/>
            <a:r>
              <a:rPr lang="zh-CN" sz="3600" b="1">
                <a:solidFill>
                  <a:srgbClr val="7030A0"/>
                </a:solidFill>
                <a:latin typeface="微软雅黑" panose="020B0503020204020204" charset="-122"/>
                <a:sym typeface="+mn-ea"/>
              </a:rPr>
              <a:t>第三框</a:t>
            </a:r>
            <a:r>
              <a:rPr lang="en-US" altLang="zh-CN" sz="3600" b="1">
                <a:solidFill>
                  <a:srgbClr val="7030A0"/>
                </a:solidFill>
                <a:latin typeface="微软雅黑" panose="020B0503020204020204" charset="-122"/>
                <a:sym typeface="+mn-ea"/>
              </a:rPr>
              <a:t>  </a:t>
            </a:r>
            <a:r>
              <a:rPr sz="3600" b="1">
                <a:solidFill>
                  <a:srgbClr val="7030A0"/>
                </a:solidFill>
                <a:latin typeface="微软雅黑" panose="020B0503020204020204" charset="-122"/>
                <a:sym typeface="+mn-ea"/>
              </a:rPr>
              <a:t>基层群众自治制</a:t>
            </a:r>
            <a:r>
              <a:rPr lang="zh-CN" sz="3600" b="1">
                <a:solidFill>
                  <a:srgbClr val="7030A0"/>
                </a:solidFill>
                <a:latin typeface="微软雅黑" panose="020B0503020204020204" charset="-122"/>
                <a:sym typeface="+mn-ea"/>
              </a:rPr>
              <a:t>度</a:t>
            </a:r>
            <a:r>
              <a:rPr sz="2400" b="1">
                <a:solidFill>
                  <a:srgbClr val="FFFFFF"/>
                </a:solidFill>
                <a:latin typeface="微软雅黑" panose="020B0503020204020204" charset="-122"/>
                <a:sym typeface="+mn-ea"/>
              </a:rPr>
              <a:t>度</a:t>
            </a:r>
            <a:endParaRPr lang="zh-CN" altLang="en-US" sz="2400" b="1">
              <a:solidFill>
                <a:srgbClr val="FFFFFF"/>
              </a:solidFill>
              <a:latin typeface="微软雅黑" panose="020B0503020204020204" charset="-122"/>
              <a:sym typeface="+mn-ea"/>
            </a:endParaRPr>
          </a:p>
        </p:txBody>
      </p:sp>
      <p:sp>
        <p:nvSpPr>
          <p:cNvPr id="8" name="副标题 7"/>
          <p:cNvSpPr>
            <a:spLocks noGrp="1"/>
          </p:cNvSpPr>
          <p:nvPr>
            <p:ph type="subTitle" idx="1"/>
            <p:custDataLst>
              <p:tags r:id="rId5"/>
            </p:custDataLst>
          </p:nvPr>
        </p:nvSpPr>
        <p:spPr>
          <a:xfrm>
            <a:off x="862965" y="2566035"/>
            <a:ext cx="10364470" cy="1575435"/>
          </a:xfrm>
          <a:solidFill>
            <a:srgbClr val="FFFF00"/>
          </a:solidFill>
        </p:spPr>
        <p:txBody>
          <a:bodyPr>
            <a:noAutofit/>
          </a:bodyPr>
          <a:p>
            <a:pPr marL="0" indent="0">
              <a:lnSpc>
                <a:spcPct val="100000"/>
              </a:lnSpc>
              <a:spcAft>
                <a:spcPts val="0"/>
              </a:spcAft>
              <a:buNone/>
            </a:pPr>
            <a:r>
              <a:rPr lang="en-US" altLang="zh-CN" sz="2400" b="1">
                <a:solidFill>
                  <a:schemeClr val="tx1"/>
                </a:solidFill>
              </a:rPr>
              <a:t>      </a:t>
            </a:r>
            <a:r>
              <a:rPr lang="zh-CN" altLang="en-US" sz="2400" b="1">
                <a:solidFill>
                  <a:schemeClr val="tx1"/>
                </a:solidFill>
              </a:rPr>
              <a:t>要健全基层党组织领导的基层群众自治机制，加强基层组织建设，完善网格化管理、精细化服务、信息化支撑的基层治理平台，健全城乡社区治理体系，为人民群众提供家门口的优质服务和精细管理。</a:t>
            </a:r>
            <a:endParaRPr lang="zh-CN" altLang="en-US" sz="2400" b="1">
              <a:solidFill>
                <a:schemeClr val="tx1"/>
              </a:solidFill>
            </a:endParaRPr>
          </a:p>
          <a:p>
            <a:pPr marL="0" indent="0" algn="r">
              <a:lnSpc>
                <a:spcPct val="100000"/>
              </a:lnSpc>
              <a:spcAft>
                <a:spcPts val="0"/>
              </a:spcAft>
              <a:buNone/>
            </a:pPr>
            <a:r>
              <a:rPr lang="en-US" altLang="zh-CN" sz="2000" b="1">
                <a:solidFill>
                  <a:schemeClr val="tx1"/>
                </a:solidFill>
              </a:rPr>
              <a:t>——</a:t>
            </a:r>
            <a:r>
              <a:rPr lang="zh-CN" altLang="en-US" sz="2000" b="1">
                <a:solidFill>
                  <a:schemeClr val="tx1"/>
                </a:solidFill>
              </a:rPr>
              <a:t>习近平2023年3月5日在参加十四届全国人大一次会议江苏代表团审议时的讲话</a:t>
            </a:r>
            <a:endParaRPr lang="zh-CN" altLang="en-US" sz="2000" b="1">
              <a:solidFill>
                <a:schemeClr val="tx1"/>
              </a:solidFill>
            </a:endParaRPr>
          </a:p>
        </p:txBody>
      </p:sp>
      <p:sp>
        <p:nvSpPr>
          <p:cNvPr id="9" name="矩形 8"/>
          <p:cNvSpPr/>
          <p:nvPr/>
        </p:nvSpPr>
        <p:spPr>
          <a:xfrm>
            <a:off x="862965" y="4413885"/>
            <a:ext cx="10412095" cy="706755"/>
          </a:xfrm>
          <a:prstGeom prst="rect">
            <a:avLst/>
          </a:prstGeom>
          <a:solidFill>
            <a:schemeClr val="tx2"/>
          </a:solidFill>
          <a:ln>
            <a:noFill/>
          </a:ln>
        </p:spPr>
        <p:txBody>
          <a:bodyPr wrap="square" rtlCol="0" anchor="t">
            <a:spAutoFit/>
          </a:bodyPr>
          <a:p>
            <a:pPr algn="ctr"/>
            <a:r>
              <a:rPr lang="zh-CN" altLang="en-US" sz="4000" b="1">
                <a:ln w="9525">
                  <a:solidFill>
                    <a:schemeClr val="bg1"/>
                  </a:solidFill>
                  <a:prstDash val="solid"/>
                </a:ln>
                <a:solidFill>
                  <a:srgbClr val="FF0000"/>
                </a:solidFill>
                <a:effectLst/>
              </a:rPr>
              <a:t>总议题：江苏省</a:t>
            </a:r>
            <a:r>
              <a:rPr lang="zh-CN" altLang="en-US" sz="4000" b="1">
                <a:ln w="9525">
                  <a:solidFill>
                    <a:schemeClr val="bg1"/>
                  </a:solidFill>
                  <a:prstDash val="solid"/>
                </a:ln>
                <a:solidFill>
                  <a:srgbClr val="FF0000"/>
                </a:solidFill>
                <a:effectLst/>
              </a:rPr>
              <a:t>基层群众自治组织</a:t>
            </a:r>
            <a:r>
              <a:rPr lang="zh-CN" altLang="en-US" sz="4000" b="1">
                <a:ln w="9525">
                  <a:solidFill>
                    <a:schemeClr val="bg1"/>
                  </a:solidFill>
                  <a:prstDash val="solid"/>
                </a:ln>
                <a:solidFill>
                  <a:srgbClr val="FF0000"/>
                </a:solidFill>
                <a:effectLst/>
              </a:rPr>
              <a:t>的治理效能</a:t>
            </a:r>
            <a:endParaRPr lang="zh-CN" altLang="en-US" sz="4000" b="1">
              <a:ln w="9525">
                <a:solidFill>
                  <a:schemeClr val="bg1"/>
                </a:solidFill>
                <a:prstDash val="solid"/>
              </a:ln>
              <a:solidFill>
                <a:srgbClr val="FF0000"/>
              </a:solidFill>
              <a:effectLst/>
            </a:endParaRPr>
          </a:p>
        </p:txBody>
      </p:sp>
      <p:cxnSp>
        <p:nvCxnSpPr>
          <p:cNvPr id="2" name="直接连接符 1"/>
          <p:cNvCxnSpPr/>
          <p:nvPr>
            <p:custDataLst>
              <p:tags r:id="rId6"/>
            </p:custDataLst>
          </p:nvPr>
        </p:nvCxnSpPr>
        <p:spPr>
          <a:xfrm flipV="1">
            <a:off x="2632075" y="2955290"/>
            <a:ext cx="2083435" cy="13335"/>
          </a:xfrm>
          <a:prstGeom prst="line">
            <a:avLst/>
          </a:prstGeom>
          <a:ln w="50800" cmpd="sng">
            <a:solidFill>
              <a:srgbClr val="FF0000"/>
            </a:solidFill>
            <a:prstDash val="solid"/>
          </a:ln>
        </p:spPr>
        <p:style>
          <a:lnRef idx="2">
            <a:schemeClr val="accent1"/>
          </a:lnRef>
          <a:fillRef idx="0">
            <a:srgbClr val="FFFFFF"/>
          </a:fillRef>
          <a:effectRef idx="0">
            <a:srgbClr val="FFFFFF"/>
          </a:effectRef>
          <a:fontRef idx="minor">
            <a:schemeClr val="tx1"/>
          </a:fontRef>
        </p:style>
      </p:cxnSp>
      <p:cxnSp>
        <p:nvCxnSpPr>
          <p:cNvPr id="3" name="直接连接符 2"/>
          <p:cNvCxnSpPr/>
          <p:nvPr>
            <p:custDataLst>
              <p:tags r:id="rId7"/>
            </p:custDataLst>
          </p:nvPr>
        </p:nvCxnSpPr>
        <p:spPr>
          <a:xfrm>
            <a:off x="5137785" y="2962910"/>
            <a:ext cx="2542540" cy="5715"/>
          </a:xfrm>
          <a:prstGeom prst="line">
            <a:avLst/>
          </a:prstGeom>
          <a:ln w="50800" cmpd="sng">
            <a:solidFill>
              <a:srgbClr val="FF0000"/>
            </a:solidFill>
            <a:prstDash val="solid"/>
          </a:ln>
        </p:spPr>
        <p:style>
          <a:lnRef idx="2">
            <a:schemeClr val="accent1"/>
          </a:lnRef>
          <a:fillRef idx="0">
            <a:srgbClr val="FFFFFF"/>
          </a:fillRef>
          <a:effectRef idx="0">
            <a:srgbClr val="FFFFFF"/>
          </a:effectRef>
          <a:fontRef idx="minor">
            <a:schemeClr val="tx1"/>
          </a:fontRef>
        </p:style>
      </p:cxnSp>
      <p:cxnSp>
        <p:nvCxnSpPr>
          <p:cNvPr id="10" name="直接连接符 9"/>
          <p:cNvCxnSpPr/>
          <p:nvPr>
            <p:custDataLst>
              <p:tags r:id="rId8"/>
            </p:custDataLst>
          </p:nvPr>
        </p:nvCxnSpPr>
        <p:spPr>
          <a:xfrm flipV="1">
            <a:off x="8664575" y="2942590"/>
            <a:ext cx="1329055" cy="29845"/>
          </a:xfrm>
          <a:prstGeom prst="line">
            <a:avLst/>
          </a:prstGeom>
          <a:ln w="50800" cmpd="sng">
            <a:solidFill>
              <a:srgbClr val="FF0000"/>
            </a:solidFill>
            <a:prstDash val="solid"/>
          </a:ln>
        </p:spPr>
        <p:style>
          <a:lnRef idx="2">
            <a:schemeClr val="accent1"/>
          </a:lnRef>
          <a:fillRef idx="0">
            <a:srgbClr val="FFFFFF"/>
          </a:fillRef>
          <a:effectRef idx="0">
            <a:srgbClr val="FFFFFF"/>
          </a:effectRef>
          <a:fontRef idx="minor">
            <a:schemeClr val="tx1"/>
          </a:fontRef>
        </p:style>
      </p:cxnSp>
      <p:cxnSp>
        <p:nvCxnSpPr>
          <p:cNvPr id="11" name="直接连接符 10"/>
          <p:cNvCxnSpPr/>
          <p:nvPr>
            <p:custDataLst>
              <p:tags r:id="rId9"/>
            </p:custDataLst>
          </p:nvPr>
        </p:nvCxnSpPr>
        <p:spPr>
          <a:xfrm flipV="1">
            <a:off x="1648460" y="3338830"/>
            <a:ext cx="5290820" cy="16510"/>
          </a:xfrm>
          <a:prstGeom prst="line">
            <a:avLst/>
          </a:prstGeom>
          <a:ln w="50800" cmpd="sng">
            <a:solidFill>
              <a:srgbClr val="FF0000"/>
            </a:solidFill>
            <a:prstDash val="solid"/>
          </a:ln>
        </p:spPr>
        <p:style>
          <a:lnRef idx="2">
            <a:schemeClr val="accent1"/>
          </a:lnRef>
          <a:fillRef idx="0">
            <a:srgbClr val="FFFFFF"/>
          </a:fillRef>
          <a:effectRef idx="0">
            <a:srgbClr val="FFFFFF"/>
          </a:effectRef>
          <a:fontRef idx="minor">
            <a:schemeClr val="tx1"/>
          </a:fontRef>
        </p:style>
      </p:cxnSp>
      <p:cxnSp>
        <p:nvCxnSpPr>
          <p:cNvPr id="12" name="直接连接符 11"/>
          <p:cNvCxnSpPr/>
          <p:nvPr>
            <p:custDataLst>
              <p:tags r:id="rId10"/>
            </p:custDataLst>
          </p:nvPr>
        </p:nvCxnSpPr>
        <p:spPr>
          <a:xfrm flipV="1">
            <a:off x="862965" y="3709670"/>
            <a:ext cx="1973580" cy="19685"/>
          </a:xfrm>
          <a:prstGeom prst="line">
            <a:avLst/>
          </a:prstGeom>
          <a:ln w="50800" cmpd="sng">
            <a:solidFill>
              <a:srgbClr val="FF0000"/>
            </a:solidFill>
            <a:prstDash val="solid"/>
          </a:ln>
        </p:spPr>
        <p:style>
          <a:lnRef idx="2">
            <a:schemeClr val="accent1"/>
          </a:lnRef>
          <a:fillRef idx="0">
            <a:srgbClr val="FFFFFF"/>
          </a:fillRef>
          <a:effectRef idx="0">
            <a:srgbClr val="FFFFFF"/>
          </a:effectRef>
          <a:fontRef idx="minor">
            <a:schemeClr val="tx1"/>
          </a:fontRef>
        </p:style>
      </p:cxnSp>
      <p:cxnSp>
        <p:nvCxnSpPr>
          <p:cNvPr id="13" name="直接连接符 12"/>
          <p:cNvCxnSpPr/>
          <p:nvPr>
            <p:custDataLst>
              <p:tags r:id="rId11"/>
            </p:custDataLst>
          </p:nvPr>
        </p:nvCxnSpPr>
        <p:spPr>
          <a:xfrm flipV="1">
            <a:off x="6837680" y="3684270"/>
            <a:ext cx="2849245" cy="8890"/>
          </a:xfrm>
          <a:prstGeom prst="line">
            <a:avLst/>
          </a:prstGeom>
          <a:ln w="50800" cmpd="sng">
            <a:solidFill>
              <a:srgbClr val="FF0000"/>
            </a:solidFill>
            <a:prstDash val="solid"/>
          </a:ln>
        </p:spPr>
        <p:style>
          <a:lnRef idx="2">
            <a:schemeClr val="accent1"/>
          </a:lnRef>
          <a:fillRef idx="0">
            <a:srgbClr val="FFFFFF"/>
          </a:fillRef>
          <a:effectRef idx="0">
            <a:srgbClr val="FFFFFF"/>
          </a:effectRef>
          <a:fontRef idx="minor">
            <a:schemeClr val="tx1"/>
          </a:fontRef>
        </p:style>
      </p:cxnSp>
    </p:spTree>
    <p:custDataLst>
      <p:tags r:id="rId1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bg/>
                                          </p:spTgt>
                                        </p:tgtEl>
                                        <p:attrNameLst>
                                          <p:attrName>style.visibility</p:attrName>
                                        </p:attrNameLst>
                                      </p:cBhvr>
                                      <p:to>
                                        <p:strVal val="visible"/>
                                      </p:to>
                                    </p:set>
                                    <p:anim calcmode="lin" valueType="num">
                                      <p:cBhvr additive="base">
                                        <p:cTn id="1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8">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additive="base">
                                        <p:cTn id="2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blinds(horizontal)">
                                      <p:cBhvr>
                                        <p:cTn id="6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bldLvl="0" animBg="1"/>
      <p:bldP spid="9" grpId="1"/>
      <p:bldP spid="8" grpId="0" animBg="1"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0" y="0"/>
            <a:ext cx="1808480" cy="583565"/>
          </a:xfrm>
          <a:prstGeom prst="rect">
            <a:avLst/>
          </a:prstGeom>
          <a:solidFill>
            <a:schemeClr val="tx1"/>
          </a:solidFill>
          <a:ln>
            <a:noFill/>
          </a:ln>
        </p:spPr>
        <p:txBody>
          <a:bodyPr wrap="none" rtlCol="0" anchor="t">
            <a:spAutoFit/>
          </a:bodyPr>
          <a:p>
            <a:pPr algn="ctr"/>
            <a:r>
              <a:rPr lang="zh-CN" altLang="en-US" sz="3200" b="1">
                <a:solidFill>
                  <a:srgbClr val="FF0000"/>
                </a:solidFill>
                <a:effectLst/>
              </a:rPr>
              <a:t>体系构建</a:t>
            </a:r>
            <a:endParaRPr lang="zh-CN" altLang="en-US" sz="3200" b="1">
              <a:solidFill>
                <a:srgbClr val="FF0000"/>
              </a:solidFill>
              <a:effectLst/>
            </a:endParaRPr>
          </a:p>
        </p:txBody>
      </p:sp>
      <p:sp>
        <p:nvSpPr>
          <p:cNvPr id="5" name="文本框 37"/>
          <p:cNvSpPr txBox="1"/>
          <p:nvPr>
            <p:custDataLst>
              <p:tags r:id="rId1"/>
            </p:custDataLst>
          </p:nvPr>
        </p:nvSpPr>
        <p:spPr>
          <a:xfrm>
            <a:off x="704850" y="2446655"/>
            <a:ext cx="1727835" cy="1537970"/>
          </a:xfrm>
          <a:prstGeom prst="rect">
            <a:avLst/>
          </a:prstGeom>
          <a:noFill/>
          <a:ln w="12700" cap="flat" cmpd="sng" algn="ctr">
            <a:solidFill>
              <a:srgbClr val="C00000"/>
            </a:solidFill>
            <a:prstDash val="solid"/>
            <a:miter lim="800000"/>
          </a:ln>
          <a:effectLst>
            <a:innerShdw blurRad="177800" dist="177800" dir="13500000">
              <a:prstClr val="black">
                <a:alpha val="50000"/>
              </a:prstClr>
            </a:innerShdw>
          </a:effectLst>
        </p:spPr>
        <p:txBody>
          <a:bodyPr lIns="120125" tIns="60062" rIns="120125" bIns="60062" anchor="ctr"/>
          <a:lstStyle>
            <a:defPPr>
              <a:defRPr lang="zh-CN"/>
            </a:defPPr>
            <a:lvl1pPr algn="ctr">
              <a:defRPr sz="3100" b="1" kern="0">
                <a:solidFill>
                  <a:prstClr val="white"/>
                </a:solidFill>
                <a:latin typeface="微软雅黑" panose="020B0503020204020204" charset="-122"/>
                <a:ea typeface="微软雅黑" panose="020B0503020204020204" charset="-122"/>
              </a:defRPr>
            </a:lvl1pPr>
          </a:lstStyle>
          <a:p>
            <a:r>
              <a:rPr lang="zh-CN" altLang="en-US" sz="3200">
                <a:solidFill>
                  <a:schemeClr val="tx1"/>
                </a:solidFill>
                <a:sym typeface="+mn-ea"/>
              </a:rPr>
              <a:t>基层群众自治制度</a:t>
            </a:r>
            <a:endParaRPr lang="zh-CN" altLang="en-US" sz="3200">
              <a:solidFill>
                <a:schemeClr val="tx1"/>
              </a:solidFill>
              <a:sym typeface="+mn-ea"/>
            </a:endParaRPr>
          </a:p>
        </p:txBody>
      </p:sp>
      <p:sp>
        <p:nvSpPr>
          <p:cNvPr id="6" name="左大括号 18"/>
          <p:cNvSpPr/>
          <p:nvPr>
            <p:custDataLst>
              <p:tags r:id="rId2"/>
            </p:custDataLst>
          </p:nvPr>
        </p:nvSpPr>
        <p:spPr bwMode="auto">
          <a:xfrm>
            <a:off x="2531745" y="1657350"/>
            <a:ext cx="240030" cy="3276600"/>
          </a:xfrm>
          <a:prstGeom prst="leftBrace">
            <a:avLst>
              <a:gd name="adj1" fmla="val 11026"/>
              <a:gd name="adj2" fmla="val 50000"/>
            </a:avLst>
          </a:prstGeom>
          <a:noFill/>
          <a:ln w="12700" cap="flat" cmpd="sng" algn="ctr">
            <a:solidFill>
              <a:srgbClr val="C00000"/>
            </a:solidFill>
            <a:prstDash val="solid"/>
            <a:miter lim="800000"/>
          </a:ln>
          <a:effectLst>
            <a:innerShdw blurRad="177800" dist="177800" dir="13500000">
              <a:prstClr val="black">
                <a:alpha val="50000"/>
              </a:prstClr>
            </a:innerShdw>
          </a:effectLst>
        </p:spPr>
        <p:txBody>
          <a:bodyPr lIns="120125" tIns="60062" rIns="120125" bIns="60062" anchor="ctr"/>
          <a:lstStyle/>
          <a:p>
            <a:pPr algn="ctr"/>
            <a:endParaRPr lang="zh-CN" altLang="en-US" sz="2400" kern="0">
              <a:solidFill>
                <a:schemeClr val="tx1"/>
              </a:solidFill>
              <a:latin typeface="黑体" panose="02010609060101010101" charset="-122"/>
              <a:ea typeface="黑体" panose="02010609060101010101" charset="-122"/>
            </a:endParaRPr>
          </a:p>
        </p:txBody>
      </p:sp>
      <p:sp>
        <p:nvSpPr>
          <p:cNvPr id="7" name="文本框 5"/>
          <p:cNvSpPr txBox="1"/>
          <p:nvPr>
            <p:custDataLst>
              <p:tags r:id="rId3"/>
            </p:custDataLst>
          </p:nvPr>
        </p:nvSpPr>
        <p:spPr>
          <a:xfrm>
            <a:off x="2870835" y="1530985"/>
            <a:ext cx="1590040" cy="1017270"/>
          </a:xfrm>
          <a:prstGeom prst="rect">
            <a:avLst/>
          </a:prstGeom>
          <a:noFill/>
          <a:ln w="12700" cap="flat" cmpd="sng" algn="ctr">
            <a:solidFill>
              <a:srgbClr val="C00000"/>
            </a:solidFill>
            <a:prstDash val="solid"/>
            <a:miter lim="800000"/>
          </a:ln>
          <a:effectLst>
            <a:innerShdw blurRad="177800" dist="177800" dir="13500000">
              <a:prstClr val="black">
                <a:alpha val="50000"/>
              </a:prstClr>
            </a:innerShdw>
          </a:effectLst>
        </p:spPr>
        <p:txBody>
          <a:bodyPr lIns="120125" tIns="60062" rIns="120125" bIns="60062" anchor="ctr"/>
          <a:lstStyle>
            <a:defPPr>
              <a:defRPr lang="zh-CN"/>
            </a:defPPr>
            <a:lvl1pPr algn="ctr">
              <a:defRPr sz="3100" b="1" kern="0">
                <a:solidFill>
                  <a:prstClr val="white"/>
                </a:solidFill>
                <a:latin typeface="微软雅黑" panose="020B0503020204020204" charset="-122"/>
                <a:ea typeface="微软雅黑" panose="020B0503020204020204" charset="-122"/>
              </a:defRPr>
            </a:lvl1pPr>
          </a:lstStyle>
          <a:p>
            <a:r>
              <a:rPr lang="zh-CN" altLang="en-US" sz="2800">
                <a:solidFill>
                  <a:schemeClr val="tx1"/>
                </a:solidFill>
                <a:uFillTx/>
                <a:sym typeface="+mn-ea"/>
              </a:rPr>
              <a:t>基层群众自治</a:t>
            </a:r>
            <a:endParaRPr lang="zh-CN" altLang="en-US" sz="2800">
              <a:solidFill>
                <a:schemeClr val="tx1"/>
              </a:solidFill>
              <a:uFillTx/>
              <a:sym typeface="+mn-ea"/>
            </a:endParaRPr>
          </a:p>
        </p:txBody>
      </p:sp>
      <p:sp>
        <p:nvSpPr>
          <p:cNvPr id="8" name="左大括号 18"/>
          <p:cNvSpPr/>
          <p:nvPr>
            <p:custDataLst>
              <p:tags r:id="rId4"/>
            </p:custDataLst>
          </p:nvPr>
        </p:nvSpPr>
        <p:spPr bwMode="auto">
          <a:xfrm>
            <a:off x="4514850" y="1264920"/>
            <a:ext cx="294640" cy="1283335"/>
          </a:xfrm>
          <a:prstGeom prst="leftBrace">
            <a:avLst>
              <a:gd name="adj1" fmla="val 26895"/>
              <a:gd name="adj2" fmla="val 50000"/>
            </a:avLst>
          </a:prstGeom>
          <a:noFill/>
          <a:ln w="12700" cap="flat" cmpd="sng" algn="ctr">
            <a:solidFill>
              <a:srgbClr val="C00000"/>
            </a:solidFill>
            <a:prstDash val="solid"/>
            <a:miter lim="800000"/>
          </a:ln>
          <a:effectLst>
            <a:innerShdw blurRad="177800" dist="177800" dir="13500000">
              <a:prstClr val="black">
                <a:alpha val="50000"/>
              </a:prstClr>
            </a:innerShdw>
          </a:effectLst>
        </p:spPr>
        <p:txBody>
          <a:bodyPr lIns="120125" tIns="60062" rIns="120125" bIns="60062" anchor="ctr"/>
          <a:lstStyle/>
          <a:p>
            <a:pPr algn="ctr"/>
            <a:endParaRPr lang="zh-CN" altLang="en-US" sz="2400" kern="0">
              <a:solidFill>
                <a:schemeClr val="tx1"/>
              </a:solidFill>
              <a:latin typeface="黑体" panose="02010609060101010101" charset="-122"/>
              <a:ea typeface="黑体" panose="02010609060101010101" charset="-122"/>
            </a:endParaRPr>
          </a:p>
        </p:txBody>
      </p:sp>
      <p:sp>
        <p:nvSpPr>
          <p:cNvPr id="9" name="文本框 2"/>
          <p:cNvSpPr txBox="1"/>
          <p:nvPr>
            <p:custDataLst>
              <p:tags r:id="rId5"/>
            </p:custDataLst>
          </p:nvPr>
        </p:nvSpPr>
        <p:spPr>
          <a:xfrm>
            <a:off x="2842895" y="3524250"/>
            <a:ext cx="1967865" cy="1807210"/>
          </a:xfrm>
          <a:prstGeom prst="rect">
            <a:avLst/>
          </a:prstGeom>
          <a:noFill/>
          <a:ln w="12700" cap="flat" cmpd="sng" algn="ctr">
            <a:solidFill>
              <a:srgbClr val="C00000"/>
            </a:solidFill>
            <a:prstDash val="solid"/>
            <a:miter lim="800000"/>
          </a:ln>
          <a:effectLst>
            <a:innerShdw blurRad="177800" dist="177800" dir="13500000">
              <a:prstClr val="black">
                <a:alpha val="50000"/>
              </a:prstClr>
            </a:innerShdw>
          </a:effectLst>
        </p:spPr>
        <p:txBody>
          <a:bodyPr lIns="120125" tIns="60062" rIns="120125" bIns="60062" anchor="ctr"/>
          <a:lstStyle>
            <a:defPPr>
              <a:defRPr lang="zh-CN"/>
            </a:defPPr>
            <a:lvl1pPr algn="ctr">
              <a:defRPr sz="2800" b="1" kern="0">
                <a:solidFill>
                  <a:prstClr val="white"/>
                </a:solidFill>
                <a:latin typeface="微软雅黑" panose="020B0503020204020204" charset="-122"/>
                <a:ea typeface="微软雅黑" panose="020B0503020204020204" charset="-122"/>
              </a:defRPr>
            </a:lvl1pPr>
          </a:lstStyle>
          <a:p>
            <a:r>
              <a:rPr lang="zh-CN" altLang="en-US">
                <a:solidFill>
                  <a:schemeClr val="tx1"/>
                </a:solidFill>
                <a:uFillTx/>
              </a:rPr>
              <a:t>人民直接行使民主权利的生动体现</a:t>
            </a:r>
            <a:endParaRPr lang="zh-CN" altLang="en-US">
              <a:solidFill>
                <a:schemeClr val="tx1"/>
              </a:solidFill>
              <a:uFillTx/>
            </a:endParaRPr>
          </a:p>
        </p:txBody>
      </p:sp>
      <p:sp>
        <p:nvSpPr>
          <p:cNvPr id="10" name="左大括号 18"/>
          <p:cNvSpPr/>
          <p:nvPr>
            <p:custDataLst>
              <p:tags r:id="rId6"/>
            </p:custDataLst>
          </p:nvPr>
        </p:nvSpPr>
        <p:spPr bwMode="auto">
          <a:xfrm>
            <a:off x="4916805" y="3434080"/>
            <a:ext cx="285750" cy="1974215"/>
          </a:xfrm>
          <a:prstGeom prst="leftBrace">
            <a:avLst>
              <a:gd name="adj1" fmla="val 11026"/>
              <a:gd name="adj2" fmla="val 50000"/>
            </a:avLst>
          </a:prstGeom>
          <a:noFill/>
          <a:ln w="12700" cap="flat" cmpd="sng" algn="ctr">
            <a:solidFill>
              <a:srgbClr val="C00000"/>
            </a:solidFill>
            <a:prstDash val="solid"/>
            <a:miter lim="800000"/>
          </a:ln>
          <a:effectLst>
            <a:innerShdw blurRad="177800" dist="177800" dir="13500000">
              <a:prstClr val="black">
                <a:alpha val="50000"/>
              </a:prstClr>
            </a:innerShdw>
          </a:effectLst>
        </p:spPr>
        <p:txBody>
          <a:bodyPr lIns="120125" tIns="60062" rIns="120125" bIns="60062" anchor="ctr"/>
          <a:lstStyle/>
          <a:p>
            <a:pPr algn="ctr"/>
            <a:endParaRPr lang="zh-CN" altLang="en-US" sz="2400" kern="0">
              <a:solidFill>
                <a:schemeClr val="tx1"/>
              </a:solidFill>
              <a:latin typeface="黑体" panose="02010609060101010101" charset="-122"/>
              <a:ea typeface="黑体" panose="02010609060101010101" charset="-122"/>
            </a:endParaRPr>
          </a:p>
        </p:txBody>
      </p:sp>
      <p:sp>
        <p:nvSpPr>
          <p:cNvPr id="11" name="文本框 6"/>
          <p:cNvSpPr txBox="1"/>
          <p:nvPr>
            <p:custDataLst>
              <p:tags r:id="rId7"/>
            </p:custDataLst>
          </p:nvPr>
        </p:nvSpPr>
        <p:spPr>
          <a:xfrm>
            <a:off x="4863465" y="744855"/>
            <a:ext cx="3570605" cy="621030"/>
          </a:xfrm>
          <a:prstGeom prst="rect">
            <a:avLst/>
          </a:prstGeom>
          <a:noFill/>
          <a:ln>
            <a:solidFill>
              <a:srgbClr val="C00000"/>
            </a:solidFill>
          </a:ln>
        </p:spPr>
        <p:style>
          <a:lnRef idx="2">
            <a:schemeClr val="accent3"/>
          </a:lnRef>
          <a:fillRef idx="1">
            <a:schemeClr val="lt1"/>
          </a:fillRef>
          <a:effectRef idx="0">
            <a:schemeClr val="accent3"/>
          </a:effectRef>
          <a:fontRef idx="minor">
            <a:schemeClr val="dk1"/>
          </a:fontRef>
        </p:style>
        <p:txBody>
          <a:bodyPr vert="horz" wrap="square" lIns="120057" tIns="60028" rIns="120057" bIns="60028" numCol="1" anchor="t" anchorCtr="0" compatLnSpc="1">
            <a:noAutofit/>
          </a:bodyPr>
          <a:lstStyle>
            <a:defPPr>
              <a:defRPr lang="zh-CN"/>
            </a:defPPr>
            <a:lvl1pPr>
              <a:defRPr sz="2600" b="1">
                <a:solidFill>
                  <a:schemeClr val="tx1">
                    <a:lumMod val="65000"/>
                    <a:lumOff val="35000"/>
                  </a:schemeClr>
                </a:solidFill>
                <a:latin typeface="微软雅黑" panose="020B0503020204020204" charset="-122"/>
                <a:ea typeface="微软雅黑" panose="020B0503020204020204" charset="-122"/>
                <a:cs typeface="+mn-ea"/>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sz="2800">
                <a:solidFill>
                  <a:schemeClr val="tx1"/>
                </a:solidFill>
                <a:uFillTx/>
                <a:sym typeface="宋体" panose="02010600030101010101" pitchFamily="2" charset="-122"/>
              </a:rPr>
              <a:t>基层群众自治的含义</a:t>
            </a:r>
            <a:endParaRPr lang="zh-CN" altLang="en-US" sz="2800" b="0">
              <a:solidFill>
                <a:schemeClr val="tx1"/>
              </a:solidFill>
              <a:sym typeface="宋体" panose="02010600030101010101" pitchFamily="2" charset="-122"/>
            </a:endParaRPr>
          </a:p>
          <a:p>
            <a:endParaRPr lang="zh-CN" altLang="en-US" sz="2800" b="0">
              <a:solidFill>
                <a:schemeClr val="tx1"/>
              </a:solidFill>
              <a:sym typeface="宋体" panose="02010600030101010101" pitchFamily="2" charset="-122"/>
            </a:endParaRPr>
          </a:p>
        </p:txBody>
      </p:sp>
      <p:sp>
        <p:nvSpPr>
          <p:cNvPr id="12" name="文本框 10"/>
          <p:cNvSpPr txBox="1"/>
          <p:nvPr>
            <p:custDataLst>
              <p:tags r:id="rId8"/>
            </p:custDataLst>
          </p:nvPr>
        </p:nvSpPr>
        <p:spPr>
          <a:xfrm>
            <a:off x="5313045" y="3295650"/>
            <a:ext cx="4887595" cy="536575"/>
          </a:xfrm>
          <a:prstGeom prst="rect">
            <a:avLst/>
          </a:prstGeom>
          <a:noFill/>
          <a:ln>
            <a:solidFill>
              <a:srgbClr val="C00000"/>
            </a:solidFill>
          </a:ln>
        </p:spPr>
        <p:style>
          <a:lnRef idx="2">
            <a:schemeClr val="accent3"/>
          </a:lnRef>
          <a:fillRef idx="1">
            <a:schemeClr val="lt1"/>
          </a:fillRef>
          <a:effectRef idx="0">
            <a:schemeClr val="accent3"/>
          </a:effectRef>
          <a:fontRef idx="minor">
            <a:schemeClr val="dk1"/>
          </a:fontRef>
        </p:style>
        <p:txBody>
          <a:bodyPr vert="horz" wrap="square" lIns="120057" tIns="60028" rIns="120057" bIns="60028" numCol="1" anchor="t" anchorCtr="0" compatLnSpc="1">
            <a:noAutofit/>
          </a:bodyPr>
          <a:lstStyle>
            <a:defPPr>
              <a:defRPr lang="zh-CN"/>
            </a:defPPr>
            <a:lvl1pPr>
              <a:defRPr sz="2600" b="1">
                <a:solidFill>
                  <a:schemeClr val="tx1">
                    <a:lumMod val="65000"/>
                    <a:lumOff val="35000"/>
                  </a:schemeClr>
                </a:solidFill>
                <a:latin typeface="微软雅黑" panose="020B0503020204020204" charset="-122"/>
                <a:ea typeface="微软雅黑" panose="020B0503020204020204" charset="-122"/>
                <a:cs typeface="+mn-ea"/>
              </a:defRPr>
            </a:lvl1pPr>
          </a:lstStyle>
          <a:p>
            <a:r>
              <a:rPr lang="zh-CN" altLang="en-US" sz="2800">
                <a:solidFill>
                  <a:schemeClr val="tx1"/>
                </a:solidFill>
                <a:uFillTx/>
                <a:sym typeface="宋体" panose="02010600030101010101" pitchFamily="2" charset="-122"/>
              </a:rPr>
              <a:t>发展基层民主的原因要求</a:t>
            </a:r>
            <a:endParaRPr lang="zh-CN" altLang="en-US" sz="2800">
              <a:solidFill>
                <a:schemeClr val="tx1"/>
              </a:solidFill>
              <a:uFillTx/>
              <a:sym typeface="宋体" panose="02010600030101010101" pitchFamily="2" charset="-122"/>
            </a:endParaRPr>
          </a:p>
          <a:p>
            <a:endParaRPr lang="zh-CN" altLang="en-US" sz="2800">
              <a:solidFill>
                <a:schemeClr val="tx1"/>
              </a:solidFill>
              <a:uFillTx/>
              <a:sym typeface="宋体" panose="02010600030101010101" pitchFamily="2" charset="-122"/>
            </a:endParaRPr>
          </a:p>
        </p:txBody>
      </p:sp>
      <p:sp>
        <p:nvSpPr>
          <p:cNvPr id="14" name="文本框 3"/>
          <p:cNvSpPr txBox="1"/>
          <p:nvPr>
            <p:custDataLst>
              <p:tags r:id="rId9"/>
            </p:custDataLst>
          </p:nvPr>
        </p:nvSpPr>
        <p:spPr>
          <a:xfrm>
            <a:off x="6815455" y="4222115"/>
            <a:ext cx="2894330" cy="2292985"/>
          </a:xfrm>
          <a:prstGeom prst="rect">
            <a:avLst/>
          </a:prstGeom>
          <a:noFill/>
          <a:ln>
            <a:solidFill>
              <a:srgbClr val="C00000"/>
            </a:solidFill>
          </a:ln>
        </p:spPr>
        <p:style>
          <a:lnRef idx="2">
            <a:schemeClr val="accent3"/>
          </a:lnRef>
          <a:fillRef idx="1">
            <a:schemeClr val="lt1"/>
          </a:fillRef>
          <a:effectRef idx="0">
            <a:schemeClr val="accent3"/>
          </a:effectRef>
          <a:fontRef idx="minor">
            <a:schemeClr val="dk1"/>
          </a:fontRef>
        </p:style>
        <p:txBody>
          <a:bodyPr vert="horz" wrap="square" lIns="120057" tIns="60028" rIns="120057" bIns="60028" numCol="1" anchor="t" anchorCtr="0" compatLnSpc="1">
            <a:noAutofit/>
          </a:bodyPr>
          <a:lstStyle>
            <a:defPPr>
              <a:defRPr lang="zh-CN"/>
            </a:defPPr>
            <a:lvl1pPr>
              <a:defRPr sz="2600" b="1">
                <a:solidFill>
                  <a:schemeClr val="tx1">
                    <a:lumMod val="65000"/>
                    <a:lumOff val="35000"/>
                  </a:schemeClr>
                </a:solidFill>
                <a:latin typeface="微软雅黑" panose="020B0503020204020204" charset="-122"/>
                <a:ea typeface="微软雅黑" panose="020B0503020204020204" charset="-122"/>
                <a:cs typeface="+mn-ea"/>
              </a:defRPr>
            </a:lvl1pPr>
          </a:lstStyle>
          <a:p>
            <a:pPr algn="ctr"/>
            <a:r>
              <a:rPr lang="zh-CN" altLang="en-US" sz="2800">
                <a:solidFill>
                  <a:schemeClr val="tx1"/>
                </a:solidFill>
                <a:uFillTx/>
                <a:sym typeface="宋体" panose="02010600030101010101" pitchFamily="2" charset="-122"/>
              </a:rPr>
              <a:t>民主选举</a:t>
            </a:r>
            <a:endParaRPr lang="zh-CN" altLang="en-US" sz="2800">
              <a:solidFill>
                <a:schemeClr val="tx1"/>
              </a:solidFill>
              <a:uFillTx/>
              <a:sym typeface="宋体" panose="02010600030101010101" pitchFamily="2" charset="-122"/>
            </a:endParaRPr>
          </a:p>
          <a:p>
            <a:pPr algn="ctr"/>
            <a:r>
              <a:rPr lang="zh-CN" altLang="en-US" sz="2800">
                <a:solidFill>
                  <a:schemeClr val="tx1"/>
                </a:solidFill>
                <a:uFillTx/>
                <a:sym typeface="宋体" panose="02010600030101010101" pitchFamily="2" charset="-122"/>
              </a:rPr>
              <a:t>民主协商</a:t>
            </a:r>
            <a:endParaRPr lang="zh-CN" altLang="en-US" sz="2800">
              <a:solidFill>
                <a:schemeClr val="tx1"/>
              </a:solidFill>
              <a:uFillTx/>
              <a:sym typeface="宋体" panose="02010600030101010101" pitchFamily="2" charset="-122"/>
            </a:endParaRPr>
          </a:p>
          <a:p>
            <a:pPr algn="ctr"/>
            <a:r>
              <a:rPr lang="zh-CN" altLang="en-US" sz="2800">
                <a:solidFill>
                  <a:schemeClr val="tx1"/>
                </a:solidFill>
                <a:uFillTx/>
                <a:sym typeface="宋体" panose="02010600030101010101" pitchFamily="2" charset="-122"/>
              </a:rPr>
              <a:t>民主决策</a:t>
            </a:r>
            <a:endParaRPr lang="zh-CN" altLang="en-US" sz="2800">
              <a:solidFill>
                <a:schemeClr val="tx1"/>
              </a:solidFill>
              <a:uFillTx/>
              <a:sym typeface="宋体" panose="02010600030101010101" pitchFamily="2" charset="-122"/>
            </a:endParaRPr>
          </a:p>
          <a:p>
            <a:pPr algn="ctr"/>
            <a:r>
              <a:rPr lang="zh-CN" altLang="en-US" sz="2800">
                <a:solidFill>
                  <a:schemeClr val="tx1"/>
                </a:solidFill>
                <a:uFillTx/>
                <a:sym typeface="宋体" panose="02010600030101010101" pitchFamily="2" charset="-122"/>
              </a:rPr>
              <a:t>民主管理</a:t>
            </a:r>
            <a:endParaRPr lang="zh-CN" altLang="en-US" sz="2800">
              <a:solidFill>
                <a:schemeClr val="tx1"/>
              </a:solidFill>
              <a:uFillTx/>
              <a:sym typeface="宋体" panose="02010600030101010101" pitchFamily="2" charset="-122"/>
            </a:endParaRPr>
          </a:p>
          <a:p>
            <a:pPr algn="ctr"/>
            <a:r>
              <a:rPr lang="zh-CN" altLang="en-US" sz="2800">
                <a:solidFill>
                  <a:schemeClr val="tx1"/>
                </a:solidFill>
                <a:uFillTx/>
                <a:sym typeface="宋体" panose="02010600030101010101" pitchFamily="2" charset="-122"/>
              </a:rPr>
              <a:t>民主监督</a:t>
            </a:r>
            <a:endParaRPr lang="zh-CN" altLang="en-US" sz="2800">
              <a:solidFill>
                <a:schemeClr val="tx1"/>
              </a:solidFill>
              <a:uFillTx/>
              <a:sym typeface="宋体" panose="02010600030101010101" pitchFamily="2" charset="-122"/>
            </a:endParaRPr>
          </a:p>
        </p:txBody>
      </p:sp>
      <p:sp>
        <p:nvSpPr>
          <p:cNvPr id="13" name="左大括号 18"/>
          <p:cNvSpPr/>
          <p:nvPr>
            <p:custDataLst>
              <p:tags r:id="rId10"/>
            </p:custDataLst>
          </p:nvPr>
        </p:nvSpPr>
        <p:spPr bwMode="auto">
          <a:xfrm>
            <a:off x="6362065" y="4399915"/>
            <a:ext cx="373380" cy="1475740"/>
          </a:xfrm>
          <a:prstGeom prst="leftBrace">
            <a:avLst>
              <a:gd name="adj1" fmla="val 11026"/>
              <a:gd name="adj2" fmla="val 50000"/>
            </a:avLst>
          </a:prstGeom>
          <a:noFill/>
          <a:ln w="12700" cap="flat" cmpd="sng" algn="ctr">
            <a:solidFill>
              <a:srgbClr val="C00000"/>
            </a:solidFill>
            <a:prstDash val="solid"/>
            <a:miter lim="800000"/>
          </a:ln>
          <a:effectLst>
            <a:innerShdw blurRad="177800" dist="177800" dir="13500000">
              <a:prstClr val="black">
                <a:alpha val="50000"/>
              </a:prstClr>
            </a:innerShdw>
          </a:effectLst>
        </p:spPr>
        <p:txBody>
          <a:bodyPr lIns="120125" tIns="60062" rIns="120125" bIns="60062" anchor="ctr"/>
          <a:lstStyle/>
          <a:p>
            <a:pPr algn="ctr"/>
            <a:endParaRPr lang="zh-CN" altLang="en-US" sz="2400" kern="0">
              <a:solidFill>
                <a:schemeClr val="tx1"/>
              </a:solidFill>
              <a:latin typeface="黑体" panose="02010609060101010101" charset="-122"/>
              <a:ea typeface="黑体" panose="02010609060101010101" charset="-122"/>
            </a:endParaRPr>
          </a:p>
        </p:txBody>
      </p:sp>
      <p:sp>
        <p:nvSpPr>
          <p:cNvPr id="16" name="左大括号 18"/>
          <p:cNvSpPr/>
          <p:nvPr>
            <p:custDataLst>
              <p:tags r:id="rId11"/>
            </p:custDataLst>
          </p:nvPr>
        </p:nvSpPr>
        <p:spPr bwMode="auto">
          <a:xfrm>
            <a:off x="8585200" y="1894840"/>
            <a:ext cx="232410" cy="1098550"/>
          </a:xfrm>
          <a:prstGeom prst="leftBrace">
            <a:avLst>
              <a:gd name="adj1" fmla="val 0"/>
              <a:gd name="adj2" fmla="val 50000"/>
            </a:avLst>
          </a:prstGeom>
          <a:noFill/>
          <a:ln w="12700" cap="flat" cmpd="sng" algn="ctr">
            <a:solidFill>
              <a:srgbClr val="C00000"/>
            </a:solidFill>
            <a:prstDash val="solid"/>
            <a:miter lim="800000"/>
          </a:ln>
          <a:effectLst>
            <a:innerShdw blurRad="177800" dist="177800" dir="13500000">
              <a:prstClr val="black">
                <a:alpha val="50000"/>
              </a:prstClr>
            </a:innerShdw>
          </a:effectLst>
        </p:spPr>
        <p:txBody>
          <a:bodyPr lIns="120125" tIns="60062" rIns="120125" bIns="60062" anchor="ctr"/>
          <a:lstStyle/>
          <a:p>
            <a:pPr algn="ctr"/>
            <a:endParaRPr lang="zh-CN" altLang="en-US" sz="2400" kern="0">
              <a:solidFill>
                <a:schemeClr val="tx1"/>
              </a:solidFill>
              <a:latin typeface="黑体" panose="02010609060101010101" charset="-122"/>
              <a:ea typeface="黑体" panose="02010609060101010101" charset="-122"/>
            </a:endParaRPr>
          </a:p>
        </p:txBody>
      </p:sp>
      <p:sp>
        <p:nvSpPr>
          <p:cNvPr id="19" name="文本框 6"/>
          <p:cNvSpPr txBox="1"/>
          <p:nvPr>
            <p:custDataLst>
              <p:tags r:id="rId12"/>
            </p:custDataLst>
          </p:nvPr>
        </p:nvSpPr>
        <p:spPr>
          <a:xfrm>
            <a:off x="4826000" y="2024380"/>
            <a:ext cx="3717925" cy="880745"/>
          </a:xfrm>
          <a:prstGeom prst="rect">
            <a:avLst/>
          </a:prstGeom>
          <a:noFill/>
          <a:ln>
            <a:solidFill>
              <a:srgbClr val="C00000"/>
            </a:solidFill>
          </a:ln>
        </p:spPr>
        <p:style>
          <a:lnRef idx="2">
            <a:schemeClr val="accent3"/>
          </a:lnRef>
          <a:fillRef idx="1">
            <a:schemeClr val="lt1"/>
          </a:fillRef>
          <a:effectRef idx="0">
            <a:schemeClr val="accent3"/>
          </a:effectRef>
          <a:fontRef idx="minor">
            <a:schemeClr val="dk1"/>
          </a:fontRef>
        </p:style>
        <p:txBody>
          <a:bodyPr vert="horz" wrap="square" lIns="120057" tIns="60028" rIns="120057" bIns="60028" numCol="1" anchor="t" anchorCtr="0" compatLnSpc="1">
            <a:noAutofit/>
          </a:bodyPr>
          <a:lstStyle>
            <a:defPPr>
              <a:defRPr lang="zh-CN"/>
            </a:defPPr>
            <a:lvl1pPr>
              <a:defRPr sz="2600" b="1">
                <a:solidFill>
                  <a:schemeClr val="bg1"/>
                </a:solidFill>
                <a:latin typeface="微软雅黑" panose="020B0503020204020204" charset="-122"/>
                <a:ea typeface="微软雅黑" panose="020B0503020204020204" charset="-122"/>
                <a:cs typeface="+mn-ea"/>
              </a:defRPr>
            </a:lvl1pPr>
          </a:lstStyle>
          <a:p>
            <a:pPr algn="ctr"/>
            <a:r>
              <a:rPr lang="zh-CN" altLang="en-US" sz="2800">
                <a:solidFill>
                  <a:schemeClr val="tx1"/>
                </a:solidFill>
                <a:uFillTx/>
                <a:sym typeface="宋体" panose="02010600030101010101" pitchFamily="2" charset="-122"/>
              </a:rPr>
              <a:t>基层群众自治的组织形式</a:t>
            </a:r>
            <a:endParaRPr lang="zh-CN" altLang="en-US" sz="2800">
              <a:solidFill>
                <a:schemeClr val="tx1"/>
              </a:solidFill>
              <a:uFillTx/>
              <a:sym typeface="宋体" panose="02010600030101010101" pitchFamily="2" charset="-122"/>
            </a:endParaRPr>
          </a:p>
        </p:txBody>
      </p:sp>
      <p:sp>
        <p:nvSpPr>
          <p:cNvPr id="20" name="文本框 10"/>
          <p:cNvSpPr txBox="1"/>
          <p:nvPr>
            <p:custDataLst>
              <p:tags r:id="rId13"/>
            </p:custDataLst>
          </p:nvPr>
        </p:nvSpPr>
        <p:spPr>
          <a:xfrm>
            <a:off x="5316220" y="4930140"/>
            <a:ext cx="1104265" cy="478155"/>
          </a:xfrm>
          <a:prstGeom prst="rect">
            <a:avLst/>
          </a:prstGeom>
          <a:noFill/>
          <a:ln>
            <a:solidFill>
              <a:srgbClr val="C00000"/>
            </a:solidFill>
          </a:ln>
        </p:spPr>
        <p:style>
          <a:lnRef idx="2">
            <a:schemeClr val="accent3"/>
          </a:lnRef>
          <a:fillRef idx="1">
            <a:schemeClr val="lt1"/>
          </a:fillRef>
          <a:effectRef idx="0">
            <a:schemeClr val="accent3"/>
          </a:effectRef>
          <a:fontRef idx="minor">
            <a:schemeClr val="dk1"/>
          </a:fontRef>
        </p:style>
        <p:txBody>
          <a:bodyPr vert="horz" wrap="square" lIns="120057" tIns="60028" rIns="120057" bIns="60028" numCol="1" anchor="t" anchorCtr="0" compatLnSpc="1">
            <a:noAutofit/>
          </a:bodyPr>
          <a:lstStyle>
            <a:defPPr>
              <a:defRPr lang="zh-CN"/>
            </a:defPPr>
            <a:lvl1pPr>
              <a:defRPr sz="2600" b="1">
                <a:solidFill>
                  <a:schemeClr val="tx1">
                    <a:lumMod val="65000"/>
                    <a:lumOff val="35000"/>
                  </a:schemeClr>
                </a:solidFill>
                <a:latin typeface="微软雅黑" panose="020B0503020204020204" charset="-122"/>
                <a:ea typeface="微软雅黑" panose="020B0503020204020204" charset="-122"/>
                <a:cs typeface="+mn-ea"/>
              </a:defRPr>
            </a:lvl1pPr>
          </a:lstStyle>
          <a:p>
            <a:r>
              <a:rPr lang="zh-CN" altLang="en-US" sz="2800">
                <a:solidFill>
                  <a:schemeClr val="tx1"/>
                </a:solidFill>
                <a:uFillTx/>
                <a:sym typeface="宋体" panose="02010600030101010101" pitchFamily="2" charset="-122"/>
              </a:rPr>
              <a:t>途径</a:t>
            </a:r>
            <a:endParaRPr lang="zh-CN" altLang="en-US" sz="2800">
              <a:solidFill>
                <a:schemeClr val="tx1"/>
              </a:solidFill>
              <a:uFillTx/>
              <a:sym typeface="宋体" panose="02010600030101010101" pitchFamily="2" charset="-122"/>
            </a:endParaRPr>
          </a:p>
        </p:txBody>
      </p:sp>
      <p:sp>
        <p:nvSpPr>
          <p:cNvPr id="17" name="文本框 12"/>
          <p:cNvSpPr txBox="1"/>
          <p:nvPr>
            <p:custDataLst>
              <p:tags r:id="rId14"/>
            </p:custDataLst>
          </p:nvPr>
        </p:nvSpPr>
        <p:spPr>
          <a:xfrm>
            <a:off x="8960485" y="1753235"/>
            <a:ext cx="3035300" cy="1360805"/>
          </a:xfrm>
          <a:prstGeom prst="rect">
            <a:avLst/>
          </a:prstGeom>
          <a:noFill/>
          <a:ln>
            <a:solidFill>
              <a:srgbClr val="C00000"/>
            </a:solidFill>
          </a:ln>
        </p:spPr>
        <p:style>
          <a:lnRef idx="2">
            <a:schemeClr val="accent3"/>
          </a:lnRef>
          <a:fillRef idx="1">
            <a:schemeClr val="lt1"/>
          </a:fillRef>
          <a:effectRef idx="0">
            <a:schemeClr val="accent3"/>
          </a:effectRef>
          <a:fontRef idx="minor">
            <a:schemeClr val="dk1"/>
          </a:fontRef>
        </p:style>
        <p:txBody>
          <a:bodyPr vert="horz" wrap="square" lIns="120057" tIns="60028" rIns="120057" bIns="60028" numCol="1" anchor="t" anchorCtr="0" compatLnSpc="1">
            <a:noAutofit/>
          </a:bodyPr>
          <a:lstStyle>
            <a:defPPr>
              <a:defRPr lang="zh-CN"/>
            </a:defPPr>
            <a:lvl1pPr>
              <a:defRPr sz="2600" b="1">
                <a:solidFill>
                  <a:schemeClr val="bg1"/>
                </a:solidFill>
                <a:latin typeface="微软雅黑" panose="020B0503020204020204" charset="-122"/>
                <a:ea typeface="微软雅黑" panose="020B0503020204020204" charset="-122"/>
                <a:cs typeface="+mn-ea"/>
              </a:defRPr>
            </a:lvl1pPr>
          </a:lstStyle>
          <a:p>
            <a:r>
              <a:rPr lang="zh-CN" altLang="en-US" sz="2400">
                <a:solidFill>
                  <a:schemeClr val="tx1"/>
                </a:solidFill>
                <a:uFillTx/>
                <a:sym typeface="宋体" panose="02010600030101010101" pitchFamily="2" charset="-122"/>
              </a:rPr>
              <a:t>农村村民自治委员会</a:t>
            </a:r>
            <a:endParaRPr lang="zh-CN" altLang="en-US" sz="2400">
              <a:solidFill>
                <a:schemeClr val="tx1"/>
              </a:solidFill>
              <a:uFillTx/>
              <a:sym typeface="宋体" panose="02010600030101010101" pitchFamily="2" charset="-122"/>
            </a:endParaRPr>
          </a:p>
          <a:p>
            <a:endParaRPr lang="zh-CN" altLang="en-US" sz="2400">
              <a:solidFill>
                <a:schemeClr val="tx1"/>
              </a:solidFill>
              <a:uFillTx/>
              <a:sym typeface="宋体" panose="02010600030101010101" pitchFamily="2" charset="-122"/>
            </a:endParaRPr>
          </a:p>
          <a:p>
            <a:r>
              <a:rPr lang="zh-CN" altLang="en-US" sz="2400">
                <a:solidFill>
                  <a:schemeClr val="tx1"/>
                </a:solidFill>
                <a:uFillTx/>
                <a:sym typeface="宋体" panose="02010600030101010101" pitchFamily="2" charset="-122"/>
              </a:rPr>
              <a:t>城市居民自治委员会</a:t>
            </a:r>
            <a:endParaRPr lang="zh-CN" altLang="en-US" sz="2400">
              <a:solidFill>
                <a:schemeClr val="tx1"/>
              </a:solidFill>
              <a:uFillTx/>
              <a:sym typeface="宋体" panose="02010600030101010101" pitchFamily="2" charset="-122"/>
            </a:endParaRPr>
          </a:p>
        </p:txBody>
      </p:sp>
    </p:spTree>
    <p:custDataLst>
      <p:tags r:id="rId1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ppt_x"/>
                                          </p:val>
                                        </p:tav>
                                        <p:tav tm="100000">
                                          <p:val>
                                            <p:strVal val="#ppt_x"/>
                                          </p:val>
                                        </p:tav>
                                      </p:tavLst>
                                    </p:anim>
                                    <p:anim calcmode="lin" valueType="num">
                                      <p:cBhvr additive="base">
                                        <p:cTn id="63" dur="500" fill="hold"/>
                                        <p:tgtEl>
                                          <p:spTgt spid="20"/>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500" fill="hold"/>
                                        <p:tgtEl>
                                          <p:spTgt spid="14"/>
                                        </p:tgtEl>
                                        <p:attrNameLst>
                                          <p:attrName>ppt_x</p:attrName>
                                        </p:attrNameLst>
                                      </p:cBhvr>
                                      <p:tavLst>
                                        <p:tav tm="0">
                                          <p:val>
                                            <p:strVal val="#ppt_x"/>
                                          </p:val>
                                        </p:tav>
                                        <p:tav tm="100000">
                                          <p:val>
                                            <p:strVal val="#ppt_x"/>
                                          </p:val>
                                        </p:tav>
                                      </p:tavLst>
                                    </p:anim>
                                    <p:anim calcmode="lin" valueType="num">
                                      <p:cBhvr additive="base">
                                        <p:cTn id="7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8" grpId="0" animBg="1"/>
      <p:bldP spid="11" grpId="0" bldLvl="0" animBg="1"/>
      <p:bldP spid="19" grpId="0" animBg="1"/>
      <p:bldP spid="16" grpId="0" animBg="1"/>
      <p:bldP spid="17" grpId="0" animBg="1"/>
      <p:bldP spid="10" grpId="0" animBg="1"/>
      <p:bldP spid="12" grpId="0" animBg="1"/>
      <p:bldP spid="20"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367030" y="113665"/>
            <a:ext cx="11358880" cy="1322070"/>
          </a:xfrm>
          <a:prstGeom prst="rect">
            <a:avLst/>
          </a:prstGeom>
          <a:noFill/>
          <a:ln>
            <a:noFill/>
          </a:ln>
        </p:spPr>
        <p:txBody>
          <a:bodyPr wrap="square" rtlCol="0" anchor="t">
            <a:spAutoFit/>
          </a:bodyPr>
          <a:p>
            <a:pPr algn="ctr"/>
            <a:r>
              <a:rPr lang="zh-CN" altLang="en-US" sz="4000" b="1">
                <a:solidFill>
                  <a:srgbClr val="FF0000"/>
                </a:solidFill>
                <a:effectLst>
                  <a:outerShdw blurRad="38100" dist="25400" dir="5400000" algn="ctr" rotWithShape="0">
                    <a:srgbClr val="6E747A">
                      <a:alpha val="43000"/>
                    </a:srgbClr>
                  </a:outerShdw>
                </a:effectLst>
                <a:highlight>
                  <a:srgbClr val="00FF00"/>
                </a:highlight>
              </a:rPr>
              <a:t>议题一：从南京玄武区</a:t>
            </a:r>
            <a:r>
              <a:rPr lang="en-US" altLang="zh-CN" sz="4000" b="1">
                <a:solidFill>
                  <a:srgbClr val="FF0000"/>
                </a:solidFill>
                <a:effectLst>
                  <a:outerShdw blurRad="38100" dist="25400" dir="5400000" algn="ctr" rotWithShape="0">
                    <a:srgbClr val="6E747A">
                      <a:alpha val="43000"/>
                    </a:srgbClr>
                  </a:outerShdw>
                </a:effectLst>
                <a:highlight>
                  <a:srgbClr val="00FF00"/>
                </a:highlight>
              </a:rPr>
              <a:t>“</a:t>
            </a:r>
            <a:r>
              <a:rPr lang="zh-CN" altLang="en-US" sz="4000" b="1">
                <a:solidFill>
                  <a:srgbClr val="FF0000"/>
                </a:solidFill>
                <a:effectLst>
                  <a:outerShdw blurRad="38100" dist="25400" dir="5400000" algn="ctr" rotWithShape="0">
                    <a:srgbClr val="6E747A">
                      <a:alpha val="43000"/>
                    </a:srgbClr>
                  </a:outerShdw>
                </a:effectLst>
                <a:highlight>
                  <a:srgbClr val="00FF00"/>
                </a:highlight>
              </a:rPr>
              <a:t>百子红</a:t>
            </a:r>
            <a:r>
              <a:rPr lang="en-US" altLang="zh-CN" sz="4000" b="1">
                <a:solidFill>
                  <a:srgbClr val="FF0000"/>
                </a:solidFill>
                <a:effectLst>
                  <a:outerShdw blurRad="38100" dist="25400" dir="5400000" algn="ctr" rotWithShape="0">
                    <a:srgbClr val="6E747A">
                      <a:alpha val="43000"/>
                    </a:srgbClr>
                  </a:outerShdw>
                </a:effectLst>
                <a:highlight>
                  <a:srgbClr val="00FF00"/>
                </a:highlight>
              </a:rPr>
              <a:t>”</a:t>
            </a:r>
            <a:r>
              <a:rPr lang="zh-CN" altLang="en-US" sz="4000" b="1">
                <a:solidFill>
                  <a:srgbClr val="FF0000"/>
                </a:solidFill>
                <a:effectLst>
                  <a:outerShdw blurRad="38100" dist="25400" dir="5400000" algn="ctr" rotWithShape="0">
                    <a:srgbClr val="6E747A">
                      <a:alpha val="43000"/>
                    </a:srgbClr>
                  </a:outerShdw>
                </a:effectLst>
                <a:highlight>
                  <a:srgbClr val="00FF00"/>
                </a:highlight>
              </a:rPr>
              <a:t>模式</a:t>
            </a:r>
            <a:r>
              <a:rPr lang="zh-CN" altLang="en-US" sz="4000" b="1">
                <a:solidFill>
                  <a:srgbClr val="FF0000"/>
                </a:solidFill>
                <a:effectLst>
                  <a:outerShdw blurRad="38100" dist="25400" dir="5400000" algn="ctr" rotWithShape="0">
                    <a:srgbClr val="6E747A">
                      <a:alpha val="43000"/>
                    </a:srgbClr>
                  </a:outerShdw>
                </a:effectLst>
                <a:highlight>
                  <a:srgbClr val="00FF00"/>
                </a:highlight>
              </a:rPr>
              <a:t>看</a:t>
            </a:r>
            <a:endParaRPr lang="zh-CN" altLang="en-US" sz="4000" b="1">
              <a:solidFill>
                <a:srgbClr val="FF0000"/>
              </a:solidFill>
              <a:effectLst>
                <a:outerShdw blurRad="38100" dist="25400" dir="5400000" algn="ctr" rotWithShape="0">
                  <a:srgbClr val="6E747A">
                    <a:alpha val="43000"/>
                  </a:srgbClr>
                </a:outerShdw>
              </a:effectLst>
              <a:highlight>
                <a:srgbClr val="00FF00"/>
              </a:highlight>
            </a:endParaRPr>
          </a:p>
          <a:p>
            <a:pPr algn="ctr"/>
            <a:r>
              <a:rPr lang="zh-CN" altLang="en-US" sz="4000" b="1">
                <a:solidFill>
                  <a:srgbClr val="FF0000"/>
                </a:solidFill>
                <a:effectLst>
                  <a:outerShdw blurRad="38100" dist="25400" dir="5400000" algn="ctr" rotWithShape="0">
                    <a:srgbClr val="6E747A">
                      <a:alpha val="43000"/>
                    </a:srgbClr>
                  </a:outerShdw>
                </a:effectLst>
                <a:highlight>
                  <a:srgbClr val="00FF00"/>
                </a:highlight>
              </a:rPr>
              <a:t>什么是基层群众自治</a:t>
            </a:r>
            <a:endParaRPr lang="zh-CN" altLang="en-US" sz="4000" b="1">
              <a:solidFill>
                <a:srgbClr val="FF0000"/>
              </a:solidFill>
              <a:effectLst>
                <a:outerShdw blurRad="38100" dist="25400" dir="5400000" algn="ctr" rotWithShape="0">
                  <a:srgbClr val="6E747A">
                    <a:alpha val="43000"/>
                  </a:srgbClr>
                </a:outerShdw>
              </a:effectLst>
              <a:highlight>
                <a:srgbClr val="00FF00"/>
              </a:highlight>
            </a:endParaRPr>
          </a:p>
        </p:txBody>
      </p:sp>
      <p:sp>
        <p:nvSpPr>
          <p:cNvPr id="3" name="文本框 2"/>
          <p:cNvSpPr txBox="1"/>
          <p:nvPr/>
        </p:nvSpPr>
        <p:spPr>
          <a:xfrm>
            <a:off x="517525" y="1011555"/>
            <a:ext cx="11208385" cy="4215765"/>
          </a:xfrm>
          <a:prstGeom prst="rect">
            <a:avLst/>
          </a:prstGeom>
          <a:noFill/>
        </p:spPr>
        <p:txBody>
          <a:bodyPr wrap="square" rtlCol="0" anchor="t">
            <a:spAutoFit/>
          </a:bodyPr>
          <a:p>
            <a:pPr indent="711200" fontAlgn="auto">
              <a:extLst>
                <a:ext uri="{35155182-B16C-46BC-9424-99874614C6A1}">
                  <wpsdc:indentchars xmlns:wpsdc="http://www.wps.cn/officeDocument/2017/drawingmlCustomData" val="200" checksum="3773799597"/>
                </a:ext>
              </a:extLst>
            </a:pPr>
            <a:endParaRPr lang="zh-CN" altLang="en-US" sz="2800" b="1">
              <a:solidFill>
                <a:srgbClr val="FF0000"/>
              </a:solidFill>
              <a:latin typeface="微软雅黑" panose="020B0503020204020204" charset="-122"/>
              <a:ea typeface="微软雅黑" panose="020B0503020204020204" charset="-122"/>
            </a:endParaRPr>
          </a:p>
          <a:p>
            <a:pPr indent="609600" fontAlgn="auto">
              <a:extLst>
                <a:ext uri="{35155182-B16C-46BC-9424-99874614C6A1}">
                  <wpsdc:indentchars xmlns:wpsdc="http://www.wps.cn/officeDocument/2017/drawingmlCustomData" val="200" checksum="4158780845"/>
                </a:ext>
              </a:extLst>
            </a:pPr>
            <a:r>
              <a:rPr lang="zh-CN" altLang="en-US" sz="2400" b="1">
                <a:latin typeface="微软雅黑" panose="020B0503020204020204" charset="-122"/>
                <a:ea typeface="微软雅黑" panose="020B0503020204020204" charset="-122"/>
              </a:rPr>
              <a:t>两年来，玄武区以“百子红”为品牌的老旧小区治理标准化体系在实践中探索成型。在法学专家指导下，百子物业针对老旧小区实际，采取先更新再托管、先服务再收费、先托底再治理、先输血再造血等举措，积极推动党建工作有效有机嵌入物业服务，践行国企政治担当。针对以往老旧小区矛盾易发多发的现状，社区党组织、社区居委会协同百子物业、业（管）委会三方协同共治，开展“广泛‘宣’、重点‘解’、突出‘帮’、着力‘防’”四项工作，制定矛盾调解、问题处置、回馈复盘、监督评价等规程，实现基层自我管理，自我服务。</a:t>
            </a:r>
            <a:endParaRPr lang="zh-CN" altLang="en-US" sz="2400" b="1">
              <a:latin typeface="微软雅黑" panose="020B0503020204020204" charset="-122"/>
              <a:ea typeface="微软雅黑" panose="020B0503020204020204" charset="-122"/>
            </a:endParaRPr>
          </a:p>
          <a:p>
            <a:pPr indent="609600" fontAlgn="auto">
              <a:extLst>
                <a:ext uri="{35155182-B16C-46BC-9424-99874614C6A1}">
                  <wpsdc:indentchars xmlns:wpsdc="http://www.wps.cn/officeDocument/2017/drawingmlCustomData" val="200" checksum="4158780845"/>
                </a:ext>
              </a:extLst>
            </a:pPr>
            <a:r>
              <a:rPr lang="zh-CN" altLang="en-US" sz="2400" b="1">
                <a:latin typeface="微软雅黑" panose="020B0503020204020204" charset="-122"/>
                <a:ea typeface="微软雅黑" panose="020B0503020204020204" charset="-122"/>
              </a:rPr>
              <a:t>创新的“百子红”模式，惠及居民近6万户，真正是通过国企专业力量的“一根线”、兜起了老旧小区治理的“一张网”、树起了党建引领基层治理“一面旗”，蹚出了一条中心城区党建引领基层治理的“玄武路径”。</a:t>
            </a:r>
            <a:endParaRPr lang="zh-CN" altLang="en-US" sz="2400" b="1">
              <a:latin typeface="微软雅黑" panose="020B0503020204020204" charset="-122"/>
              <a:ea typeface="微软雅黑" panose="020B0503020204020204" charset="-122"/>
            </a:endParaRPr>
          </a:p>
        </p:txBody>
      </p:sp>
      <p:sp>
        <p:nvSpPr>
          <p:cNvPr id="4" name="文本框 3"/>
          <p:cNvSpPr txBox="1"/>
          <p:nvPr/>
        </p:nvSpPr>
        <p:spPr>
          <a:xfrm>
            <a:off x="586105" y="5336540"/>
            <a:ext cx="11026775" cy="953135"/>
          </a:xfrm>
          <a:prstGeom prst="rect">
            <a:avLst/>
          </a:prstGeom>
          <a:noFill/>
        </p:spPr>
        <p:txBody>
          <a:bodyPr wrap="square" rtlCol="0">
            <a:spAutoFit/>
          </a:bodyPr>
          <a:p>
            <a:r>
              <a:rPr lang="zh-CN" altLang="en-US" sz="2800" b="1">
                <a:solidFill>
                  <a:srgbClr val="FF0000"/>
                </a:solidFill>
                <a:highlight>
                  <a:srgbClr val="FFFF00"/>
                </a:highlight>
              </a:rPr>
              <a:t>请结合材料回答：基层群众自治是什么？它属于基层政权吗？有什么作用？基层党组织与基层群众自治组织是什么关系？</a:t>
            </a:r>
            <a:endParaRPr lang="zh-CN" altLang="en-US" sz="2800" b="1">
              <a:solidFill>
                <a:srgbClr val="FF0000"/>
              </a:solidFill>
              <a:highlight>
                <a:srgbClr val="FFFF00"/>
              </a:highlight>
            </a:endParaRPr>
          </a:p>
        </p:txBody>
      </p:sp>
      <p:cxnSp>
        <p:nvCxnSpPr>
          <p:cNvPr id="5" name="直接连接符 4"/>
          <p:cNvCxnSpPr/>
          <p:nvPr/>
        </p:nvCxnSpPr>
        <p:spPr>
          <a:xfrm>
            <a:off x="5534660" y="2924175"/>
            <a:ext cx="4486275" cy="10160"/>
          </a:xfrm>
          <a:prstGeom prst="line">
            <a:avLst/>
          </a:prstGeom>
          <a:ln w="50800" cmpd="sng">
            <a:solidFill>
              <a:srgbClr val="FF0000"/>
            </a:solidFill>
            <a:prstDash val="solid"/>
          </a:ln>
        </p:spPr>
        <p:style>
          <a:lnRef idx="2">
            <a:schemeClr val="accent1"/>
          </a:lnRef>
          <a:fillRef idx="0">
            <a:srgbClr val="FFFFFF"/>
          </a:fillRef>
          <a:effectRef idx="0">
            <a:srgbClr val="FFFFFF"/>
          </a:effectRef>
          <a:fontRef idx="minor">
            <a:schemeClr val="tx1"/>
          </a:fontRef>
        </p:style>
      </p:cxnSp>
      <p:cxnSp>
        <p:nvCxnSpPr>
          <p:cNvPr id="6" name="直接连接符 5"/>
          <p:cNvCxnSpPr/>
          <p:nvPr/>
        </p:nvCxnSpPr>
        <p:spPr>
          <a:xfrm>
            <a:off x="6697345" y="3325495"/>
            <a:ext cx="1934210" cy="0"/>
          </a:xfrm>
          <a:prstGeom prst="line">
            <a:avLst/>
          </a:prstGeom>
          <a:ln w="50800" cmpd="sng">
            <a:solidFill>
              <a:srgbClr val="FF0000"/>
            </a:solidFill>
            <a:prstDash val="solid"/>
          </a:ln>
        </p:spPr>
        <p:style>
          <a:lnRef idx="2">
            <a:schemeClr val="accent1"/>
          </a:lnRef>
          <a:fillRef idx="0">
            <a:srgbClr val="FFFFFF"/>
          </a:fillRef>
          <a:effectRef idx="0">
            <a:srgbClr val="FFFFFF"/>
          </a:effectRef>
          <a:fontRef idx="minor">
            <a:schemeClr val="tx1"/>
          </a:fontRef>
        </p:style>
      </p:cxnSp>
      <p:cxnSp>
        <p:nvCxnSpPr>
          <p:cNvPr id="7" name="直接连接符 6"/>
          <p:cNvCxnSpPr/>
          <p:nvPr/>
        </p:nvCxnSpPr>
        <p:spPr>
          <a:xfrm flipV="1">
            <a:off x="7685405" y="3630295"/>
            <a:ext cx="4040505" cy="13970"/>
          </a:xfrm>
          <a:prstGeom prst="line">
            <a:avLst/>
          </a:prstGeom>
          <a:ln w="50800" cmpd="sng">
            <a:solidFill>
              <a:srgbClr val="FF0000"/>
            </a:solidFill>
            <a:prstDash val="solid"/>
          </a:ln>
        </p:spPr>
        <p:style>
          <a:lnRef idx="2">
            <a:schemeClr val="accent1"/>
          </a:lnRef>
          <a:fillRef idx="0">
            <a:srgbClr val="FFFFFF"/>
          </a:fillRef>
          <a:effectRef idx="0">
            <a:srgbClr val="FFFFFF"/>
          </a:effectRef>
          <a:fontRef idx="minor">
            <a:schemeClr val="tx1"/>
          </a:fontRef>
        </p:style>
      </p:cxnSp>
      <p:cxnSp>
        <p:nvCxnSpPr>
          <p:cNvPr id="8" name="直接连接符 7"/>
          <p:cNvCxnSpPr/>
          <p:nvPr/>
        </p:nvCxnSpPr>
        <p:spPr>
          <a:xfrm>
            <a:off x="4046220" y="4058920"/>
            <a:ext cx="4486275" cy="10160"/>
          </a:xfrm>
          <a:prstGeom prst="line">
            <a:avLst/>
          </a:prstGeom>
          <a:ln w="50800" cmpd="sng">
            <a:solidFill>
              <a:srgbClr val="FF0000"/>
            </a:solidFill>
            <a:prstDash val="solid"/>
          </a:ln>
        </p:spPr>
        <p:style>
          <a:lnRef idx="2">
            <a:schemeClr val="accent1"/>
          </a:lnRef>
          <a:fillRef idx="0">
            <a:srgbClr val="FFFFFF"/>
          </a:fillRef>
          <a:effectRef idx="0">
            <a:srgbClr val="FFFFFF"/>
          </a:effectRef>
          <a:fontRef idx="minor">
            <a:schemeClr val="tx1"/>
          </a:fontRef>
        </p:style>
      </p:cxnSp>
      <p:cxnSp>
        <p:nvCxnSpPr>
          <p:cNvPr id="9" name="直接连接符 8"/>
          <p:cNvCxnSpPr/>
          <p:nvPr/>
        </p:nvCxnSpPr>
        <p:spPr>
          <a:xfrm>
            <a:off x="586105" y="4048760"/>
            <a:ext cx="4486275" cy="10160"/>
          </a:xfrm>
          <a:prstGeom prst="line">
            <a:avLst/>
          </a:prstGeom>
          <a:ln w="50800" cmpd="sng">
            <a:solidFill>
              <a:srgbClr val="FF0000"/>
            </a:solidFill>
            <a:prstDash val="solid"/>
          </a:ln>
        </p:spPr>
        <p:style>
          <a:lnRef idx="2">
            <a:schemeClr val="accent1"/>
          </a:lnRef>
          <a:fillRef idx="0">
            <a:srgbClr val="FFFFFF"/>
          </a:fillRef>
          <a:effectRef idx="0">
            <a:srgbClr val="FFFFFF"/>
          </a:effectRef>
          <a:fontRef idx="minor">
            <a:schemeClr val="tx1"/>
          </a:fontRef>
        </p:style>
      </p:cxnSp>
      <p:cxnSp>
        <p:nvCxnSpPr>
          <p:cNvPr id="10" name="直接连接符 9"/>
          <p:cNvCxnSpPr/>
          <p:nvPr/>
        </p:nvCxnSpPr>
        <p:spPr>
          <a:xfrm flipV="1">
            <a:off x="6861810" y="4735195"/>
            <a:ext cx="3138170" cy="20320"/>
          </a:xfrm>
          <a:prstGeom prst="line">
            <a:avLst/>
          </a:prstGeom>
          <a:ln w="50800" cmpd="sng">
            <a:solidFill>
              <a:srgbClr val="FF0000"/>
            </a:solidFill>
            <a:prstDash val="solid"/>
          </a:ln>
        </p:spPr>
        <p:style>
          <a:lnRef idx="2">
            <a:schemeClr val="accent1"/>
          </a:lnRef>
          <a:fillRef idx="0">
            <a:srgbClr val="FFFFFF"/>
          </a:fillRef>
          <a:effectRef idx="0">
            <a:srgbClr val="FFFFFF"/>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ppt_x"/>
                                          </p:val>
                                        </p:tav>
                                        <p:tav tm="100000">
                                          <p:val>
                                            <p:strVal val="#ppt_x"/>
                                          </p:val>
                                        </p:tav>
                                      </p:tavLst>
                                    </p:anim>
                                    <p:anim calcmode="lin" valueType="num">
                                      <p:cBhvr additive="base">
                                        <p:cTn id="4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p:cNvSpPr txBox="1"/>
          <p:nvPr>
            <p:custDataLst>
              <p:tags r:id="rId1"/>
            </p:custDataLst>
          </p:nvPr>
        </p:nvSpPr>
        <p:spPr>
          <a:xfrm>
            <a:off x="0" y="22860"/>
            <a:ext cx="8752205" cy="582295"/>
          </a:xfrm>
          <a:prstGeom prst="rect">
            <a:avLst/>
          </a:prstGeom>
          <a:solidFill>
            <a:schemeClr val="tx1"/>
          </a:solidFill>
        </p:spPr>
        <p:txBody>
          <a:bodyPr wrap="square" lIns="91390" tIns="45694" rIns="91390" bIns="45694" rtlCol="0">
            <a:spAutoFit/>
          </a:bodyPr>
          <a:lstStyle/>
          <a:p>
            <a:r>
              <a:rPr lang="zh-CN" altLang="en-US" sz="3200" b="1" smtClean="0">
                <a:solidFill>
                  <a:srgbClr val="FF0000"/>
                </a:solidFill>
                <a:latin typeface="微软雅黑" panose="020B0503020204020204" charset="-122"/>
                <a:ea typeface="微软雅黑" panose="020B0503020204020204" charset="-122"/>
              </a:rPr>
              <a:t>知识梳理：一、</a:t>
            </a:r>
            <a:r>
              <a:rPr lang="zh-CN" altLang="en-US" sz="3200" b="1">
                <a:solidFill>
                  <a:srgbClr val="FF0000"/>
                </a:solidFill>
                <a:latin typeface="微软雅黑" panose="020B0503020204020204" charset="-122"/>
                <a:ea typeface="微软雅黑" panose="020B0503020204020204" charset="-122"/>
                <a:sym typeface="+mn-ea"/>
              </a:rPr>
              <a:t>我国基层群众自治的组织形式</a:t>
            </a:r>
            <a:endParaRPr lang="zh-CN" altLang="en-US" sz="3200" b="1" smtClean="0">
              <a:solidFill>
                <a:srgbClr val="FF0000"/>
              </a:solidFill>
              <a:latin typeface="微软雅黑" panose="020B0503020204020204" charset="-122"/>
              <a:ea typeface="微软雅黑" panose="020B0503020204020204" charset="-122"/>
              <a:sym typeface="+mn-ea"/>
            </a:endParaRPr>
          </a:p>
        </p:txBody>
      </p:sp>
      <p:sp>
        <p:nvSpPr>
          <p:cNvPr id="5" name="文本框 4"/>
          <p:cNvSpPr txBox="1"/>
          <p:nvPr/>
        </p:nvSpPr>
        <p:spPr>
          <a:xfrm>
            <a:off x="306705" y="643890"/>
            <a:ext cx="11556365" cy="1239520"/>
          </a:xfrm>
          <a:prstGeom prst="rect">
            <a:avLst/>
          </a:prstGeom>
          <a:noFill/>
        </p:spPr>
        <p:txBody>
          <a:bodyPr wrap="square" rtlCol="0" anchor="t">
            <a:noAutofit/>
          </a:bodyPr>
          <a:p>
            <a:pPr lvl="0" fontAlgn="auto">
              <a:lnSpc>
                <a:spcPct val="100000"/>
              </a:lnSpc>
              <a:spcBef>
                <a:spcPct val="0"/>
              </a:spcBef>
              <a:defRPr/>
            </a:pPr>
            <a:r>
              <a:rPr lang="en-US" altLang="zh-CN" sz="2400" b="1">
                <a:solidFill>
                  <a:srgbClr val="FF0000"/>
                </a:solidFill>
                <a:highlight>
                  <a:srgbClr val="00FF00"/>
                </a:highlight>
                <a:latin typeface="微软雅黑" panose="020B0503020204020204" charset="-122"/>
                <a:ea typeface="微软雅黑" panose="020B0503020204020204" charset="-122"/>
                <a:cs typeface="微软雅黑" panose="020B0503020204020204" charset="-122"/>
                <a:sym typeface="宋体" panose="02010600030101010101" pitchFamily="2" charset="-122"/>
              </a:rPr>
              <a:t>1.</a:t>
            </a:r>
            <a:r>
              <a:rPr lang="zh-CN" altLang="en-US" sz="2400" b="1">
                <a:solidFill>
                  <a:srgbClr val="FF0000"/>
                </a:solidFill>
                <a:highlight>
                  <a:srgbClr val="00FF00"/>
                </a:highlight>
                <a:latin typeface="微软雅黑" panose="020B0503020204020204" charset="-122"/>
                <a:ea typeface="微软雅黑" panose="020B0503020204020204" charset="-122"/>
                <a:cs typeface="微软雅黑" panose="020B0503020204020204" charset="-122"/>
                <a:sym typeface="宋体" panose="02010600030101010101" pitchFamily="2" charset="-122"/>
              </a:rPr>
              <a:t>基层群众自治的含义与</a:t>
            </a:r>
            <a:r>
              <a:rPr lang="zh-CN" altLang="en-US" sz="2400" b="1">
                <a:solidFill>
                  <a:srgbClr val="FF0000"/>
                </a:solidFill>
                <a:highlight>
                  <a:srgbClr val="00FF00"/>
                </a:highlight>
                <a:latin typeface="微软雅黑" panose="020B0503020204020204" charset="-122"/>
                <a:ea typeface="微软雅黑" panose="020B0503020204020204" charset="-122"/>
                <a:cs typeface="微软雅黑" panose="020B0503020204020204" charset="-122"/>
                <a:sym typeface="宋体" panose="02010600030101010101" pitchFamily="2" charset="-122"/>
              </a:rPr>
              <a:t>特点：</a:t>
            </a:r>
            <a:endParaRPr lang="zh-CN" altLang="en-US" sz="2400" b="1">
              <a:solidFill>
                <a:srgbClr val="FF0000"/>
              </a:solidFill>
              <a:highlight>
                <a:srgbClr val="00FF00"/>
              </a:highligh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lvl="0" fontAlgn="auto">
              <a:lnSpc>
                <a:spcPct val="100000"/>
              </a:lnSpc>
              <a:spcBef>
                <a:spcPct val="0"/>
              </a:spcBef>
              <a:defRPr/>
            </a:pPr>
            <a:r>
              <a:rPr sz="2400" b="1">
                <a:latin typeface="微软雅黑" panose="020B0503020204020204" charset="-122"/>
                <a:ea typeface="微软雅黑" panose="020B0503020204020204" charset="-122"/>
                <a:cs typeface="楷体" panose="02010609060101010101" charset="-122"/>
                <a:sym typeface="宋体" panose="02010600030101010101" pitchFamily="2" charset="-122"/>
              </a:rPr>
              <a:t>人民群众在城乡</a:t>
            </a:r>
            <a:r>
              <a:rPr lang="en-US" sz="2400" b="1" u="heavy">
                <a:solidFill>
                  <a:srgbClr val="FF0000"/>
                </a:solidFill>
                <a:uFillTx/>
                <a:latin typeface="微软雅黑" panose="020B0503020204020204" charset="-122"/>
                <a:ea typeface="微软雅黑" panose="020B0503020204020204" charset="-122"/>
                <a:cs typeface="楷体" panose="02010609060101010101" charset="-122"/>
                <a:sym typeface="宋体" panose="02010600030101010101" pitchFamily="2" charset="-122"/>
              </a:rPr>
              <a:t>                  </a:t>
            </a:r>
            <a:r>
              <a:rPr sz="2400" b="1">
                <a:latin typeface="微软雅黑" panose="020B0503020204020204" charset="-122"/>
                <a:ea typeface="微软雅黑" panose="020B0503020204020204" charset="-122"/>
                <a:cs typeface="楷体" panose="02010609060101010101" charset="-122"/>
                <a:sym typeface="宋体" panose="02010600030101010101" pitchFamily="2" charset="-122"/>
              </a:rPr>
              <a:t>领导下，在居住地范围内，依托</a:t>
            </a:r>
            <a:r>
              <a:rPr lang="en-US" sz="2400" b="1" u="heavy">
                <a:solidFill>
                  <a:srgbClr val="FF0000"/>
                </a:solidFill>
                <a:uFillTx/>
                <a:latin typeface="微软雅黑" panose="020B0503020204020204" charset="-122"/>
                <a:ea typeface="微软雅黑" panose="020B0503020204020204" charset="-122"/>
                <a:cs typeface="楷体" panose="02010609060101010101" charset="-122"/>
                <a:sym typeface="宋体" panose="02010600030101010101" pitchFamily="2" charset="-122"/>
              </a:rPr>
              <a:t>                         </a:t>
            </a:r>
            <a:r>
              <a:rPr sz="2400" b="1">
                <a:latin typeface="微软雅黑" panose="020B0503020204020204" charset="-122"/>
                <a:ea typeface="微软雅黑" panose="020B0503020204020204" charset="-122"/>
                <a:cs typeface="楷体" panose="02010609060101010101" charset="-122"/>
                <a:sym typeface="宋体" panose="02010600030101010101" pitchFamily="2" charset="-122"/>
              </a:rPr>
              <a:t>，依法</a:t>
            </a:r>
            <a:endParaRPr sz="2400" b="1">
              <a:latin typeface="微软雅黑" panose="020B0503020204020204" charset="-122"/>
              <a:ea typeface="微软雅黑" panose="020B0503020204020204" charset="-122"/>
              <a:cs typeface="楷体" panose="02010609060101010101" charset="-122"/>
              <a:sym typeface="宋体" panose="02010600030101010101" pitchFamily="2" charset="-122"/>
            </a:endParaRPr>
          </a:p>
          <a:p>
            <a:pPr lvl="0" fontAlgn="auto">
              <a:lnSpc>
                <a:spcPct val="100000"/>
              </a:lnSpc>
              <a:spcBef>
                <a:spcPct val="0"/>
              </a:spcBef>
              <a:defRPr/>
            </a:pPr>
            <a:r>
              <a:rPr lang="en-US" sz="2400" b="1" u="heavy">
                <a:solidFill>
                  <a:srgbClr val="FF0000"/>
                </a:solidFill>
                <a:uFillTx/>
                <a:latin typeface="微软雅黑" panose="020B0503020204020204" charset="-122"/>
                <a:ea typeface="微软雅黑" panose="020B0503020204020204" charset="-122"/>
                <a:cs typeface="楷体" panose="02010609060101010101" charset="-122"/>
                <a:sym typeface="宋体" panose="02010600030101010101" pitchFamily="2" charset="-122"/>
              </a:rPr>
              <a:t>      </a:t>
            </a:r>
            <a:r>
              <a:rPr sz="2400" b="1">
                <a:uFillTx/>
                <a:latin typeface="微软雅黑" panose="020B0503020204020204" charset="-122"/>
                <a:ea typeface="微软雅黑" panose="020B0503020204020204" charset="-122"/>
                <a:cs typeface="楷体" panose="02010609060101010101" charset="-122"/>
                <a:sym typeface="宋体" panose="02010600030101010101" pitchFamily="2" charset="-122"/>
              </a:rPr>
              <a:t>行使民主权利，</a:t>
            </a:r>
            <a:r>
              <a:rPr sz="2400" b="1">
                <a:latin typeface="微软雅黑" panose="020B0503020204020204" charset="-122"/>
                <a:ea typeface="微软雅黑" panose="020B0503020204020204" charset="-122"/>
                <a:cs typeface="楷体" panose="02010609060101010101" charset="-122"/>
                <a:sym typeface="宋体" panose="02010600030101010101" pitchFamily="2" charset="-122"/>
              </a:rPr>
              <a:t>实行</a:t>
            </a:r>
            <a:r>
              <a:rPr lang="en-US" sz="2400" b="1" u="heavy">
                <a:solidFill>
                  <a:srgbClr val="FF0000"/>
                </a:solidFill>
                <a:uFillTx/>
                <a:latin typeface="微软雅黑" panose="020B0503020204020204" charset="-122"/>
                <a:ea typeface="微软雅黑" panose="020B0503020204020204" charset="-122"/>
                <a:cs typeface="楷体" panose="02010609060101010101" charset="-122"/>
                <a:sym typeface="宋体" panose="02010600030101010101" pitchFamily="2" charset="-122"/>
              </a:rPr>
              <a:t>                                                      </a:t>
            </a:r>
            <a:r>
              <a:rPr sz="2400" b="1">
                <a:latin typeface="微软雅黑" panose="020B0503020204020204" charset="-122"/>
                <a:ea typeface="微软雅黑" panose="020B0503020204020204" charset="-122"/>
                <a:cs typeface="楷体" panose="02010609060101010101" charset="-122"/>
                <a:sym typeface="宋体" panose="02010600030101010101" pitchFamily="2" charset="-122"/>
              </a:rPr>
              <a:t>的民主制度和治理模式。</a:t>
            </a:r>
            <a:endParaRPr lang="zh-CN" altLang="en-US" sz="2400" b="1">
              <a:latin typeface="微软雅黑" panose="020B0503020204020204" charset="-122"/>
              <a:ea typeface="微软雅黑" panose="020B0503020204020204" charset="-122"/>
              <a:cs typeface="楷体" panose="02010609060101010101" charset="-122"/>
              <a:sym typeface="宋体" panose="02010600030101010101" pitchFamily="2" charset="-122"/>
            </a:endParaRPr>
          </a:p>
        </p:txBody>
      </p:sp>
      <p:sp>
        <p:nvSpPr>
          <p:cNvPr id="6" name="文本框 5"/>
          <p:cNvSpPr txBox="1"/>
          <p:nvPr/>
        </p:nvSpPr>
        <p:spPr>
          <a:xfrm>
            <a:off x="2499995" y="1000125"/>
            <a:ext cx="1789430" cy="398780"/>
          </a:xfrm>
          <a:prstGeom prst="rect">
            <a:avLst/>
          </a:prstGeom>
          <a:noFill/>
        </p:spPr>
        <p:txBody>
          <a:bodyPr wrap="square" rtlCol="0">
            <a:spAutoFit/>
          </a:bodyPr>
          <a:p>
            <a:pPr algn="ctr"/>
            <a:r>
              <a:rPr lang="zh-CN" altLang="en-US" sz="2000" b="1">
                <a:solidFill>
                  <a:srgbClr val="FF0000"/>
                </a:solidFill>
                <a:highlight>
                  <a:srgbClr val="FFFF00"/>
                </a:highlight>
              </a:rPr>
              <a:t>基层党组织</a:t>
            </a:r>
            <a:endParaRPr lang="zh-CN" altLang="en-US" sz="2000" b="1">
              <a:solidFill>
                <a:srgbClr val="FF0000"/>
              </a:solidFill>
              <a:highlight>
                <a:srgbClr val="FFFF00"/>
              </a:highlight>
            </a:endParaRPr>
          </a:p>
        </p:txBody>
      </p:sp>
      <p:sp>
        <p:nvSpPr>
          <p:cNvPr id="7" name="文本框 6"/>
          <p:cNvSpPr txBox="1"/>
          <p:nvPr/>
        </p:nvSpPr>
        <p:spPr>
          <a:xfrm>
            <a:off x="8343900" y="1000125"/>
            <a:ext cx="2499995" cy="398780"/>
          </a:xfrm>
          <a:prstGeom prst="rect">
            <a:avLst/>
          </a:prstGeom>
          <a:noFill/>
        </p:spPr>
        <p:txBody>
          <a:bodyPr wrap="square" rtlCol="0">
            <a:spAutoFit/>
          </a:bodyPr>
          <a:p>
            <a:r>
              <a:rPr lang="zh-CN" altLang="en-US" sz="2000" b="1">
                <a:solidFill>
                  <a:srgbClr val="FF0000"/>
                </a:solidFill>
                <a:highlight>
                  <a:srgbClr val="FFFF00"/>
                </a:highlight>
              </a:rPr>
              <a:t>基层群众</a:t>
            </a:r>
            <a:r>
              <a:rPr lang="zh-CN" altLang="en-US" sz="2000" b="1">
                <a:solidFill>
                  <a:srgbClr val="FF0000"/>
                </a:solidFill>
                <a:highlight>
                  <a:srgbClr val="FFFF00"/>
                </a:highlight>
              </a:rPr>
              <a:t>性自治</a:t>
            </a:r>
            <a:r>
              <a:rPr lang="zh-CN" altLang="en-US" sz="2000" b="1">
                <a:solidFill>
                  <a:srgbClr val="FF0000"/>
                </a:solidFill>
                <a:highlight>
                  <a:srgbClr val="FFFF00"/>
                </a:highlight>
              </a:rPr>
              <a:t>组织</a:t>
            </a:r>
            <a:endParaRPr lang="zh-CN" altLang="en-US" sz="2000" b="1">
              <a:solidFill>
                <a:srgbClr val="FF0000"/>
              </a:solidFill>
              <a:highlight>
                <a:srgbClr val="FFFF00"/>
              </a:highlight>
            </a:endParaRPr>
          </a:p>
        </p:txBody>
      </p:sp>
      <p:sp>
        <p:nvSpPr>
          <p:cNvPr id="8" name="文本框 7"/>
          <p:cNvSpPr txBox="1"/>
          <p:nvPr/>
        </p:nvSpPr>
        <p:spPr>
          <a:xfrm>
            <a:off x="3555365" y="1398905"/>
            <a:ext cx="5081905" cy="398780"/>
          </a:xfrm>
          <a:prstGeom prst="rect">
            <a:avLst/>
          </a:prstGeom>
          <a:noFill/>
        </p:spPr>
        <p:txBody>
          <a:bodyPr wrap="square" rtlCol="0">
            <a:spAutoFit/>
          </a:bodyPr>
          <a:p>
            <a:pPr algn="ctr"/>
            <a:r>
              <a:rPr lang="zh-CN" altLang="en-US" sz="2000" b="1">
                <a:solidFill>
                  <a:srgbClr val="FF0000"/>
                </a:solidFill>
                <a:highlight>
                  <a:srgbClr val="FFFF00"/>
                </a:highlight>
              </a:rPr>
              <a:t>自我管理、自我服务、自我教育、自我监督</a:t>
            </a:r>
            <a:endParaRPr lang="zh-CN" altLang="en-US" sz="2000" b="1">
              <a:solidFill>
                <a:srgbClr val="FF0000"/>
              </a:solidFill>
              <a:highlight>
                <a:srgbClr val="FFFF00"/>
              </a:highlight>
            </a:endParaRPr>
          </a:p>
        </p:txBody>
      </p:sp>
      <p:sp>
        <p:nvSpPr>
          <p:cNvPr id="9" name="文本框 8"/>
          <p:cNvSpPr txBox="1"/>
          <p:nvPr/>
        </p:nvSpPr>
        <p:spPr>
          <a:xfrm>
            <a:off x="306705" y="1332865"/>
            <a:ext cx="771525" cy="398780"/>
          </a:xfrm>
          <a:prstGeom prst="rect">
            <a:avLst/>
          </a:prstGeom>
          <a:noFill/>
        </p:spPr>
        <p:txBody>
          <a:bodyPr wrap="square" rtlCol="0">
            <a:spAutoFit/>
          </a:bodyPr>
          <a:p>
            <a:pPr algn="ctr"/>
            <a:r>
              <a:rPr lang="zh-CN" altLang="en-US" sz="2000" b="1">
                <a:solidFill>
                  <a:srgbClr val="FF0000"/>
                </a:solidFill>
                <a:highlight>
                  <a:srgbClr val="FFFF00"/>
                </a:highlight>
              </a:rPr>
              <a:t>直接</a:t>
            </a:r>
            <a:endParaRPr lang="zh-CN" altLang="en-US" sz="2000" b="1">
              <a:solidFill>
                <a:srgbClr val="FF0000"/>
              </a:solidFill>
              <a:highlight>
                <a:srgbClr val="FFFF00"/>
              </a:highlight>
            </a:endParaRPr>
          </a:p>
        </p:txBody>
      </p:sp>
      <p:sp>
        <p:nvSpPr>
          <p:cNvPr id="19" name="TextBox 18"/>
          <p:cNvSpPr txBox="1"/>
          <p:nvPr>
            <p:custDataLst>
              <p:tags r:id="rId2"/>
            </p:custDataLst>
          </p:nvPr>
        </p:nvSpPr>
        <p:spPr>
          <a:xfrm>
            <a:off x="612140" y="2419985"/>
            <a:ext cx="10944225" cy="4125595"/>
          </a:xfrm>
          <a:prstGeom prst="rect">
            <a:avLst/>
          </a:prstGeom>
          <a:noFill/>
        </p:spPr>
        <p:txBody>
          <a:bodyPr wrap="square" rtlCol="0">
            <a:noAutofit/>
          </a:bodyPr>
          <a:p>
            <a:pPr indent="266700" algn="just">
              <a:spcAft>
                <a:spcPct val="0"/>
              </a:spcAft>
            </a:pPr>
            <a:endParaRPr lang="zh-CN" altLang="zh-CN" sz="2800" kern="100">
              <a:effectLst/>
              <a:latin typeface="宋体" panose="02010600030101010101" pitchFamily="2" charset="-122"/>
              <a:cs typeface="Courier New" panose="02070309020205020404"/>
            </a:endParaRPr>
          </a:p>
        </p:txBody>
      </p:sp>
      <p:graphicFrame>
        <p:nvGraphicFramePr>
          <p:cNvPr id="11" name="表格 10"/>
          <p:cNvGraphicFramePr>
            <a:graphicFrameLocks noGrp="1"/>
          </p:cNvGraphicFramePr>
          <p:nvPr>
            <p:custDataLst>
              <p:tags r:id="rId3"/>
            </p:custDataLst>
          </p:nvPr>
        </p:nvGraphicFramePr>
        <p:xfrm>
          <a:off x="435610" y="2552700"/>
          <a:ext cx="10748645" cy="4020820"/>
        </p:xfrm>
        <a:graphic>
          <a:graphicData uri="http://schemas.openxmlformats.org/drawingml/2006/table">
            <a:tbl>
              <a:tblPr/>
              <a:tblGrid>
                <a:gridCol w="853440"/>
                <a:gridCol w="5423535"/>
                <a:gridCol w="4471670"/>
              </a:tblGrid>
              <a:tr h="365760">
                <a:tc>
                  <a:txBody>
                    <a:bodyPr wrap="square"/>
                    <a:p>
                      <a:pPr algn="ctr">
                        <a:spcAft>
                          <a:spcPct val="0"/>
                        </a:spcAft>
                      </a:pPr>
                      <a:r>
                        <a:rPr lang="zh-CN" sz="2400" b="1" kern="100">
                          <a:effectLst/>
                          <a:latin typeface="Times New Roman" panose="02020603050405020304"/>
                          <a:cs typeface="Times New Roman" panose="02020603050405020304"/>
                        </a:rPr>
                        <a:t>形式</a:t>
                      </a:r>
                      <a:endParaRPr lang="zh-CN" sz="2400" b="1" kern="100">
                        <a:effectLst/>
                        <a:latin typeface="Times New Roman" panose="02020603050405020304"/>
                        <a:cs typeface="Times New Roman" panose="02020603050405020304"/>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p>
                      <a:pPr algn="ctr">
                        <a:spcAft>
                          <a:spcPct val="0"/>
                        </a:spcAft>
                      </a:pPr>
                      <a:r>
                        <a:rPr lang="zh-CN" sz="2400" b="1" kern="100">
                          <a:effectLst/>
                          <a:latin typeface="Times New Roman" panose="02020603050405020304"/>
                          <a:cs typeface="Times New Roman" panose="02020603050405020304"/>
                        </a:rPr>
                        <a:t>村民委员会</a:t>
                      </a:r>
                      <a:endParaRPr lang="zh-CN" sz="2400" b="1" kern="100">
                        <a:effectLst/>
                        <a:latin typeface="Times New Roman" panose="02020603050405020304"/>
                        <a:cs typeface="Times New Roman" panose="02020603050405020304"/>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p>
                      <a:pPr algn="ctr">
                        <a:spcAft>
                          <a:spcPct val="0"/>
                        </a:spcAft>
                      </a:pPr>
                      <a:r>
                        <a:rPr lang="zh-CN" sz="2400" b="1" kern="100">
                          <a:effectLst/>
                          <a:latin typeface="Times New Roman" panose="02020603050405020304"/>
                          <a:cs typeface="Times New Roman" panose="02020603050405020304"/>
                        </a:rPr>
                        <a:t>居民委员会</a:t>
                      </a:r>
                      <a:endParaRPr lang="zh-CN" sz="2400" b="1" kern="100">
                        <a:effectLst/>
                        <a:latin typeface="Times New Roman" panose="02020603050405020304"/>
                        <a:cs typeface="Times New Roman" panose="02020603050405020304"/>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wrap="square"/>
                    <a:p>
                      <a:pPr algn="ctr">
                        <a:spcAft>
                          <a:spcPct val="0"/>
                        </a:spcAft>
                      </a:pPr>
                      <a:r>
                        <a:rPr lang="zh-CN" sz="2400" b="1" kern="100">
                          <a:effectLst/>
                          <a:latin typeface="Times New Roman" panose="02020603050405020304"/>
                          <a:cs typeface="Times New Roman" panose="02020603050405020304"/>
                        </a:rPr>
                        <a:t>性质</a:t>
                      </a:r>
                      <a:endParaRPr lang="zh-CN" sz="2400" b="1" kern="100">
                        <a:effectLst/>
                        <a:latin typeface="Times New Roman" panose="02020603050405020304"/>
                        <a:cs typeface="Times New Roman" panose="02020603050405020304"/>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p>
                      <a:pPr algn="l">
                        <a:spcAft>
                          <a:spcPct val="0"/>
                        </a:spcAft>
                      </a:pPr>
                      <a:r>
                        <a:rPr lang="zh-CN" sz="2400" b="1" kern="100">
                          <a:effectLst/>
                          <a:latin typeface="Times New Roman" panose="02020603050405020304"/>
                          <a:cs typeface="Times New Roman" panose="02020603050405020304"/>
                        </a:rPr>
                        <a:t>农村</a:t>
                      </a:r>
                      <a:r>
                        <a:rPr lang="zh-CN" sz="2400" b="1" kern="100">
                          <a:solidFill>
                            <a:srgbClr val="FF0000"/>
                          </a:solidFill>
                          <a:effectLst/>
                          <a:latin typeface="Times New Roman" panose="02020603050405020304"/>
                          <a:cs typeface="Times New Roman" panose="02020603050405020304"/>
                        </a:rPr>
                        <a:t>基层群众性自治组织</a:t>
                      </a:r>
                      <a:endParaRPr lang="zh-CN" sz="2400" b="1" kern="100">
                        <a:solidFill>
                          <a:srgbClr val="FF0000"/>
                        </a:solidFill>
                        <a:effectLst/>
                        <a:latin typeface="Times New Roman" panose="02020603050405020304"/>
                        <a:cs typeface="Times New Roman" panose="02020603050405020304"/>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p>
                      <a:pPr algn="l">
                        <a:spcAft>
                          <a:spcPct val="0"/>
                        </a:spcAft>
                      </a:pPr>
                      <a:r>
                        <a:rPr lang="zh-CN" sz="2400" b="1" kern="100">
                          <a:effectLst/>
                          <a:latin typeface="Times New Roman" panose="02020603050405020304"/>
                          <a:cs typeface="Times New Roman" panose="02020603050405020304"/>
                        </a:rPr>
                        <a:t>城市</a:t>
                      </a:r>
                      <a:r>
                        <a:rPr lang="zh-CN" sz="2400" b="1" kern="100">
                          <a:solidFill>
                            <a:srgbClr val="FF0000"/>
                          </a:solidFill>
                          <a:effectLst/>
                          <a:latin typeface="Times New Roman" panose="02020603050405020304"/>
                          <a:cs typeface="Times New Roman" panose="02020603050405020304"/>
                        </a:rPr>
                        <a:t>基层群众性自治组织</a:t>
                      </a:r>
                      <a:endParaRPr lang="zh-CN" sz="2400" b="1" kern="100">
                        <a:solidFill>
                          <a:srgbClr val="FF0000"/>
                        </a:solidFill>
                        <a:effectLst/>
                        <a:latin typeface="Times New Roman" panose="02020603050405020304"/>
                        <a:cs typeface="Times New Roman" panose="02020603050405020304"/>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wrap="square"/>
                    <a:p>
                      <a:pPr algn="ctr">
                        <a:spcAft>
                          <a:spcPct val="0"/>
                        </a:spcAft>
                      </a:pPr>
                      <a:r>
                        <a:rPr lang="zh-CN" sz="2400" b="1" kern="100">
                          <a:effectLst/>
                          <a:latin typeface="Times New Roman" panose="02020603050405020304"/>
                          <a:cs typeface="Times New Roman" panose="02020603050405020304"/>
                        </a:rPr>
                        <a:t>产生</a:t>
                      </a:r>
                      <a:endParaRPr lang="zh-CN" sz="2400" b="1" kern="100">
                        <a:effectLst/>
                        <a:latin typeface="Times New Roman" panose="02020603050405020304"/>
                        <a:cs typeface="Times New Roman" panose="02020603050405020304"/>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p>
                      <a:pPr algn="l">
                        <a:spcAft>
                          <a:spcPct val="0"/>
                        </a:spcAft>
                      </a:pPr>
                      <a:r>
                        <a:rPr lang="zh-CN" sz="2400" b="1" kern="100">
                          <a:effectLst/>
                          <a:latin typeface="Times New Roman" panose="02020603050405020304"/>
                          <a:cs typeface="Times New Roman" panose="02020603050405020304"/>
                        </a:rPr>
                        <a:t>由</a:t>
                      </a:r>
                      <a:r>
                        <a:rPr lang="zh-CN" sz="2400" b="1" kern="100">
                          <a:solidFill>
                            <a:srgbClr val="FF0000"/>
                          </a:solidFill>
                          <a:effectLst/>
                          <a:latin typeface="Times New Roman" panose="02020603050405020304"/>
                          <a:cs typeface="Times New Roman" panose="02020603050405020304"/>
                        </a:rPr>
                        <a:t>村民选举</a:t>
                      </a:r>
                      <a:r>
                        <a:rPr lang="zh-CN" sz="2400" b="1" kern="100">
                          <a:effectLst/>
                          <a:latin typeface="Times New Roman" panose="02020603050405020304"/>
                          <a:cs typeface="Times New Roman" panose="02020603050405020304"/>
                        </a:rPr>
                        <a:t>产生</a:t>
                      </a:r>
                      <a:endParaRPr lang="zh-CN" sz="2400" b="1" kern="100">
                        <a:effectLst/>
                        <a:latin typeface="Times New Roman" panose="02020603050405020304"/>
                        <a:cs typeface="Times New Roman" panose="02020603050405020304"/>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p>
                      <a:pPr algn="l">
                        <a:spcAft>
                          <a:spcPct val="0"/>
                        </a:spcAft>
                      </a:pPr>
                      <a:r>
                        <a:rPr lang="zh-CN" sz="2400" b="1" kern="100">
                          <a:effectLst/>
                          <a:latin typeface="Times New Roman" panose="02020603050405020304"/>
                          <a:cs typeface="Times New Roman" panose="02020603050405020304"/>
                        </a:rPr>
                        <a:t>由</a:t>
                      </a:r>
                      <a:r>
                        <a:rPr lang="zh-CN" sz="2400" b="1" kern="100">
                          <a:solidFill>
                            <a:srgbClr val="FF0000"/>
                          </a:solidFill>
                          <a:effectLst/>
                          <a:latin typeface="Times New Roman" panose="02020603050405020304"/>
                          <a:cs typeface="Times New Roman" panose="02020603050405020304"/>
                        </a:rPr>
                        <a:t>居民选举</a:t>
                      </a:r>
                      <a:r>
                        <a:rPr lang="zh-CN" sz="2400" b="1" kern="100">
                          <a:effectLst/>
                          <a:latin typeface="Times New Roman" panose="02020603050405020304"/>
                          <a:cs typeface="Times New Roman" panose="02020603050405020304"/>
                        </a:rPr>
                        <a:t>产生</a:t>
                      </a:r>
                      <a:endParaRPr lang="zh-CN" sz="2400" b="1" kern="100">
                        <a:effectLst/>
                        <a:latin typeface="Times New Roman" panose="02020603050405020304"/>
                        <a:cs typeface="Times New Roman" panose="02020603050405020304"/>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1520">
                <a:tc>
                  <a:txBody>
                    <a:bodyPr wrap="square"/>
                    <a:p>
                      <a:pPr algn="ctr">
                        <a:spcAft>
                          <a:spcPct val="0"/>
                        </a:spcAft>
                      </a:pPr>
                      <a:r>
                        <a:rPr lang="zh-CN" sz="2400" b="1" kern="100">
                          <a:effectLst/>
                          <a:latin typeface="Times New Roman" panose="02020603050405020304"/>
                          <a:cs typeface="Times New Roman" panose="02020603050405020304"/>
                        </a:rPr>
                        <a:t>负责</a:t>
                      </a:r>
                      <a:endParaRPr lang="zh-CN" sz="2400" b="1" kern="100">
                        <a:effectLst/>
                        <a:latin typeface="Times New Roman" panose="02020603050405020304"/>
                        <a:cs typeface="Times New Roman" panose="02020603050405020304"/>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p>
                      <a:pPr algn="l">
                        <a:spcAft>
                          <a:spcPct val="0"/>
                        </a:spcAft>
                      </a:pPr>
                      <a:r>
                        <a:rPr lang="zh-CN" sz="2400" b="1" kern="100">
                          <a:effectLst/>
                          <a:latin typeface="Times New Roman" panose="02020603050405020304"/>
                          <a:cs typeface="Times New Roman" panose="02020603050405020304"/>
                        </a:rPr>
                        <a:t>向</a:t>
                      </a:r>
                      <a:r>
                        <a:rPr lang="zh-CN" sz="2400" b="1" kern="100">
                          <a:solidFill>
                            <a:srgbClr val="FF0000"/>
                          </a:solidFill>
                          <a:effectLst/>
                          <a:latin typeface="Times New Roman" panose="02020603050405020304"/>
                          <a:cs typeface="Times New Roman" panose="02020603050405020304"/>
                        </a:rPr>
                        <a:t>村民会议、村民代表会议</a:t>
                      </a:r>
                      <a:r>
                        <a:rPr lang="zh-CN" sz="2400" b="1" kern="100">
                          <a:effectLst/>
                          <a:latin typeface="Times New Roman" panose="02020603050405020304"/>
                          <a:cs typeface="Times New Roman" panose="02020603050405020304"/>
                        </a:rPr>
                        <a:t>负责并报告工作</a:t>
                      </a:r>
                      <a:endParaRPr lang="zh-CN" sz="2400" b="1" kern="100">
                        <a:effectLst/>
                        <a:latin typeface="Times New Roman" panose="02020603050405020304"/>
                        <a:cs typeface="Times New Roman" panose="02020603050405020304"/>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p>
                      <a:pPr algn="l">
                        <a:spcAft>
                          <a:spcPct val="0"/>
                        </a:spcAft>
                      </a:pPr>
                      <a:r>
                        <a:rPr lang="zh-CN" sz="2400" b="1" kern="100">
                          <a:effectLst/>
                          <a:latin typeface="Times New Roman" panose="02020603050405020304"/>
                          <a:cs typeface="Times New Roman" panose="02020603050405020304"/>
                        </a:rPr>
                        <a:t>向</a:t>
                      </a:r>
                      <a:r>
                        <a:rPr lang="zh-CN" sz="2400" b="1" kern="100">
                          <a:solidFill>
                            <a:srgbClr val="FF0000"/>
                          </a:solidFill>
                          <a:effectLst/>
                          <a:latin typeface="Times New Roman" panose="02020603050405020304"/>
                          <a:cs typeface="Times New Roman" panose="02020603050405020304"/>
                        </a:rPr>
                        <a:t>居民会议</a:t>
                      </a:r>
                      <a:r>
                        <a:rPr lang="zh-CN" sz="2400" b="1" kern="100">
                          <a:effectLst/>
                          <a:latin typeface="Times New Roman" panose="02020603050405020304"/>
                          <a:cs typeface="Times New Roman" panose="02020603050405020304"/>
                        </a:rPr>
                        <a:t>负责并报告工作</a:t>
                      </a:r>
                      <a:endParaRPr lang="zh-CN" sz="2400" b="1" kern="100">
                        <a:effectLst/>
                        <a:latin typeface="Times New Roman" panose="02020603050405020304"/>
                        <a:cs typeface="Times New Roman" panose="02020603050405020304"/>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4740">
                <a:tc>
                  <a:txBody>
                    <a:bodyPr wrap="square"/>
                    <a:p>
                      <a:pPr algn="ctr">
                        <a:spcAft>
                          <a:spcPct val="0"/>
                        </a:spcAft>
                      </a:pPr>
                      <a:r>
                        <a:rPr lang="zh-CN" sz="2400" b="1" kern="100">
                          <a:effectLst/>
                          <a:latin typeface="Times New Roman" panose="02020603050405020304"/>
                          <a:cs typeface="Times New Roman" panose="02020603050405020304"/>
                        </a:rPr>
                        <a:t>职能</a:t>
                      </a:r>
                      <a:endParaRPr lang="zh-CN" sz="2400" b="1" kern="100">
                        <a:effectLst/>
                        <a:latin typeface="Times New Roman" panose="02020603050405020304"/>
                        <a:cs typeface="Times New Roman" panose="02020603050405020304"/>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wrap="square"/>
                    <a:p>
                      <a:pPr algn="l">
                        <a:spcAft>
                          <a:spcPct val="0"/>
                        </a:spcAft>
                      </a:pPr>
                      <a:r>
                        <a:rPr lang="zh-CN" sz="2400" b="1" kern="100">
                          <a:effectLst/>
                          <a:latin typeface="Times New Roman" panose="02020603050405020304"/>
                          <a:cs typeface="Times New Roman" panose="02020603050405020304"/>
                        </a:rPr>
                        <a:t>办理本村（本居住地区居民）的</a:t>
                      </a:r>
                      <a:r>
                        <a:rPr lang="zh-CN" sz="2400" b="1" kern="100">
                          <a:solidFill>
                            <a:srgbClr val="FF0000"/>
                          </a:solidFill>
                          <a:effectLst/>
                          <a:latin typeface="Times New Roman" panose="02020603050405020304"/>
                          <a:cs typeface="Times New Roman" panose="02020603050405020304"/>
                        </a:rPr>
                        <a:t>公共事务和公益事业</a:t>
                      </a:r>
                      <a:r>
                        <a:rPr lang="zh-CN" sz="2400" b="1" kern="100">
                          <a:effectLst/>
                          <a:latin typeface="Times New Roman" panose="02020603050405020304"/>
                          <a:cs typeface="Times New Roman" panose="02020603050405020304"/>
                        </a:rPr>
                        <a:t>，调解</a:t>
                      </a:r>
                      <a:r>
                        <a:rPr lang="zh-CN" sz="2400" b="1" kern="100">
                          <a:solidFill>
                            <a:srgbClr val="FF0000"/>
                          </a:solidFill>
                          <a:effectLst/>
                          <a:latin typeface="Times New Roman" panose="02020603050405020304"/>
                          <a:cs typeface="Times New Roman" panose="02020603050405020304"/>
                        </a:rPr>
                        <a:t>民间纠纷</a:t>
                      </a:r>
                      <a:r>
                        <a:rPr lang="zh-CN" sz="2400" b="1" kern="100">
                          <a:effectLst/>
                          <a:latin typeface="Times New Roman" panose="02020603050405020304"/>
                          <a:cs typeface="Times New Roman" panose="02020603050405020304"/>
                        </a:rPr>
                        <a:t>，协助维护</a:t>
                      </a:r>
                      <a:r>
                        <a:rPr lang="zh-CN" sz="2400" b="1" kern="100">
                          <a:solidFill>
                            <a:srgbClr val="FF0000"/>
                          </a:solidFill>
                          <a:effectLst/>
                          <a:latin typeface="Times New Roman" panose="02020603050405020304"/>
                          <a:cs typeface="Times New Roman" panose="02020603050405020304"/>
                        </a:rPr>
                        <a:t>社会治安</a:t>
                      </a:r>
                      <a:r>
                        <a:rPr lang="zh-CN" sz="2400" b="1" kern="100">
                          <a:effectLst/>
                          <a:latin typeface="Times New Roman" panose="02020603050405020304"/>
                          <a:cs typeface="Times New Roman" panose="02020603050405020304"/>
                        </a:rPr>
                        <a:t>，向人民政府反映</a:t>
                      </a:r>
                      <a:r>
                        <a:rPr lang="zh-CN" sz="2400" b="1" kern="100">
                          <a:solidFill>
                            <a:srgbClr val="FF0000"/>
                          </a:solidFill>
                          <a:effectLst/>
                          <a:latin typeface="Times New Roman" panose="02020603050405020304"/>
                          <a:cs typeface="Times New Roman" panose="02020603050405020304"/>
                        </a:rPr>
                        <a:t>村民</a:t>
                      </a:r>
                      <a:r>
                        <a:rPr lang="en-US" altLang="zh-CN" sz="2400" b="1" kern="100">
                          <a:solidFill>
                            <a:srgbClr val="FF0000"/>
                          </a:solidFill>
                          <a:effectLst/>
                          <a:latin typeface="Times New Roman" panose="02020603050405020304"/>
                          <a:cs typeface="Times New Roman" panose="02020603050405020304"/>
                        </a:rPr>
                        <a:t>/</a:t>
                      </a:r>
                      <a:r>
                        <a:rPr lang="zh-CN" altLang="en-US" sz="2400" b="1" kern="100">
                          <a:solidFill>
                            <a:srgbClr val="FF0000"/>
                          </a:solidFill>
                          <a:effectLst/>
                          <a:latin typeface="Times New Roman" panose="02020603050405020304"/>
                          <a:cs typeface="Times New Roman" panose="02020603050405020304"/>
                        </a:rPr>
                        <a:t>居民</a:t>
                      </a:r>
                      <a:r>
                        <a:rPr lang="zh-CN" sz="2400" b="1" kern="100">
                          <a:effectLst/>
                          <a:latin typeface="Times New Roman" panose="02020603050405020304"/>
                          <a:cs typeface="Times New Roman" panose="02020603050405020304"/>
                        </a:rPr>
                        <a:t>的意见、要求和提出建议等</a:t>
                      </a:r>
                      <a:endParaRPr lang="zh-CN" sz="2400" b="1" kern="100">
                        <a:effectLst/>
                        <a:latin typeface="Times New Roman" panose="02020603050405020304"/>
                        <a:cs typeface="Times New Roman" panose="02020603050405020304"/>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r>
              <a:tr h="1097280">
                <a:tc>
                  <a:txBody>
                    <a:bodyPr wrap="square"/>
                    <a:p>
                      <a:pPr algn="ctr">
                        <a:spcAft>
                          <a:spcPct val="0"/>
                        </a:spcAft>
                      </a:pPr>
                      <a:r>
                        <a:rPr lang="zh-CN" sz="2400" b="1" kern="100">
                          <a:effectLst/>
                          <a:latin typeface="Times New Roman" panose="02020603050405020304"/>
                          <a:cs typeface="Times New Roman" panose="02020603050405020304"/>
                        </a:rPr>
                        <a:t>自治途径</a:t>
                      </a:r>
                      <a:endParaRPr lang="zh-CN" sz="2400" b="1" kern="100">
                        <a:effectLst/>
                        <a:latin typeface="Times New Roman" panose="02020603050405020304"/>
                        <a:cs typeface="Times New Roman" panose="02020603050405020304"/>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p>
                      <a:pPr algn="l">
                        <a:spcAft>
                          <a:spcPct val="0"/>
                        </a:spcAft>
                      </a:pPr>
                      <a:r>
                        <a:rPr lang="zh-CN" sz="2400" b="1" kern="100">
                          <a:effectLst/>
                          <a:latin typeface="Times New Roman" panose="02020603050405020304"/>
                          <a:cs typeface="Times New Roman" panose="02020603050405020304"/>
                        </a:rPr>
                        <a:t>制定</a:t>
                      </a:r>
                      <a:r>
                        <a:rPr lang="zh-CN" sz="2400" b="1" kern="100">
                          <a:solidFill>
                            <a:srgbClr val="FF0000"/>
                          </a:solidFill>
                          <a:effectLst/>
                          <a:latin typeface="Times New Roman" panose="02020603050405020304"/>
                          <a:cs typeface="Times New Roman" panose="02020603050405020304"/>
                        </a:rPr>
                        <a:t>村民自治章程</a:t>
                      </a:r>
                      <a:r>
                        <a:rPr lang="zh-CN" sz="2400" b="1" kern="100">
                          <a:effectLst/>
                          <a:latin typeface="Times New Roman" panose="02020603050405020304"/>
                          <a:cs typeface="Times New Roman" panose="02020603050405020304"/>
                        </a:rPr>
                        <a:t>或</a:t>
                      </a:r>
                      <a:r>
                        <a:rPr lang="zh-CN" sz="2400" b="1" kern="100">
                          <a:solidFill>
                            <a:srgbClr val="FF0000"/>
                          </a:solidFill>
                          <a:effectLst/>
                          <a:latin typeface="Times New Roman" panose="02020603050405020304"/>
                          <a:cs typeface="Times New Roman" panose="02020603050405020304"/>
                        </a:rPr>
                        <a:t>村规民约</a:t>
                      </a:r>
                      <a:r>
                        <a:rPr lang="zh-CN" sz="2400" b="1" kern="100">
                          <a:effectLst/>
                          <a:latin typeface="Times New Roman" panose="02020603050405020304"/>
                          <a:cs typeface="Times New Roman" panose="02020603050405020304"/>
                        </a:rPr>
                        <a:t>，运用民主的办法来管理本村的</a:t>
                      </a:r>
                      <a:r>
                        <a:rPr lang="zh-CN" sz="2400" b="1" kern="100">
                          <a:solidFill>
                            <a:srgbClr val="FF0000"/>
                          </a:solidFill>
                          <a:effectLst/>
                          <a:latin typeface="Times New Roman" panose="02020603050405020304"/>
                          <a:cs typeface="Times New Roman" panose="02020603050405020304"/>
                        </a:rPr>
                        <a:t>日常事务</a:t>
                      </a:r>
                      <a:r>
                        <a:rPr lang="zh-CN" sz="2400" b="1" kern="100">
                          <a:effectLst/>
                          <a:latin typeface="Times New Roman" panose="02020603050405020304"/>
                          <a:cs typeface="Times New Roman" panose="02020603050405020304"/>
                        </a:rPr>
                        <a:t>，实现自己的事情自己办、自己的难题自己解</a:t>
                      </a:r>
                      <a:endParaRPr lang="zh-CN" sz="2400" b="1" kern="100">
                        <a:effectLst/>
                        <a:latin typeface="Times New Roman" panose="02020603050405020304"/>
                        <a:cs typeface="Times New Roman" panose="02020603050405020304"/>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p>
                      <a:pPr algn="l">
                        <a:spcAft>
                          <a:spcPct val="0"/>
                        </a:spcAft>
                      </a:pPr>
                      <a:r>
                        <a:rPr lang="zh-CN" sz="2400" b="1" kern="100">
                          <a:effectLst/>
                          <a:latin typeface="Times New Roman" panose="02020603050405020304"/>
                          <a:cs typeface="Times New Roman" panose="02020603050405020304"/>
                        </a:rPr>
                        <a:t>居委会成员</a:t>
                      </a:r>
                      <a:r>
                        <a:rPr lang="zh-CN" sz="2400" b="1" kern="100">
                          <a:solidFill>
                            <a:srgbClr val="FF0000"/>
                          </a:solidFill>
                          <a:effectLst/>
                          <a:latin typeface="Times New Roman" panose="02020603050405020304"/>
                          <a:cs typeface="Times New Roman" panose="02020603050405020304"/>
                        </a:rPr>
                        <a:t>居民选</a:t>
                      </a:r>
                      <a:r>
                        <a:rPr lang="zh-CN" sz="2400" b="1" kern="100">
                          <a:effectLst/>
                          <a:latin typeface="Times New Roman" panose="02020603050405020304"/>
                          <a:cs typeface="Times New Roman" panose="02020603050405020304"/>
                        </a:rPr>
                        <a:t>，社区大事</a:t>
                      </a:r>
                      <a:r>
                        <a:rPr lang="zh-CN" sz="2400" b="1" kern="100">
                          <a:solidFill>
                            <a:srgbClr val="FF0000"/>
                          </a:solidFill>
                          <a:effectLst/>
                          <a:latin typeface="Times New Roman" panose="02020603050405020304"/>
                          <a:cs typeface="Times New Roman" panose="02020603050405020304"/>
                        </a:rPr>
                        <a:t>居民定</a:t>
                      </a:r>
                      <a:r>
                        <a:rPr lang="zh-CN" sz="2400" b="1" kern="100">
                          <a:effectLst/>
                          <a:latin typeface="Times New Roman" panose="02020603050405020304"/>
                          <a:cs typeface="Times New Roman" panose="02020603050405020304"/>
                        </a:rPr>
                        <a:t>，日常事务</a:t>
                      </a:r>
                      <a:r>
                        <a:rPr lang="zh-CN" sz="2400" b="1" kern="100">
                          <a:solidFill>
                            <a:srgbClr val="FF0000"/>
                          </a:solidFill>
                          <a:effectLst/>
                          <a:latin typeface="Times New Roman" panose="02020603050405020304"/>
                          <a:cs typeface="Times New Roman" panose="02020603050405020304"/>
                        </a:rPr>
                        <a:t>居民管</a:t>
                      </a:r>
                      <a:endParaRPr lang="zh-CN" sz="2400" b="1" kern="100">
                        <a:solidFill>
                          <a:srgbClr val="FF0000"/>
                        </a:solidFill>
                        <a:effectLst/>
                        <a:latin typeface="Times New Roman" panose="02020603050405020304"/>
                        <a:cs typeface="Times New Roman" panose="02020603050405020304"/>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文本框 11"/>
          <p:cNvSpPr txBox="1"/>
          <p:nvPr/>
        </p:nvSpPr>
        <p:spPr>
          <a:xfrm>
            <a:off x="306705" y="1987550"/>
            <a:ext cx="4140835" cy="460375"/>
          </a:xfrm>
          <a:prstGeom prst="rect">
            <a:avLst/>
          </a:prstGeom>
          <a:noFill/>
        </p:spPr>
        <p:txBody>
          <a:bodyPr wrap="square" rtlCol="0" anchor="t">
            <a:spAutoFit/>
          </a:bodyPr>
          <a:p>
            <a:pPr indent="0" algn="just" fontAlgn="auto">
              <a:spcAft>
                <a:spcPct val="0"/>
              </a:spcAft>
            </a:pPr>
            <a:r>
              <a:rPr lang="zh-CN" altLang="en-US" sz="2400" b="1">
                <a:solidFill>
                  <a:srgbClr val="FF0000"/>
                </a:solidFill>
                <a:highlight>
                  <a:srgbClr val="00FF00"/>
                </a:highlight>
                <a:latin typeface="微软雅黑" panose="020B0503020204020204" charset="-122"/>
                <a:ea typeface="微软雅黑" panose="020B0503020204020204" charset="-122"/>
                <a:cs typeface="微软雅黑" panose="020B0503020204020204" charset="-122"/>
                <a:sym typeface="+mn-ea"/>
              </a:rPr>
              <a:t>2.基层群众自治的组织形式</a:t>
            </a:r>
            <a:endParaRPr lang="zh-CN" altLang="en-US" sz="2400" b="1">
              <a:solidFill>
                <a:srgbClr val="FF0000"/>
              </a:solidFill>
              <a:highlight>
                <a:srgbClr val="00FF00"/>
              </a:highlight>
              <a:latin typeface="微软雅黑" panose="020B0503020204020204" charset="-122"/>
              <a:ea typeface="微软雅黑" panose="020B0503020204020204" charset="-122"/>
              <a:cs typeface="微软雅黑" panose="020B0503020204020204" charset="-122"/>
              <a:sym typeface="+mn-ea"/>
            </a:endParaRPr>
          </a:p>
        </p:txBody>
      </p:sp>
      <p:sp>
        <p:nvSpPr>
          <p:cNvPr id="13" name="圆角矩形 12"/>
          <p:cNvSpPr/>
          <p:nvPr/>
        </p:nvSpPr>
        <p:spPr>
          <a:xfrm>
            <a:off x="1958975" y="2971800"/>
            <a:ext cx="2757170" cy="32893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nvSpPr>
        <p:spPr>
          <a:xfrm>
            <a:off x="7383780" y="2954655"/>
            <a:ext cx="2757170" cy="32893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圆角矩形 14"/>
          <p:cNvSpPr/>
          <p:nvPr/>
        </p:nvSpPr>
        <p:spPr>
          <a:xfrm>
            <a:off x="1669415" y="3319780"/>
            <a:ext cx="1134745" cy="32893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圆角矩形 15"/>
          <p:cNvSpPr/>
          <p:nvPr/>
        </p:nvSpPr>
        <p:spPr>
          <a:xfrm>
            <a:off x="7136130" y="3300730"/>
            <a:ext cx="1134745" cy="32893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圆角矩形 16"/>
          <p:cNvSpPr/>
          <p:nvPr/>
        </p:nvSpPr>
        <p:spPr>
          <a:xfrm>
            <a:off x="1669415" y="3667760"/>
            <a:ext cx="3336290" cy="32893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圆角矩形 17"/>
          <p:cNvSpPr/>
          <p:nvPr/>
        </p:nvSpPr>
        <p:spPr>
          <a:xfrm>
            <a:off x="7073900" y="3855085"/>
            <a:ext cx="1196975" cy="32893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圆角矩形 19"/>
          <p:cNvSpPr/>
          <p:nvPr/>
        </p:nvSpPr>
        <p:spPr>
          <a:xfrm>
            <a:off x="5632450" y="4558030"/>
            <a:ext cx="1142365" cy="32893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 name="圆角矩形 20"/>
          <p:cNvSpPr/>
          <p:nvPr/>
        </p:nvSpPr>
        <p:spPr>
          <a:xfrm>
            <a:off x="7200900" y="4558030"/>
            <a:ext cx="1142365" cy="32893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圆角矩形 21"/>
          <p:cNvSpPr/>
          <p:nvPr/>
        </p:nvSpPr>
        <p:spPr>
          <a:xfrm>
            <a:off x="9337675" y="4558030"/>
            <a:ext cx="1142365" cy="32893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3" name="圆角矩形 22"/>
          <p:cNvSpPr/>
          <p:nvPr/>
        </p:nvSpPr>
        <p:spPr>
          <a:xfrm>
            <a:off x="2309495" y="4947920"/>
            <a:ext cx="1142365" cy="32893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4" name="圆角矩形 23"/>
          <p:cNvSpPr/>
          <p:nvPr/>
        </p:nvSpPr>
        <p:spPr>
          <a:xfrm>
            <a:off x="5981700" y="4963795"/>
            <a:ext cx="1219200" cy="32893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5" name="圆角矩形 24"/>
          <p:cNvSpPr/>
          <p:nvPr/>
        </p:nvSpPr>
        <p:spPr>
          <a:xfrm>
            <a:off x="2016125" y="5527040"/>
            <a:ext cx="1728470" cy="32893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6" name="圆角矩形 25"/>
          <p:cNvSpPr/>
          <p:nvPr/>
        </p:nvSpPr>
        <p:spPr>
          <a:xfrm>
            <a:off x="4145915" y="5527040"/>
            <a:ext cx="1142365" cy="32893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7" name="圆角矩形 26"/>
          <p:cNvSpPr/>
          <p:nvPr/>
        </p:nvSpPr>
        <p:spPr>
          <a:xfrm>
            <a:off x="8343265" y="5669280"/>
            <a:ext cx="844550" cy="32893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8" name="圆角矩形 27"/>
          <p:cNvSpPr/>
          <p:nvPr/>
        </p:nvSpPr>
        <p:spPr>
          <a:xfrm>
            <a:off x="8946515" y="6063615"/>
            <a:ext cx="885190" cy="32893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圆角矩形 28"/>
          <p:cNvSpPr/>
          <p:nvPr/>
        </p:nvSpPr>
        <p:spPr>
          <a:xfrm>
            <a:off x="10744835" y="5671820"/>
            <a:ext cx="299085" cy="32893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0" name="圆角矩形 29"/>
          <p:cNvSpPr/>
          <p:nvPr/>
        </p:nvSpPr>
        <p:spPr>
          <a:xfrm>
            <a:off x="6774815" y="6072505"/>
            <a:ext cx="608965" cy="32893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1" name="圆角矩形 30"/>
          <p:cNvSpPr/>
          <p:nvPr/>
        </p:nvSpPr>
        <p:spPr>
          <a:xfrm>
            <a:off x="4447540" y="5866765"/>
            <a:ext cx="1142365" cy="32893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文本框 2"/>
          <p:cNvSpPr txBox="1"/>
          <p:nvPr/>
        </p:nvSpPr>
        <p:spPr>
          <a:xfrm>
            <a:off x="5188585" y="748665"/>
            <a:ext cx="2632075" cy="460375"/>
          </a:xfrm>
          <a:prstGeom prst="rect">
            <a:avLst/>
          </a:prstGeom>
          <a:solidFill>
            <a:schemeClr val="accent5">
              <a:lumMod val="20000"/>
              <a:lumOff val="80000"/>
            </a:schemeClr>
          </a:solidFill>
        </p:spPr>
        <p:txBody>
          <a:bodyPr wrap="square">
            <a:spAutoFit/>
            <a:extLst>
              <a:ext uri="{4A0BC546-FE56-4ADE-93B0-CB8AF2F6F144}">
                <wpsdc:textFrameExt xmlns:wpsdc="http://www.wps.cn/officeDocument/2022/drawingmlCustomData" type="text"/>
              </a:ext>
            </a:extLst>
          </a:bodyPr>
          <a:p>
            <a:pPr algn="l"/>
            <a:r>
              <a:rPr lang="zh-CN" altLang="en-US" sz="2400" b="1">
                <a:solidFill>
                  <a:srgbClr val="FF0000"/>
                </a:solidFill>
                <a:latin typeface="微软雅黑" panose="020B0503020204020204" charset="-122"/>
                <a:ea typeface="微软雅黑" panose="020B0503020204020204" charset="-122"/>
              </a:rPr>
              <a:t>发生领域的基层性</a:t>
            </a:r>
            <a:endParaRPr lang="zh-CN" altLang="en-US" sz="2400" b="1">
              <a:solidFill>
                <a:srgbClr val="FF0000"/>
              </a:solidFill>
              <a:latin typeface="微软雅黑" panose="020B0503020204020204" charset="-122"/>
              <a:ea typeface="微软雅黑" panose="020B0503020204020204" charset="-122"/>
            </a:endParaRPr>
          </a:p>
        </p:txBody>
      </p:sp>
      <p:sp>
        <p:nvSpPr>
          <p:cNvPr id="4" name="文本框 3"/>
          <p:cNvSpPr txBox="1"/>
          <p:nvPr>
            <p:custDataLst>
              <p:tags r:id="rId4"/>
            </p:custDataLst>
          </p:nvPr>
        </p:nvSpPr>
        <p:spPr>
          <a:xfrm>
            <a:off x="306705" y="1560195"/>
            <a:ext cx="2632075" cy="460375"/>
          </a:xfrm>
          <a:prstGeom prst="rect">
            <a:avLst/>
          </a:prstGeom>
          <a:solidFill>
            <a:schemeClr val="accent1">
              <a:lumMod val="20000"/>
              <a:lumOff val="80000"/>
            </a:schemeClr>
          </a:solidFill>
        </p:spPr>
        <p:txBody>
          <a:bodyPr wrap="square">
            <a:spAutoFit/>
            <a:extLst>
              <a:ext uri="{4A0BC546-FE56-4ADE-93B0-CB8AF2F6F144}">
                <wpsdc:textFrameExt xmlns:wpsdc="http://www.wps.cn/officeDocument/2022/drawingmlCustomData" type="text"/>
              </a:ext>
            </a:extLst>
          </a:bodyPr>
          <a:p>
            <a:pPr algn="l"/>
            <a:r>
              <a:rPr lang="zh-CN" altLang="en-US" sz="2400" b="1">
                <a:solidFill>
                  <a:srgbClr val="FF0000"/>
                </a:solidFill>
                <a:latin typeface="微软雅黑" panose="020B0503020204020204" charset="-122"/>
                <a:ea typeface="微软雅黑" panose="020B0503020204020204" charset="-122"/>
              </a:rPr>
              <a:t>民主参与的</a:t>
            </a:r>
            <a:r>
              <a:rPr lang="zh-CN" altLang="en-US" sz="2400" b="1">
                <a:solidFill>
                  <a:srgbClr val="FF0000"/>
                </a:solidFill>
                <a:latin typeface="微软雅黑" panose="020B0503020204020204" charset="-122"/>
                <a:ea typeface="微软雅黑" panose="020B0503020204020204" charset="-122"/>
              </a:rPr>
              <a:t>直接性</a:t>
            </a:r>
            <a:endParaRPr lang="zh-CN" altLang="en-US" sz="2400" b="1">
              <a:solidFill>
                <a:srgbClr val="FF0000"/>
              </a:solidFill>
              <a:latin typeface="微软雅黑" panose="020B0503020204020204" charset="-122"/>
              <a:ea typeface="微软雅黑" panose="020B0503020204020204" charset="-122"/>
            </a:endParaRPr>
          </a:p>
        </p:txBody>
      </p:sp>
      <p:sp>
        <p:nvSpPr>
          <p:cNvPr id="10" name="文本框 9"/>
          <p:cNvSpPr txBox="1"/>
          <p:nvPr>
            <p:custDataLst>
              <p:tags r:id="rId5"/>
            </p:custDataLst>
          </p:nvPr>
        </p:nvSpPr>
        <p:spPr>
          <a:xfrm>
            <a:off x="5099685" y="1722755"/>
            <a:ext cx="2632075" cy="460375"/>
          </a:xfrm>
          <a:prstGeom prst="rect">
            <a:avLst/>
          </a:prstGeom>
          <a:solidFill>
            <a:schemeClr val="bg1">
              <a:lumMod val="85000"/>
            </a:schemeClr>
          </a:solidFill>
        </p:spPr>
        <p:txBody>
          <a:bodyPr wrap="square">
            <a:spAutoFit/>
            <a:extLst>
              <a:ext uri="{4A0BC546-FE56-4ADE-93B0-CB8AF2F6F144}">
                <wpsdc:textFrameExt xmlns:wpsdc="http://www.wps.cn/officeDocument/2022/drawingmlCustomData" type="text"/>
              </a:ext>
            </a:extLst>
          </a:bodyPr>
          <a:p>
            <a:pPr algn="l"/>
            <a:r>
              <a:rPr lang="zh-CN" altLang="en-US" sz="2400" b="1">
                <a:solidFill>
                  <a:srgbClr val="FF0000"/>
                </a:solidFill>
                <a:latin typeface="微软雅黑" panose="020B0503020204020204" charset="-122"/>
                <a:ea typeface="微软雅黑" panose="020B0503020204020204" charset="-122"/>
              </a:rPr>
              <a:t>管理活动的</a:t>
            </a:r>
            <a:r>
              <a:rPr lang="zh-CN" altLang="en-US" sz="2400" b="1">
                <a:solidFill>
                  <a:srgbClr val="FF0000"/>
                </a:solidFill>
                <a:latin typeface="微软雅黑" panose="020B0503020204020204" charset="-122"/>
                <a:ea typeface="微软雅黑" panose="020B0503020204020204" charset="-122"/>
              </a:rPr>
              <a:t>自治性</a:t>
            </a:r>
            <a:endParaRPr lang="zh-CN" altLang="en-US" sz="2400" b="1">
              <a:solidFill>
                <a:srgbClr val="FF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13"/>
                                        </p:tgtEl>
                                        <p:attrNameLst>
                                          <p:attrName>ppt_x</p:attrName>
                                        </p:attrNameLst>
                                      </p:cBhvr>
                                      <p:tavLst>
                                        <p:tav tm="0">
                                          <p:val>
                                            <p:strVal val="ppt_x"/>
                                          </p:val>
                                        </p:tav>
                                        <p:tav tm="100000">
                                          <p:val>
                                            <p:strVal val="ppt_x"/>
                                          </p:val>
                                        </p:tav>
                                      </p:tavLst>
                                    </p:anim>
                                    <p:anim calcmode="lin" valueType="num">
                                      <p:cBhvr additive="base">
                                        <p:cTn id="49" dur="500"/>
                                        <p:tgtEl>
                                          <p:spTgt spid="13"/>
                                        </p:tgtEl>
                                        <p:attrNameLst>
                                          <p:attrName>ppt_y</p:attrName>
                                        </p:attrNameLst>
                                      </p:cBhvr>
                                      <p:tavLst>
                                        <p:tav tm="0">
                                          <p:val>
                                            <p:strVal val="ppt_y"/>
                                          </p:val>
                                        </p:tav>
                                        <p:tav tm="100000">
                                          <p:val>
                                            <p:strVal val="1+ppt_h/2"/>
                                          </p:val>
                                        </p:tav>
                                      </p:tavLst>
                                    </p:anim>
                                    <p:set>
                                      <p:cBhvr>
                                        <p:cTn id="50" dur="1" fill="hold">
                                          <p:stCondLst>
                                            <p:cond delay="499"/>
                                          </p:stCondLst>
                                        </p:cTn>
                                        <p:tgtEl>
                                          <p:spTgt spid="1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14"/>
                                        </p:tgtEl>
                                        <p:attrNameLst>
                                          <p:attrName>ppt_x</p:attrName>
                                        </p:attrNameLst>
                                      </p:cBhvr>
                                      <p:tavLst>
                                        <p:tav tm="0">
                                          <p:val>
                                            <p:strVal val="ppt_x"/>
                                          </p:val>
                                        </p:tav>
                                        <p:tav tm="100000">
                                          <p:val>
                                            <p:strVal val="ppt_x"/>
                                          </p:val>
                                        </p:tav>
                                      </p:tavLst>
                                    </p:anim>
                                    <p:anim calcmode="lin" valueType="num">
                                      <p:cBhvr additive="base">
                                        <p:cTn id="55" dur="500"/>
                                        <p:tgtEl>
                                          <p:spTgt spid="14"/>
                                        </p:tgtEl>
                                        <p:attrNameLst>
                                          <p:attrName>ppt_y</p:attrName>
                                        </p:attrNameLst>
                                      </p:cBhvr>
                                      <p:tavLst>
                                        <p:tav tm="0">
                                          <p:val>
                                            <p:strVal val="ppt_y"/>
                                          </p:val>
                                        </p:tav>
                                        <p:tav tm="100000">
                                          <p:val>
                                            <p:strVal val="1+ppt_h/2"/>
                                          </p:val>
                                        </p:tav>
                                      </p:tavLst>
                                    </p:anim>
                                    <p:set>
                                      <p:cBhvr>
                                        <p:cTn id="56" dur="1" fill="hold">
                                          <p:stCondLst>
                                            <p:cond delay="499"/>
                                          </p:stCondLst>
                                        </p:cTn>
                                        <p:tgtEl>
                                          <p:spTgt spid="1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0" nodeType="clickEffect">
                                  <p:stCondLst>
                                    <p:cond delay="0"/>
                                  </p:stCondLst>
                                  <p:childTnLst>
                                    <p:anim calcmode="lin" valueType="num">
                                      <p:cBhvr additive="base">
                                        <p:cTn id="60" dur="500"/>
                                        <p:tgtEl>
                                          <p:spTgt spid="15"/>
                                        </p:tgtEl>
                                        <p:attrNameLst>
                                          <p:attrName>ppt_x</p:attrName>
                                        </p:attrNameLst>
                                      </p:cBhvr>
                                      <p:tavLst>
                                        <p:tav tm="0">
                                          <p:val>
                                            <p:strVal val="ppt_x"/>
                                          </p:val>
                                        </p:tav>
                                        <p:tav tm="100000">
                                          <p:val>
                                            <p:strVal val="ppt_x"/>
                                          </p:val>
                                        </p:tav>
                                      </p:tavLst>
                                    </p:anim>
                                    <p:anim calcmode="lin" valueType="num">
                                      <p:cBhvr additive="base">
                                        <p:cTn id="61" dur="500"/>
                                        <p:tgtEl>
                                          <p:spTgt spid="15"/>
                                        </p:tgtEl>
                                        <p:attrNameLst>
                                          <p:attrName>ppt_y</p:attrName>
                                        </p:attrNameLst>
                                      </p:cBhvr>
                                      <p:tavLst>
                                        <p:tav tm="0">
                                          <p:val>
                                            <p:strVal val="ppt_y"/>
                                          </p:val>
                                        </p:tav>
                                        <p:tav tm="100000">
                                          <p:val>
                                            <p:strVal val="1+ppt_h/2"/>
                                          </p:val>
                                        </p:tav>
                                      </p:tavLst>
                                    </p:anim>
                                    <p:set>
                                      <p:cBhvr>
                                        <p:cTn id="62" dur="1" fill="hold">
                                          <p:stCondLst>
                                            <p:cond delay="499"/>
                                          </p:stCondLst>
                                        </p:cTn>
                                        <p:tgtEl>
                                          <p:spTgt spid="1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0" nodeType="clickEffect">
                                  <p:stCondLst>
                                    <p:cond delay="0"/>
                                  </p:stCondLst>
                                  <p:childTnLst>
                                    <p:anim calcmode="lin" valueType="num">
                                      <p:cBhvr additive="base">
                                        <p:cTn id="66" dur="500"/>
                                        <p:tgtEl>
                                          <p:spTgt spid="16"/>
                                        </p:tgtEl>
                                        <p:attrNameLst>
                                          <p:attrName>ppt_x</p:attrName>
                                        </p:attrNameLst>
                                      </p:cBhvr>
                                      <p:tavLst>
                                        <p:tav tm="0">
                                          <p:val>
                                            <p:strVal val="ppt_x"/>
                                          </p:val>
                                        </p:tav>
                                        <p:tav tm="100000">
                                          <p:val>
                                            <p:strVal val="ppt_x"/>
                                          </p:val>
                                        </p:tav>
                                      </p:tavLst>
                                    </p:anim>
                                    <p:anim calcmode="lin" valueType="num">
                                      <p:cBhvr additive="base">
                                        <p:cTn id="67" dur="500"/>
                                        <p:tgtEl>
                                          <p:spTgt spid="16"/>
                                        </p:tgtEl>
                                        <p:attrNameLst>
                                          <p:attrName>ppt_y</p:attrName>
                                        </p:attrNameLst>
                                      </p:cBhvr>
                                      <p:tavLst>
                                        <p:tav tm="0">
                                          <p:val>
                                            <p:strVal val="ppt_y"/>
                                          </p:val>
                                        </p:tav>
                                        <p:tav tm="100000">
                                          <p:val>
                                            <p:strVal val="1+ppt_h/2"/>
                                          </p:val>
                                        </p:tav>
                                      </p:tavLst>
                                    </p:anim>
                                    <p:set>
                                      <p:cBhvr>
                                        <p:cTn id="68" dur="1" fill="hold">
                                          <p:stCondLst>
                                            <p:cond delay="499"/>
                                          </p:stCondLst>
                                        </p:cTn>
                                        <p:tgtEl>
                                          <p:spTgt spid="16"/>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grpId="0" nodeType="clickEffect">
                                  <p:stCondLst>
                                    <p:cond delay="0"/>
                                  </p:stCondLst>
                                  <p:childTnLst>
                                    <p:anim calcmode="lin" valueType="num">
                                      <p:cBhvr additive="base">
                                        <p:cTn id="72" dur="500"/>
                                        <p:tgtEl>
                                          <p:spTgt spid="17"/>
                                        </p:tgtEl>
                                        <p:attrNameLst>
                                          <p:attrName>ppt_x</p:attrName>
                                        </p:attrNameLst>
                                      </p:cBhvr>
                                      <p:tavLst>
                                        <p:tav tm="0">
                                          <p:val>
                                            <p:strVal val="ppt_x"/>
                                          </p:val>
                                        </p:tav>
                                        <p:tav tm="100000">
                                          <p:val>
                                            <p:strVal val="ppt_x"/>
                                          </p:val>
                                        </p:tav>
                                      </p:tavLst>
                                    </p:anim>
                                    <p:anim calcmode="lin" valueType="num">
                                      <p:cBhvr additive="base">
                                        <p:cTn id="73" dur="500"/>
                                        <p:tgtEl>
                                          <p:spTgt spid="17"/>
                                        </p:tgtEl>
                                        <p:attrNameLst>
                                          <p:attrName>ppt_y</p:attrName>
                                        </p:attrNameLst>
                                      </p:cBhvr>
                                      <p:tavLst>
                                        <p:tav tm="0">
                                          <p:val>
                                            <p:strVal val="ppt_y"/>
                                          </p:val>
                                        </p:tav>
                                        <p:tav tm="100000">
                                          <p:val>
                                            <p:strVal val="1+ppt_h/2"/>
                                          </p:val>
                                        </p:tav>
                                      </p:tavLst>
                                    </p:anim>
                                    <p:set>
                                      <p:cBhvr>
                                        <p:cTn id="74" dur="1" fill="hold">
                                          <p:stCondLst>
                                            <p:cond delay="499"/>
                                          </p:stCondLst>
                                        </p:cTn>
                                        <p:tgtEl>
                                          <p:spTgt spid="1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grpId="0" nodeType="clickEffect">
                                  <p:stCondLst>
                                    <p:cond delay="0"/>
                                  </p:stCondLst>
                                  <p:childTnLst>
                                    <p:anim calcmode="lin" valueType="num">
                                      <p:cBhvr additive="base">
                                        <p:cTn id="78" dur="500"/>
                                        <p:tgtEl>
                                          <p:spTgt spid="18"/>
                                        </p:tgtEl>
                                        <p:attrNameLst>
                                          <p:attrName>ppt_x</p:attrName>
                                        </p:attrNameLst>
                                      </p:cBhvr>
                                      <p:tavLst>
                                        <p:tav tm="0">
                                          <p:val>
                                            <p:strVal val="ppt_x"/>
                                          </p:val>
                                        </p:tav>
                                        <p:tav tm="100000">
                                          <p:val>
                                            <p:strVal val="ppt_x"/>
                                          </p:val>
                                        </p:tav>
                                      </p:tavLst>
                                    </p:anim>
                                    <p:anim calcmode="lin" valueType="num">
                                      <p:cBhvr additive="base">
                                        <p:cTn id="79" dur="500"/>
                                        <p:tgtEl>
                                          <p:spTgt spid="18"/>
                                        </p:tgtEl>
                                        <p:attrNameLst>
                                          <p:attrName>ppt_y</p:attrName>
                                        </p:attrNameLst>
                                      </p:cBhvr>
                                      <p:tavLst>
                                        <p:tav tm="0">
                                          <p:val>
                                            <p:strVal val="ppt_y"/>
                                          </p:val>
                                        </p:tav>
                                        <p:tav tm="100000">
                                          <p:val>
                                            <p:strVal val="1+ppt_h/2"/>
                                          </p:val>
                                        </p:tav>
                                      </p:tavLst>
                                    </p:anim>
                                    <p:set>
                                      <p:cBhvr>
                                        <p:cTn id="80" dur="1" fill="hold">
                                          <p:stCondLst>
                                            <p:cond delay="499"/>
                                          </p:stCondLst>
                                        </p:cTn>
                                        <p:tgtEl>
                                          <p:spTgt spid="18"/>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grpId="0" nodeType="clickEffect">
                                  <p:stCondLst>
                                    <p:cond delay="0"/>
                                  </p:stCondLst>
                                  <p:childTnLst>
                                    <p:anim calcmode="lin" valueType="num">
                                      <p:cBhvr additive="base">
                                        <p:cTn id="84" dur="500"/>
                                        <p:tgtEl>
                                          <p:spTgt spid="20"/>
                                        </p:tgtEl>
                                        <p:attrNameLst>
                                          <p:attrName>ppt_x</p:attrName>
                                        </p:attrNameLst>
                                      </p:cBhvr>
                                      <p:tavLst>
                                        <p:tav tm="0">
                                          <p:val>
                                            <p:strVal val="ppt_x"/>
                                          </p:val>
                                        </p:tav>
                                        <p:tav tm="100000">
                                          <p:val>
                                            <p:strVal val="ppt_x"/>
                                          </p:val>
                                        </p:tav>
                                      </p:tavLst>
                                    </p:anim>
                                    <p:anim calcmode="lin" valueType="num">
                                      <p:cBhvr additive="base">
                                        <p:cTn id="85" dur="500"/>
                                        <p:tgtEl>
                                          <p:spTgt spid="20"/>
                                        </p:tgtEl>
                                        <p:attrNameLst>
                                          <p:attrName>ppt_y</p:attrName>
                                        </p:attrNameLst>
                                      </p:cBhvr>
                                      <p:tavLst>
                                        <p:tav tm="0">
                                          <p:val>
                                            <p:strVal val="ppt_y"/>
                                          </p:val>
                                        </p:tav>
                                        <p:tav tm="100000">
                                          <p:val>
                                            <p:strVal val="1+ppt_h/2"/>
                                          </p:val>
                                        </p:tav>
                                      </p:tavLst>
                                    </p:anim>
                                    <p:set>
                                      <p:cBhvr>
                                        <p:cTn id="86" dur="1" fill="hold">
                                          <p:stCondLst>
                                            <p:cond delay="499"/>
                                          </p:stCondLst>
                                        </p:cTn>
                                        <p:tgtEl>
                                          <p:spTgt spid="20"/>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xit" presetSubtype="4" fill="hold" grpId="0" nodeType="clickEffect">
                                  <p:stCondLst>
                                    <p:cond delay="0"/>
                                  </p:stCondLst>
                                  <p:childTnLst>
                                    <p:anim calcmode="lin" valueType="num">
                                      <p:cBhvr additive="base">
                                        <p:cTn id="90" dur="500"/>
                                        <p:tgtEl>
                                          <p:spTgt spid="21"/>
                                        </p:tgtEl>
                                        <p:attrNameLst>
                                          <p:attrName>ppt_x</p:attrName>
                                        </p:attrNameLst>
                                      </p:cBhvr>
                                      <p:tavLst>
                                        <p:tav tm="0">
                                          <p:val>
                                            <p:strVal val="ppt_x"/>
                                          </p:val>
                                        </p:tav>
                                        <p:tav tm="100000">
                                          <p:val>
                                            <p:strVal val="ppt_x"/>
                                          </p:val>
                                        </p:tav>
                                      </p:tavLst>
                                    </p:anim>
                                    <p:anim calcmode="lin" valueType="num">
                                      <p:cBhvr additive="base">
                                        <p:cTn id="91" dur="500"/>
                                        <p:tgtEl>
                                          <p:spTgt spid="21"/>
                                        </p:tgtEl>
                                        <p:attrNameLst>
                                          <p:attrName>ppt_y</p:attrName>
                                        </p:attrNameLst>
                                      </p:cBhvr>
                                      <p:tavLst>
                                        <p:tav tm="0">
                                          <p:val>
                                            <p:strVal val="ppt_y"/>
                                          </p:val>
                                        </p:tav>
                                        <p:tav tm="100000">
                                          <p:val>
                                            <p:strVal val="1+ppt_h/2"/>
                                          </p:val>
                                        </p:tav>
                                      </p:tavLst>
                                    </p:anim>
                                    <p:set>
                                      <p:cBhvr>
                                        <p:cTn id="92" dur="1" fill="hold">
                                          <p:stCondLst>
                                            <p:cond delay="499"/>
                                          </p:stCondLst>
                                        </p:cTn>
                                        <p:tgtEl>
                                          <p:spTgt spid="21"/>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 presetClass="exit" presetSubtype="4" fill="hold" grpId="0" nodeType="clickEffect">
                                  <p:stCondLst>
                                    <p:cond delay="0"/>
                                  </p:stCondLst>
                                  <p:childTnLst>
                                    <p:anim calcmode="lin" valueType="num">
                                      <p:cBhvr additive="base">
                                        <p:cTn id="96" dur="500"/>
                                        <p:tgtEl>
                                          <p:spTgt spid="22"/>
                                        </p:tgtEl>
                                        <p:attrNameLst>
                                          <p:attrName>ppt_x</p:attrName>
                                        </p:attrNameLst>
                                      </p:cBhvr>
                                      <p:tavLst>
                                        <p:tav tm="0">
                                          <p:val>
                                            <p:strVal val="ppt_x"/>
                                          </p:val>
                                        </p:tav>
                                        <p:tav tm="100000">
                                          <p:val>
                                            <p:strVal val="ppt_x"/>
                                          </p:val>
                                        </p:tav>
                                      </p:tavLst>
                                    </p:anim>
                                    <p:anim calcmode="lin" valueType="num">
                                      <p:cBhvr additive="base">
                                        <p:cTn id="97" dur="500"/>
                                        <p:tgtEl>
                                          <p:spTgt spid="22"/>
                                        </p:tgtEl>
                                        <p:attrNameLst>
                                          <p:attrName>ppt_y</p:attrName>
                                        </p:attrNameLst>
                                      </p:cBhvr>
                                      <p:tavLst>
                                        <p:tav tm="0">
                                          <p:val>
                                            <p:strVal val="ppt_y"/>
                                          </p:val>
                                        </p:tav>
                                        <p:tav tm="100000">
                                          <p:val>
                                            <p:strVal val="1+ppt_h/2"/>
                                          </p:val>
                                        </p:tav>
                                      </p:tavLst>
                                    </p:anim>
                                    <p:set>
                                      <p:cBhvr>
                                        <p:cTn id="98" dur="1" fill="hold">
                                          <p:stCondLst>
                                            <p:cond delay="499"/>
                                          </p:stCondLst>
                                        </p:cTn>
                                        <p:tgtEl>
                                          <p:spTgt spid="22"/>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 presetClass="exit" presetSubtype="4" fill="hold" grpId="0" nodeType="clickEffect">
                                  <p:stCondLst>
                                    <p:cond delay="0"/>
                                  </p:stCondLst>
                                  <p:childTnLst>
                                    <p:anim calcmode="lin" valueType="num">
                                      <p:cBhvr additive="base">
                                        <p:cTn id="102" dur="500"/>
                                        <p:tgtEl>
                                          <p:spTgt spid="23"/>
                                        </p:tgtEl>
                                        <p:attrNameLst>
                                          <p:attrName>ppt_x</p:attrName>
                                        </p:attrNameLst>
                                      </p:cBhvr>
                                      <p:tavLst>
                                        <p:tav tm="0">
                                          <p:val>
                                            <p:strVal val="ppt_x"/>
                                          </p:val>
                                        </p:tav>
                                        <p:tav tm="100000">
                                          <p:val>
                                            <p:strVal val="ppt_x"/>
                                          </p:val>
                                        </p:tav>
                                      </p:tavLst>
                                    </p:anim>
                                    <p:anim calcmode="lin" valueType="num">
                                      <p:cBhvr additive="base">
                                        <p:cTn id="103" dur="500"/>
                                        <p:tgtEl>
                                          <p:spTgt spid="23"/>
                                        </p:tgtEl>
                                        <p:attrNameLst>
                                          <p:attrName>ppt_y</p:attrName>
                                        </p:attrNameLst>
                                      </p:cBhvr>
                                      <p:tavLst>
                                        <p:tav tm="0">
                                          <p:val>
                                            <p:strVal val="ppt_y"/>
                                          </p:val>
                                        </p:tav>
                                        <p:tav tm="100000">
                                          <p:val>
                                            <p:strVal val="1+ppt_h/2"/>
                                          </p:val>
                                        </p:tav>
                                      </p:tavLst>
                                    </p:anim>
                                    <p:set>
                                      <p:cBhvr>
                                        <p:cTn id="104" dur="1" fill="hold">
                                          <p:stCondLst>
                                            <p:cond delay="499"/>
                                          </p:stCondLst>
                                        </p:cTn>
                                        <p:tgtEl>
                                          <p:spTgt spid="23"/>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2" presetClass="exit" presetSubtype="4" fill="hold" grpId="0" nodeType="clickEffect">
                                  <p:stCondLst>
                                    <p:cond delay="0"/>
                                  </p:stCondLst>
                                  <p:childTnLst>
                                    <p:anim calcmode="lin" valueType="num">
                                      <p:cBhvr additive="base">
                                        <p:cTn id="108" dur="500"/>
                                        <p:tgtEl>
                                          <p:spTgt spid="24"/>
                                        </p:tgtEl>
                                        <p:attrNameLst>
                                          <p:attrName>ppt_x</p:attrName>
                                        </p:attrNameLst>
                                      </p:cBhvr>
                                      <p:tavLst>
                                        <p:tav tm="0">
                                          <p:val>
                                            <p:strVal val="ppt_x"/>
                                          </p:val>
                                        </p:tav>
                                        <p:tav tm="100000">
                                          <p:val>
                                            <p:strVal val="ppt_x"/>
                                          </p:val>
                                        </p:tav>
                                      </p:tavLst>
                                    </p:anim>
                                    <p:anim calcmode="lin" valueType="num">
                                      <p:cBhvr additive="base">
                                        <p:cTn id="109" dur="500"/>
                                        <p:tgtEl>
                                          <p:spTgt spid="24"/>
                                        </p:tgtEl>
                                        <p:attrNameLst>
                                          <p:attrName>ppt_y</p:attrName>
                                        </p:attrNameLst>
                                      </p:cBhvr>
                                      <p:tavLst>
                                        <p:tav tm="0">
                                          <p:val>
                                            <p:strVal val="ppt_y"/>
                                          </p:val>
                                        </p:tav>
                                        <p:tav tm="100000">
                                          <p:val>
                                            <p:strVal val="1+ppt_h/2"/>
                                          </p:val>
                                        </p:tav>
                                      </p:tavLst>
                                    </p:anim>
                                    <p:set>
                                      <p:cBhvr>
                                        <p:cTn id="110" dur="1" fill="hold">
                                          <p:stCondLst>
                                            <p:cond delay="499"/>
                                          </p:stCondLst>
                                        </p:cTn>
                                        <p:tgtEl>
                                          <p:spTgt spid="24"/>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2" presetClass="exit" presetSubtype="4" fill="hold" grpId="0" nodeType="clickEffect">
                                  <p:stCondLst>
                                    <p:cond delay="0"/>
                                  </p:stCondLst>
                                  <p:childTnLst>
                                    <p:anim calcmode="lin" valueType="num">
                                      <p:cBhvr additive="base">
                                        <p:cTn id="114" dur="500"/>
                                        <p:tgtEl>
                                          <p:spTgt spid="25"/>
                                        </p:tgtEl>
                                        <p:attrNameLst>
                                          <p:attrName>ppt_x</p:attrName>
                                        </p:attrNameLst>
                                      </p:cBhvr>
                                      <p:tavLst>
                                        <p:tav tm="0">
                                          <p:val>
                                            <p:strVal val="ppt_x"/>
                                          </p:val>
                                        </p:tav>
                                        <p:tav tm="100000">
                                          <p:val>
                                            <p:strVal val="ppt_x"/>
                                          </p:val>
                                        </p:tav>
                                      </p:tavLst>
                                    </p:anim>
                                    <p:anim calcmode="lin" valueType="num">
                                      <p:cBhvr additive="base">
                                        <p:cTn id="115" dur="500"/>
                                        <p:tgtEl>
                                          <p:spTgt spid="25"/>
                                        </p:tgtEl>
                                        <p:attrNameLst>
                                          <p:attrName>ppt_y</p:attrName>
                                        </p:attrNameLst>
                                      </p:cBhvr>
                                      <p:tavLst>
                                        <p:tav tm="0">
                                          <p:val>
                                            <p:strVal val="ppt_y"/>
                                          </p:val>
                                        </p:tav>
                                        <p:tav tm="100000">
                                          <p:val>
                                            <p:strVal val="1+ppt_h/2"/>
                                          </p:val>
                                        </p:tav>
                                      </p:tavLst>
                                    </p:anim>
                                    <p:set>
                                      <p:cBhvr>
                                        <p:cTn id="116" dur="1" fill="hold">
                                          <p:stCondLst>
                                            <p:cond delay="499"/>
                                          </p:stCondLst>
                                        </p:cTn>
                                        <p:tgtEl>
                                          <p:spTgt spid="25"/>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2" presetClass="exit" presetSubtype="4" fill="hold" grpId="0" nodeType="clickEffect">
                                  <p:stCondLst>
                                    <p:cond delay="0"/>
                                  </p:stCondLst>
                                  <p:childTnLst>
                                    <p:anim calcmode="lin" valueType="num">
                                      <p:cBhvr additive="base">
                                        <p:cTn id="120" dur="500"/>
                                        <p:tgtEl>
                                          <p:spTgt spid="26"/>
                                        </p:tgtEl>
                                        <p:attrNameLst>
                                          <p:attrName>ppt_x</p:attrName>
                                        </p:attrNameLst>
                                      </p:cBhvr>
                                      <p:tavLst>
                                        <p:tav tm="0">
                                          <p:val>
                                            <p:strVal val="ppt_x"/>
                                          </p:val>
                                        </p:tav>
                                        <p:tav tm="100000">
                                          <p:val>
                                            <p:strVal val="ppt_x"/>
                                          </p:val>
                                        </p:tav>
                                      </p:tavLst>
                                    </p:anim>
                                    <p:anim calcmode="lin" valueType="num">
                                      <p:cBhvr additive="base">
                                        <p:cTn id="121" dur="500"/>
                                        <p:tgtEl>
                                          <p:spTgt spid="26"/>
                                        </p:tgtEl>
                                        <p:attrNameLst>
                                          <p:attrName>ppt_y</p:attrName>
                                        </p:attrNameLst>
                                      </p:cBhvr>
                                      <p:tavLst>
                                        <p:tav tm="0">
                                          <p:val>
                                            <p:strVal val="ppt_y"/>
                                          </p:val>
                                        </p:tav>
                                        <p:tav tm="100000">
                                          <p:val>
                                            <p:strVal val="1+ppt_h/2"/>
                                          </p:val>
                                        </p:tav>
                                      </p:tavLst>
                                    </p:anim>
                                    <p:set>
                                      <p:cBhvr>
                                        <p:cTn id="122" dur="1" fill="hold">
                                          <p:stCondLst>
                                            <p:cond delay="499"/>
                                          </p:stCondLst>
                                        </p:cTn>
                                        <p:tgtEl>
                                          <p:spTgt spid="26"/>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2" presetClass="exit" presetSubtype="4" fill="hold" grpId="0" nodeType="clickEffect">
                                  <p:stCondLst>
                                    <p:cond delay="0"/>
                                  </p:stCondLst>
                                  <p:childTnLst>
                                    <p:anim calcmode="lin" valueType="num">
                                      <p:cBhvr additive="base">
                                        <p:cTn id="126" dur="500"/>
                                        <p:tgtEl>
                                          <p:spTgt spid="31"/>
                                        </p:tgtEl>
                                        <p:attrNameLst>
                                          <p:attrName>ppt_x</p:attrName>
                                        </p:attrNameLst>
                                      </p:cBhvr>
                                      <p:tavLst>
                                        <p:tav tm="0">
                                          <p:val>
                                            <p:strVal val="ppt_x"/>
                                          </p:val>
                                        </p:tav>
                                        <p:tav tm="100000">
                                          <p:val>
                                            <p:strVal val="ppt_x"/>
                                          </p:val>
                                        </p:tav>
                                      </p:tavLst>
                                    </p:anim>
                                    <p:anim calcmode="lin" valueType="num">
                                      <p:cBhvr additive="base">
                                        <p:cTn id="127" dur="500"/>
                                        <p:tgtEl>
                                          <p:spTgt spid="31"/>
                                        </p:tgtEl>
                                        <p:attrNameLst>
                                          <p:attrName>ppt_y</p:attrName>
                                        </p:attrNameLst>
                                      </p:cBhvr>
                                      <p:tavLst>
                                        <p:tav tm="0">
                                          <p:val>
                                            <p:strVal val="ppt_y"/>
                                          </p:val>
                                        </p:tav>
                                        <p:tav tm="100000">
                                          <p:val>
                                            <p:strVal val="1+ppt_h/2"/>
                                          </p:val>
                                        </p:tav>
                                      </p:tavLst>
                                    </p:anim>
                                    <p:set>
                                      <p:cBhvr>
                                        <p:cTn id="128" dur="1" fill="hold">
                                          <p:stCondLst>
                                            <p:cond delay="499"/>
                                          </p:stCondLst>
                                        </p:cTn>
                                        <p:tgtEl>
                                          <p:spTgt spid="31"/>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2" presetClass="exit" presetSubtype="4" fill="hold" grpId="0" nodeType="clickEffect">
                                  <p:stCondLst>
                                    <p:cond delay="0"/>
                                  </p:stCondLst>
                                  <p:childTnLst>
                                    <p:anim calcmode="lin" valueType="num">
                                      <p:cBhvr additive="base">
                                        <p:cTn id="132" dur="500"/>
                                        <p:tgtEl>
                                          <p:spTgt spid="27"/>
                                        </p:tgtEl>
                                        <p:attrNameLst>
                                          <p:attrName>ppt_x</p:attrName>
                                        </p:attrNameLst>
                                      </p:cBhvr>
                                      <p:tavLst>
                                        <p:tav tm="0">
                                          <p:val>
                                            <p:strVal val="ppt_x"/>
                                          </p:val>
                                        </p:tav>
                                        <p:tav tm="100000">
                                          <p:val>
                                            <p:strVal val="ppt_x"/>
                                          </p:val>
                                        </p:tav>
                                      </p:tavLst>
                                    </p:anim>
                                    <p:anim calcmode="lin" valueType="num">
                                      <p:cBhvr additive="base">
                                        <p:cTn id="133" dur="500"/>
                                        <p:tgtEl>
                                          <p:spTgt spid="27"/>
                                        </p:tgtEl>
                                        <p:attrNameLst>
                                          <p:attrName>ppt_y</p:attrName>
                                        </p:attrNameLst>
                                      </p:cBhvr>
                                      <p:tavLst>
                                        <p:tav tm="0">
                                          <p:val>
                                            <p:strVal val="ppt_y"/>
                                          </p:val>
                                        </p:tav>
                                        <p:tav tm="100000">
                                          <p:val>
                                            <p:strVal val="1+ppt_h/2"/>
                                          </p:val>
                                        </p:tav>
                                      </p:tavLst>
                                    </p:anim>
                                    <p:set>
                                      <p:cBhvr>
                                        <p:cTn id="134" dur="1" fill="hold">
                                          <p:stCondLst>
                                            <p:cond delay="499"/>
                                          </p:stCondLst>
                                        </p:cTn>
                                        <p:tgtEl>
                                          <p:spTgt spid="27"/>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2" presetClass="exit" presetSubtype="4" fill="hold" grpId="0" nodeType="clickEffect">
                                  <p:stCondLst>
                                    <p:cond delay="0"/>
                                  </p:stCondLst>
                                  <p:childTnLst>
                                    <p:anim calcmode="lin" valueType="num">
                                      <p:cBhvr additive="base">
                                        <p:cTn id="138" dur="500"/>
                                        <p:tgtEl>
                                          <p:spTgt spid="29"/>
                                        </p:tgtEl>
                                        <p:attrNameLst>
                                          <p:attrName>ppt_x</p:attrName>
                                        </p:attrNameLst>
                                      </p:cBhvr>
                                      <p:tavLst>
                                        <p:tav tm="0">
                                          <p:val>
                                            <p:strVal val="ppt_x"/>
                                          </p:val>
                                        </p:tav>
                                        <p:tav tm="100000">
                                          <p:val>
                                            <p:strVal val="ppt_x"/>
                                          </p:val>
                                        </p:tav>
                                      </p:tavLst>
                                    </p:anim>
                                    <p:anim calcmode="lin" valueType="num">
                                      <p:cBhvr additive="base">
                                        <p:cTn id="139" dur="500"/>
                                        <p:tgtEl>
                                          <p:spTgt spid="29"/>
                                        </p:tgtEl>
                                        <p:attrNameLst>
                                          <p:attrName>ppt_y</p:attrName>
                                        </p:attrNameLst>
                                      </p:cBhvr>
                                      <p:tavLst>
                                        <p:tav tm="0">
                                          <p:val>
                                            <p:strVal val="ppt_y"/>
                                          </p:val>
                                        </p:tav>
                                        <p:tav tm="100000">
                                          <p:val>
                                            <p:strVal val="1+ppt_h/2"/>
                                          </p:val>
                                        </p:tav>
                                      </p:tavLst>
                                    </p:anim>
                                    <p:set>
                                      <p:cBhvr>
                                        <p:cTn id="140" dur="1" fill="hold">
                                          <p:stCondLst>
                                            <p:cond delay="499"/>
                                          </p:stCondLst>
                                        </p:cTn>
                                        <p:tgtEl>
                                          <p:spTgt spid="29"/>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2" presetClass="exit" presetSubtype="4" fill="hold" grpId="0" nodeType="clickEffect">
                                  <p:stCondLst>
                                    <p:cond delay="0"/>
                                  </p:stCondLst>
                                  <p:childTnLst>
                                    <p:anim calcmode="lin" valueType="num">
                                      <p:cBhvr additive="base">
                                        <p:cTn id="144" dur="500"/>
                                        <p:tgtEl>
                                          <p:spTgt spid="30"/>
                                        </p:tgtEl>
                                        <p:attrNameLst>
                                          <p:attrName>ppt_x</p:attrName>
                                        </p:attrNameLst>
                                      </p:cBhvr>
                                      <p:tavLst>
                                        <p:tav tm="0">
                                          <p:val>
                                            <p:strVal val="ppt_x"/>
                                          </p:val>
                                        </p:tav>
                                        <p:tav tm="100000">
                                          <p:val>
                                            <p:strVal val="ppt_x"/>
                                          </p:val>
                                        </p:tav>
                                      </p:tavLst>
                                    </p:anim>
                                    <p:anim calcmode="lin" valueType="num">
                                      <p:cBhvr additive="base">
                                        <p:cTn id="145" dur="500"/>
                                        <p:tgtEl>
                                          <p:spTgt spid="30"/>
                                        </p:tgtEl>
                                        <p:attrNameLst>
                                          <p:attrName>ppt_y</p:attrName>
                                        </p:attrNameLst>
                                      </p:cBhvr>
                                      <p:tavLst>
                                        <p:tav tm="0">
                                          <p:val>
                                            <p:strVal val="ppt_y"/>
                                          </p:val>
                                        </p:tav>
                                        <p:tav tm="100000">
                                          <p:val>
                                            <p:strVal val="1+ppt_h/2"/>
                                          </p:val>
                                        </p:tav>
                                      </p:tavLst>
                                    </p:anim>
                                    <p:set>
                                      <p:cBhvr>
                                        <p:cTn id="146" dur="1" fill="hold">
                                          <p:stCondLst>
                                            <p:cond delay="499"/>
                                          </p:stCondLst>
                                        </p:cTn>
                                        <p:tgtEl>
                                          <p:spTgt spid="30"/>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2" presetClass="exit" presetSubtype="4" fill="hold" grpId="0" nodeType="clickEffect">
                                  <p:stCondLst>
                                    <p:cond delay="0"/>
                                  </p:stCondLst>
                                  <p:childTnLst>
                                    <p:anim calcmode="lin" valueType="num">
                                      <p:cBhvr additive="base">
                                        <p:cTn id="150" dur="500"/>
                                        <p:tgtEl>
                                          <p:spTgt spid="28"/>
                                        </p:tgtEl>
                                        <p:attrNameLst>
                                          <p:attrName>ppt_x</p:attrName>
                                        </p:attrNameLst>
                                      </p:cBhvr>
                                      <p:tavLst>
                                        <p:tav tm="0">
                                          <p:val>
                                            <p:strVal val="ppt_x"/>
                                          </p:val>
                                        </p:tav>
                                        <p:tav tm="100000">
                                          <p:val>
                                            <p:strVal val="ppt_x"/>
                                          </p:val>
                                        </p:tav>
                                      </p:tavLst>
                                    </p:anim>
                                    <p:anim calcmode="lin" valueType="num">
                                      <p:cBhvr additive="base">
                                        <p:cTn id="151" dur="500"/>
                                        <p:tgtEl>
                                          <p:spTgt spid="28"/>
                                        </p:tgtEl>
                                        <p:attrNameLst>
                                          <p:attrName>ppt_y</p:attrName>
                                        </p:attrNameLst>
                                      </p:cBhvr>
                                      <p:tavLst>
                                        <p:tav tm="0">
                                          <p:val>
                                            <p:strVal val="ppt_y"/>
                                          </p:val>
                                        </p:tav>
                                        <p:tav tm="100000">
                                          <p:val>
                                            <p:strVal val="1+ppt_h/2"/>
                                          </p:val>
                                        </p:tav>
                                      </p:tavLst>
                                    </p:anim>
                                    <p:set>
                                      <p:cBhvr>
                                        <p:cTn id="152"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9" grpId="0"/>
      <p:bldP spid="9" grpId="1"/>
      <p:bldP spid="8" grpId="0"/>
      <p:bldP spid="8" grpId="1"/>
      <p:bldP spid="13" grpId="0" bldLvl="0" animBg="1"/>
      <p:bldP spid="13" grpId="1" animBg="1"/>
      <p:bldP spid="14" grpId="0" bldLvl="0" animBg="1"/>
      <p:bldP spid="14" grpId="1" animBg="1"/>
      <p:bldP spid="15" grpId="0" bldLvl="0" animBg="1"/>
      <p:bldP spid="15" grpId="1" animBg="1"/>
      <p:bldP spid="16" grpId="0" bldLvl="0" animBg="1"/>
      <p:bldP spid="16" grpId="1" animBg="1"/>
      <p:bldP spid="17" grpId="0" bldLvl="0" animBg="1"/>
      <p:bldP spid="17" grpId="1" animBg="1"/>
      <p:bldP spid="18" grpId="0" bldLvl="0" animBg="1"/>
      <p:bldP spid="18" grpId="1" animBg="1"/>
      <p:bldP spid="20" grpId="0" bldLvl="0" animBg="1"/>
      <p:bldP spid="20" grpId="1" animBg="1"/>
      <p:bldP spid="21" grpId="0" animBg="1"/>
      <p:bldP spid="21" grpId="1" animBg="1"/>
      <p:bldP spid="22" grpId="0" bldLvl="0" animBg="1"/>
      <p:bldP spid="22" grpId="1" animBg="1"/>
      <p:bldP spid="23" grpId="0" bldLvl="0" animBg="1"/>
      <p:bldP spid="23" grpId="1" animBg="1"/>
      <p:bldP spid="24" grpId="0" bldLvl="0" animBg="1"/>
      <p:bldP spid="24" grpId="1" animBg="1"/>
      <p:bldP spid="25" grpId="0" bldLvl="0" animBg="1"/>
      <p:bldP spid="25" grpId="1" animBg="1"/>
      <p:bldP spid="26" grpId="0" bldLvl="0" animBg="1"/>
      <p:bldP spid="26" grpId="1" animBg="1"/>
      <p:bldP spid="31" grpId="0" bldLvl="0" animBg="1"/>
      <p:bldP spid="31" grpId="1" animBg="1"/>
      <p:bldP spid="27" grpId="0" bldLvl="0" animBg="1"/>
      <p:bldP spid="27" grpId="1" animBg="1"/>
      <p:bldP spid="29" grpId="0" bldLvl="0" animBg="1"/>
      <p:bldP spid="29" grpId="1" animBg="1"/>
      <p:bldP spid="30" grpId="0" animBg="1"/>
      <p:bldP spid="30" grpId="1" animBg="1"/>
      <p:bldP spid="28" grpId="0" animBg="1"/>
      <p:bldP spid="28" grpId="1" animBg="1"/>
      <p:bldP spid="3" grpId="0" bldLvl="0" animBg="1"/>
      <p:bldP spid="4" grpId="0" bldLvl="0" animBg="1"/>
      <p:bldP spid="10"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791210" y="1153160"/>
            <a:ext cx="3551555" cy="1814830"/>
          </a:xfrm>
          <a:prstGeom prst="rect">
            <a:avLst/>
          </a:prstGeom>
        </p:spPr>
        <p:txBody>
          <a:bodyPr wrap="square">
            <a:spAutoFit/>
            <a:extLst>
              <a:ext uri="{4A0BC546-FE56-4ADE-93B0-CB8AF2F6F144}">
                <wpsdc:textFrameExt xmlns:wpsdc="http://www.wps.cn/officeDocument/2022/drawingmlCustomData" type="text"/>
              </a:ext>
            </a:extLst>
          </a:bodyPr>
          <a:p>
            <a:pPr fontAlgn="auto">
              <a:lnSpc>
                <a:spcPct val="100000"/>
              </a:lnSpc>
            </a:pPr>
            <a:r>
              <a:rPr lang="zh-CN" altLang="en-US" sz="2800" b="1">
                <a:latin typeface="微软雅黑" panose="020B0503020204020204" charset="-122"/>
                <a:ea typeface="微软雅黑" panose="020B0503020204020204" charset="-122"/>
                <a:sym typeface="+mn-ea"/>
              </a:rPr>
              <a:t>基层政权机关</a:t>
            </a:r>
            <a:endParaRPr lang="zh-CN" altLang="en-US" sz="2800" b="1">
              <a:latin typeface="微软雅黑" panose="020B0503020204020204" charset="-122"/>
              <a:ea typeface="微软雅黑" panose="020B0503020204020204" charset="-122"/>
            </a:endParaRPr>
          </a:p>
          <a:p>
            <a:pPr indent="0" algn="l" fontAlgn="auto">
              <a:lnSpc>
                <a:spcPct val="100000"/>
              </a:lnSpc>
              <a:buFont typeface="+mj-ea"/>
              <a:buNone/>
            </a:pPr>
            <a:r>
              <a:rPr lang="zh-CN" altLang="en-US" sz="2800" b="1">
                <a:latin typeface="微软雅黑" panose="020B0503020204020204" charset="-122"/>
                <a:ea typeface="微软雅黑" panose="020B0503020204020204" charset="-122"/>
                <a:sym typeface="+mn-ea"/>
              </a:rPr>
              <a:t>基层政府机关</a:t>
            </a:r>
            <a:endParaRPr lang="zh-CN" altLang="en-US" sz="2800" b="1">
              <a:latin typeface="微软雅黑" panose="020B0503020204020204" charset="-122"/>
              <a:ea typeface="微软雅黑" panose="020B0503020204020204" charset="-122"/>
            </a:endParaRPr>
          </a:p>
          <a:p>
            <a:pPr indent="0" fontAlgn="auto">
              <a:lnSpc>
                <a:spcPct val="100000"/>
              </a:lnSpc>
              <a:buFont typeface="+mj-ea"/>
              <a:buNone/>
            </a:pPr>
            <a:r>
              <a:rPr lang="zh-CN" altLang="en-US" sz="2800" b="1">
                <a:latin typeface="微软雅黑" panose="020B0503020204020204" charset="-122"/>
                <a:ea typeface="微软雅黑" panose="020B0503020204020204" charset="-122"/>
                <a:sym typeface="+mn-lt"/>
              </a:rPr>
              <a:t>街道办事处</a:t>
            </a:r>
            <a:endParaRPr lang="zh-CN" altLang="en-US" sz="2800" b="1">
              <a:latin typeface="微软雅黑" panose="020B0503020204020204" charset="-122"/>
              <a:ea typeface="微软雅黑" panose="020B0503020204020204" charset="-122"/>
            </a:endParaRPr>
          </a:p>
          <a:p>
            <a:pPr fontAlgn="auto">
              <a:lnSpc>
                <a:spcPct val="100000"/>
              </a:lnSpc>
            </a:pPr>
            <a:r>
              <a:rPr lang="zh-CN" altLang="en-US" sz="2800" b="1">
                <a:latin typeface="微软雅黑" panose="020B0503020204020204" charset="-122"/>
                <a:ea typeface="微软雅黑" panose="020B0503020204020204" charset="-122"/>
                <a:sym typeface="+mn-ea"/>
              </a:rPr>
              <a:t>基层党组织</a:t>
            </a:r>
            <a:r>
              <a:rPr lang="en-US" altLang="zh-CN" sz="2800" b="1">
                <a:latin typeface="微软雅黑" panose="020B0503020204020204" charset="-122"/>
                <a:ea typeface="微软雅黑" panose="020B0503020204020204" charset="-122"/>
                <a:sym typeface="+mn-ea"/>
              </a:rPr>
              <a:t> </a:t>
            </a:r>
            <a:r>
              <a:rPr lang="en-US" altLang="zh-CN" b="1">
                <a:latin typeface="微软雅黑" panose="020B0503020204020204" charset="-122"/>
                <a:ea typeface="微软雅黑" panose="020B0503020204020204" charset="-122"/>
                <a:sym typeface="+mn-ea"/>
              </a:rPr>
              <a:t> </a:t>
            </a:r>
            <a:endParaRPr lang="zh-CN" altLang="en-US" sz="1800">
              <a:latin typeface="Arial" panose="020B0604020202020204" pitchFamily="34" charset="0"/>
              <a:ea typeface="微软雅黑" panose="020B0503020204020204" charset="-122"/>
            </a:endParaRPr>
          </a:p>
        </p:txBody>
      </p:sp>
      <p:sp>
        <p:nvSpPr>
          <p:cNvPr id="6" name="文本框 5"/>
          <p:cNvSpPr txBox="1"/>
          <p:nvPr/>
        </p:nvSpPr>
        <p:spPr>
          <a:xfrm>
            <a:off x="6619875" y="1087755"/>
            <a:ext cx="5253990" cy="1885315"/>
          </a:xfrm>
          <a:prstGeom prst="rect">
            <a:avLst/>
          </a:prstGeom>
        </p:spPr>
        <p:txBody>
          <a:bodyPr>
            <a:noAutofit/>
            <a:extLst>
              <a:ext uri="{4A0BC546-FE56-4ADE-93B0-CB8AF2F6F144}">
                <wpsdc:textFrameExt xmlns:wpsdc="http://www.wps.cn/officeDocument/2022/drawingmlCustomData" type="text"/>
              </a:ext>
            </a:extLst>
          </a:bodyPr>
          <a:p>
            <a:pPr fontAlgn="auto">
              <a:lnSpc>
                <a:spcPct val="100000"/>
              </a:lnSpc>
            </a:pPr>
            <a:r>
              <a:rPr lang="zh-CN" altLang="en-US" sz="2800" b="1">
                <a:solidFill>
                  <a:srgbClr val="0070C0"/>
                </a:solidFill>
                <a:latin typeface="微软雅黑" panose="020B0503020204020204" charset="-122"/>
                <a:ea typeface="微软雅黑" panose="020B0503020204020204" charset="-122"/>
                <a:sym typeface="+mn-ea"/>
              </a:rPr>
              <a:t>村</a:t>
            </a:r>
            <a:r>
              <a:rPr lang="en-US" altLang="zh-CN" sz="2800" b="1">
                <a:solidFill>
                  <a:srgbClr val="0070C0"/>
                </a:solidFill>
                <a:latin typeface="微软雅黑" panose="020B0503020204020204" charset="-122"/>
                <a:ea typeface="微软雅黑" panose="020B0503020204020204" charset="-122"/>
                <a:sym typeface="+mn-ea"/>
              </a:rPr>
              <a:t>/</a:t>
            </a:r>
            <a:r>
              <a:rPr lang="zh-CN" altLang="en-US" sz="2800" b="1">
                <a:solidFill>
                  <a:srgbClr val="0070C0"/>
                </a:solidFill>
                <a:latin typeface="微软雅黑" panose="020B0503020204020204" charset="-122"/>
                <a:ea typeface="微软雅黑" panose="020B0503020204020204" charset="-122"/>
                <a:sym typeface="+mn-ea"/>
              </a:rPr>
              <a:t>社区</a:t>
            </a:r>
            <a:r>
              <a:rPr lang="zh-CN" altLang="en-US" sz="2800" b="1">
                <a:solidFill>
                  <a:srgbClr val="0070C0"/>
                </a:solidFill>
                <a:latin typeface="微软雅黑" panose="020B0503020204020204" charset="-122"/>
                <a:ea typeface="微软雅黑" panose="020B0503020204020204" charset="-122"/>
                <a:sym typeface="+mn-ea"/>
              </a:rPr>
              <a:t>党支部</a:t>
            </a:r>
            <a:endParaRPr lang="zh-CN" altLang="en-US" sz="2800" b="1">
              <a:solidFill>
                <a:srgbClr val="0070C0"/>
              </a:solidFill>
              <a:latin typeface="微软雅黑" panose="020B0503020204020204" charset="-122"/>
              <a:ea typeface="微软雅黑" panose="020B0503020204020204" charset="-122"/>
            </a:endParaRPr>
          </a:p>
          <a:p>
            <a:pPr fontAlgn="auto">
              <a:lnSpc>
                <a:spcPct val="100000"/>
              </a:lnSpc>
            </a:pPr>
            <a:r>
              <a:rPr lang="zh-CN" altLang="en-US" sz="2800" b="1">
                <a:solidFill>
                  <a:srgbClr val="0070C0"/>
                </a:solidFill>
                <a:latin typeface="微软雅黑" panose="020B0503020204020204" charset="-122"/>
                <a:ea typeface="微软雅黑" panose="020B0503020204020204" charset="-122"/>
                <a:sym typeface="+mn-ea"/>
              </a:rPr>
              <a:t>乡镇一级的政府</a:t>
            </a:r>
            <a:endParaRPr lang="zh-CN" altLang="en-US" sz="2800" b="1">
              <a:solidFill>
                <a:srgbClr val="0070C0"/>
              </a:solidFill>
              <a:latin typeface="微软雅黑" panose="020B0503020204020204" charset="-122"/>
              <a:ea typeface="微软雅黑" panose="020B0503020204020204" charset="-122"/>
            </a:endParaRPr>
          </a:p>
          <a:p>
            <a:pPr fontAlgn="auto">
              <a:lnSpc>
                <a:spcPct val="100000"/>
              </a:lnSpc>
            </a:pPr>
            <a:r>
              <a:rPr lang="zh-CN" altLang="en-US" sz="2800" b="1">
                <a:solidFill>
                  <a:srgbClr val="0070C0"/>
                </a:solidFill>
                <a:latin typeface="微软雅黑" panose="020B0503020204020204" charset="-122"/>
                <a:ea typeface="微软雅黑" panose="020B0503020204020204" charset="-122"/>
                <a:sym typeface="+mn-ea"/>
              </a:rPr>
              <a:t>乡镇一级的人大和政府</a:t>
            </a:r>
            <a:endParaRPr lang="zh-CN" altLang="en-US" sz="2800" b="1">
              <a:solidFill>
                <a:srgbClr val="0070C0"/>
              </a:solidFill>
              <a:latin typeface="微软雅黑" panose="020B0503020204020204" charset="-122"/>
              <a:ea typeface="微软雅黑" panose="020B0503020204020204" charset="-122"/>
            </a:endParaRPr>
          </a:p>
          <a:p>
            <a:pPr indent="0" fontAlgn="auto">
              <a:lnSpc>
                <a:spcPct val="100000"/>
              </a:lnSpc>
              <a:buFont typeface="+mj-ea"/>
              <a:buNone/>
            </a:pPr>
            <a:r>
              <a:rPr lang="zh-CN" altLang="en-US" sz="2800" b="1">
                <a:solidFill>
                  <a:srgbClr val="0070C0"/>
                </a:solidFill>
                <a:latin typeface="微软雅黑" panose="020B0503020204020204" charset="-122"/>
                <a:ea typeface="微软雅黑" panose="020B0503020204020204" charset="-122"/>
                <a:sym typeface="+mn-lt"/>
              </a:rPr>
              <a:t>城市基层政权中政府的派出机关</a:t>
            </a:r>
            <a:endParaRPr lang="zh-CN" altLang="en-US" sz="2800" b="1">
              <a:solidFill>
                <a:srgbClr val="0070C0"/>
              </a:solidFill>
              <a:latin typeface="微软雅黑" panose="020B0503020204020204" charset="-122"/>
              <a:ea typeface="微软雅黑" panose="020B0503020204020204" charset="-122"/>
            </a:endParaRPr>
          </a:p>
          <a:p>
            <a:pPr algn="l"/>
            <a:endParaRPr lang="zh-CN" altLang="en-US" sz="2800" b="1">
              <a:solidFill>
                <a:srgbClr val="0070C0"/>
              </a:solidFill>
              <a:latin typeface="微软雅黑" panose="020B0503020204020204" charset="-122"/>
              <a:ea typeface="微软雅黑" panose="020B0503020204020204" charset="-122"/>
            </a:endParaRPr>
          </a:p>
        </p:txBody>
      </p:sp>
      <p:sp>
        <p:nvSpPr>
          <p:cNvPr id="17" name="TextBox 10"/>
          <p:cNvSpPr/>
          <p:nvPr>
            <p:custDataLst>
              <p:tags r:id="rId1"/>
            </p:custDataLst>
          </p:nvPr>
        </p:nvSpPr>
        <p:spPr>
          <a:xfrm>
            <a:off x="243205" y="260350"/>
            <a:ext cx="2186940" cy="611505"/>
          </a:xfrm>
          <a:prstGeom prst="rect">
            <a:avLst/>
          </a:prstGeom>
          <a:solidFill>
            <a:schemeClr val="tx1"/>
          </a:solidFill>
          <a:ln>
            <a:noFill/>
          </a:ln>
          <a:effectLst>
            <a:outerShdw blurRad="190500" dist="228600" dir="2700000" algn="ctr">
              <a:srgbClr val="000000">
                <a:alpha val="30000"/>
              </a:srgbClr>
            </a:outerShdw>
          </a:effectLst>
        </p:spPr>
        <p:txBody>
          <a:bodyPr wrap="square" lIns="119813" tIns="59906" rIns="119813" bIns="59906" rtlCol="0">
            <a:spAutoFit/>
          </a:bodyPr>
          <a:p>
            <a:pPr algn="ctr"/>
            <a:r>
              <a:rPr lang="zh-CN" altLang="en-US" sz="3200" b="1">
                <a:solidFill>
                  <a:srgbClr val="FF0000"/>
                </a:solidFill>
                <a:latin typeface="微软雅黑" panose="020B0503020204020204" charset="-122"/>
                <a:ea typeface="微软雅黑" panose="020B0503020204020204" charset="-122"/>
                <a:sym typeface="+mn-ea"/>
              </a:rPr>
              <a:t>知识拓展：</a:t>
            </a:r>
            <a:endParaRPr lang="zh-CN" altLang="en-US" sz="3200" b="1">
              <a:solidFill>
                <a:srgbClr val="FF0000"/>
              </a:solidFill>
              <a:latin typeface="微软雅黑" panose="020B0503020204020204" charset="-122"/>
              <a:ea typeface="微软雅黑" panose="020B0503020204020204" charset="-122"/>
              <a:sym typeface="+mn-ea"/>
            </a:endParaRPr>
          </a:p>
        </p:txBody>
      </p:sp>
      <p:sp>
        <p:nvSpPr>
          <p:cNvPr id="40" name="文本框 39"/>
          <p:cNvSpPr txBox="1"/>
          <p:nvPr>
            <p:custDataLst>
              <p:tags r:id="rId2"/>
            </p:custDataLst>
          </p:nvPr>
        </p:nvSpPr>
        <p:spPr>
          <a:xfrm>
            <a:off x="2658745" y="341630"/>
            <a:ext cx="8780780" cy="460375"/>
          </a:xfrm>
          <a:prstGeom prst="rect">
            <a:avLst/>
          </a:prstGeom>
          <a:solidFill>
            <a:srgbClr val="C00000"/>
          </a:solidFill>
        </p:spPr>
        <p:txBody>
          <a:bodyPr wrap="square" rtlCol="0">
            <a:spAutoFit/>
          </a:bodyPr>
          <a:p>
            <a:pPr algn="ctr"/>
            <a:r>
              <a:rPr lang="zh-CN" sz="2400" b="1">
                <a:solidFill>
                  <a:schemeClr val="bg1"/>
                </a:solidFill>
                <a:latin typeface="微软雅黑" panose="020B0503020204020204" charset="-122"/>
                <a:ea typeface="微软雅黑" panose="020B0503020204020204" charset="-122"/>
                <a:cs typeface="微软雅黑" panose="020B0503020204020204" charset="-122"/>
                <a:sym typeface="+mn-lt"/>
              </a:rPr>
              <a:t>基层政权</a:t>
            </a:r>
            <a:r>
              <a:rPr sz="2400" b="1">
                <a:solidFill>
                  <a:schemeClr val="bg1"/>
                </a:solidFill>
                <a:latin typeface="微软雅黑" panose="020B0503020204020204" charset="-122"/>
                <a:ea typeface="微软雅黑" panose="020B0503020204020204" charset="-122"/>
                <a:cs typeface="微软雅黑" panose="020B0503020204020204" charset="-122"/>
                <a:sym typeface="+mn-lt"/>
              </a:rPr>
              <a:t>、</a:t>
            </a:r>
            <a:r>
              <a:rPr lang="zh-CN" sz="2400" b="1">
                <a:solidFill>
                  <a:schemeClr val="bg1"/>
                </a:solidFill>
                <a:latin typeface="微软雅黑" panose="020B0503020204020204" charset="-122"/>
                <a:ea typeface="微软雅黑" panose="020B0503020204020204" charset="-122"/>
                <a:cs typeface="微软雅黑" panose="020B0503020204020204" charset="-122"/>
                <a:sym typeface="+mn-lt"/>
              </a:rPr>
              <a:t>基层群众自治组织</a:t>
            </a:r>
            <a:r>
              <a:rPr sz="2400" b="1">
                <a:solidFill>
                  <a:schemeClr val="bg1"/>
                </a:solidFill>
                <a:latin typeface="微软雅黑" panose="020B0503020204020204" charset="-122"/>
                <a:ea typeface="微软雅黑" panose="020B0503020204020204" charset="-122"/>
                <a:cs typeface="微软雅黑" panose="020B0503020204020204" charset="-122"/>
                <a:sym typeface="+mn-lt"/>
              </a:rPr>
              <a:t>、</a:t>
            </a:r>
            <a:r>
              <a:rPr lang="zh-CN" sz="2400" b="1">
                <a:solidFill>
                  <a:schemeClr val="bg1"/>
                </a:solidFill>
                <a:latin typeface="微软雅黑" panose="020B0503020204020204" charset="-122"/>
                <a:ea typeface="微软雅黑" panose="020B0503020204020204" charset="-122"/>
                <a:cs typeface="微软雅黑" panose="020B0503020204020204" charset="-122"/>
                <a:sym typeface="+mn-lt"/>
              </a:rPr>
              <a:t>基层党组织</a:t>
            </a:r>
            <a:r>
              <a:rPr sz="2400" b="1">
                <a:solidFill>
                  <a:schemeClr val="bg1"/>
                </a:solidFill>
                <a:latin typeface="微软雅黑" panose="020B0503020204020204" charset="-122"/>
                <a:ea typeface="微软雅黑" panose="020B0503020204020204" charset="-122"/>
                <a:cs typeface="微软雅黑" panose="020B0503020204020204" charset="-122"/>
                <a:sym typeface="+mn-lt"/>
              </a:rPr>
              <a:t>三者的关系</a:t>
            </a:r>
            <a:endParaRPr sz="2400" b="1">
              <a:solidFill>
                <a:schemeClr val="bg1"/>
              </a:solidFill>
              <a:latin typeface="微软雅黑" panose="020B0503020204020204" charset="-122"/>
              <a:ea typeface="微软雅黑" panose="020B0503020204020204" charset="-122"/>
              <a:cs typeface="微软雅黑" panose="020B0503020204020204" charset="-122"/>
              <a:sym typeface="+mn-lt"/>
            </a:endParaRPr>
          </a:p>
        </p:txBody>
      </p:sp>
      <p:cxnSp>
        <p:nvCxnSpPr>
          <p:cNvPr id="7" name="直接箭头连接符 6"/>
          <p:cNvCxnSpPr/>
          <p:nvPr/>
        </p:nvCxnSpPr>
        <p:spPr>
          <a:xfrm>
            <a:off x="3105785" y="1396365"/>
            <a:ext cx="3680460" cy="843280"/>
          </a:xfrm>
          <a:prstGeom prst="straightConnector1">
            <a:avLst/>
          </a:prstGeom>
          <a:ln w="50800" cmpd="sng">
            <a:solidFill>
              <a:srgbClr val="00B050"/>
            </a:solidFill>
            <a:prstDash val="solid"/>
            <a:tailEnd type="arrow" w="med" len="med"/>
          </a:ln>
        </p:spPr>
        <p:style>
          <a:lnRef idx="1">
            <a:schemeClr val="accent5"/>
          </a:lnRef>
          <a:fillRef idx="0">
            <a:schemeClr val="accent5"/>
          </a:fillRef>
          <a:effectRef idx="0">
            <a:schemeClr val="accent5"/>
          </a:effectRef>
          <a:fontRef idx="minor">
            <a:schemeClr val="tx1"/>
          </a:fontRef>
        </p:style>
      </p:cxnSp>
      <p:cxnSp>
        <p:nvCxnSpPr>
          <p:cNvPr id="8" name="直接箭头连接符 7"/>
          <p:cNvCxnSpPr/>
          <p:nvPr/>
        </p:nvCxnSpPr>
        <p:spPr>
          <a:xfrm>
            <a:off x="3105785" y="1856740"/>
            <a:ext cx="3680460" cy="39370"/>
          </a:xfrm>
          <a:prstGeom prst="straightConnector1">
            <a:avLst/>
          </a:prstGeom>
          <a:ln w="50800" cmpd="sng">
            <a:solidFill>
              <a:schemeClr val="accent3"/>
            </a:solidFill>
            <a:prstDash val="solid"/>
            <a:tailEnd type="arrow" w="med" len="med"/>
          </a:ln>
        </p:spPr>
        <p:style>
          <a:lnRef idx="1">
            <a:schemeClr val="accent5"/>
          </a:lnRef>
          <a:fillRef idx="0">
            <a:schemeClr val="accent5"/>
          </a:fillRef>
          <a:effectRef idx="0">
            <a:schemeClr val="accent5"/>
          </a:effectRef>
          <a:fontRef idx="minor">
            <a:schemeClr val="tx1"/>
          </a:fontRef>
        </p:style>
      </p:cxnSp>
      <p:cxnSp>
        <p:nvCxnSpPr>
          <p:cNvPr id="9" name="直接箭头连接符 8"/>
          <p:cNvCxnSpPr/>
          <p:nvPr/>
        </p:nvCxnSpPr>
        <p:spPr>
          <a:xfrm>
            <a:off x="2658745" y="2265680"/>
            <a:ext cx="4127500" cy="344805"/>
          </a:xfrm>
          <a:prstGeom prst="straightConnector1">
            <a:avLst/>
          </a:prstGeom>
          <a:ln w="50800" cmpd="sng">
            <a:solidFill>
              <a:srgbClr val="FF0000"/>
            </a:solidFill>
            <a:prstDash val="solid"/>
            <a:tailEnd type="arrow" w="med" len="med"/>
          </a:ln>
        </p:spPr>
        <p:style>
          <a:lnRef idx="1">
            <a:schemeClr val="accent5"/>
          </a:lnRef>
          <a:fillRef idx="0">
            <a:schemeClr val="accent5"/>
          </a:fillRef>
          <a:effectRef idx="0">
            <a:schemeClr val="accent5"/>
          </a:effectRef>
          <a:fontRef idx="minor">
            <a:schemeClr val="tx1"/>
          </a:fontRef>
        </p:style>
      </p:cxnSp>
      <p:cxnSp>
        <p:nvCxnSpPr>
          <p:cNvPr id="10" name="直接箭头连接符 9"/>
          <p:cNvCxnSpPr/>
          <p:nvPr/>
        </p:nvCxnSpPr>
        <p:spPr>
          <a:xfrm flipV="1">
            <a:off x="2785745" y="1396365"/>
            <a:ext cx="4000500" cy="1329055"/>
          </a:xfrm>
          <a:prstGeom prst="straightConnector1">
            <a:avLst/>
          </a:prstGeom>
          <a:ln w="50800" cmpd="sng">
            <a:solidFill>
              <a:srgbClr val="7030A0"/>
            </a:solidFill>
            <a:prstDash val="solid"/>
            <a:tailEnd type="arrow" w="med" len="med"/>
          </a:ln>
        </p:spPr>
        <p:style>
          <a:lnRef idx="1">
            <a:schemeClr val="accent5"/>
          </a:lnRef>
          <a:fillRef idx="0">
            <a:schemeClr val="accent5"/>
          </a:fillRef>
          <a:effectRef idx="0">
            <a:schemeClr val="accent5"/>
          </a:effectRef>
          <a:fontRef idx="minor">
            <a:schemeClr val="tx1"/>
          </a:fontRef>
        </p:style>
      </p:cxnSp>
      <p:grpSp>
        <p:nvGrpSpPr>
          <p:cNvPr id="11" name="组合 10"/>
          <p:cNvGrpSpPr/>
          <p:nvPr>
            <p:custDataLst>
              <p:tags r:id="rId3"/>
            </p:custDataLst>
          </p:nvPr>
        </p:nvGrpSpPr>
        <p:grpSpPr>
          <a:xfrm>
            <a:off x="1637877" y="2915868"/>
            <a:ext cx="8915612" cy="1383665"/>
            <a:chOff x="-5340" y="8949"/>
            <a:chExt cx="20190" cy="1188"/>
          </a:xfrm>
        </p:grpSpPr>
        <p:grpSp>
          <p:nvGrpSpPr>
            <p:cNvPr id="41" name="组合 40"/>
            <p:cNvGrpSpPr/>
            <p:nvPr>
              <p:custDataLst>
                <p:tags r:id="rId4"/>
              </p:custDataLst>
            </p:nvPr>
          </p:nvGrpSpPr>
          <p:grpSpPr>
            <a:xfrm>
              <a:off x="-5340" y="8949"/>
              <a:ext cx="20190" cy="1188"/>
              <a:chOff x="-3390482" y="5682820"/>
              <a:chExt cx="12820213" cy="753808"/>
            </a:xfrm>
          </p:grpSpPr>
          <p:sp>
            <p:nvSpPr>
              <p:cNvPr id="42" name="TextBox 1"/>
              <p:cNvSpPr txBox="1"/>
              <p:nvPr>
                <p:custDataLst>
                  <p:tags r:id="rId5"/>
                </p:custDataLst>
              </p:nvPr>
            </p:nvSpPr>
            <p:spPr>
              <a:xfrm>
                <a:off x="-3390482" y="5834567"/>
                <a:ext cx="4727417" cy="284440"/>
              </a:xfrm>
              <a:prstGeom prst="rect">
                <a:avLst/>
              </a:prstGeom>
              <a:noFill/>
              <a:ln>
                <a:solidFill>
                  <a:srgbClr val="C00000"/>
                </a:solidFill>
              </a:ln>
              <a:extLst>
                <a:ext uri="{909E8E84-426E-40DD-AFC4-6F175D3DCCD1}">
                  <a14:hiddenFill xmlns:a14="http://schemas.microsoft.com/office/drawing/2010/main">
                    <a:solidFill>
                      <a:schemeClr val="accent2"/>
                    </a:solidFill>
                  </a14:hiddenFill>
                </a:ext>
              </a:extLst>
            </p:spPr>
            <p:txBody>
              <a:bodyPr wrap="square" rtlCol="0">
                <a:spAutoFit/>
              </a:bodyPr>
              <a:p>
                <a:pPr algn="ctr"/>
                <a:r>
                  <a:rPr lang="zh-CN" altLang="en-US" sz="2800" b="1">
                    <a:latin typeface="微软雅黑" panose="020B0503020204020204" charset="-122"/>
                    <a:ea typeface="微软雅黑" panose="020B0503020204020204" charset="-122"/>
                    <a:sym typeface="+mn-ea"/>
                  </a:rPr>
                  <a:t>基层政权机关</a:t>
                </a:r>
                <a:endParaRPr lang="zh-CN" altLang="en-US" sz="2800" b="1">
                  <a:solidFill>
                    <a:schemeClr val="tx1"/>
                  </a:solidFill>
                  <a:latin typeface="微软雅黑" panose="020B0503020204020204" charset="-122"/>
                  <a:ea typeface="微软雅黑" panose="020B0503020204020204" charset="-122"/>
                  <a:sym typeface="+mn-ea"/>
                </a:endParaRPr>
              </a:p>
            </p:txBody>
          </p:sp>
          <p:sp>
            <p:nvSpPr>
              <p:cNvPr id="43" name="TextBox 5"/>
              <p:cNvSpPr txBox="1"/>
              <p:nvPr>
                <p:custDataLst>
                  <p:tags r:id="rId6"/>
                </p:custDataLst>
              </p:nvPr>
            </p:nvSpPr>
            <p:spPr>
              <a:xfrm>
                <a:off x="3403278" y="5682820"/>
                <a:ext cx="1935770" cy="753808"/>
              </a:xfrm>
              <a:prstGeom prst="rect">
                <a:avLst/>
              </a:prstGeom>
              <a:noFill/>
              <a:ln>
                <a:solidFill>
                  <a:srgbClr val="C00000"/>
                </a:solidFill>
              </a:ln>
              <a:extLst>
                <a:ext uri="{909E8E84-426E-40DD-AFC4-6F175D3DCCD1}">
                  <a14:hiddenFill xmlns:a14="http://schemas.microsoft.com/office/drawing/2010/main">
                    <a:gradFill>
                      <a:gsLst>
                        <a:gs pos="0">
                          <a:srgbClr val="FE4444"/>
                        </a:gs>
                        <a:gs pos="100000">
                          <a:srgbClr val="832B2B"/>
                        </a:gs>
                      </a:gsLst>
                      <a:lin scaled="0"/>
                    </a:gradFill>
                  </a14:hiddenFill>
                </a:ext>
              </a:ex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p>
                <a:pPr algn="ctr"/>
                <a:r>
                  <a:rPr lang="zh-CN" altLang="en-US" sz="2800" b="1">
                    <a:solidFill>
                      <a:schemeClr val="tx1"/>
                    </a:solidFill>
                    <a:latin typeface="微软雅黑" panose="020B0503020204020204" charset="-122"/>
                    <a:ea typeface="微软雅黑" panose="020B0503020204020204" charset="-122"/>
                  </a:rPr>
                  <a:t>基层群众自治</a:t>
                </a:r>
                <a:r>
                  <a:rPr lang="zh-CN" altLang="en-US" sz="2800" b="1">
                    <a:solidFill>
                      <a:schemeClr val="tx1"/>
                    </a:solidFill>
                    <a:latin typeface="微软雅黑" panose="020B0503020204020204" charset="-122"/>
                    <a:ea typeface="微软雅黑" panose="020B0503020204020204" charset="-122"/>
                  </a:rPr>
                  <a:t>组织</a:t>
                </a:r>
                <a:endParaRPr lang="zh-CN" altLang="en-US" sz="2800" b="1">
                  <a:solidFill>
                    <a:schemeClr val="tx1"/>
                  </a:solidFill>
                  <a:latin typeface="微软雅黑" panose="020B0503020204020204" charset="-122"/>
                  <a:ea typeface="微软雅黑" panose="020B0503020204020204" charset="-122"/>
                </a:endParaRPr>
              </a:p>
            </p:txBody>
          </p:sp>
          <p:sp>
            <p:nvSpPr>
              <p:cNvPr id="44" name="TextBox 8"/>
              <p:cNvSpPr txBox="1"/>
              <p:nvPr>
                <p:custDataLst>
                  <p:tags r:id="rId7"/>
                </p:custDataLst>
              </p:nvPr>
            </p:nvSpPr>
            <p:spPr>
              <a:xfrm>
                <a:off x="7406304" y="5798235"/>
                <a:ext cx="2023427" cy="519259"/>
              </a:xfrm>
              <a:prstGeom prst="rect">
                <a:avLst/>
              </a:prstGeom>
              <a:noFill/>
              <a:ln>
                <a:solidFill>
                  <a:srgbClr val="C00000"/>
                </a:solidFill>
              </a:ln>
              <a:extLst>
                <a:ext uri="{909E8E84-426E-40DD-AFC4-6F175D3DCCD1}">
                  <a14:hiddenFill xmlns:a14="http://schemas.microsoft.com/office/drawing/2010/main">
                    <a:solidFill>
                      <a:srgbClr val="FF0000"/>
                    </a:solidFill>
                  </a14:hiddenFill>
                </a:ext>
              </a:extLst>
            </p:spPr>
            <p:txBody>
              <a:bodyPr wrap="square" rtlCol="0">
                <a:spAutoFit/>
              </a:bodyPr>
              <a:p>
                <a:pPr algn="ctr"/>
                <a:r>
                  <a:rPr lang="zh-CN" altLang="en-US" sz="2800" b="1">
                    <a:solidFill>
                      <a:schemeClr val="tx1"/>
                    </a:solidFill>
                    <a:latin typeface="微软雅黑" panose="020B0503020204020204" charset="-122"/>
                    <a:ea typeface="微软雅黑" panose="020B0503020204020204" charset="-122"/>
                  </a:rPr>
                  <a:t>基层党支部</a:t>
                </a:r>
                <a:endParaRPr lang="zh-CN" altLang="en-US" sz="2800" b="1">
                  <a:solidFill>
                    <a:schemeClr val="tx1"/>
                  </a:solidFill>
                  <a:latin typeface="微软雅黑" panose="020B0503020204020204" charset="-122"/>
                  <a:ea typeface="微软雅黑" panose="020B0503020204020204" charset="-122"/>
                </a:endParaRPr>
              </a:p>
            </p:txBody>
          </p:sp>
        </p:grpSp>
        <p:sp>
          <p:nvSpPr>
            <p:cNvPr id="16" name="右箭头 15"/>
            <p:cNvSpPr/>
            <p:nvPr>
              <p:custDataLst>
                <p:tags r:id="rId8"/>
              </p:custDataLst>
            </p:nvPr>
          </p:nvSpPr>
          <p:spPr>
            <a:xfrm>
              <a:off x="2494" y="9052"/>
              <a:ext cx="2827" cy="748"/>
            </a:xfrm>
            <a:prstGeom prst="rightArrow">
              <a:avLst/>
            </a:prstGeom>
            <a:noFill/>
            <a:ln>
              <a:solidFill>
                <a:srgbClr val="C00000"/>
              </a:solidFill>
            </a:ln>
            <a:extLst>
              <a:ext uri="{909E8E84-426E-40DD-AFC4-6F175D3DCCD1}">
                <a14:hiddenFill xmlns:a14="http://schemas.microsoft.com/office/drawing/2010/main">
                  <a:solidFill>
                    <a:srgbClr val="FF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1">
                <a:solidFill>
                  <a:schemeClr val="tx1"/>
                </a:solidFill>
                <a:highlight>
                  <a:srgbClr val="FFFF00"/>
                </a:highlight>
                <a:latin typeface="微软雅黑" panose="020B0503020204020204" charset="-122"/>
                <a:ea typeface="微软雅黑" panose="020B0503020204020204" charset="-122"/>
              </a:endParaRPr>
            </a:p>
          </p:txBody>
        </p:sp>
        <p:sp>
          <p:nvSpPr>
            <p:cNvPr id="49" name="左箭头 48"/>
            <p:cNvSpPr/>
            <p:nvPr>
              <p:custDataLst>
                <p:tags r:id="rId9"/>
              </p:custDataLst>
            </p:nvPr>
          </p:nvSpPr>
          <p:spPr>
            <a:xfrm>
              <a:off x="8618" y="9053"/>
              <a:ext cx="2696" cy="672"/>
            </a:xfrm>
            <a:prstGeom prst="leftArrow">
              <a:avLst/>
            </a:prstGeom>
            <a:noFill/>
            <a:ln>
              <a:solidFill>
                <a:srgbClr val="C00000"/>
              </a:solidFill>
            </a:ln>
            <a:extLst>
              <a:ext uri="{909E8E84-426E-40DD-AFC4-6F175D3DCCD1}">
                <a14:hiddenFill xmlns:a14="http://schemas.microsoft.com/office/drawing/2010/main">
                  <a:solidFill>
                    <a:srgbClr val="FF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highlight>
                  <a:srgbClr val="FFFF00"/>
                </a:highlight>
              </a:endParaRPr>
            </a:p>
          </p:txBody>
        </p:sp>
      </p:grpSp>
      <p:sp>
        <p:nvSpPr>
          <p:cNvPr id="12" name="文本框 11"/>
          <p:cNvSpPr txBox="1"/>
          <p:nvPr/>
        </p:nvSpPr>
        <p:spPr>
          <a:xfrm>
            <a:off x="7802245" y="3194685"/>
            <a:ext cx="1676400" cy="460375"/>
          </a:xfrm>
          <a:prstGeom prst="rect">
            <a:avLst/>
          </a:prstGeom>
          <a:noFill/>
        </p:spPr>
        <p:txBody>
          <a:bodyPr wrap="square" rtlCol="0" anchor="t">
            <a:spAutoFit/>
          </a:bodyPr>
          <a:p>
            <a:pPr algn="ctr"/>
            <a:r>
              <a:rPr lang="zh-CN" altLang="en-US" sz="2400" b="1">
                <a:solidFill>
                  <a:srgbClr val="FF0000"/>
                </a:solidFill>
                <a:highlight>
                  <a:srgbClr val="FFFF00"/>
                </a:highlight>
                <a:latin typeface="微软雅黑" panose="020B0503020204020204" charset="-122"/>
                <a:ea typeface="微软雅黑" panose="020B0503020204020204" charset="-122"/>
                <a:sym typeface="+mn-ea"/>
              </a:rPr>
              <a:t>领导</a:t>
            </a:r>
            <a:endParaRPr lang="zh-CN" altLang="en-US" sz="2400" b="1">
              <a:solidFill>
                <a:srgbClr val="FF0000"/>
              </a:solidFill>
              <a:highlight>
                <a:srgbClr val="FFFF00"/>
              </a:highlight>
              <a:latin typeface="微软雅黑" panose="020B0503020204020204" charset="-122"/>
              <a:ea typeface="微软雅黑" panose="020B0503020204020204" charset="-122"/>
              <a:sym typeface="+mn-ea"/>
            </a:endParaRPr>
          </a:p>
        </p:txBody>
      </p:sp>
      <p:sp>
        <p:nvSpPr>
          <p:cNvPr id="13" name="文本框 12"/>
          <p:cNvSpPr txBox="1"/>
          <p:nvPr/>
        </p:nvSpPr>
        <p:spPr>
          <a:xfrm>
            <a:off x="5080635" y="2921000"/>
            <a:ext cx="872490" cy="1252220"/>
          </a:xfrm>
          <a:prstGeom prst="rect">
            <a:avLst/>
          </a:prstGeom>
          <a:noFill/>
        </p:spPr>
        <p:txBody>
          <a:bodyPr wrap="square" rtlCol="0" anchor="t">
            <a:noAutofit/>
          </a:bodyPr>
          <a:p>
            <a:r>
              <a:rPr lang="zh-CN" altLang="en-US" sz="2400" b="1">
                <a:solidFill>
                  <a:srgbClr val="FF0000"/>
                </a:solidFill>
                <a:highlight>
                  <a:srgbClr val="FFFF00"/>
                </a:highlight>
                <a:latin typeface="微软雅黑" panose="020B0503020204020204" charset="-122"/>
                <a:ea typeface="微软雅黑" panose="020B0503020204020204" charset="-122"/>
                <a:sym typeface="+mn-ea"/>
              </a:rPr>
              <a:t>指导</a:t>
            </a:r>
            <a:endParaRPr lang="zh-CN" altLang="en-US" sz="2400" b="1">
              <a:solidFill>
                <a:srgbClr val="FF0000"/>
              </a:solidFill>
              <a:highlight>
                <a:srgbClr val="FFFF00"/>
              </a:highlight>
              <a:latin typeface="微软雅黑" panose="020B0503020204020204" charset="-122"/>
              <a:ea typeface="微软雅黑" panose="020B0503020204020204" charset="-122"/>
              <a:sym typeface="+mn-ea"/>
            </a:endParaRPr>
          </a:p>
          <a:p>
            <a:r>
              <a:rPr lang="zh-CN" altLang="en-US" sz="2400" b="1">
                <a:solidFill>
                  <a:srgbClr val="FF0000"/>
                </a:solidFill>
                <a:highlight>
                  <a:srgbClr val="FFFF00"/>
                </a:highlight>
                <a:latin typeface="微软雅黑" panose="020B0503020204020204" charset="-122"/>
                <a:ea typeface="微软雅黑" panose="020B0503020204020204" charset="-122"/>
                <a:sym typeface="+mn-ea"/>
              </a:rPr>
              <a:t>帮助</a:t>
            </a:r>
            <a:endParaRPr lang="zh-CN" altLang="en-US" sz="2400" b="1">
              <a:solidFill>
                <a:srgbClr val="FF0000"/>
              </a:solidFill>
              <a:highlight>
                <a:srgbClr val="FFFF00"/>
              </a:highlight>
              <a:latin typeface="微软雅黑" panose="020B0503020204020204" charset="-122"/>
              <a:ea typeface="微软雅黑" panose="020B0503020204020204" charset="-122"/>
              <a:sym typeface="+mn-ea"/>
            </a:endParaRPr>
          </a:p>
          <a:p>
            <a:r>
              <a:rPr lang="zh-CN" altLang="en-US" sz="2400" b="1">
                <a:solidFill>
                  <a:srgbClr val="FF0000"/>
                </a:solidFill>
                <a:highlight>
                  <a:srgbClr val="FFFF00"/>
                </a:highlight>
                <a:latin typeface="微软雅黑" panose="020B0503020204020204" charset="-122"/>
                <a:ea typeface="微软雅黑" panose="020B0503020204020204" charset="-122"/>
                <a:sym typeface="+mn-ea"/>
              </a:rPr>
              <a:t>支持</a:t>
            </a:r>
            <a:endParaRPr lang="zh-CN" altLang="en-US" sz="2400" b="1">
              <a:solidFill>
                <a:srgbClr val="FF0000"/>
              </a:solidFill>
              <a:highlight>
                <a:srgbClr val="FFFF00"/>
              </a:highlight>
              <a:latin typeface="微软雅黑" panose="020B0503020204020204" charset="-122"/>
              <a:ea typeface="微软雅黑" panose="020B0503020204020204" charset="-122"/>
              <a:sym typeface="+mn-ea"/>
            </a:endParaRPr>
          </a:p>
        </p:txBody>
      </p:sp>
      <p:sp>
        <p:nvSpPr>
          <p:cNvPr id="18" name="上箭头标注 17"/>
          <p:cNvSpPr/>
          <p:nvPr>
            <p:custDataLst>
              <p:tags r:id="rId10"/>
            </p:custDataLst>
          </p:nvPr>
        </p:nvSpPr>
        <p:spPr>
          <a:xfrm>
            <a:off x="4699635" y="4314190"/>
            <a:ext cx="4779010" cy="2357120"/>
          </a:xfrm>
          <a:prstGeom prst="upArrowCallout">
            <a:avLst/>
          </a:prstGeom>
          <a:noFill/>
          <a:ln>
            <a:solidFill>
              <a:srgbClr val="C00000"/>
            </a:solidFill>
          </a:ln>
          <a:extLst>
            <a:ext uri="{909E8E84-426E-40DD-AFC4-6F175D3DCCD1}">
              <a14:hiddenFill xmlns:a14="http://schemas.microsoft.com/office/drawing/2010/main">
                <a:solidFill>
                  <a:schemeClr val="accent6">
                    <a:lumMod val="7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endParaRPr lang="zh-CN" altLang="en-US" sz="2400">
              <a:solidFill>
                <a:schemeClr val="tx1"/>
              </a:solidFill>
            </a:endParaRPr>
          </a:p>
        </p:txBody>
      </p:sp>
      <p:pic>
        <p:nvPicPr>
          <p:cNvPr id="24" name="图片 23"/>
          <p:cNvPicPr>
            <a:picLocks noChangeAspect="1"/>
          </p:cNvPicPr>
          <p:nvPr>
            <p:custDataLst>
              <p:tags r:id="rId11"/>
            </p:custDataLst>
          </p:nvPr>
        </p:nvPicPr>
        <p:blipFill>
          <a:blip r:embed="rId12"/>
          <a:stretch>
            <a:fillRect/>
          </a:stretch>
        </p:blipFill>
        <p:spPr>
          <a:xfrm>
            <a:off x="166370" y="4173855"/>
            <a:ext cx="4271010" cy="2426335"/>
          </a:xfrm>
          <a:prstGeom prst="rect">
            <a:avLst/>
          </a:prstGeom>
        </p:spPr>
      </p:pic>
      <p:sp>
        <p:nvSpPr>
          <p:cNvPr id="2" name="文本框 1"/>
          <p:cNvSpPr txBox="1"/>
          <p:nvPr/>
        </p:nvSpPr>
        <p:spPr>
          <a:xfrm>
            <a:off x="4699635" y="5095875"/>
            <a:ext cx="4779010" cy="1568450"/>
          </a:xfrm>
          <a:prstGeom prst="rect">
            <a:avLst/>
          </a:prstGeom>
          <a:noFill/>
        </p:spPr>
        <p:txBody>
          <a:bodyPr wrap="square" rtlCol="0" anchor="t">
            <a:spAutoFit/>
          </a:bodyPr>
          <a:p>
            <a:pPr algn="l"/>
            <a:r>
              <a:rPr lang="zh-CN" altLang="en-US" sz="2400" b="1">
                <a:latin typeface="微软雅黑" panose="020B0503020204020204" charset="-122"/>
                <a:ea typeface="微软雅黑" panose="020B0503020204020204" charset="-122"/>
                <a:sym typeface="+mn-ea"/>
              </a:rPr>
              <a:t>不是国家基层政权组织，不是基层国家机关，不是基层政府，</a:t>
            </a:r>
            <a:r>
              <a:rPr lang="zh-CN" altLang="zh-CN" sz="2400" b="1" kern="100">
                <a:solidFill>
                  <a:srgbClr val="FF0000"/>
                </a:solidFill>
                <a:latin typeface="Times New Roman" panose="02020603050405020304" pitchFamily="18" charset="0"/>
                <a:ea typeface="华文中宋" panose="02010600040101010101" pitchFamily="2" charset="-122"/>
                <a:cs typeface="Times New Roman" panose="02020603050405020304" pitchFamily="18" charset="0"/>
                <a:sym typeface="+mn-ea"/>
              </a:rPr>
              <a:t>也不是政府的派出机关（如派出所、街道办事处），</a:t>
            </a:r>
            <a:r>
              <a:rPr lang="zh-CN" altLang="en-US" sz="2400" b="1">
                <a:latin typeface="微软雅黑" panose="020B0503020204020204" charset="-122"/>
                <a:ea typeface="微软雅黑" panose="020B0503020204020204" charset="-122"/>
                <a:sym typeface="+mn-ea"/>
              </a:rPr>
              <a:t>不能履行国家职能</a:t>
            </a:r>
            <a:r>
              <a:rPr lang="zh-CN" altLang="en-US" sz="2400">
                <a:sym typeface="+mn-ea"/>
              </a:rPr>
              <a:t> </a:t>
            </a:r>
            <a:endParaRPr lang="zh-CN" altLang="en-US" sz="240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 fill="hold"/>
                                        <p:tgtEl>
                                          <p:spTgt spid="2"/>
                                        </p:tgtEl>
                                        <p:attrNameLst>
                                          <p:attrName>ppt_x</p:attrName>
                                        </p:attrNameLst>
                                      </p:cBhvr>
                                      <p:tavLst>
                                        <p:tav tm="0">
                                          <p:val>
                                            <p:strVal val="#ppt_x"/>
                                          </p:val>
                                        </p:tav>
                                        <p:tav tm="100000">
                                          <p:val>
                                            <p:strVal val="#ppt_x"/>
                                          </p:val>
                                        </p:tav>
                                      </p:tavLst>
                                    </p:anim>
                                    <p:anim calcmode="lin" valueType="num">
                                      <p:cBhvr additive="base">
                                        <p:cTn id="5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18" grpId="0" bldLvl="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_7_BD#6771c2b1b?vbadefaultcenterpage=1&amp;parentnodeid=0fd5451c1"/>
          <p:cNvSpPr/>
          <p:nvPr>
            <p:custDataLst>
              <p:tags r:id="rId1"/>
            </p:custDataLst>
          </p:nvPr>
        </p:nvSpPr>
        <p:spPr>
          <a:xfrm>
            <a:off x="167640" y="151765"/>
            <a:ext cx="11421110" cy="495935"/>
          </a:xfrm>
          <a:prstGeom prst="rect">
            <a:avLst/>
          </a:prstGeom>
          <a:solidFill>
            <a:schemeClr val="tx1"/>
          </a:solidFill>
        </p:spPr>
        <p:txBody>
          <a:bodyPr wrap="square" lIns="0" tIns="0" rIns="0" bIns="0" rtlCol="0" anchor="t"/>
          <a:lstStyle/>
          <a:p>
            <a:pPr indent="0" algn="l" fontAlgn="auto" latinLnBrk="1">
              <a:lnSpc>
                <a:spcPct val="100000"/>
              </a:lnSpc>
            </a:pPr>
            <a:r>
              <a:rPr lang="zh-CN" altLang="en-US" sz="3200" b="1" smtClean="0">
                <a:solidFill>
                  <a:srgbClr val="FF0000"/>
                </a:solidFill>
                <a:latin typeface="微软雅黑" panose="020B0503020204020204" charset="-122"/>
                <a:ea typeface="微软雅黑" panose="020B0503020204020204" charset="-122"/>
              </a:rPr>
              <a:t>对点练习——</a:t>
            </a:r>
            <a:r>
              <a:rPr lang="en-US" sz="2800" b="1">
                <a:solidFill>
                  <a:srgbClr val="FF0000"/>
                </a:solidFill>
                <a:latin typeface="微软雅黑" panose="020B0503020204020204" charset="-122"/>
                <a:ea typeface="微软雅黑" panose="020B0503020204020204" charset="-122"/>
                <a:cs typeface="微软雅黑" panose="020B0503020204020204" charset="-122"/>
              </a:rPr>
              <a:t>考向1:</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基层群众性自治组织的性质、</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职能</a:t>
            </a:r>
            <a:endParaRPr lang="zh-CN" altLang="en-US" sz="28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6" name="QC_8_BD.31_3#00f08e853?vbadefaultcenterpage=1&amp;parentnodeid=6771c2b1b"/>
          <p:cNvSpPr/>
          <p:nvPr>
            <p:custDataLst>
              <p:tags r:id="rId2"/>
            </p:custDataLst>
          </p:nvPr>
        </p:nvSpPr>
        <p:spPr>
          <a:xfrm>
            <a:off x="167640" y="814070"/>
            <a:ext cx="11653520" cy="3382010"/>
          </a:xfrm>
          <a:prstGeom prst="rect">
            <a:avLst/>
          </a:prstGeom>
          <a:noFill/>
        </p:spPr>
        <p:txBody>
          <a:bodyPr wrap="square" lIns="0" tIns="0" rIns="0" bIns="0" rtlCol="0" anchor="t"/>
          <a:lstStyle/>
          <a:p>
            <a:pPr indent="0" fontAlgn="auto" latinLnBrk="1">
              <a:lnSpc>
                <a:spcPct val="100000"/>
              </a:lnSpc>
              <a:tabLst>
                <a:tab pos="2868295" algn="l"/>
                <a:tab pos="5724525" algn="l"/>
                <a:tab pos="8580120" algn="l"/>
              </a:tabLst>
            </a:pPr>
            <a:r>
              <a:rPr lang="en-US" sz="2400" b="1">
                <a:solidFill>
                  <a:srgbClr val="000000"/>
                </a:solidFill>
                <a:latin typeface="微软雅黑" panose="020B0503020204020204" charset="-122"/>
                <a:ea typeface="微软雅黑" panose="020B0503020204020204" charset="-122"/>
                <a:cs typeface="微软雅黑" panose="020B0503020204020204" charset="-122"/>
              </a:rPr>
              <a:t>1．某市构建社区党组织领导下的“网格一楼栋一单元”分级负责的社区治理组织架构，网格长由社区专职工作人员担任，楼栋长和单元长从居民中选出。网格长牵头，定期组织楼栋长、单元长共同商议小区事务，梳理居民需求信息，化解居民矛盾，提出工作建议。“三长”联动机制（         ）</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0" fontAlgn="auto" latinLnBrk="1">
              <a:lnSpc>
                <a:spcPct val="100000"/>
              </a:lnSpc>
              <a:tabLst>
                <a:tab pos="2868295" algn="l"/>
                <a:tab pos="5724525" algn="l"/>
                <a:tab pos="8580120" algn="l"/>
              </a:tabLst>
            </a:pPr>
            <a:r>
              <a:rPr lang="en-US" sz="2400" b="1">
                <a:solidFill>
                  <a:srgbClr val="000000"/>
                </a:solidFill>
                <a:latin typeface="微软雅黑" panose="020B0503020204020204" charset="-122"/>
                <a:ea typeface="微软雅黑" panose="020B0503020204020204" charset="-122"/>
                <a:cs typeface="微软雅黑" panose="020B0503020204020204" charset="-122"/>
              </a:rPr>
              <a:t>①通过共建共治共享激发基层治理活力</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0" fontAlgn="auto" latinLnBrk="1">
              <a:lnSpc>
                <a:spcPct val="100000"/>
              </a:lnSpc>
              <a:tabLst>
                <a:tab pos="2868295" algn="l"/>
                <a:tab pos="5724525" algn="l"/>
                <a:tab pos="8580120" algn="l"/>
              </a:tabLst>
            </a:pPr>
            <a:r>
              <a:rPr lang="en-US" sz="2400" b="1">
                <a:solidFill>
                  <a:srgbClr val="000000"/>
                </a:solidFill>
                <a:latin typeface="微软雅黑" panose="020B0503020204020204" charset="-122"/>
                <a:ea typeface="微软雅黑" panose="020B0503020204020204" charset="-122"/>
                <a:cs typeface="微软雅黑" panose="020B0503020204020204" charset="-122"/>
              </a:rPr>
              <a:t>②是完善基层行政管理体制的积极探索</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0" fontAlgn="auto" latinLnBrk="1">
              <a:lnSpc>
                <a:spcPct val="100000"/>
              </a:lnSpc>
              <a:tabLst>
                <a:tab pos="2868295" algn="l"/>
                <a:tab pos="5724525" algn="l"/>
                <a:tab pos="8580120" algn="l"/>
              </a:tabLst>
            </a:pPr>
            <a:r>
              <a:rPr lang="en-US" sz="2400" b="1">
                <a:solidFill>
                  <a:srgbClr val="000000"/>
                </a:solidFill>
                <a:latin typeface="微软雅黑" panose="020B0503020204020204" charset="-122"/>
                <a:ea typeface="微软雅黑" panose="020B0503020204020204" charset="-122"/>
                <a:cs typeface="微软雅黑" panose="020B0503020204020204" charset="-122"/>
              </a:rPr>
              <a:t>③有利于维护公民参与基层治理的民主权利</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0" fontAlgn="auto" latinLnBrk="1">
              <a:lnSpc>
                <a:spcPct val="100000"/>
              </a:lnSpc>
              <a:tabLst>
                <a:tab pos="2868295" algn="l"/>
                <a:tab pos="5724525" algn="l"/>
                <a:tab pos="8580120" algn="l"/>
              </a:tabLst>
            </a:pPr>
            <a:r>
              <a:rPr lang="en-US" sz="2400" b="1">
                <a:solidFill>
                  <a:srgbClr val="000000"/>
                </a:solidFill>
                <a:latin typeface="微软雅黑" panose="020B0503020204020204" charset="-122"/>
                <a:ea typeface="微软雅黑" panose="020B0503020204020204" charset="-122"/>
                <a:cs typeface="微软雅黑" panose="020B0503020204020204" charset="-122"/>
              </a:rPr>
              <a:t>④丰富了基层群众性自治组织的类型和职能</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0" fontAlgn="auto" latinLnBrk="1">
              <a:lnSpc>
                <a:spcPct val="100000"/>
              </a:lnSpc>
              <a:tabLst>
                <a:tab pos="2868295" algn="l"/>
                <a:tab pos="5724525" algn="l"/>
                <a:tab pos="8580120" algn="l"/>
              </a:tabLst>
            </a:pPr>
            <a:r>
              <a:rPr lang="en-US" sz="2400" b="1">
                <a:solidFill>
                  <a:srgbClr val="000000"/>
                </a:solidFill>
                <a:latin typeface="微软雅黑" panose="020B0503020204020204" charset="-122"/>
                <a:ea typeface="微软雅黑" panose="020B0503020204020204" charset="-122"/>
                <a:cs typeface="微软雅黑" panose="020B0503020204020204" charset="-122"/>
              </a:rPr>
              <a:t>A．①②	B．①③	C．②④	D．③④</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nvSpPr>
        <p:spPr>
          <a:xfrm>
            <a:off x="0" y="4196080"/>
            <a:ext cx="12192000" cy="1938020"/>
          </a:xfrm>
          <a:prstGeom prst="rect">
            <a:avLst/>
          </a:prstGeom>
          <a:solidFill>
            <a:schemeClr val="accent3">
              <a:lumMod val="40000"/>
              <a:lumOff val="60000"/>
            </a:schemeClr>
          </a:solidFill>
          <a:ln w="9525">
            <a:noFill/>
          </a:ln>
        </p:spPr>
        <p:txBody>
          <a:bodyPr wrap="square">
            <a:spAutoFit/>
          </a:bodyPr>
          <a:p>
            <a:pPr indent="0"/>
            <a:r>
              <a:rPr lang="en-US" altLang="zh-CN" sz="2400" b="1">
                <a:latin typeface="微软雅黑" panose="020B0503020204020204" charset="-122"/>
                <a:ea typeface="微软雅黑" panose="020B0503020204020204" charset="-122"/>
                <a:cs typeface="微软雅黑" panose="020B0503020204020204" charset="-122"/>
              </a:rPr>
              <a:t>1.</a:t>
            </a:r>
            <a:r>
              <a:rPr lang="zh-CN" sz="2400" b="1">
                <a:latin typeface="微软雅黑" panose="020B0503020204020204" charset="-122"/>
                <a:ea typeface="微软雅黑" panose="020B0503020204020204" charset="-122"/>
                <a:cs typeface="微软雅黑" panose="020B0503020204020204" charset="-122"/>
              </a:rPr>
              <a:t>【详解】</a:t>
            </a:r>
            <a:r>
              <a:rPr lang="en-US" sz="2400" b="1">
                <a:latin typeface="微软雅黑" panose="020B0503020204020204" charset="-122"/>
                <a:ea typeface="微软雅黑" panose="020B0503020204020204" charset="-122"/>
                <a:cs typeface="微软雅黑" panose="020B0503020204020204" charset="-122"/>
              </a:rPr>
              <a:t>①③</a:t>
            </a:r>
            <a:r>
              <a:rPr lang="zh-CN" sz="2400" b="1">
                <a:latin typeface="微软雅黑" panose="020B0503020204020204" charset="-122"/>
                <a:ea typeface="微软雅黑" panose="020B0503020204020204" charset="-122"/>
                <a:cs typeface="微软雅黑" panose="020B0503020204020204" charset="-122"/>
              </a:rPr>
              <a:t>：某市积极探索</a:t>
            </a:r>
            <a:r>
              <a:rPr lang="en-US"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三长</a:t>
            </a:r>
            <a:r>
              <a:rPr lang="en-US"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联动机制，网格长牵头，定期组织楼栋长、单元长共同商议小区事务，梳理居民需求信息，化解居民矛盾，提出工作建议，有利于维护公民参与基层治理的民主权利，通过共建共治共享激发基层治理活力，</a:t>
            </a:r>
            <a:r>
              <a:rPr lang="en-US" sz="2400" b="1">
                <a:latin typeface="微软雅黑" panose="020B0503020204020204" charset="-122"/>
                <a:ea typeface="微软雅黑" panose="020B0503020204020204" charset="-122"/>
                <a:cs typeface="微软雅黑" panose="020B0503020204020204" charset="-122"/>
              </a:rPr>
              <a:t>①③</a:t>
            </a:r>
            <a:r>
              <a:rPr lang="zh-CN" sz="2400" b="1">
                <a:latin typeface="微软雅黑" panose="020B0503020204020204" charset="-122"/>
                <a:ea typeface="微软雅黑" panose="020B0503020204020204" charset="-122"/>
                <a:cs typeface="微软雅黑" panose="020B0503020204020204" charset="-122"/>
              </a:rPr>
              <a:t>符合题意。</a:t>
            </a:r>
            <a:endParaRPr lang="zh-CN" sz="2400" b="1">
              <a:latin typeface="微软雅黑" panose="020B0503020204020204" charset="-122"/>
              <a:ea typeface="微软雅黑" panose="020B0503020204020204" charset="-122"/>
              <a:cs typeface="微软雅黑" panose="020B0503020204020204" charset="-122"/>
            </a:endParaRPr>
          </a:p>
          <a:p>
            <a:pPr indent="0"/>
            <a:r>
              <a:rPr lang="en-US" sz="2400" b="1">
                <a:latin typeface="微软雅黑" panose="020B0503020204020204" charset="-122"/>
                <a:ea typeface="微软雅黑" panose="020B0503020204020204" charset="-122"/>
                <a:cs typeface="微软雅黑" panose="020B0503020204020204" charset="-122"/>
              </a:rPr>
              <a:t>②</a:t>
            </a:r>
            <a:r>
              <a:rPr lang="zh-CN" sz="2400" b="1">
                <a:latin typeface="微软雅黑" panose="020B0503020204020204" charset="-122"/>
                <a:ea typeface="微软雅黑" panose="020B0503020204020204" charset="-122"/>
                <a:cs typeface="微软雅黑" panose="020B0503020204020204" charset="-122"/>
              </a:rPr>
              <a:t>：题中是社区基层自治，是群众自治，</a:t>
            </a:r>
            <a:r>
              <a:rPr lang="zh-CN" sz="2400" b="1">
                <a:solidFill>
                  <a:srgbClr val="FF0000"/>
                </a:solidFill>
                <a:latin typeface="微软雅黑" panose="020B0503020204020204" charset="-122"/>
                <a:ea typeface="微软雅黑" panose="020B0503020204020204" charset="-122"/>
                <a:cs typeface="微软雅黑" panose="020B0503020204020204" charset="-122"/>
              </a:rPr>
              <a:t>没有涉及行政管理体制探索</a:t>
            </a:r>
            <a:r>
              <a:rPr lang="zh-CN" sz="2400" b="1">
                <a:latin typeface="微软雅黑" panose="020B0503020204020204" charset="-122"/>
                <a:ea typeface="微软雅黑" panose="020B0503020204020204" charset="-122"/>
                <a:cs typeface="微软雅黑" panose="020B0503020204020204" charset="-122"/>
              </a:rPr>
              <a:t>，</a:t>
            </a:r>
            <a:r>
              <a:rPr lang="en-US" sz="2400" b="1">
                <a:latin typeface="微软雅黑" panose="020B0503020204020204" charset="-122"/>
                <a:ea typeface="微软雅黑" panose="020B0503020204020204" charset="-122"/>
                <a:cs typeface="微软雅黑" panose="020B0503020204020204" charset="-122"/>
              </a:rPr>
              <a:t>②</a:t>
            </a:r>
            <a:r>
              <a:rPr lang="zh-CN" sz="2400" b="1">
                <a:latin typeface="微软雅黑" panose="020B0503020204020204" charset="-122"/>
                <a:ea typeface="微软雅黑" panose="020B0503020204020204" charset="-122"/>
                <a:cs typeface="微软雅黑" panose="020B0503020204020204" charset="-122"/>
              </a:rPr>
              <a:t>排除。</a:t>
            </a:r>
            <a:endParaRPr lang="zh-CN" sz="2400" b="1">
              <a:latin typeface="微软雅黑" panose="020B0503020204020204" charset="-122"/>
              <a:ea typeface="微软雅黑" panose="020B0503020204020204" charset="-122"/>
              <a:cs typeface="微软雅黑" panose="020B0503020204020204" charset="-122"/>
            </a:endParaRPr>
          </a:p>
          <a:p>
            <a:pPr indent="0"/>
            <a:r>
              <a:rPr lang="en-US" sz="2400" b="1">
                <a:latin typeface="微软雅黑" panose="020B0503020204020204" charset="-122"/>
                <a:ea typeface="微软雅黑" panose="020B0503020204020204" charset="-122"/>
                <a:cs typeface="微软雅黑" panose="020B0503020204020204" charset="-122"/>
              </a:rPr>
              <a:t>④</a:t>
            </a:r>
            <a:r>
              <a:rPr lang="zh-CN" sz="2400" b="1">
                <a:latin typeface="微软雅黑" panose="020B0503020204020204" charset="-122"/>
                <a:ea typeface="微软雅黑" panose="020B0503020204020204" charset="-122"/>
                <a:cs typeface="微软雅黑" panose="020B0503020204020204" charset="-122"/>
              </a:rPr>
              <a:t>：</a:t>
            </a:r>
            <a:r>
              <a:rPr lang="zh-CN" sz="2400" b="1">
                <a:solidFill>
                  <a:srgbClr val="FF0000"/>
                </a:solidFill>
                <a:latin typeface="微软雅黑" panose="020B0503020204020204" charset="-122"/>
                <a:ea typeface="微软雅黑" panose="020B0503020204020204" charset="-122"/>
                <a:cs typeface="微软雅黑" panose="020B0503020204020204" charset="-122"/>
              </a:rPr>
              <a:t>基层群众自治组织是村委会和居委会</a:t>
            </a:r>
            <a:r>
              <a:rPr lang="zh-CN" sz="2400" b="1">
                <a:latin typeface="微软雅黑" panose="020B0503020204020204" charset="-122"/>
                <a:ea typeface="微软雅黑" panose="020B0503020204020204" charset="-122"/>
                <a:cs typeface="微软雅黑" panose="020B0503020204020204" charset="-122"/>
              </a:rPr>
              <a:t>，该机制</a:t>
            </a:r>
            <a:r>
              <a:rPr lang="zh-CN" sz="2400" b="1">
                <a:solidFill>
                  <a:srgbClr val="FF0000"/>
                </a:solidFill>
                <a:latin typeface="微软雅黑" panose="020B0503020204020204" charset="-122"/>
                <a:ea typeface="微软雅黑" panose="020B0503020204020204" charset="-122"/>
                <a:cs typeface="微软雅黑" panose="020B0503020204020204" charset="-122"/>
              </a:rPr>
              <a:t>没有丰富其类型和职能</a:t>
            </a:r>
            <a:r>
              <a:rPr lang="zh-CN" sz="2400" b="1">
                <a:latin typeface="微软雅黑" panose="020B0503020204020204" charset="-122"/>
                <a:ea typeface="微软雅黑" panose="020B0503020204020204" charset="-122"/>
                <a:cs typeface="微软雅黑" panose="020B0503020204020204" charset="-122"/>
              </a:rPr>
              <a:t>，</a:t>
            </a:r>
            <a:r>
              <a:rPr lang="en-US" sz="2400" b="1">
                <a:latin typeface="微软雅黑" panose="020B0503020204020204" charset="-122"/>
                <a:ea typeface="微软雅黑" panose="020B0503020204020204" charset="-122"/>
                <a:cs typeface="微软雅黑" panose="020B0503020204020204" charset="-122"/>
              </a:rPr>
              <a:t>④</a:t>
            </a:r>
            <a:r>
              <a:rPr lang="zh-CN" sz="2400" b="1">
                <a:latin typeface="微软雅黑" panose="020B0503020204020204" charset="-122"/>
                <a:ea typeface="微软雅黑" panose="020B0503020204020204" charset="-122"/>
                <a:cs typeface="微软雅黑" panose="020B0503020204020204" charset="-122"/>
              </a:rPr>
              <a:t>不符合题意。</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2" name="矩形 1"/>
          <p:cNvSpPr/>
          <p:nvPr/>
        </p:nvSpPr>
        <p:spPr>
          <a:xfrm>
            <a:off x="9973310" y="1998980"/>
            <a:ext cx="807720" cy="1198880"/>
          </a:xfrm>
          <a:prstGeom prst="rect">
            <a:avLst/>
          </a:prstGeom>
          <a:noFill/>
          <a:ln>
            <a:noFill/>
          </a:ln>
        </p:spPr>
        <p:txBody>
          <a:bodyPr wrap="none" rtlCol="0" anchor="t">
            <a:spAutoFit/>
          </a:bodyPr>
          <a:p>
            <a:pPr algn="ctr"/>
            <a:r>
              <a:rPr lang="en-US" altLang="zh-CN" sz="72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B</a:t>
            </a:r>
            <a:endParaRPr lang="en-US" altLang="zh-CN" sz="72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p:txBody>
      </p:sp>
    </p:spTree>
    <p:custDataLst>
      <p:tags r:id="rId3"/>
    </p:custDataLst>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11" grpId="0" bldLvl="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_7_BD#6771c2b1b?vbadefaultcenterpage=1&amp;parentnodeid=0fd5451c1"/>
          <p:cNvSpPr/>
          <p:nvPr>
            <p:custDataLst>
              <p:tags r:id="rId1"/>
            </p:custDataLst>
          </p:nvPr>
        </p:nvSpPr>
        <p:spPr>
          <a:xfrm>
            <a:off x="167640" y="151765"/>
            <a:ext cx="11421110" cy="495935"/>
          </a:xfrm>
          <a:prstGeom prst="rect">
            <a:avLst/>
          </a:prstGeom>
          <a:solidFill>
            <a:schemeClr val="tx1"/>
          </a:solidFill>
        </p:spPr>
        <p:txBody>
          <a:bodyPr wrap="square" lIns="0" tIns="0" rIns="0" bIns="0" rtlCol="0" anchor="t"/>
          <a:lstStyle/>
          <a:p>
            <a:pPr indent="0" algn="l" fontAlgn="auto" latinLnBrk="1">
              <a:lnSpc>
                <a:spcPct val="100000"/>
              </a:lnSpc>
            </a:pPr>
            <a:r>
              <a:rPr lang="zh-CN" altLang="en-US" sz="3200" b="1" smtClean="0">
                <a:solidFill>
                  <a:srgbClr val="FF0000"/>
                </a:solidFill>
                <a:latin typeface="微软雅黑" panose="020B0503020204020204" charset="-122"/>
                <a:ea typeface="微软雅黑" panose="020B0503020204020204" charset="-122"/>
              </a:rPr>
              <a:t>对点练习——</a:t>
            </a:r>
            <a:r>
              <a:rPr lang="en-US" sz="2800" b="1">
                <a:solidFill>
                  <a:srgbClr val="FF0000"/>
                </a:solidFill>
                <a:latin typeface="微软雅黑" panose="020B0503020204020204" charset="-122"/>
                <a:ea typeface="微软雅黑" panose="020B0503020204020204" charset="-122"/>
                <a:cs typeface="微软雅黑" panose="020B0503020204020204" charset="-122"/>
              </a:rPr>
              <a:t>考向2:</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基层群众自治与基层政府、基层党组织的</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关系</a:t>
            </a:r>
            <a:endParaRPr lang="zh-CN" altLang="en-US" sz="28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6" name="QC_8_BD.31_3#00f08e853?vbadefaultcenterpage=1&amp;parentnodeid=6771c2b1b"/>
          <p:cNvSpPr/>
          <p:nvPr>
            <p:custDataLst>
              <p:tags r:id="rId2"/>
            </p:custDataLst>
          </p:nvPr>
        </p:nvSpPr>
        <p:spPr>
          <a:xfrm>
            <a:off x="167640" y="730885"/>
            <a:ext cx="11653520" cy="3382010"/>
          </a:xfrm>
          <a:prstGeom prst="rect">
            <a:avLst/>
          </a:prstGeom>
          <a:noFill/>
        </p:spPr>
        <p:txBody>
          <a:bodyPr wrap="square" lIns="0" tIns="0" rIns="0" bIns="0" rtlCol="0" anchor="t"/>
          <a:lstStyle/>
          <a:p>
            <a:pPr indent="0" fontAlgn="auto" latinLnBrk="1">
              <a:lnSpc>
                <a:spcPct val="100000"/>
              </a:lnSpc>
              <a:tabLst>
                <a:tab pos="2868295" algn="l"/>
                <a:tab pos="5724525" algn="l"/>
                <a:tab pos="8580120" algn="l"/>
              </a:tabLst>
            </a:pPr>
            <a:r>
              <a:rPr lang="en-US" sz="2400" b="1">
                <a:solidFill>
                  <a:srgbClr val="000000"/>
                </a:solidFill>
                <a:latin typeface="微软雅黑" panose="020B0503020204020204" charset="-122"/>
                <a:ea typeface="微软雅黑" panose="020B0503020204020204" charset="-122"/>
                <a:cs typeface="微软雅黑" panose="020B0503020204020204" charset="-122"/>
              </a:rPr>
              <a:t>2．广东某村充分发挥“村（组）党组织+议事协商组织+村民小组”机制的作用，以村（组）党组织为核心，成立乡村振兴促进会等议事协商组织，联合本村各村民小组，共同参与该村村规民约的制定和执行工作，并建立村规民约的积分管理和红黑榜机制。该村做法有利于（    ）</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0" fontAlgn="auto" latinLnBrk="1">
              <a:lnSpc>
                <a:spcPct val="100000"/>
              </a:lnSpc>
              <a:tabLst>
                <a:tab pos="2868295" algn="l"/>
                <a:tab pos="5724525" algn="l"/>
                <a:tab pos="8580120" algn="l"/>
              </a:tabLst>
            </a:pPr>
            <a:r>
              <a:rPr lang="en-US" sz="2400" b="1">
                <a:solidFill>
                  <a:srgbClr val="000000"/>
                </a:solidFill>
                <a:latin typeface="微软雅黑" panose="020B0503020204020204" charset="-122"/>
                <a:ea typeface="微软雅黑" panose="020B0503020204020204" charset="-122"/>
                <a:cs typeface="微软雅黑" panose="020B0503020204020204" charset="-122"/>
              </a:rPr>
              <a:t>①村民直接行使民主权利，创新基层民主形式          </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0" fontAlgn="auto" latinLnBrk="1">
              <a:lnSpc>
                <a:spcPct val="100000"/>
              </a:lnSpc>
              <a:tabLst>
                <a:tab pos="2868295" algn="l"/>
                <a:tab pos="5724525" algn="l"/>
                <a:tab pos="8580120" algn="l"/>
              </a:tabLst>
            </a:pPr>
            <a:r>
              <a:rPr lang="en-US" sz="2400" b="1">
                <a:solidFill>
                  <a:srgbClr val="000000"/>
                </a:solidFill>
                <a:latin typeface="微软雅黑" panose="020B0503020204020204" charset="-122"/>
                <a:ea typeface="微软雅黑" panose="020B0503020204020204" charset="-122"/>
                <a:cs typeface="微软雅黑" panose="020B0503020204020204" charset="-122"/>
              </a:rPr>
              <a:t>②实现自治法治德治相结合，提高乡村治理效能</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0" fontAlgn="auto" latinLnBrk="1">
              <a:lnSpc>
                <a:spcPct val="100000"/>
              </a:lnSpc>
              <a:tabLst>
                <a:tab pos="2868295" algn="l"/>
                <a:tab pos="5724525" algn="l"/>
                <a:tab pos="8580120" algn="l"/>
              </a:tabLst>
            </a:pPr>
            <a:r>
              <a:rPr lang="en-US" sz="2400" b="1">
                <a:solidFill>
                  <a:srgbClr val="000000"/>
                </a:solidFill>
                <a:latin typeface="微软雅黑" panose="020B0503020204020204" charset="-122"/>
                <a:ea typeface="微软雅黑" panose="020B0503020204020204" charset="-122"/>
                <a:cs typeface="微软雅黑" panose="020B0503020204020204" charset="-122"/>
              </a:rPr>
              <a:t>③提升村级党组织作为基层群众自治组织的领导力      </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0" fontAlgn="auto" latinLnBrk="1">
              <a:lnSpc>
                <a:spcPct val="100000"/>
              </a:lnSpc>
              <a:tabLst>
                <a:tab pos="2868295" algn="l"/>
                <a:tab pos="5724525" algn="l"/>
                <a:tab pos="8580120" algn="l"/>
              </a:tabLst>
            </a:pPr>
            <a:r>
              <a:rPr lang="en-US" sz="2400" b="1">
                <a:solidFill>
                  <a:srgbClr val="000000"/>
                </a:solidFill>
                <a:latin typeface="微软雅黑" panose="020B0503020204020204" charset="-122"/>
                <a:ea typeface="微软雅黑" panose="020B0503020204020204" charset="-122"/>
                <a:cs typeface="微软雅黑" panose="020B0503020204020204" charset="-122"/>
              </a:rPr>
              <a:t>④维护村规民约的内部属性，表明其不受外部约束</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0" fontAlgn="auto" latinLnBrk="1">
              <a:lnSpc>
                <a:spcPct val="100000"/>
              </a:lnSpc>
              <a:tabLst>
                <a:tab pos="2868295" algn="l"/>
                <a:tab pos="5724525" algn="l"/>
                <a:tab pos="8580120" algn="l"/>
              </a:tabLst>
            </a:pPr>
            <a:r>
              <a:rPr lang="en-US" sz="2400" b="1">
                <a:solidFill>
                  <a:srgbClr val="000000"/>
                </a:solidFill>
                <a:latin typeface="微软雅黑" panose="020B0503020204020204" charset="-122"/>
                <a:ea typeface="微软雅黑" panose="020B0503020204020204" charset="-122"/>
                <a:cs typeface="微软雅黑" panose="020B0503020204020204" charset="-122"/>
              </a:rPr>
              <a:t>A．①②	B．①③	C．②④	D．③④</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nvSpPr>
        <p:spPr>
          <a:xfrm>
            <a:off x="0" y="4112895"/>
            <a:ext cx="12192000" cy="2676525"/>
          </a:xfrm>
          <a:prstGeom prst="rect">
            <a:avLst/>
          </a:prstGeom>
          <a:solidFill>
            <a:schemeClr val="accent3">
              <a:lumMod val="40000"/>
              <a:lumOff val="60000"/>
            </a:schemeClr>
          </a:solidFill>
          <a:ln w="9525">
            <a:noFill/>
          </a:ln>
        </p:spPr>
        <p:txBody>
          <a:bodyPr wrap="square">
            <a:spAutoFit/>
          </a:bodyPr>
          <a:p>
            <a:pPr indent="0"/>
            <a:r>
              <a:rPr lang="en-US" sz="2400" b="1">
                <a:latin typeface="微软雅黑" panose="020B0503020204020204" charset="-122"/>
                <a:ea typeface="微软雅黑" panose="020B0503020204020204" charset="-122"/>
                <a:cs typeface="微软雅黑" panose="020B0503020204020204" charset="-122"/>
              </a:rPr>
              <a:t>2.</a:t>
            </a:r>
            <a:r>
              <a:rPr sz="2400" b="1">
                <a:latin typeface="微软雅黑" panose="020B0503020204020204" charset="-122"/>
                <a:ea typeface="微软雅黑" panose="020B0503020204020204" charset="-122"/>
                <a:cs typeface="微软雅黑" panose="020B0503020204020204" charset="-122"/>
              </a:rPr>
              <a:t>【详解】①②：该村成立乡村振兴促进会等议事协商组织，联合本村各村民小组，共同参与该村村规民约的制定和执行，这有利于村民直接行使民主权利，是创新基层民主形式的体现；同时该村还建立村规民约的积分管理和红黑榜机制，这有利于在自治的过程把法治和德治相结合，提高效能，故①②符合题意。</a:t>
            </a:r>
            <a:endParaRPr sz="2400" b="1">
              <a:latin typeface="微软雅黑" panose="020B0503020204020204" charset="-122"/>
              <a:ea typeface="微软雅黑" panose="020B0503020204020204" charset="-122"/>
              <a:cs typeface="微软雅黑" panose="020B0503020204020204" charset="-122"/>
            </a:endParaRPr>
          </a:p>
          <a:p>
            <a:pPr indent="0"/>
            <a:r>
              <a:rPr sz="2400" b="1">
                <a:latin typeface="微软雅黑" panose="020B0503020204020204" charset="-122"/>
                <a:ea typeface="微软雅黑" panose="020B0503020204020204" charset="-122"/>
                <a:cs typeface="微软雅黑" panose="020B0503020204020204" charset="-122"/>
              </a:rPr>
              <a:t>③：</a:t>
            </a:r>
            <a:r>
              <a:rPr sz="2400" b="1">
                <a:solidFill>
                  <a:srgbClr val="FF0000"/>
                </a:solidFill>
                <a:latin typeface="微软雅黑" panose="020B0503020204020204" charset="-122"/>
                <a:ea typeface="微软雅黑" panose="020B0503020204020204" charset="-122"/>
                <a:cs typeface="微软雅黑" panose="020B0503020204020204" charset="-122"/>
              </a:rPr>
              <a:t>农村基层群众自治组织是村委会</a:t>
            </a:r>
            <a:r>
              <a:rPr sz="2400" b="1">
                <a:latin typeface="微软雅黑" panose="020B0503020204020204" charset="-122"/>
                <a:ea typeface="微软雅黑" panose="020B0503020204020204" charset="-122"/>
                <a:cs typeface="微软雅黑" panose="020B0503020204020204" charset="-122"/>
              </a:rPr>
              <a:t>，故③错误。</a:t>
            </a:r>
            <a:endParaRPr sz="2400" b="1">
              <a:latin typeface="微软雅黑" panose="020B0503020204020204" charset="-122"/>
              <a:ea typeface="微软雅黑" panose="020B0503020204020204" charset="-122"/>
              <a:cs typeface="微软雅黑" panose="020B0503020204020204" charset="-122"/>
            </a:endParaRPr>
          </a:p>
          <a:p>
            <a:pPr indent="0"/>
            <a:r>
              <a:rPr sz="2400" b="1">
                <a:latin typeface="微软雅黑" panose="020B0503020204020204" charset="-122"/>
                <a:ea typeface="微软雅黑" panose="020B0503020204020204" charset="-122"/>
                <a:cs typeface="微软雅黑" panose="020B0503020204020204" charset="-122"/>
              </a:rPr>
              <a:t>④：村规民约是由村民共同商讨、制定和执行的，</a:t>
            </a:r>
            <a:r>
              <a:rPr sz="2400" b="1">
                <a:solidFill>
                  <a:srgbClr val="FF0000"/>
                </a:solidFill>
                <a:latin typeface="微软雅黑" panose="020B0503020204020204" charset="-122"/>
                <a:ea typeface="微软雅黑" panose="020B0503020204020204" charset="-122"/>
                <a:cs typeface="微软雅黑" panose="020B0503020204020204" charset="-122"/>
              </a:rPr>
              <a:t>但要符合法律规定，而不是不受外部约束</a:t>
            </a:r>
            <a:r>
              <a:rPr sz="2400" b="1">
                <a:latin typeface="微软雅黑" panose="020B0503020204020204" charset="-122"/>
                <a:ea typeface="微软雅黑" panose="020B0503020204020204" charset="-122"/>
                <a:cs typeface="微软雅黑" panose="020B0503020204020204" charset="-122"/>
              </a:rPr>
              <a:t>，故④错误。</a:t>
            </a:r>
            <a:endParaRPr sz="2400" b="1">
              <a:latin typeface="微软雅黑" panose="020B0503020204020204" charset="-122"/>
              <a:ea typeface="微软雅黑" panose="020B0503020204020204" charset="-122"/>
              <a:cs typeface="微软雅黑" panose="020B0503020204020204" charset="-122"/>
            </a:endParaRPr>
          </a:p>
        </p:txBody>
      </p:sp>
      <p:sp>
        <p:nvSpPr>
          <p:cNvPr id="2" name="矩形 1"/>
          <p:cNvSpPr/>
          <p:nvPr/>
        </p:nvSpPr>
        <p:spPr>
          <a:xfrm>
            <a:off x="9941878" y="1998980"/>
            <a:ext cx="870585" cy="1198880"/>
          </a:xfrm>
          <a:prstGeom prst="rect">
            <a:avLst/>
          </a:prstGeom>
          <a:noFill/>
          <a:ln>
            <a:noFill/>
          </a:ln>
        </p:spPr>
        <p:txBody>
          <a:bodyPr wrap="none" rtlCol="0" anchor="t">
            <a:spAutoFit/>
          </a:bodyPr>
          <a:p>
            <a:pPr algn="ctr"/>
            <a:r>
              <a:rPr lang="en-US" altLang="zh-CN" sz="72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A</a:t>
            </a:r>
            <a:endParaRPr lang="en-US" altLang="zh-CN" sz="72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p:txBody>
      </p:sp>
    </p:spTree>
    <p:custDataLst>
      <p:tags r:id="rId3"/>
    </p:custDataLst>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11" grpId="0" bldLvl="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85800" y="307975"/>
            <a:ext cx="10698480" cy="1198880"/>
          </a:xfrm>
          <a:prstGeom prst="rect">
            <a:avLst/>
          </a:prstGeom>
          <a:noFill/>
          <a:ln>
            <a:noFill/>
          </a:ln>
        </p:spPr>
        <p:txBody>
          <a:bodyPr wrap="none" rtlCol="0" anchor="t">
            <a:spAutoFit/>
          </a:bodyPr>
          <a:p>
            <a:pPr algn="ctr"/>
            <a:r>
              <a:rPr lang="zh-CN" altLang="en-US" sz="3600" b="1">
                <a:solidFill>
                  <a:srgbClr val="FF0000"/>
                </a:solidFill>
                <a:effectLst>
                  <a:outerShdw blurRad="38100" dist="25400" dir="5400000" algn="ctr" rotWithShape="0">
                    <a:srgbClr val="6E747A">
                      <a:alpha val="43000"/>
                    </a:srgbClr>
                  </a:outerShdw>
                </a:effectLst>
                <a:highlight>
                  <a:srgbClr val="00FF00"/>
                </a:highlight>
              </a:rPr>
              <a:t>议题二：从苏州相城区</a:t>
            </a:r>
            <a:r>
              <a:rPr lang="zh-CN" altLang="en-US" sz="3600" b="1">
                <a:solidFill>
                  <a:srgbClr val="FF0000"/>
                </a:solidFill>
                <a:effectLst>
                  <a:outerShdw blurRad="38100" dist="25400" dir="5400000" algn="ctr" rotWithShape="0">
                    <a:srgbClr val="6E747A">
                      <a:alpha val="43000"/>
                    </a:srgbClr>
                  </a:outerShdw>
                </a:effectLst>
                <a:highlight>
                  <a:srgbClr val="00FF00"/>
                </a:highlight>
                <a:sym typeface="+mn-ea"/>
              </a:rPr>
              <a:t>解</a:t>
            </a:r>
            <a:r>
              <a:rPr lang="en-US" altLang="zh-CN" sz="3600" b="1">
                <a:solidFill>
                  <a:srgbClr val="FF0000"/>
                </a:solidFill>
                <a:effectLst>
                  <a:outerShdw blurRad="38100" dist="25400" dir="5400000" algn="ctr" rotWithShape="0">
                    <a:srgbClr val="6E747A">
                      <a:alpha val="43000"/>
                    </a:srgbClr>
                  </a:outerShdw>
                </a:effectLst>
                <a:highlight>
                  <a:srgbClr val="00FF00"/>
                </a:highlight>
              </a:rPr>
              <a:t>“</a:t>
            </a:r>
            <a:r>
              <a:rPr lang="zh-CN" altLang="en-US" sz="3600" b="1">
                <a:solidFill>
                  <a:srgbClr val="FF0000"/>
                </a:solidFill>
                <a:effectLst>
                  <a:outerShdw blurRad="38100" dist="25400" dir="5400000" algn="ctr" rotWithShape="0">
                    <a:srgbClr val="6E747A">
                      <a:alpha val="43000"/>
                    </a:srgbClr>
                  </a:outerShdw>
                </a:effectLst>
                <a:highlight>
                  <a:srgbClr val="00FF00"/>
                </a:highlight>
              </a:rPr>
              <a:t>新业态新就业群体</a:t>
            </a:r>
            <a:r>
              <a:rPr lang="en-US" altLang="zh-CN" sz="3600" b="1">
                <a:solidFill>
                  <a:srgbClr val="FF0000"/>
                </a:solidFill>
                <a:effectLst>
                  <a:outerShdw blurRad="38100" dist="25400" dir="5400000" algn="ctr" rotWithShape="0">
                    <a:srgbClr val="6E747A">
                      <a:alpha val="43000"/>
                    </a:srgbClr>
                  </a:outerShdw>
                </a:effectLst>
                <a:highlight>
                  <a:srgbClr val="00FF00"/>
                </a:highlight>
              </a:rPr>
              <a:t>”</a:t>
            </a:r>
            <a:r>
              <a:rPr lang="zh-CN" altLang="en-US" sz="3600" b="1">
                <a:solidFill>
                  <a:srgbClr val="FF0000"/>
                </a:solidFill>
                <a:effectLst>
                  <a:outerShdw blurRad="38100" dist="25400" dir="5400000" algn="ctr" rotWithShape="0">
                    <a:srgbClr val="6E747A">
                      <a:alpha val="43000"/>
                    </a:srgbClr>
                  </a:outerShdw>
                </a:effectLst>
                <a:highlight>
                  <a:srgbClr val="00FF00"/>
                </a:highlight>
              </a:rPr>
              <a:t>所</a:t>
            </a:r>
            <a:r>
              <a:rPr lang="zh-CN" altLang="en-US" sz="3600" b="1">
                <a:solidFill>
                  <a:srgbClr val="FF0000"/>
                </a:solidFill>
                <a:effectLst>
                  <a:outerShdw blurRad="38100" dist="25400" dir="5400000" algn="ctr" rotWithShape="0">
                    <a:srgbClr val="6E747A">
                      <a:alpha val="43000"/>
                    </a:srgbClr>
                  </a:outerShdw>
                </a:effectLst>
                <a:highlight>
                  <a:srgbClr val="00FF00"/>
                </a:highlight>
                <a:sym typeface="+mn-ea"/>
              </a:rPr>
              <a:t>难看</a:t>
            </a:r>
            <a:endParaRPr lang="zh-CN" altLang="en-US" sz="3600" b="1">
              <a:solidFill>
                <a:srgbClr val="FF0000"/>
              </a:solidFill>
              <a:effectLst>
                <a:outerShdw blurRad="38100" dist="25400" dir="5400000" algn="ctr" rotWithShape="0">
                  <a:srgbClr val="6E747A">
                    <a:alpha val="43000"/>
                  </a:srgbClr>
                </a:outerShdw>
              </a:effectLst>
              <a:highlight>
                <a:srgbClr val="00FF00"/>
              </a:highlight>
            </a:endParaRPr>
          </a:p>
          <a:p>
            <a:pPr algn="ctr"/>
            <a:r>
              <a:rPr lang="zh-CN" altLang="en-US" sz="3600" b="1">
                <a:solidFill>
                  <a:srgbClr val="FF0000"/>
                </a:solidFill>
                <a:effectLst>
                  <a:outerShdw blurRad="38100" dist="25400" dir="5400000" algn="ctr" rotWithShape="0">
                    <a:srgbClr val="6E747A">
                      <a:alpha val="43000"/>
                    </a:srgbClr>
                  </a:outerShdw>
                </a:effectLst>
                <a:highlight>
                  <a:srgbClr val="00FF00"/>
                </a:highlight>
              </a:rPr>
              <a:t>如何发扬基层民主</a:t>
            </a:r>
            <a:endParaRPr lang="zh-CN" altLang="en-US" sz="3600" b="1">
              <a:solidFill>
                <a:srgbClr val="FF0000"/>
              </a:solidFill>
              <a:effectLst>
                <a:outerShdw blurRad="38100" dist="25400" dir="5400000" algn="ctr" rotWithShape="0">
                  <a:srgbClr val="6E747A">
                    <a:alpha val="43000"/>
                  </a:srgbClr>
                </a:outerShdw>
              </a:effectLst>
              <a:highlight>
                <a:srgbClr val="00FF00"/>
              </a:highlight>
            </a:endParaRPr>
          </a:p>
        </p:txBody>
      </p:sp>
      <p:sp>
        <p:nvSpPr>
          <p:cNvPr id="4" name="文本框 3"/>
          <p:cNvSpPr txBox="1"/>
          <p:nvPr/>
        </p:nvSpPr>
        <p:spPr>
          <a:xfrm>
            <a:off x="291465" y="891540"/>
            <a:ext cx="11506835" cy="3907790"/>
          </a:xfrm>
          <a:prstGeom prst="rect">
            <a:avLst/>
          </a:prstGeom>
          <a:noFill/>
        </p:spPr>
        <p:txBody>
          <a:bodyPr wrap="square" rtlCol="0" anchor="t">
            <a:spAutoFit/>
          </a:bodyPr>
          <a:p>
            <a:endParaRPr lang="zh-CN" altLang="en-US" sz="2800" b="1">
              <a:solidFill>
                <a:srgbClr val="FF0000"/>
              </a:solidFill>
              <a:latin typeface="微软雅黑" panose="020B0503020204020204" charset="-122"/>
              <a:ea typeface="微软雅黑" panose="020B0503020204020204" charset="-122"/>
              <a:sym typeface="+mn-ea"/>
            </a:endParaRPr>
          </a:p>
          <a:p>
            <a:r>
              <a:rPr lang="zh-CN" altLang="en-US" sz="2800" b="1">
                <a:solidFill>
                  <a:srgbClr val="FF0000"/>
                </a:solidFill>
                <a:latin typeface="微软雅黑" panose="020B0503020204020204" charset="-122"/>
                <a:ea typeface="微软雅黑" panose="020B0503020204020204" charset="-122"/>
                <a:sym typeface="+mn-ea"/>
              </a:rPr>
              <a:t> </a:t>
            </a:r>
            <a:r>
              <a:rPr lang="zh-CN" altLang="en-US">
                <a:sym typeface="+mn-ea"/>
              </a:rPr>
              <a:t> </a:t>
            </a:r>
            <a:endParaRPr lang="zh-CN" altLang="en-US"/>
          </a:p>
          <a:p>
            <a:r>
              <a:rPr lang="en-US" altLang="zh-CN" sz="2400" b="1">
                <a:latin typeface="微软雅黑" panose="020B0503020204020204" charset="-122"/>
                <a:ea typeface="微软雅黑" panose="020B0503020204020204" charset="-122"/>
              </a:rPr>
              <a:t>       </a:t>
            </a:r>
            <a:r>
              <a:rPr lang="zh-CN" altLang="en-US" sz="2400" b="1">
                <a:latin typeface="微软雅黑" panose="020B0503020204020204" charset="-122"/>
                <a:ea typeface="微软雅黑" panose="020B0503020204020204" charset="-122"/>
              </a:rPr>
              <a:t>依托领导干部恳谈周活动，社区居民详细了解了新业态新就业群体在就业保障、消费维权、人身安全等方面存在的问题，并通过居民大会的协商，决定在相关快递站点附近建设充电桩以满足居民及路人充电的需求。</a:t>
            </a:r>
            <a:endParaRPr lang="zh-CN" altLang="en-US" sz="2400" b="1">
              <a:latin typeface="微软雅黑" panose="020B0503020204020204" charset="-122"/>
              <a:ea typeface="微软雅黑" panose="020B0503020204020204" charset="-122"/>
            </a:endParaRPr>
          </a:p>
          <a:p>
            <a:r>
              <a:rPr lang="en-US" altLang="zh-CN" sz="2400" b="1">
                <a:latin typeface="微软雅黑" panose="020B0503020204020204" charset="-122"/>
                <a:ea typeface="微软雅黑" panose="020B0503020204020204" charset="-122"/>
              </a:rPr>
              <a:t>       </a:t>
            </a:r>
            <a:r>
              <a:rPr lang="zh-CN" altLang="en-US" sz="2400" b="1">
                <a:latin typeface="微软雅黑" panose="020B0503020204020204" charset="-122"/>
                <a:ea typeface="微软雅黑" panose="020B0503020204020204" charset="-122"/>
              </a:rPr>
              <a:t>一系列的送清凉、送服务，促使新业态新就业群体参与基层治理热情高涨。多名外卖小哥主动向属地村（社区）报到，与党员志愿者一起捡塑料瓶，清除白色垃圾，保护河道美丽、干净、整洁；在给顾客送餐的同时，将反诈骗、普法、生态环境保护等宣传资料、节假日安全提醒送达给居民，形成“以服务换服务、抓服务促治理”的良性循环。</a:t>
            </a:r>
            <a:endParaRPr lang="zh-CN" altLang="en-US" sz="2400" b="1">
              <a:latin typeface="微软雅黑" panose="020B0503020204020204" charset="-122"/>
              <a:ea typeface="微软雅黑" panose="020B0503020204020204" charset="-122"/>
            </a:endParaRPr>
          </a:p>
        </p:txBody>
      </p:sp>
      <p:sp>
        <p:nvSpPr>
          <p:cNvPr id="5" name="文本框 4"/>
          <p:cNvSpPr txBox="1"/>
          <p:nvPr/>
        </p:nvSpPr>
        <p:spPr>
          <a:xfrm>
            <a:off x="370205" y="5025390"/>
            <a:ext cx="11026775" cy="521970"/>
          </a:xfrm>
          <a:prstGeom prst="rect">
            <a:avLst/>
          </a:prstGeom>
          <a:noFill/>
        </p:spPr>
        <p:txBody>
          <a:bodyPr wrap="square" rtlCol="0">
            <a:spAutoFit/>
          </a:bodyPr>
          <a:p>
            <a:r>
              <a:rPr lang="zh-CN" altLang="en-US" sz="2800" b="1">
                <a:solidFill>
                  <a:srgbClr val="FF0000"/>
                </a:solidFill>
                <a:highlight>
                  <a:srgbClr val="FFFF00"/>
                </a:highlight>
              </a:rPr>
              <a:t>请结合材料回答：苏州相城区居民是如何直接行使民主权利的？</a:t>
            </a:r>
            <a:endParaRPr lang="zh-CN" altLang="en-US" sz="2800" b="1">
              <a:solidFill>
                <a:srgbClr val="FF0000"/>
              </a:solidFill>
              <a:highlight>
                <a:srgbClr val="FFFF00"/>
              </a:highlight>
            </a:endParaRPr>
          </a:p>
        </p:txBody>
      </p:sp>
      <p:cxnSp>
        <p:nvCxnSpPr>
          <p:cNvPr id="6" name="直接连接符 5"/>
          <p:cNvCxnSpPr/>
          <p:nvPr>
            <p:custDataLst>
              <p:tags r:id="rId1"/>
            </p:custDataLst>
          </p:nvPr>
        </p:nvCxnSpPr>
        <p:spPr>
          <a:xfrm>
            <a:off x="1598295" y="2124075"/>
            <a:ext cx="2720975" cy="635"/>
          </a:xfrm>
          <a:prstGeom prst="line">
            <a:avLst/>
          </a:prstGeom>
          <a:ln w="50800" cmpd="sng">
            <a:solidFill>
              <a:srgbClr val="FF0000"/>
            </a:solidFill>
            <a:prstDash val="solid"/>
          </a:ln>
        </p:spPr>
        <p:style>
          <a:lnRef idx="2">
            <a:schemeClr val="accent1"/>
          </a:lnRef>
          <a:fillRef idx="0">
            <a:srgbClr val="FFFFFF"/>
          </a:fillRef>
          <a:effectRef idx="0">
            <a:srgbClr val="FFFFFF"/>
          </a:effectRef>
          <a:fontRef idx="minor">
            <a:schemeClr val="tx1"/>
          </a:fontRef>
        </p:style>
      </p:cxnSp>
      <p:cxnSp>
        <p:nvCxnSpPr>
          <p:cNvPr id="3" name="直接连接符 2"/>
          <p:cNvCxnSpPr/>
          <p:nvPr>
            <p:custDataLst>
              <p:tags r:id="rId2"/>
            </p:custDataLst>
          </p:nvPr>
        </p:nvCxnSpPr>
        <p:spPr>
          <a:xfrm flipV="1">
            <a:off x="5828665" y="2099310"/>
            <a:ext cx="1519555" cy="25400"/>
          </a:xfrm>
          <a:prstGeom prst="line">
            <a:avLst/>
          </a:prstGeom>
          <a:ln w="50800" cmpd="sng">
            <a:solidFill>
              <a:srgbClr val="FF0000"/>
            </a:solidFill>
            <a:prstDash val="solid"/>
          </a:ln>
        </p:spPr>
        <p:style>
          <a:lnRef idx="2">
            <a:schemeClr val="accent1"/>
          </a:lnRef>
          <a:fillRef idx="0">
            <a:srgbClr val="FFFFFF"/>
          </a:fillRef>
          <a:effectRef idx="0">
            <a:srgbClr val="FFFFFF"/>
          </a:effectRef>
          <a:fontRef idx="minor">
            <a:schemeClr val="tx1"/>
          </a:fontRef>
        </p:style>
      </p:cxnSp>
      <p:cxnSp>
        <p:nvCxnSpPr>
          <p:cNvPr id="7" name="直接连接符 6"/>
          <p:cNvCxnSpPr/>
          <p:nvPr>
            <p:custDataLst>
              <p:tags r:id="rId3"/>
            </p:custDataLst>
          </p:nvPr>
        </p:nvCxnSpPr>
        <p:spPr>
          <a:xfrm flipV="1">
            <a:off x="3502025" y="2496185"/>
            <a:ext cx="2197100" cy="12065"/>
          </a:xfrm>
          <a:prstGeom prst="line">
            <a:avLst/>
          </a:prstGeom>
          <a:ln w="50800" cmpd="sng">
            <a:solidFill>
              <a:srgbClr val="FF0000"/>
            </a:solidFill>
            <a:prstDash val="solid"/>
          </a:ln>
        </p:spPr>
        <p:style>
          <a:lnRef idx="2">
            <a:schemeClr val="accent1"/>
          </a:lnRef>
          <a:fillRef idx="0">
            <a:srgbClr val="FFFFFF"/>
          </a:fillRef>
          <a:effectRef idx="0">
            <a:srgbClr val="FFFFFF"/>
          </a:effectRef>
          <a:fontRef idx="minor">
            <a:schemeClr val="tx1"/>
          </a:fontRef>
        </p:style>
      </p:cxnSp>
      <p:cxnSp>
        <p:nvCxnSpPr>
          <p:cNvPr id="8" name="直接连接符 7"/>
          <p:cNvCxnSpPr/>
          <p:nvPr>
            <p:custDataLst>
              <p:tags r:id="rId4"/>
            </p:custDataLst>
          </p:nvPr>
        </p:nvCxnSpPr>
        <p:spPr>
          <a:xfrm>
            <a:off x="6863715" y="2508250"/>
            <a:ext cx="1934210" cy="0"/>
          </a:xfrm>
          <a:prstGeom prst="line">
            <a:avLst/>
          </a:prstGeom>
          <a:ln w="50800" cmpd="sng">
            <a:solidFill>
              <a:srgbClr val="FF0000"/>
            </a:solidFill>
            <a:prstDash val="solid"/>
          </a:ln>
        </p:spPr>
        <p:style>
          <a:lnRef idx="2">
            <a:schemeClr val="accent1"/>
          </a:lnRef>
          <a:fillRef idx="0">
            <a:srgbClr val="FFFFFF"/>
          </a:fillRef>
          <a:effectRef idx="0">
            <a:srgbClr val="FFFFFF"/>
          </a:effectRef>
          <a:fontRef idx="minor">
            <a:schemeClr val="tx1"/>
          </a:fontRef>
        </p:style>
      </p:cxnSp>
      <p:cxnSp>
        <p:nvCxnSpPr>
          <p:cNvPr id="9" name="直接连接符 8"/>
          <p:cNvCxnSpPr/>
          <p:nvPr>
            <p:custDataLst>
              <p:tags r:id="rId5"/>
            </p:custDataLst>
          </p:nvPr>
        </p:nvCxnSpPr>
        <p:spPr>
          <a:xfrm>
            <a:off x="5930900" y="3575050"/>
            <a:ext cx="5583555" cy="19685"/>
          </a:xfrm>
          <a:prstGeom prst="line">
            <a:avLst/>
          </a:prstGeom>
          <a:ln w="50800" cmpd="sng">
            <a:solidFill>
              <a:srgbClr val="FF0000"/>
            </a:solidFill>
            <a:prstDash val="solid"/>
          </a:ln>
        </p:spPr>
        <p:style>
          <a:lnRef idx="2">
            <a:schemeClr val="accent1"/>
          </a:lnRef>
          <a:fillRef idx="0">
            <a:srgbClr val="FFFFFF"/>
          </a:fillRef>
          <a:effectRef idx="0">
            <a:srgbClr val="FFFFFF"/>
          </a:effectRef>
          <a:fontRef idx="minor">
            <a:schemeClr val="tx1"/>
          </a:fontRef>
        </p:style>
      </p:cxnSp>
      <p:cxnSp>
        <p:nvCxnSpPr>
          <p:cNvPr id="10" name="直接连接符 9"/>
          <p:cNvCxnSpPr/>
          <p:nvPr>
            <p:custDataLst>
              <p:tags r:id="rId6"/>
            </p:custDataLst>
          </p:nvPr>
        </p:nvCxnSpPr>
        <p:spPr>
          <a:xfrm flipV="1">
            <a:off x="601345" y="4348480"/>
            <a:ext cx="5161915" cy="12700"/>
          </a:xfrm>
          <a:prstGeom prst="line">
            <a:avLst/>
          </a:prstGeom>
          <a:ln w="50800" cmpd="sng">
            <a:solidFill>
              <a:srgbClr val="FF0000"/>
            </a:solidFill>
            <a:prstDash val="solid"/>
          </a:ln>
        </p:spPr>
        <p:style>
          <a:lnRef idx="2">
            <a:schemeClr val="accent1"/>
          </a:lnRef>
          <a:fillRef idx="0">
            <a:srgbClr val="FFFFFF"/>
          </a:fillRef>
          <a:effectRef idx="0">
            <a:srgbClr val="FFFFFF"/>
          </a:effectRef>
          <a:fontRef idx="minor">
            <a:schemeClr val="tx1"/>
          </a:fontRef>
        </p:style>
      </p:cxnSp>
      <p:cxnSp>
        <p:nvCxnSpPr>
          <p:cNvPr id="11" name="直接连接符 10"/>
          <p:cNvCxnSpPr/>
          <p:nvPr>
            <p:custDataLst>
              <p:tags r:id="rId7"/>
            </p:custDataLst>
          </p:nvPr>
        </p:nvCxnSpPr>
        <p:spPr>
          <a:xfrm>
            <a:off x="6978650" y="4310380"/>
            <a:ext cx="4164965" cy="25400"/>
          </a:xfrm>
          <a:prstGeom prst="line">
            <a:avLst/>
          </a:prstGeom>
          <a:ln w="50800" cmpd="sng">
            <a:solidFill>
              <a:srgbClr val="FF0000"/>
            </a:solidFill>
            <a:prstDash val="solid"/>
          </a:ln>
        </p:spPr>
        <p:style>
          <a:lnRef idx="2">
            <a:schemeClr val="accent1"/>
          </a:lnRef>
          <a:fillRef idx="0">
            <a:srgbClr val="FFFFFF"/>
          </a:fillRef>
          <a:effectRef idx="0">
            <a:srgbClr val="FFFFFF"/>
          </a:effectRef>
          <a:fontRef idx="minor">
            <a:schemeClr val="tx1"/>
          </a:fontRef>
        </p:style>
      </p:cxnSp>
      <p:cxnSp>
        <p:nvCxnSpPr>
          <p:cNvPr id="12" name="直接连接符 11"/>
          <p:cNvCxnSpPr/>
          <p:nvPr>
            <p:custDataLst>
              <p:tags r:id="rId8"/>
            </p:custDataLst>
          </p:nvPr>
        </p:nvCxnSpPr>
        <p:spPr>
          <a:xfrm flipV="1">
            <a:off x="9176385" y="2482850"/>
            <a:ext cx="855345" cy="24130"/>
          </a:xfrm>
          <a:prstGeom prst="line">
            <a:avLst/>
          </a:prstGeom>
          <a:ln w="50800" cmpd="sng">
            <a:solidFill>
              <a:srgbClr val="FF0000"/>
            </a:solidFill>
            <a:prstDash val="solid"/>
          </a:ln>
        </p:spPr>
        <p:style>
          <a:lnRef idx="2">
            <a:schemeClr val="accent1"/>
          </a:lnRef>
          <a:fillRef idx="0">
            <a:srgbClr val="FFFFFF"/>
          </a:fillRef>
          <a:effectRef idx="0">
            <a:srgbClr val="FFFFFF"/>
          </a:effectRef>
          <a:fontRef idx="minor">
            <a:schemeClr val="tx1"/>
          </a:fontRef>
        </p:style>
      </p:cxn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ppt_x"/>
                                          </p:val>
                                        </p:tav>
                                        <p:tav tm="100000">
                                          <p:val>
                                            <p:strVal val="#ppt_x"/>
                                          </p:val>
                                        </p:tav>
                                      </p:tavLst>
                                    </p:anim>
                                    <p:anim calcmode="lin" valueType="num">
                                      <p:cBhvr additive="base">
                                        <p:cTn id="4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500" fill="hold"/>
                                        <p:tgtEl>
                                          <p:spTgt spid="10"/>
                                        </p:tgtEl>
                                        <p:attrNameLst>
                                          <p:attrName>ppt_x</p:attrName>
                                        </p:attrNameLst>
                                      </p:cBhvr>
                                      <p:tavLst>
                                        <p:tav tm="0">
                                          <p:val>
                                            <p:strVal val="#ppt_x"/>
                                          </p:val>
                                        </p:tav>
                                        <p:tav tm="100000">
                                          <p:val>
                                            <p:strVal val="#ppt_x"/>
                                          </p:val>
                                        </p:tav>
                                      </p:tavLst>
                                    </p:anim>
                                    <p:anim calcmode="lin" valueType="num">
                                      <p:cBhvr additive="base">
                                        <p:cTn id="5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AS_UNIQUEID" val="3411"/>
  <p:tag name="KSO_WM_BEAUTIFY_FLAG" val=""/>
</p:tagLst>
</file>

<file path=ppt/tags/tag101.xml><?xml version="1.0" encoding="utf-8"?>
<p:tagLst xmlns:p="http://schemas.openxmlformats.org/presentationml/2006/main">
  <p:tag name="AS_UNIQUEID" val="3415"/>
</p:tagLst>
</file>

<file path=ppt/tags/tag102.xml><?xml version="1.0" encoding="utf-8"?>
<p:tagLst xmlns:p="http://schemas.openxmlformats.org/presentationml/2006/main">
  <p:tag name="AS_UNIQUEID" val="418"/>
</p:tagLst>
</file>

<file path=ppt/tags/tag103.xml><?xml version="1.0" encoding="utf-8"?>
<p:tagLst xmlns:p="http://schemas.openxmlformats.org/presentationml/2006/main">
  <p:tag name="AS_UNIQUEID" val="419"/>
  <p:tag name="KSO_WM_BEAUTIFY_FLAG" val=""/>
</p:tagLst>
</file>

<file path=ppt/tags/tag104.xml><?xml version="1.0" encoding="utf-8"?>
<p:tagLst xmlns:p="http://schemas.openxmlformats.org/presentationml/2006/main">
  <p:tag name="AS_UNIQUEID" val="420"/>
  <p:tag name="KSO_WM_BEAUTIFY_FLAG" val=""/>
</p:tagLst>
</file>

<file path=ppt/tags/tag105.xml><?xml version="1.0" encoding="utf-8"?>
<p:tagLst xmlns:p="http://schemas.openxmlformats.org/presentationml/2006/main">
  <p:tag name="AS_UNIQUEID" val="421"/>
  <p:tag name="KSO_WM_BEAUTIFY_FLAG" val=""/>
</p:tagLst>
</file>

<file path=ppt/tags/tag106.xml><?xml version="1.0" encoding="utf-8"?>
<p:tagLst xmlns:p="http://schemas.openxmlformats.org/presentationml/2006/main">
  <p:tag name="AS_UNIQUEID" val="423"/>
  <p:tag name="KSO_WM_BEAUTIFY_FLAG" val=""/>
</p:tagLst>
</file>

<file path=ppt/tags/tag107.xml><?xml version="1.0" encoding="utf-8"?>
<p:tagLst xmlns:p="http://schemas.openxmlformats.org/presentationml/2006/main">
  <p:tag name="AS_UNIQUEID" val="426"/>
  <p:tag name="KSO_WM_BEAUTIFY_FLAG" val=""/>
</p:tagLst>
</file>

<file path=ppt/tags/tag108.xml><?xml version="1.0" encoding="utf-8"?>
<p:tagLst xmlns:p="http://schemas.openxmlformats.org/presentationml/2006/main">
  <p:tag name="AS_UNIQUEID" val="3416"/>
  <p:tag name="KSO_WM_BEAUTIFY_FLAG" val=""/>
</p:tagLst>
</file>

<file path=ppt/tags/tag109.xml><?xml version="1.0" encoding="utf-8"?>
<p:tagLst xmlns:p="http://schemas.openxmlformats.org/presentationml/2006/main">
  <p:tag name="AS_UNIQUEID" val="3836"/>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AS_UNIQUEID" val="11245"/>
</p:tagLst>
</file>

<file path=ppt/tags/tag111.xml><?xml version="1.0" encoding="utf-8"?>
<p:tagLst xmlns:p="http://schemas.openxmlformats.org/presentationml/2006/main">
  <p:tag name="AS_UNIQUEID" val="11248"/>
</p:tagLst>
</file>

<file path=ppt/tags/tag112.xml><?xml version="1.0" encoding="utf-8"?>
<p:tagLst xmlns:p="http://schemas.openxmlformats.org/presentationml/2006/main">
  <p:tag name="KSO_WM_SPECIAL_SOURCE" val="bdnull"/>
</p:tagLst>
</file>

<file path=ppt/tags/tag113.xml><?xml version="1.0" encoding="utf-8"?>
<p:tagLst xmlns:p="http://schemas.openxmlformats.org/presentationml/2006/main">
  <p:tag name="AS_UNIQUEID" val="11240"/>
</p:tagLst>
</file>

<file path=ppt/tags/tag114.xml><?xml version="1.0" encoding="utf-8"?>
<p:tagLst xmlns:p="http://schemas.openxmlformats.org/presentationml/2006/main">
  <p:tag name="AS_UNIQUEID" val="11241"/>
</p:tagLst>
</file>

<file path=ppt/tags/tag115.xml><?xml version="1.0" encoding="utf-8"?>
<p:tagLst xmlns:p="http://schemas.openxmlformats.org/presentationml/2006/main">
  <p:tag name="AS_UNIQUEID" val="11242"/>
</p:tagLst>
</file>

<file path=ppt/tags/tag116.xml><?xml version="1.0" encoding="utf-8"?>
<p:tagLst xmlns:p="http://schemas.openxmlformats.org/presentationml/2006/main">
  <p:tag name="AS_UNIQUEID" val="11245"/>
</p:tagLst>
</file>

<file path=ppt/tags/tag117.xml><?xml version="1.0" encoding="utf-8"?>
<p:tagLst xmlns:p="http://schemas.openxmlformats.org/presentationml/2006/main">
  <p:tag name="AS_UNIQUEID" val="11248"/>
</p:tagLst>
</file>

<file path=ppt/tags/tag118.xml><?xml version="1.0" encoding="utf-8"?>
<p:tagLst xmlns:p="http://schemas.openxmlformats.org/presentationml/2006/main">
  <p:tag name="KSO_WM_SPECIAL_SOURCE" val="bdnull"/>
</p:tagLst>
</file>

<file path=ppt/tags/tag119.xml><?xml version="1.0" encoding="utf-8"?>
<p:tagLst xmlns:p="http://schemas.openxmlformats.org/presentationml/2006/main">
  <p:tag name="AS_UNIQUEID" val="11240"/>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AS_UNIQUEID" val="11241"/>
</p:tagLst>
</file>

<file path=ppt/tags/tag121.xml><?xml version="1.0" encoding="utf-8"?>
<p:tagLst xmlns:p="http://schemas.openxmlformats.org/presentationml/2006/main">
  <p:tag name="AS_UNIQUEID" val="11242"/>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205081"/>
</p:tagLst>
</file>

<file path=ppt/tags/tag131.xml><?xml version="1.0" encoding="utf-8"?>
<p:tagLst xmlns:p="http://schemas.openxmlformats.org/presentationml/2006/main">
  <p:tag name="AS_UNIQUEID" val="5"/>
  <p:tag name="KSO_WM_BEAUTIFY_FLAG" val=""/>
</p:tagLst>
</file>

<file path=ppt/tags/tag132.xml><?xml version="1.0" encoding="utf-8"?>
<p:tagLst xmlns:p="http://schemas.openxmlformats.org/presentationml/2006/main">
  <p:tag name="AS_UNIQUEID" val="7"/>
  <p:tag name="KSO_WM_BEAUTIFY_FLAG" val=""/>
</p:tagLst>
</file>

<file path=ppt/tags/tag133.xml><?xml version="1.0" encoding="utf-8"?>
<p:tagLst xmlns:p="http://schemas.openxmlformats.org/presentationml/2006/main">
  <p:tag name="KSO_WM_UNIT_TABLE_BEAUTIFY" val="smartTable{c10f9945-cd31-4082-8ec9-340233ba097c}"/>
  <p:tag name="TABLE_ENDDRAG_ORIGIN_RECT" val="940*408"/>
  <p:tag name="TABLE_ENDDRAG_RECT" val="20*115*940*408"/>
  <p:tag name="TABLE_AUTOADJUST_FLAG" val="1"/>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wm#"/>
  <p:tag name="KSO_WM_TEMPLATE_CATEGORY" val="custom"/>
  <p:tag name="KSO_WM_TEMPLATE_INDEX" val="20205081"/>
</p:tagLst>
</file>

<file path=ppt/tags/tag145.xml><?xml version="1.0" encoding="utf-8"?>
<p:tagLst xmlns:p="http://schemas.openxmlformats.org/presentationml/2006/main">
  <p:tag name="AS_UNIQUEID" val="6682"/>
</p:tagLst>
</file>

<file path=ppt/tags/tag146.xml><?xml version="1.0" encoding="utf-8"?>
<p:tagLst xmlns:p="http://schemas.openxmlformats.org/presentationml/2006/main">
  <p:tag name="AS_UNIQUEID" val="6683"/>
</p:tagLst>
</file>

<file path=ppt/tags/tag147.xml><?xml version="1.0" encoding="utf-8"?>
<p:tagLst xmlns:p="http://schemas.openxmlformats.org/presentationml/2006/main">
  <p:tag name="AS_UNIQUEID" val="6684"/>
</p:tagLst>
</file>

<file path=ppt/tags/tag148.xml><?xml version="1.0" encoding="utf-8"?>
<p:tagLst xmlns:p="http://schemas.openxmlformats.org/presentationml/2006/main">
  <p:tag name="AS_UNIQUEID" val="6685"/>
</p:tagLst>
</file>

<file path=ppt/tags/tag149.xml><?xml version="1.0" encoding="utf-8"?>
<p:tagLst xmlns:p="http://schemas.openxmlformats.org/presentationml/2006/main">
  <p:tag name="AS_UNIQUEID" val="6686"/>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AS_UNIQUEID" val="6687"/>
</p:tagLst>
</file>

<file path=ppt/tags/tag151.xml><?xml version="1.0" encoding="utf-8"?>
<p:tagLst xmlns:p="http://schemas.openxmlformats.org/presentationml/2006/main">
  <p:tag name="AS_UNIQUEID" val="6688"/>
</p:tagLst>
</file>

<file path=ppt/tags/tag152.xml><?xml version="1.0" encoding="utf-8"?>
<p:tagLst xmlns:p="http://schemas.openxmlformats.org/presentationml/2006/main">
  <p:tag name="AS_UNIQUEID" val="8634"/>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AS_UNIQUEID" val="11245"/>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wm#"/>
  <p:tag name="KSO_WM_TEMPLATE_CATEGORY" val="custom"/>
  <p:tag name="KSO_WM_TEMPLATE_INDEX" val="20205081"/>
</p:tagLst>
</file>

<file path=ppt/tags/tag184.xml><?xml version="1.0" encoding="utf-8"?>
<p:tagLst xmlns:p="http://schemas.openxmlformats.org/presentationml/2006/main">
  <p:tag name="KSO_WM_BEAUTIFY_FLAG" val="#wm#"/>
  <p:tag name="KSO_WM_TEMPLATE_CATEGORY" val="custom"/>
  <p:tag name="KSO_WM_TEMPLATE_INDEX" val="20205081"/>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wm#"/>
  <p:tag name="KSO_WM_TEMPLATE_CATEGORY" val="custom"/>
  <p:tag name="KSO_WM_TEMPLATE_INDEX" val="20205081"/>
</p:tagLst>
</file>

<file path=ppt/tags/tag192.xml><?xml version="1.0" encoding="utf-8"?>
<p:tagLst xmlns:p="http://schemas.openxmlformats.org/presentationml/2006/main">
  <p:tag name="COMMONDATA" val="eyJoZGlkIjoiMDAzZDlmYzg2OTk0M2UzZGIyMmFkMjQ2OGNlZDQ4NWUifQ=="/>
  <p:tag name="KSO_WPP_MARK_KEY" val="06ee2c32-00db-4887-8060-a0214542e7b7"/>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AS_UNIQUEID" val="5217"/>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3.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4.xml><?xml version="1.0" encoding="utf-8"?>
<p:tagLst xmlns:p="http://schemas.openxmlformats.org/presentationml/2006/main">
  <p:tag name="AS_UNIQUEID" val="6894"/>
  <p:tag name="KSO_WM_BEAUTIFY_FLAG" val=""/>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AS_UNIQUEID" val="6665"/>
</p:tagLst>
</file>

<file path=ppt/tags/tag67.xml><?xml version="1.0" encoding="utf-8"?>
<p:tagLst xmlns:p="http://schemas.openxmlformats.org/presentationml/2006/main">
  <p:tag name="AS_UNIQUEID" val="6666"/>
  <p:tag name="KSO_WM_BEAUTIFY_FLAG" val=""/>
</p:tagLst>
</file>

<file path=ppt/tags/tag68.xml><?xml version="1.0" encoding="utf-8"?>
<p:tagLst xmlns:p="http://schemas.openxmlformats.org/presentationml/2006/main">
  <p:tag name="AS_UNIQUEID" val="6667"/>
  <p:tag name="KSO_WM_BEAUTIFY_FLAG" val=""/>
</p:tagLst>
</file>

<file path=ppt/tags/tag69.xml><?xml version="1.0" encoding="utf-8"?>
<p:tagLst xmlns:p="http://schemas.openxmlformats.org/presentationml/2006/main">
  <p:tag name="AS_UNIQUEID" val="1089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ID" val="custom20205081_1*b*1"/>
  <p:tag name="KSO_WM_TEMPLATE_CATEGORY" val="custom"/>
  <p:tag name="KSO_WM_TEMPLATE_INDEX" val="20205081"/>
  <p:tag name="KSO_WM_UNIT_LAYERLEVEL" val="1"/>
  <p:tag name="KSO_WM_TAG_VERSION" val="1.0"/>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wm#"/>
  <p:tag name="KSO_WM_TEMPLATE_CATEGORY" val="custom"/>
  <p:tag name="KSO_WM_TEMPLATE_INDEX" val="20205081"/>
</p:tagLst>
</file>

<file path=ppt/tags/tag78.xml><?xml version="1.0" encoding="utf-8"?>
<p:tagLst xmlns:p="http://schemas.openxmlformats.org/presentationml/2006/main">
  <p:tag name="AS_UNIQUEID" val="649"/>
</p:tagLst>
</file>

<file path=ppt/tags/tag79.xml><?xml version="1.0" encoding="utf-8"?>
<p:tagLst xmlns:p="http://schemas.openxmlformats.org/presentationml/2006/main">
  <p:tag name="AS_UNIQUEID" val="650"/>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AS_UNIQUEID" val="651"/>
</p:tagLst>
</file>

<file path=ppt/tags/tag81.xml><?xml version="1.0" encoding="utf-8"?>
<p:tagLst xmlns:p="http://schemas.openxmlformats.org/presentationml/2006/main">
  <p:tag name="AS_UNIQUEID" val="652"/>
</p:tagLst>
</file>

<file path=ppt/tags/tag82.xml><?xml version="1.0" encoding="utf-8"?>
<p:tagLst xmlns:p="http://schemas.openxmlformats.org/presentationml/2006/main">
  <p:tag name="AS_UNIQUEID" val="653"/>
</p:tagLst>
</file>

<file path=ppt/tags/tag83.xml><?xml version="1.0" encoding="utf-8"?>
<p:tagLst xmlns:p="http://schemas.openxmlformats.org/presentationml/2006/main">
  <p:tag name="AS_UNIQUEID" val="654"/>
</p:tagLst>
</file>

<file path=ppt/tags/tag84.xml><?xml version="1.0" encoding="utf-8"?>
<p:tagLst xmlns:p="http://schemas.openxmlformats.org/presentationml/2006/main">
  <p:tag name="AS_UNIQUEID" val="655"/>
</p:tagLst>
</file>

<file path=ppt/tags/tag85.xml><?xml version="1.0" encoding="utf-8"?>
<p:tagLst xmlns:p="http://schemas.openxmlformats.org/presentationml/2006/main">
  <p:tag name="AS_UNIQUEID" val="656"/>
</p:tagLst>
</file>

<file path=ppt/tags/tag86.xml><?xml version="1.0" encoding="utf-8"?>
<p:tagLst xmlns:p="http://schemas.openxmlformats.org/presentationml/2006/main">
  <p:tag name="AS_UNIQUEID" val="657"/>
</p:tagLst>
</file>

<file path=ppt/tags/tag87.xml><?xml version="1.0" encoding="utf-8"?>
<p:tagLst xmlns:p="http://schemas.openxmlformats.org/presentationml/2006/main">
  <p:tag name="AS_UNIQUEID" val="658"/>
</p:tagLst>
</file>

<file path=ppt/tags/tag88.xml><?xml version="1.0" encoding="utf-8"?>
<p:tagLst xmlns:p="http://schemas.openxmlformats.org/presentationml/2006/main">
  <p:tag name="AS_UNIQUEID" val="659"/>
</p:tagLst>
</file>

<file path=ppt/tags/tag89.xml><?xml version="1.0" encoding="utf-8"?>
<p:tagLst xmlns:p="http://schemas.openxmlformats.org/presentationml/2006/main">
  <p:tag name="AS_UNIQUEID" val="66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AS_UNIQUEID" val="663"/>
</p:tagLst>
</file>

<file path=ppt/tags/tag91.xml><?xml version="1.0" encoding="utf-8"?>
<p:tagLst xmlns:p="http://schemas.openxmlformats.org/presentationml/2006/main">
  <p:tag name="AS_UNIQUEID" val="660"/>
</p:tagLst>
</file>

<file path=ppt/tags/tag92.xml><?xml version="1.0" encoding="utf-8"?>
<p:tagLst xmlns:p="http://schemas.openxmlformats.org/presentationml/2006/main">
  <p:tag name="KSO_WM_BEAUTIFY_FLAG" val="#wm#"/>
  <p:tag name="KSO_WM_TEMPLATE_CATEGORY" val="custom"/>
  <p:tag name="KSO_WM_TEMPLATE_INDEX" val="20205081"/>
</p:tagLst>
</file>

<file path=ppt/tags/tag93.xml><?xml version="1.0" encoding="utf-8"?>
<p:tagLst xmlns:p="http://schemas.openxmlformats.org/presentationml/2006/main">
  <p:tag name="KSO_WM_BEAUTIFY_FLAG" val="#wm#"/>
  <p:tag name="KSO_WM_TEMPLATE_CATEGORY" val="custom"/>
  <p:tag name="KSO_WM_TEMPLATE_INDEX" val="20205081"/>
</p:tagLst>
</file>

<file path=ppt/tags/tag94.xml><?xml version="1.0" encoding="utf-8"?>
<p:tagLst xmlns:p="http://schemas.openxmlformats.org/presentationml/2006/main">
  <p:tag name="AS_UNIQUEID" val="8613"/>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 name="TABLE_ENDDRAG_ORIGIN_RECT" val="846*316"/>
  <p:tag name="TABLE_ENDDRAG_RECT" val="70*201*846*316"/>
  <p:tag name="KSO_WM_UNIT_TABLE_BEAUTIFY" val="smartTable{32765d34-1b5e-4c90-bfea-31631fdf5253}"/>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AS_UNIQUEID" val="303"/>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5605</Words>
  <Application>WPS 演示</Application>
  <PresentationFormat>宽屏</PresentationFormat>
  <Paragraphs>339</Paragraphs>
  <Slides>16</Slides>
  <Notes>4</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16</vt:i4>
      </vt:variant>
    </vt:vector>
  </HeadingPairs>
  <TitlesOfParts>
    <vt:vector size="32" baseType="lpstr">
      <vt:lpstr>Arial</vt:lpstr>
      <vt:lpstr>宋体</vt:lpstr>
      <vt:lpstr>Wingdings</vt:lpstr>
      <vt:lpstr>Wingdings</vt:lpstr>
      <vt:lpstr>思源黑体 CN Normal</vt:lpstr>
      <vt:lpstr>微软雅黑</vt:lpstr>
      <vt:lpstr>黑体</vt:lpstr>
      <vt:lpstr>楷体</vt:lpstr>
      <vt:lpstr>Courier New</vt:lpstr>
      <vt:lpstr>Times New Roman</vt:lpstr>
      <vt:lpstr>Times New Roman</vt:lpstr>
      <vt:lpstr>华文中宋</vt:lpstr>
      <vt:lpstr>Arial Unicode MS</vt:lpstr>
      <vt:lpstr>Calibri</vt:lpstr>
      <vt:lpstr>华文琥珀</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李航</cp:lastModifiedBy>
  <cp:revision>209</cp:revision>
  <dcterms:created xsi:type="dcterms:W3CDTF">2019-06-19T02:08:00Z</dcterms:created>
  <dcterms:modified xsi:type="dcterms:W3CDTF">2023-09-19T09:37:27Z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F07F92971AB749CFB44D1AC842FD3570_11</vt:lpwstr>
  </property>
</Properties>
</file>