
<file path=[Content_Types].xml><?xml version="1.0" encoding="utf-8"?>
<Types xmlns="http://schemas.openxmlformats.org/package/2006/content-types">
  <Default Extension="wav" ContentType="audio/x-wav"/>
  <Default Extension="png" ContentType="image/png"/>
  <Default Extension="gif" ContentType="image/gif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524" r:id="rId5"/>
    <p:sldId id="525" r:id="rId6"/>
    <p:sldId id="526" r:id="rId7"/>
    <p:sldId id="556" r:id="rId8"/>
    <p:sldId id="283" r:id="rId9"/>
    <p:sldId id="268" r:id="rId10"/>
    <p:sldId id="566" r:id="rId11"/>
    <p:sldId id="567" r:id="rId12"/>
    <p:sldId id="568" r:id="rId13"/>
    <p:sldId id="569" r:id="rId14"/>
    <p:sldId id="570" r:id="rId15"/>
    <p:sldId id="411" r:id="rId16"/>
    <p:sldId id="412" r:id="rId17"/>
    <p:sldId id="416" r:id="rId18"/>
    <p:sldId id="422" r:id="rId19"/>
    <p:sldId id="423" r:id="rId20"/>
    <p:sldId id="661" r:id="rId21"/>
    <p:sldId id="662" r:id="rId22"/>
    <p:sldId id="736" r:id="rId23"/>
    <p:sldId id="737" r:id="rId24"/>
    <p:sldId id="738" r:id="rId25"/>
    <p:sldId id="739" r:id="rId26"/>
    <p:sldId id="740" r:id="rId27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1" name="幸全" initials="幸全" lastIdx="0" clrIdx="0"/>
  <p:cmAuthor id="3" name="fafa" initials="f" lastIdx="0" clrIdx="1"/>
  <p:cmAuthor id="4" name="王习习" initials="王" lastIdx="0" clrIdx="0"/>
  <p:cmAuthor id="5" name="dell" initials="d" lastIdx="0" clrIdx="2"/>
  <p:cmAuthor id="6" name="123" initials="1" lastIdx="0" clrIdx="0"/>
  <p:cmAuthor id="7" name="Administrator" initials="A" lastIdx="0" clrIdx="4"/>
  <p:cmAuthor id="8" name="雨林木风" initials="雨" lastIdx="0" clrIdx="0"/>
  <p:cmAuthor id="9" name="幸兴" initials="幸" lastIdx="0" clrIdx="8"/>
  <p:cmAuthor id="10" name="未知用户1" initials="未" lastIdx="0" clrIdx="0"/>
  <p:cmAuthor id="11" name="yyyaogd@126.com" initials="y" lastIdx="0" clrIdx="0"/>
  <p:cmAuthor id="12" name="meflyup" initials="m" lastIdx="0" clrIdx="0"/>
  <p:cmAuthor id="13" name="hp" initials="h" lastIdx="0" clrIdx="9"/>
  <p:cmAuthor id="0" name="姜伟光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05"/>
        <p:guide pos="389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114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3CDF1-DD61-475B-9ACE-D9825EDD05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5122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 lIns="91440" tIns="45720" rIns="91440" bIns="45720" anchor="t" anchorCtr="0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3CDF1-DD61-475B-9ACE-D9825EDD05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3CDF1-DD61-475B-9ACE-D9825EDD05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7" Type="http://schemas.microsoft.com/office/2007/relationships/hdphoto" Target="../media/image2.wdp"/><Relationship Id="rId6" Type="http://schemas.openxmlformats.org/officeDocument/2006/relationships/image" Target="../media/image1.png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仅标题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04900" y="311150"/>
            <a:ext cx="4282440" cy="616398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00000"/>
              </a:lnSpc>
              <a:defRPr sz="2800" b="0" spc="300" baseline="0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r>
              <a:rPr lang="en-US" altLang="zh-CN"/>
              <a:t>01.</a:t>
            </a:r>
            <a:r>
              <a:rPr lang="zh-CN" altLang="en-US"/>
              <a:t>前期工作概述</a:t>
            </a:r>
            <a:endParaRPr lang="zh-CN" altLang="en-US"/>
          </a:p>
        </p:txBody>
      </p:sp>
      <p:grpSp>
        <p:nvGrpSpPr>
          <p:cNvPr id="39" name="组合 38"/>
          <p:cNvGrpSpPr/>
          <p:nvPr userDrawn="1">
            <p:custDataLst>
              <p:tags r:id="rId3"/>
            </p:custDataLst>
          </p:nvPr>
        </p:nvGrpSpPr>
        <p:grpSpPr>
          <a:xfrm flipH="1">
            <a:off x="462292" y="191074"/>
            <a:ext cx="514727" cy="784100"/>
            <a:chOff x="62242" y="57724"/>
            <a:chExt cx="514727" cy="784100"/>
          </a:xfrm>
        </p:grpSpPr>
        <p:sp>
          <p:nvSpPr>
            <p:cNvPr id="37" name="椭圆 36"/>
            <p:cNvSpPr/>
            <p:nvPr userDrawn="1">
              <p:custDataLst>
                <p:tags r:id="rId4"/>
              </p:custDataLst>
            </p:nvPr>
          </p:nvSpPr>
          <p:spPr>
            <a:xfrm rot="8100000">
              <a:off x="62242" y="192410"/>
              <a:ext cx="514727" cy="514728"/>
            </a:xfrm>
            <a:prstGeom prst="ellipse">
              <a:avLst/>
            </a:prstGeom>
            <a:gradFill flip="none" rotWithShape="1">
              <a:gsLst>
                <a:gs pos="0">
                  <a:srgbClr val="53878D">
                    <a:alpha val="17000"/>
                  </a:srgbClr>
                </a:gs>
                <a:gs pos="100000">
                  <a:srgbClr val="53878D">
                    <a:alpha val="0"/>
                  </a:srgbClr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8" name="图片 37" descr="图片包含 游戏机, 花, 水果&#10;&#10;描述已自动生成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7167" y1="10832" x2="44667" y2="16083"/>
                          <a14:foregroundMark x1="36667" y1="24617" x2="45833" y2="28665"/>
                          <a14:foregroundMark x1="30421" y1="48550" x2="38500" y2="51751"/>
                          <a14:foregroundMark x1="20000" y1="44420" x2="20441" y2="44595"/>
                          <a14:backgroundMark x1="25333" y1="48468" x2="30500" y2="48468"/>
                          <a14:backgroundMark x1="25000" y1="47265" x2="23000" y2="46718"/>
                          <a14:backgroundMark x1="25833" y1="46389" x2="25833" y2="46389"/>
                          <a14:backgroundMark x1="25833" y1="46389" x2="23500" y2="45514"/>
                          <a14:backgroundMark x1="28667" y1="47593" x2="20333" y2="47593"/>
                          <a14:backgroundMark x1="26833" y1="45733" x2="18833" y2="46389"/>
                        </a14:backgroundRemoval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00000">
              <a:off x="62242" y="57724"/>
              <a:ext cx="514727" cy="784100"/>
            </a:xfrm>
            <a:prstGeom prst="rect">
              <a:avLst/>
            </a:prstGeom>
          </p:spPr>
        </p:pic>
      </p:grpSp>
      <p:sp>
        <p:nvSpPr>
          <p:cNvPr id="5" name="图片占位符 4"/>
          <p:cNvSpPr>
            <a:spLocks noGrp="1"/>
          </p:cNvSpPr>
          <p:nvPr>
            <p:ph type="pic" idx="12"/>
            <p:custDataLst>
              <p:tags r:id="rId8"/>
            </p:custDataLst>
          </p:nvPr>
        </p:nvSpPr>
        <p:spPr>
          <a:xfrm>
            <a:off x="-527" y="3872215"/>
            <a:ext cx="12192528" cy="2987299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7.xml"/><Relationship Id="rId17" Type="http://schemas.openxmlformats.org/officeDocument/2006/relationships/tags" Target="../tags/tag66.xml"/><Relationship Id="rId16" Type="http://schemas.openxmlformats.org/officeDocument/2006/relationships/tags" Target="../tags/tag65.xml"/><Relationship Id="rId15" Type="http://schemas.openxmlformats.org/officeDocument/2006/relationships/tags" Target="../tags/tag64.xml"/><Relationship Id="rId14" Type="http://schemas.openxmlformats.org/officeDocument/2006/relationships/tags" Target="../tags/tag63.xml"/><Relationship Id="rId13" Type="http://schemas.openxmlformats.org/officeDocument/2006/relationships/tags" Target="../tags/tag62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02.xml"/><Relationship Id="rId1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06.xml"/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5" Type="http://schemas.openxmlformats.org/officeDocument/2006/relationships/slideLayout" Target="../slideLayouts/slideLayout9.xml"/><Relationship Id="rId24" Type="http://schemas.openxmlformats.org/officeDocument/2006/relationships/tags" Target="../tags/tag92.xml"/><Relationship Id="rId23" Type="http://schemas.openxmlformats.org/officeDocument/2006/relationships/tags" Target="../tags/tag91.xml"/><Relationship Id="rId22" Type="http://schemas.openxmlformats.org/officeDocument/2006/relationships/tags" Target="../tags/tag90.xml"/><Relationship Id="rId21" Type="http://schemas.openxmlformats.org/officeDocument/2006/relationships/tags" Target="../tags/tag89.xml"/><Relationship Id="rId20" Type="http://schemas.openxmlformats.org/officeDocument/2006/relationships/tags" Target="../tags/tag88.xml"/><Relationship Id="rId2" Type="http://schemas.openxmlformats.org/officeDocument/2006/relationships/tags" Target="../tags/tag70.xml"/><Relationship Id="rId19" Type="http://schemas.openxmlformats.org/officeDocument/2006/relationships/tags" Target="../tags/tag87.xml"/><Relationship Id="rId18" Type="http://schemas.openxmlformats.org/officeDocument/2006/relationships/tags" Target="../tags/tag86.xml"/><Relationship Id="rId17" Type="http://schemas.openxmlformats.org/officeDocument/2006/relationships/tags" Target="../tags/tag85.xml"/><Relationship Id="rId16" Type="http://schemas.openxmlformats.org/officeDocument/2006/relationships/tags" Target="../tags/tag84.xml"/><Relationship Id="rId15" Type="http://schemas.openxmlformats.org/officeDocument/2006/relationships/tags" Target="../tags/tag83.xml"/><Relationship Id="rId14" Type="http://schemas.openxmlformats.org/officeDocument/2006/relationships/tags" Target="../tags/tag82.xml"/><Relationship Id="rId13" Type="http://schemas.openxmlformats.org/officeDocument/2006/relationships/tags" Target="../tags/tag81.xml"/><Relationship Id="rId12" Type="http://schemas.openxmlformats.org/officeDocument/2006/relationships/tags" Target="../tags/tag80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tags" Target="../tags/tag6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8.xml"/><Relationship Id="rId1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0.xml"/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tags" Target="../tags/tag10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1.xml"/><Relationship Id="rId1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2.xml"/><Relationship Id="rId1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3.xml"/><Relationship Id="rId1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tags" Target="../tags/tag98.xml"/><Relationship Id="rId2" Type="http://schemas.openxmlformats.org/officeDocument/2006/relationships/image" Target="../media/image4.jpeg"/><Relationship Id="rId1" Type="http://schemas.openxmlformats.org/officeDocument/2006/relationships/tags" Target="../tags/tag9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99.xml"/><Relationship Id="rId1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2.wav"/><Relationship Id="rId2" Type="http://schemas.openxmlformats.org/officeDocument/2006/relationships/tags" Target="../tags/tag100.xml"/><Relationship Id="rId1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0" y="-1"/>
            <a:ext cx="12192000" cy="6861629"/>
            <a:chOff x="0" y="-1"/>
            <a:chExt cx="12192000" cy="686162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"/>
            <a:stretch>
              <a:fillRect/>
            </a:stretch>
          </p:blipFill>
          <p:spPr>
            <a:xfrm>
              <a:off x="0" y="630872"/>
              <a:ext cx="12192000" cy="6230756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" b="92371"/>
            <a:stretch>
              <a:fillRect/>
            </a:stretch>
          </p:blipFill>
          <p:spPr>
            <a:xfrm flipV="1">
              <a:off x="0" y="-1"/>
              <a:ext cx="12192000" cy="475343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1628872" y="1992386"/>
            <a:ext cx="9113766" cy="3507046"/>
            <a:chOff x="1539117" y="2075547"/>
            <a:chExt cx="9113766" cy="3507046"/>
          </a:xfrm>
        </p:grpSpPr>
        <p:grpSp>
          <p:nvGrpSpPr>
            <p:cNvPr id="15" name="组合 14"/>
            <p:cNvGrpSpPr/>
            <p:nvPr/>
          </p:nvGrpSpPr>
          <p:grpSpPr>
            <a:xfrm rot="0">
              <a:off x="1539117" y="2075547"/>
              <a:ext cx="9113766" cy="2096864"/>
              <a:chOff x="1539117" y="1969325"/>
              <a:chExt cx="9113766" cy="2096864"/>
            </a:xfrm>
          </p:grpSpPr>
          <p:sp>
            <p:nvSpPr>
              <p:cNvPr id="18" name="文本框 59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 flipH="1">
                <a:off x="1539117" y="2500778"/>
                <a:ext cx="9113766" cy="1468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</a:extLst>
            </p:spPr>
            <p:txBody>
              <a:bodyPr wrap="square" lIns="68580" tIns="34290" rIns="68580" bIns="3429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0"/>
                  </a:spcBef>
                  <a:defRPr/>
                </a:pPr>
                <a:r>
                  <a:rPr lang="zh-CN" altLang="en-US" sz="9100" b="1" spc="300" dirty="0">
                    <a:solidFill>
                      <a:srgbClr val="AF2735"/>
                    </a:solidFill>
                    <a:latin typeface="黑体" panose="02010609060101010101" charset="-122"/>
                    <a:ea typeface="黑体" panose="02010609060101010101" charset="-122"/>
                    <a:cs typeface="+mn-ea"/>
                    <a:sym typeface="+mn-lt"/>
                  </a:rPr>
                  <a:t>考前指导</a:t>
                </a:r>
                <a:endParaRPr lang="zh-CN" altLang="en-US" sz="9100" b="1" spc="300" dirty="0">
                  <a:solidFill>
                    <a:srgbClr val="AF2735"/>
                  </a:solidFill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endParaRPr>
              </a:p>
            </p:txBody>
          </p:sp>
          <p:cxnSp>
            <p:nvCxnSpPr>
              <p:cNvPr id="19" name="直接连接符 18"/>
              <p:cNvCxnSpPr/>
              <p:nvPr/>
            </p:nvCxnSpPr>
            <p:spPr>
              <a:xfrm>
                <a:off x="2098699" y="4066189"/>
                <a:ext cx="7989227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文本框 19"/>
              <p:cNvSpPr txBox="1"/>
              <p:nvPr/>
            </p:nvSpPr>
            <p:spPr>
              <a:xfrm>
                <a:off x="3648491" y="1969325"/>
                <a:ext cx="4925666" cy="583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3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2024</a:t>
                </a:r>
                <a:r>
                  <a:rPr lang="zh-CN" altLang="en-US" sz="3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届</a:t>
                </a:r>
                <a:r>
                  <a:rPr lang="zh-CN" sz="3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高三语文</a:t>
                </a:r>
                <a:endParaRPr lang="zh-CN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4271742" y="5060623"/>
              <a:ext cx="2176780" cy="521970"/>
              <a:chOff x="380618" y="4760018"/>
              <a:chExt cx="2176780" cy="52197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380618" y="4826058"/>
                <a:ext cx="1807845" cy="455930"/>
              </a:xfrm>
              <a:prstGeom prst="rect">
                <a:avLst/>
              </a:prstGeom>
              <a:solidFill>
                <a:srgbClr val="AF27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461898" y="4760018"/>
                <a:ext cx="1645285" cy="52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苹方 中等" panose="020B0400000000000000" pitchFamily="34" charset="-122"/>
                    <a:ea typeface="苹方 中等" panose="020B0400000000000000" pitchFamily="34" charset="-122"/>
                  </a:rPr>
                  <a:t>2024.6.3</a:t>
                </a:r>
                <a:endParaRPr lang="en-US" altLang="zh-CN" sz="2800" dirty="0">
                  <a:solidFill>
                    <a:schemeClr val="bg1"/>
                  </a:solidFill>
                  <a:latin typeface="苹方 中等" panose="020B0400000000000000" pitchFamily="34" charset="-122"/>
                  <a:ea typeface="苹方 中等" panose="020B0400000000000000" pitchFamily="34" charset="-122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2346578" y="4867968"/>
                <a:ext cx="210820" cy="36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zh-CN" altLang="en-US" b="1" dirty="0">
                  <a:solidFill>
                    <a:schemeClr val="bg2">
                      <a:lumMod val="25000"/>
                    </a:schemeClr>
                  </a:solidFill>
                  <a:latin typeface="苹方 中等" panose="020B0400000000000000" pitchFamily="34" charset="-122"/>
                  <a:ea typeface="苹方 中等" panose="020B0400000000000000" pitchFamily="34" charset="-122"/>
                </a:endParaRPr>
              </a:p>
            </p:txBody>
          </p:sp>
        </p:grpSp>
      </p:grpSp>
      <p:sp>
        <p:nvSpPr>
          <p:cNvPr id="23" name="圆: 空心 22"/>
          <p:cNvSpPr/>
          <p:nvPr/>
        </p:nvSpPr>
        <p:spPr>
          <a:xfrm>
            <a:off x="1148887" y="5140481"/>
            <a:ext cx="479470" cy="479468"/>
          </a:xfrm>
          <a:prstGeom prst="donut">
            <a:avLst/>
          </a:prstGeom>
          <a:solidFill>
            <a:srgbClr val="AF27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0"/>
            <a:ext cx="12084685" cy="6282690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rgbClr val="FF0000"/>
                </a:solidFill>
              </a:rPr>
              <a:t>构思</a:t>
            </a:r>
            <a:endParaRPr lang="zh-CN" altLang="en-US" sz="2700" dirty="0">
              <a:solidFill>
                <a:srgbClr val="FF0000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不要只停留在列举现象证明材料说的</a:t>
            </a:r>
            <a:r>
              <a:rPr lang="zh-CN" altLang="en-US" sz="2700" dirty="0" smtClean="0">
                <a:solidFill>
                  <a:schemeClr val="tx1"/>
                </a:solidFill>
              </a:rPr>
              <a:t>对上。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你的</a:t>
            </a:r>
            <a:r>
              <a:rPr lang="zh-CN" altLang="en-US" sz="2700" dirty="0">
                <a:solidFill>
                  <a:srgbClr val="0000FF"/>
                </a:solidFill>
              </a:rPr>
              <a:t>思考</a:t>
            </a:r>
            <a:r>
              <a:rPr lang="zh-CN" altLang="en-US" sz="2700" dirty="0">
                <a:solidFill>
                  <a:schemeClr val="tx1"/>
                </a:solidFill>
              </a:rPr>
              <a:t>和</a:t>
            </a:r>
            <a:r>
              <a:rPr lang="zh-CN" altLang="en-US" sz="2700" dirty="0">
                <a:solidFill>
                  <a:srgbClr val="0000FF"/>
                </a:solidFill>
              </a:rPr>
              <a:t>感受</a:t>
            </a:r>
            <a:r>
              <a:rPr lang="zh-CN" altLang="en-US" sz="2700" dirty="0">
                <a:solidFill>
                  <a:schemeClr val="tx1"/>
                </a:solidFill>
              </a:rPr>
              <a:t>在哪？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  <a:sym typeface="+mn-ea"/>
              </a:rPr>
              <a:t>古今有没有关联，中外是不是一样（联系的观点）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往前挖掘一下原因，往后分析一结果。（发展的观点）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如果过度了会怎样，如果不足会怎样。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说它好，它有没有不好的一面，利弊都要考虑（辩证的观点）</a:t>
            </a:r>
            <a:endParaRPr lang="zh-CN" altLang="en-US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怎么做，解决问题时，也要正儿八经去论证，要有具体的措施，有具体的例子，如谁这样做了，结果怎样，谁没这样做，又是怎样的结果？不要只说要把握好度，要适度，适量等这些空话。</a:t>
            </a:r>
            <a:endParaRPr lang="zh-CN" altLang="en-US" sz="2700" dirty="0">
              <a:solidFill>
                <a:schemeClr val="tx1"/>
              </a:solidFill>
            </a:endParaRPr>
          </a:p>
          <a:p>
            <a:endParaRPr lang="zh-CN" altLang="en-US" sz="2700" dirty="0">
              <a:solidFill>
                <a:schemeClr val="tx1"/>
              </a:solidFill>
            </a:endParaRPr>
          </a:p>
          <a:p>
            <a:endParaRPr lang="zh-CN" alt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355" y="68580"/>
            <a:ext cx="11134725" cy="672084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solidFill>
                  <a:schemeClr val="tx1"/>
                </a:solidFill>
              </a:rPr>
              <a:t>结构要清晰完整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第一段：引材料，亮观点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第二段：阐释核心概念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第三段：分论点</a:t>
            </a:r>
            <a:r>
              <a:rPr lang="en-US" altLang="zh-CN" sz="2800" dirty="0">
                <a:solidFill>
                  <a:srgbClr val="0000FF"/>
                </a:solidFill>
              </a:rPr>
              <a:t>1</a:t>
            </a:r>
            <a:r>
              <a:rPr lang="zh-CN" altLang="en-US" sz="2800" dirty="0">
                <a:solidFill>
                  <a:srgbClr val="0000FF"/>
                </a:solidFill>
              </a:rPr>
              <a:t>：分析原因、本质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第四段：分论点</a:t>
            </a:r>
            <a:r>
              <a:rPr lang="en-US" altLang="zh-CN" sz="2800" dirty="0">
                <a:solidFill>
                  <a:srgbClr val="0000FF"/>
                </a:solidFill>
              </a:rPr>
              <a:t>2</a:t>
            </a:r>
            <a:r>
              <a:rPr lang="zh-CN" altLang="en-US" sz="2800" dirty="0">
                <a:solidFill>
                  <a:srgbClr val="0000FF"/>
                </a:solidFill>
              </a:rPr>
              <a:t>：危害或意义</a:t>
            </a:r>
            <a:r>
              <a:rPr lang="en-US" altLang="zh-CN" sz="2800" dirty="0">
                <a:solidFill>
                  <a:srgbClr val="0000FF"/>
                </a:solidFill>
              </a:rPr>
              <a:t>1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第五段：分论点</a:t>
            </a:r>
            <a:r>
              <a:rPr lang="en-US" altLang="zh-CN" sz="2800" dirty="0">
                <a:solidFill>
                  <a:srgbClr val="0000FF"/>
                </a:solidFill>
              </a:rPr>
              <a:t>3</a:t>
            </a:r>
            <a:r>
              <a:rPr lang="zh-CN" altLang="en-US" sz="2800" dirty="0">
                <a:solidFill>
                  <a:srgbClr val="0000FF"/>
                </a:solidFill>
              </a:rPr>
              <a:t>：危害或意义</a:t>
            </a:r>
            <a:r>
              <a:rPr lang="en-US" altLang="zh-CN" sz="2800" dirty="0">
                <a:solidFill>
                  <a:srgbClr val="0000FF"/>
                </a:solidFill>
              </a:rPr>
              <a:t>2</a:t>
            </a:r>
            <a:endParaRPr lang="en-US" altLang="zh-CN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第六段：辩证分析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第七段：如何做（</a:t>
            </a:r>
            <a:r>
              <a:rPr lang="zh-CN" altLang="en-US" sz="2800" dirty="0">
                <a:solidFill>
                  <a:srgbClr val="0000FF"/>
                </a:solidFill>
                <a:sym typeface="+mn-ea"/>
              </a:rPr>
              <a:t>联系社会现实，</a:t>
            </a:r>
            <a:r>
              <a:rPr lang="zh-CN" altLang="en-US" sz="2800" dirty="0">
                <a:solidFill>
                  <a:srgbClr val="0000FF"/>
                </a:solidFill>
              </a:rPr>
              <a:t>解决问题）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第八段：联系自我，吾辈青年又该如何做。</a:t>
            </a:r>
            <a:endParaRPr lang="zh-CN" alt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第九段：总结</a:t>
            </a:r>
            <a:endParaRPr lang="zh-CN" altLang="en-US" sz="2800" dirty="0">
              <a:solidFill>
                <a:srgbClr val="0000FF"/>
              </a:solidFill>
            </a:endParaRPr>
          </a:p>
          <a:p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22918" y="2947670"/>
            <a:ext cx="196342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solidFill>
                  <a:srgbClr val="FF0000"/>
                </a:solidFill>
              </a:rPr>
              <a:t>扣题！</a:t>
            </a:r>
            <a:endParaRPr lang="zh-CN" altLang="en-US" sz="6000" dirty="0">
              <a:solidFill>
                <a:srgbClr val="FF0000"/>
              </a:solidFill>
            </a:endParaRPr>
          </a:p>
          <a:p>
            <a:r>
              <a:rPr lang="zh-CN" altLang="en-US" sz="6000" dirty="0">
                <a:solidFill>
                  <a:srgbClr val="FF0000"/>
                </a:solidFill>
              </a:rPr>
              <a:t>扣题！</a:t>
            </a:r>
            <a:endParaRPr lang="zh-CN" altLang="en-US" sz="6000" dirty="0">
              <a:solidFill>
                <a:srgbClr val="FF0000"/>
              </a:solidFill>
            </a:endParaRPr>
          </a:p>
          <a:p>
            <a:r>
              <a:rPr lang="zh-CN" altLang="en-US" sz="6000" dirty="0">
                <a:solidFill>
                  <a:srgbClr val="FF0000"/>
                </a:solidFill>
              </a:rPr>
              <a:t>扣题！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Administrator\Desktop\e34042398aeb5b33ebef7703ba89ea2c_ee6b48f21077442c8900f6962c595fc9.gi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278624" y="213360"/>
            <a:ext cx="3386328" cy="273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2585" y="464185"/>
            <a:ext cx="11829415" cy="4759325"/>
          </a:xfrm>
        </p:spPr>
        <p:txBody>
          <a:bodyPr>
            <a:noAutofit/>
          </a:bodyPr>
          <a:lstStyle/>
          <a:p>
            <a:r>
              <a:rPr lang="zh-CN" altLang="en-US" sz="2800" dirty="0">
                <a:solidFill>
                  <a:schemeClr val="tx1"/>
                </a:solidFill>
              </a:rPr>
              <a:t>积累几个熟悉的素材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</a:rPr>
              <a:t>古代的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</a:rPr>
              <a:t>现当代的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</a:rPr>
              <a:t>外国的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</a:rPr>
              <a:t>政治、文学艺术、科技、体育等各个领域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FF"/>
                </a:solidFill>
              </a:rPr>
              <a:t>起码要记住：谁做了什么事，体现出他怎样的精神品格，对社会的价值意义何在？</a:t>
            </a:r>
            <a:endParaRPr lang="zh-CN" altLang="en-US" sz="2800" dirty="0">
              <a:solidFill>
                <a:srgbClr val="0000FF"/>
              </a:solidFill>
            </a:endParaRPr>
          </a:p>
          <a:p>
            <a:r>
              <a:rPr lang="zh-CN" altLang="en-US" sz="2800" dirty="0">
                <a:solidFill>
                  <a:schemeClr val="tx1"/>
                </a:solidFill>
              </a:rPr>
              <a:t>背几个名言警句</a:t>
            </a:r>
            <a:endParaRPr lang="zh-CN" altLang="en-US" sz="2800" dirty="0">
              <a:solidFill>
                <a:schemeClr val="tx1"/>
              </a:solidFill>
            </a:endParaRPr>
          </a:p>
          <a:p>
            <a:r>
              <a:rPr lang="zh-CN" altLang="en-US" sz="2800" dirty="0">
                <a:solidFill>
                  <a:schemeClr val="tx1"/>
                </a:solidFill>
              </a:rPr>
              <a:t>读几篇好文章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4810" y="348615"/>
            <a:ext cx="11534140" cy="5901055"/>
          </a:xfrm>
        </p:spPr>
        <p:txBody>
          <a:bodyPr/>
          <a:p>
            <a:r>
              <a:rPr lang="zh-CN" altLang="en-US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作文的思辨性：</a:t>
            </a:r>
            <a:endParaRPr lang="zh-CN" altLang="en-US" sz="2400" b="1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事物是纷繁芜杂的，我们认识事物、分析事物不能简单化，说理论证要辩证，</a:t>
            </a:r>
            <a:r>
              <a:rPr lang="zh-CN" altLang="en-US" sz="2400" b="1" u="sng">
                <a:solidFill>
                  <a:srgbClr val="0070C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就是要看到事物的各个侧面以及事物之间的内在联系，全面地分析事物的矛盾，从而对事物作出正确的、合乎事理的评价。</a:t>
            </a:r>
            <a:endParaRPr lang="zh-CN" altLang="en-US" sz="2400" b="1" u="sng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回顾二十余年的高考作文题，始终强调了考查考生的辩证思维能力，注重现实性与哲理性相结合，形象思维与辩证思维相结合的原则。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辩证分析是议论文析理应贯彻的一项重要原则。</a:t>
            </a:r>
            <a:endParaRPr lang="zh-CN" altLang="en-US" sz="24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辩证分析就是在分析问题、阐释道理时要有:</a:t>
            </a:r>
            <a:r>
              <a:rPr lang="zh-CN" altLang="en-US" sz="2400" b="1" u="sng">
                <a:solidFill>
                  <a:srgbClr val="0070C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实事求是的态度，客观地、全面地分析事物，学会用发展的、联系的眼光，由此及彼，由表及里地深入分析，抓住问题的实质。辩证地分析应力避说“过头话”和偏执一词，切忌孤立地、静止地看待和分析问题。</a:t>
            </a:r>
            <a:endParaRPr lang="zh-CN" altLang="en-US" sz="2400" b="1" u="sng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endParaRPr lang="zh-CN" altLang="en-US" sz="2400" b="1" u="sng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345" y="123825"/>
            <a:ext cx="11815445" cy="6125845"/>
          </a:xfrm>
        </p:spPr>
        <p:txBody>
          <a:bodyPr>
            <a:normAutofit/>
          </a:bodyPr>
          <a:p>
            <a:r>
              <a:rPr lang="zh-CN" altLang="en-US" sz="2400" b="1">
                <a:solidFill>
                  <a:schemeClr val="accent6">
                    <a:lumMod val="75000"/>
                  </a:schemeClr>
                </a:solidFill>
                <a:latin typeface="黑体" panose="02010609060101010101" charset="-122"/>
                <a:ea typeface="黑体" panose="02010609060101010101" charset="-122"/>
                <a:cs typeface="仿宋" panose="02010609060101010101" charset="-122"/>
              </a:rPr>
              <a:t>辩证思维需要具备的能力：</a:t>
            </a:r>
            <a:endParaRPr lang="zh-CN" altLang="en-US" sz="2400" b="1">
              <a:solidFill>
                <a:schemeClr val="accent6">
                  <a:lumMod val="75000"/>
                </a:schemeClr>
              </a:solidFill>
              <a:latin typeface="黑体" panose="02010609060101010101" charset="-122"/>
              <a:ea typeface="黑体" panose="02010609060101010101" charset="-122"/>
              <a:cs typeface="仿宋" panose="02010609060101010101" charset="-122"/>
            </a:endParaRPr>
          </a:p>
          <a:p>
            <a:r>
              <a:rPr lang="en-US" altLang="zh-CN" sz="2400" b="1">
                <a:solidFill>
                  <a:schemeClr val="accent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1、认识事物关系的能力</a:t>
            </a:r>
            <a:endParaRPr lang="en-US" altLang="zh-CN" sz="2400" b="1">
              <a:solidFill>
                <a:schemeClr val="accent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）依存关系：如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学而不思则罔，思而不学则殆。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）主次关系：如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射人先射马，擒贼先擒王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）取舍关系：如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鱼，我所欲也；熊掌，亦我所欲也。二者不可得兼，舍鱼而取熊掌者也。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）条件关系：如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万事俱备，只欠东风。</a:t>
            </a:r>
            <a:r>
              <a:rPr lang="en-US" altLang="zh-CN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”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en-US" altLang="zh-CN" sz="2400" b="1">
                <a:solidFill>
                  <a:schemeClr val="accent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2、具体分析问题的能力：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写作时要对话题进行多角度认知，对论据进行剖析。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en-US" altLang="zh-CN" sz="2400" b="1">
                <a:solidFill>
                  <a:schemeClr val="accent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3、全面分析问题的能力：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一个问题总有两个方面。说理时，如果只说一面，就会犯片面性的毛病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215" y="124460"/>
            <a:ext cx="11922760" cy="6537325"/>
          </a:xfrm>
        </p:spPr>
        <p:txBody>
          <a:bodyPr>
            <a:noAutofit/>
          </a:bodyPr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0070C0"/>
                </a:solidFill>
                <a:latin typeface="仿宋" panose="02010609060101010101" charset="-122"/>
                <a:ea typeface="仿宋" panose="02010609060101010101" charset="-122"/>
              </a:rPr>
              <a:t>二、三元、多元思辨</a:t>
            </a:r>
            <a:endParaRPr lang="zh-CN" altLang="en-US" sz="2400" b="1">
              <a:solidFill>
                <a:srgbClr val="0070C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【2024届八省名校第一T8联考】</a:t>
            </a:r>
            <a:r>
              <a:rPr lang="zh-CN" altLang="en-US" sz="24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《人民日报》副总编辑王一彪在一部优秀新闻文集的后记中，用三句话来概括这些文章的写作经验和切身体会：天安门上看问题，努力做到胸怀“国之大者”；田间地头找感觉，努力做到心里装着人民；鉴古学今求突破，努力做到笔端葆有乾坤。</a:t>
            </a:r>
            <a:endParaRPr lang="zh-CN" altLang="en-US" sz="24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新闻写作的道理，对青年的成长也会有所启发。请写一篇文章，谈谈你对上述材料的思考和感悟。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“三元”思辨：A“胸怀国家”+B“心怀人民”+C“笔舞乾坤”材料的三句话，分别讲到“胸怀国家”“心怀人民”“笔舞乾坤”，三个内容，三个角度，也就自然形成“三元”思辨关系。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“胸怀国家”是大前提，“心怀人民”是将“胸怀国家”落到实处，一个志存高远，一个脚踏实地。“心怀人民”“笔舞乾坤”则是一步步深入，讲如何去做。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【小结】三元、多元思辨类作文，不能孤零零谈三个或多个方面，这三个或多个方面应该是有逻辑关系的统一体，应展现三者或者多者之间的关系</a:t>
            </a:r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-635" y="626745"/>
          <a:ext cx="12192000" cy="7214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1530"/>
                <a:gridCol w="1194435"/>
                <a:gridCol w="10186035"/>
              </a:tblGrid>
              <a:tr h="467360">
                <a:tc gridSpan="2">
                  <a:txBody>
                    <a:bodyPr wrap="square"/>
                    <a:p>
                      <a:pPr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一个中心</a:t>
                      </a:r>
                      <a:endParaRPr lang="en-US" altLang="en-US" sz="2400" b="1" spc="12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审题立意要稳健准确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7360">
                <a:tc gridSpan="2">
                  <a:txBody>
                    <a:bodyPr wrap="square"/>
                    <a:p>
                      <a:pPr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三个分论点</a:t>
                      </a:r>
                      <a:endParaRPr lang="en-US" sz="2400" b="1" spc="12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层进式、并列式</a:t>
                      </a: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、总分式、正反对比式等</a:t>
                      </a:r>
                      <a:endParaRPr 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7360">
                <a:tc gridSpan="2">
                  <a:txBody>
                    <a:bodyPr wrap="square"/>
                    <a:p>
                      <a:pPr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四个亮点</a:t>
                      </a:r>
                      <a:endParaRPr lang="en-US" altLang="en-US" sz="2400" b="1" spc="12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立意准、材料丰、结构清、语言美</a:t>
                      </a:r>
                      <a:endParaRPr lang="en-US" sz="2400" b="1" spc="120">
                        <a:solidFill>
                          <a:srgbClr val="0000FF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5965">
                <a:tc rowSpan="6">
                  <a:txBody>
                    <a:bodyPr wrap="square"/>
                    <a:p>
                      <a:pPr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七个段落</a:t>
                      </a:r>
                      <a:endParaRPr lang="en-US" altLang="en-US" sz="2400" b="1" spc="12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p>
                      <a:pPr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引论</a:t>
                      </a:r>
                      <a:endParaRPr lang="en-US" altLang="en-US" sz="2400" b="1" spc="120">
                        <a:solidFill>
                          <a:srgbClr val="0000FF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第一段：引材料+分析材料</a:t>
                      </a:r>
                      <a:r>
                        <a:rPr lang="zh-CN" alt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。</a:t>
                      </a: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第二段：开篇亮观点，一定要突出“我“的观点，譬如“我主张，我认为”等。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  <a:cs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660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3">
                  <a:txBody>
                    <a:bodyPr wrap="square"/>
                    <a:p>
                      <a:pPr indent="0" algn="ctr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本论</a:t>
                      </a:r>
                      <a:endParaRPr lang="en-US" altLang="en-US" sz="2400" b="1" spc="120">
                        <a:solidFill>
                          <a:srgbClr val="0000FF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第三段：分论点①+一个较详事例+扣住分论点在事例中挖掘契合点多方分析论证（因果、假设等）+扣分论点总结 </a:t>
                      </a:r>
                      <a:r>
                        <a:rPr lang="zh-CN" alt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。</a:t>
                      </a:r>
                      <a:endParaRPr lang="zh-CN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  <a:cs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660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第四段：分论点②+一正一反两个事例+扣住分论点在事例中挖掘契合点分析论证（因果、假设等）+扣分论点总结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  <a:cs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660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第五段：分论点③+多个事例排比+扣住分论点在事例中挖掘契合点分析论证（因果、假设等）+扣分论点总结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  <a:cs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35965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 wrap="square"/>
                    <a:p>
                      <a:pPr indent="0" algn="ctr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拓展</a:t>
                      </a:r>
                      <a:endParaRPr lang="en-US" altLang="en-US" sz="2400" b="1" spc="120">
                        <a:solidFill>
                          <a:srgbClr val="0000FF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第六段：扣住国家、个人实际拓展，主体应是“我”或“我们”，结合观点讲</a:t>
                      </a:r>
                      <a:r>
                        <a:rPr lang="zh-CN" alt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在实际中</a:t>
                      </a: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  <a:cs typeface="等线" panose="02010600030101010101" pitchFamily="2" charset="-122"/>
                        </a:rPr>
                        <a:t>该怎么做。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  <a:cs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28625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ctr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800" b="1" spc="120">
                          <a:solidFill>
                            <a:srgbClr val="0000FF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结论</a:t>
                      </a:r>
                      <a:endParaRPr lang="en-US" altLang="en-US" sz="2800" b="1" spc="120">
                        <a:solidFill>
                          <a:srgbClr val="0000FF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第七段：结论，收束有力，号召有力。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7360">
                <a:tc gridSpan="2">
                  <a:txBody>
                    <a:bodyPr wrap="square"/>
                    <a:p>
                      <a:pPr indent="0" algn="ctr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九处点题</a:t>
                      </a:r>
                      <a:endParaRPr lang="en-US" altLang="en-US" sz="2400" b="1" spc="12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2400" b="1" spc="120">
                          <a:solidFill>
                            <a:schemeClr val="tx1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标题、开头﹑中间三段开头结尾、结尾</a:t>
                      </a:r>
                      <a:endParaRPr lang="en-US" altLang="en-US" sz="2400" b="1" spc="120">
                        <a:solidFill>
                          <a:schemeClr val="tx1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77800" marR="177800" marT="57150" marB="5715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3237865" y="104775"/>
            <a:ext cx="6222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高考作文备考中的</a:t>
            </a:r>
            <a:r>
              <a:rPr lang="en-US" sz="28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“13479”</a:t>
            </a:r>
            <a:r>
              <a:rPr lang="zh-CN" altLang="en-US" sz="28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等线" panose="02010600030101010101" pitchFamily="2" charset="-122"/>
              </a:rPr>
              <a:t>法</a:t>
            </a:r>
            <a:endParaRPr lang="zh-CN" altLang="en-US" sz="28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50" y="530225"/>
          <a:ext cx="11882120" cy="6652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575"/>
                <a:gridCol w="1326515"/>
                <a:gridCol w="10146030"/>
              </a:tblGrid>
              <a:tr h="1203325">
                <a:tc rowSpan="6"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七</a:t>
                      </a: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个</a:t>
                      </a: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段</a:t>
                      </a: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落</a:t>
                      </a: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0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0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0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0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0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0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2000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0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sz="2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开头段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第一段：两个句子：引材料句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+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分析材料句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第二段：</a:t>
                      </a:r>
                      <a:r>
                        <a:rPr lang="en-US" sz="2400" b="1" err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观点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句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(一定要突出“我“的观点，譬如“我主张，我认为”等)       100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字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lang="en-US" sz="20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           </a:t>
                      </a:r>
                      <a:endParaRPr lang="zh-CN" altLang="en-US" sz="2000" b="1">
                        <a:solidFill>
                          <a:srgbClr val="00B0F0"/>
                        </a:solidFill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655">
                <a:tc vMerge="1">
                  <a:tcPr marL="68580" marR="68580" marT="0" marB="0" anchor="ctr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主体段落</a:t>
                      </a:r>
                      <a:r>
                        <a:rPr lang="zh-CN" altLang="en-US" sz="2400" b="1"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（</a:t>
                      </a:r>
                      <a:r>
                        <a:rPr lang="en-US" sz="2400" b="1">
                          <a:solidFill>
                            <a:srgbClr val="FF0000"/>
                          </a:solidFill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观点句</a:t>
                      </a:r>
                      <a:r>
                        <a:rPr lang="en-US" sz="2400" b="1"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+阐释句+</a:t>
                      </a:r>
                      <a:r>
                        <a:rPr lang="en-US" sz="2400" b="1">
                          <a:solidFill>
                            <a:srgbClr val="FF0000"/>
                          </a:solidFill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论据+分析句</a:t>
                      </a:r>
                      <a:r>
                        <a:rPr lang="en-US" sz="2400" b="1"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+小结句；</a:t>
                      </a:r>
                      <a:r>
                        <a:rPr lang="zh-CN" altLang="en-US" sz="2400" b="1">
                          <a:latin typeface="楷体_GB2312" panose="02010609030101010101" charset="-122"/>
                          <a:cs typeface="楷体_GB2312" panose="02010609030101010101" charset="-122"/>
                          <a:sym typeface="+mn-ea"/>
                        </a:rPr>
                        <a:t>）</a:t>
                      </a:r>
                      <a:endParaRPr lang="en-US" sz="2400" b="1">
                        <a:latin typeface="楷体_GB2312" panose="02010609030101010101" charset="-122"/>
                        <a:ea typeface="楷体" panose="02010609060101010101" charset="-122"/>
                        <a:cs typeface="楷体_GB2312" panose="02010609030101010101" charset="-122"/>
                        <a:sym typeface="+mn-ea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第三段：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分论点1+一个</a:t>
                      </a: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较详事例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+扣住分论点在事例中挖掘契合点多方分析论证（因果、假设等）+扣分论点总结    200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字          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lang="zh-CN" altLang="en-US" sz="2400" b="1">
                          <a:solidFill>
                            <a:srgbClr val="3333FF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重思维的深度广度</a:t>
                      </a:r>
                      <a:endParaRPr lang="zh-CN" altLang="en-US" sz="2400" b="1">
                        <a:solidFill>
                          <a:srgbClr val="3333FF"/>
                        </a:solidFill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5680">
                <a:tc vMerge="1">
                  <a:tcPr marL="68580" marR="68580" marT="0" marB="0" anchor="ctr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第四段：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分论点2+</a:t>
                      </a: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一正一反两个事例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+扣住分论点在事例中挖掘契合点分析论证（因果、假设等）+扣分论点总结           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200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字 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  </a:t>
                      </a:r>
                      <a:r>
                        <a:rPr lang="zh-CN" altLang="en-US" sz="2400" b="1">
                          <a:solidFill>
                            <a:srgbClr val="3333FF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重思维的深度广度</a:t>
                      </a:r>
                      <a:endParaRPr lang="en-US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520">
                <a:tc vMerge="1">
                  <a:tcPr marL="68580" marR="68580" marT="0" marB="0" anchor="ctr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第五段：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分论点3+</a:t>
                      </a: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多个事例排比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+扣住分论点在事例中挖掘契合点分析论证</a:t>
                      </a:r>
                      <a:endParaRPr 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（因果、假设等）+扣分论点总结            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200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字   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3333FF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重思维的深度广度</a:t>
                      </a:r>
                      <a:endParaRPr lang="en-US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280">
                <a:tc vMerge="1">
                  <a:tcPr marL="68580" marR="68580" marT="0" marB="0" anchor="ctr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拓展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段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⑤扣住国家实际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伟大复兴时期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、个人实际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爱国有志青年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r>
                        <a:rPr lang="en-US" sz="2400" b="1" err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拓展，主体应该是“</a:t>
                      </a: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我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新时代的青年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”或“</a:t>
                      </a:r>
                      <a:r>
                        <a:rPr lang="en-US" sz="2400" b="1" err="1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我们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”，结合观点讲在实际中该怎么做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表明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“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我</a:t>
                      </a:r>
                      <a:r>
                        <a:rPr lang="en-US" altLang="zh-CN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”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的立场和态度。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100            </a:t>
                      </a:r>
                      <a:r>
                        <a:rPr lang="zh-CN" altLang="en-US" sz="2400" b="1">
                          <a:solidFill>
                            <a:srgbClr val="3333FF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重思想高度</a:t>
                      </a:r>
                      <a:endParaRPr lang="zh-CN" altLang="en-US" sz="2400" b="1">
                        <a:solidFill>
                          <a:srgbClr val="3333FF"/>
                        </a:solidFill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770">
                <a:tc vMerge="1">
                  <a:tcPr marL="68580" marR="68580" marT="0" marB="0" anchor="ctr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结尾段</a:t>
                      </a:r>
                      <a:endParaRPr lang="zh-CN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>
                        <a:buNone/>
                      </a:pP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⑥结论，收束有力，号召有力。        </a:t>
                      </a:r>
                      <a:r>
                        <a:rPr 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50</a:t>
                      </a:r>
                      <a:r>
                        <a:rPr lang="zh-CN" altLang="en-US" sz="24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  <a:sym typeface="+mn-ea"/>
                        </a:rPr>
                        <a:t>字</a:t>
                      </a:r>
                      <a:endParaRPr lang="en-US" altLang="en-US" sz="24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938655" y="69850"/>
            <a:ext cx="83146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标题：      </a:t>
            </a:r>
            <a:r>
              <a:rPr lang="zh-CN" altLang="en-US" sz="2400" b="1">
                <a:solidFill>
                  <a:srgbClr val="FF0000"/>
                </a:solidFill>
              </a:rPr>
              <a:t>回目式标题（中心词一定嵌入在标题中）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11430"/>
            <a:ext cx="12273280" cy="6978650"/>
            <a:chOff x="0" y="1"/>
            <a:chExt cx="12192003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" y="1"/>
              <a:ext cx="3876675" cy="2543175"/>
            </a:xfrm>
            <a:custGeom>
              <a:avLst/>
              <a:gdLst>
                <a:gd name="connsiteX0" fmla="*/ 0 w 3876675"/>
                <a:gd name="connsiteY0" fmla="*/ 0 h 2543175"/>
                <a:gd name="connsiteX1" fmla="*/ 3876675 w 3876675"/>
                <a:gd name="connsiteY1" fmla="*/ 0 h 2543175"/>
                <a:gd name="connsiteX2" fmla="*/ 3876675 w 3876675"/>
                <a:gd name="connsiteY2" fmla="*/ 2543175 h 2543175"/>
                <a:gd name="connsiteX3" fmla="*/ 0 w 3876675"/>
                <a:gd name="connsiteY3" fmla="*/ 2543175 h 254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76675" h="2543175">
                  <a:moveTo>
                    <a:pt x="0" y="0"/>
                  </a:moveTo>
                  <a:lnTo>
                    <a:pt x="3876675" y="0"/>
                  </a:lnTo>
                  <a:lnTo>
                    <a:pt x="3876675" y="2543175"/>
                  </a:lnTo>
                  <a:lnTo>
                    <a:pt x="0" y="2543175"/>
                  </a:lnTo>
                  <a:close/>
                </a:path>
              </a:pathLst>
            </a:cu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4410076"/>
              <a:ext cx="4029075" cy="2447925"/>
            </a:xfrm>
            <a:custGeom>
              <a:avLst/>
              <a:gdLst>
                <a:gd name="connsiteX0" fmla="*/ 0 w 4029075"/>
                <a:gd name="connsiteY0" fmla="*/ 0 h 2447925"/>
                <a:gd name="connsiteX1" fmla="*/ 4029075 w 4029075"/>
                <a:gd name="connsiteY1" fmla="*/ 0 h 2447925"/>
                <a:gd name="connsiteX2" fmla="*/ 4029075 w 4029075"/>
                <a:gd name="connsiteY2" fmla="*/ 2447925 h 2447925"/>
                <a:gd name="connsiteX3" fmla="*/ 0 w 4029075"/>
                <a:gd name="connsiteY3" fmla="*/ 2447925 h 244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9075" h="2447925">
                  <a:moveTo>
                    <a:pt x="0" y="0"/>
                  </a:moveTo>
                  <a:lnTo>
                    <a:pt x="4029075" y="0"/>
                  </a:lnTo>
                  <a:lnTo>
                    <a:pt x="4029075" y="2447925"/>
                  </a:lnTo>
                  <a:lnTo>
                    <a:pt x="0" y="2447925"/>
                  </a:lnTo>
                  <a:close/>
                </a:path>
              </a:pathLst>
            </a:cu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53376" y="1"/>
              <a:ext cx="4238627" cy="2543175"/>
            </a:xfrm>
            <a:custGeom>
              <a:avLst/>
              <a:gdLst>
                <a:gd name="connsiteX0" fmla="*/ 0 w 4238627"/>
                <a:gd name="connsiteY0" fmla="*/ 0 h 2543175"/>
                <a:gd name="connsiteX1" fmla="*/ 4238627 w 4238627"/>
                <a:gd name="connsiteY1" fmla="*/ 0 h 2543175"/>
                <a:gd name="connsiteX2" fmla="*/ 4238627 w 4238627"/>
                <a:gd name="connsiteY2" fmla="*/ 2543175 h 2543175"/>
                <a:gd name="connsiteX3" fmla="*/ 0 w 4238627"/>
                <a:gd name="connsiteY3" fmla="*/ 2543175 h 254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38627" h="2543175">
                  <a:moveTo>
                    <a:pt x="0" y="0"/>
                  </a:moveTo>
                  <a:lnTo>
                    <a:pt x="4238627" y="0"/>
                  </a:lnTo>
                  <a:lnTo>
                    <a:pt x="4238627" y="2543175"/>
                  </a:lnTo>
                  <a:lnTo>
                    <a:pt x="0" y="254317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05776" y="4410076"/>
              <a:ext cx="4086227" cy="2447925"/>
            </a:xfrm>
            <a:custGeom>
              <a:avLst/>
              <a:gdLst>
                <a:gd name="connsiteX0" fmla="*/ 0 w 4086227"/>
                <a:gd name="connsiteY0" fmla="*/ 0 h 2447925"/>
                <a:gd name="connsiteX1" fmla="*/ 4086227 w 4086227"/>
                <a:gd name="connsiteY1" fmla="*/ 0 h 2447925"/>
                <a:gd name="connsiteX2" fmla="*/ 4086227 w 4086227"/>
                <a:gd name="connsiteY2" fmla="*/ 2447925 h 2447925"/>
                <a:gd name="connsiteX3" fmla="*/ 0 w 4086227"/>
                <a:gd name="connsiteY3" fmla="*/ 2447925 h 244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86227" h="2447925">
                  <a:moveTo>
                    <a:pt x="0" y="0"/>
                  </a:moveTo>
                  <a:lnTo>
                    <a:pt x="4086227" y="0"/>
                  </a:lnTo>
                  <a:lnTo>
                    <a:pt x="4086227" y="2447925"/>
                  </a:lnTo>
                  <a:lnTo>
                    <a:pt x="0" y="2447925"/>
                  </a:lnTo>
                  <a:close/>
                </a:path>
              </a:pathLst>
            </a:cu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76676" y="1"/>
              <a:ext cx="4076700" cy="1028699"/>
            </a:xfrm>
            <a:custGeom>
              <a:avLst/>
              <a:gdLst>
                <a:gd name="connsiteX0" fmla="*/ 0 w 2847975"/>
                <a:gd name="connsiteY0" fmla="*/ 0 h 1028699"/>
                <a:gd name="connsiteX1" fmla="*/ 2847975 w 2847975"/>
                <a:gd name="connsiteY1" fmla="*/ 0 h 1028699"/>
                <a:gd name="connsiteX2" fmla="*/ 2847975 w 2847975"/>
                <a:gd name="connsiteY2" fmla="*/ 1028699 h 1028699"/>
                <a:gd name="connsiteX3" fmla="*/ 0 w 2847975"/>
                <a:gd name="connsiteY3" fmla="*/ 1028699 h 102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7975" h="1028699">
                  <a:moveTo>
                    <a:pt x="0" y="0"/>
                  </a:moveTo>
                  <a:lnTo>
                    <a:pt x="2847975" y="0"/>
                  </a:lnTo>
                  <a:lnTo>
                    <a:pt x="2847975" y="1028699"/>
                  </a:lnTo>
                  <a:lnTo>
                    <a:pt x="0" y="1028699"/>
                  </a:lnTo>
                  <a:close/>
                </a:path>
              </a:pathLst>
            </a:cu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29075" y="6067425"/>
              <a:ext cx="4086227" cy="790574"/>
            </a:xfrm>
            <a:custGeom>
              <a:avLst/>
              <a:gdLst>
                <a:gd name="connsiteX0" fmla="*/ 0 w 2933700"/>
                <a:gd name="connsiteY0" fmla="*/ 0 h 790574"/>
                <a:gd name="connsiteX1" fmla="*/ 2933700 w 2933700"/>
                <a:gd name="connsiteY1" fmla="*/ 0 h 790574"/>
                <a:gd name="connsiteX2" fmla="*/ 2933700 w 2933700"/>
                <a:gd name="connsiteY2" fmla="*/ 790574 h 790574"/>
                <a:gd name="connsiteX3" fmla="*/ 0 w 2933700"/>
                <a:gd name="connsiteY3" fmla="*/ 790574 h 790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700" h="790574">
                  <a:moveTo>
                    <a:pt x="0" y="0"/>
                  </a:moveTo>
                  <a:lnTo>
                    <a:pt x="2933700" y="0"/>
                  </a:lnTo>
                  <a:lnTo>
                    <a:pt x="2933700" y="790574"/>
                  </a:lnTo>
                  <a:lnTo>
                    <a:pt x="0" y="790574"/>
                  </a:lnTo>
                  <a:close/>
                </a:path>
              </a:pathLst>
            </a:cu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2543176"/>
              <a:ext cx="1800225" cy="1866900"/>
            </a:xfrm>
            <a:custGeom>
              <a:avLst/>
              <a:gdLst>
                <a:gd name="connsiteX0" fmla="*/ 0 w 1800225"/>
                <a:gd name="connsiteY0" fmla="*/ 0 h 1524001"/>
                <a:gd name="connsiteX1" fmla="*/ 1800225 w 1800225"/>
                <a:gd name="connsiteY1" fmla="*/ 0 h 1524001"/>
                <a:gd name="connsiteX2" fmla="*/ 1800225 w 1800225"/>
                <a:gd name="connsiteY2" fmla="*/ 1524001 h 1524001"/>
                <a:gd name="connsiteX3" fmla="*/ 0 w 1800225"/>
                <a:gd name="connsiteY3" fmla="*/ 1524001 h 15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225" h="1524001">
                  <a:moveTo>
                    <a:pt x="0" y="0"/>
                  </a:moveTo>
                  <a:lnTo>
                    <a:pt x="1800225" y="0"/>
                  </a:lnTo>
                  <a:lnTo>
                    <a:pt x="1800225" y="1524001"/>
                  </a:lnTo>
                  <a:lnTo>
                    <a:pt x="0" y="1524001"/>
                  </a:lnTo>
                  <a:close/>
                </a:path>
              </a:pathLst>
            </a:cu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077575" y="2543176"/>
              <a:ext cx="1114424" cy="2009773"/>
            </a:xfrm>
            <a:custGeom>
              <a:avLst/>
              <a:gdLst>
                <a:gd name="connsiteX0" fmla="*/ 0 w 1114424"/>
                <a:gd name="connsiteY0" fmla="*/ 0 h 1447799"/>
                <a:gd name="connsiteX1" fmla="*/ 1114424 w 1114424"/>
                <a:gd name="connsiteY1" fmla="*/ 0 h 1447799"/>
                <a:gd name="connsiteX2" fmla="*/ 1114424 w 1114424"/>
                <a:gd name="connsiteY2" fmla="*/ 1447799 h 1447799"/>
                <a:gd name="connsiteX3" fmla="*/ 0 w 1114424"/>
                <a:gd name="connsiteY3" fmla="*/ 1447799 h 1447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4424" h="1447799">
                  <a:moveTo>
                    <a:pt x="0" y="0"/>
                  </a:moveTo>
                  <a:lnTo>
                    <a:pt x="1114424" y="0"/>
                  </a:lnTo>
                  <a:lnTo>
                    <a:pt x="1114424" y="1447799"/>
                  </a:lnTo>
                  <a:lnTo>
                    <a:pt x="0" y="1447799"/>
                  </a:lnTo>
                  <a:close/>
                </a:path>
              </a:pathLst>
            </a:custGeom>
          </p:spPr>
        </p:pic>
      </p:grpSp>
      <p:sp>
        <p:nvSpPr>
          <p:cNvPr id="3" name="文本框 2"/>
          <p:cNvSpPr txBox="1"/>
          <p:nvPr/>
        </p:nvSpPr>
        <p:spPr>
          <a:xfrm>
            <a:off x="2209165" y="131318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sp>
        <p:nvSpPr>
          <p:cNvPr id="25602" name="Text Box 2"/>
          <p:cNvSpPr/>
          <p:nvPr>
            <p:custDataLst>
              <p:tags r:id="rId9"/>
            </p:custDataLst>
          </p:nvPr>
        </p:nvSpPr>
        <p:spPr>
          <a:xfrm>
            <a:off x="260985" y="305435"/>
            <a:ext cx="11703050" cy="6309360"/>
          </a:xfrm>
          <a:prstGeom prst="rect">
            <a:avLst/>
          </a:prstGeom>
          <a:noFill/>
          <a:ln>
            <a:solidFill>
              <a:srgbClr val="CC0000"/>
            </a:solidFill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zh-CN" altLang="en-US" sz="5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作文</a:t>
            </a:r>
            <a:endParaRPr lang="zh-CN" altLang="en-US" sz="5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    </a:t>
            </a:r>
            <a:endParaRPr lang="zh-CN" altLang="zh-CN" sz="4000" b="1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    总体要求：</a:t>
            </a:r>
            <a:r>
              <a:rPr lang="zh-CN" altLang="en-US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审准题旨，列好提纲，选好材料，有序表达，卷面整洁</a:t>
            </a:r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en-US" altLang="zh-CN" sz="4000" b="1">
                <a:latin typeface="黑体" panose="02010609060101010101" charset="-122"/>
                <a:ea typeface="黑体" panose="02010609060101010101" charset="-122"/>
              </a:rPr>
              <a:t>       </a:t>
            </a:r>
            <a:endParaRPr lang="en-US" altLang="zh-CN" sz="4000" b="1"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en-US" altLang="zh-CN" sz="4000" b="1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先保基本分</a:t>
            </a:r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后争取发展分</a:t>
            </a:r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en-US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</a:t>
            </a:r>
            <a:r>
              <a:rPr lang="zh-CN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写好一见钟情的标题和开头。</a:t>
            </a:r>
            <a:endParaRPr lang="zh-CN" altLang="zh-CN" sz="4000" b="1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en-US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</a:t>
            </a:r>
            <a:r>
              <a:rPr lang="zh-CN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写好思辨性强的猪肚。</a:t>
            </a:r>
            <a:endParaRPr lang="zh-CN" altLang="zh-CN" sz="4000" b="1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r>
              <a:rPr lang="en-US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</a:t>
            </a:r>
            <a:r>
              <a:rPr lang="zh-CN" altLang="zh-CN" sz="40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写好回味悠长的豹尾。</a:t>
            </a: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  <a:p>
            <a:pPr marL="0" lvl="0" indent="0" eaLnBrk="1" hangingPunct="1">
              <a:lnSpc>
                <a:spcPts val="6000"/>
              </a:lnSpc>
              <a:spcBef>
                <a:spcPct val="0"/>
              </a:spcBef>
              <a:buNone/>
            </a:pP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035" y="162560"/>
            <a:ext cx="11121390" cy="5951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                 </a:t>
            </a:r>
            <a:r>
              <a:rPr lang="en-US" altLang="zh-CN" sz="3110" b="1" dirty="0">
                <a:solidFill>
                  <a:schemeClr val="tx1"/>
                </a:solidFill>
              </a:rPr>
              <a:t> </a:t>
            </a:r>
            <a:r>
              <a:rPr lang="zh-CN" altLang="en-US" sz="3110" b="1" dirty="0">
                <a:solidFill>
                  <a:schemeClr val="tx1"/>
                </a:solidFill>
              </a:rPr>
              <a:t>自信答题，顽强得分</a:t>
            </a:r>
            <a:endParaRPr lang="zh-CN" altLang="en-US" sz="3110" b="1" dirty="0">
              <a:solidFill>
                <a:schemeClr val="tx1"/>
              </a:solidFill>
            </a:endParaRPr>
          </a:p>
          <a:p>
            <a:r>
              <a:rPr lang="zh-CN" altLang="en-US" sz="3110" b="1" dirty="0">
                <a:solidFill>
                  <a:schemeClr val="tx1"/>
                </a:solidFill>
              </a:rPr>
              <a:t>考场时间把握：基本多少分就多少分钟</a:t>
            </a:r>
            <a:endParaRPr lang="zh-CN" altLang="en-US" sz="3110" b="1" dirty="0">
              <a:solidFill>
                <a:schemeClr val="tx1"/>
              </a:solidFill>
            </a:endParaRPr>
          </a:p>
          <a:p>
            <a:r>
              <a:rPr lang="zh-CN" altLang="en-US" sz="3110" b="1" dirty="0">
                <a:solidFill>
                  <a:schemeClr val="tx1"/>
                </a:solidFill>
              </a:rPr>
              <a:t>利用好答题前的</a:t>
            </a:r>
            <a:r>
              <a:rPr lang="en-US" altLang="zh-CN" sz="3110" b="1" dirty="0">
                <a:solidFill>
                  <a:schemeClr val="tx1"/>
                </a:solidFill>
              </a:rPr>
              <a:t>5</a:t>
            </a:r>
            <a:r>
              <a:rPr lang="zh-CN" altLang="en-US" sz="3110" b="1" dirty="0">
                <a:solidFill>
                  <a:schemeClr val="tx1"/>
                </a:solidFill>
              </a:rPr>
              <a:t>分钟。这</a:t>
            </a:r>
            <a:r>
              <a:rPr lang="en-US" altLang="zh-CN" sz="3110" b="1" dirty="0">
                <a:solidFill>
                  <a:schemeClr val="tx1"/>
                </a:solidFill>
              </a:rPr>
              <a:t>5</a:t>
            </a:r>
            <a:r>
              <a:rPr lang="zh-CN" altLang="en-US" sz="3110" b="1" dirty="0">
                <a:solidFill>
                  <a:schemeClr val="tx1"/>
                </a:solidFill>
              </a:rPr>
              <a:t>分钟不让答题，但可以看题。建议可以先看作文，审题立意心里先有个底。</a:t>
            </a:r>
            <a:endParaRPr lang="zh-CN" altLang="en-US" sz="3110" b="1" dirty="0">
              <a:solidFill>
                <a:schemeClr val="tx1"/>
              </a:solidFill>
            </a:endParaRPr>
          </a:p>
          <a:p>
            <a:r>
              <a:rPr lang="zh-CN" altLang="en-US" sz="3110" b="1" dirty="0">
                <a:solidFill>
                  <a:schemeClr val="tx1"/>
                </a:solidFill>
              </a:rPr>
              <a:t>遇到新题、难题不要怕、不要慌，沉着、冷静应对</a:t>
            </a:r>
            <a:endParaRPr lang="zh-CN" altLang="en-US" sz="3110" b="1" dirty="0">
              <a:solidFill>
                <a:schemeClr val="tx1"/>
              </a:solidFill>
            </a:endParaRPr>
          </a:p>
          <a:p>
            <a:r>
              <a:rPr lang="zh-CN" altLang="en-US" sz="3110" b="1" dirty="0" smtClean="0">
                <a:solidFill>
                  <a:srgbClr val="FF0000"/>
                </a:solidFill>
              </a:rPr>
              <a:t>你</a:t>
            </a:r>
            <a:r>
              <a:rPr lang="zh-CN" altLang="en-US" sz="3110" b="1" dirty="0">
                <a:solidFill>
                  <a:srgbClr val="FF0000"/>
                </a:solidFill>
              </a:rPr>
              <a:t>难，别人也</a:t>
            </a:r>
            <a:r>
              <a:rPr lang="zh-CN" altLang="en-US" sz="3110" b="1" dirty="0" smtClean="0">
                <a:solidFill>
                  <a:srgbClr val="FF0000"/>
                </a:solidFill>
              </a:rPr>
              <a:t>难。</a:t>
            </a:r>
            <a:endParaRPr lang="zh-CN" altLang="en-US" sz="3110" b="1" dirty="0">
              <a:solidFill>
                <a:srgbClr val="FF0000"/>
              </a:solidFill>
            </a:endParaRPr>
          </a:p>
          <a:p>
            <a:r>
              <a:rPr lang="zh-CN" altLang="en-US" sz="3110" b="1" dirty="0">
                <a:solidFill>
                  <a:srgbClr val="FF0000"/>
                </a:solidFill>
              </a:rPr>
              <a:t>顽强得分，能得一分是一分。</a:t>
            </a:r>
            <a:endParaRPr lang="zh-CN" altLang="en-US" sz="3110" b="1" dirty="0">
              <a:solidFill>
                <a:srgbClr val="FF0000"/>
              </a:solidFill>
            </a:endParaRPr>
          </a:p>
          <a:p>
            <a:endParaRPr lang="zh-CN" altLang="en-US" sz="2800" dirty="0">
              <a:solidFill>
                <a:schemeClr val="tx1"/>
              </a:solidFill>
            </a:endParaRPr>
          </a:p>
          <a:p>
            <a:endParaRPr lang="zh-CN" altLang="en-US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223010" y="417830"/>
            <a:ext cx="75145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迷你简稚艺" panose="03000509000000000000" pitchFamily="65" charset="-122"/>
                <a:ea typeface="迷你简稚艺" panose="03000509000000000000" pitchFamily="65" charset="-122"/>
              </a:rPr>
              <a:t>考试比什么？</a:t>
            </a:r>
            <a:endParaRPr lang="zh-CN" altLang="en-US"/>
          </a:p>
        </p:txBody>
      </p:sp>
      <p:grpSp>
        <p:nvGrpSpPr>
          <p:cNvPr id="3" name="组合 2"/>
          <p:cNvGrpSpPr/>
          <p:nvPr>
            <p:custDataLst>
              <p:tags r:id="rId2"/>
            </p:custDataLst>
          </p:nvPr>
        </p:nvGrpSpPr>
        <p:grpSpPr>
          <a:xfrm>
            <a:off x="1005840" y="1960880"/>
            <a:ext cx="10618470" cy="3815715"/>
            <a:chOff x="856746" y="4019892"/>
            <a:chExt cx="7453993" cy="2567661"/>
          </a:xfrm>
        </p:grpSpPr>
        <p:grpSp>
          <p:nvGrpSpPr>
            <p:cNvPr id="38" name="组合 37"/>
            <p:cNvGrpSpPr/>
            <p:nvPr>
              <p:custDataLst>
                <p:tags r:id="rId3"/>
              </p:custDataLst>
            </p:nvPr>
          </p:nvGrpSpPr>
          <p:grpSpPr>
            <a:xfrm>
              <a:off x="856746" y="4019892"/>
              <a:ext cx="7453993" cy="2567661"/>
              <a:chOff x="856746" y="4077948"/>
              <a:chExt cx="7453993" cy="2567661"/>
            </a:xfrm>
          </p:grpSpPr>
          <p:cxnSp>
            <p:nvCxnSpPr>
              <p:cNvPr id="47" name="直接连接符 46"/>
              <p:cNvCxnSpPr/>
              <p:nvPr>
                <p:custDataLst>
                  <p:tags r:id="rId4"/>
                </p:custDataLst>
              </p:nvPr>
            </p:nvCxnSpPr>
            <p:spPr>
              <a:xfrm flipH="1">
                <a:off x="2533127" y="4868005"/>
                <a:ext cx="0" cy="90742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>
                <p:custDataLst>
                  <p:tags r:id="rId5"/>
                </p:custDataLst>
              </p:nvPr>
            </p:nvCxnSpPr>
            <p:spPr>
              <a:xfrm>
                <a:off x="856746" y="4358269"/>
                <a:ext cx="7453993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组合 48"/>
              <p:cNvGrpSpPr/>
              <p:nvPr>
                <p:custDataLst>
                  <p:tags r:id="rId6"/>
                </p:custDataLst>
              </p:nvPr>
            </p:nvGrpSpPr>
            <p:grpSpPr>
              <a:xfrm>
                <a:off x="864439" y="4077948"/>
                <a:ext cx="7438606" cy="2567661"/>
                <a:chOff x="778227" y="4077948"/>
                <a:chExt cx="7438606" cy="2567661"/>
              </a:xfrm>
            </p:grpSpPr>
            <p:grpSp>
              <p:nvGrpSpPr>
                <p:cNvPr id="52" name="组合 51"/>
                <p:cNvGrpSpPr/>
                <p:nvPr>
                  <p:custDataLst>
                    <p:tags r:id="rId7"/>
                  </p:custDataLst>
                </p:nvPr>
              </p:nvGrpSpPr>
              <p:grpSpPr>
                <a:xfrm>
                  <a:off x="778227" y="4077948"/>
                  <a:ext cx="1450948" cy="1407962"/>
                  <a:chOff x="778227" y="4077948"/>
                  <a:chExt cx="1450948" cy="1407962"/>
                </a:xfrm>
              </p:grpSpPr>
              <p:sp>
                <p:nvSpPr>
                  <p:cNvPr id="62" name="椭圆 61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223322" y="4077948"/>
                    <a:ext cx="560643" cy="560643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63" name="文本框 62"/>
                  <p:cNvSpPr txBox="1"/>
                  <p:nvPr>
                    <p:custDataLst>
                      <p:tags r:id="rId9"/>
                    </p:custDataLst>
                  </p:nvPr>
                </p:nvSpPr>
                <p:spPr>
                  <a:xfrm>
                    <a:off x="778227" y="4844529"/>
                    <a:ext cx="1450948" cy="6413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比谁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审题</a:t>
                    </a:r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更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精准</a:t>
                    </a:r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；【题干中藏着诸多重要信息】</a:t>
                    </a:r>
                    <a:endParaRPr lang="zh-CN" altLang="en-US" sz="2800" b="1">
                      <a:solidFill>
                        <a:srgbClr val="0070C0"/>
                      </a:solidFill>
                      <a:latin typeface="华文楷体" panose="02010600040101010101" charset="-122"/>
                      <a:ea typeface="华文楷体" panose="02010600040101010101" charset="-122"/>
                    </a:endParaRPr>
                  </a:p>
                </p:txBody>
              </p:sp>
            </p:grpSp>
            <p:grpSp>
              <p:nvGrpSpPr>
                <p:cNvPr id="53" name="组合 52"/>
                <p:cNvGrpSpPr/>
                <p:nvPr>
                  <p:custDataLst>
                    <p:tags r:id="rId10"/>
                  </p:custDataLst>
                </p:nvPr>
              </p:nvGrpSpPr>
              <p:grpSpPr>
                <a:xfrm>
                  <a:off x="2606991" y="4077948"/>
                  <a:ext cx="1865504" cy="2567661"/>
                  <a:chOff x="2385891" y="4077948"/>
                  <a:chExt cx="1865504" cy="2567661"/>
                </a:xfrm>
              </p:grpSpPr>
              <p:sp>
                <p:nvSpPr>
                  <p:cNvPr id="60" name="椭圆 59"/>
                  <p:cNvSpPr/>
                  <p:nvPr>
                    <p:custDataLst>
                      <p:tags r:id="rId11"/>
                    </p:custDataLst>
                  </p:nvPr>
                </p:nvSpPr>
                <p:spPr>
                  <a:xfrm>
                    <a:off x="2998146" y="4077948"/>
                    <a:ext cx="560643" cy="560643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61" name="文本框 60"/>
                  <p:cNvSpPr txBox="1"/>
                  <p:nvPr>
                    <p:custDataLst>
                      <p:tags r:id="rId12"/>
                    </p:custDataLst>
                  </p:nvPr>
                </p:nvSpPr>
                <p:spPr>
                  <a:xfrm>
                    <a:off x="2385891" y="4797953"/>
                    <a:ext cx="1865504" cy="184765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r>
                      <a:rPr lang="zh-CN" altLang="en-US" sz="24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比谁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答题更规范</a:t>
                    </a:r>
                    <a:r>
                      <a:rPr lang="zh-CN" altLang="en-US" sz="2400" b="1" smtClean="0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【书写</a:t>
                    </a:r>
                    <a:r>
                      <a:rPr lang="zh-CN" altLang="en-US" sz="2400" b="1">
                        <a:solidFill>
                          <a:srgbClr val="C0000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工整</a:t>
                    </a:r>
                    <a:r>
                      <a:rPr lang="zh-CN" altLang="en-US" sz="24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化、表述</a:t>
                    </a:r>
                    <a:r>
                      <a:rPr lang="zh-CN" altLang="en-US" sz="2400" b="1">
                        <a:solidFill>
                          <a:srgbClr val="C0000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专业</a:t>
                    </a:r>
                    <a:r>
                      <a:rPr lang="zh-CN" altLang="en-US" sz="24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化、答案</a:t>
                    </a:r>
                    <a:r>
                      <a:rPr lang="zh-CN" altLang="en-US" sz="2400" b="1">
                        <a:solidFill>
                          <a:srgbClr val="C0000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要点</a:t>
                    </a:r>
                    <a:r>
                      <a:rPr lang="zh-CN" altLang="en-US" sz="24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化、要点</a:t>
                    </a:r>
                    <a:r>
                      <a:rPr lang="zh-CN" altLang="en-US" sz="2400" b="1">
                        <a:solidFill>
                          <a:srgbClr val="C0000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序号</a:t>
                    </a:r>
                    <a:r>
                      <a:rPr lang="zh-CN" altLang="en-US" sz="24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化</a:t>
                    </a:r>
                    <a:r>
                      <a:rPr lang="zh-CN" altLang="en-US" sz="2000" b="1" smtClean="0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】</a:t>
                    </a:r>
                    <a:endParaRPr lang="zh-CN" altLang="en-US" sz="2000" b="1" smtClean="0">
                      <a:solidFill>
                        <a:srgbClr val="0070C0"/>
                      </a:solidFill>
                      <a:latin typeface="华文楷体" panose="02010600040101010101" charset="-122"/>
                      <a:ea typeface="华文楷体" panose="02010600040101010101" charset="-122"/>
                    </a:endParaRPr>
                  </a:p>
                </p:txBody>
              </p:sp>
            </p:grpSp>
            <p:grpSp>
              <p:nvGrpSpPr>
                <p:cNvPr id="54" name="组合 53"/>
                <p:cNvGrpSpPr/>
                <p:nvPr>
                  <p:custDataLst>
                    <p:tags r:id="rId13"/>
                  </p:custDataLst>
                </p:nvPr>
              </p:nvGrpSpPr>
              <p:grpSpPr>
                <a:xfrm>
                  <a:off x="4770075" y="4077948"/>
                  <a:ext cx="1450833" cy="1408099"/>
                  <a:chOff x="4327875" y="4077948"/>
                  <a:chExt cx="1450833" cy="1408099"/>
                </a:xfrm>
              </p:grpSpPr>
              <p:sp>
                <p:nvSpPr>
                  <p:cNvPr id="58" name="椭圆 57"/>
                  <p:cNvSpPr/>
                  <p:nvPr>
                    <p:custDataLst>
                      <p:tags r:id="rId14"/>
                    </p:custDataLst>
                  </p:nvPr>
                </p:nvSpPr>
                <p:spPr>
                  <a:xfrm>
                    <a:off x="4772970" y="4077948"/>
                    <a:ext cx="560643" cy="560643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59" name="文本框 58"/>
                  <p:cNvSpPr txBox="1"/>
                  <p:nvPr>
                    <p:custDataLst>
                      <p:tags r:id="rId15"/>
                    </p:custDataLst>
                  </p:nvPr>
                </p:nvSpPr>
                <p:spPr>
                  <a:xfrm>
                    <a:off x="4327875" y="4844666"/>
                    <a:ext cx="1450833" cy="6413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比谁过程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失误少</a:t>
                    </a:r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 ；</a:t>
                    </a:r>
                    <a:endParaRPr lang="zh-CN" altLang="en-US" sz="2800" b="1">
                      <a:solidFill>
                        <a:srgbClr val="0070C0"/>
                      </a:solidFill>
                      <a:latin typeface="华文楷体" panose="02010600040101010101" charset="-122"/>
                      <a:ea typeface="华文楷体" panose="02010600040101010101" charset="-122"/>
                    </a:endParaRPr>
                  </a:p>
                </p:txBody>
              </p:sp>
            </p:grpSp>
            <p:grpSp>
              <p:nvGrpSpPr>
                <p:cNvPr id="55" name="组合 54"/>
                <p:cNvGrpSpPr/>
                <p:nvPr>
                  <p:custDataLst>
                    <p:tags r:id="rId16"/>
                  </p:custDataLst>
                </p:nvPr>
              </p:nvGrpSpPr>
              <p:grpSpPr>
                <a:xfrm>
                  <a:off x="6766000" y="4077948"/>
                  <a:ext cx="1450833" cy="1408099"/>
                  <a:chOff x="6102699" y="4077948"/>
                  <a:chExt cx="1450833" cy="1408099"/>
                </a:xfrm>
              </p:grpSpPr>
              <p:sp>
                <p:nvSpPr>
                  <p:cNvPr id="56" name="椭圆 55"/>
                  <p:cNvSpPr/>
                  <p:nvPr>
                    <p:custDataLst>
                      <p:tags r:id="rId17"/>
                    </p:custDataLst>
                  </p:nvPr>
                </p:nvSpPr>
                <p:spPr>
                  <a:xfrm>
                    <a:off x="6547794" y="4077948"/>
                    <a:ext cx="560643" cy="560643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57" name="文本框 56"/>
                  <p:cNvSpPr txBox="1"/>
                  <p:nvPr>
                    <p:custDataLst>
                      <p:tags r:id="rId18"/>
                    </p:custDataLst>
                  </p:nvPr>
                </p:nvSpPr>
                <p:spPr>
                  <a:xfrm>
                    <a:off x="6102699" y="4844666"/>
                    <a:ext cx="1450833" cy="6413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比谁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心态</a:t>
                    </a:r>
                    <a:r>
                      <a:rPr lang="zh-CN" altLang="en-US" sz="2800" b="1">
                        <a:solidFill>
                          <a:srgbClr val="0070C0"/>
                        </a:solidFill>
                        <a:latin typeface="华文楷体" panose="02010600040101010101" charset="-122"/>
                        <a:ea typeface="华文楷体" panose="02010600040101010101" charset="-122"/>
                      </a:rPr>
                      <a:t>更</a:t>
                    </a:r>
                    <a:r>
                      <a:rPr lang="zh-CN" altLang="en-US" sz="2800" b="1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华文楷体" panose="02010600040101010101" charset="-122"/>
                        <a:ea typeface="华文楷体" panose="02010600040101010101" charset="-122"/>
                      </a:rPr>
                      <a:t>平和。</a:t>
                    </a:r>
                    <a:endParaRPr lang="zh-CN" altLang="en-US" sz="2800" b="1">
                      <a:solidFill>
                        <a:srgbClr val="0070C0"/>
                      </a:solidFill>
                      <a:latin typeface="华文楷体" panose="02010600040101010101" charset="-122"/>
                      <a:ea typeface="华文楷体" panose="02010600040101010101" charset="-122"/>
                    </a:endParaRPr>
                  </a:p>
                </p:txBody>
              </p:sp>
            </p:grpSp>
          </p:grpSp>
          <p:cxnSp>
            <p:nvCxnSpPr>
              <p:cNvPr id="50" name="直接连接符 49"/>
              <p:cNvCxnSpPr/>
              <p:nvPr>
                <p:custDataLst>
                  <p:tags r:id="rId19"/>
                </p:custDataLst>
              </p:nvPr>
            </p:nvCxnSpPr>
            <p:spPr>
              <a:xfrm flipH="1">
                <a:off x="4547840" y="4868005"/>
                <a:ext cx="0" cy="90742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>
                <p:custDataLst>
                  <p:tags r:id="rId20"/>
                </p:custDataLst>
              </p:nvPr>
            </p:nvCxnSpPr>
            <p:spPr>
              <a:xfrm flipH="1">
                <a:off x="6577067" y="4868005"/>
                <a:ext cx="0" cy="90742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星形: 五角 42"/>
            <p:cNvSpPr/>
            <p:nvPr>
              <p:custDataLst>
                <p:tags r:id="rId21"/>
              </p:custDataLst>
            </p:nvPr>
          </p:nvSpPr>
          <p:spPr>
            <a:xfrm>
              <a:off x="1436545" y="4125373"/>
              <a:ext cx="311382" cy="311382"/>
            </a:xfrm>
            <a:prstGeom prst="star5">
              <a:avLst>
                <a:gd name="adj" fmla="val 22867"/>
                <a:gd name="hf" fmla="val 105146"/>
                <a:gd name="vf" fmla="val 1105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44" name="星形: 五角 43"/>
            <p:cNvSpPr/>
            <p:nvPr>
              <p:custDataLst>
                <p:tags r:id="rId22"/>
              </p:custDataLst>
            </p:nvPr>
          </p:nvSpPr>
          <p:spPr>
            <a:xfrm>
              <a:off x="3430088" y="4125373"/>
              <a:ext cx="311382" cy="311382"/>
            </a:xfrm>
            <a:prstGeom prst="star5">
              <a:avLst>
                <a:gd name="adj" fmla="val 22867"/>
                <a:gd name="hf" fmla="val 105146"/>
                <a:gd name="vf" fmla="val 1105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45" name="星形: 五角 44"/>
            <p:cNvSpPr/>
            <p:nvPr>
              <p:custDataLst>
                <p:tags r:id="rId23"/>
              </p:custDataLst>
            </p:nvPr>
          </p:nvSpPr>
          <p:spPr>
            <a:xfrm>
              <a:off x="5423631" y="4125373"/>
              <a:ext cx="311382" cy="311382"/>
            </a:xfrm>
            <a:prstGeom prst="star5">
              <a:avLst>
                <a:gd name="adj" fmla="val 22867"/>
                <a:gd name="hf" fmla="val 105146"/>
                <a:gd name="vf" fmla="val 1105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46" name="星形: 五角 45"/>
            <p:cNvSpPr/>
            <p:nvPr>
              <p:custDataLst>
                <p:tags r:id="rId24"/>
              </p:custDataLst>
            </p:nvPr>
          </p:nvSpPr>
          <p:spPr>
            <a:xfrm>
              <a:off x="7417174" y="4125373"/>
              <a:ext cx="311382" cy="311382"/>
            </a:xfrm>
            <a:prstGeom prst="star5">
              <a:avLst>
                <a:gd name="adj" fmla="val 22867"/>
                <a:gd name="hf" fmla="val 105146"/>
                <a:gd name="vf" fmla="val 1105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5095" y="391795"/>
            <a:ext cx="11936095" cy="60750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86da753f19d079403edef76f19be784b_26fbcf1243e34374bd92362431256b9e_th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522210" y="381000"/>
            <a:ext cx="4462145" cy="6096000"/>
          </a:xfrm>
          <a:prstGeom prst="rect">
            <a:avLst/>
          </a:prstGeom>
        </p:spPr>
      </p:pic>
      <p:pic>
        <p:nvPicPr>
          <p:cNvPr id="5" name="图片 4" descr="1-1F603094P1-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320"/>
            <a:ext cx="7265035" cy="63303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1-1501120PK0-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75" y="0"/>
            <a:ext cx="11951335" cy="685673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t01dbe80b3b7645536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175" y="-635"/>
            <a:ext cx="10854055" cy="66414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06a1fbd377cd4302ad782183530ac30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7995" y="363855"/>
            <a:ext cx="11014075" cy="58864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1697" y="32880"/>
            <a:ext cx="8229171" cy="1142940"/>
          </a:xfrm>
        </p:spPr>
        <p:txBody>
          <a:bodyPr/>
          <a:lstStyle/>
          <a:p>
            <a:pPr fontAlgn="base"/>
            <a:r>
              <a:rPr lang="zh-CN" altLang="en-US" sz="600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华文琥珀" panose="02010800040101010101" charset="-122"/>
                <a:ea typeface="华文琥珀" panose="02010800040101010101" charset="-122"/>
              </a:rPr>
              <a:t>总 体 要 求</a:t>
            </a:r>
            <a:endParaRPr lang="zh-CN" altLang="en-US" sz="6000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8310" y="988060"/>
            <a:ext cx="11743690" cy="5486400"/>
          </a:xfrm>
        </p:spPr>
        <p:txBody>
          <a:bodyPr>
            <a:normAutofit fontScale="90000" lnSpcReduction="10000"/>
          </a:bodyPr>
          <a:lstStyle/>
          <a:p>
            <a:pPr marL="0" indent="0" fontAlgn="base" latinLnBrk="0">
              <a:spcBef>
                <a:spcPts val="2400"/>
              </a:spcBef>
              <a:buNone/>
            </a:pPr>
            <a:r>
              <a:rPr lang="en-US" altLang="zh-CN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1.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作文完篇；</a:t>
            </a:r>
            <a:endParaRPr lang="zh-CN" altLang="en-US" sz="4400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  <a:p>
            <a:pPr marL="0" indent="0" fontAlgn="base" latinLnBrk="0">
              <a:spcBef>
                <a:spcPts val="2400"/>
              </a:spcBef>
              <a:buNone/>
            </a:pP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  （</a:t>
            </a:r>
            <a:r>
              <a:rPr lang="en-US" altLang="zh-CN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800</a:t>
            </a:r>
            <a:r>
              <a:rPr lang="zh-CN" altLang="en-US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字是底线，</a:t>
            </a:r>
            <a:r>
              <a:rPr lang="en-US" altLang="zh-CN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850—880</a:t>
            </a:r>
            <a:r>
              <a:rPr lang="zh-CN" altLang="en-US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字是标准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）</a:t>
            </a:r>
            <a:endParaRPr lang="zh-CN" altLang="en-US" sz="4400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  <a:p>
            <a:pPr marL="0" indent="0" fontAlgn="base" latinLnBrk="0">
              <a:spcBef>
                <a:spcPts val="2400"/>
              </a:spcBef>
              <a:buNone/>
            </a:pPr>
            <a:r>
              <a:rPr lang="en-US" altLang="zh-CN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2.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默写满分（</a:t>
            </a:r>
            <a:r>
              <a:rPr lang="en-US" altLang="zh-CN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底线4分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）；</a:t>
            </a:r>
            <a:endParaRPr lang="zh-CN" altLang="en-US" sz="4400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  <a:p>
            <a:pPr marL="0" indent="0" fontAlgn="base" latinLnBrk="0">
              <a:spcBef>
                <a:spcPts val="2400"/>
              </a:spcBef>
              <a:buNone/>
            </a:pPr>
            <a:r>
              <a:rPr lang="en-US" altLang="zh-CN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3.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写满答卷（</a:t>
            </a:r>
            <a:r>
              <a:rPr lang="en-US" altLang="zh-CN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不留空白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）；</a:t>
            </a:r>
            <a:endParaRPr lang="zh-CN" altLang="en-US" sz="4400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  <a:p>
            <a:pPr marL="0" indent="0" fontAlgn="base" latinLnBrk="0">
              <a:spcBef>
                <a:spcPts val="2400"/>
              </a:spcBef>
              <a:buNone/>
            </a:pPr>
            <a:r>
              <a:rPr lang="en-US" altLang="zh-CN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4.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卷面整洁（</a:t>
            </a:r>
            <a:r>
              <a:rPr lang="en-US" altLang="zh-CN" sz="4400" u="sng" strike="noStrike" noProof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不急不躁</a:t>
            </a:r>
            <a:r>
              <a:rPr lang="zh-CN" altLang="en-US" sz="4400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）。</a:t>
            </a:r>
            <a:endParaRPr lang="zh-CN" altLang="en-US" sz="4400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2084" t="38510" r="2652" b="4924"/>
          <a:stretch>
            <a:fillRect/>
          </a:stretch>
        </p:blipFill>
        <p:spPr>
          <a:xfrm>
            <a:off x="7750175" y="1393190"/>
            <a:ext cx="4244975" cy="378206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471170" y="1393190"/>
            <a:ext cx="7218045" cy="378206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zh-CN" altLang="en-US" sz="3200">
              <a:solidFill>
                <a:srgbClr val="C00000"/>
              </a:solidFill>
              <a:latin typeface="方正公文小标宋" panose="02000500000000000000" charset="-122"/>
              <a:ea typeface="方正公文小标宋" panose="02000500000000000000" charset="-122"/>
            </a:endParaRPr>
          </a:p>
          <a:p>
            <a:r>
              <a:rPr lang="zh-CN" altLang="en-US" sz="3200">
                <a:solidFill>
                  <a:srgbClr val="C00000"/>
                </a:solidFill>
                <a:latin typeface="方正公文小标宋" panose="02000500000000000000" charset="-122"/>
                <a:ea typeface="方正公文小标宋" panose="02000500000000000000" charset="-122"/>
              </a:rPr>
              <a:t>建议时间分配：</a:t>
            </a:r>
            <a:endParaRPr lang="zh-CN" altLang="en-US"/>
          </a:p>
          <a:p>
            <a:pPr indent="457200" algn="l" fontAlgn="auto">
              <a:lnSpc>
                <a:spcPts val="5000"/>
              </a:lnSpc>
            </a:pP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语文每个题块基本多少分，就用多少时间，选择题余出的时间可以用在问答题上，</a:t>
            </a:r>
            <a:r>
              <a:rPr sz="3200" b="1" u="sng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不要在审题上省时间！</a:t>
            </a:r>
            <a:endParaRPr sz="2800" b="1">
              <a:solidFill>
                <a:srgbClr val="C0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800" b="1">
              <a:solidFill>
                <a:srgbClr val="C0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11430"/>
            <a:ext cx="12273280" cy="6978650"/>
            <a:chOff x="0" y="1"/>
            <a:chExt cx="12192003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" y="1"/>
              <a:ext cx="3876675" cy="2543175"/>
            </a:xfrm>
            <a:custGeom>
              <a:avLst/>
              <a:gdLst>
                <a:gd name="connsiteX0" fmla="*/ 0 w 3876675"/>
                <a:gd name="connsiteY0" fmla="*/ 0 h 2543175"/>
                <a:gd name="connsiteX1" fmla="*/ 3876675 w 3876675"/>
                <a:gd name="connsiteY1" fmla="*/ 0 h 2543175"/>
                <a:gd name="connsiteX2" fmla="*/ 3876675 w 3876675"/>
                <a:gd name="connsiteY2" fmla="*/ 2543175 h 2543175"/>
                <a:gd name="connsiteX3" fmla="*/ 0 w 3876675"/>
                <a:gd name="connsiteY3" fmla="*/ 2543175 h 254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76675" h="2543175">
                  <a:moveTo>
                    <a:pt x="0" y="0"/>
                  </a:moveTo>
                  <a:lnTo>
                    <a:pt x="3876675" y="0"/>
                  </a:lnTo>
                  <a:lnTo>
                    <a:pt x="3876675" y="2543175"/>
                  </a:lnTo>
                  <a:lnTo>
                    <a:pt x="0" y="2543175"/>
                  </a:lnTo>
                  <a:close/>
                </a:path>
              </a:pathLst>
            </a:cu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" y="4410076"/>
              <a:ext cx="4029075" cy="2447925"/>
            </a:xfrm>
            <a:custGeom>
              <a:avLst/>
              <a:gdLst>
                <a:gd name="connsiteX0" fmla="*/ 0 w 4029075"/>
                <a:gd name="connsiteY0" fmla="*/ 0 h 2447925"/>
                <a:gd name="connsiteX1" fmla="*/ 4029075 w 4029075"/>
                <a:gd name="connsiteY1" fmla="*/ 0 h 2447925"/>
                <a:gd name="connsiteX2" fmla="*/ 4029075 w 4029075"/>
                <a:gd name="connsiteY2" fmla="*/ 2447925 h 2447925"/>
                <a:gd name="connsiteX3" fmla="*/ 0 w 4029075"/>
                <a:gd name="connsiteY3" fmla="*/ 2447925 h 244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9075" h="2447925">
                  <a:moveTo>
                    <a:pt x="0" y="0"/>
                  </a:moveTo>
                  <a:lnTo>
                    <a:pt x="4029075" y="0"/>
                  </a:lnTo>
                  <a:lnTo>
                    <a:pt x="4029075" y="2447925"/>
                  </a:lnTo>
                  <a:lnTo>
                    <a:pt x="0" y="2447925"/>
                  </a:lnTo>
                  <a:close/>
                </a:path>
              </a:pathLst>
            </a:cu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53376" y="1"/>
              <a:ext cx="4238627" cy="2543175"/>
            </a:xfrm>
            <a:custGeom>
              <a:avLst/>
              <a:gdLst>
                <a:gd name="connsiteX0" fmla="*/ 0 w 4238627"/>
                <a:gd name="connsiteY0" fmla="*/ 0 h 2543175"/>
                <a:gd name="connsiteX1" fmla="*/ 4238627 w 4238627"/>
                <a:gd name="connsiteY1" fmla="*/ 0 h 2543175"/>
                <a:gd name="connsiteX2" fmla="*/ 4238627 w 4238627"/>
                <a:gd name="connsiteY2" fmla="*/ 2543175 h 2543175"/>
                <a:gd name="connsiteX3" fmla="*/ 0 w 4238627"/>
                <a:gd name="connsiteY3" fmla="*/ 2543175 h 254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38627" h="2543175">
                  <a:moveTo>
                    <a:pt x="0" y="0"/>
                  </a:moveTo>
                  <a:lnTo>
                    <a:pt x="4238627" y="0"/>
                  </a:lnTo>
                  <a:lnTo>
                    <a:pt x="4238627" y="2543175"/>
                  </a:lnTo>
                  <a:lnTo>
                    <a:pt x="0" y="254317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05776" y="4410076"/>
              <a:ext cx="4086227" cy="2447925"/>
            </a:xfrm>
            <a:custGeom>
              <a:avLst/>
              <a:gdLst>
                <a:gd name="connsiteX0" fmla="*/ 0 w 4086227"/>
                <a:gd name="connsiteY0" fmla="*/ 0 h 2447925"/>
                <a:gd name="connsiteX1" fmla="*/ 4086227 w 4086227"/>
                <a:gd name="connsiteY1" fmla="*/ 0 h 2447925"/>
                <a:gd name="connsiteX2" fmla="*/ 4086227 w 4086227"/>
                <a:gd name="connsiteY2" fmla="*/ 2447925 h 2447925"/>
                <a:gd name="connsiteX3" fmla="*/ 0 w 4086227"/>
                <a:gd name="connsiteY3" fmla="*/ 2447925 h 244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86227" h="2447925">
                  <a:moveTo>
                    <a:pt x="0" y="0"/>
                  </a:moveTo>
                  <a:lnTo>
                    <a:pt x="4086227" y="0"/>
                  </a:lnTo>
                  <a:lnTo>
                    <a:pt x="4086227" y="2447925"/>
                  </a:lnTo>
                  <a:lnTo>
                    <a:pt x="0" y="2447925"/>
                  </a:lnTo>
                  <a:close/>
                </a:path>
              </a:pathLst>
            </a:cu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76676" y="1"/>
              <a:ext cx="4076700" cy="1028699"/>
            </a:xfrm>
            <a:custGeom>
              <a:avLst/>
              <a:gdLst>
                <a:gd name="connsiteX0" fmla="*/ 0 w 2847975"/>
                <a:gd name="connsiteY0" fmla="*/ 0 h 1028699"/>
                <a:gd name="connsiteX1" fmla="*/ 2847975 w 2847975"/>
                <a:gd name="connsiteY1" fmla="*/ 0 h 1028699"/>
                <a:gd name="connsiteX2" fmla="*/ 2847975 w 2847975"/>
                <a:gd name="connsiteY2" fmla="*/ 1028699 h 1028699"/>
                <a:gd name="connsiteX3" fmla="*/ 0 w 2847975"/>
                <a:gd name="connsiteY3" fmla="*/ 1028699 h 1028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7975" h="1028699">
                  <a:moveTo>
                    <a:pt x="0" y="0"/>
                  </a:moveTo>
                  <a:lnTo>
                    <a:pt x="2847975" y="0"/>
                  </a:lnTo>
                  <a:lnTo>
                    <a:pt x="2847975" y="1028699"/>
                  </a:lnTo>
                  <a:lnTo>
                    <a:pt x="0" y="1028699"/>
                  </a:lnTo>
                  <a:close/>
                </a:path>
              </a:pathLst>
            </a:cu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29075" y="6067425"/>
              <a:ext cx="4086227" cy="790574"/>
            </a:xfrm>
            <a:custGeom>
              <a:avLst/>
              <a:gdLst>
                <a:gd name="connsiteX0" fmla="*/ 0 w 2933700"/>
                <a:gd name="connsiteY0" fmla="*/ 0 h 790574"/>
                <a:gd name="connsiteX1" fmla="*/ 2933700 w 2933700"/>
                <a:gd name="connsiteY1" fmla="*/ 0 h 790574"/>
                <a:gd name="connsiteX2" fmla="*/ 2933700 w 2933700"/>
                <a:gd name="connsiteY2" fmla="*/ 790574 h 790574"/>
                <a:gd name="connsiteX3" fmla="*/ 0 w 2933700"/>
                <a:gd name="connsiteY3" fmla="*/ 790574 h 790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700" h="790574">
                  <a:moveTo>
                    <a:pt x="0" y="0"/>
                  </a:moveTo>
                  <a:lnTo>
                    <a:pt x="2933700" y="0"/>
                  </a:lnTo>
                  <a:lnTo>
                    <a:pt x="2933700" y="790574"/>
                  </a:lnTo>
                  <a:lnTo>
                    <a:pt x="0" y="790574"/>
                  </a:lnTo>
                  <a:close/>
                </a:path>
              </a:pathLst>
            </a:cu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2543176"/>
              <a:ext cx="1800225" cy="1866900"/>
            </a:xfrm>
            <a:custGeom>
              <a:avLst/>
              <a:gdLst>
                <a:gd name="connsiteX0" fmla="*/ 0 w 1800225"/>
                <a:gd name="connsiteY0" fmla="*/ 0 h 1524001"/>
                <a:gd name="connsiteX1" fmla="*/ 1800225 w 1800225"/>
                <a:gd name="connsiteY1" fmla="*/ 0 h 1524001"/>
                <a:gd name="connsiteX2" fmla="*/ 1800225 w 1800225"/>
                <a:gd name="connsiteY2" fmla="*/ 1524001 h 1524001"/>
                <a:gd name="connsiteX3" fmla="*/ 0 w 1800225"/>
                <a:gd name="connsiteY3" fmla="*/ 1524001 h 15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225" h="1524001">
                  <a:moveTo>
                    <a:pt x="0" y="0"/>
                  </a:moveTo>
                  <a:lnTo>
                    <a:pt x="1800225" y="0"/>
                  </a:lnTo>
                  <a:lnTo>
                    <a:pt x="1800225" y="1524001"/>
                  </a:lnTo>
                  <a:lnTo>
                    <a:pt x="0" y="1524001"/>
                  </a:lnTo>
                  <a:close/>
                </a:path>
              </a:pathLst>
            </a:cu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077575" y="2543176"/>
              <a:ext cx="1114424" cy="2009773"/>
            </a:xfrm>
            <a:custGeom>
              <a:avLst/>
              <a:gdLst>
                <a:gd name="connsiteX0" fmla="*/ 0 w 1114424"/>
                <a:gd name="connsiteY0" fmla="*/ 0 h 1447799"/>
                <a:gd name="connsiteX1" fmla="*/ 1114424 w 1114424"/>
                <a:gd name="connsiteY1" fmla="*/ 0 h 1447799"/>
                <a:gd name="connsiteX2" fmla="*/ 1114424 w 1114424"/>
                <a:gd name="connsiteY2" fmla="*/ 1447799 h 1447799"/>
                <a:gd name="connsiteX3" fmla="*/ 0 w 1114424"/>
                <a:gd name="connsiteY3" fmla="*/ 1447799 h 1447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4424" h="1447799">
                  <a:moveTo>
                    <a:pt x="0" y="0"/>
                  </a:moveTo>
                  <a:lnTo>
                    <a:pt x="1114424" y="0"/>
                  </a:lnTo>
                  <a:lnTo>
                    <a:pt x="1114424" y="1447799"/>
                  </a:lnTo>
                  <a:lnTo>
                    <a:pt x="0" y="1447799"/>
                  </a:lnTo>
                  <a:close/>
                </a:path>
              </a:pathLst>
            </a:custGeom>
          </p:spPr>
        </p:pic>
      </p:grpSp>
      <p:sp>
        <p:nvSpPr>
          <p:cNvPr id="3" name="文本框 2"/>
          <p:cNvSpPr txBox="1"/>
          <p:nvPr/>
        </p:nvSpPr>
        <p:spPr>
          <a:xfrm>
            <a:off x="294640" y="685165"/>
            <a:ext cx="11555095" cy="52057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99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答题关注点</a:t>
            </a:r>
            <a:endParaRPr lang="zh-CN" altLang="en-US" sz="2800" b="1">
              <a:solidFill>
                <a:srgbClr val="99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审准题目：选择题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拿笔</a:t>
            </a:r>
            <a:r>
              <a:rPr lang="zh-CN" altLang="en-US" sz="2800" b="1">
                <a:solidFill>
                  <a:srgbClr val="0000CC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圈画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（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“正确”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与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“不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正确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”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、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“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最恰当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”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与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“最不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恰当</a:t>
            </a:r>
            <a:r>
              <a:rPr lang="zh-CN" altLang="en-US" sz="2800" b="1">
                <a:latin typeface="Arial" panose="020B0604020202020204" pitchFamily="34" charset="0"/>
                <a:ea typeface="黑体" panose="02010609060101010101" charset="-122"/>
                <a:sym typeface="+mn-ea"/>
              </a:rPr>
              <a:t>”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等），主观题圈画关键词，答题方向、</a:t>
            </a:r>
            <a:r>
              <a:rPr lang="zh-CN" altLang="en-US" sz="2800" b="1">
                <a:solidFill>
                  <a:srgbClr val="0000CC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确定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从几个方面答题。</a:t>
            </a:r>
            <a:endParaRPr lang="zh-CN" altLang="en-US" sz="2800" b="1">
              <a:latin typeface="黑体" panose="02010609060101010101" charset="-122"/>
              <a:ea typeface="黑体" panose="02010609060101010101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   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规范答题：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先观点后理由、几问则几答、分条作答标出①②③。（层次清晰）</a:t>
            </a:r>
            <a:endParaRPr lang="zh-CN" altLang="en-US" sz="2800" b="1">
              <a:latin typeface="黑体" panose="02010609060101010101" charset="-122"/>
              <a:ea typeface="黑体" panose="02010609060101010101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把握时间：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不可放弃任何一道题，也不在某题上耗费太多时间。（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作文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55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分钟左右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）</a:t>
            </a:r>
            <a:endParaRPr lang="zh-CN" altLang="en-US" sz="2800" b="1">
              <a:latin typeface="黑体" panose="02010609060101010101" charset="-122"/>
              <a:ea typeface="黑体" panose="02010609060101010101" charset="-122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 注意书写：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名句默写字迹潦草看不清楚不得分、作文书写随意潦草等</a:t>
            </a:r>
            <a:r>
              <a:rPr 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降低等级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。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7065" y="156210"/>
            <a:ext cx="11065510" cy="346583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250000"/>
              </a:lnSpc>
            </a:pPr>
            <a:r>
              <a:rPr lang="zh-CN" altLang="en-US" sz="3200" b="1" dirty="0" smtClean="0">
                <a:solidFill>
                  <a:srgbClr val="C00000"/>
                </a:solidFill>
              </a:rPr>
              <a:t>高考语文考前自主复习梳理，知识回眸</a:t>
            </a:r>
            <a:endParaRPr lang="zh-CN" altLang="en-US" sz="3200" b="1" dirty="0" smtClean="0">
              <a:solidFill>
                <a:srgbClr val="C00000"/>
              </a:solidFill>
            </a:endParaRPr>
          </a:p>
          <a:p>
            <a:pPr>
              <a:lnSpc>
                <a:spcPct val="250000"/>
              </a:lnSpc>
            </a:pPr>
            <a:r>
              <a:rPr lang="zh-CN" altLang="zh-CN" sz="2400" b="1" kern="0" spc="30" dirty="0">
                <a:solidFill>
                  <a:srgbClr val="C00000"/>
                </a:solidFill>
                <a:latin typeface="宋体" panose="02010600030101010101" pitchFamily="2" charset="-122"/>
                <a:ea typeface="Microsoft YaHei UI" panose="020B0503020204020204" pitchFamily="34" charset="-122"/>
                <a:cs typeface="宋体" panose="02010600030101010101" pitchFamily="2" charset="-122"/>
              </a:rPr>
              <a:t>自主复习</a:t>
            </a:r>
            <a:r>
              <a:rPr lang="zh-CN" altLang="zh-CN" sz="2400" b="1" kern="0" spc="40" dirty="0">
                <a:solidFill>
                  <a:srgbClr val="C00000"/>
                </a:solidFill>
                <a:latin typeface="宋体" panose="02010600030101010101" pitchFamily="2" charset="-122"/>
                <a:ea typeface="Microsoft YaHei UI" panose="020B0503020204020204" pitchFamily="34" charset="-122"/>
                <a:cs typeface="宋体" panose="02010600030101010101" pitchFamily="2" charset="-122"/>
              </a:rPr>
              <a:t>的意义：</a:t>
            </a:r>
            <a:r>
              <a:rPr lang="en-US" altLang="zh-CN" sz="2400" b="1" kern="0" spc="40" dirty="0">
                <a:solidFill>
                  <a:srgbClr val="C00000"/>
                </a:solidFill>
                <a:latin typeface="宋体" panose="02010600030101010101" pitchFamily="2" charset="-122"/>
                <a:ea typeface="Microsoft YaHei UI" panose="020B0503020204020204" pitchFamily="34" charset="-122"/>
                <a:cs typeface="宋体" panose="02010600030101010101" pitchFamily="2" charset="-122"/>
              </a:rPr>
              <a:t>1.</a:t>
            </a:r>
            <a:r>
              <a:rPr lang="zh-CN" altLang="zh-CN" sz="2400" b="1" kern="0" spc="40" dirty="0">
                <a:latin typeface="宋体" panose="02010600030101010101" pitchFamily="2" charset="-122"/>
                <a:ea typeface="Microsoft YaHei UI" panose="020B0503020204020204" pitchFamily="34" charset="-122"/>
                <a:cs typeface="宋体" panose="02010600030101010101" pitchFamily="2" charset="-122"/>
              </a:rPr>
              <a:t>回归教材，夯实基础；合理规划，提分最快 ；归纳整理，效益最高；精心复习，练就沉稳；目标明确，高考大吉！</a:t>
            </a:r>
            <a:r>
              <a:rPr lang="en-US" altLang="zh-CN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  </a:t>
            </a:r>
            <a:endParaRPr lang="en-US" altLang="zh-CN" sz="2400" b="1" kern="0" spc="40" dirty="0">
              <a:latin typeface="Microsoft YaHei UI Western"/>
              <a:ea typeface="Microsoft YaHei UI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250000"/>
              </a:lnSpc>
            </a:pPr>
            <a:r>
              <a:rPr lang="en-US" altLang="zh-CN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2.</a:t>
            </a:r>
            <a:r>
              <a:rPr lang="zh-CN" altLang="en-US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坚持每天做几道题目，保持手感。</a:t>
            </a:r>
            <a:endParaRPr lang="zh-CN" altLang="en-US" sz="2400" b="1" kern="0" spc="40" dirty="0">
              <a:latin typeface="Microsoft YaHei UI Western"/>
              <a:ea typeface="Microsoft YaHei UI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250000"/>
              </a:lnSpc>
            </a:pPr>
            <a:r>
              <a:rPr lang="en-US" altLang="zh-CN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3.</a:t>
            </a:r>
            <a:r>
              <a:rPr lang="zh-CN" altLang="en-US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拟写作文结构提纲，</a:t>
            </a:r>
            <a:r>
              <a:rPr lang="en-US" altLang="zh-CN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 </a:t>
            </a:r>
            <a:r>
              <a:rPr lang="zh-CN" altLang="en-US" sz="2400" b="1" kern="0" spc="40" dirty="0">
                <a:latin typeface="Microsoft YaHei UI Western"/>
                <a:ea typeface="Microsoft YaHei UI" panose="020B0503020204020204" pitchFamily="34" charset="-122"/>
                <a:cs typeface="宋体" panose="02010600030101010101" pitchFamily="2" charset="-122"/>
              </a:rPr>
              <a:t>提炼中心句（分论点），段落间的过渡句，最重要的是练习开头和结尾。</a:t>
            </a:r>
            <a:endParaRPr lang="zh-CN" altLang="zh-CN" sz="2400" b="1" kern="2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250000"/>
              </a:lnSpc>
            </a:pPr>
            <a:endParaRPr lang="zh-CN" altLang="zh-CN" sz="2400" b="1" kern="22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"/>
          <a:stretch>
            <a:fillRect/>
          </a:stretch>
        </p:blipFill>
        <p:spPr>
          <a:xfrm>
            <a:off x="0" y="630872"/>
            <a:ext cx="12192000" cy="623075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" b="92371"/>
          <a:stretch>
            <a:fillRect/>
          </a:stretch>
        </p:blipFill>
        <p:spPr>
          <a:xfrm flipV="1">
            <a:off x="0" y="-1"/>
            <a:ext cx="12192000" cy="475343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1677859" y="2225575"/>
            <a:ext cx="9260643" cy="2802812"/>
            <a:chOff x="1643270" y="2027594"/>
            <a:chExt cx="9260643" cy="2802812"/>
          </a:xfrm>
        </p:grpSpPr>
        <p:sp>
          <p:nvSpPr>
            <p:cNvPr id="22" name="矩形 21"/>
            <p:cNvSpPr/>
            <p:nvPr/>
          </p:nvSpPr>
          <p:spPr>
            <a:xfrm flipH="1">
              <a:off x="1643270" y="2027594"/>
              <a:ext cx="1603748" cy="2802812"/>
            </a:xfrm>
            <a:prstGeom prst="rect">
              <a:avLst/>
            </a:prstGeom>
            <a:solidFill>
              <a:srgbClr val="AF27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748098" y="2491775"/>
              <a:ext cx="7155815" cy="1442083"/>
              <a:chOff x="3269973" y="2317105"/>
              <a:chExt cx="7155815" cy="1442083"/>
            </a:xfrm>
          </p:grpSpPr>
          <p:sp>
            <p:nvSpPr>
              <p:cNvPr id="28" name="TextBox 7"/>
              <p:cNvSpPr>
                <a:spLocks noChangeArrowheads="1"/>
              </p:cNvSpPr>
              <p:nvPr/>
            </p:nvSpPr>
            <p:spPr bwMode="auto">
              <a:xfrm>
                <a:off x="3269973" y="2317105"/>
                <a:ext cx="7155815" cy="13538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zh-CN" altLang="en-US" sz="8800" dirty="0">
                    <a:solidFill>
                      <a:schemeClr val="bg2">
                        <a:lumMod val="25000"/>
                      </a:schemeClr>
                    </a:solidFill>
                    <a:latin typeface="汉仪铁线黑-65简" panose="00020600040101010101" pitchFamily="18" charset="-122"/>
                    <a:ea typeface="汉仪铁线黑-65简" panose="00020600040101010101" pitchFamily="18" charset="-122"/>
                    <a:sym typeface="+mn-ea"/>
                  </a:rPr>
                  <a:t>作</a:t>
                </a:r>
                <a:r>
                  <a:rPr lang="en-US" altLang="zh-CN" sz="8800" dirty="0">
                    <a:solidFill>
                      <a:schemeClr val="bg2">
                        <a:lumMod val="25000"/>
                      </a:schemeClr>
                    </a:solidFill>
                    <a:latin typeface="汉仪铁线黑-65简" panose="00020600040101010101" pitchFamily="18" charset="-122"/>
                    <a:ea typeface="汉仪铁线黑-65简" panose="00020600040101010101" pitchFamily="18" charset="-122"/>
                    <a:sym typeface="+mn-ea"/>
                  </a:rPr>
                  <a:t>   </a:t>
                </a:r>
                <a:r>
                  <a:rPr lang="zh-CN" altLang="en-US" sz="8800" dirty="0">
                    <a:solidFill>
                      <a:schemeClr val="bg2">
                        <a:lumMod val="25000"/>
                      </a:schemeClr>
                    </a:solidFill>
                    <a:latin typeface="汉仪铁线黑-65简" panose="00020600040101010101" pitchFamily="18" charset="-122"/>
                    <a:ea typeface="汉仪铁线黑-65简" panose="00020600040101010101" pitchFamily="18" charset="-122"/>
                    <a:sym typeface="+mn-ea"/>
                  </a:rPr>
                  <a:t>文</a:t>
                </a:r>
                <a:endParaRPr lang="zh-CN" altLang="en-US" sz="8800" b="1" dirty="0">
                  <a:solidFill>
                    <a:schemeClr val="bg2">
                      <a:lumMod val="25000"/>
                    </a:schemeClr>
                  </a:solidFill>
                  <a:latin typeface="汉仪铁线黑-65简" panose="00020600040101010101" pitchFamily="18" charset="-122"/>
                  <a:ea typeface="思源宋体 CN" panose="02020700000000000000"/>
                </a:endParaRPr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3388469" y="3759188"/>
                <a:ext cx="674944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1646458" y="2386206"/>
              <a:ext cx="1464450" cy="2137405"/>
              <a:chOff x="1597036" y="2311053"/>
              <a:chExt cx="1464450" cy="2137405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1597036" y="3341653"/>
                <a:ext cx="1464450" cy="1106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lang="en-US" altLang="zh-CN" sz="6600" b="1" i="1" dirty="0">
                    <a:solidFill>
                      <a:schemeClr val="bg1"/>
                    </a:solidFill>
                    <a:latin typeface="汉仪雅酷黑 85W" panose="020B0904020202020204" pitchFamily="34" charset="-122"/>
                    <a:ea typeface="汉仪雅酷黑 85W" panose="020B0904020202020204" pitchFamily="34" charset="-122"/>
                  </a:rPr>
                  <a:t>08</a:t>
                </a:r>
                <a:endParaRPr lang="zh-CN" altLang="en-US" sz="6600" b="1" i="1" dirty="0">
                  <a:solidFill>
                    <a:schemeClr val="bg1"/>
                  </a:solidFill>
                  <a:latin typeface="汉仪雅酷黑 85W" panose="020B0904020202020204" pitchFamily="34" charset="-122"/>
                  <a:ea typeface="汉仪雅酷黑 85W" panose="020B0904020202020204" pitchFamily="34" charset="-122"/>
                </a:endParaRPr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1915057" y="3218542"/>
                <a:ext cx="106017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iconfont-1187-868615"/>
              <p:cNvSpPr>
                <a:spLocks noChangeAspect="1"/>
              </p:cNvSpPr>
              <p:nvPr/>
            </p:nvSpPr>
            <p:spPr bwMode="auto">
              <a:xfrm>
                <a:off x="2140947" y="2311053"/>
                <a:ext cx="608391" cy="609685"/>
              </a:xfrm>
              <a:custGeom>
                <a:avLst/>
                <a:gdLst>
                  <a:gd name="T0" fmla="*/ 12123 w 12728"/>
                  <a:gd name="T1" fmla="*/ 2794 h 12755"/>
                  <a:gd name="T2" fmla="*/ 11574 w 12728"/>
                  <a:gd name="T3" fmla="*/ 3342 h 12755"/>
                  <a:gd name="T4" fmla="*/ 9386 w 12728"/>
                  <a:gd name="T5" fmla="*/ 1151 h 12755"/>
                  <a:gd name="T6" fmla="*/ 9932 w 12728"/>
                  <a:gd name="T7" fmla="*/ 605 h 12755"/>
                  <a:gd name="T8" fmla="*/ 12123 w 12728"/>
                  <a:gd name="T9" fmla="*/ 605 h 12755"/>
                  <a:gd name="T10" fmla="*/ 12123 w 12728"/>
                  <a:gd name="T11" fmla="*/ 2794 h 12755"/>
                  <a:gd name="T12" fmla="*/ 10479 w 12728"/>
                  <a:gd name="T13" fmla="*/ 4436 h 12755"/>
                  <a:gd name="T14" fmla="*/ 7742 w 12728"/>
                  <a:gd name="T15" fmla="*/ 7169 h 12755"/>
                  <a:gd name="T16" fmla="*/ 3926 w 12728"/>
                  <a:gd name="T17" fmla="*/ 8827 h 12755"/>
                  <a:gd name="T18" fmla="*/ 5551 w 12728"/>
                  <a:gd name="T19" fmla="*/ 4980 h 12755"/>
                  <a:gd name="T20" fmla="*/ 8290 w 12728"/>
                  <a:gd name="T21" fmla="*/ 2245 h 12755"/>
                  <a:gd name="T22" fmla="*/ 10479 w 12728"/>
                  <a:gd name="T23" fmla="*/ 4436 h 12755"/>
                  <a:gd name="T24" fmla="*/ 4711 w 12728"/>
                  <a:gd name="T25" fmla="*/ 1735 h 12755"/>
                  <a:gd name="T26" fmla="*/ 2356 w 12728"/>
                  <a:gd name="T27" fmla="*/ 1735 h 12755"/>
                  <a:gd name="T28" fmla="*/ 1570 w 12728"/>
                  <a:gd name="T29" fmla="*/ 2522 h 12755"/>
                  <a:gd name="T30" fmla="*/ 1570 w 12728"/>
                  <a:gd name="T31" fmla="*/ 10392 h 12755"/>
                  <a:gd name="T32" fmla="*/ 2356 w 12728"/>
                  <a:gd name="T33" fmla="*/ 11179 h 12755"/>
                  <a:gd name="T34" fmla="*/ 10210 w 12728"/>
                  <a:gd name="T35" fmla="*/ 11179 h 12755"/>
                  <a:gd name="T36" fmla="*/ 10995 w 12728"/>
                  <a:gd name="T37" fmla="*/ 10392 h 12755"/>
                  <a:gd name="T38" fmla="*/ 10995 w 12728"/>
                  <a:gd name="T39" fmla="*/ 7245 h 12755"/>
                  <a:gd name="T40" fmla="*/ 11780 w 12728"/>
                  <a:gd name="T41" fmla="*/ 6458 h 12755"/>
                  <a:gd name="T42" fmla="*/ 12565 w 12728"/>
                  <a:gd name="T43" fmla="*/ 7245 h 12755"/>
                  <a:gd name="T44" fmla="*/ 12565 w 12728"/>
                  <a:gd name="T45" fmla="*/ 11181 h 12755"/>
                  <a:gd name="T46" fmla="*/ 10995 w 12728"/>
                  <a:gd name="T47" fmla="*/ 12755 h 12755"/>
                  <a:gd name="T48" fmla="*/ 1570 w 12728"/>
                  <a:gd name="T49" fmla="*/ 12755 h 12755"/>
                  <a:gd name="T50" fmla="*/ 0 w 12728"/>
                  <a:gd name="T51" fmla="*/ 11181 h 12755"/>
                  <a:gd name="T52" fmla="*/ 0 w 12728"/>
                  <a:gd name="T53" fmla="*/ 1735 h 12755"/>
                  <a:gd name="T54" fmla="*/ 1570 w 12728"/>
                  <a:gd name="T55" fmla="*/ 161 h 12755"/>
                  <a:gd name="T56" fmla="*/ 4711 w 12728"/>
                  <a:gd name="T57" fmla="*/ 161 h 12755"/>
                  <a:gd name="T58" fmla="*/ 5496 w 12728"/>
                  <a:gd name="T59" fmla="*/ 948 h 12755"/>
                  <a:gd name="T60" fmla="*/ 4711 w 12728"/>
                  <a:gd name="T61" fmla="*/ 1735 h 12755"/>
                  <a:gd name="T62" fmla="*/ 4711 w 12728"/>
                  <a:gd name="T63" fmla="*/ 1735 h 12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728" h="12755">
                    <a:moveTo>
                      <a:pt x="12123" y="2794"/>
                    </a:moveTo>
                    <a:lnTo>
                      <a:pt x="11574" y="3342"/>
                    </a:lnTo>
                    <a:lnTo>
                      <a:pt x="9386" y="1151"/>
                    </a:lnTo>
                    <a:lnTo>
                      <a:pt x="9932" y="605"/>
                    </a:lnTo>
                    <a:cubicBezTo>
                      <a:pt x="10537" y="0"/>
                      <a:pt x="11518" y="0"/>
                      <a:pt x="12123" y="605"/>
                    </a:cubicBezTo>
                    <a:cubicBezTo>
                      <a:pt x="12728" y="1208"/>
                      <a:pt x="12728" y="2189"/>
                      <a:pt x="12123" y="2794"/>
                    </a:cubicBezTo>
                    <a:close/>
                    <a:moveTo>
                      <a:pt x="10479" y="4436"/>
                    </a:moveTo>
                    <a:lnTo>
                      <a:pt x="7742" y="7169"/>
                    </a:lnTo>
                    <a:lnTo>
                      <a:pt x="3926" y="8827"/>
                    </a:lnTo>
                    <a:lnTo>
                      <a:pt x="5551" y="4980"/>
                    </a:lnTo>
                    <a:lnTo>
                      <a:pt x="8290" y="2245"/>
                    </a:lnTo>
                    <a:lnTo>
                      <a:pt x="10479" y="4436"/>
                    </a:lnTo>
                    <a:close/>
                    <a:moveTo>
                      <a:pt x="4711" y="1735"/>
                    </a:moveTo>
                    <a:lnTo>
                      <a:pt x="2356" y="1735"/>
                    </a:lnTo>
                    <a:cubicBezTo>
                      <a:pt x="1921" y="1735"/>
                      <a:pt x="1570" y="2088"/>
                      <a:pt x="1570" y="2522"/>
                    </a:cubicBezTo>
                    <a:lnTo>
                      <a:pt x="1570" y="10392"/>
                    </a:lnTo>
                    <a:cubicBezTo>
                      <a:pt x="1570" y="10826"/>
                      <a:pt x="1921" y="11179"/>
                      <a:pt x="2356" y="11179"/>
                    </a:cubicBezTo>
                    <a:lnTo>
                      <a:pt x="10210" y="11179"/>
                    </a:lnTo>
                    <a:cubicBezTo>
                      <a:pt x="10644" y="11179"/>
                      <a:pt x="10995" y="10826"/>
                      <a:pt x="10995" y="10392"/>
                    </a:cubicBezTo>
                    <a:lnTo>
                      <a:pt x="10995" y="7245"/>
                    </a:lnTo>
                    <a:cubicBezTo>
                      <a:pt x="10995" y="6811"/>
                      <a:pt x="11346" y="6458"/>
                      <a:pt x="11780" y="6458"/>
                    </a:cubicBezTo>
                    <a:cubicBezTo>
                      <a:pt x="12214" y="6458"/>
                      <a:pt x="12565" y="6811"/>
                      <a:pt x="12565" y="7245"/>
                    </a:cubicBezTo>
                    <a:lnTo>
                      <a:pt x="12565" y="11181"/>
                    </a:lnTo>
                    <a:cubicBezTo>
                      <a:pt x="12565" y="12049"/>
                      <a:pt x="11861" y="12755"/>
                      <a:pt x="10995" y="12755"/>
                    </a:cubicBezTo>
                    <a:lnTo>
                      <a:pt x="1570" y="12755"/>
                    </a:lnTo>
                    <a:cubicBezTo>
                      <a:pt x="704" y="12755"/>
                      <a:pt x="0" y="12051"/>
                      <a:pt x="0" y="11181"/>
                    </a:cubicBezTo>
                    <a:lnTo>
                      <a:pt x="0" y="1735"/>
                    </a:lnTo>
                    <a:cubicBezTo>
                      <a:pt x="0" y="866"/>
                      <a:pt x="704" y="161"/>
                      <a:pt x="1570" y="161"/>
                    </a:cubicBezTo>
                    <a:lnTo>
                      <a:pt x="4711" y="161"/>
                    </a:lnTo>
                    <a:cubicBezTo>
                      <a:pt x="5145" y="161"/>
                      <a:pt x="5496" y="514"/>
                      <a:pt x="5496" y="948"/>
                    </a:cubicBezTo>
                    <a:cubicBezTo>
                      <a:pt x="5496" y="1384"/>
                      <a:pt x="5145" y="1735"/>
                      <a:pt x="4711" y="1735"/>
                    </a:cubicBezTo>
                    <a:close/>
                    <a:moveTo>
                      <a:pt x="4711" y="1735"/>
                    </a:move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9230" y="0"/>
            <a:ext cx="11769725" cy="6858000"/>
          </a:xfrm>
        </p:spPr>
        <p:txBody>
          <a:bodyPr>
            <a:normAutofit fontScale="60000"/>
          </a:bodyPr>
          <a:lstStyle/>
          <a:p>
            <a:r>
              <a:rPr lang="zh-CN" altLang="en-US" sz="4000" dirty="0">
                <a:solidFill>
                  <a:schemeClr val="tx1"/>
                </a:solidFill>
              </a:rPr>
              <a:t>作文</a:t>
            </a:r>
            <a:endParaRPr lang="zh-CN" altLang="en-US" sz="4000" dirty="0">
              <a:solidFill>
                <a:schemeClr val="tx1"/>
              </a:solidFill>
            </a:endParaRPr>
          </a:p>
          <a:p>
            <a:r>
              <a:rPr lang="zh-CN" altLang="en-US" sz="4000" dirty="0">
                <a:solidFill>
                  <a:srgbClr val="FF0000"/>
                </a:solidFill>
              </a:rPr>
              <a:t>审题是王道，立意定生死</a:t>
            </a:r>
            <a:endParaRPr lang="zh-CN" altLang="en-US" sz="4000" dirty="0">
              <a:solidFill>
                <a:srgbClr val="FF0000"/>
              </a:solidFill>
            </a:endParaRPr>
          </a:p>
          <a:p>
            <a:r>
              <a:rPr lang="zh-CN" altLang="en-US" sz="4000" dirty="0">
                <a:solidFill>
                  <a:schemeClr val="tx1"/>
                </a:solidFill>
              </a:rPr>
              <a:t>现象故事类：整体把握，选好角度，提炼中心</a:t>
            </a:r>
            <a:endParaRPr lang="zh-CN" altLang="en-US" sz="4000" dirty="0">
              <a:solidFill>
                <a:schemeClr val="tx1"/>
              </a:solidFill>
            </a:endParaRPr>
          </a:p>
          <a:p>
            <a:r>
              <a:rPr lang="zh-CN" altLang="en-US" sz="4000" dirty="0">
                <a:solidFill>
                  <a:schemeClr val="tx1"/>
                </a:solidFill>
              </a:rPr>
              <a:t>材料辨析类：抓核心概念关键词、抓总结句</a:t>
            </a:r>
            <a:endParaRPr lang="zh-CN" altLang="en-US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4000" dirty="0"/>
              <a:t>  </a:t>
            </a:r>
            <a:r>
              <a:rPr lang="zh-CN" altLang="en-US" sz="4000" dirty="0">
                <a:solidFill>
                  <a:srgbClr val="FF0000"/>
                </a:solidFill>
              </a:rPr>
              <a:t>注意核心概念的边界，受材料的限制</a:t>
            </a:r>
            <a:endParaRPr lang="zh-CN" alt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1"/>
                </a:solidFill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</a:rPr>
              <a:t>比如：圆与方</a:t>
            </a:r>
            <a:r>
              <a:rPr lang="en-US" altLang="zh-CN" sz="4000" dirty="0">
                <a:solidFill>
                  <a:schemeClr val="tx1"/>
                </a:solidFill>
              </a:rPr>
              <a:t>    </a:t>
            </a:r>
            <a:endParaRPr lang="en-US" altLang="zh-CN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chemeClr val="tx1"/>
                </a:solidFill>
              </a:rPr>
              <a:t>阅读与读书学习</a:t>
            </a:r>
            <a:r>
              <a:rPr lang="en-US" altLang="zh-CN" sz="4000" dirty="0">
                <a:solidFill>
                  <a:schemeClr val="tx1"/>
                </a:solidFill>
              </a:rPr>
              <a:t>   </a:t>
            </a:r>
            <a:endParaRPr lang="zh-CN" altLang="en-US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4000" dirty="0">
              <a:solidFill>
                <a:srgbClr val="FF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重要提醒</a:t>
            </a:r>
            <a:r>
              <a:rPr lang="zh-CN" altLang="en-US" sz="4000" dirty="0" smtClean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：</a:t>
            </a:r>
            <a:endParaRPr lang="zh-CN" altLang="en-US" sz="4000" dirty="0">
              <a:solidFill>
                <a:srgbClr val="FF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rgbClr val="FF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核心关键词不能替换，一个字都不要换！！！</a:t>
            </a:r>
            <a:endParaRPr lang="zh-CN" altLang="en-US" sz="4000" dirty="0">
              <a:solidFill>
                <a:srgbClr val="FF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marL="0" indent="0">
              <a:buNone/>
            </a:pP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Administrator\Desktop\e34042398aeb5b33ebef7703ba89ea2c_ee6b48f21077442c8900f6962c595fc9.gif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437120" y="1572768"/>
            <a:ext cx="4047744" cy="390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2440" y="117475"/>
            <a:ext cx="10968990" cy="6403975"/>
          </a:xfrm>
        </p:spPr>
        <p:txBody>
          <a:bodyPr>
            <a:normAutofit fontScale="90000" lnSpcReduction="10000"/>
          </a:bodyPr>
          <a:lstStyle/>
          <a:p>
            <a:r>
              <a:rPr lang="zh-CN" altLang="en-US" sz="2800" dirty="0">
                <a:solidFill>
                  <a:schemeClr val="tx1"/>
                </a:solidFill>
              </a:rPr>
              <a:t>二元逻辑关系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并列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选择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因果</a:t>
            </a:r>
            <a:r>
              <a:rPr lang="en-US" altLang="zh-CN" sz="2800" dirty="0">
                <a:solidFill>
                  <a:schemeClr val="tx1"/>
                </a:solidFill>
              </a:rPr>
              <a:t>        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递进</a:t>
            </a:r>
            <a:r>
              <a:rPr lang="en-US" altLang="zh-CN" sz="2800" dirty="0">
                <a:solidFill>
                  <a:schemeClr val="tx1"/>
                </a:solidFill>
              </a:rPr>
              <a:t>        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转折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条件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假设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让步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虚拟论敌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分类讨论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48205" y="769620"/>
            <a:ext cx="4377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既要</a:t>
            </a:r>
            <a:r>
              <a:rPr lang="en-US" altLang="zh-CN" sz="2800"/>
              <a:t>A······</a:t>
            </a:r>
            <a:r>
              <a:rPr lang="zh-CN" altLang="en-US" sz="2800"/>
              <a:t>、又要</a:t>
            </a:r>
            <a:r>
              <a:rPr lang="en-US" altLang="zh-CN" sz="2800"/>
              <a:t>B·····</a:t>
            </a:r>
            <a:endParaRPr lang="en-US" altLang="zh-CN" sz="2800"/>
          </a:p>
        </p:txBody>
      </p:sp>
      <p:sp>
        <p:nvSpPr>
          <p:cNvPr id="5" name="文本框 4"/>
          <p:cNvSpPr txBox="1"/>
          <p:nvPr/>
        </p:nvSpPr>
        <p:spPr>
          <a:xfrm>
            <a:off x="6820535" y="870585"/>
            <a:ext cx="2672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</a:rPr>
              <a:t>没立场，墙头草</a:t>
            </a:r>
            <a:endParaRPr lang="zh-CN" altLang="en-US" sz="2800" dirty="0">
              <a:solidFill>
                <a:srgbClr val="0000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33600" y="1392555"/>
            <a:ext cx="39700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只选择一个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2163445" y="2049145"/>
            <a:ext cx="43618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因为</a:t>
            </a:r>
            <a:r>
              <a:rPr lang="en-US" altLang="zh-CN" sz="2800"/>
              <a:t>A·····</a:t>
            </a:r>
            <a:r>
              <a:rPr lang="zh-CN" altLang="en-US" sz="2800"/>
              <a:t>，所以</a:t>
            </a:r>
            <a:r>
              <a:rPr lang="en-US" altLang="zh-CN" sz="2800"/>
              <a:t>B·····</a:t>
            </a:r>
            <a:endParaRPr lang="en-US" altLang="zh-CN" sz="2800"/>
          </a:p>
        </p:txBody>
      </p:sp>
      <p:sp>
        <p:nvSpPr>
          <p:cNvPr id="8" name="文本框 7"/>
          <p:cNvSpPr txBox="1"/>
          <p:nvPr/>
        </p:nvSpPr>
        <p:spPr>
          <a:xfrm>
            <a:off x="1856740" y="3058795"/>
            <a:ext cx="38557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虽然</a:t>
            </a:r>
            <a:r>
              <a:rPr lang="en-US" altLang="zh-CN" sz="2800"/>
              <a:t>A</a:t>
            </a:r>
            <a:r>
              <a:rPr lang="zh-CN" altLang="en-US" sz="2800"/>
              <a:t>很好，但是</a:t>
            </a:r>
            <a:r>
              <a:rPr lang="en-US" altLang="zh-CN" sz="2800"/>
              <a:t>B······</a:t>
            </a:r>
            <a:endParaRPr lang="en-US" altLang="zh-CN" sz="2800"/>
          </a:p>
        </p:txBody>
      </p:sp>
      <p:sp>
        <p:nvSpPr>
          <p:cNvPr id="9" name="文本框 8"/>
          <p:cNvSpPr txBox="1"/>
          <p:nvPr/>
        </p:nvSpPr>
        <p:spPr>
          <a:xfrm>
            <a:off x="1856740" y="3580765"/>
            <a:ext cx="3780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只有经过</a:t>
            </a:r>
            <a:r>
              <a:rPr lang="en-US" altLang="zh-CN" sz="2800"/>
              <a:t>A   </a:t>
            </a:r>
            <a:r>
              <a:rPr lang="zh-CN" altLang="en-US" sz="2800"/>
              <a:t>才能达到</a:t>
            </a:r>
            <a:r>
              <a:rPr lang="en-US" altLang="zh-CN" sz="2800"/>
              <a:t>B</a:t>
            </a:r>
            <a:endParaRPr lang="en-US" altLang="zh-CN" sz="2800"/>
          </a:p>
        </p:txBody>
      </p:sp>
      <p:sp>
        <p:nvSpPr>
          <p:cNvPr id="10" name="文本框 9"/>
          <p:cNvSpPr txBox="1"/>
          <p:nvPr/>
        </p:nvSpPr>
        <p:spPr>
          <a:xfrm>
            <a:off x="1697355" y="4297680"/>
            <a:ext cx="46685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如果没有</a:t>
            </a:r>
            <a:r>
              <a:rPr lang="en-US" altLang="zh-CN" sz="2800"/>
              <a:t>A</a:t>
            </a:r>
            <a:r>
              <a:rPr lang="zh-CN" altLang="en-US" sz="2800"/>
              <a:t>，那么</a:t>
            </a:r>
            <a:r>
              <a:rPr lang="en-US" altLang="zh-CN" sz="2800"/>
              <a:t>B </a:t>
            </a:r>
            <a:r>
              <a:rPr lang="zh-CN" altLang="en-US" sz="2800"/>
              <a:t>会怎么样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9991090" y="870585"/>
            <a:ext cx="20389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最低级思维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20535" y="4297680"/>
            <a:ext cx="19488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高级思维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525260" y="1595120"/>
            <a:ext cx="34658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FF"/>
                </a:solidFill>
                <a:sym typeface="+mn-ea"/>
              </a:rPr>
              <a:t>非黑即白，</a:t>
            </a:r>
            <a:r>
              <a:rPr lang="zh-CN" altLang="en-US" sz="2800" dirty="0">
                <a:solidFill>
                  <a:srgbClr val="0000FF"/>
                </a:solidFill>
              </a:rPr>
              <a:t>单一思维</a:t>
            </a:r>
            <a:endParaRPr lang="zh-CN" altLang="en-US" sz="2800" dirty="0">
              <a:solidFill>
                <a:srgbClr val="0000FF"/>
              </a:solidFill>
            </a:endParaRPr>
          </a:p>
        </p:txBody>
      </p:sp>
      <p:pic>
        <p:nvPicPr>
          <p:cNvPr id="4098" name="Picture 2" descr="C:\Users\Administrator\Desktop\t01f533f99609c425e7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2570861"/>
            <a:ext cx="3148584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UNIT_TABLE_BEAUTIFY" val="smartTable{4df31cd2-6950-462d-9f94-5418eb513039}"/>
  <p:tag name="TABLE_COLORIDX" val="l"/>
  <p:tag name="TABLE_EMPHASIZE_COLOR" val="6579300"/>
  <p:tag name="TABLE_ENDDRAG_ORIGIN_RECT" val="960*470"/>
  <p:tag name="TABLE_ENDDRAG_RECT" val="0*49*960*470"/>
  <p:tag name="TABLE_ONEKEY_SKIN_IDX" val="0"/>
  <p:tag name="TABLE_RECT" val="17*196.863*926*318.35"/>
  <p:tag name="TABLE_SKINIDX" val="-1"/>
</p:tagLst>
</file>

<file path=ppt/tags/tag105.xml><?xml version="1.0" encoding="utf-8"?>
<p:tagLst xmlns:p="http://schemas.openxmlformats.org/presentationml/2006/main">
  <p:tag name="KSO_WM_UNIT_TABLE_BEAUTIFY" val="smartTable{ca4e45c4-c795-4999-8a72-c908219f1c06}"/>
  <p:tag name="TABLE_ENDDRAG_ORIGIN_RECT" val="826*422"/>
  <p:tag name="TABLE_ENDDRAG_RECT" val="126*68*826*422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UNIT_PLACING_PICTURE_USER_VIEWPORT" val="{&quot;height&quot;:9600,&quot;width&quot;:9600}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4.xml><?xml version="1.0" encoding="utf-8"?>
<p:tagLst xmlns:p="http://schemas.openxmlformats.org/presentationml/2006/main">
  <p:tag name="commondata" val="eyJoZGlkIjoiNzQyMWE4ZjIyM2EzZTFlNmVjYWM5NjY5ZWY1NzdiNjAifQ==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AS_UNIQUEID" val="1997"/>
</p:tagLst>
</file>

<file path=ppt/tags/tag58.xml><?xml version="1.0" encoding="utf-8"?>
<p:tagLst xmlns:p="http://schemas.openxmlformats.org/presentationml/2006/main">
  <p:tag name="AS_UNIQUEID" val="1998"/>
</p:tagLst>
</file>

<file path=ppt/tags/tag59.xml><?xml version="1.0" encoding="utf-8"?>
<p:tagLst xmlns:p="http://schemas.openxmlformats.org/presentationml/2006/main">
  <p:tag name="AS_UNIQUEID" val="1999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AS_UNIQUEID" val="2000"/>
</p:tagLst>
</file>

<file path=ppt/tags/tag61.xml><?xml version="1.0" encoding="utf-8"?>
<p:tagLst xmlns:p="http://schemas.openxmlformats.org/presentationml/2006/main">
  <p:tag name="AS_UNIQUEID" val="200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8.xml><?xml version="1.0" encoding="utf-8"?>
<p:tagLst xmlns:p="http://schemas.openxmlformats.org/presentationml/2006/main">
  <p:tag name="PA" val="v5.2.10"/>
  <p:tag name="RESOURCELIBID_ANIM" val="438"/>
</p:tagLst>
</file>

<file path=ppt/tags/tag69.xml><?xml version="1.0" encoding="utf-8"?>
<p:tagLst xmlns:p="http://schemas.openxmlformats.org/presentationml/2006/main">
  <p:tag name="AS_UNIQUEID" val="2042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AS_UNIQUEID" val="2043"/>
</p:tagLst>
</file>

<file path=ppt/tags/tag71.xml><?xml version="1.0" encoding="utf-8"?>
<p:tagLst xmlns:p="http://schemas.openxmlformats.org/presentationml/2006/main">
  <p:tag name="AS_UNIQUEID" val="2044"/>
</p:tagLst>
</file>

<file path=ppt/tags/tag72.xml><?xml version="1.0" encoding="utf-8"?>
<p:tagLst xmlns:p="http://schemas.openxmlformats.org/presentationml/2006/main">
  <p:tag name="AS_UNIQUEID" val="2045"/>
  <p:tag name="KSO_WM_BEAUTIFY_FLAG" val=""/>
</p:tagLst>
</file>

<file path=ppt/tags/tag73.xml><?xml version="1.0" encoding="utf-8"?>
<p:tagLst xmlns:p="http://schemas.openxmlformats.org/presentationml/2006/main">
  <p:tag name="AS_UNIQUEID" val="2046"/>
  <p:tag name="KSO_WM_BEAUTIFY_FLAG" val=""/>
</p:tagLst>
</file>

<file path=ppt/tags/tag74.xml><?xml version="1.0" encoding="utf-8"?>
<p:tagLst xmlns:p="http://schemas.openxmlformats.org/presentationml/2006/main">
  <p:tag name="AS_UNIQUEID" val="2047"/>
</p:tagLst>
</file>

<file path=ppt/tags/tag75.xml><?xml version="1.0" encoding="utf-8"?>
<p:tagLst xmlns:p="http://schemas.openxmlformats.org/presentationml/2006/main">
  <p:tag name="AS_UNIQUEID" val="2048"/>
</p:tagLst>
</file>

<file path=ppt/tags/tag76.xml><?xml version="1.0" encoding="utf-8"?>
<p:tagLst xmlns:p="http://schemas.openxmlformats.org/presentationml/2006/main">
  <p:tag name="AS_UNIQUEID" val="2049"/>
  <p:tag name="KSO_WM_BEAUTIFY_FLAG" val=""/>
</p:tagLst>
</file>

<file path=ppt/tags/tag77.xml><?xml version="1.0" encoding="utf-8"?>
<p:tagLst xmlns:p="http://schemas.openxmlformats.org/presentationml/2006/main">
  <p:tag name="AS_UNIQUEID" val="2050"/>
  <p:tag name="KSO_WM_BEAUTIFY_FLAG" val=""/>
</p:tagLst>
</file>

<file path=ppt/tags/tag78.xml><?xml version="1.0" encoding="utf-8"?>
<p:tagLst xmlns:p="http://schemas.openxmlformats.org/presentationml/2006/main">
  <p:tag name="AS_UNIQUEID" val="2051"/>
</p:tagLst>
</file>

<file path=ppt/tags/tag79.xml><?xml version="1.0" encoding="utf-8"?>
<p:tagLst xmlns:p="http://schemas.openxmlformats.org/presentationml/2006/main">
  <p:tag name="AS_UNIQUEID" val="2052"/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AS_UNIQUEID" val="2053"/>
  <p:tag name="KSO_WM_BEAUTIFY_FLAG" val=""/>
</p:tagLst>
</file>

<file path=ppt/tags/tag81.xml><?xml version="1.0" encoding="utf-8"?>
<p:tagLst xmlns:p="http://schemas.openxmlformats.org/presentationml/2006/main">
  <p:tag name="AS_UNIQUEID" val="2054"/>
</p:tagLst>
</file>

<file path=ppt/tags/tag82.xml><?xml version="1.0" encoding="utf-8"?>
<p:tagLst xmlns:p="http://schemas.openxmlformats.org/presentationml/2006/main">
  <p:tag name="AS_UNIQUEID" val="2055"/>
  <p:tag name="KSO_WM_BEAUTIFY_FLAG" val=""/>
</p:tagLst>
</file>

<file path=ppt/tags/tag83.xml><?xml version="1.0" encoding="utf-8"?>
<p:tagLst xmlns:p="http://schemas.openxmlformats.org/presentationml/2006/main">
  <p:tag name="AS_UNIQUEID" val="2056"/>
  <p:tag name="KSO_WM_BEAUTIFY_FLAG" val=""/>
</p:tagLst>
</file>

<file path=ppt/tags/tag84.xml><?xml version="1.0" encoding="utf-8"?>
<p:tagLst xmlns:p="http://schemas.openxmlformats.org/presentationml/2006/main">
  <p:tag name="AS_UNIQUEID" val="2057"/>
</p:tagLst>
</file>

<file path=ppt/tags/tag85.xml><?xml version="1.0" encoding="utf-8"?>
<p:tagLst xmlns:p="http://schemas.openxmlformats.org/presentationml/2006/main">
  <p:tag name="AS_UNIQUEID" val="2058"/>
  <p:tag name="KSO_WM_BEAUTIFY_FLAG" val=""/>
</p:tagLst>
</file>

<file path=ppt/tags/tag86.xml><?xml version="1.0" encoding="utf-8"?>
<p:tagLst xmlns:p="http://schemas.openxmlformats.org/presentationml/2006/main">
  <p:tag name="AS_UNIQUEID" val="2059"/>
  <p:tag name="KSO_WM_BEAUTIFY_FLAG" val=""/>
</p:tagLst>
</file>

<file path=ppt/tags/tag87.xml><?xml version="1.0" encoding="utf-8"?>
<p:tagLst xmlns:p="http://schemas.openxmlformats.org/presentationml/2006/main">
  <p:tag name="AS_UNIQUEID" val="2060"/>
  <p:tag name="KSO_WM_BEAUTIFY_FLAG" val=""/>
</p:tagLst>
</file>

<file path=ppt/tags/tag88.xml><?xml version="1.0" encoding="utf-8"?>
<p:tagLst xmlns:p="http://schemas.openxmlformats.org/presentationml/2006/main">
  <p:tag name="AS_UNIQUEID" val="2061"/>
  <p:tag name="KSO_WM_BEAUTIFY_FLAG" val=""/>
</p:tagLst>
</file>

<file path=ppt/tags/tag89.xml><?xml version="1.0" encoding="utf-8"?>
<p:tagLst xmlns:p="http://schemas.openxmlformats.org/presentationml/2006/main">
  <p:tag name="AS_UNIQUEID" val="2062"/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AS_UNIQUEID" val="2063"/>
  <p:tag name="KSO_WM_BEAUTIFY_FLAG" val=""/>
</p:tagLst>
</file>

<file path=ppt/tags/tag91.xml><?xml version="1.0" encoding="utf-8"?>
<p:tagLst xmlns:p="http://schemas.openxmlformats.org/presentationml/2006/main">
  <p:tag name="AS_UNIQUEID" val="2064"/>
  <p:tag name="KSO_WM_BEAUTIFY_FLAG" val=""/>
</p:tagLst>
</file>

<file path=ppt/tags/tag92.xml><?xml version="1.0" encoding="utf-8"?>
<p:tagLst xmlns:p="http://schemas.openxmlformats.org/presentationml/2006/main">
  <p:tag name="AS_UNIQUEID" val="2065"/>
  <p:tag name="KSO_WM_BEAUTIFY_FLAG" val=""/>
</p:tagLst>
</file>

<file path=ppt/tags/tag93.xml><?xml version="1.0" encoding="utf-8"?>
<p:tagLst xmlns:p="http://schemas.openxmlformats.org/presentationml/2006/main">
  <p:tag name="AS_UNIQUEID" val="2433"/>
</p:tagLst>
</file>

<file path=ppt/tags/tag94.xml><?xml version="1.0" encoding="utf-8"?>
<p:tagLst xmlns:p="http://schemas.openxmlformats.org/presentationml/2006/main">
  <p:tag name="AS_UNIQUEID" val="2434"/>
</p:tagLst>
</file>

<file path=ppt/tags/tag95.xml><?xml version="1.0" encoding="utf-8"?>
<p:tagLst xmlns:p="http://schemas.openxmlformats.org/presentationml/2006/main">
  <p:tag name="AS_UNIQUEID" val="2430"/>
</p:tagLst>
</file>

<file path=ppt/tags/tag96.xml><?xml version="1.0" encoding="utf-8"?>
<p:tagLst xmlns:p="http://schemas.openxmlformats.org/presentationml/2006/main">
  <p:tag name="AS_UNIQUEID" val="2431"/>
</p:tagLst>
</file>

<file path=ppt/tags/tag97.xml><?xml version="1.0" encoding="utf-8"?>
<p:tagLst xmlns:p="http://schemas.openxmlformats.org/presentationml/2006/main">
  <p:tag name="AS_UNIQUEID" val="2071"/>
  <p:tag name="KSO_WM_BEAUTIFY_FLAG" val=""/>
</p:tagLst>
</file>

<file path=ppt/tags/tag98.xml><?xml version="1.0" encoding="utf-8"?>
<p:tagLst xmlns:p="http://schemas.openxmlformats.org/presentationml/2006/main">
  <p:tag name="AS_UNIQUEID" val="2072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3423</Words>
  <Application>WPS 演示</Application>
  <PresentationFormat>宽屏</PresentationFormat>
  <Paragraphs>350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62" baseType="lpstr">
      <vt:lpstr>Arial</vt:lpstr>
      <vt:lpstr>宋体</vt:lpstr>
      <vt:lpstr>Wingdings</vt:lpstr>
      <vt:lpstr>Wingdings</vt:lpstr>
      <vt:lpstr>黑体</vt:lpstr>
      <vt:lpstr>思源黑体 CN Bold</vt:lpstr>
      <vt:lpstr>苹方 中等</vt:lpstr>
      <vt:lpstr>迷你简稚艺</vt:lpstr>
      <vt:lpstr>思源黑体 CN Medium</vt:lpstr>
      <vt:lpstr>华文楷体</vt:lpstr>
      <vt:lpstr>华文琥珀</vt:lpstr>
      <vt:lpstr>方正粗黑宋简体</vt:lpstr>
      <vt:lpstr>方正公文小标宋</vt:lpstr>
      <vt:lpstr>楷体</vt:lpstr>
      <vt:lpstr>Microsoft YaHei UI</vt:lpstr>
      <vt:lpstr>Microsoft YaHei UI Western</vt:lpstr>
      <vt:lpstr>汉仪铁线黑-65简</vt:lpstr>
      <vt:lpstr>汉仪雅酷黑 85W</vt:lpstr>
      <vt:lpstr>微软雅黑</vt:lpstr>
      <vt:lpstr>思源宋体 CN</vt:lpstr>
      <vt:lpstr>Arial Unicode MS</vt:lpstr>
      <vt:lpstr>Calibri</vt:lpstr>
      <vt:lpstr>Times New Roman</vt:lpstr>
      <vt:lpstr>Courier New</vt:lpstr>
      <vt:lpstr>Arial</vt:lpstr>
      <vt:lpstr>幼圆</vt:lpstr>
      <vt:lpstr>隶书</vt:lpstr>
      <vt:lpstr>汉仪乐喵体W</vt:lpstr>
      <vt:lpstr>汉仪颜楷简</vt:lpstr>
      <vt:lpstr>仿宋</vt:lpstr>
      <vt:lpstr>等线</vt:lpstr>
      <vt:lpstr>楷体_GB2312</vt:lpstr>
      <vt:lpstr>新宋体</vt:lpstr>
      <vt:lpstr>Wingdings 2</vt:lpstr>
      <vt:lpstr>华文中宋</vt:lpstr>
      <vt:lpstr>等线 Light</vt:lpstr>
      <vt:lpstr>Segoe Print</vt:lpstr>
      <vt:lpstr>WPS</vt:lpstr>
      <vt:lpstr>PowerPoint 演示文稿</vt:lpstr>
      <vt:lpstr>PowerPoint 演示文稿</vt:lpstr>
      <vt:lpstr>总 体 要 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光阴荏苒</cp:lastModifiedBy>
  <cp:revision>190</cp:revision>
  <dcterms:created xsi:type="dcterms:W3CDTF">2019-06-19T02:08:00Z</dcterms:created>
  <dcterms:modified xsi:type="dcterms:W3CDTF">2024-06-05T11:34:29Z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732C70AE7D494EC9B4E03D304FC7CCDF_12</vt:lpwstr>
  </property>
</Properties>
</file>