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345" r:id="rId3"/>
    <p:sldId id="310" r:id="rId4"/>
    <p:sldId id="267" r:id="rId5"/>
    <p:sldId id="297" r:id="rId6"/>
    <p:sldId id="289" r:id="rId7"/>
    <p:sldId id="311" r:id="rId8"/>
    <p:sldId id="284" r:id="rId9"/>
    <p:sldId id="298" r:id="rId10"/>
    <p:sldId id="290" r:id="rId11"/>
    <p:sldId id="332" r:id="rId12"/>
    <p:sldId id="333" r:id="rId13"/>
    <p:sldId id="312" r:id="rId14"/>
    <p:sldId id="314" r:id="rId15"/>
    <p:sldId id="335" r:id="rId16"/>
    <p:sldId id="328" r:id="rId17"/>
    <p:sldId id="319" r:id="rId18"/>
    <p:sldId id="343" r:id="rId19"/>
  </p:sldIdLst>
  <p:sldSz cx="12192000" cy="6858000"/>
  <p:notesSz cx="6858000" cy="9144000"/>
  <p:custDataLst>
    <p:tags r:id="rId2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9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9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8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8000" algn="l" defTabSz="1218565"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7600" algn="l" defTabSz="1218565"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7200" algn="l" defTabSz="1218565"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6800" algn="l" defTabSz="1218565"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904">
          <p15:clr>
            <a:srgbClr val="A4A3A4"/>
          </p15:clr>
        </p15:guide>
        <p15:guide id="2" orient="horz" pos="226">
          <p15:clr>
            <a:srgbClr val="A4A3A4"/>
          </p15:clr>
        </p15:guide>
        <p15:guide id="3"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70" autoAdjust="0"/>
    <p:restoredTop sz="94660"/>
  </p:normalViewPr>
  <p:slideViewPr>
    <p:cSldViewPr showGuides="1">
      <p:cViewPr varScale="1">
        <p:scale>
          <a:sx n="97" d="100"/>
          <a:sy n="97" d="100"/>
        </p:scale>
        <p:origin x="597" y="48"/>
      </p:cViewPr>
      <p:guideLst>
        <p:guide orient="horz" pos="3904"/>
        <p:guide orient="horz" pos="226"/>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45005" cy="45005"/>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defRPr sz="1200" smtClean="0">
                <a:latin typeface="+mn-lt"/>
                <a:ea typeface="+mn-ea"/>
              </a:defRPr>
            </a:lvl1pPr>
          </a:lstStyle>
          <a:p>
            <a:pPr>
              <a:defRPr/>
            </a:pPr>
            <a:fld id="{D2DA1E46-8F53-47F8-B7BC-A9F0352BF51A}" type="datetimeFigureOut">
              <a:rPr lang="zh-CN" altLang="en-US"/>
              <a:t>2024/2/1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ct val="0"/>
              </a:spcBef>
              <a:spcAft>
                <a:spcPct val="0"/>
              </a:spcAft>
              <a:defRPr sz="1200" smtClean="0">
                <a:latin typeface="+mn-lt"/>
                <a:ea typeface="+mn-ea"/>
              </a:defRPr>
            </a:lvl1pPr>
          </a:lstStyle>
          <a:p>
            <a:pPr>
              <a:defRPr/>
            </a:pPr>
            <a:fld id="{B6661C89-6876-48A9-B4F8-488C2CF11728}"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600" algn="l" rtl="0" fontAlgn="base">
      <a:spcBef>
        <a:spcPct val="30000"/>
      </a:spcBef>
      <a:spcAft>
        <a:spcPct val="0"/>
      </a:spcAft>
      <a:defRPr sz="1600" kern="1200">
        <a:solidFill>
          <a:schemeClr val="tx1"/>
        </a:solidFill>
        <a:latin typeface="+mn-lt"/>
        <a:ea typeface="+mn-ea"/>
        <a:cs typeface="+mn-cs"/>
      </a:defRPr>
    </a:lvl2pPr>
    <a:lvl3pPr marL="1219200" algn="l" rtl="0" fontAlgn="base">
      <a:spcBef>
        <a:spcPct val="30000"/>
      </a:spcBef>
      <a:spcAft>
        <a:spcPct val="0"/>
      </a:spcAft>
      <a:defRPr sz="1600" kern="1200">
        <a:solidFill>
          <a:schemeClr val="tx1"/>
        </a:solidFill>
        <a:latin typeface="+mn-lt"/>
        <a:ea typeface="+mn-ea"/>
        <a:cs typeface="+mn-cs"/>
      </a:defRPr>
    </a:lvl3pPr>
    <a:lvl4pPr marL="1828800" algn="l" rtl="0" fontAlgn="base">
      <a:spcBef>
        <a:spcPct val="30000"/>
      </a:spcBef>
      <a:spcAft>
        <a:spcPct val="0"/>
      </a:spcAft>
      <a:defRPr sz="1600" kern="1200">
        <a:solidFill>
          <a:schemeClr val="tx1"/>
        </a:solidFill>
        <a:latin typeface="+mn-lt"/>
        <a:ea typeface="+mn-ea"/>
        <a:cs typeface="+mn-cs"/>
      </a:defRPr>
    </a:lvl4pPr>
    <a:lvl5pPr marL="2438400" algn="l" rtl="0" fontAlgn="base">
      <a:spcBef>
        <a:spcPct val="30000"/>
      </a:spcBef>
      <a:spcAft>
        <a:spcPct val="0"/>
      </a:spcAft>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B19B3034-AC56-4B8F-85E2-7159F6ADD5D4}" type="datetime1">
              <a:rPr lang="zh-CN" altLang="en-US" smtClean="0"/>
              <a:t>2024/2/1</a:t>
            </a:fld>
            <a:endParaRPr lang="zh-CN" altLang="en-US"/>
          </a:p>
        </p:txBody>
      </p:sp>
      <p:sp>
        <p:nvSpPr>
          <p:cNvPr id="5" name="页脚占位符 4"/>
          <p:cNvSpPr>
            <a:spLocks noGrp="1"/>
          </p:cNvSpPr>
          <p:nvPr>
            <p:ph type="ftr" sz="quarter" idx="11"/>
          </p:nvPr>
        </p:nvSpPr>
        <p:spPr>
          <a:xfrm>
            <a:off x="3455707" y="6356351"/>
            <a:ext cx="5280587" cy="366183"/>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DF34D00-1C4A-4843-A69F-4230EB0A4E3B}" type="slidenum">
              <a:rPr lang="zh-CN" altLang="en-US"/>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78945FF-5269-422B-AEE5-56B8472009B3}" type="datetime1">
              <a:rPr lang="zh-CN" altLang="en-US" smtClean="0"/>
              <a:t>2024/2/1</a:t>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886881-02D5-4CBA-B86A-380D02969A71}" type="slidenum">
              <a:rPr lang="zh-CN" altLang="en-US"/>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C5EDDD1-772C-4457-BA8C-FF29CB85BE86}" type="datetime1">
              <a:rPr lang="zh-CN" altLang="en-US" smtClean="0"/>
              <a:t>2024/2/1</a:t>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40373FE-7578-46A2-B1D7-46704757B56D}" type="slidenum">
              <a:rPr lang="zh-CN" altLang="en-US"/>
              <a:t>‹#›</a:t>
            </a:fld>
            <a:endParaRPr lang="zh-CN" altLang="en-US"/>
          </a:p>
        </p:txBody>
      </p:sp>
      <p:sp>
        <p:nvSpPr>
          <p:cNvPr id="7" name="页脚占位符 4"/>
          <p:cNvSpPr>
            <a:spLocks noGrp="1"/>
          </p:cNvSpPr>
          <p:nvPr>
            <p:ph type="ftr" sz="quarter" idx="3"/>
          </p:nvPr>
        </p:nvSpPr>
        <p:spPr>
          <a:xfrm>
            <a:off x="3455707" y="6356351"/>
            <a:ext cx="5280587" cy="366183"/>
          </a:xfrm>
          <a:prstGeom prst="rect">
            <a:avLst/>
          </a:prstGeom>
        </p:spPr>
        <p:txBody>
          <a:bodyPr vert="horz" lIns="91440" tIns="45720" rIns="91440" bIns="45720" rtlCol="0" anchor="ctr"/>
          <a:lstStyle>
            <a:lvl1pPr algn="ctr" fontAlgn="auto">
              <a:spcBef>
                <a:spcPct val="0"/>
              </a:spcBef>
              <a:spcAft>
                <a:spcPct val="0"/>
              </a:spcAft>
              <a:defRPr sz="1600">
                <a:solidFill>
                  <a:schemeClr val="tx1">
                    <a:tint val="75000"/>
                  </a:schemeClr>
                </a:solidFill>
                <a:latin typeface="+mn-lt"/>
                <a:ea typeface="+mn-ea"/>
              </a:defRPr>
            </a:lvl1pPr>
          </a:lstStyle>
          <a:p>
            <a:pPr>
              <a:defRPr/>
            </a:pP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609600" y="1628801"/>
            <a:ext cx="10972800" cy="45254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02C2BBA-EFBE-4A22-8798-06DDB9FFB503}" type="datetime1">
              <a:rPr lang="zh-CN" altLang="en-US" smtClean="0"/>
              <a:t>2024/2/1</a:t>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B94106-C6F4-4655-B7DE-D48D79F37124}" type="slidenum">
              <a:rPr lang="zh-CN" altLang="en-US"/>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CF180AD-5A3B-4143-95F9-A4A8CACA6F26}" type="datetime1">
              <a:rPr lang="zh-CN" altLang="en-US" smtClean="0"/>
              <a:t>2024/2/1</a:t>
            </a:fld>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41DC9E6-6DD3-4691-A9C7-D271DA098654}" type="slidenum">
              <a:rPr lang="zh-CN" altLang="en-US"/>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6F7EE31-1C7C-46BB-9063-CEFF43D399D1}" type="datetime1">
              <a:rPr lang="zh-CN" altLang="en-US" smtClean="0"/>
              <a:t>2024/2/1</a:t>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B0D5811-AC7B-4E29-80B8-F7ADF695AEF9}" type="slidenum">
              <a:rPr lang="zh-CN" altLang="en-US"/>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13B10A80-4E27-4642-BAB6-289FA8DA24D8}" type="datetime1">
              <a:rPr lang="zh-CN" altLang="en-US" smtClean="0"/>
              <a:t>2024/2/1</a:t>
            </a:fld>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5F4A716-14C9-41DE-A1AD-07CBE4E1485A}" type="slidenum">
              <a:rPr lang="zh-CN" altLang="en-US"/>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6088AE4-FBF3-4262-AEC9-E11F842BF496}" type="datetime1">
              <a:rPr lang="zh-CN" altLang="en-US" smtClean="0"/>
              <a:t>2024/2/1</a:t>
            </a:fld>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01591AA-1701-4670-82F8-29319F7ADA55}" type="slidenum">
              <a:rPr lang="zh-CN" altLang="en-US"/>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p:cNvSpPr>
          <p:nvPr>
            <p:ph type="dt" sz="half" idx="10"/>
          </p:nvPr>
        </p:nvSpPr>
        <p:spPr/>
        <p:txBody>
          <a:bodyPr/>
          <a:lstStyle>
            <a:lvl1pPr>
              <a:defRPr/>
            </a:lvl1pPr>
          </a:lstStyle>
          <a:p>
            <a:pPr>
              <a:defRPr/>
            </a:pPr>
            <a:fld id="{FBAC5D4E-8744-44BE-A98B-762A4F899E2A}" type="datetime1">
              <a:rPr lang="zh-CN" altLang="en-US" smtClean="0"/>
              <a:t>2024/2/1</a:t>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4E96E4C-A786-42C8-98B7-EB52B4851D53}" type="slidenum">
              <a:rPr lang="zh-CN" altLang="en-US"/>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751D7BF-DD11-4F2E-8955-1A9A853CFEB0}" type="datetime1">
              <a:rPr lang="zh-CN" altLang="en-US" smtClean="0"/>
              <a:t>2024/2/1</a:t>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8758159-6336-4F39-ABDF-0970ED78D5AD}" type="slidenum">
              <a:rPr lang="zh-CN" altLang="en-US"/>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8444D57-EEF4-463E-85B4-54F4BDE3AFB7}" type="datetime1">
              <a:rPr lang="zh-CN" altLang="en-US" smtClean="0"/>
              <a:t>2024/2/1</a:t>
            </a:fld>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D6E238C-4D9C-4436-A513-4BF035CCAFFF}" type="slidenum">
              <a:rPr lang="zh-CN" altLang="en-US"/>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image" Target="../media/image2.jpe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4">
            <a:lum/>
          </a:blip>
          <a:stretch>
            <a:fillRect t="-20000" b="-20000"/>
          </a:stretch>
        </a:blipFill>
        <a:effectLst/>
      </p:bgPr>
    </p:bg>
    <p:spTree>
      <p:nvGrpSpPr>
        <p:cNvPr id="1" name=""/>
        <p:cNvGrpSpPr/>
        <p:nvPr/>
      </p:nvGrpSpPr>
      <p:grpSpPr>
        <a:xfrm>
          <a:off x="0" y="0"/>
          <a:ext cx="0" cy="0"/>
        </a:xfrm>
      </p:grpSpPr>
      <p:sp>
        <p:nvSpPr>
          <p:cNvPr id="1026" name="标题占位符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ct val="0"/>
              </a:spcBef>
              <a:spcAft>
                <a:spcPct val="0"/>
              </a:spcAft>
              <a:defRPr sz="1600" smtClean="0">
                <a:solidFill>
                  <a:schemeClr val="tx1">
                    <a:tint val="75000"/>
                  </a:schemeClr>
                </a:solidFill>
                <a:latin typeface="+mn-lt"/>
                <a:ea typeface="+mn-ea"/>
              </a:defRPr>
            </a:lvl1pPr>
          </a:lstStyle>
          <a:p>
            <a:pPr>
              <a:defRPr/>
            </a:pPr>
            <a:fld id="{AD6A7AAE-4856-4E0E-941F-542B4E7AEDEF}" type="datetime1">
              <a:rPr lang="zh-CN" altLang="en-US" smtClean="0"/>
              <a:t>2024/2/1</a:t>
            </a:fld>
            <a:endParaRPr lang="zh-CN" altLang="en-US"/>
          </a:p>
        </p:txBody>
      </p:sp>
      <p:sp>
        <p:nvSpPr>
          <p:cNvPr id="6" name="灯片编号占位符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fontAlgn="auto">
              <a:spcBef>
                <a:spcPct val="0"/>
              </a:spcBef>
              <a:spcAft>
                <a:spcPct val="0"/>
              </a:spcAft>
              <a:defRPr sz="1600" smtClean="0">
                <a:solidFill>
                  <a:schemeClr val="tx1">
                    <a:tint val="75000"/>
                  </a:schemeClr>
                </a:solidFill>
                <a:latin typeface="+mn-lt"/>
                <a:ea typeface="+mn-ea"/>
              </a:defRPr>
            </a:lvl1pPr>
          </a:lstStyle>
          <a:p>
            <a:pPr>
              <a:defRPr/>
            </a:pPr>
            <a:fld id="{8D58473B-3055-42E7-AAA6-D770D94057E5}" type="slidenum">
              <a:rPr lang="zh-CN" altLang="en-US"/>
              <a:t>‹#›</a:t>
            </a:fld>
            <a:endParaRPr lang="zh-CN" altLang="en-US"/>
          </a:p>
        </p:txBody>
      </p:sp>
      <p:pic>
        <p:nvPicPr>
          <p:cNvPr id="1028"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hdr="0" ftr="0" dt="0"/>
  <p:txStyles>
    <p:titleStyle>
      <a:lvl1pPr algn="ctr" rtl="0" fontAlgn="base">
        <a:spcBef>
          <a:spcPct val="0"/>
        </a:spcBef>
        <a:spcAft>
          <a:spcPct val="0"/>
        </a:spcAft>
        <a:defRPr sz="5865"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1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 Id="rId3" Type="http://schemas.openxmlformats.org/officeDocument/2006/relationships/image" Target="../media/image10.png" /><Relationship Id="rId4" Type="http://schemas.openxmlformats.org/officeDocument/2006/relationships/image" Target="../media/image13.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4.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 Id="rId7"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 Id="rId3" Type="http://schemas.openxmlformats.org/officeDocument/2006/relationships/image" Target="../media/image10.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圆角矩形 9" title=""/>
          <p:cNvSpPr/>
          <p:nvPr/>
        </p:nvSpPr>
        <p:spPr>
          <a:xfrm>
            <a:off x="6943725" y="343344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开头</a:t>
            </a:r>
          </a:p>
        </p:txBody>
      </p:sp>
      <p:sp>
        <p:nvSpPr>
          <p:cNvPr id="12" name="圆角矩形 11" title=""/>
          <p:cNvSpPr/>
          <p:nvPr/>
        </p:nvSpPr>
        <p:spPr>
          <a:xfrm>
            <a:off x="770255" y="343344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辨别题目</a:t>
            </a:r>
          </a:p>
        </p:txBody>
      </p:sp>
      <p:sp>
        <p:nvSpPr>
          <p:cNvPr id="14" name="圆角矩形 13" title=""/>
          <p:cNvSpPr/>
          <p:nvPr/>
        </p:nvSpPr>
        <p:spPr>
          <a:xfrm>
            <a:off x="1906905" y="342074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审题立意</a:t>
            </a:r>
          </a:p>
        </p:txBody>
      </p:sp>
      <p:sp>
        <p:nvSpPr>
          <p:cNvPr id="15" name="圆角矩形 14" title=""/>
          <p:cNvSpPr/>
          <p:nvPr/>
        </p:nvSpPr>
        <p:spPr>
          <a:xfrm>
            <a:off x="3060065" y="343344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论点</a:t>
            </a:r>
          </a:p>
        </p:txBody>
      </p:sp>
      <p:sp>
        <p:nvSpPr>
          <p:cNvPr id="17" name="圆角矩形 16" title=""/>
          <p:cNvSpPr/>
          <p:nvPr/>
        </p:nvSpPr>
        <p:spPr>
          <a:xfrm>
            <a:off x="4188460" y="344868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19" name="圆角矩形 18" title=""/>
          <p:cNvSpPr/>
          <p:nvPr/>
        </p:nvSpPr>
        <p:spPr>
          <a:xfrm>
            <a:off x="5311775" y="343344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结构</a:t>
            </a:r>
          </a:p>
        </p:txBody>
      </p:sp>
      <p:sp>
        <p:nvSpPr>
          <p:cNvPr id="22" name="圆角矩形 21" title=""/>
          <p:cNvSpPr/>
          <p:nvPr/>
        </p:nvSpPr>
        <p:spPr>
          <a:xfrm>
            <a:off x="8549640" y="343344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论证</a:t>
            </a:r>
          </a:p>
        </p:txBody>
      </p:sp>
      <p:sp>
        <p:nvSpPr>
          <p:cNvPr id="23" name="圆角矩形 22" title=""/>
          <p:cNvSpPr/>
          <p:nvPr/>
        </p:nvSpPr>
        <p:spPr>
          <a:xfrm>
            <a:off x="9660255" y="343344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论据</a:t>
            </a:r>
          </a:p>
        </p:txBody>
      </p:sp>
      <p:sp>
        <p:nvSpPr>
          <p:cNvPr id="27" name="圆角矩形 26" title=""/>
          <p:cNvSpPr/>
          <p:nvPr/>
        </p:nvSpPr>
        <p:spPr>
          <a:xfrm>
            <a:off x="10787380" y="3433445"/>
            <a:ext cx="869315" cy="605155"/>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结尾</a:t>
            </a:r>
          </a:p>
        </p:txBody>
      </p:sp>
      <p:cxnSp>
        <p:nvCxnSpPr>
          <p:cNvPr id="92" name="直接箭头连接符 91" title=""/>
          <p:cNvCxnSpPr/>
          <p:nvPr/>
        </p:nvCxnSpPr>
        <p:spPr>
          <a:xfrm>
            <a:off x="2787650" y="3728720"/>
            <a:ext cx="26733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接箭头连接符 92" title=""/>
          <p:cNvCxnSpPr/>
          <p:nvPr/>
        </p:nvCxnSpPr>
        <p:spPr>
          <a:xfrm>
            <a:off x="3929380" y="3736340"/>
            <a:ext cx="26733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title=""/>
          <p:cNvCxnSpPr/>
          <p:nvPr/>
        </p:nvCxnSpPr>
        <p:spPr>
          <a:xfrm>
            <a:off x="5077460" y="3741420"/>
            <a:ext cx="26733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title=""/>
          <p:cNvCxnSpPr>
            <a:endCxn id="10" idx="1"/>
          </p:cNvCxnSpPr>
          <p:nvPr/>
        </p:nvCxnSpPr>
        <p:spPr>
          <a:xfrm flipV="1">
            <a:off x="6184900" y="3736340"/>
            <a:ext cx="758825" cy="1524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接箭头连接符 95" title=""/>
          <p:cNvCxnSpPr/>
          <p:nvPr/>
        </p:nvCxnSpPr>
        <p:spPr>
          <a:xfrm flipV="1">
            <a:off x="7813040" y="3741420"/>
            <a:ext cx="758825" cy="1524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96" title=""/>
          <p:cNvCxnSpPr/>
          <p:nvPr/>
        </p:nvCxnSpPr>
        <p:spPr>
          <a:xfrm>
            <a:off x="9392920" y="3728720"/>
            <a:ext cx="26733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title=""/>
          <p:cNvCxnSpPr/>
          <p:nvPr/>
        </p:nvCxnSpPr>
        <p:spPr>
          <a:xfrm>
            <a:off x="10529570" y="3735705"/>
            <a:ext cx="26733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9" name="直接箭头连接符 98" title=""/>
          <p:cNvCxnSpPr/>
          <p:nvPr/>
        </p:nvCxnSpPr>
        <p:spPr>
          <a:xfrm>
            <a:off x="1666875" y="3723005"/>
            <a:ext cx="267335"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03" name="组合 102" title=""/>
          <p:cNvGrpSpPr/>
          <p:nvPr/>
        </p:nvGrpSpPr>
        <p:grpSpPr>
          <a:xfrm>
            <a:off x="658547" y="1031875"/>
            <a:ext cx="10192982" cy="953770"/>
            <a:chOff x="1005" y="2317"/>
            <a:chExt cx="15708" cy="1502"/>
          </a:xfrm>
        </p:grpSpPr>
        <p:sp>
          <p:nvSpPr>
            <p:cNvPr id="104" name="圆角矩形 103"/>
            <p:cNvSpPr/>
            <p:nvPr/>
          </p:nvSpPr>
          <p:spPr>
            <a:xfrm>
              <a:off x="7644" y="2317"/>
              <a:ext cx="2982" cy="953"/>
            </a:xfrm>
            <a:prstGeom prst="roundRect">
              <a:avLst/>
            </a:prstGeom>
            <a:noFill/>
            <a:ln w="28575" cmpd="sng">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议论文写作</a:t>
              </a:r>
            </a:p>
          </p:txBody>
        </p:sp>
        <p:sp>
          <p:nvSpPr>
            <p:cNvPr id="105" name=" 24"/>
            <p:cNvSpPr/>
            <p:nvPr/>
          </p:nvSpPr>
          <p:spPr bwMode="auto">
            <a:xfrm rot="5400000" flipH="1">
              <a:off x="8698" y="-4196"/>
              <a:ext cx="322" cy="15708"/>
            </a:xfrm>
            <a:custGeom>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rgbClr val="51A184"/>
            </a:solidFill>
            <a:ln>
              <a:solidFill>
                <a:srgbClr val="0070C0"/>
              </a:solid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06" name="文本框 105" title=""/>
          <p:cNvSpPr txBox="1"/>
          <p:nvPr/>
        </p:nvSpPr>
        <p:spPr>
          <a:xfrm>
            <a:off x="4099560" y="2252345"/>
            <a:ext cx="1438275" cy="398780"/>
          </a:xfrm>
          <a:prstGeom prst="rect">
            <a:avLst/>
          </a:prstGeom>
          <a:noFill/>
          <a:ln w="28575">
            <a:noFill/>
          </a:ln>
        </p:spPr>
        <p:txBody>
          <a:bodyPr wrap="squar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谋篇布局</a:t>
            </a:r>
          </a:p>
        </p:txBody>
      </p:sp>
      <p:sp>
        <p:nvSpPr>
          <p:cNvPr id="107" name="文本框 106" title=""/>
          <p:cNvSpPr txBox="1"/>
          <p:nvPr/>
        </p:nvSpPr>
        <p:spPr>
          <a:xfrm>
            <a:off x="8405495" y="2256790"/>
            <a:ext cx="1345565" cy="398780"/>
          </a:xfrm>
          <a:prstGeom prst="rect">
            <a:avLst/>
          </a:prstGeom>
          <a:noFill/>
          <a:ln w="28575">
            <a:noFill/>
          </a:ln>
        </p:spPr>
        <p:txBody>
          <a:bodyPr wrap="squar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下笔行文</a:t>
            </a:r>
          </a:p>
        </p:txBody>
      </p:sp>
      <p:cxnSp>
        <p:nvCxnSpPr>
          <p:cNvPr id="108" name="直接连接符 107" title=""/>
          <p:cNvCxnSpPr>
            <a:stCxn id="12" idx="0"/>
          </p:cNvCxnSpPr>
          <p:nvPr/>
        </p:nvCxnSpPr>
        <p:spPr>
          <a:xfrm flipV="1">
            <a:off x="1205230" y="2729230"/>
            <a:ext cx="996315" cy="70421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直接连接符 108" title=""/>
          <p:cNvCxnSpPr>
            <a:stCxn id="14" idx="0"/>
          </p:cNvCxnSpPr>
          <p:nvPr/>
        </p:nvCxnSpPr>
        <p:spPr>
          <a:xfrm flipH="1" flipV="1">
            <a:off x="2162175" y="2742565"/>
            <a:ext cx="179705" cy="6781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0" name="文本框 109" title=""/>
          <p:cNvSpPr txBox="1"/>
          <p:nvPr/>
        </p:nvSpPr>
        <p:spPr>
          <a:xfrm>
            <a:off x="1720215" y="2241550"/>
            <a:ext cx="1212215" cy="398780"/>
          </a:xfrm>
          <a:prstGeom prst="rect">
            <a:avLst/>
          </a:prstGeom>
          <a:noFill/>
          <a:ln w="28575">
            <a:noFill/>
          </a:ln>
        </p:spPr>
        <p:txBody>
          <a:bodyPr wrap="squar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分析题目</a:t>
            </a:r>
          </a:p>
        </p:txBody>
      </p:sp>
      <p:cxnSp>
        <p:nvCxnSpPr>
          <p:cNvPr id="111" name="直接连接符 110" title=""/>
          <p:cNvCxnSpPr/>
          <p:nvPr/>
        </p:nvCxnSpPr>
        <p:spPr>
          <a:xfrm flipV="1">
            <a:off x="3474085" y="2782570"/>
            <a:ext cx="1080135" cy="63754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2" name="直接连接符 111" title=""/>
          <p:cNvCxnSpPr>
            <a:stCxn id="17" idx="0"/>
          </p:cNvCxnSpPr>
          <p:nvPr/>
        </p:nvCxnSpPr>
        <p:spPr>
          <a:xfrm flipH="1" flipV="1">
            <a:off x="4567555" y="2769235"/>
            <a:ext cx="55880" cy="67945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直接连接符 112" title=""/>
          <p:cNvCxnSpPr>
            <a:stCxn id="19" idx="0"/>
          </p:cNvCxnSpPr>
          <p:nvPr/>
        </p:nvCxnSpPr>
        <p:spPr>
          <a:xfrm flipH="1" flipV="1">
            <a:off x="4514215" y="2755900"/>
            <a:ext cx="1232535" cy="67754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直接连接符 113" title=""/>
          <p:cNvCxnSpPr/>
          <p:nvPr/>
        </p:nvCxnSpPr>
        <p:spPr>
          <a:xfrm flipV="1">
            <a:off x="7341870" y="2755900"/>
            <a:ext cx="1611630" cy="6642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直接连接符 114" title=""/>
          <p:cNvCxnSpPr>
            <a:stCxn id="23" idx="0"/>
          </p:cNvCxnSpPr>
          <p:nvPr/>
        </p:nvCxnSpPr>
        <p:spPr>
          <a:xfrm flipH="1" flipV="1">
            <a:off x="9020175" y="2782570"/>
            <a:ext cx="1075055" cy="6508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接连接符 115" title=""/>
          <p:cNvCxnSpPr>
            <a:stCxn id="27" idx="0"/>
          </p:cNvCxnSpPr>
          <p:nvPr/>
        </p:nvCxnSpPr>
        <p:spPr>
          <a:xfrm flipH="1" flipV="1">
            <a:off x="8975090" y="2769235"/>
            <a:ext cx="2247265" cy="6642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接连接符 116" title=""/>
          <p:cNvCxnSpPr>
            <a:stCxn id="22" idx="0"/>
          </p:cNvCxnSpPr>
          <p:nvPr/>
        </p:nvCxnSpPr>
        <p:spPr>
          <a:xfrm flipH="1" flipV="1">
            <a:off x="8966835" y="2742565"/>
            <a:ext cx="17780" cy="6908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8" name="流程图: 可选过程 117" title=""/>
          <p:cNvSpPr/>
          <p:nvPr/>
        </p:nvSpPr>
        <p:spPr>
          <a:xfrm>
            <a:off x="1438275" y="2143125"/>
            <a:ext cx="1691005" cy="572770"/>
          </a:xfrm>
          <a:prstGeom prst="flowChartAlternateProcess">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19" name="流程图: 可选过程 118" title=""/>
          <p:cNvSpPr/>
          <p:nvPr/>
        </p:nvSpPr>
        <p:spPr>
          <a:xfrm>
            <a:off x="3777615" y="2169795"/>
            <a:ext cx="1691005" cy="572770"/>
          </a:xfrm>
          <a:prstGeom prst="flowChartAlternateProcess">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20" name="流程图: 可选过程 119" title=""/>
          <p:cNvSpPr/>
          <p:nvPr/>
        </p:nvSpPr>
        <p:spPr>
          <a:xfrm>
            <a:off x="8138795" y="2183130"/>
            <a:ext cx="1691005" cy="572770"/>
          </a:xfrm>
          <a:prstGeom prst="flowChartAlternateProcess">
            <a:avLst/>
          </a:prstGeom>
          <a:noFill/>
          <a:ln w="28575">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9" name="圆角矩形 28" title=""/>
          <p:cNvSpPr/>
          <p:nvPr/>
        </p:nvSpPr>
        <p:spPr>
          <a:xfrm>
            <a:off x="5311775" y="5233035"/>
            <a:ext cx="1980565" cy="765175"/>
          </a:xfrm>
          <a:prstGeom prst="roundRect">
            <a:avLst/>
          </a:prstGeom>
          <a:noFill/>
          <a:ln>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三步开头</a:t>
            </a:r>
          </a:p>
        </p:txBody>
      </p:sp>
      <p:sp>
        <p:nvSpPr>
          <p:cNvPr id="36" name="圆角矩形 35" title=""/>
          <p:cNvSpPr/>
          <p:nvPr/>
        </p:nvSpPr>
        <p:spPr>
          <a:xfrm>
            <a:off x="7849235" y="5233035"/>
            <a:ext cx="1980565" cy="765175"/>
          </a:xfrm>
          <a:prstGeom prst="roundRect">
            <a:avLst/>
          </a:prstGeom>
          <a:noFill/>
          <a:ln>
            <a:solidFill>
              <a:srgbClr val="0070C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rPr>
              <a:t>概比开头</a:t>
            </a:r>
          </a:p>
        </p:txBody>
      </p:sp>
      <p:cxnSp>
        <p:nvCxnSpPr>
          <p:cNvPr id="37" name="直接连接符 36" title=""/>
          <p:cNvCxnSpPr>
            <a:stCxn id="10" idx="2"/>
            <a:endCxn id="29" idx="0"/>
          </p:cNvCxnSpPr>
          <p:nvPr/>
        </p:nvCxnSpPr>
        <p:spPr>
          <a:xfrm flipH="1">
            <a:off x="6302375" y="4038600"/>
            <a:ext cx="1076325" cy="11944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接连接符 46" title=""/>
          <p:cNvCxnSpPr>
            <a:stCxn id="10" idx="2"/>
            <a:endCxn id="36" idx="0"/>
          </p:cNvCxnSpPr>
          <p:nvPr/>
        </p:nvCxnSpPr>
        <p:spPr>
          <a:xfrm>
            <a:off x="7378700" y="4038600"/>
            <a:ext cx="1461135" cy="1194435"/>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0">
                                            <p:txEl>
                                              <p:pRg st="0" end="0"/>
                                            </p:txEl>
                                          </p:spTgt>
                                        </p:tgtEl>
                                        <p:attrNameLst>
                                          <p:attrName>style.color</p:attrName>
                                        </p:attrNameLst>
                                      </p:cBhvr>
                                      <p:to>
                                        <a:schemeClr val="accent2"/>
                                      </p:to>
                                    </p:animClr>
                                  </p:childTnLst>
                                </p:cTn>
                              </p:par>
                            </p:childTnLst>
                          </p:cTn>
                        </p:par>
                      </p:childTnLst>
                    </p:cTn>
                  </p:par>
                  <p:par>
                    <p:cTn id="7" fill="hold" nodeType="clickPar">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29">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title=""/>
          <p:cNvSpPr txBox="1"/>
          <p:nvPr/>
        </p:nvSpPr>
        <p:spPr>
          <a:xfrm>
            <a:off x="663575" y="1921510"/>
            <a:ext cx="10514330" cy="3964305"/>
          </a:xfrm>
          <a:prstGeom prst="rect">
            <a:avLst/>
          </a:prstGeom>
          <a:noFill/>
        </p:spPr>
        <p:txBody>
          <a:bodyPr wrap="square" rtlCol="0">
            <a:spAutoFit/>
          </a:bodyPr>
          <a:lstStyle/>
          <a:p>
            <a:pPr>
              <a:lnSpc>
                <a:spcPct val="140000"/>
              </a:lnSpc>
            </a:pPr>
            <a:r>
              <a:rPr lang="zh-CN" altLang="en-US" sz="1800">
                <a:solidFill>
                  <a:schemeClr val="tx1">
                    <a:lumMod val="75000"/>
                    <a:lumOff val="25000"/>
                  </a:schemeClr>
                </a:solidFill>
                <a:latin typeface="方正北魏楷书简体" panose="03000509000000000000" charset="-122"/>
                <a:ea typeface="方正北魏楷书简体" panose="03000509000000000000" charset="-122"/>
              </a:rPr>
              <a:t>材料：</a:t>
            </a:r>
          </a:p>
          <a:p>
            <a:pPr>
              <a:lnSpc>
                <a:spcPct val="140000"/>
              </a:lnSpc>
            </a:pPr>
            <a:r>
              <a:rPr lang="zh-CN" altLang="en-US" sz="1800">
                <a:solidFill>
                  <a:schemeClr val="tx1">
                    <a:lumMod val="75000"/>
                    <a:lumOff val="25000"/>
                  </a:schemeClr>
                </a:solidFill>
                <a:latin typeface="方正北魏楷书简体" panose="03000509000000000000" charset="-122"/>
                <a:ea typeface="方正北魏楷书简体" panose="03000509000000000000" charset="-122"/>
                <a:sym typeface="+mn-ea"/>
              </a:rPr>
              <a:t>【黑龙江省模拟题】</a:t>
            </a:r>
            <a:r>
              <a:rPr lang="zh-CN" altLang="en-US" sz="1800">
                <a:solidFill>
                  <a:schemeClr val="tx1">
                    <a:lumMod val="75000"/>
                    <a:lumOff val="25000"/>
                  </a:schemeClr>
                </a:solidFill>
                <a:latin typeface="方正北魏楷书简体" panose="03000509000000000000" charset="-122"/>
                <a:ea typeface="方正北魏楷书简体" panose="03000509000000000000" charset="-122"/>
              </a:rPr>
              <a:t>有一老一小两个人同时在沙漠里种胡杨树。年轻人待树苗成活以后，每隔三天就要来给它浇水，而老人一等到树苗成活以后，就来得很少；即使来了，也只是把被风刮倒的树苗扶一扶，不浇一点水。转眼几年过去了，胡杨树都长得很粗了。忽然有一天刮起了沙尘暴，第二天风停后，两人惊讶地发现，年轻人种的胡杨几乎全被风刮倒了，有的甚至连根拔起；而老人种的树，只是被风吹折了一些树枝，吹掉了一些树叶。年轻人很诧异，问起原因，老人道：“你经常给树浇水施肥，它的根就不往泥土深处扎。如把树载活以后就不去理睬它，逼得它们不得不把自己的根一直扎到地底下的泉源中去。有这么深的根，这些树怎能轻易被风刮倒？”</a:t>
            </a:r>
          </a:p>
          <a:p>
            <a:pPr>
              <a:lnSpc>
                <a:spcPct val="140000"/>
              </a:lnSpc>
            </a:pPr>
            <a:r>
              <a:rPr lang="zh-CN" altLang="en-US" sz="1800">
                <a:solidFill>
                  <a:schemeClr val="tx1">
                    <a:lumMod val="75000"/>
                    <a:lumOff val="25000"/>
                  </a:schemeClr>
                </a:solidFill>
                <a:latin typeface="方正北魏楷书简体" panose="03000509000000000000" charset="-122"/>
                <a:ea typeface="方正北魏楷书简体" panose="03000509000000000000" charset="-122"/>
              </a:rPr>
              <a:t>     要求全面理解材料，但可以选择一个侧面、一个角度构思作文。自主确定立意，确定了文体，确定标题；不要脱离材料的含义作文，不要套作，不得抄袭。</a:t>
            </a:r>
          </a:p>
        </p:txBody>
      </p:sp>
      <p:sp>
        <p:nvSpPr>
          <p:cNvPr id="16" name="矩形标注 15" title=""/>
          <p:cNvSpPr/>
          <p:nvPr/>
        </p:nvSpPr>
        <p:spPr>
          <a:xfrm>
            <a:off x="5948680" y="757555"/>
            <a:ext cx="3201035" cy="1313180"/>
          </a:xfrm>
          <a:prstGeom prst="wedgeRectCallout">
            <a:avLst>
              <a:gd name="adj1" fmla="val -35895"/>
              <a:gd name="adj2" fmla="val 70889"/>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p>
        </p:txBody>
      </p:sp>
      <p:sp>
        <p:nvSpPr>
          <p:cNvPr id="17" name="文本框 16" title=""/>
          <p:cNvSpPr txBox="1"/>
          <p:nvPr/>
        </p:nvSpPr>
        <p:spPr>
          <a:xfrm>
            <a:off x="6105525" y="814705"/>
            <a:ext cx="3234690" cy="1198880"/>
          </a:xfrm>
          <a:prstGeom prst="rect">
            <a:avLst/>
          </a:prstGeom>
          <a:noFill/>
        </p:spPr>
        <p:txBody>
          <a:bodyPr wrap="square" rtlCol="0">
            <a:spAutoFit/>
          </a:bodyPr>
          <a:lstStyle/>
          <a:p>
            <a:r>
              <a:rPr lang="zh-CN" altLang="en-US" sz="1800">
                <a:solidFill>
                  <a:srgbClr val="C00000"/>
                </a:solidFill>
                <a:latin typeface="方正北魏楷书简体" panose="03000509000000000000" charset="-122"/>
                <a:ea typeface="方正北魏楷书简体" panose="03000509000000000000" charset="-122"/>
              </a:rPr>
              <a:t>立意：</a:t>
            </a:r>
          </a:p>
          <a:p>
            <a:r>
              <a:rPr lang="zh-CN" altLang="en-US" sz="1800">
                <a:solidFill>
                  <a:srgbClr val="C00000"/>
                </a:solidFill>
                <a:latin typeface="方正北魏楷书简体" panose="03000509000000000000" charset="-122"/>
                <a:ea typeface="方正北魏楷书简体" panose="03000509000000000000" charset="-122"/>
              </a:rPr>
              <a:t>老人：科学方法、目光长远</a:t>
            </a:r>
          </a:p>
          <a:p>
            <a:r>
              <a:rPr lang="zh-CN" altLang="en-US" sz="1800">
                <a:solidFill>
                  <a:srgbClr val="C00000"/>
                </a:solidFill>
                <a:latin typeface="方正北魏楷书简体" panose="03000509000000000000" charset="-122"/>
                <a:ea typeface="方正北魏楷书简体" panose="03000509000000000000" charset="-122"/>
              </a:rPr>
              <a:t>年轻人：关爱过多</a:t>
            </a:r>
          </a:p>
          <a:p>
            <a:r>
              <a:rPr lang="zh-CN" altLang="en-US" sz="1800">
                <a:solidFill>
                  <a:srgbClr val="C00000"/>
                </a:solidFill>
                <a:latin typeface="方正北魏楷书简体" panose="03000509000000000000" charset="-122"/>
                <a:ea typeface="方正北魏楷书简体" panose="03000509000000000000" charset="-122"/>
              </a:rPr>
              <a:t>胡杨树：逆境成才</a:t>
            </a:r>
          </a:p>
        </p:txBody>
      </p:sp>
      <p:sp>
        <p:nvSpPr>
          <p:cNvPr id="4" name="文本框 3" title=""/>
          <p:cNvSpPr txBox="1"/>
          <p:nvPr/>
        </p:nvSpPr>
        <p:spPr>
          <a:xfrm>
            <a:off x="250190" y="1306830"/>
            <a:ext cx="3539490" cy="398780"/>
          </a:xfrm>
          <a:prstGeom prst="rect">
            <a:avLst/>
          </a:prstGeom>
          <a:noFill/>
        </p:spPr>
        <p:txBody>
          <a:bodyPr wrap="square" rtlCol="0">
            <a:spAutoFit/>
          </a:bodyPr>
          <a:lstStyle/>
          <a:p>
            <a:r>
              <a:rPr lang="zh-CN" altLang="en-US" sz="2000">
                <a:solidFill>
                  <a:schemeClr val="tx1">
                    <a:lumMod val="75000"/>
                    <a:lumOff val="25000"/>
                  </a:schemeClr>
                </a:solidFill>
                <a:latin typeface="方正北魏楷书简体" panose="03000509000000000000" charset="-122"/>
                <a:ea typeface="方正北魏楷书简体" panose="03000509000000000000" charset="-122"/>
              </a:rPr>
              <a:t>适用范围：材料篇幅较长</a:t>
            </a:r>
          </a:p>
        </p:txBody>
      </p:sp>
      <p:sp>
        <p:nvSpPr>
          <p:cNvPr id="7" name="文本框 6" title=""/>
          <p:cNvSpPr txBox="1"/>
          <p:nvPr/>
        </p:nvSpPr>
        <p:spPr>
          <a:xfrm>
            <a:off x="250190" y="271780"/>
            <a:ext cx="3170555" cy="583565"/>
          </a:xfrm>
          <a:prstGeom prst="rect">
            <a:avLst/>
          </a:prstGeom>
          <a:noFill/>
        </p:spPr>
        <p:txBody>
          <a:bodyPr wrap="square" rtlCol="0">
            <a:spAutoFit/>
          </a:bodyPr>
          <a:lstStyle/>
          <a:p>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rPr>
              <a:t>方法二：</a:t>
            </a:r>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sym typeface="+mn-ea"/>
              </a:rPr>
              <a:t>概述法</a:t>
            </a:r>
          </a:p>
        </p:txBody>
      </p:sp>
      <p:cxnSp>
        <p:nvCxnSpPr>
          <p:cNvPr id="11" name="直接连接符 10" title=""/>
          <p:cNvCxnSpPr/>
          <p:nvPr/>
        </p:nvCxnSpPr>
        <p:spPr>
          <a:xfrm flipV="1">
            <a:off x="6443980" y="4283710"/>
            <a:ext cx="46024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title=""/>
          <p:cNvCxnSpPr/>
          <p:nvPr/>
        </p:nvCxnSpPr>
        <p:spPr>
          <a:xfrm flipV="1">
            <a:off x="750570" y="4688840"/>
            <a:ext cx="1038606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title=""/>
          <p:cNvCxnSpPr/>
          <p:nvPr/>
        </p:nvCxnSpPr>
        <p:spPr>
          <a:xfrm>
            <a:off x="750570" y="5087620"/>
            <a:ext cx="42202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title=""/>
          <p:cNvCxnSpPr/>
          <p:nvPr/>
        </p:nvCxnSpPr>
        <p:spPr>
          <a:xfrm flipV="1">
            <a:off x="7061200" y="2753360"/>
            <a:ext cx="39408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title=""/>
          <p:cNvCxnSpPr/>
          <p:nvPr/>
        </p:nvCxnSpPr>
        <p:spPr>
          <a:xfrm>
            <a:off x="663575" y="3150235"/>
            <a:ext cx="13373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par>
                                <p:cTn id="23" presetID="1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par>
                                <p:cTn id="27" presetID="1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ppt_y</p:attrName>
                                        </p:attrNameLst>
                                      </p:cBhvr>
                                      <p:tavLst>
                                        <p:tav tm="0">
                                          <p:val>
                                            <p:strVal val="#ppt_y+#ppt_h*1.125000"/>
                                          </p:val>
                                        </p:tav>
                                        <p:tav tm="100000">
                                          <p:val>
                                            <p:strVal val="#ppt_y"/>
                                          </p:val>
                                        </p:tav>
                                      </p:tavLst>
                                    </p:anim>
                                    <p:animEffect transition="in" filter="wipe(up)">
                                      <p:cBhvr>
                                        <p:cTn id="30" dur="500"/>
                                        <p:tgtEl>
                                          <p:spTgt spid="18"/>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par>
                                <p:cTn id="38" presetID="53"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250190" y="271780"/>
            <a:ext cx="3170555" cy="583565"/>
          </a:xfrm>
          <a:prstGeom prst="rect">
            <a:avLst/>
          </a:prstGeom>
          <a:noFill/>
        </p:spPr>
        <p:txBody>
          <a:bodyPr wrap="square" rtlCol="0">
            <a:spAutoFit/>
          </a:bodyPr>
          <a:lstStyle/>
          <a:p>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rPr>
              <a:t>方法二：</a:t>
            </a:r>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sym typeface="+mn-ea"/>
              </a:rPr>
              <a:t>概述法</a:t>
            </a:r>
          </a:p>
        </p:txBody>
      </p:sp>
      <p:sp>
        <p:nvSpPr>
          <p:cNvPr id="8" name="文本框 7" title=""/>
          <p:cNvSpPr txBox="1"/>
          <p:nvPr/>
        </p:nvSpPr>
        <p:spPr>
          <a:xfrm>
            <a:off x="918210" y="1644650"/>
            <a:ext cx="10355580" cy="1891030"/>
          </a:xfrm>
          <a:prstGeom prst="rect">
            <a:avLst/>
          </a:prstGeom>
          <a:noFill/>
        </p:spPr>
        <p:txBody>
          <a:bodyPr wrap="square" rtlCol="0">
            <a:spAutoFit/>
          </a:bodyPr>
          <a:lstStyle/>
          <a:p>
            <a:r>
              <a:rPr lang="zh-CN" altLang="en-US" sz="1800">
                <a:solidFill>
                  <a:schemeClr val="tx1">
                    <a:lumMod val="75000"/>
                    <a:lumOff val="25000"/>
                  </a:schemeClr>
                </a:solidFill>
                <a:latin typeface="方正北魏楷书简体" panose="03000509000000000000" charset="-122"/>
                <a:ea typeface="方正北魏楷书简体" panose="03000509000000000000" charset="-122"/>
              </a:rPr>
              <a:t>示例一：</a:t>
            </a:r>
          </a:p>
          <a:p>
            <a:pPr>
              <a:lnSpc>
                <a:spcPct val="110000"/>
              </a:lnSpc>
            </a:pPr>
            <a:r>
              <a:rPr lang="zh-CN" altLang="en-US" sz="1800">
                <a:solidFill>
                  <a:srgbClr val="C00000"/>
                </a:solidFill>
                <a:latin typeface="方正北魏楷书简体" panose="03000509000000000000" charset="-122"/>
                <a:ea typeface="方正北魏楷书简体" panose="03000509000000000000" charset="-122"/>
              </a:rPr>
              <a:t>一老一小两个人在沙漠里种胡杨树。年经人隔几天就给树浇水，老人等到树苗成活后就很少来了。忽然有一天沙尘暴来了，风停后，年轻人种的树全部被刮倒，老人种的树仅是被风吹折了树枝，吹掉了树叶。</a:t>
            </a:r>
            <a:r>
              <a:rPr lang="zh-CN" altLang="en-US" sz="1800">
                <a:solidFill>
                  <a:schemeClr val="tx1">
                    <a:lumMod val="75000"/>
                    <a:lumOff val="25000"/>
                  </a:schemeClr>
                </a:solidFill>
                <a:latin typeface="方正北魏楷书简体" panose="03000509000000000000" charset="-122"/>
                <a:ea typeface="方正北魏楷书简体" panose="03000509000000000000" charset="-122"/>
              </a:rPr>
              <a:t>同样的树，为何抗风沙能力差别这么大？显然是因为两人种树的方法不同，年轻人过多关心树木，而老人则要树苗自己去找泉源，树木的根也因此扎的很深。可见过多的关心反而是一种祸害，科学的管理才能让树木茁壮成长。掩卷沉思，育人亦如种树：培育人才必须讲究科学方法。</a:t>
            </a:r>
          </a:p>
        </p:txBody>
      </p:sp>
      <p:sp>
        <p:nvSpPr>
          <p:cNvPr id="9" name="文本框 8" title=""/>
          <p:cNvSpPr txBox="1"/>
          <p:nvPr/>
        </p:nvSpPr>
        <p:spPr>
          <a:xfrm>
            <a:off x="918210" y="4184015"/>
            <a:ext cx="10626090" cy="1614170"/>
          </a:xfrm>
          <a:prstGeom prst="rect">
            <a:avLst/>
          </a:prstGeom>
          <a:noFill/>
        </p:spPr>
        <p:txBody>
          <a:bodyPr wrap="square" rtlCol="0">
            <a:spAutoFit/>
          </a:bodyPr>
          <a:lstStyle/>
          <a:p>
            <a:pPr>
              <a:lnSpc>
                <a:spcPct val="110000"/>
              </a:lnSpc>
            </a:pPr>
            <a:r>
              <a:rPr lang="zh-CN" altLang="en-US" sz="1800">
                <a:solidFill>
                  <a:schemeClr val="tx1">
                    <a:lumMod val="75000"/>
                    <a:lumOff val="25000"/>
                  </a:schemeClr>
                </a:solidFill>
                <a:latin typeface="方正北魏楷书简体" panose="03000509000000000000" charset="-122"/>
                <a:ea typeface="方正北魏楷书简体" panose="03000509000000000000" charset="-122"/>
              </a:rPr>
              <a:t>示例二：</a:t>
            </a:r>
          </a:p>
          <a:p>
            <a:pPr>
              <a:lnSpc>
                <a:spcPct val="110000"/>
              </a:lnSpc>
            </a:pPr>
            <a:r>
              <a:rPr lang="zh-CN" altLang="en-US" sz="1800">
                <a:solidFill>
                  <a:srgbClr val="C00000"/>
                </a:solidFill>
                <a:latin typeface="方正北魏楷书简体" panose="03000509000000000000" charset="-122"/>
                <a:ea typeface="方正北魏楷书简体" panose="03000509000000000000" charset="-122"/>
              </a:rPr>
              <a:t>同样是沙漠里种胡杨树，沙尘暴后，年轻人种树几乎全被风刮倒了，而老人种的树却无大碍。</a:t>
            </a:r>
            <a:r>
              <a:rPr lang="zh-CN" altLang="en-US" sz="1800">
                <a:solidFill>
                  <a:schemeClr val="tx1">
                    <a:lumMod val="75000"/>
                    <a:lumOff val="25000"/>
                  </a:schemeClr>
                </a:solidFill>
                <a:latin typeface="方正北魏楷书简体" panose="03000509000000000000" charset="-122"/>
                <a:ea typeface="方正北魏楷书简体" panose="03000509000000000000" charset="-122"/>
              </a:rPr>
              <a:t>同样的树，为何抗风沙能力差别这么大？显然是因为两人种树的方法不同，年轻人过多关心树木，而老人则要树苗自己去找泉源，树木的根也因此扎的很深。可见过多的关心反而是一种祸害，科学的管理才能让树木茁壮成长。</a:t>
            </a:r>
            <a:r>
              <a:rPr lang="zh-CN" altLang="en-US" sz="1800">
                <a:solidFill>
                  <a:srgbClr val="7030A0"/>
                </a:solidFill>
                <a:latin typeface="方正北魏楷书简体" panose="03000509000000000000" charset="-122"/>
                <a:ea typeface="方正北魏楷书简体" panose="03000509000000000000" charset="-122"/>
              </a:rPr>
              <a:t>掩卷沉思，育人亦如种树：培育人才必须讲究科学方法。</a:t>
            </a:r>
          </a:p>
        </p:txBody>
      </p:sp>
      <p:sp>
        <p:nvSpPr>
          <p:cNvPr id="10" name="矩形标注 9" title=""/>
          <p:cNvSpPr/>
          <p:nvPr/>
        </p:nvSpPr>
        <p:spPr>
          <a:xfrm>
            <a:off x="6032500" y="855345"/>
            <a:ext cx="2179955" cy="854710"/>
          </a:xfrm>
          <a:prstGeom prst="wedgeRectCallout">
            <a:avLst>
              <a:gd name="adj1" fmla="val -30350"/>
              <a:gd name="adj2" fmla="val 74368"/>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title=""/>
          <p:cNvSpPr txBox="1"/>
          <p:nvPr/>
        </p:nvSpPr>
        <p:spPr>
          <a:xfrm>
            <a:off x="6245225" y="890905"/>
            <a:ext cx="2056765" cy="782955"/>
          </a:xfrm>
          <a:prstGeom prst="rect">
            <a:avLst/>
          </a:prstGeom>
          <a:noFill/>
        </p:spPr>
        <p:txBody>
          <a:bodyPr wrap="square" rtlCol="0">
            <a:spAutoFit/>
          </a:bodyPr>
          <a:lstStyle/>
          <a:p>
            <a:pPr>
              <a:lnSpc>
                <a:spcPct val="110000"/>
              </a:lnSpc>
            </a:pPr>
            <a:r>
              <a:rPr lang="zh-CN" altLang="en-US" sz="1800">
                <a:solidFill>
                  <a:srgbClr val="C00000"/>
                </a:solidFill>
                <a:latin typeface="方正北魏楷书简体" panose="03000509000000000000" charset="-122"/>
                <a:ea typeface="方正北魏楷书简体" panose="03000509000000000000" charset="-122"/>
              </a:rPr>
              <a:t>存在问题：</a:t>
            </a:r>
          </a:p>
          <a:p>
            <a:pPr>
              <a:lnSpc>
                <a:spcPct val="140000"/>
              </a:lnSpc>
            </a:pPr>
            <a:r>
              <a:rPr lang="zh-CN" altLang="en-US" sz="1800">
                <a:solidFill>
                  <a:srgbClr val="C00000"/>
                </a:solidFill>
                <a:latin typeface="方正北魏楷书简体" panose="03000509000000000000" charset="-122"/>
                <a:ea typeface="方正北魏楷书简体" panose="03000509000000000000" charset="-122"/>
              </a:rPr>
              <a:t>啰嗦、不概括</a:t>
            </a:r>
          </a:p>
        </p:txBody>
      </p:sp>
      <p:sp>
        <p:nvSpPr>
          <p:cNvPr id="15" name="文本框 14" title=""/>
          <p:cNvSpPr txBox="1"/>
          <p:nvPr/>
        </p:nvSpPr>
        <p:spPr>
          <a:xfrm>
            <a:off x="6245225" y="3651250"/>
            <a:ext cx="1946910" cy="700405"/>
          </a:xfrm>
          <a:prstGeom prst="rect">
            <a:avLst/>
          </a:prstGeom>
          <a:noFill/>
        </p:spPr>
        <p:txBody>
          <a:bodyPr wrap="square" rtlCol="0">
            <a:spAutoFit/>
          </a:bodyPr>
          <a:lstStyle/>
          <a:p>
            <a:pPr>
              <a:lnSpc>
                <a:spcPct val="110000"/>
              </a:lnSpc>
            </a:pPr>
            <a:r>
              <a:rPr lang="zh-CN" altLang="en-US">
                <a:solidFill>
                  <a:srgbClr val="C00000"/>
                </a:solidFill>
                <a:latin typeface="方正北魏楷书简体" panose="03000509000000000000" charset="-122"/>
                <a:ea typeface="方正北魏楷书简体" panose="03000509000000000000" charset="-122"/>
              </a:rPr>
              <a:t>优点：</a:t>
            </a:r>
          </a:p>
          <a:p>
            <a:pPr>
              <a:lnSpc>
                <a:spcPct val="110000"/>
              </a:lnSpc>
            </a:pPr>
            <a:r>
              <a:rPr lang="zh-CN" altLang="en-US">
                <a:solidFill>
                  <a:srgbClr val="C00000"/>
                </a:solidFill>
                <a:latin typeface="方正北魏楷书简体" panose="03000509000000000000" charset="-122"/>
                <a:ea typeface="方正北魏楷书简体" panose="03000509000000000000" charset="-122"/>
              </a:rPr>
              <a:t>简洁、重点突出</a:t>
            </a:r>
          </a:p>
        </p:txBody>
      </p:sp>
      <p:sp>
        <p:nvSpPr>
          <p:cNvPr id="4" name="矩形标注 3" title=""/>
          <p:cNvSpPr/>
          <p:nvPr/>
        </p:nvSpPr>
        <p:spPr>
          <a:xfrm>
            <a:off x="6032500" y="3612515"/>
            <a:ext cx="2179955" cy="777875"/>
          </a:xfrm>
          <a:prstGeom prst="wedgeRectCallout">
            <a:avLst>
              <a:gd name="adj1" fmla="val -29056"/>
              <a:gd name="adj2" fmla="val 67904"/>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p:bldP spid="15" grpId="0"/>
      <p:bldP spid="4"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文本框 4" title=""/>
          <p:cNvSpPr txBox="1"/>
          <p:nvPr/>
        </p:nvSpPr>
        <p:spPr>
          <a:xfrm>
            <a:off x="5240655" y="3901440"/>
            <a:ext cx="4733925" cy="2061210"/>
          </a:xfrm>
          <a:prstGeom prst="rect">
            <a:avLst/>
          </a:prstGeom>
          <a:noFill/>
        </p:spPr>
        <p:txBody>
          <a:bodyPr wrap="square" rtlCol="0">
            <a:spAutoFit/>
          </a:bodyPr>
          <a:lstStyle/>
          <a:p>
            <a:pPr>
              <a:lnSpc>
                <a:spcPct val="160000"/>
              </a:lnSpc>
            </a:pPr>
            <a:r>
              <a:rPr lang="zh-CN" altLang="en-US" sz="2000">
                <a:solidFill>
                  <a:schemeClr val="tx1">
                    <a:lumMod val="65000"/>
                    <a:lumOff val="35000"/>
                  </a:schemeClr>
                </a:solidFill>
                <a:latin typeface="方正北魏楷书简体" panose="03000509000000000000" charset="-122"/>
                <a:ea typeface="方正北魏楷书简体" panose="03000509000000000000" charset="-122"/>
              </a:rPr>
              <a:t>概述材料的方法：</a:t>
            </a:r>
          </a:p>
          <a:p>
            <a:pPr>
              <a:lnSpc>
                <a:spcPct val="160000"/>
              </a:lnSpc>
            </a:pPr>
            <a:r>
              <a:rPr lang="en-US" altLang="zh-CN" sz="2000">
                <a:solidFill>
                  <a:schemeClr val="tx1">
                    <a:lumMod val="65000"/>
                    <a:lumOff val="35000"/>
                  </a:schemeClr>
                </a:solidFill>
                <a:latin typeface="方正北魏楷书简体" panose="03000509000000000000" charset="-122"/>
                <a:ea typeface="方正北魏楷书简体" panose="03000509000000000000" charset="-122"/>
              </a:rPr>
              <a:t>    1</a:t>
            </a:r>
            <a:r>
              <a:rPr lang="zh-CN" altLang="en-US" sz="2000">
                <a:solidFill>
                  <a:schemeClr val="tx1">
                    <a:lumMod val="65000"/>
                    <a:lumOff val="35000"/>
                  </a:schemeClr>
                </a:solidFill>
                <a:latin typeface="方正北魏楷书简体" panose="03000509000000000000" charset="-122"/>
                <a:ea typeface="方正北魏楷书简体" panose="03000509000000000000" charset="-122"/>
              </a:rPr>
              <a:t>、确定文章的中心</a:t>
            </a:r>
          </a:p>
          <a:p>
            <a:pPr>
              <a:lnSpc>
                <a:spcPct val="160000"/>
              </a:lnSpc>
            </a:pPr>
            <a:r>
              <a:rPr lang="en-US" altLang="zh-CN" sz="2000">
                <a:solidFill>
                  <a:schemeClr val="tx1">
                    <a:lumMod val="65000"/>
                    <a:lumOff val="35000"/>
                  </a:schemeClr>
                </a:solidFill>
                <a:latin typeface="方正北魏楷书简体" panose="03000509000000000000" charset="-122"/>
                <a:ea typeface="方正北魏楷书简体" panose="03000509000000000000" charset="-122"/>
              </a:rPr>
              <a:t>    2</a:t>
            </a:r>
            <a:r>
              <a:rPr lang="zh-CN" altLang="en-US" sz="2000">
                <a:solidFill>
                  <a:schemeClr val="tx1">
                    <a:lumMod val="65000"/>
                    <a:lumOff val="35000"/>
                  </a:schemeClr>
                </a:solidFill>
                <a:latin typeface="方正北魏楷书简体" panose="03000509000000000000" charset="-122"/>
                <a:ea typeface="方正北魏楷书简体" panose="03000509000000000000" charset="-122"/>
              </a:rPr>
              <a:t>、选好概述的角度</a:t>
            </a:r>
          </a:p>
          <a:p>
            <a:pPr>
              <a:lnSpc>
                <a:spcPct val="160000"/>
              </a:lnSpc>
            </a:pPr>
            <a:r>
              <a:rPr lang="en-US" altLang="zh-CN" sz="2000">
                <a:solidFill>
                  <a:schemeClr val="tx1">
                    <a:lumMod val="65000"/>
                    <a:lumOff val="35000"/>
                  </a:schemeClr>
                </a:solidFill>
                <a:latin typeface="方正北魏楷书简体" panose="03000509000000000000" charset="-122"/>
                <a:ea typeface="方正北魏楷书简体" panose="03000509000000000000" charset="-122"/>
              </a:rPr>
              <a:t>    3</a:t>
            </a:r>
            <a:r>
              <a:rPr lang="zh-CN" altLang="en-US" sz="2000">
                <a:solidFill>
                  <a:schemeClr val="tx1">
                    <a:lumMod val="65000"/>
                    <a:lumOff val="35000"/>
                  </a:schemeClr>
                </a:solidFill>
                <a:latin typeface="方正北魏楷书简体" panose="03000509000000000000" charset="-122"/>
                <a:ea typeface="方正北魏楷书简体" panose="03000509000000000000" charset="-122"/>
              </a:rPr>
              <a:t>、突出人、事、因、果等要素</a:t>
            </a:r>
          </a:p>
        </p:txBody>
      </p:sp>
      <p:cxnSp>
        <p:nvCxnSpPr>
          <p:cNvPr id="6" name="直接连接符 5" title=""/>
          <p:cNvCxnSpPr/>
          <p:nvPr/>
        </p:nvCxnSpPr>
        <p:spPr>
          <a:xfrm flipV="1">
            <a:off x="1331595" y="3305810"/>
            <a:ext cx="939673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title=""/>
          <p:cNvSpPr txBox="1"/>
          <p:nvPr/>
        </p:nvSpPr>
        <p:spPr>
          <a:xfrm>
            <a:off x="1628140" y="692785"/>
            <a:ext cx="4528185" cy="2061210"/>
          </a:xfrm>
          <a:prstGeom prst="rect">
            <a:avLst/>
          </a:prstGeom>
          <a:noFill/>
        </p:spPr>
        <p:txBody>
          <a:bodyPr wrap="square" rtlCol="0">
            <a:spAutoFit/>
          </a:bodyPr>
          <a:lstStyle/>
          <a:p>
            <a:pPr>
              <a:lnSpc>
                <a:spcPct val="160000"/>
              </a:lnSpc>
            </a:pPr>
            <a:r>
              <a:rPr lang="zh-CN" altLang="en-US" sz="2000">
                <a:solidFill>
                  <a:schemeClr val="tx1">
                    <a:lumMod val="75000"/>
                    <a:lumOff val="25000"/>
                  </a:schemeClr>
                </a:solidFill>
                <a:latin typeface="方正北魏楷书简体" panose="03000509000000000000" charset="-122"/>
                <a:ea typeface="方正北魏楷书简体" panose="03000509000000000000" charset="-122"/>
              </a:rPr>
              <a:t>概述材料的要求：</a:t>
            </a:r>
          </a:p>
          <a:p>
            <a:pPr>
              <a:lnSpc>
                <a:spcPct val="160000"/>
              </a:lnSpc>
            </a:pPr>
            <a:r>
              <a:rPr lang="en-US" altLang="zh-CN" sz="2000">
                <a:solidFill>
                  <a:schemeClr val="tx1">
                    <a:lumMod val="75000"/>
                    <a:lumOff val="25000"/>
                  </a:schemeClr>
                </a:solidFill>
                <a:latin typeface="方正北魏楷书简体" panose="03000509000000000000" charset="-122"/>
                <a:ea typeface="方正北魏楷书简体" panose="03000509000000000000" charset="-122"/>
              </a:rPr>
              <a:t>    1</a:t>
            </a:r>
            <a:r>
              <a:rPr lang="zh-CN" altLang="en-US" sz="2000">
                <a:solidFill>
                  <a:schemeClr val="tx1">
                    <a:lumMod val="75000"/>
                    <a:lumOff val="25000"/>
                  </a:schemeClr>
                </a:solidFill>
                <a:latin typeface="方正北魏楷书简体" panose="03000509000000000000" charset="-122"/>
                <a:ea typeface="方正北魏楷书简体" panose="03000509000000000000" charset="-122"/>
              </a:rPr>
              <a:t>、概述的材料与观点保持一致</a:t>
            </a:r>
          </a:p>
          <a:p>
            <a:pPr>
              <a:lnSpc>
                <a:spcPct val="160000"/>
              </a:lnSpc>
            </a:pPr>
            <a:r>
              <a:rPr lang="en-US" altLang="zh-CN" sz="2000">
                <a:solidFill>
                  <a:schemeClr val="tx1">
                    <a:lumMod val="75000"/>
                    <a:lumOff val="25000"/>
                  </a:schemeClr>
                </a:solidFill>
                <a:latin typeface="方正北魏楷书简体" panose="03000509000000000000" charset="-122"/>
                <a:ea typeface="方正北魏楷书简体" panose="03000509000000000000" charset="-122"/>
              </a:rPr>
              <a:t>    2</a:t>
            </a:r>
            <a:r>
              <a:rPr lang="zh-CN" altLang="en-US" sz="2000">
                <a:solidFill>
                  <a:schemeClr val="tx1">
                    <a:lumMod val="75000"/>
                    <a:lumOff val="25000"/>
                  </a:schemeClr>
                </a:solidFill>
                <a:latin typeface="方正北魏楷书简体" panose="03000509000000000000" charset="-122"/>
                <a:ea typeface="方正北魏楷书简体" panose="03000509000000000000" charset="-122"/>
              </a:rPr>
              <a:t>、条理清楚、重点突出</a:t>
            </a:r>
          </a:p>
          <a:p>
            <a:pPr>
              <a:lnSpc>
                <a:spcPct val="160000"/>
              </a:lnSpc>
            </a:pPr>
            <a:r>
              <a:rPr lang="en-US" altLang="zh-CN" sz="2000">
                <a:solidFill>
                  <a:schemeClr val="tx1">
                    <a:lumMod val="75000"/>
                    <a:lumOff val="25000"/>
                  </a:schemeClr>
                </a:solidFill>
                <a:latin typeface="方正北魏楷书简体" panose="03000509000000000000" charset="-122"/>
                <a:ea typeface="方正北魏楷书简体" panose="03000509000000000000" charset="-122"/>
              </a:rPr>
              <a:t>    3</a:t>
            </a:r>
            <a:r>
              <a:rPr lang="zh-CN" altLang="en-US" sz="2000">
                <a:solidFill>
                  <a:schemeClr val="tx1">
                    <a:lumMod val="75000"/>
                    <a:lumOff val="25000"/>
                  </a:schemeClr>
                </a:solidFill>
                <a:latin typeface="方正北魏楷书简体" panose="03000509000000000000" charset="-122"/>
                <a:ea typeface="方正北魏楷书简体" panose="03000509000000000000" charset="-122"/>
              </a:rPr>
              <a:t>、语言简洁、准确（不超过</a:t>
            </a:r>
            <a:r>
              <a:rPr lang="en-US" altLang="zh-CN" sz="2000">
                <a:solidFill>
                  <a:schemeClr val="tx1">
                    <a:lumMod val="75000"/>
                    <a:lumOff val="25000"/>
                  </a:schemeClr>
                </a:solidFill>
                <a:latin typeface="方正北魏楷书简体" panose="03000509000000000000" charset="-122"/>
                <a:ea typeface="方正北魏楷书简体" panose="03000509000000000000" charset="-122"/>
              </a:rPr>
              <a:t>100</a:t>
            </a:r>
            <a:r>
              <a:rPr lang="zh-CN" altLang="en-US" sz="2000">
                <a:solidFill>
                  <a:schemeClr val="tx1">
                    <a:lumMod val="75000"/>
                    <a:lumOff val="25000"/>
                  </a:schemeClr>
                </a:solidFill>
                <a:latin typeface="方正北魏楷书简体" panose="03000509000000000000" charset="-122"/>
                <a:ea typeface="方正北魏楷书简体" panose="03000509000000000000" charset="-122"/>
              </a:rPr>
              <a:t>字）</a:t>
            </a:r>
          </a:p>
        </p:txBody>
      </p:sp>
      <p:pic>
        <p:nvPicPr>
          <p:cNvPr id="2" name="图片 1" title=""/>
          <p:cNvPicPr>
            <a:picLocks noChangeAspect="1"/>
          </p:cNvPicPr>
          <p:nvPr/>
        </p:nvPicPr>
        <p:blipFill>
          <a:blip r:embed="rId2">
            <a:clrChange>
              <a:clrFrom>
                <a:srgbClr val="FFFFFF">
                  <a:alpha val="100000"/>
                </a:srgbClr>
              </a:clrFrom>
              <a:clrTo>
                <a:srgbClr val="FFFFFF">
                  <a:alpha val="100000"/>
                  <a:alpha val="0"/>
                </a:srgbClr>
              </a:clrTo>
            </a:clrChange>
          </a:blip>
          <a:srcRect r="40205"/>
          <a:stretch>
            <a:fillRect/>
          </a:stretch>
        </p:blipFill>
        <p:spPr>
          <a:xfrm>
            <a:off x="1785620" y="3528060"/>
            <a:ext cx="2498725" cy="2549525"/>
          </a:xfrm>
          <a:prstGeom prst="rect">
            <a:avLst/>
          </a:prstGeom>
        </p:spPr>
      </p:pic>
      <p:pic>
        <p:nvPicPr>
          <p:cNvPr id="8" name="图片 7" title=""/>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058025" y="426720"/>
            <a:ext cx="3739515" cy="287909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6" name="直接连接符 5" title=""/>
          <p:cNvCxnSpPr/>
          <p:nvPr/>
        </p:nvCxnSpPr>
        <p:spPr>
          <a:xfrm flipH="1">
            <a:off x="6096000" y="1478280"/>
            <a:ext cx="0" cy="4785995"/>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title=""/>
          <p:cNvSpPr txBox="1"/>
          <p:nvPr/>
        </p:nvSpPr>
        <p:spPr>
          <a:xfrm>
            <a:off x="683260" y="1922145"/>
            <a:ext cx="4806950" cy="4048125"/>
          </a:xfrm>
          <a:prstGeom prst="rect">
            <a:avLst/>
          </a:prstGeom>
          <a:noFill/>
        </p:spPr>
        <p:txBody>
          <a:bodyPr wrap="square" rtlCol="0">
            <a:spAutoFit/>
          </a:bodyPr>
          <a:lstStyle/>
          <a:p>
            <a:pPr>
              <a:lnSpc>
                <a:spcPct val="130000"/>
              </a:lnSpc>
            </a:pPr>
            <a:r>
              <a:rPr lang="zh-CN" altLang="en-US">
                <a:latin typeface="方正北魏楷书简体" panose="03000509000000000000" charset="-122"/>
                <a:ea typeface="方正北魏楷书简体" panose="03000509000000000000" charset="-122"/>
              </a:rPr>
              <a:t>材料：</a:t>
            </a:r>
          </a:p>
          <a:p>
            <a:pPr algn="ctr">
              <a:lnSpc>
                <a:spcPct val="130000"/>
              </a:lnSpc>
            </a:pPr>
            <a:r>
              <a:rPr lang="zh-CN" altLang="en-US">
                <a:latin typeface="方正北魏楷书简体" panose="03000509000000000000" charset="-122"/>
                <a:ea typeface="方正北魏楷书简体" panose="03000509000000000000" charset="-122"/>
              </a:rPr>
              <a:t>          错 觉</a:t>
            </a:r>
          </a:p>
          <a:p>
            <a:pPr algn="ctr">
              <a:lnSpc>
                <a:spcPct val="130000"/>
              </a:lnSpc>
            </a:pPr>
            <a:r>
              <a:rPr lang="zh-CN" altLang="en-US">
                <a:latin typeface="方正北魏楷书简体" panose="03000509000000000000" charset="-122"/>
                <a:ea typeface="方正北魏楷书简体" panose="03000509000000000000" charset="-122"/>
              </a:rPr>
              <a:t>          泰戈尔</a:t>
            </a:r>
          </a:p>
          <a:p>
            <a:pPr>
              <a:lnSpc>
                <a:spcPct val="130000"/>
              </a:lnSpc>
            </a:pPr>
            <a:r>
              <a:rPr lang="zh-CN" altLang="en-US">
                <a:latin typeface="方正北魏楷书简体" panose="03000509000000000000" charset="-122"/>
                <a:ea typeface="方正北魏楷书简体" panose="03000509000000000000" charset="-122"/>
              </a:rPr>
              <a:t>   河的此岸暗自叹息——</a:t>
            </a:r>
          </a:p>
          <a:p>
            <a:pPr>
              <a:lnSpc>
                <a:spcPct val="130000"/>
              </a:lnSpc>
            </a:pPr>
            <a:r>
              <a:rPr lang="zh-CN" altLang="en-US">
                <a:latin typeface="方正北魏楷书简体" panose="03000509000000000000" charset="-122"/>
                <a:ea typeface="方正北魏楷书简体" panose="03000509000000000000" charset="-122"/>
              </a:rPr>
              <a:t>   “我相信，一切欢乐都在对岸。</a:t>
            </a:r>
          </a:p>
          <a:p>
            <a:pPr>
              <a:lnSpc>
                <a:spcPct val="130000"/>
              </a:lnSpc>
            </a:pPr>
            <a:r>
              <a:rPr lang="zh-CN" altLang="en-US">
                <a:latin typeface="方正北魏楷书简体" panose="03000509000000000000" charset="-122"/>
                <a:ea typeface="方正北魏楷书简体" panose="03000509000000000000" charset="-122"/>
              </a:rPr>
              <a:t>   河的彼岸一声长叹：</a:t>
            </a:r>
          </a:p>
          <a:p>
            <a:pPr>
              <a:lnSpc>
                <a:spcPct val="130000"/>
              </a:lnSpc>
            </a:pPr>
            <a:r>
              <a:rPr lang="zh-CN" altLang="en-US">
                <a:latin typeface="方正北魏楷书简体" panose="03000509000000000000" charset="-122"/>
                <a:ea typeface="方正北魏楷书简体" panose="03000509000000000000" charset="-122"/>
              </a:rPr>
              <a:t>   “唉，也许，幸福尽在对岸。”</a:t>
            </a:r>
          </a:p>
          <a:p>
            <a:pPr>
              <a:lnSpc>
                <a:spcPct val="130000"/>
              </a:lnSpc>
            </a:pPr>
            <a:r>
              <a:rPr lang="zh-CN" altLang="en-US">
                <a:latin typeface="方正北魏楷书简体" panose="03000509000000000000" charset="-122"/>
                <a:ea typeface="方正北魏楷书简体" panose="03000509000000000000" charset="-122"/>
              </a:rPr>
              <a:t>   你品读这首诗产生了哪些联想或感悟呢？请跟据你的联想或感悟写一篇文章。</a:t>
            </a:r>
          </a:p>
          <a:p>
            <a:pPr>
              <a:lnSpc>
                <a:spcPct val="130000"/>
              </a:lnSpc>
            </a:pPr>
            <a:r>
              <a:rPr lang="zh-CN" altLang="en-US">
                <a:latin typeface="方正北魏楷书简体" panose="03000509000000000000" charset="-122"/>
                <a:ea typeface="方正北魏楷书简体" panose="03000509000000000000" charset="-122"/>
              </a:rPr>
              <a:t>要求：①立意自定；②标题自拟；③文体不限（除诗歌外）④不少于800字</a:t>
            </a:r>
          </a:p>
        </p:txBody>
      </p:sp>
      <p:sp>
        <p:nvSpPr>
          <p:cNvPr id="8" name="文本框 7" title=""/>
          <p:cNvSpPr txBox="1"/>
          <p:nvPr/>
        </p:nvSpPr>
        <p:spPr>
          <a:xfrm>
            <a:off x="6257290" y="1478280"/>
            <a:ext cx="5178425" cy="1751965"/>
          </a:xfrm>
          <a:prstGeom prst="rect">
            <a:avLst/>
          </a:prstGeom>
          <a:noFill/>
        </p:spPr>
        <p:txBody>
          <a:bodyPr wrap="square" rtlCol="0">
            <a:spAutoFit/>
          </a:bodyPr>
          <a:lstStyle/>
          <a:p>
            <a:pPr>
              <a:lnSpc>
                <a:spcPct val="120000"/>
              </a:lnSpc>
            </a:pPr>
            <a:r>
              <a:rPr lang="zh-CN" altLang="en-US">
                <a:latin typeface="方正北魏楷书简体" panose="03000509000000000000" charset="-122"/>
                <a:ea typeface="方正北魏楷书简体" panose="03000509000000000000" charset="-122"/>
              </a:rPr>
              <a:t>示例一：</a:t>
            </a:r>
          </a:p>
          <a:p>
            <a:pPr>
              <a:lnSpc>
                <a:spcPct val="120000"/>
              </a:lnSpc>
            </a:pPr>
            <a:r>
              <a:rPr lang="zh-CN" altLang="en-US">
                <a:latin typeface="方正北魏楷书简体" panose="03000509000000000000" charset="-122"/>
                <a:ea typeface="方正北魏楷书简体" panose="03000509000000000000" charset="-122"/>
              </a:rPr>
              <a:t>河的此岸渴望着彼岸的幸福，但河的彼岸却又渴望此岸的幸福。</a:t>
            </a:r>
            <a:r>
              <a:rPr lang="zh-CN" altLang="en-US">
                <a:solidFill>
                  <a:srgbClr val="C00000"/>
                </a:solidFill>
                <a:latin typeface="方正北魏楷书简体" panose="03000509000000000000" charset="-122"/>
                <a:ea typeface="方正北魏楷书简体" panose="03000509000000000000" charset="-122"/>
              </a:rPr>
              <a:t>可见</a:t>
            </a:r>
            <a:r>
              <a:rPr lang="zh-CN" altLang="en-US">
                <a:latin typeface="方正北魏楷书简体" panose="03000509000000000000" charset="-122"/>
                <a:ea typeface="方正北魏楷书简体" panose="03000509000000000000" charset="-122"/>
              </a:rPr>
              <a:t>，当我们拨开心灵迷雾，走出错觉，就会发现幸福其实不在别处，就在自己眼前。</a:t>
            </a:r>
          </a:p>
        </p:txBody>
      </p:sp>
      <p:sp>
        <p:nvSpPr>
          <p:cNvPr id="10" name="文本框 9" title=""/>
          <p:cNvSpPr txBox="1"/>
          <p:nvPr/>
        </p:nvSpPr>
        <p:spPr>
          <a:xfrm>
            <a:off x="6313170" y="3750945"/>
            <a:ext cx="5066665" cy="2084070"/>
          </a:xfrm>
          <a:prstGeom prst="rect">
            <a:avLst/>
          </a:prstGeom>
          <a:noFill/>
        </p:spPr>
        <p:txBody>
          <a:bodyPr wrap="square" rtlCol="0">
            <a:spAutoFit/>
          </a:bodyPr>
          <a:lstStyle/>
          <a:p>
            <a:pPr>
              <a:lnSpc>
                <a:spcPct val="120000"/>
              </a:lnSpc>
            </a:pPr>
            <a:r>
              <a:rPr lang="zh-CN" altLang="en-US">
                <a:latin typeface="方正北魏楷书简体" panose="03000509000000000000" charset="-122"/>
                <a:ea typeface="方正北魏楷书简体" panose="03000509000000000000" charset="-122"/>
              </a:rPr>
              <a:t>示例二：</a:t>
            </a:r>
          </a:p>
          <a:p>
            <a:pPr>
              <a:lnSpc>
                <a:spcPct val="120000"/>
              </a:lnSpc>
            </a:pPr>
            <a:r>
              <a:rPr lang="zh-CN" altLang="en-US">
                <a:latin typeface="方正北魏楷书简体" panose="03000509000000000000" charset="-122"/>
                <a:ea typeface="方正北魏楷书简体" panose="03000509000000000000" charset="-122"/>
              </a:rPr>
              <a:t>河的此岸渴望着彼岸的幸福，但河的彼岸却又渴望此岸的幸福。</a:t>
            </a:r>
            <a:r>
              <a:rPr lang="zh-CN" altLang="en-US">
                <a:solidFill>
                  <a:srgbClr val="C00000"/>
                </a:solidFill>
                <a:latin typeface="方正北魏楷书简体" panose="03000509000000000000" charset="-122"/>
                <a:ea typeface="方正北魏楷书简体" panose="03000509000000000000" charset="-122"/>
              </a:rPr>
              <a:t>其实，追求幸福本无可非议，但若一味沉浸在追求的状态而忘记了享受幸福，那就太可悲了！</a:t>
            </a:r>
            <a:r>
              <a:rPr lang="zh-CN" altLang="en-US">
                <a:latin typeface="方正北魏楷书简体" panose="03000509000000000000" charset="-122"/>
                <a:ea typeface="方正北魏楷书简体" panose="03000509000000000000" charset="-122"/>
              </a:rPr>
              <a:t>当我们拨开心灵迷雾，走出错觉，就会发现幸福其实不在别处，就在自己眼前。</a:t>
            </a:r>
          </a:p>
        </p:txBody>
      </p:sp>
      <p:sp>
        <p:nvSpPr>
          <p:cNvPr id="11" name="文本框 10" title=""/>
          <p:cNvSpPr txBox="1"/>
          <p:nvPr/>
        </p:nvSpPr>
        <p:spPr>
          <a:xfrm>
            <a:off x="7345680" y="1146810"/>
            <a:ext cx="3877945" cy="460375"/>
          </a:xfrm>
          <a:prstGeom prst="rect">
            <a:avLst/>
          </a:prstGeom>
          <a:noFill/>
        </p:spPr>
        <p:txBody>
          <a:bodyPr wrap="square" rtlCol="0">
            <a:spAutoFit/>
          </a:bodyPr>
          <a:lstStyle/>
          <a:p>
            <a:r>
              <a:rPr lang="zh-CN" altLang="en-US" sz="2400">
                <a:latin typeface="方正北魏楷书简体" panose="03000509000000000000" charset="-122"/>
                <a:ea typeface="方正北魏楷书简体" panose="03000509000000000000" charset="-122"/>
              </a:rPr>
              <a:t>引材料  +  可见  +  观点</a:t>
            </a:r>
          </a:p>
        </p:txBody>
      </p:sp>
      <p:sp>
        <p:nvSpPr>
          <p:cNvPr id="12" name="文本框 11" title=""/>
          <p:cNvSpPr txBox="1"/>
          <p:nvPr/>
        </p:nvSpPr>
        <p:spPr>
          <a:xfrm>
            <a:off x="7345680" y="3383280"/>
            <a:ext cx="3726180" cy="460375"/>
          </a:xfrm>
          <a:prstGeom prst="rect">
            <a:avLst/>
          </a:prstGeom>
          <a:noFill/>
        </p:spPr>
        <p:txBody>
          <a:bodyPr wrap="square" rtlCol="0">
            <a:spAutoFit/>
          </a:bodyPr>
          <a:lstStyle/>
          <a:p>
            <a:r>
              <a:rPr lang="zh-CN" altLang="en-US" sz="2400">
                <a:latin typeface="方正北魏楷书简体" panose="03000509000000000000" charset="-122"/>
                <a:ea typeface="方正北魏楷书简体" panose="03000509000000000000" charset="-122"/>
              </a:rPr>
              <a:t>引材料  + 评材料  +  观点</a:t>
            </a:r>
          </a:p>
        </p:txBody>
      </p:sp>
      <p:sp>
        <p:nvSpPr>
          <p:cNvPr id="14" name="矩形 13" title=""/>
          <p:cNvSpPr/>
          <p:nvPr/>
        </p:nvSpPr>
        <p:spPr>
          <a:xfrm>
            <a:off x="8807450" y="1082675"/>
            <a:ext cx="720090" cy="524510"/>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title=""/>
          <p:cNvSpPr/>
          <p:nvPr/>
        </p:nvSpPr>
        <p:spPr>
          <a:xfrm>
            <a:off x="8771890" y="3348990"/>
            <a:ext cx="1024890" cy="49466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title=""/>
          <p:cNvSpPr/>
          <p:nvPr/>
        </p:nvSpPr>
        <p:spPr>
          <a:xfrm>
            <a:off x="-127000" y="454660"/>
            <a:ext cx="4937760" cy="583565"/>
          </a:xfrm>
          <a:prstGeom prst="rect">
            <a:avLst/>
          </a:prstGeom>
        </p:spPr>
        <p:txBody>
          <a:bodyPr wrap="square">
            <a:spAutoFit/>
          </a:bodyPr>
          <a:lstStyle/>
          <a:p>
            <a:pPr lvl="0" algn="ctr">
              <a:lnSpc>
                <a:spcPct val="80000"/>
              </a:lnSpc>
            </a:pPr>
            <a:r>
              <a:rPr lang="zh-CN" sz="4000" b="1">
                <a:solidFill>
                  <a:schemeClr val="tx1">
                    <a:lumMod val="65000"/>
                    <a:lumOff val="35000"/>
                  </a:schemeClr>
                </a:solidFill>
                <a:latin typeface="微软雅黑" panose="020b0503020204020204" pitchFamily="34" charset="-122"/>
                <a:ea typeface="微软雅黑" panose="020b0503020204020204" pitchFamily="34" charset="-122"/>
              </a:rPr>
              <a:t>第二步：</a:t>
            </a:r>
            <a:r>
              <a:rPr lang="zh-CN" altLang="en-US" sz="4000" b="1">
                <a:solidFill>
                  <a:schemeClr val="tx1">
                    <a:lumMod val="65000"/>
                    <a:lumOff val="35000"/>
                  </a:schemeClr>
                </a:solidFill>
                <a:latin typeface="微软雅黑" panose="020b0503020204020204" pitchFamily="34" charset="-122"/>
                <a:ea typeface="微软雅黑" panose="020b0503020204020204" pitchFamily="34" charset="-122"/>
                <a:sym typeface="+mn-ea"/>
              </a:rPr>
              <a:t>评论材料</a:t>
            </a:r>
            <a:endParaRPr lang="zh-CN" altLang="en-US" sz="40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3" name="文本框 2" title=""/>
          <p:cNvSpPr txBox="1"/>
          <p:nvPr/>
        </p:nvSpPr>
        <p:spPr>
          <a:xfrm>
            <a:off x="10917555" y="1146810"/>
            <a:ext cx="813435" cy="460375"/>
          </a:xfrm>
          <a:prstGeom prst="rect">
            <a:avLst/>
          </a:prstGeom>
          <a:noFill/>
        </p:spPr>
        <p:txBody>
          <a:bodyPr wrap="square" rtlCol="0">
            <a:spAutoFit/>
          </a:bodyPr>
          <a:lstStyle/>
          <a:p>
            <a:r>
              <a:rPr lang="zh-CN" altLang="en-US" sz="2400" b="1">
                <a:solidFill>
                  <a:srgbClr val="FF0000"/>
                </a:solidFill>
              </a:rPr>
              <a:t>×</a:t>
            </a:r>
          </a:p>
        </p:txBody>
      </p:sp>
      <p:sp>
        <p:nvSpPr>
          <p:cNvPr id="4" name="文本框 3" title=""/>
          <p:cNvSpPr txBox="1"/>
          <p:nvPr/>
        </p:nvSpPr>
        <p:spPr>
          <a:xfrm>
            <a:off x="10917555" y="3348990"/>
            <a:ext cx="813435" cy="460375"/>
          </a:xfrm>
          <a:prstGeom prst="rect">
            <a:avLst/>
          </a:prstGeom>
          <a:noFill/>
        </p:spPr>
        <p:txBody>
          <a:bodyPr wrap="square" rtlCol="0">
            <a:spAutoFit/>
          </a:bodyPr>
          <a:lstStyle/>
          <a:p>
            <a:r>
              <a:rPr lang="en-US" altLang="zh-CN" sz="2400" b="1">
                <a:solidFill>
                  <a:srgbClr val="FF0000"/>
                </a:solidFill>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nodeType="clickPar">
                      <p:stCondLst>
                        <p:cond delay="indefinite"/>
                        <p:cond evt="onBegin" delay="0">
                          <p:tn val="42"/>
                        </p:cond>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nodeType="clickPar">
                      <p:stCondLst>
                        <p:cond delay="indefinite"/>
                        <p:cond evt="onBegin" delay="0">
                          <p:tn val="49"/>
                        </p:cond>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p:cTn id="61" dur="500" fill="hold"/>
                                        <p:tgtEl>
                                          <p:spTgt spid="3"/>
                                        </p:tgtEl>
                                        <p:attrNameLst>
                                          <p:attrName>ppt_w</p:attrName>
                                        </p:attrNameLst>
                                      </p:cBhvr>
                                      <p:tavLst>
                                        <p:tav tm="0">
                                          <p:val>
                                            <p:fltVal val="0"/>
                                          </p:val>
                                        </p:tav>
                                        <p:tav tm="100000">
                                          <p:val>
                                            <p:strVal val="#ppt_w"/>
                                          </p:val>
                                        </p:tav>
                                      </p:tavLst>
                                    </p:anim>
                                    <p:anim calcmode="lin" valueType="num">
                                      <p:cBhvr>
                                        <p:cTn id="62" dur="500" fill="hold"/>
                                        <p:tgtEl>
                                          <p:spTgt spid="3"/>
                                        </p:tgtEl>
                                        <p:attrNameLst>
                                          <p:attrName>ppt_h</p:attrName>
                                        </p:attrNameLst>
                                      </p:cBhvr>
                                      <p:tavLst>
                                        <p:tav tm="0">
                                          <p:val>
                                            <p:fltVal val="0"/>
                                          </p:val>
                                        </p:tav>
                                        <p:tav tm="100000">
                                          <p:val>
                                            <p:strVal val="#ppt_h"/>
                                          </p:val>
                                        </p:tav>
                                      </p:tavLst>
                                    </p:anim>
                                    <p:animEffect transition="in" filter="fade">
                                      <p:cBhvr>
                                        <p:cTn id="63" dur="500"/>
                                        <p:tgtEl>
                                          <p:spTgt spid="3"/>
                                        </p:tgtEl>
                                      </p:cBhvr>
                                    </p:animEffect>
                                  </p:childTnLst>
                                </p:cTn>
                              </p:par>
                            </p:childTnLst>
                          </p:cTn>
                        </p:par>
                      </p:childTnLst>
                    </p:cTn>
                  </p:par>
                  <p:par>
                    <p:cTn id="64" fill="hold" nodeType="clickPar">
                      <p:stCondLst>
                        <p:cond delay="indefinite"/>
                        <p:cond evt="onBegin" delay="0">
                          <p:tn val="63"/>
                        </p:cond>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4" grpId="0" animBg="1"/>
      <p:bldP spid="15" grpId="0" animBg="1"/>
      <p:bldP spid="17" grpId="0"/>
      <p:bldP spid="3" grpId="0"/>
      <p:bldP spid="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文本框 10" title=""/>
          <p:cNvSpPr txBox="1"/>
          <p:nvPr/>
        </p:nvSpPr>
        <p:spPr>
          <a:xfrm>
            <a:off x="4935220" y="2113280"/>
            <a:ext cx="3877945" cy="460375"/>
          </a:xfrm>
          <a:prstGeom prst="rect">
            <a:avLst/>
          </a:prstGeom>
          <a:noFill/>
        </p:spPr>
        <p:txBody>
          <a:bodyPr wrap="square" rtlCol="0">
            <a:spAutoFit/>
          </a:bodyPr>
          <a:lstStyle/>
          <a:p>
            <a:r>
              <a:rPr lang="zh-CN" altLang="en-US" sz="2400">
                <a:solidFill>
                  <a:schemeClr val="tx1">
                    <a:lumMod val="75000"/>
                    <a:lumOff val="25000"/>
                  </a:schemeClr>
                </a:solidFill>
                <a:latin typeface="方正北魏楷书简体" panose="03000509000000000000" charset="-122"/>
                <a:ea typeface="方正北魏楷书简体" panose="03000509000000000000" charset="-122"/>
              </a:rPr>
              <a:t>引材料  +  可见  +  观点</a:t>
            </a:r>
          </a:p>
        </p:txBody>
      </p:sp>
      <p:sp>
        <p:nvSpPr>
          <p:cNvPr id="12" name="文本框 11" title=""/>
          <p:cNvSpPr txBox="1"/>
          <p:nvPr/>
        </p:nvSpPr>
        <p:spPr>
          <a:xfrm>
            <a:off x="4935220" y="4804410"/>
            <a:ext cx="3726180" cy="460375"/>
          </a:xfrm>
          <a:prstGeom prst="rect">
            <a:avLst/>
          </a:prstGeom>
          <a:noFill/>
        </p:spPr>
        <p:txBody>
          <a:bodyPr wrap="square" rtlCol="0">
            <a:spAutoFit/>
          </a:bodyPr>
          <a:lstStyle/>
          <a:p>
            <a:r>
              <a:rPr lang="zh-CN" altLang="en-US" sz="2400">
                <a:solidFill>
                  <a:schemeClr val="tx1">
                    <a:lumMod val="75000"/>
                    <a:lumOff val="25000"/>
                  </a:schemeClr>
                </a:solidFill>
                <a:latin typeface="方正北魏楷书简体" panose="03000509000000000000" charset="-122"/>
                <a:ea typeface="方正北魏楷书简体" panose="03000509000000000000" charset="-122"/>
              </a:rPr>
              <a:t>引材料  +  评材料  +  观点</a:t>
            </a:r>
          </a:p>
        </p:txBody>
      </p:sp>
      <p:sp>
        <p:nvSpPr>
          <p:cNvPr id="14" name="矩形 13" title=""/>
          <p:cNvSpPr/>
          <p:nvPr/>
        </p:nvSpPr>
        <p:spPr>
          <a:xfrm>
            <a:off x="6438265" y="2078990"/>
            <a:ext cx="720090" cy="49466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5" name="矩形 14" title=""/>
          <p:cNvSpPr/>
          <p:nvPr/>
        </p:nvSpPr>
        <p:spPr>
          <a:xfrm>
            <a:off x="6438265" y="4770120"/>
            <a:ext cx="1024890" cy="494665"/>
          </a:xfrm>
          <a:prstGeom prst="rect">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7" name="矩形 16" title=""/>
          <p:cNvSpPr/>
          <p:nvPr/>
        </p:nvSpPr>
        <p:spPr>
          <a:xfrm>
            <a:off x="-487680" y="652780"/>
            <a:ext cx="3999865" cy="583565"/>
          </a:xfrm>
          <a:prstGeom prst="rect">
            <a:avLst/>
          </a:prstGeom>
        </p:spPr>
        <p:txBody>
          <a:bodyPr wrap="square">
            <a:spAutoFit/>
          </a:bodyPr>
          <a:lstStyle/>
          <a:p>
            <a:pPr lvl="0" algn="ctr">
              <a:lnSpc>
                <a:spcPct val="80000"/>
              </a:lnSpc>
            </a:pPr>
            <a:r>
              <a:rPr lang="zh-CN" altLang="en-US" sz="4000" b="1">
                <a:solidFill>
                  <a:schemeClr val="tx1">
                    <a:lumMod val="65000"/>
                    <a:lumOff val="35000"/>
                  </a:schemeClr>
                </a:solidFill>
                <a:latin typeface="微软雅黑" panose="020b0503020204020204" pitchFamily="34" charset="-122"/>
                <a:ea typeface="微软雅黑" panose="020b0503020204020204" pitchFamily="34" charset="-122"/>
                <a:sym typeface="+mn-ea"/>
              </a:rPr>
              <a:t>记住公式</a:t>
            </a:r>
          </a:p>
        </p:txBody>
      </p:sp>
      <p:sp>
        <p:nvSpPr>
          <p:cNvPr id="13314" name="Oval 2" title=""/>
          <p:cNvSpPr/>
          <p:nvPr/>
        </p:nvSpPr>
        <p:spPr>
          <a:xfrm>
            <a:off x="2905125" y="1803400"/>
            <a:ext cx="1175385" cy="1129665"/>
          </a:xfrm>
          <a:prstGeom prst="ellipse">
            <a:avLst/>
          </a:prstGeom>
          <a:solidFill>
            <a:srgbClr val="F89E29"/>
          </a:solidFill>
          <a:ln w="9525">
            <a:noFill/>
          </a:ln>
        </p:spPr>
        <p:txBody>
          <a:bodyPr wrap="none" anchor="ctr"/>
          <a:lstStyle/>
          <a:p>
            <a:endParaRPr lang="zh-CN" altLang="en-US">
              <a:latin typeface="Arial" panose="020b0604020202020204" pitchFamily="34" charset="0"/>
            </a:endParaRPr>
          </a:p>
        </p:txBody>
      </p:sp>
      <p:pic>
        <p:nvPicPr>
          <p:cNvPr id="13315" name="Picture 3" title=""/>
          <p:cNvPicPr>
            <a:picLocks noChangeAspect="1"/>
          </p:cNvPicPr>
          <p:nvPr/>
        </p:nvPicPr>
        <p:blipFill>
          <a:blip r:embed="rId2"/>
          <a:stretch>
            <a:fillRect/>
          </a:stretch>
        </p:blipFill>
        <p:spPr>
          <a:xfrm>
            <a:off x="2840355" y="2885440"/>
            <a:ext cx="1394460" cy="273685"/>
          </a:xfrm>
          <a:prstGeom prst="rect">
            <a:avLst/>
          </a:prstGeom>
          <a:noFill/>
          <a:ln w="9525">
            <a:noFill/>
          </a:ln>
        </p:spPr>
      </p:pic>
      <p:sp>
        <p:nvSpPr>
          <p:cNvPr id="13316" name="Rectangle 5" title=""/>
          <p:cNvSpPr/>
          <p:nvPr/>
        </p:nvSpPr>
        <p:spPr>
          <a:xfrm>
            <a:off x="2905125" y="2225675"/>
            <a:ext cx="1203325" cy="430530"/>
          </a:xfrm>
          <a:prstGeom prst="rect">
            <a:avLst/>
          </a:prstGeom>
          <a:noFill/>
          <a:ln w="9525">
            <a:noFill/>
          </a:ln>
        </p:spPr>
        <p:txBody>
          <a:bodyPr wrap="square" lIns="0" tIns="0" rIns="0" bIns="0">
            <a:spAutoFit/>
          </a:bodyPr>
          <a:lstStyle/>
          <a:p>
            <a:pPr algn="ctr">
              <a:buFont typeface="Arial" panose="020b0604020202020204" pitchFamily="34" charset="0"/>
              <a:buNone/>
            </a:pPr>
            <a:r>
              <a:rPr lang="zh-CN" altLang="en-US" sz="2800" b="1">
                <a:solidFill>
                  <a:schemeClr val="bg1"/>
                </a:solidFill>
                <a:latin typeface="方正北魏楷书简体" panose="03000509000000000000" charset="-122"/>
                <a:ea typeface="方正北魏楷书简体" panose="03000509000000000000" charset="-122"/>
              </a:rPr>
              <a:t>结构</a:t>
            </a:r>
          </a:p>
        </p:txBody>
      </p:sp>
      <p:sp>
        <p:nvSpPr>
          <p:cNvPr id="13317" name="Freeform 6" title=""/>
          <p:cNvSpPr/>
          <p:nvPr/>
        </p:nvSpPr>
        <p:spPr>
          <a:xfrm>
            <a:off x="4142105" y="2113280"/>
            <a:ext cx="303530" cy="112395"/>
          </a:xfrm>
          <a:custGeom>
            <a:cxnLst>
              <a:cxn ang="0">
                <a:pos x="406093" y="158750"/>
              </a:cxn>
              <a:cxn ang="0">
                <a:pos x="410254" y="138591"/>
              </a:cxn>
              <a:cxn ang="0">
                <a:pos x="348674" y="66356"/>
              </a:cxn>
              <a:cxn ang="0">
                <a:pos x="307898" y="77275"/>
              </a:cxn>
              <a:cxn ang="0">
                <a:pos x="307898" y="73075"/>
              </a:cxn>
              <a:cxn ang="0">
                <a:pos x="307898" y="69716"/>
              </a:cxn>
              <a:cxn ang="0">
                <a:pos x="307066" y="56276"/>
              </a:cxn>
              <a:cxn ang="0">
                <a:pos x="302073" y="41157"/>
              </a:cxn>
              <a:cxn ang="0">
                <a:pos x="301241" y="38638"/>
              </a:cxn>
              <a:cxn ang="0">
                <a:pos x="301241" y="38638"/>
              </a:cxn>
              <a:cxn ang="0">
                <a:pos x="301241" y="38638"/>
              </a:cxn>
              <a:cxn ang="0">
                <a:pos x="291255" y="23519"/>
              </a:cxn>
              <a:cxn ang="0">
                <a:pos x="278773" y="11759"/>
              </a:cxn>
              <a:cxn ang="0">
                <a:pos x="246319" y="840"/>
              </a:cxn>
              <a:cxn ang="0">
                <a:pos x="212200" y="7560"/>
              </a:cxn>
              <a:cxn ang="0">
                <a:pos x="185571" y="30238"/>
              </a:cxn>
              <a:cxn ang="0">
                <a:pos x="178082" y="46197"/>
              </a:cxn>
              <a:cxn ang="0">
                <a:pos x="174753" y="61316"/>
              </a:cxn>
              <a:cxn ang="0">
                <a:pos x="148124" y="52917"/>
              </a:cxn>
              <a:cxn ang="0">
                <a:pos x="132313" y="53757"/>
              </a:cxn>
              <a:cxn ang="0">
                <a:pos x="102355" y="68036"/>
              </a:cxn>
              <a:cxn ang="0">
                <a:pos x="82384" y="110033"/>
              </a:cxn>
              <a:cxn ang="0">
                <a:pos x="81551" y="110873"/>
              </a:cxn>
              <a:cxn ang="0">
                <a:pos x="80719" y="111713"/>
              </a:cxn>
              <a:cxn ang="0">
                <a:pos x="80719" y="111713"/>
              </a:cxn>
              <a:cxn ang="0">
                <a:pos x="1664" y="151190"/>
              </a:cxn>
              <a:cxn ang="0">
                <a:pos x="0" y="158750"/>
              </a:cxn>
              <a:cxn ang="0">
                <a:pos x="406093" y="158750"/>
              </a:cxn>
            </a:cxnLst>
            <a:rect l="0" t="0" r="0" b="0"/>
            <a:pathLst>
              <a:path w="496" h="189">
                <a:moveTo>
                  <a:pt x="488" y="189"/>
                </a:moveTo>
                <a:cubicBezTo>
                  <a:pt x="491" y="182"/>
                  <a:pt x="493" y="174"/>
                  <a:pt x="493" y="165"/>
                </a:cubicBezTo>
                <a:cubicBezTo>
                  <a:pt x="496" y="124"/>
                  <a:pt x="463" y="79"/>
                  <a:pt x="419" y="79"/>
                </a:cubicBezTo>
                <a:cubicBezTo>
                  <a:pt x="401" y="79"/>
                  <a:pt x="384" y="84"/>
                  <a:pt x="370" y="92"/>
                </a:cubicBezTo>
                <a:cubicBezTo>
                  <a:pt x="370" y="91"/>
                  <a:pt x="370" y="89"/>
                  <a:pt x="370" y="87"/>
                </a:cubicBezTo>
                <a:cubicBezTo>
                  <a:pt x="370" y="86"/>
                  <a:pt x="370" y="84"/>
                  <a:pt x="370" y="83"/>
                </a:cubicBezTo>
                <a:cubicBezTo>
                  <a:pt x="371" y="78"/>
                  <a:pt x="370" y="72"/>
                  <a:pt x="369" y="67"/>
                </a:cubicBezTo>
                <a:cubicBezTo>
                  <a:pt x="368" y="61"/>
                  <a:pt x="366" y="55"/>
                  <a:pt x="363" y="49"/>
                </a:cubicBezTo>
                <a:cubicBezTo>
                  <a:pt x="363" y="48"/>
                  <a:pt x="363" y="47"/>
                  <a:pt x="362" y="46"/>
                </a:cubicBezTo>
                <a:cubicBezTo>
                  <a:pt x="362" y="46"/>
                  <a:pt x="362" y="46"/>
                  <a:pt x="362" y="46"/>
                </a:cubicBezTo>
                <a:cubicBezTo>
                  <a:pt x="362" y="46"/>
                  <a:pt x="362" y="46"/>
                  <a:pt x="362" y="46"/>
                </a:cubicBezTo>
                <a:cubicBezTo>
                  <a:pt x="360" y="41"/>
                  <a:pt x="357" y="37"/>
                  <a:pt x="350" y="28"/>
                </a:cubicBezTo>
                <a:cubicBezTo>
                  <a:pt x="346" y="22"/>
                  <a:pt x="340" y="18"/>
                  <a:pt x="335" y="14"/>
                </a:cubicBezTo>
                <a:cubicBezTo>
                  <a:pt x="323" y="6"/>
                  <a:pt x="310" y="2"/>
                  <a:pt x="296" y="1"/>
                </a:cubicBezTo>
                <a:cubicBezTo>
                  <a:pt x="281" y="0"/>
                  <a:pt x="268" y="2"/>
                  <a:pt x="255" y="9"/>
                </a:cubicBezTo>
                <a:cubicBezTo>
                  <a:pt x="242" y="15"/>
                  <a:pt x="231" y="24"/>
                  <a:pt x="223" y="36"/>
                </a:cubicBezTo>
                <a:cubicBezTo>
                  <a:pt x="220" y="43"/>
                  <a:pt x="217" y="49"/>
                  <a:pt x="214" y="55"/>
                </a:cubicBezTo>
                <a:cubicBezTo>
                  <a:pt x="212" y="61"/>
                  <a:pt x="211" y="67"/>
                  <a:pt x="210" y="73"/>
                </a:cubicBezTo>
                <a:cubicBezTo>
                  <a:pt x="200" y="67"/>
                  <a:pt x="189" y="64"/>
                  <a:pt x="178" y="63"/>
                </a:cubicBezTo>
                <a:cubicBezTo>
                  <a:pt x="171" y="63"/>
                  <a:pt x="165" y="64"/>
                  <a:pt x="159" y="64"/>
                </a:cubicBezTo>
                <a:cubicBezTo>
                  <a:pt x="145" y="67"/>
                  <a:pt x="133" y="72"/>
                  <a:pt x="123" y="81"/>
                </a:cubicBezTo>
                <a:cubicBezTo>
                  <a:pt x="109" y="94"/>
                  <a:pt x="100" y="112"/>
                  <a:pt x="99" y="131"/>
                </a:cubicBezTo>
                <a:cubicBezTo>
                  <a:pt x="98" y="131"/>
                  <a:pt x="98" y="132"/>
                  <a:pt x="98" y="132"/>
                </a:cubicBezTo>
                <a:cubicBezTo>
                  <a:pt x="92" y="131"/>
                  <a:pt x="86" y="130"/>
                  <a:pt x="97" y="133"/>
                </a:cubicBezTo>
                <a:cubicBezTo>
                  <a:pt x="97" y="133"/>
                  <a:pt x="97" y="133"/>
                  <a:pt x="97" y="133"/>
                </a:cubicBezTo>
                <a:cubicBezTo>
                  <a:pt x="59" y="125"/>
                  <a:pt x="17" y="137"/>
                  <a:pt x="2" y="180"/>
                </a:cubicBezTo>
                <a:cubicBezTo>
                  <a:pt x="1" y="183"/>
                  <a:pt x="0" y="186"/>
                  <a:pt x="0" y="189"/>
                </a:cubicBezTo>
                <a:lnTo>
                  <a:pt x="488" y="189"/>
                </a:lnTo>
                <a:close/>
              </a:path>
            </a:pathLst>
          </a:custGeom>
          <a:solidFill>
            <a:srgbClr val="FFFFFF">
              <a:alpha val="100000"/>
            </a:srgbClr>
          </a:solidFill>
          <a:ln w="9525">
            <a:noFill/>
          </a:ln>
        </p:spPr>
        <p:txBody>
          <a:bodyPr/>
          <a:lstStyle/>
          <a:p>
            <a:endParaRPr lang="zh-CN" altLang="en-US"/>
          </a:p>
        </p:txBody>
      </p:sp>
      <p:grpSp>
        <p:nvGrpSpPr>
          <p:cNvPr id="13318" name="Group 7" title=""/>
          <p:cNvGrpSpPr/>
          <p:nvPr/>
        </p:nvGrpSpPr>
        <p:grpSpPr>
          <a:xfrm>
            <a:off x="2632075" y="1673225"/>
            <a:ext cx="131445" cy="123825"/>
            <a:chOff x="223" y="203"/>
            <a:chExt cx="213" cy="211"/>
          </a:xfrm>
        </p:grpSpPr>
        <p:sp>
          <p:nvSpPr>
            <p:cNvPr id="13325" name="Freeform 8"/>
            <p:cNvSpPr/>
            <p:nvPr/>
          </p:nvSpPr>
          <p:spPr>
            <a:xfrm>
              <a:off x="223" y="203"/>
              <a:ext cx="213" cy="211"/>
            </a:xfrm>
            <a:custGeom>
              <a:cxnLst>
                <a:cxn ang="0">
                  <a:pos x="133" y="0"/>
                </a:cxn>
                <a:cxn ang="0">
                  <a:pos x="130" y="90"/>
                </a:cxn>
                <a:cxn ang="0">
                  <a:pos x="213" y="130"/>
                </a:cxn>
                <a:cxn ang="0">
                  <a:pos x="121" y="130"/>
                </a:cxn>
                <a:cxn ang="0">
                  <a:pos x="83" y="211"/>
                </a:cxn>
                <a:cxn ang="0">
                  <a:pos x="83" y="121"/>
                </a:cxn>
                <a:cxn ang="0">
                  <a:pos x="0" y="81"/>
                </a:cxn>
                <a:cxn ang="0">
                  <a:pos x="93" y="81"/>
                </a:cxn>
                <a:cxn ang="0">
                  <a:pos x="133" y="0"/>
                </a:cxn>
              </a:cxnLst>
              <a:rect l="0" t="0" r="0" b="0"/>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alpha val="100000"/>
              </a:srgbClr>
            </a:solidFill>
            <a:ln w="9525">
              <a:noFill/>
            </a:ln>
          </p:spPr>
          <p:txBody>
            <a:bodyPr/>
            <a:lstStyle/>
            <a:p>
              <a:endParaRPr lang="zh-CN" altLang="en-US"/>
            </a:p>
          </p:txBody>
        </p:sp>
        <p:sp>
          <p:nvSpPr>
            <p:cNvPr id="13326" name="Oval 9"/>
            <p:cNvSpPr/>
            <p:nvPr/>
          </p:nvSpPr>
          <p:spPr>
            <a:xfrm>
              <a:off x="259" y="239"/>
              <a:ext cx="142" cy="139"/>
            </a:xfrm>
            <a:prstGeom prst="ellipse">
              <a:avLst/>
            </a:prstGeom>
            <a:solidFill>
              <a:srgbClr val="FFFFFF">
                <a:alpha val="16862"/>
              </a:srgbClr>
            </a:solidFill>
            <a:ln w="9525">
              <a:noFill/>
            </a:ln>
          </p:spPr>
          <p:txBody>
            <a:bodyPr/>
            <a:lstStyle/>
            <a:p>
              <a:endParaRPr lang="zh-CN" altLang="en-US">
                <a:latin typeface="Arial" panose="020b0604020202020204" pitchFamily="34" charset="0"/>
              </a:endParaRPr>
            </a:p>
          </p:txBody>
        </p:sp>
      </p:grpSp>
      <p:sp>
        <p:nvSpPr>
          <p:cNvPr id="13319" name="Freeform 10" title=""/>
          <p:cNvSpPr/>
          <p:nvPr/>
        </p:nvSpPr>
        <p:spPr>
          <a:xfrm>
            <a:off x="3390265" y="1802130"/>
            <a:ext cx="252730" cy="92710"/>
          </a:xfrm>
          <a:custGeom>
            <a:cxnLst>
              <a:cxn ang="0">
                <a:pos x="337369" y="130175"/>
              </a:cxn>
              <a:cxn ang="0">
                <a:pos x="340826" y="113645"/>
              </a:cxn>
              <a:cxn ang="0">
                <a:pos x="289668" y="54412"/>
              </a:cxn>
              <a:cxn ang="0">
                <a:pos x="255792" y="63366"/>
              </a:cxn>
              <a:cxn ang="0">
                <a:pos x="255792" y="59922"/>
              </a:cxn>
              <a:cxn ang="0">
                <a:pos x="255792" y="57167"/>
              </a:cxn>
              <a:cxn ang="0">
                <a:pos x="255101" y="46147"/>
              </a:cxn>
              <a:cxn ang="0">
                <a:pos x="250953" y="33749"/>
              </a:cxn>
              <a:cxn ang="0">
                <a:pos x="250262" y="31683"/>
              </a:cxn>
              <a:cxn ang="0">
                <a:pos x="250262" y="31683"/>
              </a:cxn>
              <a:cxn ang="0">
                <a:pos x="250262" y="31683"/>
              </a:cxn>
              <a:cxn ang="0">
                <a:pos x="241966" y="19285"/>
              </a:cxn>
              <a:cxn ang="0">
                <a:pos x="231596" y="9643"/>
              </a:cxn>
              <a:cxn ang="0">
                <a:pos x="204634" y="689"/>
              </a:cxn>
              <a:cxn ang="0">
                <a:pos x="176289" y="6199"/>
              </a:cxn>
              <a:cxn ang="0">
                <a:pos x="154167" y="24795"/>
              </a:cxn>
              <a:cxn ang="0">
                <a:pos x="147945" y="37882"/>
              </a:cxn>
              <a:cxn ang="0">
                <a:pos x="145179" y="50279"/>
              </a:cxn>
              <a:cxn ang="0">
                <a:pos x="123057" y="43392"/>
              </a:cxn>
              <a:cxn ang="0">
                <a:pos x="109922" y="44080"/>
              </a:cxn>
              <a:cxn ang="0">
                <a:pos x="85034" y="55789"/>
              </a:cxn>
              <a:cxn ang="0">
                <a:pos x="68442" y="90227"/>
              </a:cxn>
              <a:cxn ang="0">
                <a:pos x="67750" y="90916"/>
              </a:cxn>
              <a:cxn ang="0">
                <a:pos x="67059" y="91605"/>
              </a:cxn>
              <a:cxn ang="0">
                <a:pos x="67059" y="91605"/>
              </a:cxn>
              <a:cxn ang="0">
                <a:pos x="1383" y="123976"/>
              </a:cxn>
              <a:cxn ang="0">
                <a:pos x="0" y="130175"/>
              </a:cxn>
              <a:cxn ang="0">
                <a:pos x="337369" y="130175"/>
              </a:cxn>
            </a:cxnLst>
            <a:rect l="0" t="0" r="0" b="0"/>
            <a:pathLst>
              <a:path w="496" h="189">
                <a:moveTo>
                  <a:pt x="488" y="189"/>
                </a:moveTo>
                <a:cubicBezTo>
                  <a:pt x="491" y="182"/>
                  <a:pt x="493" y="174"/>
                  <a:pt x="493" y="165"/>
                </a:cubicBezTo>
                <a:cubicBezTo>
                  <a:pt x="496" y="124"/>
                  <a:pt x="463" y="79"/>
                  <a:pt x="419" y="79"/>
                </a:cubicBezTo>
                <a:cubicBezTo>
                  <a:pt x="401" y="79"/>
                  <a:pt x="384" y="84"/>
                  <a:pt x="370" y="92"/>
                </a:cubicBezTo>
                <a:cubicBezTo>
                  <a:pt x="370" y="91"/>
                  <a:pt x="370" y="89"/>
                  <a:pt x="370" y="87"/>
                </a:cubicBezTo>
                <a:cubicBezTo>
                  <a:pt x="370" y="86"/>
                  <a:pt x="370" y="84"/>
                  <a:pt x="370" y="83"/>
                </a:cubicBezTo>
                <a:cubicBezTo>
                  <a:pt x="371" y="78"/>
                  <a:pt x="370" y="72"/>
                  <a:pt x="369" y="67"/>
                </a:cubicBezTo>
                <a:cubicBezTo>
                  <a:pt x="368" y="61"/>
                  <a:pt x="366" y="55"/>
                  <a:pt x="363" y="49"/>
                </a:cubicBezTo>
                <a:cubicBezTo>
                  <a:pt x="363" y="48"/>
                  <a:pt x="363" y="47"/>
                  <a:pt x="362" y="46"/>
                </a:cubicBezTo>
                <a:cubicBezTo>
                  <a:pt x="362" y="46"/>
                  <a:pt x="362" y="46"/>
                  <a:pt x="362" y="46"/>
                </a:cubicBezTo>
                <a:cubicBezTo>
                  <a:pt x="362" y="46"/>
                  <a:pt x="362" y="46"/>
                  <a:pt x="362" y="46"/>
                </a:cubicBezTo>
                <a:cubicBezTo>
                  <a:pt x="360" y="41"/>
                  <a:pt x="357" y="37"/>
                  <a:pt x="350" y="28"/>
                </a:cubicBezTo>
                <a:cubicBezTo>
                  <a:pt x="346" y="22"/>
                  <a:pt x="340" y="18"/>
                  <a:pt x="335" y="14"/>
                </a:cubicBezTo>
                <a:cubicBezTo>
                  <a:pt x="323" y="6"/>
                  <a:pt x="310" y="2"/>
                  <a:pt x="296" y="1"/>
                </a:cubicBezTo>
                <a:cubicBezTo>
                  <a:pt x="281" y="0"/>
                  <a:pt x="268" y="2"/>
                  <a:pt x="255" y="9"/>
                </a:cubicBezTo>
                <a:cubicBezTo>
                  <a:pt x="242" y="15"/>
                  <a:pt x="231" y="24"/>
                  <a:pt x="223" y="36"/>
                </a:cubicBezTo>
                <a:cubicBezTo>
                  <a:pt x="220" y="43"/>
                  <a:pt x="217" y="49"/>
                  <a:pt x="214" y="55"/>
                </a:cubicBezTo>
                <a:cubicBezTo>
                  <a:pt x="212" y="61"/>
                  <a:pt x="211" y="67"/>
                  <a:pt x="210" y="73"/>
                </a:cubicBezTo>
                <a:cubicBezTo>
                  <a:pt x="200" y="67"/>
                  <a:pt x="189" y="64"/>
                  <a:pt x="178" y="63"/>
                </a:cubicBezTo>
                <a:cubicBezTo>
                  <a:pt x="171" y="63"/>
                  <a:pt x="165" y="64"/>
                  <a:pt x="159" y="64"/>
                </a:cubicBezTo>
                <a:cubicBezTo>
                  <a:pt x="145" y="67"/>
                  <a:pt x="133" y="72"/>
                  <a:pt x="123" y="81"/>
                </a:cubicBezTo>
                <a:cubicBezTo>
                  <a:pt x="109" y="94"/>
                  <a:pt x="100" y="112"/>
                  <a:pt x="99" y="131"/>
                </a:cubicBezTo>
                <a:cubicBezTo>
                  <a:pt x="98" y="131"/>
                  <a:pt x="98" y="132"/>
                  <a:pt x="98" y="132"/>
                </a:cubicBezTo>
                <a:cubicBezTo>
                  <a:pt x="92" y="131"/>
                  <a:pt x="86" y="130"/>
                  <a:pt x="97" y="133"/>
                </a:cubicBezTo>
                <a:cubicBezTo>
                  <a:pt x="97" y="133"/>
                  <a:pt x="97" y="133"/>
                  <a:pt x="97" y="133"/>
                </a:cubicBezTo>
                <a:cubicBezTo>
                  <a:pt x="59" y="125"/>
                  <a:pt x="17" y="137"/>
                  <a:pt x="2" y="180"/>
                </a:cubicBezTo>
                <a:cubicBezTo>
                  <a:pt x="1" y="183"/>
                  <a:pt x="0" y="186"/>
                  <a:pt x="0" y="189"/>
                </a:cubicBezTo>
                <a:lnTo>
                  <a:pt x="488" y="189"/>
                </a:lnTo>
                <a:close/>
              </a:path>
            </a:pathLst>
          </a:custGeom>
          <a:solidFill>
            <a:srgbClr val="FFFFFF">
              <a:alpha val="100000"/>
            </a:srgbClr>
          </a:solidFill>
          <a:ln w="9525">
            <a:noFill/>
          </a:ln>
        </p:spPr>
        <p:txBody>
          <a:bodyPr/>
          <a:lstStyle/>
          <a:p>
            <a:endParaRPr lang="zh-CN" altLang="en-US"/>
          </a:p>
        </p:txBody>
      </p:sp>
      <p:grpSp>
        <p:nvGrpSpPr>
          <p:cNvPr id="13320" name="Group 11" title=""/>
          <p:cNvGrpSpPr/>
          <p:nvPr/>
        </p:nvGrpSpPr>
        <p:grpSpPr>
          <a:xfrm flipV="1">
            <a:off x="4071620" y="2524125"/>
            <a:ext cx="96520" cy="90170"/>
            <a:chOff x="223" y="203"/>
            <a:chExt cx="213" cy="211"/>
          </a:xfrm>
        </p:grpSpPr>
        <p:sp>
          <p:nvSpPr>
            <p:cNvPr id="13323" name="Freeform 12"/>
            <p:cNvSpPr/>
            <p:nvPr/>
          </p:nvSpPr>
          <p:spPr>
            <a:xfrm>
              <a:off x="223" y="203"/>
              <a:ext cx="213" cy="211"/>
            </a:xfrm>
            <a:custGeom>
              <a:cxnLst>
                <a:cxn ang="0">
                  <a:pos x="133" y="0"/>
                </a:cxn>
                <a:cxn ang="0">
                  <a:pos x="130" y="90"/>
                </a:cxn>
                <a:cxn ang="0">
                  <a:pos x="213" y="130"/>
                </a:cxn>
                <a:cxn ang="0">
                  <a:pos x="121" y="130"/>
                </a:cxn>
                <a:cxn ang="0">
                  <a:pos x="83" y="211"/>
                </a:cxn>
                <a:cxn ang="0">
                  <a:pos x="83" y="121"/>
                </a:cxn>
                <a:cxn ang="0">
                  <a:pos x="0" y="81"/>
                </a:cxn>
                <a:cxn ang="0">
                  <a:pos x="93" y="81"/>
                </a:cxn>
                <a:cxn ang="0">
                  <a:pos x="133" y="0"/>
                </a:cxn>
              </a:cxnLst>
              <a:rect l="0" t="0" r="0" b="0"/>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alpha val="100000"/>
              </a:srgbClr>
            </a:solidFill>
            <a:ln w="9525">
              <a:noFill/>
            </a:ln>
          </p:spPr>
          <p:txBody>
            <a:bodyPr/>
            <a:lstStyle/>
            <a:p>
              <a:endParaRPr lang="zh-CN" altLang="en-US"/>
            </a:p>
          </p:txBody>
        </p:sp>
        <p:sp>
          <p:nvSpPr>
            <p:cNvPr id="13324" name="Oval 13"/>
            <p:cNvSpPr/>
            <p:nvPr/>
          </p:nvSpPr>
          <p:spPr>
            <a:xfrm>
              <a:off x="259" y="239"/>
              <a:ext cx="142" cy="139"/>
            </a:xfrm>
            <a:prstGeom prst="ellipse">
              <a:avLst/>
            </a:prstGeom>
            <a:solidFill>
              <a:srgbClr val="FFFFFF">
                <a:alpha val="16862"/>
              </a:srgbClr>
            </a:solidFill>
            <a:ln w="9525">
              <a:noFill/>
            </a:ln>
          </p:spPr>
          <p:txBody>
            <a:bodyPr/>
            <a:lstStyle/>
            <a:p>
              <a:endParaRPr lang="zh-CN" altLang="en-US">
                <a:latin typeface="Arial" panose="020b0604020202020204" pitchFamily="34" charset="0"/>
              </a:endParaRPr>
            </a:p>
          </p:txBody>
        </p:sp>
      </p:grpSp>
      <p:pic>
        <p:nvPicPr>
          <p:cNvPr id="13321" name="Picture 15" title=""/>
          <p:cNvPicPr>
            <a:picLocks noChangeAspect="1"/>
          </p:cNvPicPr>
          <p:nvPr/>
        </p:nvPicPr>
        <p:blipFill>
          <a:blip r:embed="rId3"/>
          <a:stretch>
            <a:fillRect/>
          </a:stretch>
        </p:blipFill>
        <p:spPr>
          <a:xfrm>
            <a:off x="3660775" y="1661795"/>
            <a:ext cx="419735" cy="451485"/>
          </a:xfrm>
          <a:prstGeom prst="rect">
            <a:avLst/>
          </a:prstGeom>
          <a:noFill/>
          <a:ln w="9525">
            <a:noFill/>
          </a:ln>
        </p:spPr>
      </p:pic>
      <p:sp>
        <p:nvSpPr>
          <p:cNvPr id="3" name="Oval 2" title=""/>
          <p:cNvSpPr/>
          <p:nvPr/>
        </p:nvSpPr>
        <p:spPr>
          <a:xfrm>
            <a:off x="2905125" y="4269105"/>
            <a:ext cx="1175385" cy="1129665"/>
          </a:xfrm>
          <a:prstGeom prst="ellipse">
            <a:avLst/>
          </a:prstGeom>
          <a:solidFill>
            <a:srgbClr val="F89E29"/>
          </a:solidFill>
          <a:ln w="9525">
            <a:noFill/>
          </a:ln>
        </p:spPr>
        <p:txBody>
          <a:bodyPr wrap="none" anchor="ctr"/>
          <a:lstStyle/>
          <a:p>
            <a:endParaRPr lang="zh-CN" altLang="en-US">
              <a:latin typeface="Arial" panose="020b0604020202020204" pitchFamily="34" charset="0"/>
            </a:endParaRPr>
          </a:p>
        </p:txBody>
      </p:sp>
      <p:pic>
        <p:nvPicPr>
          <p:cNvPr id="4" name="Picture 3" title=""/>
          <p:cNvPicPr>
            <a:picLocks noChangeAspect="1"/>
          </p:cNvPicPr>
          <p:nvPr/>
        </p:nvPicPr>
        <p:blipFill>
          <a:blip r:embed="rId2"/>
          <a:stretch>
            <a:fillRect/>
          </a:stretch>
        </p:blipFill>
        <p:spPr>
          <a:xfrm>
            <a:off x="2840355" y="5351145"/>
            <a:ext cx="1394460" cy="273685"/>
          </a:xfrm>
          <a:prstGeom prst="rect">
            <a:avLst/>
          </a:prstGeom>
          <a:noFill/>
          <a:ln w="9525">
            <a:noFill/>
          </a:ln>
        </p:spPr>
      </p:pic>
      <p:sp>
        <p:nvSpPr>
          <p:cNvPr id="5" name="Rectangle 5" title=""/>
          <p:cNvSpPr/>
          <p:nvPr/>
        </p:nvSpPr>
        <p:spPr>
          <a:xfrm>
            <a:off x="2905125" y="4691380"/>
            <a:ext cx="1203325" cy="430530"/>
          </a:xfrm>
          <a:prstGeom prst="rect">
            <a:avLst/>
          </a:prstGeom>
          <a:noFill/>
          <a:ln w="9525">
            <a:noFill/>
          </a:ln>
        </p:spPr>
        <p:txBody>
          <a:bodyPr wrap="square" lIns="0" tIns="0" rIns="0" bIns="0">
            <a:spAutoFit/>
          </a:bodyPr>
          <a:lstStyle/>
          <a:p>
            <a:pPr algn="ctr">
              <a:buFont typeface="Arial" panose="020b0604020202020204" pitchFamily="34" charset="0"/>
              <a:buNone/>
            </a:pPr>
            <a:r>
              <a:rPr lang="zh-CN" altLang="en-US" sz="2800" b="1">
                <a:solidFill>
                  <a:schemeClr val="bg1"/>
                </a:solidFill>
                <a:latin typeface="方正北魏楷书简体" panose="03000509000000000000" charset="-122"/>
                <a:ea typeface="方正北魏楷书简体" panose="03000509000000000000" charset="-122"/>
              </a:rPr>
              <a:t>结构</a:t>
            </a:r>
          </a:p>
        </p:txBody>
      </p:sp>
      <p:grpSp>
        <p:nvGrpSpPr>
          <p:cNvPr id="13" name="Group 7" title=""/>
          <p:cNvGrpSpPr/>
          <p:nvPr/>
        </p:nvGrpSpPr>
        <p:grpSpPr>
          <a:xfrm>
            <a:off x="2719705" y="3998595"/>
            <a:ext cx="131445" cy="123825"/>
            <a:chOff x="223" y="203"/>
            <a:chExt cx="213" cy="211"/>
          </a:xfrm>
        </p:grpSpPr>
        <p:sp>
          <p:nvSpPr>
            <p:cNvPr id="16" name="Freeform 8"/>
            <p:cNvSpPr/>
            <p:nvPr/>
          </p:nvSpPr>
          <p:spPr>
            <a:xfrm>
              <a:off x="223" y="203"/>
              <a:ext cx="213" cy="211"/>
            </a:xfrm>
            <a:custGeom>
              <a:cxnLst>
                <a:cxn ang="0">
                  <a:pos x="133" y="0"/>
                </a:cxn>
                <a:cxn ang="0">
                  <a:pos x="130" y="90"/>
                </a:cxn>
                <a:cxn ang="0">
                  <a:pos x="213" y="130"/>
                </a:cxn>
                <a:cxn ang="0">
                  <a:pos x="121" y="130"/>
                </a:cxn>
                <a:cxn ang="0">
                  <a:pos x="83" y="211"/>
                </a:cxn>
                <a:cxn ang="0">
                  <a:pos x="83" y="121"/>
                </a:cxn>
                <a:cxn ang="0">
                  <a:pos x="0" y="81"/>
                </a:cxn>
                <a:cxn ang="0">
                  <a:pos x="93" y="81"/>
                </a:cxn>
                <a:cxn ang="0">
                  <a:pos x="133" y="0"/>
                </a:cxn>
              </a:cxnLst>
              <a:rect l="0" t="0" r="0" b="0"/>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alpha val="100000"/>
              </a:srgbClr>
            </a:solidFill>
            <a:ln w="9525">
              <a:noFill/>
            </a:ln>
          </p:spPr>
          <p:txBody>
            <a:bodyPr/>
            <a:lstStyle/>
            <a:p>
              <a:endParaRPr lang="zh-CN" altLang="en-US"/>
            </a:p>
          </p:txBody>
        </p:sp>
        <p:sp>
          <p:nvSpPr>
            <p:cNvPr id="18" name="Oval 9"/>
            <p:cNvSpPr/>
            <p:nvPr/>
          </p:nvSpPr>
          <p:spPr>
            <a:xfrm>
              <a:off x="259" y="239"/>
              <a:ext cx="142" cy="139"/>
            </a:xfrm>
            <a:prstGeom prst="ellipse">
              <a:avLst/>
            </a:prstGeom>
            <a:solidFill>
              <a:srgbClr val="FFFFFF">
                <a:alpha val="16862"/>
              </a:srgbClr>
            </a:solidFill>
            <a:ln w="9525">
              <a:noFill/>
            </a:ln>
          </p:spPr>
          <p:txBody>
            <a:bodyPr/>
            <a:lstStyle/>
            <a:p>
              <a:endParaRPr lang="zh-CN" altLang="en-US">
                <a:latin typeface="Arial" panose="020b0604020202020204" pitchFamily="34" charset="0"/>
              </a:endParaRPr>
            </a:p>
          </p:txBody>
        </p:sp>
      </p:grpSp>
      <p:sp>
        <p:nvSpPr>
          <p:cNvPr id="19" name="Freeform 10" title=""/>
          <p:cNvSpPr/>
          <p:nvPr/>
        </p:nvSpPr>
        <p:spPr>
          <a:xfrm>
            <a:off x="4071620" y="4351655"/>
            <a:ext cx="252730" cy="92710"/>
          </a:xfrm>
          <a:custGeom>
            <a:cxnLst>
              <a:cxn ang="0">
                <a:pos x="337369" y="130175"/>
              </a:cxn>
              <a:cxn ang="0">
                <a:pos x="340826" y="113645"/>
              </a:cxn>
              <a:cxn ang="0">
                <a:pos x="289668" y="54412"/>
              </a:cxn>
              <a:cxn ang="0">
                <a:pos x="255792" y="63366"/>
              </a:cxn>
              <a:cxn ang="0">
                <a:pos x="255792" y="59922"/>
              </a:cxn>
              <a:cxn ang="0">
                <a:pos x="255792" y="57167"/>
              </a:cxn>
              <a:cxn ang="0">
                <a:pos x="255101" y="46147"/>
              </a:cxn>
              <a:cxn ang="0">
                <a:pos x="250953" y="33749"/>
              </a:cxn>
              <a:cxn ang="0">
                <a:pos x="250262" y="31683"/>
              </a:cxn>
              <a:cxn ang="0">
                <a:pos x="250262" y="31683"/>
              </a:cxn>
              <a:cxn ang="0">
                <a:pos x="250262" y="31683"/>
              </a:cxn>
              <a:cxn ang="0">
                <a:pos x="241966" y="19285"/>
              </a:cxn>
              <a:cxn ang="0">
                <a:pos x="231596" y="9643"/>
              </a:cxn>
              <a:cxn ang="0">
                <a:pos x="204634" y="689"/>
              </a:cxn>
              <a:cxn ang="0">
                <a:pos x="176289" y="6199"/>
              </a:cxn>
              <a:cxn ang="0">
                <a:pos x="154167" y="24795"/>
              </a:cxn>
              <a:cxn ang="0">
                <a:pos x="147945" y="37882"/>
              </a:cxn>
              <a:cxn ang="0">
                <a:pos x="145179" y="50279"/>
              </a:cxn>
              <a:cxn ang="0">
                <a:pos x="123057" y="43392"/>
              </a:cxn>
              <a:cxn ang="0">
                <a:pos x="109922" y="44080"/>
              </a:cxn>
              <a:cxn ang="0">
                <a:pos x="85034" y="55789"/>
              </a:cxn>
              <a:cxn ang="0">
                <a:pos x="68442" y="90227"/>
              </a:cxn>
              <a:cxn ang="0">
                <a:pos x="67750" y="90916"/>
              </a:cxn>
              <a:cxn ang="0">
                <a:pos x="67059" y="91605"/>
              </a:cxn>
              <a:cxn ang="0">
                <a:pos x="67059" y="91605"/>
              </a:cxn>
              <a:cxn ang="0">
                <a:pos x="1383" y="123976"/>
              </a:cxn>
              <a:cxn ang="0">
                <a:pos x="0" y="130175"/>
              </a:cxn>
              <a:cxn ang="0">
                <a:pos x="337369" y="130175"/>
              </a:cxn>
            </a:cxnLst>
            <a:rect l="0" t="0" r="0" b="0"/>
            <a:pathLst>
              <a:path w="496" h="189">
                <a:moveTo>
                  <a:pt x="488" y="189"/>
                </a:moveTo>
                <a:cubicBezTo>
                  <a:pt x="491" y="182"/>
                  <a:pt x="493" y="174"/>
                  <a:pt x="493" y="165"/>
                </a:cubicBezTo>
                <a:cubicBezTo>
                  <a:pt x="496" y="124"/>
                  <a:pt x="463" y="79"/>
                  <a:pt x="419" y="79"/>
                </a:cubicBezTo>
                <a:cubicBezTo>
                  <a:pt x="401" y="79"/>
                  <a:pt x="384" y="84"/>
                  <a:pt x="370" y="92"/>
                </a:cubicBezTo>
                <a:cubicBezTo>
                  <a:pt x="370" y="91"/>
                  <a:pt x="370" y="89"/>
                  <a:pt x="370" y="87"/>
                </a:cubicBezTo>
                <a:cubicBezTo>
                  <a:pt x="370" y="86"/>
                  <a:pt x="370" y="84"/>
                  <a:pt x="370" y="83"/>
                </a:cubicBezTo>
                <a:cubicBezTo>
                  <a:pt x="371" y="78"/>
                  <a:pt x="370" y="72"/>
                  <a:pt x="369" y="67"/>
                </a:cubicBezTo>
                <a:cubicBezTo>
                  <a:pt x="368" y="61"/>
                  <a:pt x="366" y="55"/>
                  <a:pt x="363" y="49"/>
                </a:cubicBezTo>
                <a:cubicBezTo>
                  <a:pt x="363" y="48"/>
                  <a:pt x="363" y="47"/>
                  <a:pt x="362" y="46"/>
                </a:cubicBezTo>
                <a:cubicBezTo>
                  <a:pt x="362" y="46"/>
                  <a:pt x="362" y="46"/>
                  <a:pt x="362" y="46"/>
                </a:cubicBezTo>
                <a:cubicBezTo>
                  <a:pt x="362" y="46"/>
                  <a:pt x="362" y="46"/>
                  <a:pt x="362" y="46"/>
                </a:cubicBezTo>
                <a:cubicBezTo>
                  <a:pt x="360" y="41"/>
                  <a:pt x="357" y="37"/>
                  <a:pt x="350" y="28"/>
                </a:cubicBezTo>
                <a:cubicBezTo>
                  <a:pt x="346" y="22"/>
                  <a:pt x="340" y="18"/>
                  <a:pt x="335" y="14"/>
                </a:cubicBezTo>
                <a:cubicBezTo>
                  <a:pt x="323" y="6"/>
                  <a:pt x="310" y="2"/>
                  <a:pt x="296" y="1"/>
                </a:cubicBezTo>
                <a:cubicBezTo>
                  <a:pt x="281" y="0"/>
                  <a:pt x="268" y="2"/>
                  <a:pt x="255" y="9"/>
                </a:cubicBezTo>
                <a:cubicBezTo>
                  <a:pt x="242" y="15"/>
                  <a:pt x="231" y="24"/>
                  <a:pt x="223" y="36"/>
                </a:cubicBezTo>
                <a:cubicBezTo>
                  <a:pt x="220" y="43"/>
                  <a:pt x="217" y="49"/>
                  <a:pt x="214" y="55"/>
                </a:cubicBezTo>
                <a:cubicBezTo>
                  <a:pt x="212" y="61"/>
                  <a:pt x="211" y="67"/>
                  <a:pt x="210" y="73"/>
                </a:cubicBezTo>
                <a:cubicBezTo>
                  <a:pt x="200" y="67"/>
                  <a:pt x="189" y="64"/>
                  <a:pt x="178" y="63"/>
                </a:cubicBezTo>
                <a:cubicBezTo>
                  <a:pt x="171" y="63"/>
                  <a:pt x="165" y="64"/>
                  <a:pt x="159" y="64"/>
                </a:cubicBezTo>
                <a:cubicBezTo>
                  <a:pt x="145" y="67"/>
                  <a:pt x="133" y="72"/>
                  <a:pt x="123" y="81"/>
                </a:cubicBezTo>
                <a:cubicBezTo>
                  <a:pt x="109" y="94"/>
                  <a:pt x="100" y="112"/>
                  <a:pt x="99" y="131"/>
                </a:cubicBezTo>
                <a:cubicBezTo>
                  <a:pt x="98" y="131"/>
                  <a:pt x="98" y="132"/>
                  <a:pt x="98" y="132"/>
                </a:cubicBezTo>
                <a:cubicBezTo>
                  <a:pt x="92" y="131"/>
                  <a:pt x="86" y="130"/>
                  <a:pt x="97" y="133"/>
                </a:cubicBezTo>
                <a:cubicBezTo>
                  <a:pt x="97" y="133"/>
                  <a:pt x="97" y="133"/>
                  <a:pt x="97" y="133"/>
                </a:cubicBezTo>
                <a:cubicBezTo>
                  <a:pt x="59" y="125"/>
                  <a:pt x="17" y="137"/>
                  <a:pt x="2" y="180"/>
                </a:cubicBezTo>
                <a:cubicBezTo>
                  <a:pt x="1" y="183"/>
                  <a:pt x="0" y="186"/>
                  <a:pt x="0" y="189"/>
                </a:cubicBezTo>
                <a:lnTo>
                  <a:pt x="488" y="189"/>
                </a:lnTo>
                <a:close/>
              </a:path>
            </a:pathLst>
          </a:custGeom>
          <a:solidFill>
            <a:srgbClr val="FFFFFF">
              <a:alpha val="100000"/>
            </a:srgbClr>
          </a:solidFill>
          <a:ln w="9525">
            <a:noFill/>
          </a:ln>
        </p:spPr>
        <p:txBody>
          <a:bodyPr/>
          <a:lstStyle/>
          <a:p>
            <a:endParaRPr lang="zh-CN" altLang="en-US"/>
          </a:p>
        </p:txBody>
      </p:sp>
      <p:grpSp>
        <p:nvGrpSpPr>
          <p:cNvPr id="20" name="Group 11" title=""/>
          <p:cNvGrpSpPr/>
          <p:nvPr/>
        </p:nvGrpSpPr>
        <p:grpSpPr>
          <a:xfrm flipV="1">
            <a:off x="4071620" y="4989830"/>
            <a:ext cx="96520" cy="90170"/>
            <a:chOff x="223" y="203"/>
            <a:chExt cx="213" cy="211"/>
          </a:xfrm>
        </p:grpSpPr>
        <p:sp>
          <p:nvSpPr>
            <p:cNvPr id="21" name="Freeform 12"/>
            <p:cNvSpPr/>
            <p:nvPr/>
          </p:nvSpPr>
          <p:spPr>
            <a:xfrm>
              <a:off x="223" y="203"/>
              <a:ext cx="213" cy="211"/>
            </a:xfrm>
            <a:custGeom>
              <a:cxnLst>
                <a:cxn ang="0">
                  <a:pos x="133" y="0"/>
                </a:cxn>
                <a:cxn ang="0">
                  <a:pos x="130" y="90"/>
                </a:cxn>
                <a:cxn ang="0">
                  <a:pos x="213" y="130"/>
                </a:cxn>
                <a:cxn ang="0">
                  <a:pos x="121" y="130"/>
                </a:cxn>
                <a:cxn ang="0">
                  <a:pos x="83" y="211"/>
                </a:cxn>
                <a:cxn ang="0">
                  <a:pos x="83" y="121"/>
                </a:cxn>
                <a:cxn ang="0">
                  <a:pos x="0" y="81"/>
                </a:cxn>
                <a:cxn ang="0">
                  <a:pos x="93" y="81"/>
                </a:cxn>
                <a:cxn ang="0">
                  <a:pos x="133" y="0"/>
                </a:cxn>
              </a:cxnLst>
              <a:rect l="0" t="0" r="0" b="0"/>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alpha val="100000"/>
              </a:srgbClr>
            </a:solidFill>
            <a:ln w="9525">
              <a:noFill/>
            </a:ln>
          </p:spPr>
          <p:txBody>
            <a:bodyPr/>
            <a:lstStyle/>
            <a:p>
              <a:endParaRPr lang="zh-CN" altLang="en-US"/>
            </a:p>
          </p:txBody>
        </p:sp>
        <p:sp>
          <p:nvSpPr>
            <p:cNvPr id="22" name="Oval 13"/>
            <p:cNvSpPr/>
            <p:nvPr/>
          </p:nvSpPr>
          <p:spPr>
            <a:xfrm>
              <a:off x="259" y="239"/>
              <a:ext cx="142" cy="139"/>
            </a:xfrm>
            <a:prstGeom prst="ellipse">
              <a:avLst/>
            </a:prstGeom>
            <a:solidFill>
              <a:srgbClr val="FFFFFF">
                <a:alpha val="16862"/>
              </a:srgbClr>
            </a:solidFill>
            <a:ln w="9525">
              <a:noFill/>
            </a:ln>
          </p:spPr>
          <p:txBody>
            <a:bodyPr/>
            <a:lstStyle/>
            <a:p>
              <a:endParaRPr lang="zh-CN" altLang="en-US">
                <a:latin typeface="Arial" panose="020b0604020202020204" pitchFamily="34" charset="0"/>
              </a:endParaRPr>
            </a:p>
          </p:txBody>
        </p:sp>
      </p:grpSp>
      <p:pic>
        <p:nvPicPr>
          <p:cNvPr id="23" name="Picture 15" title=""/>
          <p:cNvPicPr>
            <a:picLocks noChangeAspect="1"/>
          </p:cNvPicPr>
          <p:nvPr/>
        </p:nvPicPr>
        <p:blipFill>
          <a:blip r:embed="rId3"/>
          <a:stretch>
            <a:fillRect/>
          </a:stretch>
        </p:blipFill>
        <p:spPr>
          <a:xfrm>
            <a:off x="3651885" y="4171950"/>
            <a:ext cx="419735" cy="451485"/>
          </a:xfrm>
          <a:prstGeom prst="rect">
            <a:avLst/>
          </a:prstGeom>
          <a:noFill/>
          <a:ln w="9525">
            <a:noFill/>
          </a:ln>
        </p:spPr>
      </p:pic>
      <p:sp>
        <p:nvSpPr>
          <p:cNvPr id="24" name="下箭头 23" title=""/>
          <p:cNvSpPr/>
          <p:nvPr/>
        </p:nvSpPr>
        <p:spPr>
          <a:xfrm>
            <a:off x="6640830" y="2573020"/>
            <a:ext cx="314960" cy="360045"/>
          </a:xfrm>
          <a:prstGeom prst="down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6" name="下箭头 25" title=""/>
          <p:cNvSpPr/>
          <p:nvPr/>
        </p:nvSpPr>
        <p:spPr>
          <a:xfrm>
            <a:off x="6802120" y="5264785"/>
            <a:ext cx="314960" cy="363855"/>
          </a:xfrm>
          <a:prstGeom prst="down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7" name="下箭头 26" title=""/>
          <p:cNvSpPr/>
          <p:nvPr/>
        </p:nvSpPr>
        <p:spPr>
          <a:xfrm rot="8580000">
            <a:off x="6318250" y="1663065"/>
            <a:ext cx="314960" cy="360045"/>
          </a:xfrm>
          <a:prstGeom prst="down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title=""/>
          <p:cNvSpPr txBox="1"/>
          <p:nvPr/>
        </p:nvSpPr>
        <p:spPr>
          <a:xfrm>
            <a:off x="5656580" y="1236345"/>
            <a:ext cx="1052830" cy="368300"/>
          </a:xfrm>
          <a:prstGeom prst="rect">
            <a:avLst/>
          </a:prstGeom>
          <a:noFill/>
        </p:spPr>
        <p:txBody>
          <a:bodyPr wrap="square" rtlCol="0">
            <a:spAutoFit/>
          </a:bodyPr>
          <a:lstStyle/>
          <a:p>
            <a:r>
              <a:rPr lang="en-US" altLang="zh-CN">
                <a:latin typeface="方正北魏楷书简体" panose="03000509000000000000" charset="-122"/>
                <a:ea typeface="方正北魏楷书简体" panose="03000509000000000000" charset="-122"/>
                <a:sym typeface="+mn-ea"/>
              </a:rPr>
              <a:t>“</a:t>
            </a:r>
            <a:r>
              <a:rPr lang="zh-CN" altLang="en-US">
                <a:latin typeface="方正北魏楷书简体" panose="03000509000000000000" charset="-122"/>
                <a:ea typeface="方正北魏楷书简体" panose="03000509000000000000" charset="-122"/>
                <a:sym typeface="+mn-ea"/>
              </a:rPr>
              <a:t>由此</a:t>
            </a:r>
            <a:r>
              <a:rPr lang="en-US" altLang="zh-CN">
                <a:latin typeface="方正北魏楷书简体" panose="03000509000000000000" charset="-122"/>
                <a:ea typeface="方正北魏楷书简体" panose="03000509000000000000" charset="-122"/>
                <a:sym typeface="+mn-ea"/>
              </a:rPr>
              <a:t>”</a:t>
            </a:r>
            <a:endParaRPr lang="zh-CN" altLang="en-US"/>
          </a:p>
        </p:txBody>
      </p:sp>
      <p:sp>
        <p:nvSpPr>
          <p:cNvPr id="29" name="文本框 28" title=""/>
          <p:cNvSpPr txBox="1"/>
          <p:nvPr/>
        </p:nvSpPr>
        <p:spPr>
          <a:xfrm>
            <a:off x="6802120" y="1236345"/>
            <a:ext cx="878840" cy="368300"/>
          </a:xfrm>
          <a:prstGeom prst="rect">
            <a:avLst/>
          </a:prstGeom>
          <a:noFill/>
        </p:spPr>
        <p:txBody>
          <a:bodyPr wrap="square" rtlCol="0">
            <a:spAutoFit/>
          </a:bodyPr>
          <a:lstStyle/>
          <a:p>
            <a:r>
              <a:rPr lang="en-US" altLang="zh-CN">
                <a:latin typeface="方正北魏楷书简体" panose="03000509000000000000" charset="-122"/>
                <a:ea typeface="方正北魏楷书简体" panose="03000509000000000000" charset="-122"/>
                <a:sym typeface="+mn-ea"/>
              </a:rPr>
              <a:t>“</a:t>
            </a:r>
            <a:r>
              <a:rPr lang="zh-CN" altLang="en-US">
                <a:latin typeface="方正北魏楷书简体" panose="03000509000000000000" charset="-122"/>
                <a:ea typeface="方正北魏楷书简体" panose="03000509000000000000" charset="-122"/>
                <a:sym typeface="+mn-ea"/>
              </a:rPr>
              <a:t>所以</a:t>
            </a:r>
            <a:r>
              <a:rPr lang="en-US" altLang="zh-CN">
                <a:latin typeface="方正北魏楷书简体" panose="03000509000000000000" charset="-122"/>
                <a:ea typeface="方正北魏楷书简体" panose="03000509000000000000" charset="-122"/>
                <a:sym typeface="+mn-ea"/>
              </a:rPr>
              <a:t>”</a:t>
            </a:r>
            <a:endParaRPr lang="zh-CN" altLang="en-US"/>
          </a:p>
        </p:txBody>
      </p:sp>
      <p:sp>
        <p:nvSpPr>
          <p:cNvPr id="30" name="文本框 29" title=""/>
          <p:cNvSpPr txBox="1"/>
          <p:nvPr/>
        </p:nvSpPr>
        <p:spPr>
          <a:xfrm>
            <a:off x="6241415" y="3106420"/>
            <a:ext cx="948690" cy="645160"/>
          </a:xfrm>
          <a:prstGeom prst="rect">
            <a:avLst/>
          </a:prstGeom>
          <a:noFill/>
        </p:spPr>
        <p:txBody>
          <a:bodyPr wrap="square" rtlCol="0">
            <a:spAutoFit/>
          </a:bodyPr>
          <a:lstStyle/>
          <a:p>
            <a:r>
              <a:rPr lang="en-US" altLang="zh-CN">
                <a:latin typeface="方正北魏楷书简体" panose="03000509000000000000" charset="-122"/>
                <a:ea typeface="方正北魏楷书简体" panose="03000509000000000000" charset="-122"/>
                <a:sym typeface="+mn-ea"/>
              </a:rPr>
              <a:t>“</a:t>
            </a:r>
            <a:r>
              <a:rPr lang="zh-CN" altLang="en-US">
                <a:latin typeface="方正北魏楷书简体" panose="03000509000000000000" charset="-122"/>
                <a:ea typeface="方正北魏楷书简体" panose="03000509000000000000" charset="-122"/>
                <a:sym typeface="+mn-ea"/>
              </a:rPr>
              <a:t>显然</a:t>
            </a:r>
            <a:r>
              <a:rPr lang="en-US" altLang="zh-CN">
                <a:latin typeface="方正北魏楷书简体" panose="03000509000000000000" charset="-122"/>
                <a:ea typeface="方正北魏楷书简体" panose="03000509000000000000" charset="-122"/>
                <a:sym typeface="+mn-ea"/>
              </a:rPr>
              <a:t>”</a:t>
            </a:r>
          </a:p>
          <a:p>
            <a:r>
              <a:rPr lang="en-US" altLang="zh-CN">
                <a:latin typeface="方正北魏楷书简体" panose="03000509000000000000" charset="-122"/>
                <a:ea typeface="方正北魏楷书简体" panose="03000509000000000000" charset="-122"/>
                <a:sym typeface="+mn-ea"/>
              </a:rPr>
              <a:t>……</a:t>
            </a:r>
            <a:endParaRPr lang="zh-CN" altLang="en-US"/>
          </a:p>
        </p:txBody>
      </p:sp>
      <p:sp>
        <p:nvSpPr>
          <p:cNvPr id="31" name="文本框 30" title=""/>
          <p:cNvSpPr txBox="1"/>
          <p:nvPr/>
        </p:nvSpPr>
        <p:spPr>
          <a:xfrm>
            <a:off x="6241415" y="5730240"/>
            <a:ext cx="1741170" cy="368300"/>
          </a:xfrm>
          <a:prstGeom prst="rect">
            <a:avLst/>
          </a:prstGeom>
          <a:noFill/>
        </p:spPr>
        <p:txBody>
          <a:bodyPr wrap="square" rtlCol="0">
            <a:spAutoFit/>
          </a:bodyPr>
          <a:lstStyle/>
          <a:p>
            <a:r>
              <a:rPr lang="zh-CN" altLang="en-US">
                <a:solidFill>
                  <a:schemeClr val="tx1">
                    <a:lumMod val="75000"/>
                    <a:lumOff val="25000"/>
                  </a:schemeClr>
                </a:solidFill>
                <a:latin typeface="方正北魏楷书简体" panose="03000509000000000000" charset="-122"/>
                <a:ea typeface="方正北魏楷书简体" panose="03000509000000000000" charset="-122"/>
              </a:rPr>
              <a:t>联系生活实际</a:t>
            </a:r>
          </a:p>
        </p:txBody>
      </p:sp>
      <p:sp>
        <p:nvSpPr>
          <p:cNvPr id="8" name="下箭头 7" title=""/>
          <p:cNvSpPr/>
          <p:nvPr/>
        </p:nvSpPr>
        <p:spPr>
          <a:xfrm rot="13140000">
            <a:off x="7033895" y="1707515"/>
            <a:ext cx="314960" cy="360045"/>
          </a:xfrm>
          <a:prstGeom prst="down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title=""/>
          <p:cNvSpPr txBox="1"/>
          <p:nvPr/>
        </p:nvSpPr>
        <p:spPr>
          <a:xfrm>
            <a:off x="8661400" y="2072640"/>
            <a:ext cx="813435" cy="583565"/>
          </a:xfrm>
          <a:prstGeom prst="rect">
            <a:avLst/>
          </a:prstGeom>
          <a:noFill/>
        </p:spPr>
        <p:txBody>
          <a:bodyPr wrap="square" rtlCol="0">
            <a:spAutoFit/>
          </a:bodyPr>
          <a:lstStyle/>
          <a:p>
            <a:r>
              <a:rPr lang="zh-CN" altLang="en-US" sz="3200" b="1">
                <a:solidFill>
                  <a:srgbClr val="FF0000"/>
                </a:solidFill>
              </a:rPr>
              <a:t>×</a:t>
            </a:r>
          </a:p>
        </p:txBody>
      </p:sp>
      <p:sp>
        <p:nvSpPr>
          <p:cNvPr id="9" name="文本框 8" title=""/>
          <p:cNvSpPr txBox="1"/>
          <p:nvPr/>
        </p:nvSpPr>
        <p:spPr>
          <a:xfrm>
            <a:off x="8813165" y="4725670"/>
            <a:ext cx="813435" cy="583565"/>
          </a:xfrm>
          <a:prstGeom prst="rect">
            <a:avLst/>
          </a:prstGeom>
          <a:noFill/>
        </p:spPr>
        <p:txBody>
          <a:bodyPr wrap="square" rtlCol="0">
            <a:spAutoFit/>
          </a:bodyPr>
          <a:lstStyle/>
          <a:p>
            <a:r>
              <a:rPr lang="en-US" altLang="zh-CN" sz="3200" b="1">
                <a:solidFill>
                  <a:srgbClr val="FF0000"/>
                </a:solidFill>
              </a:rPr>
              <a:t>√</a:t>
            </a:r>
          </a:p>
        </p:txBody>
      </p:sp>
      <p:pic>
        <p:nvPicPr>
          <p:cNvPr id="6" name="Picture 6"/>
          <p:cNvPicPr>
            <a:picLocks noChangeAspect="1"/>
          </p:cNvPicPr>
          <p:nvPr/>
        </p:nvPicPr>
        <p:blipFill>
          <a:blip r:embed="rId4"/>
          <a:stretch>
            <a:fillRect/>
          </a:stretch>
        </p:blipFill>
        <p:spPr>
          <a:xfrm flipH="1">
            <a:off x="10248900" y="12357100"/>
            <a:ext cx="0" cy="0"/>
          </a:xfrm>
          <a:prstGeom prst="rect">
            <a:avLst/>
          </a:prstGeom>
          <a:ln>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childTnLst>
                    </p:cTn>
                  </p:par>
                  <p:par>
                    <p:cTn id="59" fill="hold" nodeType="clickPar">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par>
                    <p:cTn id="66" fill="hold" nodeType="clickPar">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childTnLst>
                    </p:cTn>
                  </p:par>
                  <p:par>
                    <p:cTn id="80" fill="hold" nodeType="clickPar">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childTnLst>
                          </p:cTn>
                        </p:par>
                      </p:childTnLst>
                    </p:cTn>
                  </p:par>
                  <p:par>
                    <p:cTn id="87" fill="hold" nodeType="clickPar">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p:cTn id="91" dur="500" fill="hold"/>
                                        <p:tgtEl>
                                          <p:spTgt spid="2"/>
                                        </p:tgtEl>
                                        <p:attrNameLst>
                                          <p:attrName>ppt_w</p:attrName>
                                        </p:attrNameLst>
                                      </p:cBhvr>
                                      <p:tavLst>
                                        <p:tav tm="0">
                                          <p:val>
                                            <p:fltVal val="0"/>
                                          </p:val>
                                        </p:tav>
                                        <p:tav tm="100000">
                                          <p:val>
                                            <p:strVal val="#ppt_w"/>
                                          </p:val>
                                        </p:tav>
                                      </p:tavLst>
                                    </p:anim>
                                    <p:anim calcmode="lin" valueType="num">
                                      <p:cBhvr>
                                        <p:cTn id="92" dur="500" fill="hold"/>
                                        <p:tgtEl>
                                          <p:spTgt spid="2"/>
                                        </p:tgtEl>
                                        <p:attrNameLst>
                                          <p:attrName>ppt_h</p:attrName>
                                        </p:attrNameLst>
                                      </p:cBhvr>
                                      <p:tavLst>
                                        <p:tav tm="0">
                                          <p:val>
                                            <p:fltVal val="0"/>
                                          </p:val>
                                        </p:tav>
                                        <p:tav tm="100000">
                                          <p:val>
                                            <p:strVal val="#ppt_h"/>
                                          </p:val>
                                        </p:tav>
                                      </p:tavLst>
                                    </p:anim>
                                    <p:animEffect transition="in" filter="fade">
                                      <p:cBhvr>
                                        <p:cTn id="93" dur="500"/>
                                        <p:tgtEl>
                                          <p:spTgt spid="2"/>
                                        </p:tgtEl>
                                      </p:cBhvr>
                                    </p:animEffect>
                                  </p:childTnLst>
                                </p:cTn>
                              </p:par>
                            </p:childTnLst>
                          </p:cTn>
                        </p:par>
                      </p:childTnLst>
                    </p:cTn>
                  </p:par>
                  <p:par>
                    <p:cTn id="94" fill="hold" nodeType="clickPar">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p:cTn id="98" dur="500" fill="hold"/>
                                        <p:tgtEl>
                                          <p:spTgt spid="9"/>
                                        </p:tgtEl>
                                        <p:attrNameLst>
                                          <p:attrName>ppt_w</p:attrName>
                                        </p:attrNameLst>
                                      </p:cBhvr>
                                      <p:tavLst>
                                        <p:tav tm="0">
                                          <p:val>
                                            <p:fltVal val="0"/>
                                          </p:val>
                                        </p:tav>
                                        <p:tav tm="100000">
                                          <p:val>
                                            <p:strVal val="#ppt_w"/>
                                          </p:val>
                                        </p:tav>
                                      </p:tavLst>
                                    </p:anim>
                                    <p:anim calcmode="lin" valueType="num">
                                      <p:cBhvr>
                                        <p:cTn id="99" dur="500" fill="hold"/>
                                        <p:tgtEl>
                                          <p:spTgt spid="9"/>
                                        </p:tgtEl>
                                        <p:attrNameLst>
                                          <p:attrName>ppt_h</p:attrName>
                                        </p:attrNameLst>
                                      </p:cBhvr>
                                      <p:tavLst>
                                        <p:tav tm="0">
                                          <p:val>
                                            <p:fltVal val="0"/>
                                          </p:val>
                                        </p:tav>
                                        <p:tav tm="100000">
                                          <p:val>
                                            <p:strVal val="#ppt_h"/>
                                          </p:val>
                                        </p:tav>
                                      </p:tavLst>
                                    </p:anim>
                                    <p:animEffect transition="in" filter="fade">
                                      <p:cBhvr>
                                        <p:cTn id="10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animBg="1"/>
      <p:bldP spid="24" grpId="0" animBg="1"/>
      <p:bldP spid="26" grpId="0" animBg="1"/>
      <p:bldP spid="27" grpId="0" animBg="1"/>
      <p:bldP spid="28" grpId="0"/>
      <p:bldP spid="29" grpId="0"/>
      <p:bldP spid="30" grpId="0"/>
      <p:bldP spid="31" grpId="0"/>
      <p:bldP spid="8" grpId="0" animBg="1"/>
      <p:bldP spid="2" grpId="0"/>
      <p:bldP spid="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4" title=""/>
          <p:cNvSpPr/>
          <p:nvPr/>
        </p:nvSpPr>
        <p:spPr>
          <a:xfrm>
            <a:off x="-127000" y="454660"/>
            <a:ext cx="4937760" cy="583565"/>
          </a:xfrm>
          <a:prstGeom prst="rect">
            <a:avLst/>
          </a:prstGeom>
        </p:spPr>
        <p:txBody>
          <a:bodyPr wrap="square">
            <a:spAutoFit/>
          </a:bodyPr>
          <a:lstStyle/>
          <a:p>
            <a:pPr lvl="0" algn="ctr">
              <a:lnSpc>
                <a:spcPct val="80000"/>
              </a:lnSpc>
            </a:pPr>
            <a:r>
              <a:rPr lang="zh-CN" sz="4000" b="1">
                <a:solidFill>
                  <a:schemeClr val="tx1">
                    <a:lumMod val="65000"/>
                    <a:lumOff val="35000"/>
                  </a:schemeClr>
                </a:solidFill>
                <a:latin typeface="微软雅黑" panose="020b0503020204020204" pitchFamily="34" charset="-122"/>
                <a:ea typeface="微软雅黑" panose="020b0503020204020204" pitchFamily="34" charset="-122"/>
              </a:rPr>
              <a:t>第三步：说明观点</a:t>
            </a:r>
            <a:endParaRPr lang="zh-CN" altLang="en-US" sz="40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nvGrpSpPr>
          <p:cNvPr id="75" name="Group 74" title=""/>
          <p:cNvGrpSpPr/>
          <p:nvPr/>
        </p:nvGrpSpPr>
        <p:grpSpPr>
          <a:xfrm rot="5400000">
            <a:off x="1360805" y="926465"/>
            <a:ext cx="1189990" cy="3771265"/>
            <a:chOff x="4527026" y="3001678"/>
            <a:chExt cx="1189443" cy="3852890"/>
          </a:xfrm>
          <a:solidFill>
            <a:schemeClr val="accent3">
              <a:lumMod val="60000"/>
              <a:lumOff val="40000"/>
            </a:schemeClr>
          </a:solidFill>
        </p:grpSpPr>
        <p:sp>
          <p:nvSpPr>
            <p:cNvPr id="28" name="矩形 72"/>
            <p:cNvSpPr/>
            <p:nvPr/>
          </p:nvSpPr>
          <p:spPr>
            <a:xfrm>
              <a:off x="5642209" y="3559266"/>
              <a:ext cx="74260" cy="3295302"/>
            </a:xfrm>
            <a:prstGeom prst="rect">
              <a:avLst/>
            </a:prstGeom>
            <a:grpFill/>
            <a:ln w="25400" cap="flat" cmpd="sng" algn="ctr">
              <a:solidFill>
                <a:schemeClr val="accent1">
                  <a:lumMod val="40000"/>
                  <a:lumOff val="60000"/>
                </a:schemeClr>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sp>
          <p:nvSpPr>
            <p:cNvPr id="22" name="椭圆 66"/>
            <p:cNvSpPr/>
            <p:nvPr/>
          </p:nvSpPr>
          <p:spPr>
            <a:xfrm>
              <a:off x="4527026" y="3001678"/>
              <a:ext cx="1178313" cy="1178313"/>
            </a:xfrm>
            <a:prstGeom prst="ellipse">
              <a:avLst/>
            </a:prstGeom>
            <a:grpFill/>
            <a:ln w="25400" cap="flat" cmpd="sng" algn="ctr">
              <a:solidFill>
                <a:schemeClr val="accent1">
                  <a:lumMod val="40000"/>
                  <a:lumOff val="60000"/>
                </a:schemeClr>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sp>
          <p:nvSpPr>
            <p:cNvPr id="23" name="椭圆 67"/>
            <p:cNvSpPr/>
            <p:nvPr/>
          </p:nvSpPr>
          <p:spPr>
            <a:xfrm>
              <a:off x="4624056" y="3098708"/>
              <a:ext cx="981927" cy="981927"/>
            </a:xfrm>
            <a:prstGeom prst="ellipse">
              <a:avLst/>
            </a:prstGeom>
            <a:grpFill/>
            <a:ln w="25400" cap="flat" cmpd="sng" algn="ctr">
              <a:solidFill>
                <a:schemeClr val="accent1">
                  <a:lumMod val="40000"/>
                  <a:lumOff val="60000"/>
                </a:schemeClr>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sp>
          <p:nvSpPr>
            <p:cNvPr id="24" name="椭圆 68"/>
            <p:cNvSpPr/>
            <p:nvPr/>
          </p:nvSpPr>
          <p:spPr>
            <a:xfrm>
              <a:off x="4685427" y="3158662"/>
              <a:ext cx="859186" cy="859186"/>
            </a:xfrm>
            <a:prstGeom prst="ellipse">
              <a:avLst/>
            </a:prstGeom>
            <a:grpFill/>
            <a:ln w="25400" cap="flat" cmpd="sng" algn="ctr">
              <a:solidFill>
                <a:schemeClr val="accent1">
                  <a:lumMod val="40000"/>
                  <a:lumOff val="60000"/>
                </a:schemeClr>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grpSp>
      <p:grpSp>
        <p:nvGrpSpPr>
          <p:cNvPr id="40" name="Group 39" title=""/>
          <p:cNvGrpSpPr/>
          <p:nvPr/>
        </p:nvGrpSpPr>
        <p:grpSpPr>
          <a:xfrm rot="5400000">
            <a:off x="1965960" y="1818005"/>
            <a:ext cx="1177925" cy="5100320"/>
            <a:chOff x="5523021" y="2100750"/>
            <a:chExt cx="1178313" cy="4753818"/>
          </a:xfrm>
          <a:solidFill>
            <a:schemeClr val="accent6">
              <a:lumMod val="20000"/>
              <a:lumOff val="80000"/>
            </a:schemeClr>
          </a:solidFill>
        </p:grpSpPr>
        <p:sp>
          <p:nvSpPr>
            <p:cNvPr id="14" name="椭圆 48"/>
            <p:cNvSpPr/>
            <p:nvPr/>
          </p:nvSpPr>
          <p:spPr>
            <a:xfrm>
              <a:off x="5523021" y="2100750"/>
              <a:ext cx="1178313" cy="1178313"/>
            </a:xfrm>
            <a:prstGeom prst="ellipse">
              <a:avLst/>
            </a:prstGeom>
            <a:grpFill/>
            <a:ln w="25400" cap="flat" cmpd="sng" algn="ctr">
              <a:solidFill>
                <a:schemeClr val="accent6">
                  <a:lumMod val="40000"/>
                  <a:lumOff val="60000"/>
                </a:schemeClr>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sp>
          <p:nvSpPr>
            <p:cNvPr id="15" name="椭圆 49"/>
            <p:cNvSpPr/>
            <p:nvPr/>
          </p:nvSpPr>
          <p:spPr>
            <a:xfrm>
              <a:off x="5620051" y="2197780"/>
              <a:ext cx="981927" cy="981927"/>
            </a:xfrm>
            <a:prstGeom prst="ellipse">
              <a:avLst/>
            </a:prstGeom>
            <a:grpFill/>
            <a:ln w="25400" cap="flat" cmpd="sng" algn="ctr">
              <a:solidFill>
                <a:schemeClr val="accent6">
                  <a:lumMod val="40000"/>
                  <a:lumOff val="60000"/>
                </a:schemeClr>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sp>
          <p:nvSpPr>
            <p:cNvPr id="17" name="矩形 51"/>
            <p:cNvSpPr/>
            <p:nvPr/>
          </p:nvSpPr>
          <p:spPr>
            <a:xfrm>
              <a:off x="6100492" y="3279063"/>
              <a:ext cx="66625" cy="3575505"/>
            </a:xfrm>
            <a:prstGeom prst="rect">
              <a:avLst/>
            </a:prstGeom>
            <a:grpFill/>
            <a:ln w="25400" cap="flat" cmpd="sng" algn="ctr">
              <a:solidFill>
                <a:schemeClr val="accent6">
                  <a:lumMod val="40000"/>
                  <a:lumOff val="60000"/>
                </a:schemeClr>
              </a:solidFill>
              <a:prstDash val="solid"/>
            </a:ln>
            <a:effectLst/>
          </p:spPr>
          <p:txBody>
            <a:bodyPr rtlCol="0" anchor="ctr"/>
            <a:lstStyle/>
            <a:p>
              <a:pPr algn="ctr" eaLnBrk="1" hangingPunct="1"/>
              <a:endParaRPr lang="zh-CN" altLang="en-US">
                <a:solidFill>
                  <a:srgbClr val="31859C"/>
                </a:solidFill>
                <a:latin typeface="Calibri" panose="020f0502020204030204" pitchFamily="34" charset="0"/>
                <a:ea typeface="宋体" panose="02010600030101010101" pitchFamily="2" charset="-122"/>
              </a:endParaRPr>
            </a:p>
          </p:txBody>
        </p:sp>
      </p:grpSp>
      <p:grpSp>
        <p:nvGrpSpPr>
          <p:cNvPr id="67" name="Group 66" title=""/>
          <p:cNvGrpSpPr/>
          <p:nvPr/>
        </p:nvGrpSpPr>
        <p:grpSpPr>
          <a:xfrm rot="5400000">
            <a:off x="1340485" y="3972560"/>
            <a:ext cx="1177925" cy="3823335"/>
            <a:chOff x="6538842" y="2973542"/>
            <a:chExt cx="1178313" cy="3884458"/>
          </a:xfrm>
          <a:solidFill>
            <a:schemeClr val="accent5">
              <a:lumMod val="20000"/>
              <a:lumOff val="80000"/>
            </a:schemeClr>
          </a:solidFill>
        </p:grpSpPr>
        <p:sp>
          <p:nvSpPr>
            <p:cNvPr id="2" name="矩形 64"/>
            <p:cNvSpPr/>
            <p:nvPr/>
          </p:nvSpPr>
          <p:spPr>
            <a:xfrm>
              <a:off x="6538843" y="3562698"/>
              <a:ext cx="74260" cy="3295302"/>
            </a:xfrm>
            <a:prstGeom prst="rect">
              <a:avLst/>
            </a:prstGeom>
            <a:grpFill/>
            <a:ln w="25400" cap="flat" cmpd="sng" algn="ctr">
              <a:solidFill>
                <a:srgbClr val="CCECFF"/>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sp>
          <p:nvSpPr>
            <p:cNvPr id="25" name="椭圆 60"/>
            <p:cNvSpPr/>
            <p:nvPr/>
          </p:nvSpPr>
          <p:spPr>
            <a:xfrm>
              <a:off x="6538842" y="2973542"/>
              <a:ext cx="1178313" cy="1178313"/>
            </a:xfrm>
            <a:prstGeom prst="ellipse">
              <a:avLst/>
            </a:prstGeom>
            <a:grpFill/>
            <a:ln w="25400" cap="flat" cmpd="sng" algn="ctr">
              <a:solidFill>
                <a:srgbClr val="CCECFF"/>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sp>
          <p:nvSpPr>
            <p:cNvPr id="26" name="椭圆 61"/>
            <p:cNvSpPr/>
            <p:nvPr/>
          </p:nvSpPr>
          <p:spPr>
            <a:xfrm>
              <a:off x="6635872" y="3070572"/>
              <a:ext cx="981927" cy="981927"/>
            </a:xfrm>
            <a:prstGeom prst="ellipse">
              <a:avLst/>
            </a:prstGeom>
            <a:grpFill/>
            <a:ln w="25400" cap="flat" cmpd="sng" algn="ctr">
              <a:solidFill>
                <a:srgbClr val="CCECFF"/>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sp>
          <p:nvSpPr>
            <p:cNvPr id="27" name="椭圆 62"/>
            <p:cNvSpPr/>
            <p:nvPr/>
          </p:nvSpPr>
          <p:spPr>
            <a:xfrm>
              <a:off x="6697243" y="3130526"/>
              <a:ext cx="859186" cy="859186"/>
            </a:xfrm>
            <a:prstGeom prst="ellipse">
              <a:avLst/>
            </a:prstGeom>
            <a:grpFill/>
            <a:ln w="25400" cap="flat" cmpd="sng" algn="ctr">
              <a:solidFill>
                <a:srgbClr val="CCECFF"/>
              </a:solidFill>
              <a:prstDash val="solid"/>
            </a:ln>
            <a:effectLst/>
          </p:spPr>
          <p:txBody>
            <a:bodyPr rtlCol="0" anchor="ctr"/>
            <a:lstStyle/>
            <a:p>
              <a:pPr algn="ctr" eaLnBrk="1" hangingPunct="1"/>
              <a:endParaRPr lang="zh-CN" altLang="en-US">
                <a:solidFill>
                  <a:srgbClr val="FFFFFF"/>
                </a:solidFill>
                <a:latin typeface="Calibri" panose="020f0502020204030204" pitchFamily="34" charset="0"/>
                <a:ea typeface="宋体" panose="02010600030101010101" pitchFamily="2" charset="-122"/>
              </a:endParaRPr>
            </a:p>
          </p:txBody>
        </p:sp>
      </p:grpSp>
      <p:sp>
        <p:nvSpPr>
          <p:cNvPr id="31" name="文本框 30" title=""/>
          <p:cNvSpPr txBox="1"/>
          <p:nvPr/>
        </p:nvSpPr>
        <p:spPr>
          <a:xfrm>
            <a:off x="3947795" y="2313940"/>
            <a:ext cx="857250" cy="460375"/>
          </a:xfrm>
          <a:prstGeom prst="rect">
            <a:avLst/>
          </a:prstGeom>
          <a:noFill/>
        </p:spPr>
        <p:txBody>
          <a:bodyPr wrap="square" rtlCol="0">
            <a:spAutoFit/>
          </a:bodyPr>
          <a:lstStyle/>
          <a:p>
            <a:r>
              <a:rPr lang="zh-CN" altLang="en-US" sz="2400">
                <a:solidFill>
                  <a:schemeClr val="tx1">
                    <a:lumMod val="75000"/>
                    <a:lumOff val="25000"/>
                  </a:schemeClr>
                </a:solidFill>
                <a:latin typeface="方正北魏楷书简体" panose="03000509000000000000" charset="-122"/>
                <a:ea typeface="方正北魏楷书简体" panose="03000509000000000000" charset="-122"/>
              </a:rPr>
              <a:t>准确</a:t>
            </a:r>
          </a:p>
        </p:txBody>
      </p:sp>
      <p:sp>
        <p:nvSpPr>
          <p:cNvPr id="33" name="文本框 32" title=""/>
          <p:cNvSpPr txBox="1"/>
          <p:nvPr/>
        </p:nvSpPr>
        <p:spPr>
          <a:xfrm>
            <a:off x="3947795" y="6145530"/>
            <a:ext cx="857250" cy="460375"/>
          </a:xfrm>
          <a:prstGeom prst="rect">
            <a:avLst/>
          </a:prstGeom>
          <a:noFill/>
        </p:spPr>
        <p:txBody>
          <a:bodyPr wrap="square" rtlCol="0">
            <a:spAutoFit/>
          </a:bodyPr>
          <a:lstStyle/>
          <a:p>
            <a:r>
              <a:rPr lang="zh-CN" altLang="en-US" sz="2400">
                <a:solidFill>
                  <a:schemeClr val="tx1">
                    <a:lumMod val="75000"/>
                    <a:lumOff val="25000"/>
                  </a:schemeClr>
                </a:solidFill>
                <a:latin typeface="方正北魏楷书简体" panose="03000509000000000000" charset="-122"/>
                <a:ea typeface="方正北魏楷书简体" panose="03000509000000000000" charset="-122"/>
              </a:rPr>
              <a:t>扣材</a:t>
            </a:r>
          </a:p>
        </p:txBody>
      </p:sp>
      <p:sp>
        <p:nvSpPr>
          <p:cNvPr id="34" name="文本框 33" title=""/>
          <p:cNvSpPr txBox="1"/>
          <p:nvPr/>
        </p:nvSpPr>
        <p:spPr>
          <a:xfrm>
            <a:off x="5169535" y="4088765"/>
            <a:ext cx="857250" cy="460375"/>
          </a:xfrm>
          <a:prstGeom prst="rect">
            <a:avLst/>
          </a:prstGeom>
          <a:noFill/>
        </p:spPr>
        <p:txBody>
          <a:bodyPr wrap="square" rtlCol="0">
            <a:spAutoFit/>
          </a:bodyPr>
          <a:lstStyle/>
          <a:p>
            <a:r>
              <a:rPr lang="zh-CN" altLang="en-US" sz="2400">
                <a:solidFill>
                  <a:schemeClr val="tx1">
                    <a:lumMod val="75000"/>
                    <a:lumOff val="25000"/>
                  </a:schemeClr>
                </a:solidFill>
                <a:latin typeface="方正北魏楷书简体" panose="03000509000000000000" charset="-122"/>
                <a:ea typeface="方正北魏楷书简体" panose="03000509000000000000" charset="-122"/>
              </a:rPr>
              <a:t>鲜明</a:t>
            </a:r>
          </a:p>
        </p:txBody>
      </p:sp>
      <p:sp>
        <p:nvSpPr>
          <p:cNvPr id="38" name="文本框 37" title=""/>
          <p:cNvSpPr txBox="1"/>
          <p:nvPr/>
        </p:nvSpPr>
        <p:spPr>
          <a:xfrm>
            <a:off x="3045460" y="2545715"/>
            <a:ext cx="443230" cy="521970"/>
          </a:xfrm>
          <a:prstGeom prst="rect">
            <a:avLst/>
          </a:prstGeom>
          <a:noFill/>
        </p:spPr>
        <p:txBody>
          <a:bodyPr wrap="square" rtlCol="0">
            <a:spAutoFit/>
          </a:bodyPr>
          <a:lstStyle/>
          <a:p>
            <a:r>
              <a:rPr lang="en-US" altLang="zh-CN" sz="2800">
                <a:solidFill>
                  <a:schemeClr val="tx1">
                    <a:lumMod val="65000"/>
                    <a:lumOff val="35000"/>
                  </a:schemeClr>
                </a:solidFill>
              </a:rPr>
              <a:t>1</a:t>
            </a:r>
          </a:p>
        </p:txBody>
      </p:sp>
      <p:sp>
        <p:nvSpPr>
          <p:cNvPr id="39" name="文本框 38" title=""/>
          <p:cNvSpPr txBox="1"/>
          <p:nvPr/>
        </p:nvSpPr>
        <p:spPr>
          <a:xfrm>
            <a:off x="4344035" y="4107815"/>
            <a:ext cx="461010" cy="521970"/>
          </a:xfrm>
          <a:prstGeom prst="rect">
            <a:avLst/>
          </a:prstGeom>
          <a:noFill/>
        </p:spPr>
        <p:txBody>
          <a:bodyPr wrap="square" rtlCol="0">
            <a:spAutoFit/>
          </a:bodyPr>
          <a:lstStyle/>
          <a:p>
            <a:r>
              <a:rPr lang="en-US" altLang="zh-CN" sz="2800">
                <a:solidFill>
                  <a:schemeClr val="tx1">
                    <a:lumMod val="65000"/>
                    <a:lumOff val="35000"/>
                  </a:schemeClr>
                </a:solidFill>
              </a:rPr>
              <a:t>2</a:t>
            </a:r>
          </a:p>
        </p:txBody>
      </p:sp>
      <p:sp>
        <p:nvSpPr>
          <p:cNvPr id="41" name="文本框 40" title=""/>
          <p:cNvSpPr txBox="1"/>
          <p:nvPr/>
        </p:nvSpPr>
        <p:spPr>
          <a:xfrm>
            <a:off x="3100705" y="5623560"/>
            <a:ext cx="443230" cy="521970"/>
          </a:xfrm>
          <a:prstGeom prst="rect">
            <a:avLst/>
          </a:prstGeom>
          <a:noFill/>
        </p:spPr>
        <p:txBody>
          <a:bodyPr wrap="square" rtlCol="0">
            <a:spAutoFit/>
          </a:bodyPr>
          <a:lstStyle/>
          <a:p>
            <a:r>
              <a:rPr lang="en-US" altLang="zh-CN" sz="2800">
                <a:solidFill>
                  <a:schemeClr val="tx1">
                    <a:lumMod val="65000"/>
                    <a:lumOff val="35000"/>
                  </a:schemeClr>
                </a:solidFill>
              </a:rPr>
              <a:t>3</a:t>
            </a:r>
          </a:p>
        </p:txBody>
      </p:sp>
      <p:pic>
        <p:nvPicPr>
          <p:cNvPr id="4" name="图片 3" title=""/>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7442835" y="2313940"/>
            <a:ext cx="4070350" cy="36957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p:tgtEl>
                                          <p:spTgt spid="31"/>
                                        </p:tgtEl>
                                        <p:attrNameLst>
                                          <p:attrName>ppt_y</p:attrName>
                                        </p:attrNameLst>
                                      </p:cBhvr>
                                      <p:tavLst>
                                        <p:tav tm="0">
                                          <p:val>
                                            <p:strVal val="#ppt_y+#ppt_h*1.125000"/>
                                          </p:val>
                                        </p:tav>
                                        <p:tav tm="100000">
                                          <p:val>
                                            <p:strVal val="#ppt_y"/>
                                          </p:val>
                                        </p:tav>
                                      </p:tavLst>
                                    </p:anim>
                                    <p:animEffect transition="in" filter="wipe(up)">
                                      <p:cBhvr>
                                        <p:cTn id="15" dur="500"/>
                                        <p:tgtEl>
                                          <p:spTgt spid="31"/>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p:tgtEl>
                                          <p:spTgt spid="34"/>
                                        </p:tgtEl>
                                        <p:attrNameLst>
                                          <p:attrName>ppt_y</p:attrName>
                                        </p:attrNameLst>
                                      </p:cBhvr>
                                      <p:tavLst>
                                        <p:tav tm="0">
                                          <p:val>
                                            <p:strVal val="#ppt_y+#ppt_h*1.125000"/>
                                          </p:val>
                                        </p:tav>
                                        <p:tav tm="100000">
                                          <p:val>
                                            <p:strVal val="#ppt_y"/>
                                          </p:val>
                                        </p:tav>
                                      </p:tavLst>
                                    </p:anim>
                                    <p:animEffect transition="in" filter="wipe(up)">
                                      <p:cBhvr>
                                        <p:cTn id="21" dur="500"/>
                                        <p:tgtEl>
                                          <p:spTgt spid="34"/>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p:tgtEl>
                                          <p:spTgt spid="33"/>
                                        </p:tgtEl>
                                        <p:attrNameLst>
                                          <p:attrName>ppt_y</p:attrName>
                                        </p:attrNameLst>
                                      </p:cBhvr>
                                      <p:tavLst>
                                        <p:tav tm="0">
                                          <p:val>
                                            <p:strVal val="#ppt_y+#ppt_h*1.125000"/>
                                          </p:val>
                                        </p:tav>
                                        <p:tav tm="100000">
                                          <p:val>
                                            <p:strVal val="#ppt_y"/>
                                          </p:val>
                                        </p:tav>
                                      </p:tavLst>
                                    </p:anim>
                                    <p:animEffect transition="in" filter="wipe(up)">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3" grpId="0"/>
      <p:bldP spid="3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Freeform 5" title=""/>
          <p:cNvSpPr/>
          <p:nvPr/>
        </p:nvSpPr>
        <p:spPr bwMode="auto">
          <a:xfrm rot="3526558">
            <a:off x="328342" y="269662"/>
            <a:ext cx="1878756" cy="1800977"/>
          </a:xfrm>
          <a:custGeom>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rgbClr val="90C250"/>
          </a:solidFill>
          <a:ln>
            <a:noFill/>
          </a:ln>
        </p:spPr>
        <p:txBody>
          <a:bodyPr vert="horz" wrap="square" lIns="121920" tIns="60960" rIns="121920" bIns="60960" numCol="1" anchor="t" anchorCtr="0" compatLnSpc="1"/>
          <a:lstStyle/>
          <a:p>
            <a:endParaRPr lang="zh-CN" altLang="en-US"/>
          </a:p>
        </p:txBody>
      </p:sp>
      <p:sp>
        <p:nvSpPr>
          <p:cNvPr id="9" name="TextBox 8" title=""/>
          <p:cNvSpPr txBox="1"/>
          <p:nvPr/>
        </p:nvSpPr>
        <p:spPr>
          <a:xfrm>
            <a:off x="884823" y="425774"/>
            <a:ext cx="600067" cy="1322070"/>
          </a:xfrm>
          <a:prstGeom prst="rect">
            <a:avLst/>
          </a:prstGeom>
          <a:noFill/>
        </p:spPr>
        <p:txBody>
          <a:bodyPr wrap="square" rtlCol="0">
            <a:spAutoFit/>
          </a:bodyPr>
          <a:lstStyle/>
          <a:p>
            <a:r>
              <a:rPr lang="zh-CN" altLang="en-US" sz="4000" b="1" i="1">
                <a:solidFill>
                  <a:schemeClr val="bg1"/>
                </a:solidFill>
                <a:latin typeface="华文细黑" panose="02010600040101010101" pitchFamily="2" charset="-122"/>
                <a:ea typeface="华文细黑" panose="02010600040101010101" pitchFamily="2" charset="-122"/>
                <a:cs typeface="Arial" panose="020b0604020202020204" pitchFamily="34" charset="0"/>
              </a:rPr>
              <a:t>总结</a:t>
            </a:r>
          </a:p>
        </p:txBody>
      </p:sp>
      <p:sp>
        <p:nvSpPr>
          <p:cNvPr id="3" name="文本框 2" title=""/>
          <p:cNvSpPr txBox="1"/>
          <p:nvPr/>
        </p:nvSpPr>
        <p:spPr>
          <a:xfrm>
            <a:off x="2551430" y="792480"/>
            <a:ext cx="7089140" cy="589280"/>
          </a:xfrm>
          <a:prstGeom prst="rect">
            <a:avLst/>
          </a:prstGeom>
          <a:noFill/>
        </p:spPr>
        <p:txBody>
          <a:bodyPr wrap="square" rtlCol="0">
            <a:spAutoFit/>
          </a:bodyPr>
          <a:lstStyle/>
          <a:p>
            <a:pPr fontAlgn="auto">
              <a:lnSpc>
                <a:spcPct val="90000"/>
              </a:lnSpc>
              <a:spcBef>
                <a:spcPct val="0"/>
              </a:spcBef>
              <a:spcAft>
                <a:spcPct val="0"/>
              </a:spcAft>
              <a:defRPr/>
            </a:pPr>
            <a:r>
              <a:rPr lang="zh-CN" sz="3600" b="1">
                <a:solidFill>
                  <a:schemeClr val="tx1">
                    <a:lumMod val="65000"/>
                    <a:lumOff val="35000"/>
                  </a:schemeClr>
                </a:solidFill>
                <a:latin typeface="微软雅黑" panose="020b0503020204020204" pitchFamily="34" charset="-122"/>
                <a:ea typeface="微软雅黑" panose="020b0503020204020204" pitchFamily="34" charset="-122"/>
                <a:sym typeface="+mn-ea"/>
              </a:rPr>
              <a:t>运用</a:t>
            </a:r>
            <a:r>
              <a:rPr sz="3600" b="1">
                <a:solidFill>
                  <a:schemeClr val="tx1">
                    <a:lumMod val="65000"/>
                    <a:lumOff val="35000"/>
                  </a:schemeClr>
                </a:solidFill>
                <a:latin typeface="微软雅黑" panose="020b0503020204020204" pitchFamily="34" charset="-122"/>
                <a:ea typeface="微软雅黑" panose="020b0503020204020204" pitchFamily="34" charset="-122"/>
                <a:sym typeface="+mn-ea"/>
              </a:rPr>
              <a:t>“三步开头法”</a:t>
            </a:r>
            <a:r>
              <a:rPr lang="zh-CN" sz="3600" b="1">
                <a:solidFill>
                  <a:schemeClr val="tx1">
                    <a:lumMod val="65000"/>
                    <a:lumOff val="35000"/>
                  </a:schemeClr>
                </a:solidFill>
                <a:latin typeface="微软雅黑" panose="020b0503020204020204" pitchFamily="34" charset="-122"/>
                <a:ea typeface="微软雅黑" panose="020b0503020204020204" pitchFamily="34" charset="-122"/>
                <a:sym typeface="+mn-ea"/>
              </a:rPr>
              <a:t>写作文开头</a:t>
            </a:r>
          </a:p>
        </p:txBody>
      </p:sp>
      <p:sp>
        <p:nvSpPr>
          <p:cNvPr id="31" name="文本框 30" title=""/>
          <p:cNvSpPr txBox="1"/>
          <p:nvPr/>
        </p:nvSpPr>
        <p:spPr>
          <a:xfrm>
            <a:off x="4620895" y="1762760"/>
            <a:ext cx="3610610" cy="460375"/>
          </a:xfrm>
          <a:prstGeom prst="rect">
            <a:avLst/>
          </a:prstGeom>
          <a:noFill/>
        </p:spPr>
        <p:txBody>
          <a:bodyPr wrap="square" rtlCol="0">
            <a:spAutoFit/>
          </a:bodyPr>
          <a:lstStyle/>
          <a:p>
            <a:r>
              <a:rPr lang="zh-CN" altLang="en-US" sz="2400">
                <a:solidFill>
                  <a:schemeClr val="tx1">
                    <a:lumMod val="65000"/>
                    <a:lumOff val="35000"/>
                  </a:schemeClr>
                </a:solidFill>
                <a:latin typeface="方正北魏楷书简体" panose="03000509000000000000" charset="-122"/>
                <a:ea typeface="方正北魏楷书简体" panose="03000509000000000000" charset="-122"/>
              </a:rPr>
              <a:t>第一步：引用材料</a:t>
            </a:r>
          </a:p>
        </p:txBody>
      </p:sp>
      <p:sp>
        <p:nvSpPr>
          <p:cNvPr id="33" name="文本框 32" title=""/>
          <p:cNvSpPr txBox="1"/>
          <p:nvPr/>
        </p:nvSpPr>
        <p:spPr>
          <a:xfrm>
            <a:off x="1830070" y="2759710"/>
            <a:ext cx="3933190" cy="2582545"/>
          </a:xfrm>
          <a:prstGeom prst="rect">
            <a:avLst/>
          </a:prstGeom>
          <a:noFill/>
        </p:spPr>
        <p:txBody>
          <a:bodyPr wrap="square" rtlCol="0">
            <a:spAutoFit/>
          </a:bodyPr>
          <a:lstStyle/>
          <a:p>
            <a:pPr>
              <a:lnSpc>
                <a:spcPct val="180000"/>
              </a:lnSpc>
            </a:pPr>
            <a:r>
              <a:rPr lang="zh-CN" altLang="en-US" b="1">
                <a:solidFill>
                  <a:schemeClr val="tx1">
                    <a:lumMod val="65000"/>
                    <a:lumOff val="35000"/>
                  </a:schemeClr>
                </a:solidFill>
                <a:latin typeface="方正北魏楷书简体" panose="03000509000000000000" charset="-122"/>
                <a:ea typeface="方正北魏楷书简体" panose="03000509000000000000" charset="-122"/>
              </a:rPr>
              <a:t>1、复述法</a:t>
            </a:r>
          </a:p>
          <a:p>
            <a:pPr>
              <a:lnSpc>
                <a:spcPct val="18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适用范围：</a:t>
            </a:r>
          </a:p>
          <a:p>
            <a:pPr>
              <a:lnSpc>
                <a:spcPct val="18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名言警句；俗语；古诗词；诗歌等</a:t>
            </a:r>
          </a:p>
          <a:p>
            <a:pPr>
              <a:lnSpc>
                <a:spcPct val="18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具体做法：</a:t>
            </a:r>
          </a:p>
          <a:p>
            <a:pPr>
              <a:lnSpc>
                <a:spcPct val="18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一字不少的抄录</a:t>
            </a:r>
          </a:p>
        </p:txBody>
      </p:sp>
      <p:sp>
        <p:nvSpPr>
          <p:cNvPr id="6" name="文本框 5" title=""/>
          <p:cNvSpPr txBox="1"/>
          <p:nvPr/>
        </p:nvSpPr>
        <p:spPr>
          <a:xfrm>
            <a:off x="6701790" y="2303780"/>
            <a:ext cx="4695825" cy="3964305"/>
          </a:xfrm>
          <a:prstGeom prst="rect">
            <a:avLst/>
          </a:prstGeom>
          <a:noFill/>
        </p:spPr>
        <p:txBody>
          <a:bodyPr wrap="square" rtlCol="0">
            <a:spAutoFit/>
          </a:bodyPr>
          <a:lstStyle/>
          <a:p>
            <a:pPr>
              <a:lnSpc>
                <a:spcPct val="140000"/>
              </a:lnSpc>
            </a:pPr>
            <a:r>
              <a:rPr lang="zh-CN" altLang="en-US" b="1">
                <a:solidFill>
                  <a:schemeClr val="tx1">
                    <a:lumMod val="65000"/>
                    <a:lumOff val="35000"/>
                  </a:schemeClr>
                </a:solidFill>
                <a:latin typeface="方正北魏楷书简体" panose="03000509000000000000" charset="-122"/>
                <a:ea typeface="方正北魏楷书简体" panose="03000509000000000000" charset="-122"/>
              </a:rPr>
              <a:t>2、概述法</a:t>
            </a:r>
          </a:p>
          <a:p>
            <a:pPr>
              <a:lnSpc>
                <a:spcPct val="140000"/>
              </a:lnSpc>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适用范围：材料篇幅较长</a:t>
            </a:r>
          </a:p>
          <a:p>
            <a:pPr>
              <a:lnSpc>
                <a:spcPct val="140000"/>
              </a:lnSpc>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概述材料的要求：</a:t>
            </a:r>
          </a:p>
          <a:p>
            <a:pPr marL="285750" indent="-285750">
              <a:lnSpc>
                <a:spcPct val="140000"/>
              </a:lnSpc>
              <a:buFont typeface="Wingdings" panose="05000000000000000000" charset="0"/>
              <a:buChar char=""/>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    概述的材料与观点保持一致</a:t>
            </a:r>
          </a:p>
          <a:p>
            <a:pPr marL="285750" indent="-285750">
              <a:lnSpc>
                <a:spcPct val="140000"/>
              </a:lnSpc>
              <a:buFont typeface="Wingdings" panose="05000000000000000000" charset="0"/>
              <a:buChar char=""/>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   条理清楚、重点突出</a:t>
            </a:r>
          </a:p>
          <a:p>
            <a:pPr marL="285750" indent="-285750">
              <a:lnSpc>
                <a:spcPct val="140000"/>
              </a:lnSpc>
              <a:buFont typeface="Wingdings" panose="05000000000000000000" charset="0"/>
              <a:buChar char=""/>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   语言简洁、准确（不超过100字）</a:t>
            </a:r>
          </a:p>
          <a:p>
            <a:pPr>
              <a:lnSpc>
                <a:spcPct val="140000"/>
              </a:lnSpc>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概述材料的方法：</a:t>
            </a:r>
          </a:p>
          <a:p>
            <a:pPr marL="285750" indent="-285750">
              <a:lnSpc>
                <a:spcPct val="140000"/>
              </a:lnSpc>
              <a:buFont typeface="Wingdings" panose="05000000000000000000" charset="0"/>
              <a:buChar char=""/>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   确定文章的中心</a:t>
            </a:r>
          </a:p>
          <a:p>
            <a:pPr marL="285750" indent="-285750">
              <a:lnSpc>
                <a:spcPct val="140000"/>
              </a:lnSpc>
              <a:buFont typeface="Wingdings" panose="05000000000000000000" charset="0"/>
              <a:buChar char=""/>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   选好概述的角度</a:t>
            </a:r>
          </a:p>
          <a:p>
            <a:pPr marL="285750" indent="-285750">
              <a:lnSpc>
                <a:spcPct val="140000"/>
              </a:lnSpc>
              <a:buFont typeface="Wingdings" panose="05000000000000000000" charset="0"/>
              <a:buChar char=""/>
            </a:pPr>
            <a:r>
              <a:rPr lang="zh-CN" altLang="en-US">
                <a:solidFill>
                  <a:schemeClr val="tx1">
                    <a:lumMod val="65000"/>
                    <a:lumOff val="35000"/>
                  </a:schemeClr>
                </a:solidFill>
                <a:latin typeface="方正北魏楷书简体" panose="03000509000000000000" charset="-122"/>
                <a:ea typeface="方正北魏楷书简体" panose="03000509000000000000" charset="-122"/>
              </a:rPr>
              <a:t>   突出人、事、因、果等要素</a:t>
            </a:r>
          </a:p>
        </p:txBody>
      </p:sp>
      <p:cxnSp>
        <p:nvCxnSpPr>
          <p:cNvPr id="2" name="直接连接符 1" title=""/>
          <p:cNvCxnSpPr/>
          <p:nvPr/>
        </p:nvCxnSpPr>
        <p:spPr>
          <a:xfrm flipH="1">
            <a:off x="6096000" y="2303780"/>
            <a:ext cx="0" cy="388366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Freeform 5" title=""/>
          <p:cNvSpPr/>
          <p:nvPr/>
        </p:nvSpPr>
        <p:spPr bwMode="auto">
          <a:xfrm rot="3526558">
            <a:off x="328342" y="269662"/>
            <a:ext cx="1878756" cy="1800977"/>
          </a:xfrm>
          <a:custGeom>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rgbClr val="90C250"/>
          </a:solidFill>
          <a:ln>
            <a:noFill/>
          </a:ln>
        </p:spPr>
        <p:txBody>
          <a:bodyPr vert="horz" wrap="square" lIns="121920" tIns="60960" rIns="121920" bIns="60960" numCol="1" anchor="t" anchorCtr="0" compatLnSpc="1"/>
          <a:lstStyle/>
          <a:p>
            <a:endParaRPr lang="zh-CN" altLang="en-US"/>
          </a:p>
        </p:txBody>
      </p:sp>
      <p:sp>
        <p:nvSpPr>
          <p:cNvPr id="9" name="TextBox 8" title=""/>
          <p:cNvSpPr txBox="1"/>
          <p:nvPr/>
        </p:nvSpPr>
        <p:spPr>
          <a:xfrm>
            <a:off x="884823" y="425774"/>
            <a:ext cx="600067" cy="1322070"/>
          </a:xfrm>
          <a:prstGeom prst="rect">
            <a:avLst/>
          </a:prstGeom>
          <a:noFill/>
        </p:spPr>
        <p:txBody>
          <a:bodyPr wrap="square" rtlCol="0">
            <a:spAutoFit/>
          </a:bodyPr>
          <a:lstStyle/>
          <a:p>
            <a:r>
              <a:rPr lang="zh-CN" altLang="en-US" sz="4000" b="1" i="1">
                <a:solidFill>
                  <a:schemeClr val="bg1"/>
                </a:solidFill>
                <a:latin typeface="华文细黑" panose="02010600040101010101" pitchFamily="2" charset="-122"/>
                <a:ea typeface="华文细黑" panose="02010600040101010101" pitchFamily="2" charset="-122"/>
                <a:cs typeface="Arial" panose="020b0604020202020204" pitchFamily="34" charset="0"/>
              </a:rPr>
              <a:t>总结</a:t>
            </a:r>
          </a:p>
        </p:txBody>
      </p:sp>
      <p:sp>
        <p:nvSpPr>
          <p:cNvPr id="3" name="文本框 2" title=""/>
          <p:cNvSpPr txBox="1"/>
          <p:nvPr/>
        </p:nvSpPr>
        <p:spPr>
          <a:xfrm>
            <a:off x="2480310" y="875665"/>
            <a:ext cx="4145915" cy="589280"/>
          </a:xfrm>
          <a:prstGeom prst="rect">
            <a:avLst/>
          </a:prstGeom>
          <a:noFill/>
        </p:spPr>
        <p:txBody>
          <a:bodyPr wrap="square" rtlCol="0">
            <a:spAutoFit/>
          </a:bodyPr>
          <a:lstStyle/>
          <a:p>
            <a:pPr fontAlgn="auto">
              <a:lnSpc>
                <a:spcPct val="90000"/>
              </a:lnSpc>
              <a:spcBef>
                <a:spcPct val="0"/>
              </a:spcBef>
              <a:spcAft>
                <a:spcPct val="0"/>
              </a:spcAft>
              <a:defRPr/>
            </a:pPr>
            <a:r>
              <a:rPr lang="zh-CN" sz="3600" b="1">
                <a:solidFill>
                  <a:schemeClr val="tx1">
                    <a:lumMod val="65000"/>
                    <a:lumOff val="35000"/>
                  </a:schemeClr>
                </a:solidFill>
                <a:latin typeface="微软雅黑" panose="020b0503020204020204" pitchFamily="34" charset="-122"/>
                <a:ea typeface="微软雅黑" panose="020b0503020204020204" pitchFamily="34" charset="-122"/>
                <a:sym typeface="+mn-ea"/>
              </a:rPr>
              <a:t>运用</a:t>
            </a:r>
            <a:r>
              <a:rPr sz="3600" b="1">
                <a:solidFill>
                  <a:schemeClr val="tx1">
                    <a:lumMod val="65000"/>
                    <a:lumOff val="35000"/>
                  </a:schemeClr>
                </a:solidFill>
                <a:latin typeface="微软雅黑" panose="020b0503020204020204" pitchFamily="34" charset="-122"/>
                <a:ea typeface="微软雅黑" panose="020b0503020204020204" pitchFamily="34" charset="-122"/>
                <a:sym typeface="+mn-ea"/>
              </a:rPr>
              <a:t>“三步开头法”</a:t>
            </a:r>
            <a:endParaRPr lang="zh-CN" altLang="en-US" sz="36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 name="文本框 7" title=""/>
          <p:cNvSpPr txBox="1"/>
          <p:nvPr/>
        </p:nvSpPr>
        <p:spPr>
          <a:xfrm>
            <a:off x="2180590" y="3478530"/>
            <a:ext cx="2988310" cy="1753235"/>
          </a:xfrm>
          <a:prstGeom prst="rect">
            <a:avLst/>
          </a:prstGeom>
          <a:noFill/>
        </p:spPr>
        <p:txBody>
          <a:bodyPr wrap="square" rtlCol="0">
            <a:spAutoFit/>
          </a:bodyPr>
          <a:lstStyle/>
          <a:p>
            <a:pPr>
              <a:lnSpc>
                <a:spcPct val="30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sym typeface="+mn-ea"/>
              </a:rPr>
              <a:t>引材料  +  可见  +  观点</a:t>
            </a:r>
            <a:endParaRPr lang="zh-CN" altLang="en-US">
              <a:solidFill>
                <a:schemeClr val="tx1">
                  <a:lumMod val="75000"/>
                  <a:lumOff val="25000"/>
                </a:schemeClr>
              </a:solidFill>
              <a:latin typeface="方正北魏楷书简体" panose="03000509000000000000" charset="-122"/>
              <a:ea typeface="方正北魏楷书简体" panose="03000509000000000000" charset="-122"/>
            </a:endParaRPr>
          </a:p>
          <a:p>
            <a:pPr>
              <a:lnSpc>
                <a:spcPct val="30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引材料  + 评材料  +  观点</a:t>
            </a:r>
          </a:p>
        </p:txBody>
      </p:sp>
      <p:sp>
        <p:nvSpPr>
          <p:cNvPr id="10" name="文本框 9" title=""/>
          <p:cNvSpPr txBox="1"/>
          <p:nvPr/>
        </p:nvSpPr>
        <p:spPr>
          <a:xfrm>
            <a:off x="7125970" y="3395980"/>
            <a:ext cx="2583815" cy="1918335"/>
          </a:xfrm>
          <a:prstGeom prst="rect">
            <a:avLst/>
          </a:prstGeom>
          <a:noFill/>
        </p:spPr>
        <p:txBody>
          <a:bodyPr wrap="square" rtlCol="0">
            <a:spAutoFit/>
          </a:bodyPr>
          <a:lstStyle/>
          <a:p>
            <a:pPr>
              <a:lnSpc>
                <a:spcPct val="220000"/>
              </a:lnSpc>
            </a:pPr>
            <a:r>
              <a:rPr lang="zh-CN" altLang="en-US" b="1">
                <a:solidFill>
                  <a:schemeClr val="tx1">
                    <a:lumMod val="75000"/>
                    <a:lumOff val="25000"/>
                  </a:schemeClr>
                </a:solidFill>
                <a:latin typeface="方正北魏楷书简体" panose="03000509000000000000" charset="-122"/>
                <a:ea typeface="方正北魏楷书简体" panose="03000509000000000000" charset="-122"/>
                <a:sym typeface="+mn-ea"/>
              </a:rPr>
              <a:t>        </a:t>
            </a:r>
            <a:r>
              <a:rPr lang="zh-CN" altLang="en-US" b="1">
                <a:solidFill>
                  <a:schemeClr val="tx1">
                    <a:lumMod val="75000"/>
                    <a:lumOff val="25000"/>
                  </a:schemeClr>
                </a:solidFill>
                <a:latin typeface="Arial" panose="020b0604020202020204" pitchFamily="34" charset="0"/>
                <a:ea typeface="方正北魏楷书简体" panose="03000509000000000000" charset="-122"/>
                <a:sym typeface="+mn-ea"/>
              </a:rPr>
              <a:t>♦</a:t>
            </a:r>
            <a:r>
              <a:rPr lang="zh-CN" altLang="en-US" b="1">
                <a:solidFill>
                  <a:schemeClr val="tx1">
                    <a:lumMod val="75000"/>
                    <a:lumOff val="25000"/>
                  </a:schemeClr>
                </a:solidFill>
                <a:latin typeface="方正北魏楷书简体" panose="03000509000000000000" charset="-122"/>
                <a:ea typeface="方正北魏楷书简体" panose="03000509000000000000" charset="-122"/>
                <a:sym typeface="+mn-ea"/>
              </a:rPr>
              <a:t> </a:t>
            </a:r>
            <a:r>
              <a:rPr lang="zh-CN" altLang="en-US">
                <a:solidFill>
                  <a:schemeClr val="tx1">
                    <a:lumMod val="75000"/>
                    <a:lumOff val="25000"/>
                  </a:schemeClr>
                </a:solidFill>
                <a:latin typeface="方正北魏楷书简体" panose="03000509000000000000" charset="-122"/>
                <a:ea typeface="方正北魏楷书简体" panose="03000509000000000000" charset="-122"/>
                <a:sym typeface="+mn-ea"/>
              </a:rPr>
              <a:t>准确</a:t>
            </a:r>
          </a:p>
          <a:p>
            <a:pPr marL="0" indent="0">
              <a:lnSpc>
                <a:spcPct val="220000"/>
              </a:lnSpc>
              <a:buFont typeface="Wingdings" panose="05000000000000000000" charset="0"/>
              <a:buNone/>
            </a:pPr>
            <a:r>
              <a:rPr lang="zh-CN" altLang="en-US">
                <a:solidFill>
                  <a:schemeClr val="tx1">
                    <a:lumMod val="75000"/>
                    <a:lumOff val="25000"/>
                  </a:schemeClr>
                </a:solidFill>
                <a:latin typeface="方正北魏楷书简体" panose="03000509000000000000" charset="-122"/>
                <a:ea typeface="方正北魏楷书简体" panose="03000509000000000000" charset="-122"/>
                <a:sym typeface="+mn-ea"/>
              </a:rPr>
              <a:t>        </a:t>
            </a:r>
            <a:r>
              <a:rPr lang="zh-CN" altLang="en-US">
                <a:solidFill>
                  <a:schemeClr val="tx1">
                    <a:lumMod val="75000"/>
                    <a:lumOff val="25000"/>
                  </a:schemeClr>
                </a:solidFill>
                <a:latin typeface="Arial" panose="020b0604020202020204" pitchFamily="34" charset="0"/>
                <a:ea typeface="方正北魏楷书简体" panose="03000509000000000000" charset="-122"/>
                <a:sym typeface="+mn-ea"/>
              </a:rPr>
              <a:t>♦ </a:t>
            </a:r>
            <a:r>
              <a:rPr lang="zh-CN" altLang="en-US">
                <a:solidFill>
                  <a:schemeClr val="tx1">
                    <a:lumMod val="75000"/>
                    <a:lumOff val="25000"/>
                  </a:schemeClr>
                </a:solidFill>
                <a:latin typeface="方正北魏楷书简体" panose="03000509000000000000" charset="-122"/>
                <a:ea typeface="方正北魏楷书简体" panose="03000509000000000000" charset="-122"/>
                <a:sym typeface="+mn-ea"/>
              </a:rPr>
              <a:t>鲜明</a:t>
            </a:r>
          </a:p>
          <a:p>
            <a:pPr marL="0" indent="0">
              <a:lnSpc>
                <a:spcPct val="220000"/>
              </a:lnSpc>
              <a:buFont typeface="Wingdings" panose="05000000000000000000" charset="0"/>
              <a:buNone/>
            </a:pPr>
            <a:r>
              <a:rPr lang="zh-CN" altLang="en-US">
                <a:solidFill>
                  <a:schemeClr val="tx1">
                    <a:lumMod val="75000"/>
                    <a:lumOff val="25000"/>
                  </a:schemeClr>
                </a:solidFill>
                <a:latin typeface="方正北魏楷书简体" panose="03000509000000000000" charset="-122"/>
                <a:ea typeface="方正北魏楷书简体" panose="03000509000000000000" charset="-122"/>
                <a:sym typeface="+mn-ea"/>
              </a:rPr>
              <a:t>        </a:t>
            </a:r>
            <a:r>
              <a:rPr lang="zh-CN" altLang="en-US">
                <a:solidFill>
                  <a:schemeClr val="tx1">
                    <a:lumMod val="75000"/>
                    <a:lumOff val="25000"/>
                  </a:schemeClr>
                </a:solidFill>
                <a:latin typeface="Arial" panose="020b0604020202020204" pitchFamily="34" charset="0"/>
                <a:ea typeface="方正北魏楷书简体" panose="03000509000000000000" charset="-122"/>
                <a:sym typeface="+mn-ea"/>
              </a:rPr>
              <a:t>♦ </a:t>
            </a:r>
            <a:r>
              <a:rPr lang="zh-CN" altLang="en-US">
                <a:solidFill>
                  <a:schemeClr val="tx1">
                    <a:lumMod val="75000"/>
                    <a:lumOff val="25000"/>
                  </a:schemeClr>
                </a:solidFill>
                <a:latin typeface="方正北魏楷书简体" panose="03000509000000000000" charset="-122"/>
                <a:ea typeface="方正北魏楷书简体" panose="03000509000000000000" charset="-122"/>
                <a:sym typeface="+mn-ea"/>
              </a:rPr>
              <a:t>扣材</a:t>
            </a:r>
          </a:p>
        </p:txBody>
      </p:sp>
      <p:sp>
        <p:nvSpPr>
          <p:cNvPr id="11" name="矩形 10" title=""/>
          <p:cNvSpPr/>
          <p:nvPr/>
        </p:nvSpPr>
        <p:spPr>
          <a:xfrm>
            <a:off x="2038350" y="2689860"/>
            <a:ext cx="3285490" cy="3330575"/>
          </a:xfrm>
          <a:prstGeom prst="rect">
            <a:avLst/>
          </a:prstGeom>
          <a:noFill/>
          <a:ln>
            <a:solidFill>
              <a:schemeClr val="accent3">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12" name="矩形 11" title=""/>
          <p:cNvSpPr/>
          <p:nvPr/>
        </p:nvSpPr>
        <p:spPr>
          <a:xfrm>
            <a:off x="6525895" y="2689860"/>
            <a:ext cx="3285490" cy="3330575"/>
          </a:xfrm>
          <a:prstGeom prst="rect">
            <a:avLst/>
          </a:prstGeom>
          <a:noFill/>
          <a:ln>
            <a:solidFill>
              <a:schemeClr val="accent3">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 name="矩形 1" title=""/>
          <p:cNvSpPr/>
          <p:nvPr/>
        </p:nvSpPr>
        <p:spPr>
          <a:xfrm>
            <a:off x="2180590" y="4647565"/>
            <a:ext cx="2745740" cy="495300"/>
          </a:xfrm>
          <a:prstGeom prst="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title=""/>
          <p:cNvSpPr txBox="1"/>
          <p:nvPr/>
        </p:nvSpPr>
        <p:spPr>
          <a:xfrm>
            <a:off x="2574290" y="2209800"/>
            <a:ext cx="2213610" cy="368300"/>
          </a:xfrm>
          <a:prstGeom prst="rect">
            <a:avLst/>
          </a:prstGeom>
          <a:noFill/>
        </p:spPr>
        <p:txBody>
          <a:bodyPr wrap="square" rtlCol="0">
            <a:spAutoFit/>
          </a:bodyPr>
          <a:lstStyle/>
          <a:p>
            <a:r>
              <a:rPr lang="zh-CN" altLang="en-US" b="1">
                <a:solidFill>
                  <a:schemeClr val="tx1">
                    <a:lumMod val="75000"/>
                    <a:lumOff val="25000"/>
                  </a:schemeClr>
                </a:solidFill>
                <a:latin typeface="方正北魏楷书简体" panose="03000509000000000000" charset="-122"/>
                <a:ea typeface="方正北魏楷书简体" panose="03000509000000000000" charset="-122"/>
                <a:sym typeface="+mn-ea"/>
              </a:rPr>
              <a:t>第二步：评论材料</a:t>
            </a:r>
            <a:endParaRPr lang="zh-CN" altLang="en-US"/>
          </a:p>
        </p:txBody>
      </p:sp>
      <p:sp>
        <p:nvSpPr>
          <p:cNvPr id="13" name="文本框 12" title=""/>
          <p:cNvSpPr txBox="1"/>
          <p:nvPr/>
        </p:nvSpPr>
        <p:spPr>
          <a:xfrm>
            <a:off x="7125970" y="2233295"/>
            <a:ext cx="2357120" cy="645160"/>
          </a:xfrm>
          <a:prstGeom prst="rect">
            <a:avLst/>
          </a:prstGeom>
          <a:noFill/>
        </p:spPr>
        <p:txBody>
          <a:bodyPr wrap="square" rtlCol="0">
            <a:spAutoFit/>
          </a:bodyPr>
          <a:lstStyle/>
          <a:p>
            <a:r>
              <a:rPr lang="zh-CN" altLang="en-US" b="1">
                <a:solidFill>
                  <a:schemeClr val="tx1">
                    <a:lumMod val="75000"/>
                    <a:lumOff val="25000"/>
                  </a:schemeClr>
                </a:solidFill>
                <a:latin typeface="方正北魏楷书简体" panose="03000509000000000000" charset="-122"/>
                <a:ea typeface="方正北魏楷书简体" panose="03000509000000000000" charset="-122"/>
                <a:sym typeface="+mn-ea"/>
              </a:rPr>
              <a:t>第三步：说明观点</a:t>
            </a:r>
            <a:endParaRPr lang="zh-CN" altLang="en-US"/>
          </a:p>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5362" name="图片 3" title=""/>
          <p:cNvPicPr>
            <a:picLocks noChangeAspect="1"/>
          </p:cNvPicPr>
          <p:nvPr/>
        </p:nvPicPr>
        <p:blipFill>
          <a:blip r:embed="rId2">
            <a:lum bright="70000" contrast="-70000"/>
          </a:blip>
          <a:stretch>
            <a:fillRect/>
          </a:stretch>
        </p:blipFill>
        <p:spPr>
          <a:xfrm>
            <a:off x="-4445" y="0"/>
            <a:ext cx="12192000" cy="6858000"/>
          </a:xfrm>
          <a:prstGeom prst="rect">
            <a:avLst/>
          </a:prstGeom>
        </p:spPr>
      </p:pic>
      <p:grpSp>
        <p:nvGrpSpPr>
          <p:cNvPr id="15363" name="Group 3" title=""/>
          <p:cNvGrpSpPr/>
          <p:nvPr/>
        </p:nvGrpSpPr>
        <p:grpSpPr>
          <a:xfrm rot="-9094131">
            <a:off x="9718675" y="1588"/>
            <a:ext cx="1806575" cy="1690687"/>
            <a:chExt cx="1806380" cy="1690177"/>
          </a:xfrm>
        </p:grpSpPr>
        <p:pic>
          <p:nvPicPr>
            <p:cNvPr id="15378" name="图片 13"/>
            <p:cNvPicPr>
              <a:picLocks noChangeAspect="1"/>
            </p:cNvPicPr>
            <p:nvPr/>
          </p:nvPicPr>
          <p:blipFill>
            <a:blip r:embed="rId3"/>
            <a:srcRect l="64195" r="9509" b="56264"/>
            <a:stretch>
              <a:fillRect/>
            </a:stretch>
          </p:blipFill>
          <p:spPr>
            <a:xfrm rot="1193423">
              <a:off x="0" y="0"/>
              <a:ext cx="1806380" cy="1690177"/>
            </a:xfrm>
            <a:prstGeom prst="rect">
              <a:avLst/>
            </a:prstGeom>
            <a:noFill/>
            <a:ln w="9525">
              <a:noFill/>
            </a:ln>
          </p:spPr>
        </p:pic>
        <p:sp>
          <p:nvSpPr>
            <p:cNvPr id="15379" name="等腰三角形 14"/>
            <p:cNvSpPr/>
            <p:nvPr/>
          </p:nvSpPr>
          <p:spPr>
            <a:xfrm rot="-5400000" flipH="1">
              <a:off x="858201" y="-46799"/>
              <a:ext cx="658366" cy="1153545"/>
            </a:xfrm>
            <a:custGeom>
              <a:cxnLst>
                <a:cxn ang="0">
                  <a:pos x="0" y="1069139"/>
                </a:cxn>
                <a:cxn ang="0">
                  <a:pos x="80269" y="0"/>
                </a:cxn>
                <a:cxn ang="0">
                  <a:pos x="658366" y="1153545"/>
                </a:cxn>
                <a:cxn ang="0">
                  <a:pos x="0" y="1069139"/>
                </a:cxn>
              </a:cxnLst>
              <a:rect l="0" t="0" r="0" b="0"/>
              <a:pathLst>
                <a:path w="658366" h="1153545">
                  <a:moveTo>
                    <a:pt x="0" y="1069139"/>
                  </a:moveTo>
                  <a:lnTo>
                    <a:pt x="80269" y="0"/>
                  </a:lnTo>
                  <a:lnTo>
                    <a:pt x="658366" y="1153545"/>
                  </a:lnTo>
                  <a:lnTo>
                    <a:pt x="0" y="1069139"/>
                  </a:lnTo>
                  <a:close/>
                </a:path>
              </a:pathLst>
            </a:custGeom>
            <a:solidFill>
              <a:schemeClr val="bg1">
                <a:alpha val="32156"/>
              </a:schemeClr>
            </a:solidFill>
            <a:ln w="9525">
              <a:noFill/>
            </a:ln>
          </p:spPr>
          <p:txBody>
            <a:bodyPr/>
            <a:lstStyle/>
            <a:p>
              <a:endParaRPr lang="zh-CN" altLang="en-US"/>
            </a:p>
          </p:txBody>
        </p:sp>
      </p:grpSp>
      <p:pic>
        <p:nvPicPr>
          <p:cNvPr id="15364" name="图片 16" title=""/>
          <p:cNvPicPr>
            <a:picLocks noChangeAspect="1"/>
          </p:cNvPicPr>
          <p:nvPr/>
        </p:nvPicPr>
        <p:blipFill>
          <a:blip r:embed="rId4"/>
          <a:srcRect l="50882" t="59340" r="35143" b="22087"/>
          <a:stretch>
            <a:fillRect/>
          </a:stretch>
        </p:blipFill>
        <p:spPr>
          <a:xfrm rot="-9770144">
            <a:off x="7656195" y="184150"/>
            <a:ext cx="1404938" cy="1050925"/>
          </a:xfrm>
          <a:prstGeom prst="rect">
            <a:avLst/>
          </a:prstGeom>
          <a:noFill/>
          <a:ln w="9525">
            <a:noFill/>
          </a:ln>
        </p:spPr>
      </p:pic>
      <p:sp>
        <p:nvSpPr>
          <p:cNvPr id="15366" name="文本框 18" title=""/>
          <p:cNvSpPr txBox="1"/>
          <p:nvPr/>
        </p:nvSpPr>
        <p:spPr>
          <a:xfrm>
            <a:off x="7825740" y="2799080"/>
            <a:ext cx="4027805" cy="521970"/>
          </a:xfrm>
          <a:prstGeom prst="rect">
            <a:avLst/>
          </a:prstGeom>
          <a:noFill/>
          <a:ln w="9525">
            <a:noFill/>
          </a:ln>
        </p:spPr>
        <p:txBody>
          <a:bodyPr wrap="square">
            <a:spAutoFit/>
          </a:bodyPr>
          <a:lstStyle/>
          <a:p>
            <a:pPr eaLnBrk="1" hangingPunct="1"/>
            <a:r>
              <a:rPr sz="2800" b="1">
                <a:solidFill>
                  <a:schemeClr val="tx1">
                    <a:lumMod val="65000"/>
                    <a:lumOff val="35000"/>
                  </a:schemeClr>
                </a:solidFill>
                <a:latin typeface="微软雅黑" panose="020b0503020204020204" pitchFamily="34" charset="-122"/>
                <a:ea typeface="微软雅黑" panose="020b0503020204020204" pitchFamily="34" charset="-122"/>
              </a:rPr>
              <a:t>——引材+评材+观点 </a:t>
            </a:r>
          </a:p>
        </p:txBody>
      </p:sp>
      <p:pic>
        <p:nvPicPr>
          <p:cNvPr id="15368" name="文本框 21" title=""/>
          <p:cNvPicPr/>
          <p:nvPr/>
        </p:nvPicPr>
        <p:blipFill>
          <a:blip r:embed="rId5"/>
          <a:stretch>
            <a:fillRect/>
          </a:stretch>
        </p:blipFill>
        <p:spPr>
          <a:xfrm>
            <a:off x="-4762" y="5907088"/>
            <a:ext cx="1889125" cy="1158875"/>
          </a:xfrm>
          <a:prstGeom prst="rect">
            <a:avLst/>
          </a:prstGeom>
          <a:noFill/>
          <a:ln w="9525">
            <a:noFill/>
          </a:ln>
        </p:spPr>
      </p:pic>
      <p:grpSp>
        <p:nvGrpSpPr>
          <p:cNvPr id="15369" name="Group 11" title=""/>
          <p:cNvGrpSpPr/>
          <p:nvPr/>
        </p:nvGrpSpPr>
        <p:grpSpPr>
          <a:xfrm>
            <a:off x="-4445" y="1931988"/>
            <a:ext cx="10829925" cy="4953000"/>
            <a:chExt cx="10830269" cy="4952613"/>
          </a:xfrm>
        </p:grpSpPr>
        <p:pic>
          <p:nvPicPr>
            <p:cNvPr id="15370" name="图片 6"/>
            <p:cNvPicPr>
              <a:picLocks noChangeAspect="1"/>
            </p:cNvPicPr>
            <p:nvPr/>
          </p:nvPicPr>
          <p:blipFill>
            <a:blip r:embed="rId6"/>
            <a:srcRect l="64044" b="13348"/>
            <a:stretch>
              <a:fillRect/>
            </a:stretch>
          </p:blipFill>
          <p:spPr>
            <a:xfrm rot="-5400000" flipH="1">
              <a:off x="6642669" y="737719"/>
              <a:ext cx="2764431" cy="5610766"/>
            </a:xfrm>
            <a:prstGeom prst="rect">
              <a:avLst/>
            </a:prstGeom>
            <a:noFill/>
            <a:ln w="9525">
              <a:noFill/>
            </a:ln>
          </p:spPr>
        </p:pic>
        <p:grpSp>
          <p:nvGrpSpPr>
            <p:cNvPr id="15371" name="Group 13"/>
            <p:cNvGrpSpPr/>
            <p:nvPr/>
          </p:nvGrpSpPr>
          <p:grpSpPr>
            <a:xfrm>
              <a:off x="0" y="0"/>
              <a:ext cx="8024885" cy="4952613"/>
              <a:chExt cx="8024885" cy="4952613"/>
            </a:xfrm>
          </p:grpSpPr>
          <p:pic>
            <p:nvPicPr>
              <p:cNvPr id="15373" name="图片 5"/>
              <p:cNvPicPr>
                <a:picLocks noChangeAspect="1"/>
              </p:cNvPicPr>
              <p:nvPr/>
            </p:nvPicPr>
            <p:blipFill>
              <a:blip r:embed="rId7"/>
              <a:srcRect l="39597" t="35245" r="1382"/>
              <a:stretch>
                <a:fillRect/>
              </a:stretch>
            </p:blipFill>
            <p:spPr>
              <a:xfrm>
                <a:off x="0" y="0"/>
                <a:ext cx="8024885" cy="4952613"/>
              </a:xfrm>
              <a:prstGeom prst="rect">
                <a:avLst/>
              </a:prstGeom>
              <a:noFill/>
              <a:ln w="9525">
                <a:noFill/>
              </a:ln>
            </p:spPr>
          </p:pic>
          <p:grpSp>
            <p:nvGrpSpPr>
              <p:cNvPr id="15374" name="Group 15"/>
              <p:cNvGrpSpPr/>
              <p:nvPr/>
            </p:nvGrpSpPr>
            <p:grpSpPr>
              <a:xfrm>
                <a:off x="573505" y="158695"/>
                <a:ext cx="2791287" cy="2261578"/>
                <a:chExt cx="2791287" cy="2261578"/>
              </a:xfrm>
            </p:grpSpPr>
            <p:sp>
              <p:nvSpPr>
                <p:cNvPr id="15375" name="等腰三角形 7"/>
                <p:cNvSpPr/>
                <p:nvPr/>
              </p:nvSpPr>
              <p:spPr>
                <a:xfrm rot="564514">
                  <a:off x="0" y="0"/>
                  <a:ext cx="1917445" cy="2261578"/>
                </a:xfrm>
                <a:custGeom>
                  <a:cxnLst>
                    <a:cxn ang="0">
                      <a:pos x="0" y="2261578"/>
                    </a:cxn>
                    <a:cxn ang="0">
                      <a:pos x="1111164" y="0"/>
                    </a:cxn>
                    <a:cxn ang="0">
                      <a:pos x="1917445" y="2111215"/>
                    </a:cxn>
                    <a:cxn ang="0">
                      <a:pos x="0" y="2261578"/>
                    </a:cxn>
                  </a:cxnLst>
                  <a:rect l="0" t="0" r="0" b="0"/>
                  <a:pathLst>
                    <a:path w="1917445" h="2261578">
                      <a:moveTo>
                        <a:pt x="0" y="2261578"/>
                      </a:moveTo>
                      <a:lnTo>
                        <a:pt x="1111164" y="0"/>
                      </a:lnTo>
                      <a:lnTo>
                        <a:pt x="1917445" y="2111215"/>
                      </a:lnTo>
                      <a:lnTo>
                        <a:pt x="0" y="2261578"/>
                      </a:lnTo>
                      <a:close/>
                    </a:path>
                  </a:pathLst>
                </a:custGeom>
                <a:solidFill>
                  <a:schemeClr val="bg1">
                    <a:alpha val="38039"/>
                  </a:schemeClr>
                </a:solidFill>
                <a:ln w="9525">
                  <a:noFill/>
                </a:ln>
              </p:spPr>
              <p:txBody>
                <a:bodyPr/>
                <a:lstStyle/>
                <a:p>
                  <a:endParaRPr lang="zh-CN" altLang="en-US"/>
                </a:p>
              </p:txBody>
            </p:sp>
            <p:sp>
              <p:nvSpPr>
                <p:cNvPr id="15376" name="等腰三角形 8"/>
                <p:cNvSpPr/>
                <p:nvPr/>
              </p:nvSpPr>
              <p:spPr>
                <a:xfrm rot="2564685" flipV="1">
                  <a:off x="619565" y="494524"/>
                  <a:ext cx="1799049" cy="1296852"/>
                </a:xfrm>
                <a:custGeom>
                  <a:cxnLst>
                    <a:cxn ang="0">
                      <a:pos x="0" y="1296852"/>
                    </a:cxn>
                    <a:cxn ang="0">
                      <a:pos x="1799049" y="0"/>
                    </a:cxn>
                    <a:cxn ang="0">
                      <a:pos x="1627060" y="1294425"/>
                    </a:cxn>
                    <a:cxn ang="0">
                      <a:pos x="0" y="1296852"/>
                    </a:cxn>
                  </a:cxnLst>
                  <a:rect l="0" t="0" r="0" b="0"/>
                  <a:pathLst>
                    <a:path w="1799049" h="1296852">
                      <a:moveTo>
                        <a:pt x="0" y="1296852"/>
                      </a:moveTo>
                      <a:lnTo>
                        <a:pt x="1799049" y="0"/>
                      </a:lnTo>
                      <a:lnTo>
                        <a:pt x="1627060" y="1294425"/>
                      </a:lnTo>
                      <a:lnTo>
                        <a:pt x="0" y="1296852"/>
                      </a:lnTo>
                      <a:close/>
                    </a:path>
                  </a:pathLst>
                </a:custGeom>
                <a:solidFill>
                  <a:schemeClr val="bg1">
                    <a:alpha val="36862"/>
                  </a:schemeClr>
                </a:solidFill>
                <a:ln w="9525">
                  <a:noFill/>
                </a:ln>
              </p:spPr>
              <p:txBody>
                <a:bodyPr/>
                <a:lstStyle/>
                <a:p>
                  <a:endParaRPr lang="zh-CN" altLang="en-US"/>
                </a:p>
              </p:txBody>
            </p:sp>
            <p:sp>
              <p:nvSpPr>
                <p:cNvPr id="15377" name="等腰三角形 9"/>
                <p:cNvSpPr/>
                <p:nvPr/>
              </p:nvSpPr>
              <p:spPr>
                <a:xfrm rot="4804596" flipV="1">
                  <a:off x="1690911" y="1091981"/>
                  <a:ext cx="994467" cy="1206282"/>
                </a:xfrm>
                <a:custGeom>
                  <a:cxnLst>
                    <a:cxn ang="0">
                      <a:pos x="0" y="1108351"/>
                    </a:cxn>
                    <a:cxn ang="0">
                      <a:pos x="979888" y="0"/>
                    </a:cxn>
                    <a:cxn ang="0">
                      <a:pos x="998019" y="1343426"/>
                    </a:cxn>
                    <a:cxn ang="0">
                      <a:pos x="0" y="1108351"/>
                    </a:cxn>
                  </a:cxnLst>
                  <a:rect l="0" t="0" r="0" b="0"/>
                  <a:pathLst>
                    <a:path w="993581" h="1174242">
                      <a:moveTo>
                        <a:pt x="0" y="968770"/>
                      </a:moveTo>
                      <a:lnTo>
                        <a:pt x="975531" y="0"/>
                      </a:lnTo>
                      <a:cubicBezTo>
                        <a:pt x="977279" y="339796"/>
                        <a:pt x="991833" y="834446"/>
                        <a:pt x="993581" y="1174242"/>
                      </a:cubicBezTo>
                      <a:lnTo>
                        <a:pt x="0" y="968770"/>
                      </a:lnTo>
                      <a:close/>
                    </a:path>
                  </a:pathLst>
                </a:custGeom>
                <a:solidFill>
                  <a:schemeClr val="bg1">
                    <a:alpha val="25882"/>
                  </a:schemeClr>
                </a:solidFill>
                <a:ln w="9525">
                  <a:noFill/>
                </a:ln>
              </p:spPr>
              <p:txBody>
                <a:bodyPr/>
                <a:lstStyle/>
                <a:p>
                  <a:endParaRPr lang="zh-CN" altLang="en-US"/>
                </a:p>
              </p:txBody>
            </p:sp>
          </p:grpSp>
        </p:grpSp>
        <p:sp>
          <p:nvSpPr>
            <p:cNvPr id="15372" name="等腰三角形 22"/>
            <p:cNvSpPr/>
            <p:nvPr/>
          </p:nvSpPr>
          <p:spPr>
            <a:xfrm rot="2255848">
              <a:off x="6716386" y="2964725"/>
              <a:ext cx="2388970" cy="197980"/>
            </a:xfrm>
            <a:custGeom>
              <a:cxnLst>
                <a:cxn ang="0">
                  <a:pos x="289686" y="158079"/>
                </a:cxn>
                <a:cxn ang="0">
                  <a:pos x="0" y="0"/>
                </a:cxn>
                <a:cxn ang="0">
                  <a:pos x="2388970" y="197980"/>
                </a:cxn>
                <a:cxn ang="0">
                  <a:pos x="289686" y="158079"/>
                </a:cxn>
              </a:cxnLst>
              <a:rect l="0" t="0" r="0" b="0"/>
              <a:pathLst>
                <a:path w="2388970" h="197980">
                  <a:moveTo>
                    <a:pt x="289686" y="158079"/>
                  </a:moveTo>
                  <a:lnTo>
                    <a:pt x="0" y="0"/>
                  </a:lnTo>
                  <a:lnTo>
                    <a:pt x="2388970" y="197980"/>
                  </a:lnTo>
                  <a:lnTo>
                    <a:pt x="289686" y="158079"/>
                  </a:lnTo>
                  <a:close/>
                </a:path>
              </a:pathLst>
            </a:custGeom>
            <a:solidFill>
              <a:schemeClr val="bg1">
                <a:alpha val="29019"/>
              </a:schemeClr>
            </a:solidFill>
            <a:ln w="9525">
              <a:noFill/>
            </a:ln>
          </p:spPr>
          <p:txBody>
            <a:bodyPr/>
            <a:lstStyle/>
            <a:p>
              <a:endParaRPr lang="zh-CN" altLang="en-US"/>
            </a:p>
          </p:txBody>
        </p:sp>
      </p:grpSp>
      <p:grpSp>
        <p:nvGrpSpPr>
          <p:cNvPr id="2" name="Group 3" title=""/>
          <p:cNvGrpSpPr/>
          <p:nvPr/>
        </p:nvGrpSpPr>
        <p:grpSpPr>
          <a:xfrm rot="-9094131">
            <a:off x="9029700" y="1588"/>
            <a:ext cx="1806575" cy="1690687"/>
            <a:chExt cx="1806380" cy="1690177"/>
          </a:xfrm>
        </p:grpSpPr>
        <p:pic>
          <p:nvPicPr>
            <p:cNvPr id="3" name="图片 13"/>
            <p:cNvPicPr>
              <a:picLocks noChangeAspect="1"/>
            </p:cNvPicPr>
            <p:nvPr/>
          </p:nvPicPr>
          <p:blipFill>
            <a:blip r:embed="rId3"/>
            <a:srcRect l="64195" r="9509" b="56264"/>
            <a:stretch>
              <a:fillRect/>
            </a:stretch>
          </p:blipFill>
          <p:spPr>
            <a:xfrm rot="1193423">
              <a:off x="0" y="0"/>
              <a:ext cx="1806380" cy="1690177"/>
            </a:xfrm>
            <a:prstGeom prst="rect">
              <a:avLst/>
            </a:prstGeom>
            <a:noFill/>
            <a:ln w="9525">
              <a:noFill/>
            </a:ln>
          </p:spPr>
        </p:pic>
        <p:sp>
          <p:nvSpPr>
            <p:cNvPr id="4" name="等腰三角形 14"/>
            <p:cNvSpPr/>
            <p:nvPr/>
          </p:nvSpPr>
          <p:spPr>
            <a:xfrm rot="-5400000" flipH="1">
              <a:off x="858201" y="-46799"/>
              <a:ext cx="658366" cy="1153545"/>
            </a:xfrm>
            <a:custGeom>
              <a:cxnLst>
                <a:cxn ang="0">
                  <a:pos x="0" y="1069139"/>
                </a:cxn>
                <a:cxn ang="0">
                  <a:pos x="80269" y="0"/>
                </a:cxn>
                <a:cxn ang="0">
                  <a:pos x="658366" y="1153545"/>
                </a:cxn>
                <a:cxn ang="0">
                  <a:pos x="0" y="1069139"/>
                </a:cxn>
              </a:cxnLst>
              <a:rect l="0" t="0" r="0" b="0"/>
              <a:pathLst>
                <a:path w="658366" h="1153545">
                  <a:moveTo>
                    <a:pt x="0" y="1069139"/>
                  </a:moveTo>
                  <a:lnTo>
                    <a:pt x="80269" y="0"/>
                  </a:lnTo>
                  <a:lnTo>
                    <a:pt x="658366" y="1153545"/>
                  </a:lnTo>
                  <a:lnTo>
                    <a:pt x="0" y="1069139"/>
                  </a:lnTo>
                  <a:close/>
                </a:path>
              </a:pathLst>
            </a:custGeom>
            <a:solidFill>
              <a:schemeClr val="bg1">
                <a:alpha val="32156"/>
              </a:schemeClr>
            </a:solidFill>
            <a:ln w="9525">
              <a:noFill/>
            </a:ln>
          </p:spPr>
          <p:txBody>
            <a:bodyPr/>
            <a:lstStyle/>
            <a:p>
              <a:endParaRPr lang="zh-CN" altLang="en-US"/>
            </a:p>
          </p:txBody>
        </p:sp>
      </p:grpSp>
      <p:cxnSp>
        <p:nvCxnSpPr>
          <p:cNvPr id="5" name="直接连接符 4" title=""/>
          <p:cNvCxnSpPr/>
          <p:nvPr/>
        </p:nvCxnSpPr>
        <p:spPr>
          <a:xfrm>
            <a:off x="4808220" y="3505200"/>
            <a:ext cx="7100570" cy="1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文本框 17" title=""/>
          <p:cNvSpPr txBox="1"/>
          <p:nvPr/>
        </p:nvSpPr>
        <p:spPr>
          <a:xfrm>
            <a:off x="5214620" y="1822768"/>
            <a:ext cx="6280150" cy="706755"/>
          </a:xfrm>
          <a:prstGeom prst="rect">
            <a:avLst/>
          </a:prstGeom>
          <a:noFill/>
          <a:ln w="9525">
            <a:noFill/>
          </a:ln>
        </p:spPr>
        <p:txBody>
          <a:bodyPr>
            <a:spAutoFit/>
          </a:bodyPr>
          <a:lstStyle/>
          <a:p>
            <a:pPr eaLnBrk="1" hangingPunct="1"/>
            <a:r>
              <a:rPr lang="zh-CN" altLang="en-US" sz="4000" b="1">
                <a:solidFill>
                  <a:schemeClr val="tx1">
                    <a:lumMod val="65000"/>
                    <a:lumOff val="35000"/>
                  </a:schemeClr>
                </a:solidFill>
                <a:latin typeface="微软雅黑" panose="020b0503020204020204" pitchFamily="34" charset="-122"/>
                <a:ea typeface="微软雅黑" panose="020b0503020204020204" pitchFamily="34" charset="-122"/>
              </a:rPr>
              <a:t>传统材料作文</a:t>
            </a:r>
            <a:r>
              <a:rPr lang="en-US" altLang="zh-CN" sz="4000" b="1">
                <a:solidFill>
                  <a:schemeClr val="tx1">
                    <a:lumMod val="65000"/>
                    <a:lumOff val="35000"/>
                  </a:schemeClr>
                </a:solidFill>
                <a:latin typeface="微软雅黑" panose="020b0503020204020204" pitchFamily="34" charset="-122"/>
                <a:ea typeface="微软雅黑" panose="020b0503020204020204" pitchFamily="34" charset="-122"/>
              </a:rPr>
              <a:t>“三步开头法”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366"/>
                                        </p:tgtEl>
                                        <p:attrNameLst>
                                          <p:attrName>style.visibility</p:attrName>
                                        </p:attrNameLst>
                                      </p:cBhvr>
                                      <p:to>
                                        <p:strVal val="visible"/>
                                      </p:to>
                                    </p:set>
                                    <p:anim calcmode="lin" valueType="num">
                                      <p:cBhvr>
                                        <p:cTn id="12" dur="500" fill="hold"/>
                                        <p:tgtEl>
                                          <p:spTgt spid="15366"/>
                                        </p:tgtEl>
                                        <p:attrNameLst>
                                          <p:attrName>ppt_w</p:attrName>
                                        </p:attrNameLst>
                                      </p:cBhvr>
                                      <p:tavLst>
                                        <p:tav tm="0">
                                          <p:val>
                                            <p:fltVal val="0"/>
                                          </p:val>
                                        </p:tav>
                                        <p:tav tm="100000">
                                          <p:val>
                                            <p:strVal val="#ppt_w"/>
                                          </p:val>
                                        </p:tav>
                                      </p:tavLst>
                                    </p:anim>
                                    <p:anim calcmode="lin" valueType="num">
                                      <p:cBhvr>
                                        <p:cTn id="13" dur="500" fill="hold"/>
                                        <p:tgtEl>
                                          <p:spTgt spid="15366"/>
                                        </p:tgtEl>
                                        <p:attrNameLst>
                                          <p:attrName>ppt_h</p:attrName>
                                        </p:attrNameLst>
                                      </p:cBhvr>
                                      <p:tavLst>
                                        <p:tav tm="0">
                                          <p:val>
                                            <p:fltVal val="0"/>
                                          </p:val>
                                        </p:tav>
                                        <p:tav tm="100000">
                                          <p:val>
                                            <p:strVal val="#ppt_h"/>
                                          </p:val>
                                        </p:tav>
                                      </p:tavLst>
                                    </p:anim>
                                    <p:animEffect transition="in" filter="fade">
                                      <p:cBhvr>
                                        <p:cTn id="14"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title=""/>
          <p:cNvSpPr txBox="1"/>
          <p:nvPr/>
        </p:nvSpPr>
        <p:spPr>
          <a:xfrm>
            <a:off x="1051560" y="753110"/>
            <a:ext cx="2795270" cy="1014730"/>
          </a:xfrm>
          <a:prstGeom prst="rect">
            <a:avLst/>
          </a:prstGeom>
          <a:noFill/>
        </p:spPr>
        <p:txBody>
          <a:bodyPr wrap="square" rtlCol="0">
            <a:spAutoFit/>
          </a:bodyPr>
          <a:lstStyle/>
          <a:p>
            <a:r>
              <a:rPr lang="zh-CN" sz="600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目 录</a:t>
            </a:r>
          </a:p>
        </p:txBody>
      </p:sp>
      <p:sp>
        <p:nvSpPr>
          <p:cNvPr id="12" name="Freeform 5" title=""/>
          <p:cNvSpPr/>
          <p:nvPr/>
        </p:nvSpPr>
        <p:spPr bwMode="auto">
          <a:xfrm rot="9502714">
            <a:off x="4535043" y="2569016"/>
            <a:ext cx="600763" cy="575892"/>
          </a:xfrm>
          <a:custGeom>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rgbClr val="F89E29"/>
          </a:solidFill>
          <a:ln>
            <a:noFill/>
          </a:ln>
        </p:spPr>
        <p:txBody>
          <a:bodyPr vert="horz" wrap="square" lIns="121920" tIns="60960" rIns="121920" bIns="60960" numCol="1" anchor="t" anchorCtr="0" compatLnSpc="1"/>
          <a:lstStyle/>
          <a:p>
            <a:endParaRPr lang="zh-CN" altLang="en-US"/>
          </a:p>
        </p:txBody>
      </p:sp>
      <p:sp>
        <p:nvSpPr>
          <p:cNvPr id="13" name="Freeform 5" title=""/>
          <p:cNvSpPr/>
          <p:nvPr/>
        </p:nvSpPr>
        <p:spPr bwMode="auto">
          <a:xfrm rot="17952228">
            <a:off x="4547603" y="4265527"/>
            <a:ext cx="600763" cy="575892"/>
          </a:xfrm>
          <a:custGeom>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rgbClr val="5EABE6"/>
          </a:solidFill>
          <a:ln>
            <a:noFill/>
          </a:ln>
        </p:spPr>
        <p:txBody>
          <a:bodyPr vert="horz" wrap="square" lIns="121920" tIns="60960" rIns="121920" bIns="60960" numCol="1" anchor="t" anchorCtr="0" compatLnSpc="1"/>
          <a:lstStyle/>
          <a:p>
            <a:endParaRPr lang="zh-CN" altLang="en-US"/>
          </a:p>
        </p:txBody>
      </p:sp>
      <p:sp>
        <p:nvSpPr>
          <p:cNvPr id="5" name="文本框 4" title=""/>
          <p:cNvSpPr txBox="1"/>
          <p:nvPr/>
        </p:nvSpPr>
        <p:spPr>
          <a:xfrm>
            <a:off x="4535390" y="2590221"/>
            <a:ext cx="540061" cy="502766"/>
          </a:xfrm>
          <a:prstGeom prst="rect">
            <a:avLst/>
          </a:prstGeom>
          <a:noFill/>
        </p:spPr>
        <p:txBody>
          <a:bodyPr wrap="square" rtlCol="0">
            <a:spAutoFit/>
          </a:bodyPr>
          <a:lstStyle/>
          <a:p>
            <a:pPr algn="ctr"/>
            <a:r>
              <a:rPr lang="en-US" altLang="zh-CN" sz="2665" i="1">
                <a:solidFill>
                  <a:schemeClr val="bg1"/>
                </a:solidFill>
                <a:latin typeface="华文细黑" panose="02010600040101010101" pitchFamily="2" charset="-122"/>
                <a:ea typeface="华文细黑" panose="02010600040101010101" pitchFamily="2" charset="-122"/>
              </a:rPr>
              <a:t>1</a:t>
            </a:r>
            <a:endParaRPr lang="zh-CN" altLang="en-US" sz="2665" i="1">
              <a:solidFill>
                <a:schemeClr val="bg1"/>
              </a:solidFill>
              <a:latin typeface="华文细黑" panose="02010600040101010101" pitchFamily="2" charset="-122"/>
              <a:ea typeface="华文细黑" panose="02010600040101010101" pitchFamily="2" charset="-122"/>
            </a:endParaRPr>
          </a:p>
        </p:txBody>
      </p:sp>
      <p:sp>
        <p:nvSpPr>
          <p:cNvPr id="16" name="文本框 15" title=""/>
          <p:cNvSpPr txBox="1"/>
          <p:nvPr/>
        </p:nvSpPr>
        <p:spPr>
          <a:xfrm>
            <a:off x="4535390" y="4302867"/>
            <a:ext cx="540061" cy="501650"/>
          </a:xfrm>
          <a:prstGeom prst="rect">
            <a:avLst/>
          </a:prstGeom>
          <a:noFill/>
        </p:spPr>
        <p:txBody>
          <a:bodyPr wrap="square" rtlCol="0">
            <a:spAutoFit/>
          </a:bodyPr>
          <a:lstStyle/>
          <a:p>
            <a:pPr algn="ctr"/>
            <a:r>
              <a:rPr lang="en-US" altLang="zh-CN" sz="2665" i="1">
                <a:solidFill>
                  <a:schemeClr val="bg1"/>
                </a:solidFill>
                <a:latin typeface="华文细黑" panose="02010600040101010101" pitchFamily="2" charset="-122"/>
                <a:ea typeface="华文细黑" panose="02010600040101010101" pitchFamily="2" charset="-122"/>
              </a:rPr>
              <a:t>2</a:t>
            </a:r>
            <a:endParaRPr lang="zh-CN" altLang="en-US" sz="2665" i="1">
              <a:solidFill>
                <a:schemeClr val="bg1"/>
              </a:solidFill>
              <a:latin typeface="华文细黑" panose="02010600040101010101" pitchFamily="2" charset="-122"/>
              <a:ea typeface="华文细黑" panose="02010600040101010101" pitchFamily="2" charset="-122"/>
            </a:endParaRPr>
          </a:p>
        </p:txBody>
      </p:sp>
      <p:sp>
        <p:nvSpPr>
          <p:cNvPr id="7" name="TextBox 10" title=""/>
          <p:cNvSpPr txBox="1"/>
          <p:nvPr/>
        </p:nvSpPr>
        <p:spPr>
          <a:xfrm>
            <a:off x="5553710" y="4302760"/>
            <a:ext cx="3013075" cy="460375"/>
          </a:xfrm>
          <a:prstGeom prst="rect">
            <a:avLst/>
          </a:prstGeom>
          <a:noFill/>
          <a:ln w="9525">
            <a:noFill/>
          </a:ln>
        </p:spPr>
        <p:txBody>
          <a:bodyPr wrap="square">
            <a:spAutoFit/>
          </a:bodyPr>
          <a:lstStyle/>
          <a:p>
            <a:pPr eaLnBrk="1" hangingPunct="1"/>
            <a:r>
              <a:rPr lang="zh-CN" sz="2400" b="1">
                <a:solidFill>
                  <a:schemeClr val="tx1">
                    <a:lumMod val="65000"/>
                    <a:lumOff val="35000"/>
                  </a:schemeClr>
                </a:solidFill>
                <a:latin typeface="微软雅黑" panose="020b0503020204020204" pitchFamily="34" charset="-122"/>
                <a:ea typeface="微软雅黑" panose="020b0503020204020204" pitchFamily="34" charset="-122"/>
                <a:sym typeface="+mn-ea"/>
              </a:rPr>
              <a:t>运用</a:t>
            </a:r>
            <a:r>
              <a:rPr sz="2400" b="1">
                <a:solidFill>
                  <a:schemeClr val="tx1">
                    <a:lumMod val="65000"/>
                    <a:lumOff val="35000"/>
                  </a:schemeClr>
                </a:solidFill>
                <a:latin typeface="微软雅黑" panose="020b0503020204020204" pitchFamily="34" charset="-122"/>
                <a:ea typeface="微软雅黑" panose="020b0503020204020204" pitchFamily="34" charset="-122"/>
                <a:sym typeface="+mn-ea"/>
              </a:rPr>
              <a:t>“三步开头法”</a:t>
            </a:r>
            <a:endPar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16398" name="TextBox 10" title=""/>
          <p:cNvSpPr txBox="1"/>
          <p:nvPr/>
        </p:nvSpPr>
        <p:spPr>
          <a:xfrm>
            <a:off x="5553710" y="2611120"/>
            <a:ext cx="3013075" cy="460375"/>
          </a:xfrm>
          <a:prstGeom prst="rect">
            <a:avLst/>
          </a:prstGeom>
          <a:noFill/>
          <a:ln w="9525">
            <a:noFill/>
          </a:ln>
        </p:spPr>
        <p:txBody>
          <a:bodyPr wrap="square">
            <a:spAutoFit/>
          </a:bodyPr>
          <a:lstStyle/>
          <a:p>
            <a:pPr eaLnBrk="1" hangingPunct="1"/>
            <a:r>
              <a:rPr sz="2400" b="1">
                <a:solidFill>
                  <a:schemeClr val="tx1">
                    <a:lumMod val="65000"/>
                    <a:lumOff val="35000"/>
                  </a:schemeClr>
                </a:solidFill>
                <a:latin typeface="微软雅黑" panose="020b0503020204020204" pitchFamily="34" charset="-122"/>
                <a:ea typeface="微软雅黑" panose="020b0503020204020204" pitchFamily="34" charset="-122"/>
                <a:sym typeface="+mn-ea"/>
              </a:rPr>
              <a:t>认识“三步开头法”</a:t>
            </a:r>
            <a:endParaRPr lang="zh-CN" altLang="en-US" sz="2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p:bldP spid="1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文本框 7" title=""/>
          <p:cNvSpPr txBox="1"/>
          <p:nvPr/>
        </p:nvSpPr>
        <p:spPr>
          <a:xfrm>
            <a:off x="1974215" y="438785"/>
            <a:ext cx="8442325" cy="2861310"/>
          </a:xfrm>
          <a:prstGeom prst="rect">
            <a:avLst/>
          </a:prstGeom>
          <a:noFill/>
        </p:spPr>
        <p:txBody>
          <a:bodyPr wrap="square" rtlCol="0">
            <a:spAutoFit/>
          </a:bodyPr>
          <a:lstStyle/>
          <a:p>
            <a:pPr>
              <a:lnSpc>
                <a:spcPct val="200000"/>
              </a:lnSpc>
            </a:pPr>
            <a:endParaRPr lang="zh-CN" altLang="en-US">
              <a:solidFill>
                <a:schemeClr val="tx1">
                  <a:lumMod val="75000"/>
                  <a:lumOff val="25000"/>
                </a:schemeClr>
              </a:solidFill>
              <a:latin typeface="方正北魏楷书简体" panose="03000509000000000000" charset="-122"/>
              <a:ea typeface="方正北魏楷书简体" panose="03000509000000000000" charset="-122"/>
              <a:sym typeface="+mn-ea"/>
            </a:endParaRPr>
          </a:p>
          <a:p>
            <a:pPr>
              <a:lnSpc>
                <a:spcPct val="20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     【广东省化州市】古希腊神话中有这样 一个故事：在苍茫的大海上有一座美丽的小岛，可周围暗礁遍布，岛上住着长者鹰的翅膀的塞壬女妖日日夜夜唱着优美动听的魔歌引诱过往的船只。而那些船只经受不住歌声的诱惑，前往小岛，结局只能是触礁，船毁人亡，成为妖怪们的猎物。</a:t>
            </a:r>
          </a:p>
        </p:txBody>
      </p:sp>
      <p:sp>
        <p:nvSpPr>
          <p:cNvPr id="9" name="文本框 8" title=""/>
          <p:cNvSpPr txBox="1"/>
          <p:nvPr/>
        </p:nvSpPr>
        <p:spPr>
          <a:xfrm>
            <a:off x="1973580" y="3584575"/>
            <a:ext cx="8442960" cy="2527935"/>
          </a:xfrm>
          <a:prstGeom prst="rect">
            <a:avLst/>
          </a:prstGeom>
          <a:noFill/>
        </p:spPr>
        <p:txBody>
          <a:bodyPr wrap="square" rtlCol="0">
            <a:spAutoFit/>
          </a:bodyPr>
          <a:lstStyle/>
          <a:p>
            <a:pPr>
              <a:lnSpc>
                <a:spcPct val="220000"/>
              </a:lnSpc>
            </a:pPr>
            <a:endParaRPr lang="zh-CN" altLang="en-US">
              <a:latin typeface="方正北魏楷书简体" panose="03000509000000000000" charset="-122"/>
              <a:ea typeface="方正北魏楷书简体" panose="03000509000000000000" charset="-122"/>
            </a:endParaRPr>
          </a:p>
          <a:p>
            <a:pPr>
              <a:lnSpc>
                <a:spcPct val="220000"/>
              </a:lnSpc>
            </a:pPr>
            <a:r>
              <a:rPr lang="zh-CN" altLang="en-US">
                <a:solidFill>
                  <a:srgbClr val="FF0000"/>
                </a:solidFill>
                <a:latin typeface="方正北魏楷书简体" panose="03000509000000000000" charset="-122"/>
                <a:ea typeface="方正北魏楷书简体" panose="03000509000000000000" charset="-122"/>
              </a:rPr>
              <a:t>古希腊神话中的塞壬女妖，利用她那充满诱惑力的歌声令无数过往的船只成为她们的猎物。</a:t>
            </a:r>
            <a:r>
              <a:rPr lang="zh-CN" altLang="en-US">
                <a:solidFill>
                  <a:srgbClr val="00B050"/>
                </a:solidFill>
                <a:latin typeface="方正北魏楷书简体" panose="03000509000000000000" charset="-122"/>
                <a:ea typeface="方正北魏楷书简体" panose="03000509000000000000" charset="-122"/>
              </a:rPr>
              <a:t>现实生活中，诱惑更是无处不在。</a:t>
            </a:r>
            <a:r>
              <a:rPr lang="zh-CN" altLang="en-US">
                <a:solidFill>
                  <a:srgbClr val="7030A0"/>
                </a:solidFill>
                <a:latin typeface="方正北魏楷书简体" panose="03000509000000000000" charset="-122"/>
                <a:ea typeface="方正北魏楷书简体" panose="03000509000000000000" charset="-122"/>
              </a:rPr>
              <a:t>面对生活中的种种陷阱，我们要抵制诱惑的意志。</a:t>
            </a:r>
          </a:p>
        </p:txBody>
      </p:sp>
      <p:cxnSp>
        <p:nvCxnSpPr>
          <p:cNvPr id="10" name="直接连接符 9" title=""/>
          <p:cNvCxnSpPr/>
          <p:nvPr/>
        </p:nvCxnSpPr>
        <p:spPr>
          <a:xfrm flipV="1">
            <a:off x="1020445" y="3685540"/>
            <a:ext cx="1015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标注 10" title=""/>
          <p:cNvSpPr/>
          <p:nvPr/>
        </p:nvSpPr>
        <p:spPr>
          <a:xfrm>
            <a:off x="5127625" y="3806825"/>
            <a:ext cx="1304925" cy="532130"/>
          </a:xfrm>
          <a:prstGeom prst="wedgeRectCallout">
            <a:avLst>
              <a:gd name="adj1" fmla="val -32751"/>
              <a:gd name="adj2" fmla="val 81153"/>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title=""/>
          <p:cNvSpPr txBox="1"/>
          <p:nvPr/>
        </p:nvSpPr>
        <p:spPr>
          <a:xfrm>
            <a:off x="5225415" y="3888740"/>
            <a:ext cx="1155065" cy="368300"/>
          </a:xfrm>
          <a:prstGeom prst="rect">
            <a:avLst/>
          </a:prstGeom>
          <a:noFill/>
        </p:spPr>
        <p:txBody>
          <a:bodyPr wrap="square" rtlCol="0">
            <a:spAutoFit/>
          </a:bodyPr>
          <a:lstStyle/>
          <a:p>
            <a:r>
              <a:rPr lang="zh-CN" altLang="en-US">
                <a:solidFill>
                  <a:srgbClr val="FF0000"/>
                </a:solidFill>
                <a:latin typeface="方正北魏楷书简体" panose="03000509000000000000" charset="-122"/>
                <a:ea typeface="方正北魏楷书简体" panose="03000509000000000000" charset="-122"/>
              </a:rPr>
              <a:t>引用材料</a:t>
            </a:r>
          </a:p>
        </p:txBody>
      </p:sp>
      <p:sp>
        <p:nvSpPr>
          <p:cNvPr id="16" name="矩形标注 15" title=""/>
          <p:cNvSpPr/>
          <p:nvPr/>
        </p:nvSpPr>
        <p:spPr>
          <a:xfrm>
            <a:off x="5105400" y="5636260"/>
            <a:ext cx="1350010" cy="584835"/>
          </a:xfrm>
          <a:prstGeom prst="wedgeRectCallout">
            <a:avLst>
              <a:gd name="adj1" fmla="val -33160"/>
              <a:gd name="adj2" fmla="val -84527"/>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title=""/>
          <p:cNvSpPr txBox="1"/>
          <p:nvPr/>
        </p:nvSpPr>
        <p:spPr>
          <a:xfrm>
            <a:off x="5194935" y="5744210"/>
            <a:ext cx="1383030" cy="368300"/>
          </a:xfrm>
          <a:prstGeom prst="rect">
            <a:avLst/>
          </a:prstGeom>
          <a:noFill/>
        </p:spPr>
        <p:txBody>
          <a:bodyPr wrap="square" rtlCol="0">
            <a:spAutoFit/>
          </a:bodyPr>
          <a:lstStyle/>
          <a:p>
            <a:r>
              <a:rPr lang="zh-CN" altLang="en-US">
                <a:solidFill>
                  <a:srgbClr val="00B050"/>
                </a:solidFill>
                <a:latin typeface="方正北魏楷书简体" panose="03000509000000000000" charset="-122"/>
                <a:ea typeface="方正北魏楷书简体" panose="03000509000000000000" charset="-122"/>
              </a:rPr>
              <a:t>评论材料</a:t>
            </a:r>
          </a:p>
        </p:txBody>
      </p:sp>
      <p:sp>
        <p:nvSpPr>
          <p:cNvPr id="19" name="文本框 18" title=""/>
          <p:cNvSpPr txBox="1"/>
          <p:nvPr/>
        </p:nvSpPr>
        <p:spPr>
          <a:xfrm>
            <a:off x="7985760" y="5744845"/>
            <a:ext cx="1383030" cy="368300"/>
          </a:xfrm>
          <a:prstGeom prst="rect">
            <a:avLst/>
          </a:prstGeom>
          <a:noFill/>
        </p:spPr>
        <p:txBody>
          <a:bodyPr wrap="square" rtlCol="0">
            <a:spAutoFit/>
          </a:bodyPr>
          <a:lstStyle/>
          <a:p>
            <a:r>
              <a:rPr lang="zh-CN" altLang="en-US">
                <a:solidFill>
                  <a:srgbClr val="7030A0"/>
                </a:solidFill>
                <a:latin typeface="方正北魏楷书简体" panose="03000509000000000000" charset="-122"/>
                <a:ea typeface="方正北魏楷书简体" panose="03000509000000000000" charset="-122"/>
              </a:rPr>
              <a:t>说明观点</a:t>
            </a:r>
          </a:p>
        </p:txBody>
      </p:sp>
      <p:sp>
        <p:nvSpPr>
          <p:cNvPr id="3" name="矩形标注 2" title=""/>
          <p:cNvSpPr/>
          <p:nvPr/>
        </p:nvSpPr>
        <p:spPr>
          <a:xfrm>
            <a:off x="7838440" y="5636260"/>
            <a:ext cx="1350010" cy="584835"/>
          </a:xfrm>
          <a:prstGeom prst="wedgeRectCallout">
            <a:avLst>
              <a:gd name="adj1" fmla="val -33160"/>
              <a:gd name="adj2" fmla="val -84527"/>
            </a:avLst>
          </a:prstGeom>
          <a:no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title=""/>
          <p:cNvSpPr txBox="1"/>
          <p:nvPr/>
        </p:nvSpPr>
        <p:spPr>
          <a:xfrm>
            <a:off x="432435" y="589280"/>
            <a:ext cx="1153160" cy="583565"/>
          </a:xfrm>
          <a:prstGeom prst="rect">
            <a:avLst/>
          </a:prstGeom>
          <a:noFill/>
        </p:spPr>
        <p:txBody>
          <a:bodyPr wrap="square" rtlCol="0">
            <a:spAutoFit/>
          </a:bodyPr>
          <a:lstStyle/>
          <a:p>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sym typeface="+mn-ea"/>
              </a:rPr>
              <a:t>材料</a:t>
            </a:r>
          </a:p>
        </p:txBody>
      </p:sp>
      <p:sp>
        <p:nvSpPr>
          <p:cNvPr id="22536" name="Oval 8" title=""/>
          <p:cNvSpPr/>
          <p:nvPr/>
        </p:nvSpPr>
        <p:spPr>
          <a:xfrm>
            <a:off x="196850" y="265430"/>
            <a:ext cx="1494155" cy="1230630"/>
          </a:xfrm>
          <a:prstGeom prst="ellipse">
            <a:avLst/>
          </a:prstGeom>
          <a:noFill/>
          <a:ln w="6350" cap="flat" cmpd="sng">
            <a:solidFill>
              <a:schemeClr val="accent5">
                <a:lumMod val="75000"/>
              </a:schemeClr>
            </a:solidFill>
            <a:prstDash val="dash"/>
            <a:headEnd type="none" w="med" len="med"/>
            <a:tailEnd type="none" w="med" len="med"/>
          </a:ln>
        </p:spPr>
        <p:txBody>
          <a:bodyPr/>
          <a:lstStyle/>
          <a:p>
            <a:endParaRPr lang="zh-CN" altLang="en-US">
              <a:latin typeface="Arial" panose="020b0604020202020204" pitchFamily="34" charset="0"/>
            </a:endParaRPr>
          </a:p>
        </p:txBody>
      </p:sp>
      <p:sp>
        <p:nvSpPr>
          <p:cNvPr id="6" name="文本框 5" title=""/>
          <p:cNvSpPr txBox="1"/>
          <p:nvPr/>
        </p:nvSpPr>
        <p:spPr>
          <a:xfrm>
            <a:off x="432435" y="4191000"/>
            <a:ext cx="1148715" cy="583565"/>
          </a:xfrm>
          <a:prstGeom prst="rect">
            <a:avLst/>
          </a:prstGeom>
          <a:noFill/>
        </p:spPr>
        <p:txBody>
          <a:bodyPr wrap="square" rtlCol="0">
            <a:spAutoFit/>
          </a:bodyPr>
          <a:lstStyle/>
          <a:p>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sym typeface="+mn-ea"/>
              </a:rPr>
              <a:t>示例</a:t>
            </a:r>
          </a:p>
        </p:txBody>
      </p:sp>
      <p:sp>
        <p:nvSpPr>
          <p:cNvPr id="7" name="Oval 8" title=""/>
          <p:cNvSpPr/>
          <p:nvPr/>
        </p:nvSpPr>
        <p:spPr>
          <a:xfrm>
            <a:off x="196850" y="3867150"/>
            <a:ext cx="1494155" cy="1230630"/>
          </a:xfrm>
          <a:prstGeom prst="ellipse">
            <a:avLst/>
          </a:prstGeom>
          <a:noFill/>
          <a:ln w="6350" cap="flat" cmpd="sng">
            <a:solidFill>
              <a:schemeClr val="accent5">
                <a:lumMod val="75000"/>
              </a:schemeClr>
            </a:solidFill>
            <a:prstDash val="dash"/>
            <a:headEnd type="none" w="med" len="med"/>
            <a:tailEnd type="none" w="med" len="med"/>
          </a:ln>
        </p:spPr>
        <p:txBody>
          <a:bodyPr/>
          <a:lstStyle/>
          <a:p>
            <a:endParaRPr lang="zh-CN" altLang="en-US">
              <a:latin typeface="Arial" panose="020b0604020202020204" pitchFamily="34" charset="0"/>
            </a:endParaRPr>
          </a:p>
        </p:txBody>
      </p:sp>
      <p:cxnSp>
        <p:nvCxnSpPr>
          <p:cNvPr id="2" name="直接连接符 1" title=""/>
          <p:cNvCxnSpPr/>
          <p:nvPr/>
        </p:nvCxnSpPr>
        <p:spPr>
          <a:xfrm>
            <a:off x="4808855" y="2769235"/>
            <a:ext cx="5477510" cy="4445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title=""/>
          <p:cNvCxnSpPr/>
          <p:nvPr/>
        </p:nvCxnSpPr>
        <p:spPr>
          <a:xfrm>
            <a:off x="1974215" y="3300095"/>
            <a:ext cx="3986530" cy="8255"/>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4" name="矩形标注 13" title=""/>
          <p:cNvSpPr/>
          <p:nvPr/>
        </p:nvSpPr>
        <p:spPr>
          <a:xfrm>
            <a:off x="6577965" y="2954655"/>
            <a:ext cx="1664970" cy="629920"/>
          </a:xfrm>
          <a:prstGeom prst="wedgeRectCallout">
            <a:avLst>
              <a:gd name="adj1" fmla="val -23798"/>
              <a:gd name="adj2" fmla="val -64516"/>
            </a:avLst>
          </a:prstGeom>
          <a:noFill/>
          <a:ln w="28575">
            <a:solidFill>
              <a:schemeClr val="accent6">
                <a:lumMod val="7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accent6">
                    <a:lumMod val="75000"/>
                  </a:schemeClr>
                </a:solidFill>
                <a:latin typeface="方正北魏楷书简体" panose="03000509000000000000" charset="-122"/>
                <a:ea typeface="方正北魏楷书简体" panose="03000509000000000000" charset="-122"/>
              </a:rPr>
              <a:t>抵制诱惑</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childTnLst>
                    </p:cTn>
                  </p:par>
                  <p:par>
                    <p:cTn id="49" fill="hold" nodeType="clickPar">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childTnLst>
                    </p:cTn>
                  </p:par>
                  <p:par>
                    <p:cTn id="61" fill="hold" nodeType="clickPar">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6" grpId="0" animBg="1"/>
      <p:bldP spid="17" grpId="0"/>
      <p:bldP spid="19" grpId="0"/>
      <p:bldP spid="3" grpId="0" animBg="1"/>
      <p:bldP spid="6" grpId="0"/>
      <p:bldP spid="7" grpId="0" animBg="1"/>
      <p:bldP spid="14"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15" name="直接连接符 14" title=""/>
          <p:cNvCxnSpPr/>
          <p:nvPr/>
        </p:nvCxnSpPr>
        <p:spPr>
          <a:xfrm flipV="1">
            <a:off x="11158746" y="3471904"/>
            <a:ext cx="1033254" cy="554994"/>
          </a:xfrm>
          <a:prstGeom prst="line">
            <a:avLst/>
          </a:prstGeom>
          <a:ln w="127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3" name="文本框 2" title=""/>
          <p:cNvSpPr txBox="1"/>
          <p:nvPr/>
        </p:nvSpPr>
        <p:spPr>
          <a:xfrm>
            <a:off x="508635" y="407035"/>
            <a:ext cx="2680335" cy="645160"/>
          </a:xfrm>
          <a:prstGeom prst="rect">
            <a:avLst/>
          </a:prstGeom>
          <a:noFill/>
        </p:spPr>
        <p:txBody>
          <a:bodyPr wrap="square" rtlCol="0">
            <a:spAutoFit/>
          </a:bodyPr>
          <a:lstStyle/>
          <a:p>
            <a:r>
              <a:rPr lang="zh-CN" altLang="en-US" sz="3600" b="1">
                <a:solidFill>
                  <a:schemeClr val="tx1">
                    <a:lumMod val="65000"/>
                    <a:lumOff val="35000"/>
                  </a:schemeClr>
                </a:solidFill>
                <a:latin typeface="微软雅黑" panose="020b0503020204020204" pitchFamily="34" charset="-122"/>
                <a:ea typeface="微软雅黑" panose="020b0503020204020204" pitchFamily="34" charset="-122"/>
              </a:rPr>
              <a:t>三步开头法</a:t>
            </a:r>
          </a:p>
        </p:txBody>
      </p:sp>
      <p:sp>
        <p:nvSpPr>
          <p:cNvPr id="5" name="文本框 4" title=""/>
          <p:cNvSpPr txBox="1"/>
          <p:nvPr/>
        </p:nvSpPr>
        <p:spPr>
          <a:xfrm>
            <a:off x="5224145" y="2498725"/>
            <a:ext cx="4081780" cy="460375"/>
          </a:xfrm>
          <a:prstGeom prst="rect">
            <a:avLst/>
          </a:prstGeom>
          <a:noFill/>
        </p:spPr>
        <p:txBody>
          <a:bodyPr wrap="square" rtlCol="0">
            <a:spAutoFit/>
          </a:bodyPr>
          <a:lstStyle/>
          <a:p>
            <a:r>
              <a:rPr lang="zh-CN" altLang="en-US" sz="2400">
                <a:solidFill>
                  <a:schemeClr val="tx1">
                    <a:lumMod val="65000"/>
                    <a:lumOff val="35000"/>
                  </a:schemeClr>
                </a:solidFill>
                <a:latin typeface="方正北魏楷书简体" panose="03000509000000000000" charset="-122"/>
                <a:ea typeface="方正北魏楷书简体" panose="03000509000000000000" charset="-122"/>
              </a:rPr>
              <a:t>引材</a:t>
            </a:r>
            <a:r>
              <a:rPr lang="en-US" altLang="zh-CN" sz="2400">
                <a:solidFill>
                  <a:schemeClr val="tx1">
                    <a:lumMod val="65000"/>
                    <a:lumOff val="35000"/>
                  </a:schemeClr>
                </a:solidFill>
                <a:latin typeface="方正北魏楷书简体" panose="03000509000000000000" charset="-122"/>
                <a:ea typeface="方正北魏楷书简体" panose="03000509000000000000" charset="-122"/>
              </a:rPr>
              <a:t>+</a:t>
            </a:r>
            <a:r>
              <a:rPr lang="zh-CN" altLang="en-US" sz="2400">
                <a:solidFill>
                  <a:schemeClr val="tx1">
                    <a:lumMod val="65000"/>
                    <a:lumOff val="35000"/>
                  </a:schemeClr>
                </a:solidFill>
                <a:latin typeface="方正北魏楷书简体" panose="03000509000000000000" charset="-122"/>
                <a:ea typeface="方正北魏楷书简体" panose="03000509000000000000" charset="-122"/>
              </a:rPr>
              <a:t>评材</a:t>
            </a:r>
            <a:r>
              <a:rPr lang="en-US" altLang="zh-CN" sz="2400">
                <a:solidFill>
                  <a:schemeClr val="tx1">
                    <a:lumMod val="65000"/>
                    <a:lumOff val="35000"/>
                  </a:schemeClr>
                </a:solidFill>
                <a:latin typeface="方正北魏楷书简体" panose="03000509000000000000" charset="-122"/>
                <a:ea typeface="方正北魏楷书简体" panose="03000509000000000000" charset="-122"/>
              </a:rPr>
              <a:t>+</a:t>
            </a:r>
            <a:r>
              <a:rPr lang="zh-CN" altLang="en-US" sz="2400">
                <a:solidFill>
                  <a:schemeClr val="tx1">
                    <a:lumMod val="65000"/>
                    <a:lumOff val="35000"/>
                  </a:schemeClr>
                </a:solidFill>
                <a:latin typeface="方正北魏楷书简体" panose="03000509000000000000" charset="-122"/>
                <a:ea typeface="方正北魏楷书简体" panose="03000509000000000000" charset="-122"/>
              </a:rPr>
              <a:t>观点</a:t>
            </a:r>
          </a:p>
        </p:txBody>
      </p:sp>
      <p:sp>
        <p:nvSpPr>
          <p:cNvPr id="6" name="文本框 5" title=""/>
          <p:cNvSpPr txBox="1"/>
          <p:nvPr/>
        </p:nvSpPr>
        <p:spPr>
          <a:xfrm>
            <a:off x="5224145" y="4274185"/>
            <a:ext cx="4081780" cy="1641475"/>
          </a:xfrm>
          <a:prstGeom prst="rect">
            <a:avLst/>
          </a:prstGeom>
          <a:noFill/>
        </p:spPr>
        <p:txBody>
          <a:bodyPr wrap="square" rtlCol="0">
            <a:spAutoFit/>
          </a:bodyPr>
          <a:lstStyle/>
          <a:p>
            <a:pPr marL="342900" indent="-342900">
              <a:lnSpc>
                <a:spcPct val="140000"/>
              </a:lnSpc>
              <a:buFont typeface="Wingdings" panose="05000000000000000000" charset="0"/>
              <a:buChar char=""/>
            </a:pPr>
            <a:r>
              <a:rPr lang="zh-CN" altLang="en-US" sz="2400">
                <a:solidFill>
                  <a:schemeClr val="tx1">
                    <a:lumMod val="65000"/>
                    <a:lumOff val="35000"/>
                  </a:schemeClr>
                </a:solidFill>
                <a:latin typeface="方正北魏楷书简体" panose="03000509000000000000" charset="-122"/>
                <a:ea typeface="方正北魏楷书简体" panose="03000509000000000000" charset="-122"/>
              </a:rPr>
              <a:t>保证作文紧扣材料</a:t>
            </a:r>
          </a:p>
          <a:p>
            <a:pPr marL="342900" indent="-342900">
              <a:lnSpc>
                <a:spcPct val="140000"/>
              </a:lnSpc>
              <a:buFont typeface="Wingdings" panose="05000000000000000000" charset="0"/>
              <a:buChar char=""/>
            </a:pPr>
            <a:r>
              <a:rPr lang="zh-CN" altLang="en-US" sz="2400">
                <a:solidFill>
                  <a:schemeClr val="tx1">
                    <a:lumMod val="65000"/>
                    <a:lumOff val="35000"/>
                  </a:schemeClr>
                </a:solidFill>
                <a:latin typeface="方正北魏楷书简体" panose="03000509000000000000" charset="-122"/>
                <a:ea typeface="方正北魏楷书简体" panose="03000509000000000000" charset="-122"/>
              </a:rPr>
              <a:t>思路清晰、结构完整</a:t>
            </a:r>
          </a:p>
          <a:p>
            <a:pPr marL="342900" indent="-342900">
              <a:lnSpc>
                <a:spcPct val="140000"/>
              </a:lnSpc>
              <a:buFont typeface="Wingdings" panose="05000000000000000000" charset="0"/>
              <a:buChar char=""/>
            </a:pPr>
            <a:r>
              <a:rPr lang="zh-CN" altLang="en-US" sz="2400">
                <a:solidFill>
                  <a:schemeClr val="tx1">
                    <a:lumMod val="65000"/>
                    <a:lumOff val="35000"/>
                  </a:schemeClr>
                </a:solidFill>
                <a:latin typeface="方正北魏楷书简体" panose="03000509000000000000" charset="-122"/>
                <a:ea typeface="方正北魏楷书简体" panose="03000509000000000000" charset="-122"/>
              </a:rPr>
              <a:t>简单、易学</a:t>
            </a:r>
          </a:p>
        </p:txBody>
      </p:sp>
      <p:sp>
        <p:nvSpPr>
          <p:cNvPr id="13314" name="Oval 2" title=""/>
          <p:cNvSpPr/>
          <p:nvPr/>
        </p:nvSpPr>
        <p:spPr>
          <a:xfrm>
            <a:off x="3357880" y="1962785"/>
            <a:ext cx="1175385" cy="1129665"/>
          </a:xfrm>
          <a:prstGeom prst="ellipse">
            <a:avLst/>
          </a:prstGeom>
          <a:solidFill>
            <a:srgbClr val="F89E29"/>
          </a:solidFill>
          <a:ln w="9525">
            <a:noFill/>
          </a:ln>
        </p:spPr>
        <p:txBody>
          <a:bodyPr wrap="none" anchor="ctr"/>
          <a:lstStyle/>
          <a:p>
            <a:endParaRPr lang="zh-CN" altLang="en-US">
              <a:latin typeface="Arial" panose="020b0604020202020204" pitchFamily="34" charset="0"/>
            </a:endParaRPr>
          </a:p>
        </p:txBody>
      </p:sp>
      <p:pic>
        <p:nvPicPr>
          <p:cNvPr id="13315" name="Picture 3" title=""/>
          <p:cNvPicPr>
            <a:picLocks noChangeAspect="1"/>
          </p:cNvPicPr>
          <p:nvPr/>
        </p:nvPicPr>
        <p:blipFill>
          <a:blip r:embed="rId2"/>
          <a:stretch>
            <a:fillRect/>
          </a:stretch>
        </p:blipFill>
        <p:spPr>
          <a:xfrm>
            <a:off x="3293110" y="3044825"/>
            <a:ext cx="1394460" cy="273685"/>
          </a:xfrm>
          <a:prstGeom prst="rect">
            <a:avLst/>
          </a:prstGeom>
          <a:noFill/>
          <a:ln w="9525">
            <a:noFill/>
          </a:ln>
        </p:spPr>
      </p:pic>
      <p:sp>
        <p:nvSpPr>
          <p:cNvPr id="13316" name="Rectangle 5" title=""/>
          <p:cNvSpPr/>
          <p:nvPr/>
        </p:nvSpPr>
        <p:spPr>
          <a:xfrm>
            <a:off x="3357880" y="2385060"/>
            <a:ext cx="1203325" cy="430530"/>
          </a:xfrm>
          <a:prstGeom prst="rect">
            <a:avLst/>
          </a:prstGeom>
          <a:noFill/>
          <a:ln w="9525">
            <a:noFill/>
          </a:ln>
        </p:spPr>
        <p:txBody>
          <a:bodyPr wrap="square" lIns="0" tIns="0" rIns="0" bIns="0">
            <a:spAutoFit/>
          </a:bodyPr>
          <a:lstStyle/>
          <a:p>
            <a:pPr algn="ctr">
              <a:buFont typeface="Arial" panose="020b0604020202020204" pitchFamily="34" charset="0"/>
              <a:buNone/>
            </a:pPr>
            <a:r>
              <a:rPr lang="zh-CN" altLang="en-US" sz="2800" b="1">
                <a:solidFill>
                  <a:schemeClr val="bg1"/>
                </a:solidFill>
                <a:latin typeface="方正北魏楷书简体" panose="03000509000000000000" charset="-122"/>
                <a:ea typeface="方正北魏楷书简体" panose="03000509000000000000" charset="-122"/>
              </a:rPr>
              <a:t>构成</a:t>
            </a:r>
          </a:p>
        </p:txBody>
      </p:sp>
      <p:sp>
        <p:nvSpPr>
          <p:cNvPr id="13317" name="Freeform 6" title=""/>
          <p:cNvSpPr/>
          <p:nvPr/>
        </p:nvSpPr>
        <p:spPr>
          <a:xfrm>
            <a:off x="4594860" y="2272665"/>
            <a:ext cx="303530" cy="112395"/>
          </a:xfrm>
          <a:custGeom>
            <a:cxnLst>
              <a:cxn ang="0">
                <a:pos x="406093" y="158750"/>
              </a:cxn>
              <a:cxn ang="0">
                <a:pos x="410254" y="138591"/>
              </a:cxn>
              <a:cxn ang="0">
                <a:pos x="348674" y="66356"/>
              </a:cxn>
              <a:cxn ang="0">
                <a:pos x="307898" y="77275"/>
              </a:cxn>
              <a:cxn ang="0">
                <a:pos x="307898" y="73075"/>
              </a:cxn>
              <a:cxn ang="0">
                <a:pos x="307898" y="69716"/>
              </a:cxn>
              <a:cxn ang="0">
                <a:pos x="307066" y="56276"/>
              </a:cxn>
              <a:cxn ang="0">
                <a:pos x="302073" y="41157"/>
              </a:cxn>
              <a:cxn ang="0">
                <a:pos x="301241" y="38638"/>
              </a:cxn>
              <a:cxn ang="0">
                <a:pos x="301241" y="38638"/>
              </a:cxn>
              <a:cxn ang="0">
                <a:pos x="301241" y="38638"/>
              </a:cxn>
              <a:cxn ang="0">
                <a:pos x="291255" y="23519"/>
              </a:cxn>
              <a:cxn ang="0">
                <a:pos x="278773" y="11759"/>
              </a:cxn>
              <a:cxn ang="0">
                <a:pos x="246319" y="840"/>
              </a:cxn>
              <a:cxn ang="0">
                <a:pos x="212200" y="7560"/>
              </a:cxn>
              <a:cxn ang="0">
                <a:pos x="185571" y="30238"/>
              </a:cxn>
              <a:cxn ang="0">
                <a:pos x="178082" y="46197"/>
              </a:cxn>
              <a:cxn ang="0">
                <a:pos x="174753" y="61316"/>
              </a:cxn>
              <a:cxn ang="0">
                <a:pos x="148124" y="52917"/>
              </a:cxn>
              <a:cxn ang="0">
                <a:pos x="132313" y="53757"/>
              </a:cxn>
              <a:cxn ang="0">
                <a:pos x="102355" y="68036"/>
              </a:cxn>
              <a:cxn ang="0">
                <a:pos x="82384" y="110033"/>
              </a:cxn>
              <a:cxn ang="0">
                <a:pos x="81551" y="110873"/>
              </a:cxn>
              <a:cxn ang="0">
                <a:pos x="80719" y="111713"/>
              </a:cxn>
              <a:cxn ang="0">
                <a:pos x="80719" y="111713"/>
              </a:cxn>
              <a:cxn ang="0">
                <a:pos x="1664" y="151190"/>
              </a:cxn>
              <a:cxn ang="0">
                <a:pos x="0" y="158750"/>
              </a:cxn>
              <a:cxn ang="0">
                <a:pos x="406093" y="158750"/>
              </a:cxn>
            </a:cxnLst>
            <a:rect l="0" t="0" r="0" b="0"/>
            <a:pathLst>
              <a:path w="496" h="189">
                <a:moveTo>
                  <a:pt x="488" y="189"/>
                </a:moveTo>
                <a:cubicBezTo>
                  <a:pt x="491" y="182"/>
                  <a:pt x="493" y="174"/>
                  <a:pt x="493" y="165"/>
                </a:cubicBezTo>
                <a:cubicBezTo>
                  <a:pt x="496" y="124"/>
                  <a:pt x="463" y="79"/>
                  <a:pt x="419" y="79"/>
                </a:cubicBezTo>
                <a:cubicBezTo>
                  <a:pt x="401" y="79"/>
                  <a:pt x="384" y="84"/>
                  <a:pt x="370" y="92"/>
                </a:cubicBezTo>
                <a:cubicBezTo>
                  <a:pt x="370" y="91"/>
                  <a:pt x="370" y="89"/>
                  <a:pt x="370" y="87"/>
                </a:cubicBezTo>
                <a:cubicBezTo>
                  <a:pt x="370" y="86"/>
                  <a:pt x="370" y="84"/>
                  <a:pt x="370" y="83"/>
                </a:cubicBezTo>
                <a:cubicBezTo>
                  <a:pt x="371" y="78"/>
                  <a:pt x="370" y="72"/>
                  <a:pt x="369" y="67"/>
                </a:cubicBezTo>
                <a:cubicBezTo>
                  <a:pt x="368" y="61"/>
                  <a:pt x="366" y="55"/>
                  <a:pt x="363" y="49"/>
                </a:cubicBezTo>
                <a:cubicBezTo>
                  <a:pt x="363" y="48"/>
                  <a:pt x="363" y="47"/>
                  <a:pt x="362" y="46"/>
                </a:cubicBezTo>
                <a:cubicBezTo>
                  <a:pt x="362" y="46"/>
                  <a:pt x="362" y="46"/>
                  <a:pt x="362" y="46"/>
                </a:cubicBezTo>
                <a:cubicBezTo>
                  <a:pt x="362" y="46"/>
                  <a:pt x="362" y="46"/>
                  <a:pt x="362" y="46"/>
                </a:cubicBezTo>
                <a:cubicBezTo>
                  <a:pt x="360" y="41"/>
                  <a:pt x="357" y="37"/>
                  <a:pt x="350" y="28"/>
                </a:cubicBezTo>
                <a:cubicBezTo>
                  <a:pt x="346" y="22"/>
                  <a:pt x="340" y="18"/>
                  <a:pt x="335" y="14"/>
                </a:cubicBezTo>
                <a:cubicBezTo>
                  <a:pt x="323" y="6"/>
                  <a:pt x="310" y="2"/>
                  <a:pt x="296" y="1"/>
                </a:cubicBezTo>
                <a:cubicBezTo>
                  <a:pt x="281" y="0"/>
                  <a:pt x="268" y="2"/>
                  <a:pt x="255" y="9"/>
                </a:cubicBezTo>
                <a:cubicBezTo>
                  <a:pt x="242" y="15"/>
                  <a:pt x="231" y="24"/>
                  <a:pt x="223" y="36"/>
                </a:cubicBezTo>
                <a:cubicBezTo>
                  <a:pt x="220" y="43"/>
                  <a:pt x="217" y="49"/>
                  <a:pt x="214" y="55"/>
                </a:cubicBezTo>
                <a:cubicBezTo>
                  <a:pt x="212" y="61"/>
                  <a:pt x="211" y="67"/>
                  <a:pt x="210" y="73"/>
                </a:cubicBezTo>
                <a:cubicBezTo>
                  <a:pt x="200" y="67"/>
                  <a:pt x="189" y="64"/>
                  <a:pt x="178" y="63"/>
                </a:cubicBezTo>
                <a:cubicBezTo>
                  <a:pt x="171" y="63"/>
                  <a:pt x="165" y="64"/>
                  <a:pt x="159" y="64"/>
                </a:cubicBezTo>
                <a:cubicBezTo>
                  <a:pt x="145" y="67"/>
                  <a:pt x="133" y="72"/>
                  <a:pt x="123" y="81"/>
                </a:cubicBezTo>
                <a:cubicBezTo>
                  <a:pt x="109" y="94"/>
                  <a:pt x="100" y="112"/>
                  <a:pt x="99" y="131"/>
                </a:cubicBezTo>
                <a:cubicBezTo>
                  <a:pt x="98" y="131"/>
                  <a:pt x="98" y="132"/>
                  <a:pt x="98" y="132"/>
                </a:cubicBezTo>
                <a:cubicBezTo>
                  <a:pt x="92" y="131"/>
                  <a:pt x="86" y="130"/>
                  <a:pt x="97" y="133"/>
                </a:cubicBezTo>
                <a:cubicBezTo>
                  <a:pt x="97" y="133"/>
                  <a:pt x="97" y="133"/>
                  <a:pt x="97" y="133"/>
                </a:cubicBezTo>
                <a:cubicBezTo>
                  <a:pt x="59" y="125"/>
                  <a:pt x="17" y="137"/>
                  <a:pt x="2" y="180"/>
                </a:cubicBezTo>
                <a:cubicBezTo>
                  <a:pt x="1" y="183"/>
                  <a:pt x="0" y="186"/>
                  <a:pt x="0" y="189"/>
                </a:cubicBezTo>
                <a:lnTo>
                  <a:pt x="488" y="189"/>
                </a:lnTo>
                <a:close/>
              </a:path>
            </a:pathLst>
          </a:custGeom>
          <a:solidFill>
            <a:srgbClr val="FFFFFF">
              <a:alpha val="100000"/>
            </a:srgbClr>
          </a:solidFill>
          <a:ln w="9525">
            <a:noFill/>
          </a:ln>
        </p:spPr>
        <p:txBody>
          <a:bodyPr/>
          <a:lstStyle/>
          <a:p>
            <a:endParaRPr lang="zh-CN" altLang="en-US"/>
          </a:p>
        </p:txBody>
      </p:sp>
      <p:grpSp>
        <p:nvGrpSpPr>
          <p:cNvPr id="13318" name="Group 7" title=""/>
          <p:cNvGrpSpPr/>
          <p:nvPr/>
        </p:nvGrpSpPr>
        <p:grpSpPr>
          <a:xfrm>
            <a:off x="3084830" y="1832610"/>
            <a:ext cx="131445" cy="123825"/>
            <a:chOff x="223" y="203"/>
            <a:chExt cx="213" cy="211"/>
          </a:xfrm>
        </p:grpSpPr>
        <p:sp>
          <p:nvSpPr>
            <p:cNvPr id="13325" name="Freeform 8"/>
            <p:cNvSpPr/>
            <p:nvPr/>
          </p:nvSpPr>
          <p:spPr>
            <a:xfrm>
              <a:off x="223" y="203"/>
              <a:ext cx="213" cy="211"/>
            </a:xfrm>
            <a:custGeom>
              <a:cxnLst>
                <a:cxn ang="0">
                  <a:pos x="133" y="0"/>
                </a:cxn>
                <a:cxn ang="0">
                  <a:pos x="130" y="90"/>
                </a:cxn>
                <a:cxn ang="0">
                  <a:pos x="213" y="130"/>
                </a:cxn>
                <a:cxn ang="0">
                  <a:pos x="121" y="130"/>
                </a:cxn>
                <a:cxn ang="0">
                  <a:pos x="83" y="211"/>
                </a:cxn>
                <a:cxn ang="0">
                  <a:pos x="83" y="121"/>
                </a:cxn>
                <a:cxn ang="0">
                  <a:pos x="0" y="81"/>
                </a:cxn>
                <a:cxn ang="0">
                  <a:pos x="93" y="81"/>
                </a:cxn>
                <a:cxn ang="0">
                  <a:pos x="133" y="0"/>
                </a:cxn>
              </a:cxnLst>
              <a:rect l="0" t="0" r="0" b="0"/>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alpha val="100000"/>
              </a:srgbClr>
            </a:solidFill>
            <a:ln w="9525">
              <a:noFill/>
            </a:ln>
          </p:spPr>
          <p:txBody>
            <a:bodyPr/>
            <a:lstStyle/>
            <a:p>
              <a:endParaRPr lang="zh-CN" altLang="en-US"/>
            </a:p>
          </p:txBody>
        </p:sp>
        <p:sp>
          <p:nvSpPr>
            <p:cNvPr id="13326" name="Oval 9"/>
            <p:cNvSpPr/>
            <p:nvPr/>
          </p:nvSpPr>
          <p:spPr>
            <a:xfrm>
              <a:off x="259" y="239"/>
              <a:ext cx="142" cy="139"/>
            </a:xfrm>
            <a:prstGeom prst="ellipse">
              <a:avLst/>
            </a:prstGeom>
            <a:solidFill>
              <a:srgbClr val="FFFFFF">
                <a:alpha val="16862"/>
              </a:srgbClr>
            </a:solidFill>
            <a:ln w="9525">
              <a:noFill/>
            </a:ln>
          </p:spPr>
          <p:txBody>
            <a:bodyPr/>
            <a:lstStyle/>
            <a:p>
              <a:endParaRPr lang="zh-CN" altLang="en-US">
                <a:latin typeface="Arial" panose="020b0604020202020204" pitchFamily="34" charset="0"/>
              </a:endParaRPr>
            </a:p>
          </p:txBody>
        </p:sp>
      </p:grpSp>
      <p:sp>
        <p:nvSpPr>
          <p:cNvPr id="13319" name="Freeform 10" title=""/>
          <p:cNvSpPr/>
          <p:nvPr/>
        </p:nvSpPr>
        <p:spPr>
          <a:xfrm>
            <a:off x="3843020" y="1961515"/>
            <a:ext cx="252730" cy="92710"/>
          </a:xfrm>
          <a:custGeom>
            <a:cxnLst>
              <a:cxn ang="0">
                <a:pos x="337369" y="130175"/>
              </a:cxn>
              <a:cxn ang="0">
                <a:pos x="340826" y="113645"/>
              </a:cxn>
              <a:cxn ang="0">
                <a:pos x="289668" y="54412"/>
              </a:cxn>
              <a:cxn ang="0">
                <a:pos x="255792" y="63366"/>
              </a:cxn>
              <a:cxn ang="0">
                <a:pos x="255792" y="59922"/>
              </a:cxn>
              <a:cxn ang="0">
                <a:pos x="255792" y="57167"/>
              </a:cxn>
              <a:cxn ang="0">
                <a:pos x="255101" y="46147"/>
              </a:cxn>
              <a:cxn ang="0">
                <a:pos x="250953" y="33749"/>
              </a:cxn>
              <a:cxn ang="0">
                <a:pos x="250262" y="31683"/>
              </a:cxn>
              <a:cxn ang="0">
                <a:pos x="250262" y="31683"/>
              </a:cxn>
              <a:cxn ang="0">
                <a:pos x="250262" y="31683"/>
              </a:cxn>
              <a:cxn ang="0">
                <a:pos x="241966" y="19285"/>
              </a:cxn>
              <a:cxn ang="0">
                <a:pos x="231596" y="9643"/>
              </a:cxn>
              <a:cxn ang="0">
                <a:pos x="204634" y="689"/>
              </a:cxn>
              <a:cxn ang="0">
                <a:pos x="176289" y="6199"/>
              </a:cxn>
              <a:cxn ang="0">
                <a:pos x="154167" y="24795"/>
              </a:cxn>
              <a:cxn ang="0">
                <a:pos x="147945" y="37882"/>
              </a:cxn>
              <a:cxn ang="0">
                <a:pos x="145179" y="50279"/>
              </a:cxn>
              <a:cxn ang="0">
                <a:pos x="123057" y="43392"/>
              </a:cxn>
              <a:cxn ang="0">
                <a:pos x="109922" y="44080"/>
              </a:cxn>
              <a:cxn ang="0">
                <a:pos x="85034" y="55789"/>
              </a:cxn>
              <a:cxn ang="0">
                <a:pos x="68442" y="90227"/>
              </a:cxn>
              <a:cxn ang="0">
                <a:pos x="67750" y="90916"/>
              </a:cxn>
              <a:cxn ang="0">
                <a:pos x="67059" y="91605"/>
              </a:cxn>
              <a:cxn ang="0">
                <a:pos x="67059" y="91605"/>
              </a:cxn>
              <a:cxn ang="0">
                <a:pos x="1383" y="123976"/>
              </a:cxn>
              <a:cxn ang="0">
                <a:pos x="0" y="130175"/>
              </a:cxn>
              <a:cxn ang="0">
                <a:pos x="337369" y="130175"/>
              </a:cxn>
            </a:cxnLst>
            <a:rect l="0" t="0" r="0" b="0"/>
            <a:pathLst>
              <a:path w="496" h="189">
                <a:moveTo>
                  <a:pt x="488" y="189"/>
                </a:moveTo>
                <a:cubicBezTo>
                  <a:pt x="491" y="182"/>
                  <a:pt x="493" y="174"/>
                  <a:pt x="493" y="165"/>
                </a:cubicBezTo>
                <a:cubicBezTo>
                  <a:pt x="496" y="124"/>
                  <a:pt x="463" y="79"/>
                  <a:pt x="419" y="79"/>
                </a:cubicBezTo>
                <a:cubicBezTo>
                  <a:pt x="401" y="79"/>
                  <a:pt x="384" y="84"/>
                  <a:pt x="370" y="92"/>
                </a:cubicBezTo>
                <a:cubicBezTo>
                  <a:pt x="370" y="91"/>
                  <a:pt x="370" y="89"/>
                  <a:pt x="370" y="87"/>
                </a:cubicBezTo>
                <a:cubicBezTo>
                  <a:pt x="370" y="86"/>
                  <a:pt x="370" y="84"/>
                  <a:pt x="370" y="83"/>
                </a:cubicBezTo>
                <a:cubicBezTo>
                  <a:pt x="371" y="78"/>
                  <a:pt x="370" y="72"/>
                  <a:pt x="369" y="67"/>
                </a:cubicBezTo>
                <a:cubicBezTo>
                  <a:pt x="368" y="61"/>
                  <a:pt x="366" y="55"/>
                  <a:pt x="363" y="49"/>
                </a:cubicBezTo>
                <a:cubicBezTo>
                  <a:pt x="363" y="48"/>
                  <a:pt x="363" y="47"/>
                  <a:pt x="362" y="46"/>
                </a:cubicBezTo>
                <a:cubicBezTo>
                  <a:pt x="362" y="46"/>
                  <a:pt x="362" y="46"/>
                  <a:pt x="362" y="46"/>
                </a:cubicBezTo>
                <a:cubicBezTo>
                  <a:pt x="362" y="46"/>
                  <a:pt x="362" y="46"/>
                  <a:pt x="362" y="46"/>
                </a:cubicBezTo>
                <a:cubicBezTo>
                  <a:pt x="360" y="41"/>
                  <a:pt x="357" y="37"/>
                  <a:pt x="350" y="28"/>
                </a:cubicBezTo>
                <a:cubicBezTo>
                  <a:pt x="346" y="22"/>
                  <a:pt x="340" y="18"/>
                  <a:pt x="335" y="14"/>
                </a:cubicBezTo>
                <a:cubicBezTo>
                  <a:pt x="323" y="6"/>
                  <a:pt x="310" y="2"/>
                  <a:pt x="296" y="1"/>
                </a:cubicBezTo>
                <a:cubicBezTo>
                  <a:pt x="281" y="0"/>
                  <a:pt x="268" y="2"/>
                  <a:pt x="255" y="9"/>
                </a:cubicBezTo>
                <a:cubicBezTo>
                  <a:pt x="242" y="15"/>
                  <a:pt x="231" y="24"/>
                  <a:pt x="223" y="36"/>
                </a:cubicBezTo>
                <a:cubicBezTo>
                  <a:pt x="220" y="43"/>
                  <a:pt x="217" y="49"/>
                  <a:pt x="214" y="55"/>
                </a:cubicBezTo>
                <a:cubicBezTo>
                  <a:pt x="212" y="61"/>
                  <a:pt x="211" y="67"/>
                  <a:pt x="210" y="73"/>
                </a:cubicBezTo>
                <a:cubicBezTo>
                  <a:pt x="200" y="67"/>
                  <a:pt x="189" y="64"/>
                  <a:pt x="178" y="63"/>
                </a:cubicBezTo>
                <a:cubicBezTo>
                  <a:pt x="171" y="63"/>
                  <a:pt x="165" y="64"/>
                  <a:pt x="159" y="64"/>
                </a:cubicBezTo>
                <a:cubicBezTo>
                  <a:pt x="145" y="67"/>
                  <a:pt x="133" y="72"/>
                  <a:pt x="123" y="81"/>
                </a:cubicBezTo>
                <a:cubicBezTo>
                  <a:pt x="109" y="94"/>
                  <a:pt x="100" y="112"/>
                  <a:pt x="99" y="131"/>
                </a:cubicBezTo>
                <a:cubicBezTo>
                  <a:pt x="98" y="131"/>
                  <a:pt x="98" y="132"/>
                  <a:pt x="98" y="132"/>
                </a:cubicBezTo>
                <a:cubicBezTo>
                  <a:pt x="92" y="131"/>
                  <a:pt x="86" y="130"/>
                  <a:pt x="97" y="133"/>
                </a:cubicBezTo>
                <a:cubicBezTo>
                  <a:pt x="97" y="133"/>
                  <a:pt x="97" y="133"/>
                  <a:pt x="97" y="133"/>
                </a:cubicBezTo>
                <a:cubicBezTo>
                  <a:pt x="59" y="125"/>
                  <a:pt x="17" y="137"/>
                  <a:pt x="2" y="180"/>
                </a:cubicBezTo>
                <a:cubicBezTo>
                  <a:pt x="1" y="183"/>
                  <a:pt x="0" y="186"/>
                  <a:pt x="0" y="189"/>
                </a:cubicBezTo>
                <a:lnTo>
                  <a:pt x="488" y="189"/>
                </a:lnTo>
                <a:close/>
              </a:path>
            </a:pathLst>
          </a:custGeom>
          <a:solidFill>
            <a:srgbClr val="FFFFFF">
              <a:alpha val="100000"/>
            </a:srgbClr>
          </a:solidFill>
          <a:ln w="9525">
            <a:noFill/>
          </a:ln>
        </p:spPr>
        <p:txBody>
          <a:bodyPr/>
          <a:lstStyle/>
          <a:p>
            <a:endParaRPr lang="zh-CN" altLang="en-US"/>
          </a:p>
        </p:txBody>
      </p:sp>
      <p:grpSp>
        <p:nvGrpSpPr>
          <p:cNvPr id="13320" name="Group 11" title=""/>
          <p:cNvGrpSpPr/>
          <p:nvPr/>
        </p:nvGrpSpPr>
        <p:grpSpPr>
          <a:xfrm flipV="1">
            <a:off x="4524375" y="2683510"/>
            <a:ext cx="96520" cy="90170"/>
            <a:chOff x="223" y="203"/>
            <a:chExt cx="213" cy="211"/>
          </a:xfrm>
        </p:grpSpPr>
        <p:sp>
          <p:nvSpPr>
            <p:cNvPr id="13323" name="Freeform 12"/>
            <p:cNvSpPr/>
            <p:nvPr/>
          </p:nvSpPr>
          <p:spPr>
            <a:xfrm>
              <a:off x="223" y="203"/>
              <a:ext cx="213" cy="211"/>
            </a:xfrm>
            <a:custGeom>
              <a:cxnLst>
                <a:cxn ang="0">
                  <a:pos x="133" y="0"/>
                </a:cxn>
                <a:cxn ang="0">
                  <a:pos x="130" y="90"/>
                </a:cxn>
                <a:cxn ang="0">
                  <a:pos x="213" y="130"/>
                </a:cxn>
                <a:cxn ang="0">
                  <a:pos x="121" y="130"/>
                </a:cxn>
                <a:cxn ang="0">
                  <a:pos x="83" y="211"/>
                </a:cxn>
                <a:cxn ang="0">
                  <a:pos x="83" y="121"/>
                </a:cxn>
                <a:cxn ang="0">
                  <a:pos x="0" y="81"/>
                </a:cxn>
                <a:cxn ang="0">
                  <a:pos x="93" y="81"/>
                </a:cxn>
                <a:cxn ang="0">
                  <a:pos x="133" y="0"/>
                </a:cxn>
              </a:cxnLst>
              <a:rect l="0" t="0" r="0" b="0"/>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alpha val="100000"/>
              </a:srgbClr>
            </a:solidFill>
            <a:ln w="9525">
              <a:noFill/>
            </a:ln>
          </p:spPr>
          <p:txBody>
            <a:bodyPr/>
            <a:lstStyle/>
            <a:p>
              <a:endParaRPr lang="zh-CN" altLang="en-US"/>
            </a:p>
          </p:txBody>
        </p:sp>
        <p:sp>
          <p:nvSpPr>
            <p:cNvPr id="13324" name="Oval 13"/>
            <p:cNvSpPr/>
            <p:nvPr/>
          </p:nvSpPr>
          <p:spPr>
            <a:xfrm>
              <a:off x="259" y="239"/>
              <a:ext cx="142" cy="139"/>
            </a:xfrm>
            <a:prstGeom prst="ellipse">
              <a:avLst/>
            </a:prstGeom>
            <a:solidFill>
              <a:srgbClr val="FFFFFF">
                <a:alpha val="16862"/>
              </a:srgbClr>
            </a:solidFill>
            <a:ln w="9525">
              <a:noFill/>
            </a:ln>
          </p:spPr>
          <p:txBody>
            <a:bodyPr/>
            <a:lstStyle/>
            <a:p>
              <a:endParaRPr lang="zh-CN" altLang="en-US">
                <a:latin typeface="Arial" panose="020b0604020202020204" pitchFamily="34" charset="0"/>
              </a:endParaRPr>
            </a:p>
          </p:txBody>
        </p:sp>
      </p:grpSp>
      <p:pic>
        <p:nvPicPr>
          <p:cNvPr id="13321" name="Picture 15" title=""/>
          <p:cNvPicPr>
            <a:picLocks noChangeAspect="1"/>
          </p:cNvPicPr>
          <p:nvPr/>
        </p:nvPicPr>
        <p:blipFill>
          <a:blip r:embed="rId3"/>
          <a:stretch>
            <a:fillRect/>
          </a:stretch>
        </p:blipFill>
        <p:spPr>
          <a:xfrm>
            <a:off x="4113530" y="1821180"/>
            <a:ext cx="419735" cy="451485"/>
          </a:xfrm>
          <a:prstGeom prst="rect">
            <a:avLst/>
          </a:prstGeom>
          <a:noFill/>
          <a:ln w="9525">
            <a:noFill/>
          </a:ln>
        </p:spPr>
      </p:pic>
      <p:cxnSp>
        <p:nvCxnSpPr>
          <p:cNvPr id="7" name="直接连接符 6" title=""/>
          <p:cNvCxnSpPr/>
          <p:nvPr/>
        </p:nvCxnSpPr>
        <p:spPr>
          <a:xfrm flipV="1">
            <a:off x="1397635" y="3599180"/>
            <a:ext cx="939673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2" title=""/>
          <p:cNvSpPr/>
          <p:nvPr/>
        </p:nvSpPr>
        <p:spPr>
          <a:xfrm>
            <a:off x="3348355" y="4328795"/>
            <a:ext cx="1175385" cy="1129665"/>
          </a:xfrm>
          <a:prstGeom prst="ellipse">
            <a:avLst/>
          </a:prstGeom>
          <a:solidFill>
            <a:srgbClr val="F89E29"/>
          </a:solidFill>
          <a:ln w="9525">
            <a:noFill/>
          </a:ln>
        </p:spPr>
        <p:txBody>
          <a:bodyPr wrap="none" anchor="ctr"/>
          <a:lstStyle/>
          <a:p>
            <a:endParaRPr lang="zh-CN" altLang="en-US">
              <a:latin typeface="Arial" panose="020b0604020202020204" pitchFamily="34" charset="0"/>
            </a:endParaRPr>
          </a:p>
        </p:txBody>
      </p:sp>
      <p:pic>
        <p:nvPicPr>
          <p:cNvPr id="10" name="Picture 3" title=""/>
          <p:cNvPicPr>
            <a:picLocks noChangeAspect="1"/>
          </p:cNvPicPr>
          <p:nvPr/>
        </p:nvPicPr>
        <p:blipFill>
          <a:blip r:embed="rId2"/>
          <a:stretch>
            <a:fillRect/>
          </a:stretch>
        </p:blipFill>
        <p:spPr>
          <a:xfrm>
            <a:off x="3283585" y="5410835"/>
            <a:ext cx="1394460" cy="273685"/>
          </a:xfrm>
          <a:prstGeom prst="rect">
            <a:avLst/>
          </a:prstGeom>
          <a:noFill/>
          <a:ln w="9525">
            <a:noFill/>
          </a:ln>
        </p:spPr>
      </p:pic>
      <p:sp>
        <p:nvSpPr>
          <p:cNvPr id="11" name="Rectangle 5" title=""/>
          <p:cNvSpPr/>
          <p:nvPr/>
        </p:nvSpPr>
        <p:spPr>
          <a:xfrm>
            <a:off x="3348355" y="4751070"/>
            <a:ext cx="1203325" cy="430530"/>
          </a:xfrm>
          <a:prstGeom prst="rect">
            <a:avLst/>
          </a:prstGeom>
          <a:noFill/>
          <a:ln w="9525">
            <a:noFill/>
          </a:ln>
        </p:spPr>
        <p:txBody>
          <a:bodyPr wrap="square" lIns="0" tIns="0" rIns="0" bIns="0">
            <a:spAutoFit/>
          </a:bodyPr>
          <a:lstStyle/>
          <a:p>
            <a:pPr algn="ctr">
              <a:buFont typeface="Arial" panose="020b0604020202020204" pitchFamily="34" charset="0"/>
              <a:buNone/>
            </a:pPr>
            <a:r>
              <a:rPr lang="zh-CN" altLang="en-US" sz="2800" b="1">
                <a:solidFill>
                  <a:schemeClr val="bg1"/>
                </a:solidFill>
                <a:latin typeface="方正北魏楷书简体" panose="03000509000000000000" charset="-122"/>
                <a:ea typeface="方正北魏楷书简体" panose="03000509000000000000" charset="-122"/>
              </a:rPr>
              <a:t>优势</a:t>
            </a:r>
          </a:p>
        </p:txBody>
      </p:sp>
      <p:sp>
        <p:nvSpPr>
          <p:cNvPr id="12" name="Freeform 6" title=""/>
          <p:cNvSpPr/>
          <p:nvPr/>
        </p:nvSpPr>
        <p:spPr>
          <a:xfrm>
            <a:off x="4585335" y="4638675"/>
            <a:ext cx="303530" cy="112395"/>
          </a:xfrm>
          <a:custGeom>
            <a:cxnLst>
              <a:cxn ang="0">
                <a:pos x="406093" y="158750"/>
              </a:cxn>
              <a:cxn ang="0">
                <a:pos x="410254" y="138591"/>
              </a:cxn>
              <a:cxn ang="0">
                <a:pos x="348674" y="66356"/>
              </a:cxn>
              <a:cxn ang="0">
                <a:pos x="307898" y="77275"/>
              </a:cxn>
              <a:cxn ang="0">
                <a:pos x="307898" y="73075"/>
              </a:cxn>
              <a:cxn ang="0">
                <a:pos x="307898" y="69716"/>
              </a:cxn>
              <a:cxn ang="0">
                <a:pos x="307066" y="56276"/>
              </a:cxn>
              <a:cxn ang="0">
                <a:pos x="302073" y="41157"/>
              </a:cxn>
              <a:cxn ang="0">
                <a:pos x="301241" y="38638"/>
              </a:cxn>
              <a:cxn ang="0">
                <a:pos x="301241" y="38638"/>
              </a:cxn>
              <a:cxn ang="0">
                <a:pos x="301241" y="38638"/>
              </a:cxn>
              <a:cxn ang="0">
                <a:pos x="291255" y="23519"/>
              </a:cxn>
              <a:cxn ang="0">
                <a:pos x="278773" y="11759"/>
              </a:cxn>
              <a:cxn ang="0">
                <a:pos x="246319" y="840"/>
              </a:cxn>
              <a:cxn ang="0">
                <a:pos x="212200" y="7560"/>
              </a:cxn>
              <a:cxn ang="0">
                <a:pos x="185571" y="30238"/>
              </a:cxn>
              <a:cxn ang="0">
                <a:pos x="178082" y="46197"/>
              </a:cxn>
              <a:cxn ang="0">
                <a:pos x="174753" y="61316"/>
              </a:cxn>
              <a:cxn ang="0">
                <a:pos x="148124" y="52917"/>
              </a:cxn>
              <a:cxn ang="0">
                <a:pos x="132313" y="53757"/>
              </a:cxn>
              <a:cxn ang="0">
                <a:pos x="102355" y="68036"/>
              </a:cxn>
              <a:cxn ang="0">
                <a:pos x="82384" y="110033"/>
              </a:cxn>
              <a:cxn ang="0">
                <a:pos x="81551" y="110873"/>
              </a:cxn>
              <a:cxn ang="0">
                <a:pos x="80719" y="111713"/>
              </a:cxn>
              <a:cxn ang="0">
                <a:pos x="80719" y="111713"/>
              </a:cxn>
              <a:cxn ang="0">
                <a:pos x="1664" y="151190"/>
              </a:cxn>
              <a:cxn ang="0">
                <a:pos x="0" y="158750"/>
              </a:cxn>
              <a:cxn ang="0">
                <a:pos x="406093" y="158750"/>
              </a:cxn>
            </a:cxnLst>
            <a:rect l="0" t="0" r="0" b="0"/>
            <a:pathLst>
              <a:path w="496" h="189">
                <a:moveTo>
                  <a:pt x="488" y="189"/>
                </a:moveTo>
                <a:cubicBezTo>
                  <a:pt x="491" y="182"/>
                  <a:pt x="493" y="174"/>
                  <a:pt x="493" y="165"/>
                </a:cubicBezTo>
                <a:cubicBezTo>
                  <a:pt x="496" y="124"/>
                  <a:pt x="463" y="79"/>
                  <a:pt x="419" y="79"/>
                </a:cubicBezTo>
                <a:cubicBezTo>
                  <a:pt x="401" y="79"/>
                  <a:pt x="384" y="84"/>
                  <a:pt x="370" y="92"/>
                </a:cubicBezTo>
                <a:cubicBezTo>
                  <a:pt x="370" y="91"/>
                  <a:pt x="370" y="89"/>
                  <a:pt x="370" y="87"/>
                </a:cubicBezTo>
                <a:cubicBezTo>
                  <a:pt x="370" y="86"/>
                  <a:pt x="370" y="84"/>
                  <a:pt x="370" y="83"/>
                </a:cubicBezTo>
                <a:cubicBezTo>
                  <a:pt x="371" y="78"/>
                  <a:pt x="370" y="72"/>
                  <a:pt x="369" y="67"/>
                </a:cubicBezTo>
                <a:cubicBezTo>
                  <a:pt x="368" y="61"/>
                  <a:pt x="366" y="55"/>
                  <a:pt x="363" y="49"/>
                </a:cubicBezTo>
                <a:cubicBezTo>
                  <a:pt x="363" y="48"/>
                  <a:pt x="363" y="47"/>
                  <a:pt x="362" y="46"/>
                </a:cubicBezTo>
                <a:cubicBezTo>
                  <a:pt x="362" y="46"/>
                  <a:pt x="362" y="46"/>
                  <a:pt x="362" y="46"/>
                </a:cubicBezTo>
                <a:cubicBezTo>
                  <a:pt x="362" y="46"/>
                  <a:pt x="362" y="46"/>
                  <a:pt x="362" y="46"/>
                </a:cubicBezTo>
                <a:cubicBezTo>
                  <a:pt x="360" y="41"/>
                  <a:pt x="357" y="37"/>
                  <a:pt x="350" y="28"/>
                </a:cubicBezTo>
                <a:cubicBezTo>
                  <a:pt x="346" y="22"/>
                  <a:pt x="340" y="18"/>
                  <a:pt x="335" y="14"/>
                </a:cubicBezTo>
                <a:cubicBezTo>
                  <a:pt x="323" y="6"/>
                  <a:pt x="310" y="2"/>
                  <a:pt x="296" y="1"/>
                </a:cubicBezTo>
                <a:cubicBezTo>
                  <a:pt x="281" y="0"/>
                  <a:pt x="268" y="2"/>
                  <a:pt x="255" y="9"/>
                </a:cubicBezTo>
                <a:cubicBezTo>
                  <a:pt x="242" y="15"/>
                  <a:pt x="231" y="24"/>
                  <a:pt x="223" y="36"/>
                </a:cubicBezTo>
                <a:cubicBezTo>
                  <a:pt x="220" y="43"/>
                  <a:pt x="217" y="49"/>
                  <a:pt x="214" y="55"/>
                </a:cubicBezTo>
                <a:cubicBezTo>
                  <a:pt x="212" y="61"/>
                  <a:pt x="211" y="67"/>
                  <a:pt x="210" y="73"/>
                </a:cubicBezTo>
                <a:cubicBezTo>
                  <a:pt x="200" y="67"/>
                  <a:pt x="189" y="64"/>
                  <a:pt x="178" y="63"/>
                </a:cubicBezTo>
                <a:cubicBezTo>
                  <a:pt x="171" y="63"/>
                  <a:pt x="165" y="64"/>
                  <a:pt x="159" y="64"/>
                </a:cubicBezTo>
                <a:cubicBezTo>
                  <a:pt x="145" y="67"/>
                  <a:pt x="133" y="72"/>
                  <a:pt x="123" y="81"/>
                </a:cubicBezTo>
                <a:cubicBezTo>
                  <a:pt x="109" y="94"/>
                  <a:pt x="100" y="112"/>
                  <a:pt x="99" y="131"/>
                </a:cubicBezTo>
                <a:cubicBezTo>
                  <a:pt x="98" y="131"/>
                  <a:pt x="98" y="132"/>
                  <a:pt x="98" y="132"/>
                </a:cubicBezTo>
                <a:cubicBezTo>
                  <a:pt x="92" y="131"/>
                  <a:pt x="86" y="130"/>
                  <a:pt x="97" y="133"/>
                </a:cubicBezTo>
                <a:cubicBezTo>
                  <a:pt x="97" y="133"/>
                  <a:pt x="97" y="133"/>
                  <a:pt x="97" y="133"/>
                </a:cubicBezTo>
                <a:cubicBezTo>
                  <a:pt x="59" y="125"/>
                  <a:pt x="17" y="137"/>
                  <a:pt x="2" y="180"/>
                </a:cubicBezTo>
                <a:cubicBezTo>
                  <a:pt x="1" y="183"/>
                  <a:pt x="0" y="186"/>
                  <a:pt x="0" y="189"/>
                </a:cubicBezTo>
                <a:lnTo>
                  <a:pt x="488" y="189"/>
                </a:lnTo>
                <a:close/>
              </a:path>
            </a:pathLst>
          </a:custGeom>
          <a:solidFill>
            <a:srgbClr val="FFFFFF">
              <a:alpha val="100000"/>
            </a:srgbClr>
          </a:solidFill>
          <a:ln w="9525">
            <a:noFill/>
          </a:ln>
        </p:spPr>
        <p:txBody>
          <a:bodyPr/>
          <a:lstStyle/>
          <a:p>
            <a:endParaRPr lang="zh-CN" altLang="en-US"/>
          </a:p>
        </p:txBody>
      </p:sp>
      <p:grpSp>
        <p:nvGrpSpPr>
          <p:cNvPr id="13" name="Group 7" title=""/>
          <p:cNvGrpSpPr/>
          <p:nvPr/>
        </p:nvGrpSpPr>
        <p:grpSpPr>
          <a:xfrm>
            <a:off x="3075305" y="4198620"/>
            <a:ext cx="131445" cy="123825"/>
            <a:chOff x="223" y="203"/>
            <a:chExt cx="213" cy="211"/>
          </a:xfrm>
        </p:grpSpPr>
        <p:sp>
          <p:nvSpPr>
            <p:cNvPr id="14" name="Freeform 8"/>
            <p:cNvSpPr/>
            <p:nvPr/>
          </p:nvSpPr>
          <p:spPr>
            <a:xfrm>
              <a:off x="223" y="203"/>
              <a:ext cx="213" cy="211"/>
            </a:xfrm>
            <a:custGeom>
              <a:cxnLst>
                <a:cxn ang="0">
                  <a:pos x="133" y="0"/>
                </a:cxn>
                <a:cxn ang="0">
                  <a:pos x="130" y="90"/>
                </a:cxn>
                <a:cxn ang="0">
                  <a:pos x="213" y="130"/>
                </a:cxn>
                <a:cxn ang="0">
                  <a:pos x="121" y="130"/>
                </a:cxn>
                <a:cxn ang="0">
                  <a:pos x="83" y="211"/>
                </a:cxn>
                <a:cxn ang="0">
                  <a:pos x="83" y="121"/>
                </a:cxn>
                <a:cxn ang="0">
                  <a:pos x="0" y="81"/>
                </a:cxn>
                <a:cxn ang="0">
                  <a:pos x="93" y="81"/>
                </a:cxn>
                <a:cxn ang="0">
                  <a:pos x="133" y="0"/>
                </a:cxn>
              </a:cxnLst>
              <a:rect l="0" t="0" r="0" b="0"/>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alpha val="100000"/>
              </a:srgbClr>
            </a:solidFill>
            <a:ln w="9525">
              <a:noFill/>
            </a:ln>
          </p:spPr>
          <p:txBody>
            <a:bodyPr/>
            <a:lstStyle/>
            <a:p>
              <a:endParaRPr lang="zh-CN" altLang="en-US"/>
            </a:p>
          </p:txBody>
        </p:sp>
        <p:sp>
          <p:nvSpPr>
            <p:cNvPr id="16" name="Oval 9"/>
            <p:cNvSpPr/>
            <p:nvPr/>
          </p:nvSpPr>
          <p:spPr>
            <a:xfrm>
              <a:off x="259" y="239"/>
              <a:ext cx="142" cy="139"/>
            </a:xfrm>
            <a:prstGeom prst="ellipse">
              <a:avLst/>
            </a:prstGeom>
            <a:solidFill>
              <a:srgbClr val="FFFFFF">
                <a:alpha val="16862"/>
              </a:srgbClr>
            </a:solidFill>
            <a:ln w="9525">
              <a:noFill/>
            </a:ln>
          </p:spPr>
          <p:txBody>
            <a:bodyPr/>
            <a:lstStyle/>
            <a:p>
              <a:endParaRPr lang="zh-CN" altLang="en-US">
                <a:latin typeface="Arial" panose="020b0604020202020204" pitchFamily="34" charset="0"/>
              </a:endParaRPr>
            </a:p>
          </p:txBody>
        </p:sp>
      </p:grpSp>
      <p:sp>
        <p:nvSpPr>
          <p:cNvPr id="17" name="Freeform 10" title=""/>
          <p:cNvSpPr/>
          <p:nvPr/>
        </p:nvSpPr>
        <p:spPr>
          <a:xfrm>
            <a:off x="3833495" y="4327525"/>
            <a:ext cx="252730" cy="92710"/>
          </a:xfrm>
          <a:custGeom>
            <a:cxnLst>
              <a:cxn ang="0">
                <a:pos x="337369" y="130175"/>
              </a:cxn>
              <a:cxn ang="0">
                <a:pos x="340826" y="113645"/>
              </a:cxn>
              <a:cxn ang="0">
                <a:pos x="289668" y="54412"/>
              </a:cxn>
              <a:cxn ang="0">
                <a:pos x="255792" y="63366"/>
              </a:cxn>
              <a:cxn ang="0">
                <a:pos x="255792" y="59922"/>
              </a:cxn>
              <a:cxn ang="0">
                <a:pos x="255792" y="57167"/>
              </a:cxn>
              <a:cxn ang="0">
                <a:pos x="255101" y="46147"/>
              </a:cxn>
              <a:cxn ang="0">
                <a:pos x="250953" y="33749"/>
              </a:cxn>
              <a:cxn ang="0">
                <a:pos x="250262" y="31683"/>
              </a:cxn>
              <a:cxn ang="0">
                <a:pos x="250262" y="31683"/>
              </a:cxn>
              <a:cxn ang="0">
                <a:pos x="250262" y="31683"/>
              </a:cxn>
              <a:cxn ang="0">
                <a:pos x="241966" y="19285"/>
              </a:cxn>
              <a:cxn ang="0">
                <a:pos x="231596" y="9643"/>
              </a:cxn>
              <a:cxn ang="0">
                <a:pos x="204634" y="689"/>
              </a:cxn>
              <a:cxn ang="0">
                <a:pos x="176289" y="6199"/>
              </a:cxn>
              <a:cxn ang="0">
                <a:pos x="154167" y="24795"/>
              </a:cxn>
              <a:cxn ang="0">
                <a:pos x="147945" y="37882"/>
              </a:cxn>
              <a:cxn ang="0">
                <a:pos x="145179" y="50279"/>
              </a:cxn>
              <a:cxn ang="0">
                <a:pos x="123057" y="43392"/>
              </a:cxn>
              <a:cxn ang="0">
                <a:pos x="109922" y="44080"/>
              </a:cxn>
              <a:cxn ang="0">
                <a:pos x="85034" y="55789"/>
              </a:cxn>
              <a:cxn ang="0">
                <a:pos x="68442" y="90227"/>
              </a:cxn>
              <a:cxn ang="0">
                <a:pos x="67750" y="90916"/>
              </a:cxn>
              <a:cxn ang="0">
                <a:pos x="67059" y="91605"/>
              </a:cxn>
              <a:cxn ang="0">
                <a:pos x="67059" y="91605"/>
              </a:cxn>
              <a:cxn ang="0">
                <a:pos x="1383" y="123976"/>
              </a:cxn>
              <a:cxn ang="0">
                <a:pos x="0" y="130175"/>
              </a:cxn>
              <a:cxn ang="0">
                <a:pos x="337369" y="130175"/>
              </a:cxn>
            </a:cxnLst>
            <a:rect l="0" t="0" r="0" b="0"/>
            <a:pathLst>
              <a:path w="496" h="189">
                <a:moveTo>
                  <a:pt x="488" y="189"/>
                </a:moveTo>
                <a:cubicBezTo>
                  <a:pt x="491" y="182"/>
                  <a:pt x="493" y="174"/>
                  <a:pt x="493" y="165"/>
                </a:cubicBezTo>
                <a:cubicBezTo>
                  <a:pt x="496" y="124"/>
                  <a:pt x="463" y="79"/>
                  <a:pt x="419" y="79"/>
                </a:cubicBezTo>
                <a:cubicBezTo>
                  <a:pt x="401" y="79"/>
                  <a:pt x="384" y="84"/>
                  <a:pt x="370" y="92"/>
                </a:cubicBezTo>
                <a:cubicBezTo>
                  <a:pt x="370" y="91"/>
                  <a:pt x="370" y="89"/>
                  <a:pt x="370" y="87"/>
                </a:cubicBezTo>
                <a:cubicBezTo>
                  <a:pt x="370" y="86"/>
                  <a:pt x="370" y="84"/>
                  <a:pt x="370" y="83"/>
                </a:cubicBezTo>
                <a:cubicBezTo>
                  <a:pt x="371" y="78"/>
                  <a:pt x="370" y="72"/>
                  <a:pt x="369" y="67"/>
                </a:cubicBezTo>
                <a:cubicBezTo>
                  <a:pt x="368" y="61"/>
                  <a:pt x="366" y="55"/>
                  <a:pt x="363" y="49"/>
                </a:cubicBezTo>
                <a:cubicBezTo>
                  <a:pt x="363" y="48"/>
                  <a:pt x="363" y="47"/>
                  <a:pt x="362" y="46"/>
                </a:cubicBezTo>
                <a:cubicBezTo>
                  <a:pt x="362" y="46"/>
                  <a:pt x="362" y="46"/>
                  <a:pt x="362" y="46"/>
                </a:cubicBezTo>
                <a:cubicBezTo>
                  <a:pt x="362" y="46"/>
                  <a:pt x="362" y="46"/>
                  <a:pt x="362" y="46"/>
                </a:cubicBezTo>
                <a:cubicBezTo>
                  <a:pt x="360" y="41"/>
                  <a:pt x="357" y="37"/>
                  <a:pt x="350" y="28"/>
                </a:cubicBezTo>
                <a:cubicBezTo>
                  <a:pt x="346" y="22"/>
                  <a:pt x="340" y="18"/>
                  <a:pt x="335" y="14"/>
                </a:cubicBezTo>
                <a:cubicBezTo>
                  <a:pt x="323" y="6"/>
                  <a:pt x="310" y="2"/>
                  <a:pt x="296" y="1"/>
                </a:cubicBezTo>
                <a:cubicBezTo>
                  <a:pt x="281" y="0"/>
                  <a:pt x="268" y="2"/>
                  <a:pt x="255" y="9"/>
                </a:cubicBezTo>
                <a:cubicBezTo>
                  <a:pt x="242" y="15"/>
                  <a:pt x="231" y="24"/>
                  <a:pt x="223" y="36"/>
                </a:cubicBezTo>
                <a:cubicBezTo>
                  <a:pt x="220" y="43"/>
                  <a:pt x="217" y="49"/>
                  <a:pt x="214" y="55"/>
                </a:cubicBezTo>
                <a:cubicBezTo>
                  <a:pt x="212" y="61"/>
                  <a:pt x="211" y="67"/>
                  <a:pt x="210" y="73"/>
                </a:cubicBezTo>
                <a:cubicBezTo>
                  <a:pt x="200" y="67"/>
                  <a:pt x="189" y="64"/>
                  <a:pt x="178" y="63"/>
                </a:cubicBezTo>
                <a:cubicBezTo>
                  <a:pt x="171" y="63"/>
                  <a:pt x="165" y="64"/>
                  <a:pt x="159" y="64"/>
                </a:cubicBezTo>
                <a:cubicBezTo>
                  <a:pt x="145" y="67"/>
                  <a:pt x="133" y="72"/>
                  <a:pt x="123" y="81"/>
                </a:cubicBezTo>
                <a:cubicBezTo>
                  <a:pt x="109" y="94"/>
                  <a:pt x="100" y="112"/>
                  <a:pt x="99" y="131"/>
                </a:cubicBezTo>
                <a:cubicBezTo>
                  <a:pt x="98" y="131"/>
                  <a:pt x="98" y="132"/>
                  <a:pt x="98" y="132"/>
                </a:cubicBezTo>
                <a:cubicBezTo>
                  <a:pt x="92" y="131"/>
                  <a:pt x="86" y="130"/>
                  <a:pt x="97" y="133"/>
                </a:cubicBezTo>
                <a:cubicBezTo>
                  <a:pt x="97" y="133"/>
                  <a:pt x="97" y="133"/>
                  <a:pt x="97" y="133"/>
                </a:cubicBezTo>
                <a:cubicBezTo>
                  <a:pt x="59" y="125"/>
                  <a:pt x="17" y="137"/>
                  <a:pt x="2" y="180"/>
                </a:cubicBezTo>
                <a:cubicBezTo>
                  <a:pt x="1" y="183"/>
                  <a:pt x="0" y="186"/>
                  <a:pt x="0" y="189"/>
                </a:cubicBezTo>
                <a:lnTo>
                  <a:pt x="488" y="189"/>
                </a:lnTo>
                <a:close/>
              </a:path>
            </a:pathLst>
          </a:custGeom>
          <a:solidFill>
            <a:srgbClr val="FFFFFF">
              <a:alpha val="100000"/>
            </a:srgbClr>
          </a:solidFill>
          <a:ln w="9525">
            <a:noFill/>
          </a:ln>
        </p:spPr>
        <p:txBody>
          <a:bodyPr/>
          <a:lstStyle/>
          <a:p>
            <a:endParaRPr lang="zh-CN" altLang="en-US"/>
          </a:p>
        </p:txBody>
      </p:sp>
      <p:grpSp>
        <p:nvGrpSpPr>
          <p:cNvPr id="19" name="Group 11" title=""/>
          <p:cNvGrpSpPr/>
          <p:nvPr/>
        </p:nvGrpSpPr>
        <p:grpSpPr>
          <a:xfrm flipV="1">
            <a:off x="4514850" y="5049520"/>
            <a:ext cx="96520" cy="90170"/>
            <a:chOff x="223" y="203"/>
            <a:chExt cx="213" cy="211"/>
          </a:xfrm>
        </p:grpSpPr>
        <p:sp>
          <p:nvSpPr>
            <p:cNvPr id="20" name="Freeform 12"/>
            <p:cNvSpPr/>
            <p:nvPr/>
          </p:nvSpPr>
          <p:spPr>
            <a:xfrm>
              <a:off x="223" y="203"/>
              <a:ext cx="213" cy="211"/>
            </a:xfrm>
            <a:custGeom>
              <a:cxnLst>
                <a:cxn ang="0">
                  <a:pos x="133" y="0"/>
                </a:cxn>
                <a:cxn ang="0">
                  <a:pos x="130" y="90"/>
                </a:cxn>
                <a:cxn ang="0">
                  <a:pos x="213" y="130"/>
                </a:cxn>
                <a:cxn ang="0">
                  <a:pos x="121" y="130"/>
                </a:cxn>
                <a:cxn ang="0">
                  <a:pos x="83" y="211"/>
                </a:cxn>
                <a:cxn ang="0">
                  <a:pos x="83" y="121"/>
                </a:cxn>
                <a:cxn ang="0">
                  <a:pos x="0" y="81"/>
                </a:cxn>
                <a:cxn ang="0">
                  <a:pos x="93" y="81"/>
                </a:cxn>
                <a:cxn ang="0">
                  <a:pos x="133" y="0"/>
                </a:cxn>
              </a:cxnLst>
              <a:rect l="0" t="0" r="0" b="0"/>
              <a:pathLst>
                <a:path w="213" h="211">
                  <a:moveTo>
                    <a:pt x="133" y="0"/>
                  </a:moveTo>
                  <a:lnTo>
                    <a:pt x="130" y="90"/>
                  </a:lnTo>
                  <a:lnTo>
                    <a:pt x="213" y="130"/>
                  </a:lnTo>
                  <a:lnTo>
                    <a:pt x="121" y="130"/>
                  </a:lnTo>
                  <a:lnTo>
                    <a:pt x="83" y="211"/>
                  </a:lnTo>
                  <a:lnTo>
                    <a:pt x="83" y="121"/>
                  </a:lnTo>
                  <a:lnTo>
                    <a:pt x="0" y="81"/>
                  </a:lnTo>
                  <a:lnTo>
                    <a:pt x="93" y="81"/>
                  </a:lnTo>
                  <a:lnTo>
                    <a:pt x="133" y="0"/>
                  </a:lnTo>
                  <a:close/>
                </a:path>
              </a:pathLst>
            </a:custGeom>
            <a:solidFill>
              <a:srgbClr val="FFFFFF">
                <a:alpha val="100000"/>
              </a:srgbClr>
            </a:solidFill>
            <a:ln w="9525">
              <a:noFill/>
            </a:ln>
          </p:spPr>
          <p:txBody>
            <a:bodyPr/>
            <a:lstStyle/>
            <a:p>
              <a:endParaRPr lang="zh-CN" altLang="en-US"/>
            </a:p>
          </p:txBody>
        </p:sp>
        <p:sp>
          <p:nvSpPr>
            <p:cNvPr id="21" name="Oval 13"/>
            <p:cNvSpPr/>
            <p:nvPr/>
          </p:nvSpPr>
          <p:spPr>
            <a:xfrm>
              <a:off x="259" y="239"/>
              <a:ext cx="142" cy="139"/>
            </a:xfrm>
            <a:prstGeom prst="ellipse">
              <a:avLst/>
            </a:prstGeom>
            <a:solidFill>
              <a:srgbClr val="FFFFFF">
                <a:alpha val="16862"/>
              </a:srgbClr>
            </a:solidFill>
            <a:ln w="9525">
              <a:noFill/>
            </a:ln>
          </p:spPr>
          <p:txBody>
            <a:bodyPr/>
            <a:lstStyle/>
            <a:p>
              <a:endParaRPr lang="zh-CN" altLang="en-US">
                <a:latin typeface="Arial" panose="020b0604020202020204" pitchFamily="34" charset="0"/>
              </a:endParaRPr>
            </a:p>
          </p:txBody>
        </p:sp>
      </p:grpSp>
      <p:pic>
        <p:nvPicPr>
          <p:cNvPr id="22" name="Picture 15" title=""/>
          <p:cNvPicPr>
            <a:picLocks noChangeAspect="1"/>
          </p:cNvPicPr>
          <p:nvPr/>
        </p:nvPicPr>
        <p:blipFill>
          <a:blip r:embed="rId3"/>
          <a:stretch>
            <a:fillRect/>
          </a:stretch>
        </p:blipFill>
        <p:spPr>
          <a:xfrm>
            <a:off x="4104005" y="4187190"/>
            <a:ext cx="419735" cy="451485"/>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ppt_w</p:attrName>
                                        </p:attrNameLst>
                                      </p:cBhvr>
                                      <p:tavLst>
                                        <p:tav tm="0">
                                          <p:val>
                                            <p:fltVal val="0"/>
                                          </p:val>
                                        </p:tav>
                                        <p:tav tm="100000">
                                          <p:val>
                                            <p:strVal val="#ppt_w"/>
                                          </p:val>
                                        </p:tav>
                                      </p:tavLst>
                                    </p:anim>
                                    <p:anim calcmode="lin" valueType="num">
                                      <p:cBhvr>
                                        <p:cTn id="8" dur="500" fill="hold"/>
                                        <p:tgtEl>
                                          <p:spTgt spid="13316"/>
                                        </p:tgtEl>
                                        <p:attrNameLst>
                                          <p:attrName>ppt_h</p:attrName>
                                        </p:attrNameLst>
                                      </p:cBhvr>
                                      <p:tavLst>
                                        <p:tav tm="0">
                                          <p:val>
                                            <p:fltVal val="0"/>
                                          </p:val>
                                        </p:tav>
                                        <p:tav tm="100000">
                                          <p:val>
                                            <p:strVal val="#ppt_h"/>
                                          </p:val>
                                        </p:tav>
                                      </p:tavLst>
                                    </p:anim>
                                    <p:animEffect transition="in" filter="fade">
                                      <p:cBhvr>
                                        <p:cTn id="9" dur="500"/>
                                        <p:tgtEl>
                                          <p:spTgt spid="13316"/>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316" grpId="0"/>
      <p:bldP spid="1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2">
            <a:alphaModFix amt="97000"/>
            <a:lum/>
          </a:blip>
          <a:stretch>
            <a:fillRect t="-20000" b="-20000"/>
          </a:stretch>
        </a:blipFill>
        <a:effectLst/>
      </p:bgPr>
    </p:bg>
    <p:spTree>
      <p:nvGrpSpPr>
        <p:cNvPr id="1" name=""/>
        <p:cNvGrpSpPr/>
        <p:nvPr/>
      </p:nvGrpSpPr>
      <p:grpSpPr>
        <a:xfrm>
          <a:off x="0" y="0"/>
          <a:ext cx="0" cy="0"/>
        </a:xfrm>
      </p:grpSpPr>
      <p:sp>
        <p:nvSpPr>
          <p:cNvPr id="12" name="Freeform 5" title=""/>
          <p:cNvSpPr/>
          <p:nvPr/>
        </p:nvSpPr>
        <p:spPr bwMode="auto">
          <a:xfrm rot="9502714">
            <a:off x="3033336" y="2542604"/>
            <a:ext cx="1878756" cy="1800977"/>
          </a:xfrm>
          <a:custGeom>
            <a:gdLst>
              <a:gd name="T0" fmla="*/ 526 w 590"/>
              <a:gd name="T1" fmla="*/ 92 h 566"/>
              <a:gd name="T2" fmla="*/ 426 w 590"/>
              <a:gd name="T3" fmla="*/ 25 h 566"/>
              <a:gd name="T4" fmla="*/ 327 w 590"/>
              <a:gd name="T5" fmla="*/ 2 h 566"/>
              <a:gd name="T6" fmla="*/ 326 w 590"/>
              <a:gd name="T7" fmla="*/ 2 h 566"/>
              <a:gd name="T8" fmla="*/ 289 w 590"/>
              <a:gd name="T9" fmla="*/ 0 h 566"/>
              <a:gd name="T10" fmla="*/ 262 w 590"/>
              <a:gd name="T11" fmla="*/ 1 h 566"/>
              <a:gd name="T12" fmla="*/ 176 w 590"/>
              <a:gd name="T13" fmla="*/ 14 h 566"/>
              <a:gd name="T14" fmla="*/ 58 w 590"/>
              <a:gd name="T15" fmla="*/ 79 h 566"/>
              <a:gd name="T16" fmla="*/ 29 w 590"/>
              <a:gd name="T17" fmla="*/ 119 h 566"/>
              <a:gd name="T18" fmla="*/ 22 w 590"/>
              <a:gd name="T19" fmla="*/ 133 h 566"/>
              <a:gd name="T20" fmla="*/ 0 w 590"/>
              <a:gd name="T21" fmla="*/ 245 h 566"/>
              <a:gd name="T22" fmla="*/ 25 w 590"/>
              <a:gd name="T23" fmla="*/ 363 h 566"/>
              <a:gd name="T24" fmla="*/ 187 w 590"/>
              <a:gd name="T25" fmla="*/ 538 h 566"/>
              <a:gd name="T26" fmla="*/ 278 w 590"/>
              <a:gd name="T27" fmla="*/ 563 h 566"/>
              <a:gd name="T28" fmla="*/ 382 w 590"/>
              <a:gd name="T29" fmla="*/ 550 h 566"/>
              <a:gd name="T30" fmla="*/ 480 w 590"/>
              <a:gd name="T31" fmla="*/ 476 h 566"/>
              <a:gd name="T32" fmla="*/ 570 w 590"/>
              <a:gd name="T33" fmla="*/ 301 h 566"/>
              <a:gd name="T34" fmla="*/ 526 w 590"/>
              <a:gd name="T35" fmla="*/ 92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0" h="566">
                <a:moveTo>
                  <a:pt x="526" y="92"/>
                </a:moveTo>
                <a:cubicBezTo>
                  <a:pt x="498" y="61"/>
                  <a:pt x="464" y="40"/>
                  <a:pt x="426" y="25"/>
                </a:cubicBezTo>
                <a:cubicBezTo>
                  <a:pt x="394" y="12"/>
                  <a:pt x="361" y="5"/>
                  <a:pt x="327" y="2"/>
                </a:cubicBezTo>
                <a:cubicBezTo>
                  <a:pt x="327" y="2"/>
                  <a:pt x="327" y="2"/>
                  <a:pt x="326" y="2"/>
                </a:cubicBezTo>
                <a:cubicBezTo>
                  <a:pt x="315" y="1"/>
                  <a:pt x="303" y="0"/>
                  <a:pt x="289" y="0"/>
                </a:cubicBezTo>
                <a:cubicBezTo>
                  <a:pt x="280" y="0"/>
                  <a:pt x="271" y="1"/>
                  <a:pt x="262" y="1"/>
                </a:cubicBezTo>
                <a:cubicBezTo>
                  <a:pt x="237" y="1"/>
                  <a:pt x="207" y="5"/>
                  <a:pt x="176" y="14"/>
                </a:cubicBezTo>
                <a:cubicBezTo>
                  <a:pt x="121" y="29"/>
                  <a:pt x="76" y="54"/>
                  <a:pt x="58" y="79"/>
                </a:cubicBezTo>
                <a:cubicBezTo>
                  <a:pt x="47" y="91"/>
                  <a:pt x="37" y="104"/>
                  <a:pt x="29" y="119"/>
                </a:cubicBezTo>
                <a:cubicBezTo>
                  <a:pt x="26" y="124"/>
                  <a:pt x="24" y="128"/>
                  <a:pt x="22" y="133"/>
                </a:cubicBezTo>
                <a:cubicBezTo>
                  <a:pt x="8" y="163"/>
                  <a:pt x="0" y="202"/>
                  <a:pt x="0" y="245"/>
                </a:cubicBezTo>
                <a:cubicBezTo>
                  <a:pt x="0" y="291"/>
                  <a:pt x="9" y="333"/>
                  <a:pt x="25" y="363"/>
                </a:cubicBezTo>
                <a:cubicBezTo>
                  <a:pt x="58" y="439"/>
                  <a:pt x="111" y="499"/>
                  <a:pt x="187" y="538"/>
                </a:cubicBezTo>
                <a:cubicBezTo>
                  <a:pt x="215" y="552"/>
                  <a:pt x="246" y="560"/>
                  <a:pt x="278" y="563"/>
                </a:cubicBezTo>
                <a:cubicBezTo>
                  <a:pt x="314" y="566"/>
                  <a:pt x="349" y="563"/>
                  <a:pt x="382" y="550"/>
                </a:cubicBezTo>
                <a:cubicBezTo>
                  <a:pt x="422" y="535"/>
                  <a:pt x="453" y="508"/>
                  <a:pt x="480" y="476"/>
                </a:cubicBezTo>
                <a:cubicBezTo>
                  <a:pt x="524" y="425"/>
                  <a:pt x="554" y="366"/>
                  <a:pt x="570" y="301"/>
                </a:cubicBezTo>
                <a:cubicBezTo>
                  <a:pt x="590" y="225"/>
                  <a:pt x="580" y="153"/>
                  <a:pt x="526" y="92"/>
                </a:cubicBezTo>
                <a:close/>
              </a:path>
            </a:pathLst>
          </a:custGeom>
          <a:solidFill>
            <a:srgbClr val="F89E29"/>
          </a:solidFill>
          <a:ln>
            <a:noFill/>
          </a:ln>
        </p:spPr>
        <p:txBody>
          <a:bodyPr vert="horz" wrap="square" lIns="121920" tIns="60960" rIns="121920" bIns="60960" numCol="1" anchor="t" anchorCtr="0" compatLnSpc="1"/>
          <a:lstStyle/>
          <a:p>
            <a:endParaRPr lang="zh-CN" altLang="en-US"/>
          </a:p>
        </p:txBody>
      </p:sp>
      <p:sp>
        <p:nvSpPr>
          <p:cNvPr id="7" name="TextBox 6" title=""/>
          <p:cNvSpPr txBox="1"/>
          <p:nvPr/>
        </p:nvSpPr>
        <p:spPr>
          <a:xfrm>
            <a:off x="3672405" y="2987044"/>
            <a:ext cx="600067" cy="912495"/>
          </a:xfrm>
          <a:prstGeom prst="rect">
            <a:avLst/>
          </a:prstGeom>
          <a:noFill/>
        </p:spPr>
        <p:txBody>
          <a:bodyPr wrap="square" rtlCol="0">
            <a:spAutoFit/>
          </a:bodyPr>
          <a:lstStyle/>
          <a:p>
            <a:r>
              <a:rPr lang="en-US" altLang="zh-CN" sz="5335" b="1" i="1">
                <a:solidFill>
                  <a:schemeClr val="bg1"/>
                </a:solidFill>
                <a:latin typeface="华文细黑" panose="02010600040101010101" pitchFamily="2" charset="-122"/>
                <a:ea typeface="华文细黑" panose="02010600040101010101" pitchFamily="2" charset="-122"/>
                <a:cs typeface="Arial" panose="020b0604020202020204" pitchFamily="34" charset="0"/>
              </a:rPr>
              <a:t>2</a:t>
            </a:r>
          </a:p>
        </p:txBody>
      </p:sp>
      <p:sp>
        <p:nvSpPr>
          <p:cNvPr id="10" name="矩形 9" title=""/>
          <p:cNvSpPr/>
          <p:nvPr/>
        </p:nvSpPr>
        <p:spPr>
          <a:xfrm>
            <a:off x="5510530" y="3277235"/>
            <a:ext cx="5130165" cy="607060"/>
          </a:xfrm>
          <a:prstGeom prst="rect">
            <a:avLst/>
          </a:prstGeom>
        </p:spPr>
        <p:txBody>
          <a:bodyPr wrap="square">
            <a:spAutoFit/>
          </a:bodyPr>
          <a:lstStyle/>
          <a:p>
            <a:pPr fontAlgn="auto">
              <a:lnSpc>
                <a:spcPct val="90000"/>
              </a:lnSpc>
              <a:spcBef>
                <a:spcPct val="0"/>
              </a:spcBef>
              <a:spcAft>
                <a:spcPct val="0"/>
              </a:spcAft>
              <a:defRPr/>
            </a:pPr>
            <a:r>
              <a:rPr lang="zh-CN" sz="3730" b="1">
                <a:solidFill>
                  <a:schemeClr val="tx1">
                    <a:lumMod val="65000"/>
                    <a:lumOff val="35000"/>
                  </a:schemeClr>
                </a:solidFill>
                <a:latin typeface="微软雅黑" panose="020b0503020204020204" pitchFamily="34" charset="-122"/>
                <a:ea typeface="微软雅黑" panose="020b0503020204020204" pitchFamily="34" charset="-122"/>
                <a:sym typeface="+mn-ea"/>
              </a:rPr>
              <a:t>运用</a:t>
            </a:r>
            <a:r>
              <a:rPr sz="3730" b="1">
                <a:solidFill>
                  <a:schemeClr val="tx1">
                    <a:lumMod val="65000"/>
                    <a:lumOff val="35000"/>
                  </a:schemeClr>
                </a:solidFill>
                <a:latin typeface="微软雅黑" panose="020b0503020204020204" pitchFamily="34" charset="-122"/>
                <a:ea typeface="微软雅黑" panose="020b0503020204020204" pitchFamily="34" charset="-122"/>
                <a:sym typeface="+mn-ea"/>
              </a:rPr>
              <a:t>“三步开头法”</a:t>
            </a:r>
            <a:endParaRPr lang="en-US" altLang="zh-CN" sz="2665">
              <a:solidFill>
                <a:schemeClr val="bg1">
                  <a:lumMod val="50000"/>
                </a:schemeClr>
              </a:solidFill>
              <a:latin typeface="华文细黑" panose="02010600040101010101" pitchFamily="2" charset="-122"/>
              <a:ea typeface="华文细黑" panose="02010600040101010101"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 name="矩形 20" title=""/>
          <p:cNvSpPr/>
          <p:nvPr/>
        </p:nvSpPr>
        <p:spPr>
          <a:xfrm>
            <a:off x="325120" y="762635"/>
            <a:ext cx="4345305" cy="583565"/>
          </a:xfrm>
          <a:prstGeom prst="rect">
            <a:avLst/>
          </a:prstGeom>
        </p:spPr>
        <p:txBody>
          <a:bodyPr wrap="square">
            <a:spAutoFit/>
          </a:bodyPr>
          <a:lstStyle/>
          <a:p>
            <a:pPr lvl="0" algn="ctr">
              <a:lnSpc>
                <a:spcPct val="80000"/>
              </a:lnSpc>
            </a:pPr>
            <a:r>
              <a:rPr lang="zh-CN" sz="4000" b="1">
                <a:solidFill>
                  <a:schemeClr val="tx1">
                    <a:lumMod val="65000"/>
                    <a:lumOff val="35000"/>
                  </a:schemeClr>
                </a:solidFill>
                <a:latin typeface="微软雅黑" panose="020b0503020204020204" pitchFamily="34" charset="-122"/>
                <a:ea typeface="微软雅黑" panose="020b0503020204020204" pitchFamily="34" charset="-122"/>
              </a:rPr>
              <a:t>第一步：</a:t>
            </a:r>
            <a:r>
              <a:rPr lang="zh-CN" altLang="en-US" sz="4000" b="1">
                <a:solidFill>
                  <a:schemeClr val="tx1">
                    <a:lumMod val="65000"/>
                    <a:lumOff val="35000"/>
                  </a:schemeClr>
                </a:solidFill>
                <a:latin typeface="微软雅黑" panose="020b0503020204020204" pitchFamily="34" charset="-122"/>
                <a:ea typeface="微软雅黑" panose="020b0503020204020204" pitchFamily="34" charset="-122"/>
                <a:sym typeface="+mn-ea"/>
              </a:rPr>
              <a:t>引用材料</a:t>
            </a:r>
            <a:endParaRPr lang="zh-CN" sz="40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文本框 5" title=""/>
          <p:cNvSpPr txBox="1"/>
          <p:nvPr/>
        </p:nvSpPr>
        <p:spPr>
          <a:xfrm>
            <a:off x="1162050" y="1914525"/>
            <a:ext cx="3957955" cy="460375"/>
          </a:xfrm>
          <a:prstGeom prst="rect">
            <a:avLst/>
          </a:prstGeom>
          <a:noFill/>
        </p:spPr>
        <p:txBody>
          <a:bodyPr wrap="square" rtlCol="0">
            <a:spAutoFit/>
          </a:bodyPr>
          <a:lstStyle/>
          <a:p>
            <a:r>
              <a:rPr lang="zh-CN" altLang="en-US" sz="2400">
                <a:solidFill>
                  <a:schemeClr val="tx1">
                    <a:lumMod val="75000"/>
                    <a:lumOff val="25000"/>
                  </a:schemeClr>
                </a:solidFill>
                <a:latin typeface="方正北魏楷书简体" panose="03000509000000000000" charset="-122"/>
                <a:ea typeface="方正北魏楷书简体" panose="03000509000000000000" charset="-122"/>
              </a:rPr>
              <a:t>方法一：复述法</a:t>
            </a:r>
          </a:p>
        </p:txBody>
      </p:sp>
      <p:sp>
        <p:nvSpPr>
          <p:cNvPr id="37" name="Freeform 7" title=""/>
          <p:cNvSpPr/>
          <p:nvPr/>
        </p:nvSpPr>
        <p:spPr bwMode="auto">
          <a:xfrm>
            <a:off x="3124200" y="2836545"/>
            <a:ext cx="1912620" cy="773430"/>
          </a:xfrm>
          <a:custGeom>
            <a:gdLst>
              <a:gd name="T0" fmla="*/ 87 w 511"/>
              <a:gd name="T1" fmla="*/ 94 h 269"/>
              <a:gd name="T2" fmla="*/ 101 w 511"/>
              <a:gd name="T3" fmla="*/ 95 h 269"/>
              <a:gd name="T4" fmla="*/ 209 w 511"/>
              <a:gd name="T5" fmla="*/ 0 h 269"/>
              <a:gd name="T6" fmla="*/ 310 w 511"/>
              <a:gd name="T7" fmla="*/ 68 h 269"/>
              <a:gd name="T8" fmla="*/ 359 w 511"/>
              <a:gd name="T9" fmla="*/ 52 h 269"/>
              <a:gd name="T10" fmla="*/ 443 w 511"/>
              <a:gd name="T11" fmla="*/ 136 h 269"/>
              <a:gd name="T12" fmla="*/ 443 w 511"/>
              <a:gd name="T13" fmla="*/ 141 h 269"/>
              <a:gd name="T14" fmla="*/ 448 w 511"/>
              <a:gd name="T15" fmla="*/ 141 h 269"/>
              <a:gd name="T16" fmla="*/ 511 w 511"/>
              <a:gd name="T17" fmla="*/ 205 h 269"/>
              <a:gd name="T18" fmla="*/ 448 w 511"/>
              <a:gd name="T19" fmla="*/ 269 h 269"/>
              <a:gd name="T20" fmla="*/ 86 w 511"/>
              <a:gd name="T21" fmla="*/ 269 h 269"/>
              <a:gd name="T22" fmla="*/ 0 w 511"/>
              <a:gd name="T23" fmla="*/ 181 h 269"/>
              <a:gd name="T24" fmla="*/ 87 w 511"/>
              <a:gd name="T25" fmla="*/ 94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269">
                <a:moveTo>
                  <a:pt x="87" y="94"/>
                </a:moveTo>
                <a:cubicBezTo>
                  <a:pt x="92" y="94"/>
                  <a:pt x="97" y="95"/>
                  <a:pt x="101" y="95"/>
                </a:cubicBezTo>
                <a:cubicBezTo>
                  <a:pt x="108" y="42"/>
                  <a:pt x="154" y="0"/>
                  <a:pt x="209" y="0"/>
                </a:cubicBezTo>
                <a:cubicBezTo>
                  <a:pt x="255" y="0"/>
                  <a:pt x="294" y="28"/>
                  <a:pt x="310" y="68"/>
                </a:cubicBezTo>
                <a:cubicBezTo>
                  <a:pt x="324" y="58"/>
                  <a:pt x="341" y="52"/>
                  <a:pt x="359" y="52"/>
                </a:cubicBezTo>
                <a:cubicBezTo>
                  <a:pt x="405" y="52"/>
                  <a:pt x="443" y="90"/>
                  <a:pt x="443" y="136"/>
                </a:cubicBezTo>
                <a:cubicBezTo>
                  <a:pt x="443" y="138"/>
                  <a:pt x="443" y="139"/>
                  <a:pt x="443" y="141"/>
                </a:cubicBezTo>
                <a:cubicBezTo>
                  <a:pt x="445" y="141"/>
                  <a:pt x="446" y="141"/>
                  <a:pt x="448" y="141"/>
                </a:cubicBezTo>
                <a:cubicBezTo>
                  <a:pt x="483" y="141"/>
                  <a:pt x="511" y="169"/>
                  <a:pt x="511" y="205"/>
                </a:cubicBezTo>
                <a:cubicBezTo>
                  <a:pt x="511" y="240"/>
                  <a:pt x="483" y="269"/>
                  <a:pt x="448" y="269"/>
                </a:cubicBezTo>
                <a:cubicBezTo>
                  <a:pt x="86" y="269"/>
                  <a:pt x="86" y="269"/>
                  <a:pt x="86" y="269"/>
                </a:cubicBezTo>
                <a:cubicBezTo>
                  <a:pt x="38" y="269"/>
                  <a:pt x="0" y="229"/>
                  <a:pt x="0" y="181"/>
                </a:cubicBezTo>
                <a:cubicBezTo>
                  <a:pt x="0" y="133"/>
                  <a:pt x="39" y="94"/>
                  <a:pt x="87" y="94"/>
                </a:cubicBezTo>
                <a:close/>
              </a:path>
            </a:pathLst>
          </a:custGeom>
          <a:solidFill>
            <a:schemeClr val="accent5">
              <a:lumMod val="60000"/>
              <a:lumOff val="40000"/>
            </a:schemeClr>
          </a:solidFill>
          <a:ln>
            <a:noFill/>
          </a:ln>
        </p:spPr>
        <p:txBody>
          <a:bodyPr/>
          <a:lstStyle/>
          <a:p>
            <a:endParaRPr lang="zh-CN" altLang="en-US" sz="1600"/>
          </a:p>
        </p:txBody>
      </p:sp>
      <p:sp>
        <p:nvSpPr>
          <p:cNvPr id="5" name="Freeform 7" title=""/>
          <p:cNvSpPr/>
          <p:nvPr/>
        </p:nvSpPr>
        <p:spPr bwMode="auto">
          <a:xfrm>
            <a:off x="3056255" y="4518660"/>
            <a:ext cx="1912620" cy="773430"/>
          </a:xfrm>
          <a:custGeom>
            <a:gdLst>
              <a:gd name="T0" fmla="*/ 87 w 511"/>
              <a:gd name="T1" fmla="*/ 94 h 269"/>
              <a:gd name="T2" fmla="*/ 101 w 511"/>
              <a:gd name="T3" fmla="*/ 95 h 269"/>
              <a:gd name="T4" fmla="*/ 209 w 511"/>
              <a:gd name="T5" fmla="*/ 0 h 269"/>
              <a:gd name="T6" fmla="*/ 310 w 511"/>
              <a:gd name="T7" fmla="*/ 68 h 269"/>
              <a:gd name="T8" fmla="*/ 359 w 511"/>
              <a:gd name="T9" fmla="*/ 52 h 269"/>
              <a:gd name="T10" fmla="*/ 443 w 511"/>
              <a:gd name="T11" fmla="*/ 136 h 269"/>
              <a:gd name="T12" fmla="*/ 443 w 511"/>
              <a:gd name="T13" fmla="*/ 141 h 269"/>
              <a:gd name="T14" fmla="*/ 448 w 511"/>
              <a:gd name="T15" fmla="*/ 141 h 269"/>
              <a:gd name="T16" fmla="*/ 511 w 511"/>
              <a:gd name="T17" fmla="*/ 205 h 269"/>
              <a:gd name="T18" fmla="*/ 448 w 511"/>
              <a:gd name="T19" fmla="*/ 269 h 269"/>
              <a:gd name="T20" fmla="*/ 86 w 511"/>
              <a:gd name="T21" fmla="*/ 269 h 269"/>
              <a:gd name="T22" fmla="*/ 0 w 511"/>
              <a:gd name="T23" fmla="*/ 181 h 269"/>
              <a:gd name="T24" fmla="*/ 87 w 511"/>
              <a:gd name="T25" fmla="*/ 94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269">
                <a:moveTo>
                  <a:pt x="87" y="94"/>
                </a:moveTo>
                <a:cubicBezTo>
                  <a:pt x="92" y="94"/>
                  <a:pt x="97" y="95"/>
                  <a:pt x="101" y="95"/>
                </a:cubicBezTo>
                <a:cubicBezTo>
                  <a:pt x="108" y="42"/>
                  <a:pt x="154" y="0"/>
                  <a:pt x="209" y="0"/>
                </a:cubicBezTo>
                <a:cubicBezTo>
                  <a:pt x="255" y="0"/>
                  <a:pt x="294" y="28"/>
                  <a:pt x="310" y="68"/>
                </a:cubicBezTo>
                <a:cubicBezTo>
                  <a:pt x="324" y="58"/>
                  <a:pt x="341" y="52"/>
                  <a:pt x="359" y="52"/>
                </a:cubicBezTo>
                <a:cubicBezTo>
                  <a:pt x="405" y="52"/>
                  <a:pt x="443" y="90"/>
                  <a:pt x="443" y="136"/>
                </a:cubicBezTo>
                <a:cubicBezTo>
                  <a:pt x="443" y="138"/>
                  <a:pt x="443" y="139"/>
                  <a:pt x="443" y="141"/>
                </a:cubicBezTo>
                <a:cubicBezTo>
                  <a:pt x="445" y="141"/>
                  <a:pt x="446" y="141"/>
                  <a:pt x="448" y="141"/>
                </a:cubicBezTo>
                <a:cubicBezTo>
                  <a:pt x="483" y="141"/>
                  <a:pt x="511" y="169"/>
                  <a:pt x="511" y="205"/>
                </a:cubicBezTo>
                <a:cubicBezTo>
                  <a:pt x="511" y="240"/>
                  <a:pt x="483" y="269"/>
                  <a:pt x="448" y="269"/>
                </a:cubicBezTo>
                <a:cubicBezTo>
                  <a:pt x="86" y="269"/>
                  <a:pt x="86" y="269"/>
                  <a:pt x="86" y="269"/>
                </a:cubicBezTo>
                <a:cubicBezTo>
                  <a:pt x="38" y="269"/>
                  <a:pt x="0" y="229"/>
                  <a:pt x="0" y="181"/>
                </a:cubicBezTo>
                <a:cubicBezTo>
                  <a:pt x="0" y="133"/>
                  <a:pt x="39" y="94"/>
                  <a:pt x="87" y="94"/>
                </a:cubicBezTo>
                <a:close/>
              </a:path>
            </a:pathLst>
          </a:custGeom>
          <a:solidFill>
            <a:schemeClr val="accent2">
              <a:lumMod val="20000"/>
              <a:lumOff val="80000"/>
            </a:schemeClr>
          </a:solidFill>
          <a:ln>
            <a:noFill/>
          </a:ln>
        </p:spPr>
        <p:txBody>
          <a:bodyPr/>
          <a:lstStyle/>
          <a:p>
            <a:endParaRPr lang="zh-CN" altLang="en-US" sz="1600"/>
          </a:p>
        </p:txBody>
      </p:sp>
      <p:sp>
        <p:nvSpPr>
          <p:cNvPr id="8" name="文本框 7" title=""/>
          <p:cNvSpPr txBox="1"/>
          <p:nvPr/>
        </p:nvSpPr>
        <p:spPr>
          <a:xfrm>
            <a:off x="3503295" y="3156585"/>
            <a:ext cx="1301115" cy="398780"/>
          </a:xfrm>
          <a:prstGeom prst="rect">
            <a:avLst/>
          </a:prstGeom>
          <a:noFill/>
        </p:spPr>
        <p:txBody>
          <a:bodyPr wrap="square" rtlCol="0">
            <a:spAutoFit/>
          </a:bodyPr>
          <a:lstStyle/>
          <a:p>
            <a:r>
              <a:rPr lang="zh-CN" altLang="en-US" sz="2000">
                <a:latin typeface="方正北魏楷书简体" panose="03000509000000000000" charset="-122"/>
                <a:ea typeface="方正北魏楷书简体" panose="03000509000000000000" charset="-122"/>
                <a:sym typeface="+mn-ea"/>
              </a:rPr>
              <a:t>适用范围</a:t>
            </a:r>
          </a:p>
        </p:txBody>
      </p:sp>
      <p:sp>
        <p:nvSpPr>
          <p:cNvPr id="9" name="文本框 8" title=""/>
          <p:cNvSpPr txBox="1"/>
          <p:nvPr/>
        </p:nvSpPr>
        <p:spPr>
          <a:xfrm>
            <a:off x="3503295" y="4829810"/>
            <a:ext cx="1301115" cy="398780"/>
          </a:xfrm>
          <a:prstGeom prst="rect">
            <a:avLst/>
          </a:prstGeom>
          <a:noFill/>
        </p:spPr>
        <p:txBody>
          <a:bodyPr wrap="square" rtlCol="0">
            <a:spAutoFit/>
          </a:bodyPr>
          <a:lstStyle/>
          <a:p>
            <a:r>
              <a:rPr lang="zh-CN" altLang="en-US" sz="2000">
                <a:latin typeface="方正北魏楷书简体" panose="03000509000000000000" charset="-122"/>
                <a:ea typeface="方正北魏楷书简体" panose="03000509000000000000" charset="-122"/>
                <a:sym typeface="+mn-ea"/>
              </a:rPr>
              <a:t>具体做法</a:t>
            </a:r>
          </a:p>
        </p:txBody>
      </p:sp>
      <p:sp>
        <p:nvSpPr>
          <p:cNvPr id="10" name="文本框 9" title=""/>
          <p:cNvSpPr txBox="1"/>
          <p:nvPr/>
        </p:nvSpPr>
        <p:spPr>
          <a:xfrm>
            <a:off x="5401310" y="3156585"/>
            <a:ext cx="4909820" cy="398780"/>
          </a:xfrm>
          <a:prstGeom prst="rect">
            <a:avLst/>
          </a:prstGeom>
          <a:noFill/>
        </p:spPr>
        <p:txBody>
          <a:bodyPr wrap="square" rtlCol="0">
            <a:spAutoFit/>
          </a:bodyPr>
          <a:lstStyle/>
          <a:p>
            <a:r>
              <a:rPr lang="zh-CN" altLang="en-US" sz="2000">
                <a:solidFill>
                  <a:schemeClr val="tx1">
                    <a:lumMod val="75000"/>
                    <a:lumOff val="25000"/>
                  </a:schemeClr>
                </a:solidFill>
                <a:latin typeface="方正北魏楷书简体" panose="03000509000000000000" charset="-122"/>
                <a:ea typeface="方正北魏楷书简体" panose="03000509000000000000" charset="-122"/>
                <a:sym typeface="+mn-ea"/>
              </a:rPr>
              <a:t>名言警句、俗语、古诗词、诗歌等</a:t>
            </a:r>
          </a:p>
        </p:txBody>
      </p:sp>
      <p:sp>
        <p:nvSpPr>
          <p:cNvPr id="11" name="文本框 10" title=""/>
          <p:cNvSpPr txBox="1"/>
          <p:nvPr/>
        </p:nvSpPr>
        <p:spPr>
          <a:xfrm>
            <a:off x="5401310" y="4829810"/>
            <a:ext cx="3473450" cy="398780"/>
          </a:xfrm>
          <a:prstGeom prst="rect">
            <a:avLst/>
          </a:prstGeom>
          <a:noFill/>
        </p:spPr>
        <p:txBody>
          <a:bodyPr wrap="square" rtlCol="0">
            <a:spAutoFit/>
          </a:bodyPr>
          <a:lstStyle/>
          <a:p>
            <a:r>
              <a:rPr lang="zh-CN" altLang="en-US" sz="2000">
                <a:solidFill>
                  <a:schemeClr val="tx1">
                    <a:lumMod val="75000"/>
                    <a:lumOff val="25000"/>
                  </a:schemeClr>
                </a:solidFill>
                <a:latin typeface="方正北魏楷书简体" panose="03000509000000000000" charset="-122"/>
                <a:ea typeface="方正北魏楷书简体" panose="03000509000000000000" charset="-122"/>
                <a:sym typeface="+mn-ea"/>
              </a:rPr>
              <a:t>一字不少的抄录</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文本框 2" title=""/>
          <p:cNvSpPr txBox="1"/>
          <p:nvPr/>
        </p:nvSpPr>
        <p:spPr>
          <a:xfrm>
            <a:off x="2236470" y="73025"/>
            <a:ext cx="8150225" cy="3415030"/>
          </a:xfrm>
          <a:prstGeom prst="rect">
            <a:avLst/>
          </a:prstGeom>
          <a:noFill/>
        </p:spPr>
        <p:txBody>
          <a:bodyPr wrap="square" rtlCol="0">
            <a:spAutoFit/>
          </a:bodyPr>
          <a:lstStyle/>
          <a:p>
            <a:pPr>
              <a:lnSpc>
                <a:spcPct val="150000"/>
              </a:lnSpc>
            </a:pPr>
            <a:endParaRPr lang="zh-CN" altLang="en-US" b="1">
              <a:solidFill>
                <a:schemeClr val="tx1">
                  <a:lumMod val="75000"/>
                  <a:lumOff val="25000"/>
                </a:schemeClr>
              </a:solidFill>
              <a:latin typeface="方正北魏楷书简体" panose="03000509000000000000" charset="-122"/>
              <a:ea typeface="方正北魏楷书简体" panose="03000509000000000000" charset="-122"/>
            </a:endParaRPr>
          </a:p>
          <a:p>
            <a:pPr>
              <a:lnSpc>
                <a:spcPct val="15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      【全国新课标2】阅读下列的材料，根据要求写作。</a:t>
            </a:r>
          </a:p>
          <a:p>
            <a:pPr>
              <a:lnSpc>
                <a:spcPct val="15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      （1）天行健，君子以自强不息。《周易》</a:t>
            </a:r>
          </a:p>
          <a:p>
            <a:pPr>
              <a:lnSpc>
                <a:spcPct val="15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      （2）露从今夜白，月是故乡明。（杜甫）</a:t>
            </a:r>
          </a:p>
          <a:p>
            <a:pPr>
              <a:lnSpc>
                <a:spcPct val="15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      （3）何须浅碧深红色，自是花中第一流。（李清照）</a:t>
            </a:r>
          </a:p>
          <a:p>
            <a:pPr>
              <a:lnSpc>
                <a:spcPct val="15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      （4）受光于挺户见一堂，受光于天下照四方。（魏源）</a:t>
            </a:r>
          </a:p>
          <a:p>
            <a:pPr>
              <a:lnSpc>
                <a:spcPct val="15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      （5）必须敢于正视，这才可望敢想，敢说，敢做，敢当。（鲁迅）</a:t>
            </a:r>
          </a:p>
          <a:p>
            <a:pPr>
              <a:lnSpc>
                <a:spcPct val="15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      （6）数风流人物，还看今朝。（毛泽东）</a:t>
            </a:r>
          </a:p>
        </p:txBody>
      </p:sp>
      <p:cxnSp>
        <p:nvCxnSpPr>
          <p:cNvPr id="4" name="直接连接符 3" title=""/>
          <p:cNvCxnSpPr/>
          <p:nvPr/>
        </p:nvCxnSpPr>
        <p:spPr>
          <a:xfrm flipV="1">
            <a:off x="1397635" y="3599180"/>
            <a:ext cx="939673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title=""/>
          <p:cNvSpPr txBox="1"/>
          <p:nvPr/>
        </p:nvSpPr>
        <p:spPr>
          <a:xfrm>
            <a:off x="1996440" y="3741420"/>
            <a:ext cx="8693150" cy="2444115"/>
          </a:xfrm>
          <a:prstGeom prst="rect">
            <a:avLst/>
          </a:prstGeom>
          <a:noFill/>
        </p:spPr>
        <p:txBody>
          <a:bodyPr wrap="square" rtlCol="0">
            <a:spAutoFit/>
          </a:bodyPr>
          <a:lstStyle/>
          <a:p>
            <a:pPr>
              <a:lnSpc>
                <a:spcPct val="170000"/>
              </a:lnSpc>
            </a:pPr>
            <a:endParaRPr lang="zh-CN" altLang="en-US" sz="1800" b="1">
              <a:solidFill>
                <a:schemeClr val="tx1">
                  <a:lumMod val="75000"/>
                  <a:lumOff val="25000"/>
                </a:schemeClr>
              </a:solidFill>
              <a:latin typeface="方正北魏楷书简体" panose="03000509000000000000" charset="-122"/>
              <a:ea typeface="方正北魏楷书简体" panose="03000509000000000000" charset="-122"/>
            </a:endParaRPr>
          </a:p>
          <a:p>
            <a:pPr>
              <a:lnSpc>
                <a:spcPct val="17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周易》一句“天行健，君子以自强不息”，激起了多少人奋发图强的斗志；鲁迅一句“必须敢于正视，这才可望敢想，敢说，敢作，敢当”，给予了多少人勇往直前的勇气；毛泽东一句“数风流人物，还看今朝”，唤醒了多少人实现抱负的决心。这些名言激励我们：面对家国责任，要勇于担当。</a:t>
            </a:r>
          </a:p>
        </p:txBody>
      </p:sp>
      <p:cxnSp>
        <p:nvCxnSpPr>
          <p:cNvPr id="9" name="直接连接符 8" title=""/>
          <p:cNvCxnSpPr/>
          <p:nvPr/>
        </p:nvCxnSpPr>
        <p:spPr>
          <a:xfrm>
            <a:off x="2143760" y="4770755"/>
            <a:ext cx="416369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title=""/>
          <p:cNvCxnSpPr/>
          <p:nvPr/>
        </p:nvCxnSpPr>
        <p:spPr>
          <a:xfrm flipV="1">
            <a:off x="2096770" y="5229225"/>
            <a:ext cx="5709285" cy="6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title=""/>
          <p:cNvCxnSpPr/>
          <p:nvPr/>
        </p:nvCxnSpPr>
        <p:spPr>
          <a:xfrm flipV="1">
            <a:off x="2745105" y="5701030"/>
            <a:ext cx="392493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矩形标注 14" title=""/>
          <p:cNvSpPr/>
          <p:nvPr/>
        </p:nvSpPr>
        <p:spPr>
          <a:xfrm>
            <a:off x="6631940" y="5909310"/>
            <a:ext cx="1518285" cy="600710"/>
          </a:xfrm>
          <a:prstGeom prst="wedgeRectCallout">
            <a:avLst>
              <a:gd name="adj1" fmla="val -44700"/>
              <a:gd name="adj2" fmla="val -80009"/>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title=""/>
          <p:cNvSpPr txBox="1"/>
          <p:nvPr/>
        </p:nvSpPr>
        <p:spPr>
          <a:xfrm>
            <a:off x="6771005" y="6010275"/>
            <a:ext cx="1379220" cy="398780"/>
          </a:xfrm>
          <a:prstGeom prst="rect">
            <a:avLst/>
          </a:prstGeom>
          <a:noFill/>
        </p:spPr>
        <p:txBody>
          <a:bodyPr wrap="square" rtlCol="0">
            <a:spAutoFit/>
          </a:bodyPr>
          <a:lstStyle/>
          <a:p>
            <a:r>
              <a:rPr lang="zh-CN" altLang="en-US" sz="2000">
                <a:solidFill>
                  <a:srgbClr val="C00000"/>
                </a:solidFill>
                <a:latin typeface="方正北魏楷书简体" panose="03000509000000000000" charset="-122"/>
                <a:ea typeface="方正北魏楷书简体" panose="03000509000000000000" charset="-122"/>
              </a:rPr>
              <a:t>复述材料</a:t>
            </a:r>
          </a:p>
        </p:txBody>
      </p:sp>
      <p:sp>
        <p:nvSpPr>
          <p:cNvPr id="6" name="文本框 5" title=""/>
          <p:cNvSpPr txBox="1"/>
          <p:nvPr/>
        </p:nvSpPr>
        <p:spPr>
          <a:xfrm>
            <a:off x="432435" y="589280"/>
            <a:ext cx="1153160" cy="583565"/>
          </a:xfrm>
          <a:prstGeom prst="rect">
            <a:avLst/>
          </a:prstGeom>
          <a:noFill/>
        </p:spPr>
        <p:txBody>
          <a:bodyPr wrap="square" rtlCol="0">
            <a:spAutoFit/>
          </a:bodyPr>
          <a:lstStyle/>
          <a:p>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sym typeface="+mn-ea"/>
              </a:rPr>
              <a:t>材料</a:t>
            </a:r>
          </a:p>
        </p:txBody>
      </p:sp>
      <p:sp>
        <p:nvSpPr>
          <p:cNvPr id="22536" name="Oval 8" title=""/>
          <p:cNvSpPr/>
          <p:nvPr/>
        </p:nvSpPr>
        <p:spPr>
          <a:xfrm>
            <a:off x="196850" y="265430"/>
            <a:ext cx="1494155" cy="1230630"/>
          </a:xfrm>
          <a:prstGeom prst="ellipse">
            <a:avLst/>
          </a:prstGeom>
          <a:noFill/>
          <a:ln w="6350" cap="flat" cmpd="sng">
            <a:solidFill>
              <a:schemeClr val="accent5">
                <a:lumMod val="75000"/>
              </a:schemeClr>
            </a:solidFill>
            <a:prstDash val="dash"/>
            <a:headEnd type="none" w="med" len="med"/>
            <a:tailEnd type="none" w="med" len="med"/>
          </a:ln>
        </p:spPr>
        <p:txBody>
          <a:bodyPr/>
          <a:lstStyle/>
          <a:p>
            <a:endParaRPr lang="zh-CN" altLang="en-US">
              <a:latin typeface="Arial" panose="020b0604020202020204" pitchFamily="34" charset="0"/>
            </a:endParaRPr>
          </a:p>
        </p:txBody>
      </p:sp>
      <p:sp>
        <p:nvSpPr>
          <p:cNvPr id="7" name="文本框 6" title=""/>
          <p:cNvSpPr txBox="1"/>
          <p:nvPr/>
        </p:nvSpPr>
        <p:spPr>
          <a:xfrm>
            <a:off x="432435" y="4191000"/>
            <a:ext cx="1148715" cy="583565"/>
          </a:xfrm>
          <a:prstGeom prst="rect">
            <a:avLst/>
          </a:prstGeom>
          <a:noFill/>
        </p:spPr>
        <p:txBody>
          <a:bodyPr wrap="square" rtlCol="0">
            <a:spAutoFit/>
          </a:bodyPr>
          <a:lstStyle/>
          <a:p>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sym typeface="+mn-ea"/>
              </a:rPr>
              <a:t>示例</a:t>
            </a:r>
          </a:p>
        </p:txBody>
      </p:sp>
      <p:sp>
        <p:nvSpPr>
          <p:cNvPr id="8" name="Oval 8" title=""/>
          <p:cNvSpPr/>
          <p:nvPr/>
        </p:nvSpPr>
        <p:spPr>
          <a:xfrm>
            <a:off x="196850" y="3867150"/>
            <a:ext cx="1494155" cy="1230630"/>
          </a:xfrm>
          <a:prstGeom prst="ellipse">
            <a:avLst/>
          </a:prstGeom>
          <a:noFill/>
          <a:ln w="6350" cap="flat" cmpd="sng">
            <a:solidFill>
              <a:schemeClr val="accent5">
                <a:lumMod val="75000"/>
              </a:schemeClr>
            </a:solidFill>
            <a:prstDash val="dash"/>
            <a:headEnd type="none" w="med" len="med"/>
            <a:tailEnd type="none" w="med" len="med"/>
          </a:ln>
        </p:spPr>
        <p:txBody>
          <a:bodyPr/>
          <a:lstStyle/>
          <a:p>
            <a:endParaRPr lang="zh-CN" altLang="en-US">
              <a:latin typeface="Arial" panose="020b0604020202020204" pitchFamily="34" charset="0"/>
            </a:endParaRPr>
          </a:p>
        </p:txBody>
      </p:sp>
      <p:sp>
        <p:nvSpPr>
          <p:cNvPr id="2" name="文本框 1" title=""/>
          <p:cNvSpPr txBox="1"/>
          <p:nvPr/>
        </p:nvSpPr>
        <p:spPr>
          <a:xfrm>
            <a:off x="6903720" y="905510"/>
            <a:ext cx="1626235" cy="506730"/>
          </a:xfrm>
          <a:prstGeom prst="rect">
            <a:avLst/>
          </a:prstGeom>
          <a:noFill/>
        </p:spPr>
        <p:txBody>
          <a:bodyPr wrap="square" rtlCol="0">
            <a:spAutoFit/>
          </a:bodyPr>
          <a:lstStyle/>
          <a:p>
            <a:pPr>
              <a:lnSpc>
                <a:spcPct val="150000"/>
              </a:lnSpc>
            </a:pPr>
            <a:r>
              <a:rPr lang="zh-CN" altLang="en-US">
                <a:solidFill>
                  <a:srgbClr val="0070C0"/>
                </a:solidFill>
                <a:latin typeface="方正北魏楷书简体" panose="03000509000000000000" charset="-122"/>
                <a:ea typeface="方正北魏楷书简体" panose="03000509000000000000" charset="-122"/>
                <a:sym typeface="+mn-ea"/>
              </a:rPr>
              <a:t>——自强不息</a:t>
            </a:r>
          </a:p>
        </p:txBody>
      </p:sp>
      <p:sp>
        <p:nvSpPr>
          <p:cNvPr id="13" name="文本框 12" title=""/>
          <p:cNvSpPr txBox="1"/>
          <p:nvPr/>
        </p:nvSpPr>
        <p:spPr>
          <a:xfrm>
            <a:off x="6903720" y="1292225"/>
            <a:ext cx="1766570" cy="506730"/>
          </a:xfrm>
          <a:prstGeom prst="rect">
            <a:avLst/>
          </a:prstGeom>
          <a:noFill/>
        </p:spPr>
        <p:txBody>
          <a:bodyPr wrap="square" rtlCol="0">
            <a:spAutoFit/>
          </a:bodyPr>
          <a:lstStyle/>
          <a:p>
            <a:pPr>
              <a:lnSpc>
                <a:spcPct val="150000"/>
              </a:lnSpc>
            </a:pPr>
            <a:r>
              <a:rPr lang="zh-CN" altLang="en-US">
                <a:solidFill>
                  <a:srgbClr val="0070C0"/>
                </a:solidFill>
                <a:latin typeface="方正北魏楷书简体" panose="03000509000000000000" charset="-122"/>
                <a:ea typeface="方正北魏楷书简体" panose="03000509000000000000" charset="-122"/>
                <a:sym typeface="+mn-ea"/>
              </a:rPr>
              <a:t>——思乡</a:t>
            </a:r>
          </a:p>
        </p:txBody>
      </p:sp>
      <p:sp>
        <p:nvSpPr>
          <p:cNvPr id="14" name="文本框 13" title=""/>
          <p:cNvSpPr txBox="1"/>
          <p:nvPr/>
        </p:nvSpPr>
        <p:spPr>
          <a:xfrm>
            <a:off x="8009255" y="1718310"/>
            <a:ext cx="3941445" cy="506730"/>
          </a:xfrm>
          <a:prstGeom prst="rect">
            <a:avLst/>
          </a:prstGeom>
          <a:noFill/>
        </p:spPr>
        <p:txBody>
          <a:bodyPr wrap="square" rtlCol="0">
            <a:spAutoFit/>
          </a:bodyPr>
          <a:lstStyle/>
          <a:p>
            <a:pPr>
              <a:lnSpc>
                <a:spcPct val="150000"/>
              </a:lnSpc>
            </a:pPr>
            <a:r>
              <a:rPr lang="zh-CN" altLang="en-US">
                <a:solidFill>
                  <a:srgbClr val="0070C0"/>
                </a:solidFill>
                <a:latin typeface="方正北魏楷书简体" panose="03000509000000000000" charset="-122"/>
                <a:ea typeface="方正北魏楷书简体" panose="03000509000000000000" charset="-122"/>
                <a:sym typeface="+mn-ea"/>
              </a:rPr>
              <a:t>——重视内在美，或自信的品格</a:t>
            </a:r>
          </a:p>
        </p:txBody>
      </p:sp>
      <p:sp>
        <p:nvSpPr>
          <p:cNvPr id="16" name="文本框 15" title=""/>
          <p:cNvSpPr txBox="1"/>
          <p:nvPr/>
        </p:nvSpPr>
        <p:spPr>
          <a:xfrm>
            <a:off x="8235315" y="2131695"/>
            <a:ext cx="4806315" cy="506730"/>
          </a:xfrm>
          <a:prstGeom prst="rect">
            <a:avLst/>
          </a:prstGeom>
          <a:noFill/>
        </p:spPr>
        <p:txBody>
          <a:bodyPr wrap="square" rtlCol="0">
            <a:spAutoFit/>
          </a:bodyPr>
          <a:lstStyle/>
          <a:p>
            <a:pPr>
              <a:lnSpc>
                <a:spcPct val="150000"/>
              </a:lnSpc>
            </a:pPr>
            <a:r>
              <a:rPr lang="zh-CN" altLang="en-US">
                <a:solidFill>
                  <a:srgbClr val="0070C0"/>
                </a:solidFill>
                <a:latin typeface="方正北魏楷书简体" panose="03000509000000000000" charset="-122"/>
                <a:ea typeface="方正北魏楷书简体" panose="03000509000000000000" charset="-122"/>
                <a:sym typeface="+mn-ea"/>
              </a:rPr>
              <a:t>——视野有多大，梦想就有多大</a:t>
            </a:r>
          </a:p>
        </p:txBody>
      </p:sp>
      <p:sp>
        <p:nvSpPr>
          <p:cNvPr id="17" name="文本框 16" title=""/>
          <p:cNvSpPr txBox="1"/>
          <p:nvPr/>
        </p:nvSpPr>
        <p:spPr>
          <a:xfrm>
            <a:off x="9413240" y="2541270"/>
            <a:ext cx="2449830" cy="506730"/>
          </a:xfrm>
          <a:prstGeom prst="rect">
            <a:avLst/>
          </a:prstGeom>
          <a:noFill/>
        </p:spPr>
        <p:txBody>
          <a:bodyPr wrap="square" rtlCol="0">
            <a:spAutoFit/>
          </a:bodyPr>
          <a:lstStyle/>
          <a:p>
            <a:pPr>
              <a:lnSpc>
                <a:spcPct val="150000"/>
              </a:lnSpc>
            </a:pPr>
            <a:r>
              <a:rPr lang="zh-CN" altLang="en-US">
                <a:solidFill>
                  <a:srgbClr val="0070C0"/>
                </a:solidFill>
                <a:latin typeface="方正北魏楷书简体" panose="03000509000000000000" charset="-122"/>
                <a:ea typeface="方正北魏楷书简体" panose="03000509000000000000" charset="-122"/>
                <a:sym typeface="+mn-ea"/>
              </a:rPr>
              <a:t>——敢于正视自己</a:t>
            </a:r>
          </a:p>
        </p:txBody>
      </p:sp>
      <p:sp>
        <p:nvSpPr>
          <p:cNvPr id="18" name="文本框 17" title=""/>
          <p:cNvSpPr txBox="1"/>
          <p:nvPr/>
        </p:nvSpPr>
        <p:spPr>
          <a:xfrm>
            <a:off x="6903720" y="2981325"/>
            <a:ext cx="5246370" cy="506730"/>
          </a:xfrm>
          <a:prstGeom prst="rect">
            <a:avLst/>
          </a:prstGeom>
          <a:noFill/>
        </p:spPr>
        <p:txBody>
          <a:bodyPr wrap="square" rtlCol="0">
            <a:spAutoFit/>
          </a:bodyPr>
          <a:lstStyle/>
          <a:p>
            <a:pPr>
              <a:lnSpc>
                <a:spcPct val="150000"/>
              </a:lnSpc>
            </a:pPr>
            <a:r>
              <a:rPr lang="zh-CN" altLang="en-US">
                <a:solidFill>
                  <a:srgbClr val="0070C0"/>
                </a:solidFill>
                <a:latin typeface="方正北魏楷书简体" panose="03000509000000000000" charset="-122"/>
                <a:ea typeface="方正北魏楷书简体" panose="03000509000000000000" charset="-122"/>
                <a:sym typeface="+mn-ea"/>
              </a:rPr>
              <a:t>——个人、民族、国家的自强不息的精神</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par>
                    <p:cTn id="31" fill="hold" nodeType="clickPar">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53" presetClass="entr" presetSubtype="16"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childTnLst>
                          </p:cTn>
                        </p:par>
                      </p:childTnLst>
                    </p:cTn>
                  </p:par>
                  <p:par>
                    <p:cTn id="62" fill="hold" nodeType="clickPar">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p:bldP spid="2" grpId="0"/>
      <p:bldP spid="13" grpId="0"/>
      <p:bldP spid="14" grpId="0"/>
      <p:bldP spid="16" grpId="0"/>
      <p:bldP spid="17" grpId="0"/>
      <p:bldP spid="1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文本框 3" title=""/>
          <p:cNvSpPr txBox="1"/>
          <p:nvPr/>
        </p:nvSpPr>
        <p:spPr>
          <a:xfrm>
            <a:off x="2446020" y="1033145"/>
            <a:ext cx="8535035" cy="1973580"/>
          </a:xfrm>
          <a:prstGeom prst="rect">
            <a:avLst/>
          </a:prstGeom>
          <a:noFill/>
        </p:spPr>
        <p:txBody>
          <a:bodyPr wrap="square" rtlCol="0">
            <a:spAutoFit/>
          </a:bodyPr>
          <a:lstStyle/>
          <a:p>
            <a:pPr>
              <a:lnSpc>
                <a:spcPct val="17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sym typeface="+mn-ea"/>
              </a:rPr>
              <a:t>【广东省模拟题】</a:t>
            </a:r>
            <a:r>
              <a:rPr lang="zh-CN" altLang="en-US">
                <a:solidFill>
                  <a:schemeClr val="tx1">
                    <a:lumMod val="75000"/>
                    <a:lumOff val="25000"/>
                  </a:schemeClr>
                </a:solidFill>
                <a:latin typeface="方正北魏楷书简体" panose="03000509000000000000" charset="-122"/>
                <a:ea typeface="方正北魏楷书简体" panose="03000509000000000000" charset="-122"/>
              </a:rPr>
              <a:t>哲学家维特根斯坦说：“我贴在地面步行，不在云端跳舞。”这句名言表达形象，寓意深刻，它会引发我们不同的联想和感悟。</a:t>
            </a:r>
          </a:p>
          <a:p>
            <a:pPr>
              <a:lnSpc>
                <a:spcPct val="17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结合这句名言，自选角度，自定立意，自拟题目，文体自选（除诗歌外），写一篇不少于800字的文章。</a:t>
            </a:r>
          </a:p>
        </p:txBody>
      </p:sp>
      <p:cxnSp>
        <p:nvCxnSpPr>
          <p:cNvPr id="5" name="直接连接符 4" title=""/>
          <p:cNvCxnSpPr/>
          <p:nvPr/>
        </p:nvCxnSpPr>
        <p:spPr>
          <a:xfrm flipV="1">
            <a:off x="1535430" y="3063240"/>
            <a:ext cx="939673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title=""/>
          <p:cNvSpPr txBox="1"/>
          <p:nvPr/>
        </p:nvSpPr>
        <p:spPr>
          <a:xfrm>
            <a:off x="2446020" y="3137535"/>
            <a:ext cx="8315325" cy="1640205"/>
          </a:xfrm>
          <a:prstGeom prst="rect">
            <a:avLst/>
          </a:prstGeom>
          <a:noFill/>
        </p:spPr>
        <p:txBody>
          <a:bodyPr wrap="square" rtlCol="0">
            <a:spAutoFit/>
          </a:bodyPr>
          <a:lstStyle/>
          <a:p>
            <a:pPr>
              <a:lnSpc>
                <a:spcPct val="14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示例一：哲学家维特根斯坦说：“我贴在地面步行，不在云端跳舞。”地面步行，常常是风雨不懂安如山，此为踏实之风；云端跳舞，往往会摔得脸青鼻肿，此为浮躁之气。从哲学家的名言可以看出，我们无论做什么事情，都要求踏实，戒浮躁。</a:t>
            </a:r>
          </a:p>
        </p:txBody>
      </p:sp>
      <p:cxnSp>
        <p:nvCxnSpPr>
          <p:cNvPr id="9" name="直接连接符 8" title=""/>
          <p:cNvCxnSpPr/>
          <p:nvPr/>
        </p:nvCxnSpPr>
        <p:spPr>
          <a:xfrm flipV="1">
            <a:off x="3200400" y="3533140"/>
            <a:ext cx="6066155" cy="15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文本框 7" title=""/>
          <p:cNvSpPr txBox="1"/>
          <p:nvPr/>
        </p:nvSpPr>
        <p:spPr>
          <a:xfrm>
            <a:off x="2446020" y="4852035"/>
            <a:ext cx="8315325" cy="1640205"/>
          </a:xfrm>
          <a:prstGeom prst="rect">
            <a:avLst/>
          </a:prstGeom>
          <a:noFill/>
        </p:spPr>
        <p:txBody>
          <a:bodyPr wrap="square" rtlCol="0">
            <a:spAutoFit/>
          </a:bodyPr>
          <a:lstStyle/>
          <a:p>
            <a:pPr>
              <a:lnSpc>
                <a:spcPct val="140000"/>
              </a:lnSpc>
            </a:pPr>
            <a:r>
              <a:rPr lang="zh-CN" altLang="en-US">
                <a:solidFill>
                  <a:schemeClr val="tx1">
                    <a:lumMod val="75000"/>
                    <a:lumOff val="25000"/>
                  </a:schemeClr>
                </a:solidFill>
                <a:latin typeface="方正北魏楷书简体" panose="03000509000000000000" charset="-122"/>
                <a:ea typeface="方正北魏楷书简体" panose="03000509000000000000" charset="-122"/>
              </a:rPr>
              <a:t>示例二：“我贴在地面步行，不在云端跳舞”，这是哲学家维特根斯坦的一句名言，它似乎在告诉人们，将自己放在低处才能稳稳当当。然而，因怕失足堕落而不敢登上高处的心态，我以为十分不妥。倘若人人怀有“登高必跌重”的念头，个人何以进步，社会又何以发展？</a:t>
            </a:r>
          </a:p>
        </p:txBody>
      </p:sp>
      <p:cxnSp>
        <p:nvCxnSpPr>
          <p:cNvPr id="10" name="直接连接符 9" title=""/>
          <p:cNvCxnSpPr/>
          <p:nvPr/>
        </p:nvCxnSpPr>
        <p:spPr>
          <a:xfrm flipV="1">
            <a:off x="3570605" y="5274310"/>
            <a:ext cx="7025640" cy="298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title=""/>
          <p:cNvCxnSpPr/>
          <p:nvPr/>
        </p:nvCxnSpPr>
        <p:spPr>
          <a:xfrm flipV="1">
            <a:off x="2501900" y="5679440"/>
            <a:ext cx="398780" cy="762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文本框 17" title=""/>
          <p:cNvSpPr txBox="1"/>
          <p:nvPr/>
        </p:nvSpPr>
        <p:spPr>
          <a:xfrm>
            <a:off x="4279900" y="85090"/>
            <a:ext cx="3631565" cy="1004570"/>
          </a:xfrm>
          <a:prstGeom prst="rect">
            <a:avLst/>
          </a:prstGeom>
          <a:noFill/>
          <a:ln w="19050">
            <a:solidFill>
              <a:srgbClr val="C00000"/>
            </a:solidFill>
          </a:ln>
        </p:spPr>
        <p:txBody>
          <a:bodyPr wrap="square" rtlCol="0">
            <a:spAutoFit/>
          </a:bodyPr>
          <a:lstStyle/>
          <a:p>
            <a:pPr>
              <a:lnSpc>
                <a:spcPct val="110000"/>
              </a:lnSpc>
            </a:pPr>
            <a:r>
              <a:rPr lang="zh-CN" altLang="en-US">
                <a:solidFill>
                  <a:srgbClr val="C00000"/>
                </a:solidFill>
                <a:latin typeface="方正北魏楷书简体" panose="03000509000000000000" charset="-122"/>
                <a:ea typeface="方正北魏楷书简体" panose="03000509000000000000" charset="-122"/>
              </a:rPr>
              <a:t>立意：</a:t>
            </a:r>
          </a:p>
          <a:p>
            <a:pPr>
              <a:lnSpc>
                <a:spcPct val="110000"/>
              </a:lnSpc>
            </a:pPr>
            <a:r>
              <a:rPr lang="zh-CN" altLang="en-US">
                <a:solidFill>
                  <a:srgbClr val="C00000"/>
                </a:solidFill>
                <a:latin typeface="方正北魏楷书简体" panose="03000509000000000000" charset="-122"/>
                <a:ea typeface="方正北魏楷书简体" panose="03000509000000000000" charset="-122"/>
              </a:rPr>
              <a:t>    脚踏实地做人</a:t>
            </a:r>
          </a:p>
          <a:p>
            <a:pPr>
              <a:lnSpc>
                <a:spcPct val="110000"/>
              </a:lnSpc>
            </a:pPr>
            <a:r>
              <a:rPr lang="zh-CN" altLang="en-US">
                <a:solidFill>
                  <a:srgbClr val="C00000"/>
                </a:solidFill>
                <a:latin typeface="方正北魏楷书简体" panose="03000509000000000000" charset="-122"/>
                <a:ea typeface="方正北魏楷书简体" panose="03000509000000000000" charset="-122"/>
              </a:rPr>
              <a:t>    坚持不懈、日积月累才能成功</a:t>
            </a:r>
          </a:p>
        </p:txBody>
      </p:sp>
      <p:sp>
        <p:nvSpPr>
          <p:cNvPr id="19" name="矩形标注 18" title=""/>
          <p:cNvSpPr/>
          <p:nvPr/>
        </p:nvSpPr>
        <p:spPr>
          <a:xfrm>
            <a:off x="412115" y="5334635"/>
            <a:ext cx="1665605" cy="675005"/>
          </a:xfrm>
          <a:prstGeom prst="wedgeRectCallout">
            <a:avLst>
              <a:gd name="adj1" fmla="val 70167"/>
              <a:gd name="adj2" fmla="val -8795"/>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title=""/>
          <p:cNvSpPr txBox="1"/>
          <p:nvPr/>
        </p:nvSpPr>
        <p:spPr>
          <a:xfrm>
            <a:off x="610870" y="5473065"/>
            <a:ext cx="1379220" cy="398780"/>
          </a:xfrm>
          <a:prstGeom prst="rect">
            <a:avLst/>
          </a:prstGeom>
          <a:noFill/>
        </p:spPr>
        <p:txBody>
          <a:bodyPr wrap="square" rtlCol="0">
            <a:spAutoFit/>
          </a:bodyPr>
          <a:lstStyle/>
          <a:p>
            <a:r>
              <a:rPr lang="zh-CN" altLang="en-US" sz="2000">
                <a:solidFill>
                  <a:srgbClr val="C00000"/>
                </a:solidFill>
                <a:latin typeface="方正北魏楷书简体" panose="03000509000000000000" charset="-122"/>
                <a:ea typeface="方正北魏楷书简体" panose="03000509000000000000" charset="-122"/>
              </a:rPr>
              <a:t>复述材料</a:t>
            </a:r>
          </a:p>
        </p:txBody>
      </p:sp>
      <p:sp>
        <p:nvSpPr>
          <p:cNvPr id="20" name="矩形标注 19" title=""/>
          <p:cNvSpPr/>
          <p:nvPr/>
        </p:nvSpPr>
        <p:spPr>
          <a:xfrm>
            <a:off x="412115" y="3273425"/>
            <a:ext cx="1665605" cy="675005"/>
          </a:xfrm>
          <a:prstGeom prst="wedgeRectCallout">
            <a:avLst>
              <a:gd name="adj1" fmla="val 70167"/>
              <a:gd name="adj2" fmla="val -8795"/>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title=""/>
          <p:cNvSpPr txBox="1"/>
          <p:nvPr/>
        </p:nvSpPr>
        <p:spPr>
          <a:xfrm>
            <a:off x="610870" y="3411855"/>
            <a:ext cx="1379220" cy="398780"/>
          </a:xfrm>
          <a:prstGeom prst="rect">
            <a:avLst/>
          </a:prstGeom>
          <a:noFill/>
        </p:spPr>
        <p:txBody>
          <a:bodyPr wrap="square" rtlCol="0">
            <a:spAutoFit/>
          </a:bodyPr>
          <a:lstStyle/>
          <a:p>
            <a:r>
              <a:rPr lang="zh-CN" altLang="en-US" sz="2000">
                <a:solidFill>
                  <a:srgbClr val="C00000"/>
                </a:solidFill>
                <a:latin typeface="方正北魏楷书简体" panose="03000509000000000000" charset="-122"/>
                <a:ea typeface="方正北魏楷书简体" panose="03000509000000000000" charset="-122"/>
              </a:rPr>
              <a:t>复述材料</a:t>
            </a:r>
          </a:p>
        </p:txBody>
      </p:sp>
      <p:sp>
        <p:nvSpPr>
          <p:cNvPr id="6" name="文本框 5" title=""/>
          <p:cNvSpPr txBox="1"/>
          <p:nvPr/>
        </p:nvSpPr>
        <p:spPr>
          <a:xfrm>
            <a:off x="432435" y="589280"/>
            <a:ext cx="1153160" cy="583565"/>
          </a:xfrm>
          <a:prstGeom prst="rect">
            <a:avLst/>
          </a:prstGeom>
          <a:noFill/>
        </p:spPr>
        <p:txBody>
          <a:bodyPr wrap="square" rtlCol="0">
            <a:spAutoFit/>
          </a:bodyPr>
          <a:lstStyle/>
          <a:p>
            <a:r>
              <a:rPr lang="zh-CN" altLang="en-US" sz="3200" b="1">
                <a:solidFill>
                  <a:schemeClr val="tx1">
                    <a:lumMod val="65000"/>
                    <a:lumOff val="35000"/>
                  </a:schemeClr>
                </a:solidFill>
                <a:latin typeface="微软雅黑" panose="020b0503020204020204" pitchFamily="34" charset="-122"/>
                <a:ea typeface="微软雅黑" panose="020b0503020204020204" pitchFamily="34" charset="-122"/>
                <a:sym typeface="+mn-ea"/>
              </a:rPr>
              <a:t>材料</a:t>
            </a:r>
          </a:p>
        </p:txBody>
      </p:sp>
      <p:sp>
        <p:nvSpPr>
          <p:cNvPr id="22536" name="Oval 8" title=""/>
          <p:cNvSpPr/>
          <p:nvPr/>
        </p:nvSpPr>
        <p:spPr>
          <a:xfrm>
            <a:off x="196850" y="265430"/>
            <a:ext cx="1494155" cy="1230630"/>
          </a:xfrm>
          <a:prstGeom prst="ellipse">
            <a:avLst/>
          </a:prstGeom>
          <a:noFill/>
          <a:ln w="6350" cap="flat" cmpd="sng">
            <a:solidFill>
              <a:schemeClr val="accent5">
                <a:lumMod val="75000"/>
              </a:schemeClr>
            </a:solidFill>
            <a:prstDash val="dash"/>
            <a:headEnd type="none" w="med" len="med"/>
            <a:tailEnd type="none" w="med" len="med"/>
          </a:ln>
        </p:spPr>
        <p:txBody>
          <a:bodyPr/>
          <a:lstStyle/>
          <a:p>
            <a:endParaRPr lang="zh-CN" altLang="en-US">
              <a:latin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nodeType="clickPar">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par>
                                <p:cTn id="48" presetID="12" presetClass="entr" presetSubtype="4"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p:tgtEl>
                                          <p:spTgt spid="11"/>
                                        </p:tgtEl>
                                        <p:attrNameLst>
                                          <p:attrName>ppt_y</p:attrName>
                                        </p:attrNameLst>
                                      </p:cBhvr>
                                      <p:tavLst>
                                        <p:tav tm="0">
                                          <p:val>
                                            <p:strVal val="#ppt_y+#ppt_h*1.125000"/>
                                          </p:val>
                                        </p:tav>
                                        <p:tav tm="100000">
                                          <p:val>
                                            <p:strVal val="#ppt_y"/>
                                          </p:val>
                                        </p:tav>
                                      </p:tavLst>
                                    </p:anim>
                                    <p:animEffect transition="in" filter="wipe(up)">
                                      <p:cBhvr>
                                        <p:cTn id="51" dur="500"/>
                                        <p:tgtEl>
                                          <p:spTgt spid="11"/>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8" grpId="0" animBg="1"/>
      <p:bldP spid="19" grpId="0" animBg="1"/>
      <p:bldP spid="22" grpId="0"/>
      <p:bldP spid="20" grpId="0" animBg="1"/>
      <p:bldP spid="21" grpId="0"/>
    </p:bldLst>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163</Paragraphs>
  <Slides>17</Slides>
  <Notes>2</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17</vt:i4>
      </vt:variant>
    </vt:vector>
  </HeadingPairs>
  <TitlesOfParts>
    <vt:vector baseType="lpstr" size="25">
      <vt:lpstr>Arial</vt:lpstr>
      <vt:lpstr>Calibri</vt:lpstr>
      <vt:lpstr>宋体</vt:lpstr>
      <vt:lpstr>微软雅黑</vt:lpstr>
      <vt:lpstr>华文细黑</vt:lpstr>
      <vt:lpstr>方正北魏楷书简体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2024-02-02T17:38:52.561</cp:lastPrinted>
  <dcterms:created xsi:type="dcterms:W3CDTF">2024-02-02T17:38:52Z</dcterms:created>
  <dcterms:modified xsi:type="dcterms:W3CDTF">2024-02-02T09:38:52Z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