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30" r:id="rId4"/>
    <p:sldId id="257" r:id="rId5"/>
    <p:sldId id="404" r:id="rId7"/>
    <p:sldId id="403" r:id="rId8"/>
    <p:sldId id="366" r:id="rId9"/>
    <p:sldId id="405" r:id="rId10"/>
    <p:sldId id="258" r:id="rId11"/>
    <p:sldId id="260" r:id="rId12"/>
    <p:sldId id="261" r:id="rId13"/>
    <p:sldId id="262" r:id="rId14"/>
    <p:sldId id="263" r:id="rId15"/>
    <p:sldId id="371" r:id="rId16"/>
    <p:sldId id="368" r:id="rId17"/>
    <p:sldId id="442" r:id="rId18"/>
    <p:sldId id="372" r:id="rId19"/>
    <p:sldId id="373" r:id="rId20"/>
    <p:sldId id="374" r:id="rId21"/>
    <p:sldId id="375" r:id="rId22"/>
    <p:sldId id="272" r:id="rId23"/>
    <p:sldId id="274" r:id="rId24"/>
    <p:sldId id="277" r:id="rId25"/>
    <p:sldId id="279" r:id="rId26"/>
    <p:sldId id="285" r:id="rId27"/>
    <p:sldId id="287" r:id="rId28"/>
    <p:sldId id="289" r:id="rId29"/>
    <p:sldId id="291" r:id="rId30"/>
    <p:sldId id="293" r:id="rId31"/>
    <p:sldId id="295" r:id="rId32"/>
    <p:sldId id="297" r:id="rId33"/>
    <p:sldId id="300" r:id="rId34"/>
    <p:sldId id="302" r:id="rId35"/>
    <p:sldId id="305" r:id="rId36"/>
    <p:sldId id="308" r:id="rId37"/>
    <p:sldId id="309" r:id="rId38"/>
    <p:sldId id="312" r:id="rId39"/>
    <p:sldId id="314" r:id="rId40"/>
    <p:sldId id="317" r:id="rId41"/>
    <p:sldId id="321" r:id="rId42"/>
    <p:sldId id="324" r:id="rId43"/>
    <p:sldId id="326" r:id="rId44"/>
    <p:sldId id="329" r:id="rId45"/>
  </p:sldIdLst>
  <p:sldSz cx="12192000" cy="6858000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84" y="-660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0" Type="http://schemas.openxmlformats.org/officeDocument/2006/relationships/tags" Target="tags/tag54.xml"/><Relationship Id="rId5" Type="http://schemas.openxmlformats.org/officeDocument/2006/relationships/slide" Target="slides/slide2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文本占位符 84994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512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8704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文本占位符 87042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7171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8908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2" name="文本占位符 89090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1024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9113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文本占位符 9113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12291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9318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8" name="文本占位符 93186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14339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952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文本占位符 95234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16387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250" y="3701656"/>
            <a:ext cx="7448550" cy="1204913"/>
          </a:xfrm>
        </p:spPr>
        <p:txBody>
          <a:bodyPr anchor="b">
            <a:normAutofit/>
          </a:bodyPr>
          <a:lstStyle>
            <a:lvl1pPr algn="r">
              <a:lnSpc>
                <a:spcPct val="11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250" y="4991109"/>
            <a:ext cx="7448550" cy="419269"/>
          </a:xfrm>
        </p:spPr>
        <p:txBody>
          <a:bodyPr>
            <a:normAutofit/>
          </a:bodyPr>
          <a:lstStyle>
            <a:lvl1pPr marL="0" indent="0" algn="r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4261950" y="2458950"/>
            <a:ext cx="5796450" cy="8532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4" name="MH_Number"/>
          <p:cNvSpPr/>
          <p:nvPr>
            <p:custDataLst>
              <p:tags r:id="rId2"/>
            </p:custDataLst>
          </p:nvPr>
        </p:nvSpPr>
        <p:spPr>
          <a:xfrm>
            <a:off x="3197681" y="2518816"/>
            <a:ext cx="866042" cy="733468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1150"/>
            <a:ext cx="5181600" cy="459581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81150"/>
            <a:ext cx="5181600" cy="459581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1015"/>
          </a:xfrm>
        </p:spPr>
        <p:txBody>
          <a:bodyPr anchor="ctr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29954"/>
            <a:ext cx="5157787" cy="51942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03194"/>
            <a:ext cx="5157787" cy="408646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29954"/>
            <a:ext cx="5183188" cy="51942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03194"/>
            <a:ext cx="5183188" cy="408646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146175"/>
            <a:ext cx="10020300" cy="11779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29A2-7609-4708-872D-2D86DAD311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F84-70A7-4085-B1AA-60B4BE4B4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838199" y="211721"/>
            <a:ext cx="10515601" cy="719304"/>
          </a:xfrm>
        </p:spPr>
        <p:txBody>
          <a:bodyPr vert="horz"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38200" y="1298728"/>
            <a:ext cx="4809836" cy="477155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6565206" y="1298728"/>
            <a:ext cx="4387274" cy="486839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82250" y="365125"/>
            <a:ext cx="97155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10700" cy="5811838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A95A-99EC-40FA-BA12-6E77D9553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5AF4-D76D-4D43-B954-22D0CAD04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270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3A89-46C0-4C4F-AE21-B21662E61E85}" type="datetimeFigureOut">
              <a:rPr lang="zh-CN" altLang="en-US" smtClean="0"/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DC48-9E28-490B-BF16-3D7DD08215BA}" type="slidenum">
              <a:rPr lang="zh-CN" altLang="en-US" smtClean="0"/>
            </a:fld>
            <a:endParaRPr lang="en-US" altLang="zh-CN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ebdings" panose="05030102010509060703" pitchFamily="18" charset="2"/>
        <a:buChar char=""/>
        <a:defRPr sz="24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63445" y="3197225"/>
            <a:ext cx="6628130" cy="2329180"/>
          </a:xfrm>
        </p:spPr>
        <p:txBody>
          <a:bodyPr>
            <a:normAutofit fontScale="90000"/>
          </a:bodyPr>
          <a:lstStyle/>
          <a:p>
            <a:r>
              <a:rPr lang="zh-CN" altLang="en-US" sz="5335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关系型话题作文的</a:t>
            </a:r>
            <a:br>
              <a:rPr lang="zh-CN" altLang="en-US" sz="5335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335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审题立意与构思</a:t>
            </a:r>
            <a:br>
              <a:rPr lang="zh-CN" altLang="en-US" b="1" dirty="0">
                <a:latin typeface="Arial" panose="020B0604020202020204" pitchFamily="34" charset="0"/>
                <a:ea typeface="楷体_GB2312" pitchFamily="1" charset="-122"/>
              </a:rPr>
            </a:br>
            <a:endParaRPr lang="zh-CN" altLang="en-US" b="1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标题 92162"/>
          <p:cNvSpPr>
            <a:spLocks noGrp="1"/>
          </p:cNvSpPr>
          <p:nvPr>
            <p:ph type="title"/>
          </p:nvPr>
        </p:nvSpPr>
        <p:spPr>
          <a:xfrm>
            <a:off x="380365" y="181610"/>
            <a:ext cx="11254740" cy="5607685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555" b="1" dirty="0">
                <a:solidFill>
                  <a:srgbClr val="022DE4"/>
                </a:solidFill>
                <a:cs typeface="黑体" panose="02010609060101010101" pitchFamily="49" charset="-122"/>
              </a:rPr>
              <a:t>4</a:t>
            </a:r>
            <a:r>
              <a:rPr lang="zh-CN" altLang="en-US" sz="3555" b="1" dirty="0">
                <a:solidFill>
                  <a:srgbClr val="022DE4"/>
                </a:solidFill>
                <a:cs typeface="黑体" panose="02010609060101010101" pitchFamily="49" charset="-122"/>
              </a:rPr>
              <a:t>．并列共存关系：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（有此有彼式 ）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指构成话题的诸要素之间存在着一种平等并列的关系，几个要素可以</a:t>
            </a:r>
            <a:r>
              <a:rPr lang="zh-CN" altLang="en-US" sz="3555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同时共存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b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b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“和而不同”：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“既要做到‘和’，又要做到‘不同’”，意即“既要善于调和矛盾，与别人和谐相处，同时又要有不同于别人的独立见解，不能随风倒、随大流”。   </a:t>
            </a:r>
            <a:b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如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谦虚与表现”：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既要谦虚待人，又要善于表现自己。</a:t>
            </a:r>
            <a:b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</a:b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      </a:t>
            </a:r>
            <a:r>
              <a:rPr lang="en-US" altLang="zh-CN" sz="320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“成人与成才”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既要成人，也要成才。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921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标题 94210"/>
          <p:cNvSpPr>
            <a:spLocks noGrp="1"/>
          </p:cNvSpPr>
          <p:nvPr>
            <p:ph type="title"/>
          </p:nvPr>
        </p:nvSpPr>
        <p:spPr>
          <a:xfrm>
            <a:off x="404495" y="336550"/>
            <a:ext cx="11272520" cy="5213985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>
              <a:spcBef>
                <a:spcPct val="50000"/>
              </a:spcBef>
            </a:pPr>
            <a:b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．条件关系：</a:t>
            </a:r>
            <a:r>
              <a:rPr lang="zh-CN" altLang="en-US" sz="311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（有此就有彼式 ）</a:t>
            </a:r>
            <a:r>
              <a:rPr lang="zh-CN" altLang="en-US" sz="311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指构成话题的诸要素之间存在着一种条件关系，</a:t>
            </a:r>
            <a:r>
              <a:rPr lang="zh-CN" altLang="zh-CN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  <a:sym typeface="+mn-ea"/>
              </a:rPr>
              <a:t>彼此共存于特定情境下，互为衬显或互相转换。</a:t>
            </a:r>
            <a:r>
              <a:rPr lang="zh-CN" altLang="en-US" sz="311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也有可能</a:t>
            </a:r>
            <a:r>
              <a:rPr lang="zh-CN" altLang="en-US" sz="311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几个要素间互为条件</a:t>
            </a:r>
            <a:r>
              <a:rPr lang="zh-CN" altLang="en-US" sz="311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br>
              <a:rPr lang="zh-CN" altLang="en-US" sz="311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311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br>
              <a:rPr lang="zh-CN" altLang="en-US" sz="311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311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如</a:t>
            </a:r>
            <a:r>
              <a:rPr lang="en-US" altLang="zh-CN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  <a:sym typeface="+mn-ea"/>
              </a:rPr>
              <a:t>价值与位置</a:t>
            </a:r>
            <a:r>
              <a:rPr lang="en-US" altLang="zh-CN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  <a:sym typeface="+mn-ea"/>
              </a:rPr>
              <a:t>”“</a:t>
            </a:r>
            <a:r>
              <a:rPr lang="zh-CN" altLang="en-US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  <a:sym typeface="+mn-ea"/>
              </a:rPr>
              <a:t>感情亲疏和对事物的认知</a:t>
            </a:r>
            <a:r>
              <a:rPr lang="en-US" altLang="zh-CN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  <a:sym typeface="+mn-ea"/>
              </a:rPr>
              <a:t>“可为”与“有为”  “共享与独创”</a:t>
            </a:r>
            <a:r>
              <a:rPr lang="zh-CN" altLang="en-US" sz="3110" b="1">
                <a:latin typeface="+mn-ea"/>
                <a:ea typeface="+mn-ea"/>
                <a:cs typeface="+mn-ea"/>
                <a:sym typeface="+mn-ea"/>
              </a:rPr>
              <a:t>“人文素养与发展”</a:t>
            </a:r>
            <a:r>
              <a:rPr lang="en-US" altLang="zh-CN" sz="3110" b="1">
                <a:latin typeface="+mn-ea"/>
                <a:ea typeface="+mn-ea"/>
                <a:cs typeface="+mn-ea"/>
                <a:sym typeface="+mn-ea"/>
              </a:rPr>
              <a:t>“</a:t>
            </a:r>
            <a:r>
              <a:rPr lang="zh-CN" altLang="en-US" sz="3110" b="1">
                <a:latin typeface="+mn-ea"/>
                <a:ea typeface="+mn-ea"/>
                <a:cs typeface="+mn-ea"/>
                <a:sym typeface="+mn-ea"/>
              </a:rPr>
              <a:t>立业与做人</a:t>
            </a:r>
            <a:r>
              <a:rPr lang="en-US" altLang="zh-CN" sz="3110" b="1">
                <a:latin typeface="+mn-ea"/>
                <a:ea typeface="+mn-ea"/>
                <a:cs typeface="+mn-ea"/>
                <a:sym typeface="+mn-ea"/>
              </a:rPr>
              <a:t>”</a:t>
            </a:r>
            <a:r>
              <a:rPr lang="en-US" altLang="zh-CN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cs typeface="Times New Roman" panose="02020603050405020304" pitchFamily="18" charset="0"/>
                <a:sym typeface="+mn-ea"/>
              </a:rPr>
              <a:t>强与弱</a:t>
            </a:r>
            <a:r>
              <a:rPr lang="en-US" altLang="zh-CN" sz="3110" b="1" kern="1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en-US" altLang="zh-CN" sz="311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110" b="1" kern="1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  <a:sym typeface="+mn-ea"/>
              </a:rPr>
              <a:t>俗手、本手、妙手</a:t>
            </a:r>
            <a:r>
              <a:rPr lang="en-US" altLang="zh-CN" sz="3110" b="1" kern="1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  <a:sym typeface="+mn-ea"/>
              </a:rPr>
              <a:t>”</a:t>
            </a:r>
            <a:br>
              <a:rPr lang="zh-CN" altLang="en-US" sz="311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br>
              <a:rPr kumimoji="0" lang="en-US" altLang="zh-CN" sz="4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</a:b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5010" y="182880"/>
            <a:ext cx="10748645" cy="113728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三、关系型作文常见的审题立意的误区、解决方法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9938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715010" y="1417955"/>
            <a:ext cx="11165840" cy="452564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误区一：抓住一点，不及其余。</a:t>
            </a:r>
            <a:r>
              <a:rPr lang="en-US" altLang="en-US" sz="2800" b="1">
                <a:solidFill>
                  <a:schemeClr val="tx1"/>
                </a:solidFill>
                <a:sym typeface="+mn-ea"/>
              </a:rPr>
              <a:t>造成偏题、离题。 如“人文素养与发展”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。</a:t>
            </a:r>
            <a:endParaRPr lang="en-US" altLang="en-US" sz="2800" b="1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误区二：泛论关系，不见重点。</a:t>
            </a:r>
            <a:r>
              <a:rPr lang="en-US" altLang="en-US" sz="2800" b="1">
                <a:solidFill>
                  <a:schemeClr val="tx1"/>
                </a:solidFill>
                <a:sym typeface="+mn-ea"/>
              </a:rPr>
              <a:t>如“遭遇挫折和放大痛苦”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。</a:t>
            </a:r>
            <a:endParaRPr lang="en-US" altLang="en-US" sz="2800" b="1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误区三：另起炉灶或偷换话题。</a:t>
            </a:r>
            <a:r>
              <a:rPr lang="en-US" altLang="en-US" sz="2800" b="1">
                <a:solidFill>
                  <a:schemeClr val="tx1"/>
                </a:solidFill>
                <a:sym typeface="+mn-ea"/>
              </a:rPr>
              <a:t>如“语言与沟通”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。</a:t>
            </a:r>
            <a:endParaRPr lang="en-US" altLang="en-US" sz="2800" b="1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altLang="zh-CN" b="1"/>
              <a:t>  </a:t>
            </a:r>
            <a:r>
              <a:rPr lang="en-US" altLang="en-US" sz="3200" b="1" u="sng">
                <a:solidFill>
                  <a:srgbClr val="FF0000"/>
                </a:solidFill>
              </a:rPr>
              <a:t>解决方法：</a:t>
            </a:r>
            <a:endParaRPr lang="en-US" altLang="zh-CN" sz="3200" b="1" u="sng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不能一条腿走路，也不能两条腿同时着力。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站好队，把其他两个层面放在比较中突出自己的角度。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注意篇章比例。自己的角度维护好，大比例。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52625" y="313055"/>
            <a:ext cx="8229600" cy="78486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四、关系型作文如何审题立意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29698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07085" y="1197610"/>
            <a:ext cx="11059795" cy="546227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b="1" u="sng">
                <a:solidFill>
                  <a:srgbClr val="FF0000"/>
                </a:solidFill>
              </a:rPr>
              <a:t>二元关系型分论点打开模式：</a:t>
            </a:r>
            <a:endParaRPr lang="en-US" altLang="zh-CN" sz="2800" u="sng">
              <a:solidFill>
                <a:srgbClr val="FF0000"/>
              </a:solidFill>
            </a:endParaRPr>
          </a:p>
          <a:p>
            <a:r>
              <a:rPr lang="en-US" altLang="zh-CN" sz="2800" b="1"/>
              <a:t>1.</a:t>
            </a:r>
            <a:r>
              <a:rPr lang="zh-CN" altLang="en-US" sz="2800" b="1" u="sng">
                <a:solidFill>
                  <a:srgbClr val="FF0000"/>
                </a:solidFill>
              </a:rPr>
              <a:t>两方面需要同时做好</a:t>
            </a:r>
            <a:r>
              <a:rPr lang="zh-CN" altLang="en-US" sz="2800" b="1">
                <a:solidFill>
                  <a:schemeClr val="tx1"/>
                </a:solidFill>
              </a:rPr>
              <a:t>，从材料挖掘做好的具体内涵（一般从条件角度思考），比如</a:t>
            </a:r>
            <a:r>
              <a:rPr lang="en-US" altLang="zh-CN" sz="2800" b="1">
                <a:solidFill>
                  <a:schemeClr val="tx1"/>
                </a:solidFill>
              </a:rPr>
              <a:t>《</a:t>
            </a:r>
            <a:r>
              <a:rPr lang="zh-CN" altLang="zh-CN" sz="2800" b="1">
                <a:solidFill>
                  <a:schemeClr val="tx1"/>
                </a:solidFill>
              </a:rPr>
              <a:t>柔也人生，刚也人生</a:t>
            </a:r>
            <a:r>
              <a:rPr lang="en-US" altLang="zh-CN" sz="2800" b="1">
                <a:solidFill>
                  <a:schemeClr val="tx1"/>
                </a:solidFill>
              </a:rPr>
              <a:t>》</a:t>
            </a:r>
            <a:r>
              <a:rPr lang="zh-CN" altLang="en-US" sz="2800" b="1">
                <a:solidFill>
                  <a:schemeClr val="tx1"/>
                </a:solidFill>
              </a:rPr>
              <a:t>《忧与爱》</a:t>
            </a:r>
            <a:r>
              <a:rPr lang="zh-CN" altLang="en-US" sz="2800" b="1">
                <a:solidFill>
                  <a:schemeClr val="tx1"/>
                </a:solidFill>
                <a:hlinkClick r:id="" action="ppaction://hlinkshowjump?jump=nextslide"/>
              </a:rPr>
              <a:t>《仰望星空与脚踏实地》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en-US" altLang="zh-CN" sz="2800" b="1"/>
              <a:t>2.</a:t>
            </a:r>
            <a:r>
              <a:rPr lang="zh-CN" altLang="en-US" sz="2800" b="1" u="sng">
                <a:solidFill>
                  <a:srgbClr val="FF0000"/>
                </a:solidFill>
              </a:rPr>
              <a:t>侧重一方面，分论点从一方打开，但不能脱离另一方论证</a:t>
            </a:r>
            <a:r>
              <a:rPr lang="zh-CN" altLang="en-US" sz="2800" b="1"/>
              <a:t>，</a:t>
            </a:r>
            <a:r>
              <a:rPr lang="zh-CN" altLang="en-US" sz="2800" b="1">
                <a:solidFill>
                  <a:schemeClr val="tx1"/>
                </a:solidFill>
              </a:rPr>
              <a:t>比如《位置与价值》侧重在价值</a:t>
            </a:r>
            <a:r>
              <a:rPr lang="en-US" altLang="zh-CN" sz="2800" b="1">
                <a:solidFill>
                  <a:schemeClr val="tx1"/>
                </a:solidFill>
              </a:rPr>
              <a:t>,</a:t>
            </a:r>
            <a:r>
              <a:rPr lang="zh-CN" altLang="zh-CN" sz="2800" b="1">
                <a:solidFill>
                  <a:schemeClr val="tx1"/>
                </a:solidFill>
              </a:rPr>
              <a:t>但不能脱离位置来论证</a:t>
            </a:r>
            <a:r>
              <a:rPr lang="zh-CN" altLang="en-US" sz="2800" b="1">
                <a:solidFill>
                  <a:schemeClr val="tx1"/>
                </a:solidFill>
              </a:rPr>
              <a:t>，</a:t>
            </a:r>
            <a:r>
              <a:rPr lang="en-US" altLang="zh-CN" sz="2800" b="1">
                <a:solidFill>
                  <a:schemeClr val="tx1"/>
                </a:solidFill>
              </a:rPr>
              <a:t>《</a:t>
            </a:r>
            <a:r>
              <a:rPr lang="zh-CN" altLang="en-US" sz="2800" b="1">
                <a:solidFill>
                  <a:schemeClr val="tx1"/>
                </a:solidFill>
              </a:rPr>
              <a:t>自由与纪律</a:t>
            </a:r>
            <a:r>
              <a:rPr lang="en-US" altLang="zh-CN" sz="2800" b="1">
                <a:solidFill>
                  <a:schemeClr val="tx1"/>
                </a:solidFill>
              </a:rPr>
              <a:t>》</a:t>
            </a:r>
            <a:r>
              <a:rPr lang="zh-CN" altLang="en-US" sz="2800" b="1">
                <a:solidFill>
                  <a:schemeClr val="tx1"/>
                </a:solidFill>
              </a:rPr>
              <a:t>，侧重在纪律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2800" b="1"/>
              <a:t> </a:t>
            </a:r>
            <a:r>
              <a:rPr lang="en-US" altLang="zh-CN" sz="2800" b="1"/>
              <a:t>3.</a:t>
            </a:r>
            <a:r>
              <a:rPr lang="zh-CN" altLang="en-US" sz="2800" b="1" u="sng">
                <a:solidFill>
                  <a:srgbClr val="FF0000"/>
                </a:solidFill>
              </a:rPr>
              <a:t>设置情景打开</a:t>
            </a:r>
            <a:r>
              <a:rPr lang="zh-CN" altLang="en-US" sz="2800" b="1">
                <a:solidFill>
                  <a:schemeClr val="tx1"/>
                </a:solidFill>
              </a:rPr>
              <a:t>（相容关系或取舍关系皆可），比如</a:t>
            </a:r>
            <a:r>
              <a:rPr lang="en-US" altLang="zh-CN" sz="2800" b="1">
                <a:solidFill>
                  <a:schemeClr val="tx1"/>
                </a:solidFill>
              </a:rPr>
              <a:t>《</a:t>
            </a:r>
            <a:r>
              <a:rPr lang="zh-CN" altLang="en-US" sz="2800" b="1">
                <a:solidFill>
                  <a:schemeClr val="tx1"/>
                </a:solidFill>
              </a:rPr>
              <a:t>屈与直</a:t>
            </a:r>
            <a:r>
              <a:rPr lang="en-US" altLang="zh-CN" sz="2800" b="1">
                <a:solidFill>
                  <a:schemeClr val="tx1"/>
                </a:solidFill>
              </a:rPr>
              <a:t>》</a:t>
            </a:r>
            <a:r>
              <a:rPr lang="zh-CN" altLang="en-US" sz="2800" b="1">
                <a:solidFill>
                  <a:schemeClr val="tx1"/>
                </a:solidFill>
              </a:rPr>
              <a:t>《忧与爱》</a:t>
            </a:r>
            <a:endParaRPr lang="zh-CN" altLang="en-US" sz="2800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b="1"/>
              <a:t> </a:t>
            </a:r>
            <a:r>
              <a:rPr lang="en-US" altLang="zh-CN" sz="2800" b="1"/>
              <a:t>4.</a:t>
            </a:r>
            <a:r>
              <a:rPr lang="zh-CN" altLang="en-US" sz="2800" b="1" u="sng">
                <a:solidFill>
                  <a:srgbClr val="FF0000"/>
                </a:solidFill>
              </a:rPr>
              <a:t>从对象打开，</a:t>
            </a:r>
            <a:r>
              <a:rPr lang="zh-CN" altLang="en-US" sz="2800" b="1">
                <a:solidFill>
                  <a:schemeClr val="tx1"/>
                </a:solidFill>
              </a:rPr>
              <a:t>比如《莫把情云遮望眼》（亲人、熟人），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比如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《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谦虚与表现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》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（个人、社会、民族等）</a:t>
            </a:r>
            <a:endParaRPr lang="zh-CN" altLang="en-US" sz="2800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b="1" u="sng">
                <a:solidFill>
                  <a:srgbClr val="FF0000"/>
                </a:solidFill>
              </a:rPr>
              <a:t>强调</a:t>
            </a:r>
            <a:r>
              <a:rPr lang="zh-CN" altLang="en-US" sz="2800" b="1"/>
              <a:t>：</a:t>
            </a:r>
            <a:r>
              <a:rPr lang="zh-CN" altLang="en-US" sz="2800" b="1">
                <a:solidFill>
                  <a:srgbClr val="FF0000"/>
                </a:solidFill>
              </a:rPr>
              <a:t>分论点打开是综合型思维（对象</a:t>
            </a:r>
            <a:r>
              <a:rPr lang="en-US" altLang="zh-CN" sz="2800" b="1">
                <a:solidFill>
                  <a:srgbClr val="FF0000"/>
                </a:solidFill>
              </a:rPr>
              <a:t>+</a:t>
            </a:r>
            <a:r>
              <a:rPr lang="zh-CN" altLang="en-US" sz="2800" b="1">
                <a:solidFill>
                  <a:srgbClr val="FF0000"/>
                </a:solidFill>
              </a:rPr>
              <a:t>情景</a:t>
            </a:r>
            <a:r>
              <a:rPr lang="en-US" altLang="zh-CN" sz="2800" b="1">
                <a:solidFill>
                  <a:srgbClr val="FF0000"/>
                </a:solidFill>
              </a:rPr>
              <a:t>+</a:t>
            </a:r>
            <a:r>
              <a:rPr lang="zh-CN" altLang="en-US" sz="2800" b="1">
                <a:solidFill>
                  <a:srgbClr val="FF0000"/>
                </a:solidFill>
              </a:rPr>
              <a:t>条件</a:t>
            </a:r>
            <a:r>
              <a:rPr lang="en-US" altLang="zh-CN" sz="2800" b="1">
                <a:solidFill>
                  <a:srgbClr val="FF0000"/>
                </a:solidFill>
              </a:rPr>
              <a:t>+</a:t>
            </a:r>
            <a:r>
              <a:rPr lang="zh-CN" altLang="en-US" sz="2800" b="1">
                <a:solidFill>
                  <a:srgbClr val="FF0000"/>
                </a:solidFill>
              </a:rPr>
              <a:t>效果等），分开说意在容易掌握。</a:t>
            </a:r>
            <a:endParaRPr lang="zh-CN" altLang="en-US" sz="2800" b="1">
              <a:solidFill>
                <a:srgbClr val="FF0000"/>
              </a:solidFill>
            </a:endParaRPr>
          </a:p>
          <a:p>
            <a:pPr eaLnBrk="1" hangingPunct="1"/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14680"/>
            <a:ext cx="10753725" cy="5562600"/>
          </a:xfrm>
        </p:spPr>
        <p:txBody>
          <a:bodyPr/>
          <a:p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仰望星空不应是夜郎自大，而是以脚踏实地为保证的。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sym typeface="+mn-ea"/>
            </a:endParaRPr>
          </a:p>
          <a:p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ea"/>
            </a:endParaRPr>
          </a:p>
          <a:p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脚踏实地也不是盲目努力、毫无目标。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脚踏实地要以仰望星空为前提，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022DE4"/>
                </a:solidFill>
                <a:effectLst/>
                <a:uLnTx/>
                <a:uFillTx/>
                <a:sym typeface="+mn-ea"/>
              </a:rPr>
              <a:t>人只有有了目标、有了理想，才不致在无垠的大海中迷失了航向；人也只有有了目标、有了理想，才不致在各种困难面前轻易倒下，才有了继续前行的动力和支撑。</a:t>
            </a:r>
            <a:endParaRPr lang="zh-CN" altLang="en-US" sz="2800" b="1" noProof="0" dirty="0" smtClean="0">
              <a:ln>
                <a:noFill/>
              </a:ln>
              <a:solidFill>
                <a:srgbClr val="022DE4"/>
              </a:solidFill>
              <a:effectLst/>
              <a:uLnTx/>
              <a:uFillTx/>
              <a:sym typeface="+mn-ea"/>
            </a:endParaRPr>
          </a:p>
          <a:p>
            <a:endParaRPr lang="zh-CN" altLang="en-US" sz="2800" b="1" u="sng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ea"/>
            </a:endParaRPr>
          </a:p>
          <a:p>
            <a:r>
              <a:rPr lang="zh-CN" altLang="en-US" sz="2800" b="1" u="sng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由此看来，仰望星空与脚踏实地不可偏执其一。二者并行，方可成就理想，走向成功。</a:t>
            </a:r>
            <a:endParaRPr lang="zh-CN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17675" y="63500"/>
            <a:ext cx="8861425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训练</a:t>
            </a:r>
            <a:r>
              <a:rPr lang="en-US" altLang="zh-CN" sz="4000" b="1">
                <a:solidFill>
                  <a:srgbClr val="FF0000"/>
                </a:solidFill>
              </a:rPr>
              <a:t>1</a:t>
            </a:r>
            <a:r>
              <a:rPr lang="zh-CN" altLang="en-US" sz="4000" b="1">
                <a:solidFill>
                  <a:srgbClr val="FF0000"/>
                </a:solidFill>
              </a:rPr>
              <a:t>：阅读下面材料，按要求作文。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30722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543560" y="982980"/>
            <a:ext cx="11045825" cy="5875020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</a:rPr>
              <a:t>（</a:t>
            </a:r>
            <a:r>
              <a:rPr lang="en-US" altLang="zh-CN" sz="2800" b="1">
                <a:solidFill>
                  <a:schemeClr val="tx1"/>
                </a:solidFill>
              </a:rPr>
              <a:t>2014</a:t>
            </a:r>
            <a:r>
              <a:rPr lang="zh-CN" altLang="en-US" sz="2800" b="1">
                <a:solidFill>
                  <a:schemeClr val="tx1"/>
                </a:solidFill>
              </a:rPr>
              <a:t>江苏）  </a:t>
            </a:r>
            <a:endParaRPr lang="en-US" altLang="zh-CN" sz="2800">
              <a:solidFill>
                <a:schemeClr val="tx1"/>
              </a:solidFill>
            </a:endParaRPr>
          </a:p>
          <a:p>
            <a:pPr eaLnBrk="1" hangingPunct="1"/>
            <a:r>
              <a:rPr lang="en-US" altLang="zh-CN" sz="2800">
                <a:solidFill>
                  <a:schemeClr val="tx1"/>
                </a:solidFill>
              </a:rPr>
              <a:t>    </a:t>
            </a:r>
            <a:r>
              <a:rPr lang="zh-CN" altLang="en-US" sz="2800" b="1">
                <a:solidFill>
                  <a:schemeClr val="tx1"/>
                </a:solidFill>
              </a:rPr>
              <a:t>有人说，没有什么是不朽的，只有青春是不朽的；也有人说，年轻人不相信有朝一日会老去。这种想法是天真的，我们自欺欺人地抱有像自然一样不朽的信念。</a:t>
            </a:r>
            <a:endParaRPr lang="en-US" altLang="zh-CN" sz="2800" b="1">
              <a:solidFill>
                <a:schemeClr val="tx1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chemeClr val="tx1"/>
                </a:solidFill>
              </a:rPr>
              <a:t>    </a:t>
            </a:r>
            <a:r>
              <a:rPr lang="zh-CN" altLang="en-US" sz="2800" b="1">
                <a:solidFill>
                  <a:schemeClr val="tx1"/>
                </a:solidFill>
              </a:rPr>
              <a:t>阅读材料，自选角度，题目自拟，体裁不限，诗歌除外，</a:t>
            </a:r>
            <a:endParaRPr lang="zh-CN" altLang="en-US" sz="2800" b="1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2800" b="1">
                <a:solidFill>
                  <a:schemeClr val="tx1"/>
                </a:solidFill>
                <a:sym typeface="+mn-ea"/>
              </a:rPr>
              <a:t>写一篇不少于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800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字的文章。</a:t>
            </a:r>
            <a:endParaRPr lang="zh-CN" altLang="en-US" sz="2800" b="1" u="sng">
              <a:solidFill>
                <a:srgbClr val="FF0000"/>
              </a:solidFill>
              <a:sym typeface="+mn-ea"/>
            </a:endParaRPr>
          </a:p>
          <a:p>
            <a:pPr eaLnBrk="1" hangingPunct="1"/>
            <a:r>
              <a:rPr lang="zh-CN" altLang="en-US" sz="2800" b="1" u="sng">
                <a:solidFill>
                  <a:srgbClr val="FF0000"/>
                </a:solidFill>
                <a:sym typeface="+mn-ea"/>
              </a:rPr>
              <a:t>相容并存、条件关系</a:t>
            </a:r>
            <a:endParaRPr lang="en-US" altLang="zh-CN" sz="2800" b="1" u="sng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800" b="1">
                <a:solidFill>
                  <a:srgbClr val="FF0000"/>
                </a:solidFill>
                <a:sym typeface="+mn-ea"/>
              </a:rPr>
              <a:t> 融合、融通这两句话，评议青春既“不朽”也“易逝”，能写出“易逝”与“不朽”的转化</a:t>
            </a:r>
            <a:r>
              <a:rPr lang="zh-CN" altLang="en-US" sz="2800">
                <a:sym typeface="+mn-ea"/>
              </a:rPr>
              <a:t>。</a:t>
            </a:r>
            <a:endParaRPr lang="en-US" altLang="zh-CN" sz="2800"/>
          </a:p>
          <a:p>
            <a:pPr eaLnBrk="1" hangingPunct="1"/>
            <a:r>
              <a:rPr lang="en-US" altLang="zh-CN" sz="2800" b="1">
                <a:solidFill>
                  <a:schemeClr val="tx1"/>
                </a:solidFill>
              </a:rPr>
              <a:t>     </a:t>
            </a:r>
            <a:endParaRPr lang="en-US" altLang="zh-CN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54330" y="182245"/>
            <a:ext cx="11483340" cy="545655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   </a:t>
            </a:r>
            <a:endParaRPr lang="zh-CN" altLang="en-US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3200" b="1">
                <a:solidFill>
                  <a:schemeClr val="tx1"/>
                </a:solidFill>
              </a:rPr>
              <a:t>参考立意：</a:t>
            </a:r>
            <a:endParaRPr lang="en-US" altLang="zh-CN" sz="3200" b="1">
              <a:solidFill>
                <a:schemeClr val="tx1"/>
              </a:solidFill>
            </a:endParaRPr>
          </a:p>
          <a:p>
            <a:r>
              <a:rPr lang="zh-CN" altLang="en-US" sz="3200" b="1">
                <a:solidFill>
                  <a:schemeClr val="tx1"/>
                </a:solidFill>
              </a:rPr>
              <a:t>（</a:t>
            </a:r>
            <a:r>
              <a:rPr lang="en-US" altLang="zh-CN" sz="3200" b="1">
                <a:solidFill>
                  <a:schemeClr val="tx1"/>
                </a:solidFill>
              </a:rPr>
              <a:t>1</a:t>
            </a:r>
            <a:r>
              <a:rPr lang="zh-CN" altLang="en-US" sz="3200" b="1">
                <a:solidFill>
                  <a:schemeClr val="tx1"/>
                </a:solidFill>
              </a:rPr>
              <a:t>）青春作为一段时光是</a:t>
            </a:r>
            <a:r>
              <a:rPr lang="zh-CN" altLang="en-US" sz="3200" b="1">
                <a:solidFill>
                  <a:srgbClr val="FF0000"/>
                </a:solidFill>
              </a:rPr>
              <a:t>无法挽留</a:t>
            </a:r>
            <a:r>
              <a:rPr lang="zh-CN" altLang="en-US" sz="3200" b="1">
                <a:solidFill>
                  <a:schemeClr val="tx1"/>
                </a:solidFill>
              </a:rPr>
              <a:t>的，但青春的心态、青春的激情、青春的创造却是可以</a:t>
            </a:r>
            <a:r>
              <a:rPr lang="zh-CN" altLang="en-US" sz="3200" b="1">
                <a:solidFill>
                  <a:srgbClr val="FF0000"/>
                </a:solidFill>
              </a:rPr>
              <a:t>永恒</a:t>
            </a:r>
            <a:r>
              <a:rPr lang="zh-CN" altLang="en-US" sz="3200" b="1">
                <a:solidFill>
                  <a:schemeClr val="tx1"/>
                </a:solidFill>
              </a:rPr>
              <a:t>的。</a:t>
            </a:r>
            <a:endParaRPr lang="zh-CN" altLang="en-US" sz="3200" b="1">
              <a:solidFill>
                <a:schemeClr val="tx1"/>
              </a:solidFill>
            </a:endParaRPr>
          </a:p>
          <a:p>
            <a:r>
              <a:rPr lang="zh-CN" altLang="en-US" sz="3200" b="1">
                <a:solidFill>
                  <a:schemeClr val="tx1"/>
                </a:solidFill>
              </a:rPr>
              <a:t>（</a:t>
            </a:r>
            <a:r>
              <a:rPr lang="en-US" altLang="zh-CN" sz="3200" b="1">
                <a:solidFill>
                  <a:schemeClr val="tx1"/>
                </a:solidFill>
              </a:rPr>
              <a:t>2</a:t>
            </a:r>
            <a:r>
              <a:rPr lang="zh-CN" altLang="en-US" sz="3200" b="1">
                <a:solidFill>
                  <a:schemeClr val="tx1"/>
                </a:solidFill>
              </a:rPr>
              <a:t>）青春里有阳光、有雨露、有憧憬、有梦想、有生长，但也有感伤、烦忧、无奈、叛逆乃至颓废。面对</a:t>
            </a:r>
            <a:r>
              <a:rPr lang="zh-CN" altLang="en-US" sz="3200" b="1">
                <a:solidFill>
                  <a:srgbClr val="FF0000"/>
                </a:solidFill>
              </a:rPr>
              <a:t>匆匆</a:t>
            </a:r>
            <a:r>
              <a:rPr lang="zh-CN" altLang="en-US" sz="3200" b="1">
                <a:solidFill>
                  <a:schemeClr val="tx1"/>
                </a:solidFill>
              </a:rPr>
              <a:t>而过的青春，只有意志坚定，乐观向上，不断追求，才能经营好她；只有依靠“真理、友谊、爱情、书籍”等经得起时间腐蚀的东西，才能让自己获得一段</a:t>
            </a:r>
            <a:r>
              <a:rPr lang="zh-CN" altLang="en-US" sz="3200" b="1">
                <a:solidFill>
                  <a:srgbClr val="FF0000"/>
                </a:solidFill>
              </a:rPr>
              <a:t>新生</a:t>
            </a:r>
            <a:r>
              <a:rPr lang="zh-CN" altLang="en-US" sz="3200" b="1"/>
              <a:t>，</a:t>
            </a:r>
            <a:r>
              <a:rPr lang="zh-CN" altLang="en-US" sz="3200" b="1">
                <a:solidFill>
                  <a:schemeClr val="tx1"/>
                </a:solidFill>
              </a:rPr>
              <a:t>变得心驰神往，出神入定，从而得到</a:t>
            </a:r>
            <a:r>
              <a:rPr lang="zh-CN" altLang="en-US" sz="3200" b="1">
                <a:solidFill>
                  <a:srgbClr val="FF0000"/>
                </a:solidFill>
              </a:rPr>
              <a:t>永生</a:t>
            </a:r>
            <a:r>
              <a:rPr lang="zh-CN" altLang="en-US" sz="3200" b="1"/>
              <a:t>。</a:t>
            </a:r>
            <a:r>
              <a:rPr lang="zh-CN" altLang="en-US" sz="3200"/>
              <a:t> 　</a:t>
            </a:r>
            <a:endParaRPr lang="zh-CN" altLang="en-US" sz="3200"/>
          </a:p>
          <a:p>
            <a:pPr eaLnBrk="1" hangingPunct="1"/>
            <a:endParaRPr lang="zh-CN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17675" y="63500"/>
            <a:ext cx="8861425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训练</a:t>
            </a:r>
            <a:r>
              <a:rPr lang="en-US" altLang="zh-CN" sz="4000" b="1">
                <a:solidFill>
                  <a:srgbClr val="FF0000"/>
                </a:solidFill>
              </a:rPr>
              <a:t>2</a:t>
            </a:r>
            <a:r>
              <a:rPr lang="zh-CN" altLang="en-US" sz="4000" b="1">
                <a:solidFill>
                  <a:srgbClr val="FF0000"/>
                </a:solidFill>
              </a:rPr>
              <a:t>：阅读下面材料，按要求作文。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32770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104265" y="1165225"/>
            <a:ext cx="10194290" cy="587565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</a:rPr>
              <a:t>（</a:t>
            </a:r>
            <a:r>
              <a:rPr lang="en-US" altLang="zh-CN" b="1">
                <a:solidFill>
                  <a:schemeClr val="tx1"/>
                </a:solidFill>
              </a:rPr>
              <a:t>2016</a:t>
            </a:r>
            <a:r>
              <a:rPr lang="zh-CN" altLang="en-US" b="1">
                <a:solidFill>
                  <a:schemeClr val="tx1"/>
                </a:solidFill>
              </a:rPr>
              <a:t>全国卷二）</a:t>
            </a:r>
            <a:endParaRPr lang="en-US" altLang="zh-CN" b="1">
              <a:solidFill>
                <a:schemeClr val="tx1"/>
              </a:solidFill>
            </a:endParaRPr>
          </a:p>
          <a:p>
            <a:pPr eaLnBrk="1" hangingPunct="1"/>
            <a:r>
              <a:rPr lang="zh-CN" altLang="zh-CN" sz="2800" b="1">
                <a:solidFill>
                  <a:schemeClr val="tx1"/>
                </a:solidFill>
              </a:rPr>
              <a:t>语文学习关系到每个人的终身发展，社会的整体语文素养，关系到国家的软实力和文化自信，对于我们中学生来说，语文素养的提升主要有三个途径：课堂有效教学、课外大量阅读、社会生活实践。     </a:t>
            </a:r>
            <a:endParaRPr lang="zh-CN" altLang="zh-CN" sz="2800" b="1">
              <a:solidFill>
                <a:schemeClr val="tx1"/>
              </a:solidFill>
            </a:endParaRPr>
          </a:p>
          <a:p>
            <a:pPr eaLnBrk="1" hangingPunct="1"/>
            <a:r>
              <a:rPr lang="zh-CN" altLang="zh-CN" sz="2800" b="1">
                <a:solidFill>
                  <a:schemeClr val="tx1"/>
                </a:solidFill>
              </a:rPr>
              <a:t>请根据上述材料，从自己语文学习体会出发，比较上述三途径，阐述你的看法和理由。</a:t>
            </a:r>
            <a:r>
              <a:rPr lang="zh-CN" altLang="en-US" sz="2800" b="1">
                <a:solidFill>
                  <a:schemeClr val="tx1"/>
                </a:solidFill>
              </a:rPr>
              <a:t>题目自拟，角度自选，除诗歌外，文体不限。不少于800字。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21508" name="文本框 2"/>
          <p:cNvSpPr/>
          <p:nvPr>
            <p:custDataLst>
              <p:tags r:id="rId3"/>
            </p:custDataLst>
          </p:nvPr>
        </p:nvSpPr>
        <p:spPr>
          <a:xfrm>
            <a:off x="1983105" y="4989830"/>
            <a:ext cx="24460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</a:rPr>
              <a:t>明确关系：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21509" name="文本框 1"/>
          <p:cNvSpPr/>
          <p:nvPr>
            <p:custDataLst>
              <p:tags r:id="rId4"/>
            </p:custDataLst>
          </p:nvPr>
        </p:nvSpPr>
        <p:spPr>
          <a:xfrm>
            <a:off x="4698365" y="4989830"/>
            <a:ext cx="25247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相容并存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 fill="hold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2730" y="327025"/>
            <a:ext cx="4511675" cy="77978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eaLnBrk="1" hangingPunct="1"/>
            <a:r>
              <a:rPr lang="zh-CN" altLang="en-US" sz="4000" b="1"/>
              <a:t>在比较中确立角度</a:t>
            </a:r>
            <a:endParaRPr lang="zh-CN" altLang="en-US" sz="4000" b="1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2413" y="1417638"/>
            <a:ext cx="9145587" cy="165735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500" b="1">
                <a:solidFill>
                  <a:srgbClr val="022DE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不是单纯的二元，而是</a:t>
            </a:r>
            <a:r>
              <a:rPr lang="en-US" altLang="en-US" sz="3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多元比较</a:t>
            </a:r>
            <a:endParaRPr lang="en-US" altLang="en-US" sz="35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课内有效教学：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精读，优点是深度，缺点是广度不够。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2" name="文本框 3"/>
          <p:cNvSpPr/>
          <p:nvPr>
            <p:custDataLst>
              <p:tags r:id="rId3"/>
            </p:custDataLst>
          </p:nvPr>
        </p:nvSpPr>
        <p:spPr>
          <a:xfrm>
            <a:off x="1522095" y="3075305"/>
            <a:ext cx="84569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课外大量阅读：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泛读，有广度，但深度不够。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3" name="文本框 4"/>
          <p:cNvSpPr/>
          <p:nvPr>
            <p:custDataLst>
              <p:tags r:id="rId4"/>
            </p:custDataLst>
          </p:nvPr>
        </p:nvSpPr>
        <p:spPr>
          <a:xfrm>
            <a:off x="1597660" y="3762375"/>
            <a:ext cx="896429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社会生活实践：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前两者学识层面，这个是具体的实践，更有利于自身语文素养的提高和创造实力。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13665"/>
          <p:cNvSpPr>
            <a:spLocks noGrp="1"/>
          </p:cNvSpPr>
          <p:nvPr>
            <p:ph type="title" idx="4294967295"/>
          </p:nvPr>
        </p:nvSpPr>
        <p:spPr>
          <a:xfrm>
            <a:off x="618490" y="1461135"/>
            <a:ext cx="8366760" cy="1143000"/>
          </a:xfrm>
          <a:noFill/>
          <a:ln>
            <a:noFill/>
          </a:ln>
        </p:spPr>
        <p:txBody>
          <a:bodyPr anchor="t">
            <a:normAutofit fontScale="90000"/>
          </a:bodyPr>
          <a:lstStyle/>
          <a:p>
            <a:r>
              <a:rPr lang="en-US" altLang="zh-CN" sz="8800" dirty="0"/>
              <a:t>    </a:t>
            </a:r>
            <a:r>
              <a:rPr lang="zh-CN" altLang="en-US" sz="8800" dirty="0">
                <a:solidFill>
                  <a:srgbClr val="FF0000"/>
                </a:solidFill>
              </a:rPr>
              <a:t>五、立意练习</a:t>
            </a:r>
            <a:endParaRPr lang="zh-CN" altLang="en-US" sz="8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标题 82946"/>
          <p:cNvSpPr>
            <a:spLocks noGrp="1"/>
          </p:cNvSpPr>
          <p:nvPr>
            <p:ph type="title"/>
          </p:nvPr>
        </p:nvSpPr>
        <p:spPr>
          <a:xfrm>
            <a:off x="859790" y="539750"/>
            <a:ext cx="10704830" cy="398081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t">
            <a:normAutofit fontScale="90000"/>
          </a:bodyPr>
          <a:lstStyle/>
          <a:p>
            <a:r>
              <a:rPr lang="en-US" altLang="zh-CN" sz="4800" b="1" dirty="0">
                <a:solidFill>
                  <a:schemeClr val="accent2"/>
                </a:solidFill>
              </a:rPr>
              <a:t>   </a:t>
            </a:r>
            <a:r>
              <a:rPr lang="en-US" altLang="zh-CN" sz="5400" b="1" dirty="0">
                <a:solidFill>
                  <a:schemeClr val="accent2"/>
                </a:solidFill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</a:rPr>
              <a:t>所谓关系型作文话题，就是由两个或两个以上的词语或短语并列组合而成的一种作文形式，在具体操作上必须</a:t>
            </a:r>
            <a:r>
              <a:rPr lang="zh-CN" altLang="en-US" sz="5400" b="1" dirty="0">
                <a:solidFill>
                  <a:srgbClr val="FF0000"/>
                </a:solidFill>
              </a:rPr>
              <a:t>兼顾</a:t>
            </a:r>
            <a:r>
              <a:rPr lang="zh-CN" altLang="en-US" sz="5400" b="1" dirty="0">
                <a:solidFill>
                  <a:schemeClr val="tx1"/>
                </a:solidFill>
              </a:rPr>
              <a:t>话题构成的</a:t>
            </a:r>
            <a:r>
              <a:rPr lang="zh-CN" altLang="en-US" sz="5400" b="1" dirty="0">
                <a:solidFill>
                  <a:srgbClr val="FF0000"/>
                </a:solidFill>
              </a:rPr>
              <a:t>各个要素</a:t>
            </a:r>
            <a:r>
              <a:rPr lang="zh-CN" altLang="en-US" sz="5400" b="1" dirty="0">
                <a:solidFill>
                  <a:schemeClr val="tx1"/>
                </a:solidFill>
              </a:rPr>
              <a:t>，清楚地点明其间关系，</a:t>
            </a:r>
            <a:r>
              <a:rPr lang="zh-CN" altLang="en-US" sz="5400" b="1" dirty="0">
                <a:solidFill>
                  <a:srgbClr val="FF0000"/>
                </a:solidFill>
                <a:sym typeface="+mn-ea"/>
              </a:rPr>
              <a:t>不可顾此失彼</a:t>
            </a:r>
            <a:r>
              <a:rPr lang="zh-CN" altLang="en-US" sz="5400" b="1" dirty="0">
                <a:solidFill>
                  <a:schemeClr val="accent2"/>
                </a:solidFill>
                <a:sym typeface="+mn-ea"/>
              </a:rPr>
              <a:t>。</a:t>
            </a:r>
            <a:r>
              <a:rPr lang="zh-CN" altLang="en-US" sz="5400" dirty="0"/>
              <a:t> </a:t>
            </a:r>
            <a:endParaRPr lang="zh-CN" altLang="en-US" sz="5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62465"/>
          <p:cNvSpPr/>
          <p:nvPr/>
        </p:nvSpPr>
        <p:spPr>
          <a:xfrm>
            <a:off x="582295" y="328930"/>
            <a:ext cx="11414760" cy="26149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（一）</a:t>
            </a:r>
            <a:r>
              <a:rPr lang="en-US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王国</a:t>
            </a:r>
            <a:r>
              <a:rPr lang="en-US" altLang="en-US" sz="3200" b="1" dirty="0">
                <a:latin typeface="楷体_GB2312" pitchFamily="1" charset="-122"/>
                <a:ea typeface="楷体_GB2312" pitchFamily="1" charset="-122"/>
              </a:rPr>
              <a:t>维在</a:t>
            </a:r>
            <a:r>
              <a:rPr lang="en-US" altLang="en-US" sz="3200" b="1">
                <a:latin typeface="楷体_GB2312" pitchFamily="1" charset="-122"/>
                <a:ea typeface="楷体_GB2312" pitchFamily="1" charset="-122"/>
              </a:rPr>
              <a:t>《</a:t>
            </a:r>
            <a:r>
              <a:rPr lang="en-US" altLang="en-US" sz="3200" b="1" dirty="0">
                <a:latin typeface="楷体_GB2312" pitchFamily="1" charset="-122"/>
                <a:ea typeface="楷体_GB2312" pitchFamily="1" charset="-122"/>
              </a:rPr>
              <a:t>人间词话</a:t>
            </a:r>
            <a:r>
              <a:rPr lang="en-US" altLang="en-US" sz="3200" b="1">
                <a:latin typeface="楷体_GB2312" pitchFamily="1" charset="-122"/>
                <a:ea typeface="楷体_GB2312" pitchFamily="1" charset="-122"/>
              </a:rPr>
              <a:t>》</a:t>
            </a:r>
            <a:r>
              <a:rPr lang="en-US" altLang="en-US" sz="3200" b="1" dirty="0">
                <a:latin typeface="楷体_GB2312" pitchFamily="1" charset="-122"/>
                <a:ea typeface="楷体_GB2312" pitchFamily="1" charset="-122"/>
              </a:rPr>
              <a:t>中写道：诗人对宇宙人生，须入乎其内，又须出乎其外。入乎其内，故能写之；出乎其外，故能观之。入乎其内，故有生气；出乎其外，故有高致。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请根据你对这则文字的感悟，以</a:t>
            </a:r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《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入与出</a:t>
            </a:r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》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为题，写一篇文章。</a:t>
            </a:r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 </a:t>
            </a:r>
            <a:b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</a:br>
            <a:br>
              <a:rPr lang="en-US" altLang="zh-CN" b="1" dirty="0">
                <a:latin typeface="Arial" panose="020B0604020202020204" pitchFamily="34" charset="0"/>
                <a:ea typeface="楷体_GB2312" pitchFamily="1" charset="-122"/>
              </a:rPr>
            </a:br>
            <a:endParaRPr lang="en-US" altLang="zh-CN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5842" name="矩形 62466"/>
          <p:cNvSpPr/>
          <p:nvPr/>
        </p:nvSpPr>
        <p:spPr>
          <a:xfrm>
            <a:off x="581660" y="2769870"/>
            <a:ext cx="1093978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一、对做文而言，既要深入生活，又要跳出生活。深入，方能观察细节，体验过程。跳出，才可高处着眼大处入手。只深入不跳出，可能辞章华丽，而意境难高；只跳出而不深入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恐会思想高远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却又“雾里看花”。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3" name="矩形 62467"/>
          <p:cNvSpPr/>
          <p:nvPr/>
        </p:nvSpPr>
        <p:spPr>
          <a:xfrm>
            <a:off x="582295" y="5029200"/>
            <a:ext cx="1073086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对做人而言，既要有入世的执着，又要有出世的超然。入世，才能感受人生的奥妙，追求生命的灿烂；出世，才能达到理想的境界，彰显品格和修为。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4" name="矩形 62468"/>
          <p:cNvSpPr/>
          <p:nvPr/>
        </p:nvSpPr>
        <p:spPr>
          <a:xfrm>
            <a:off x="582930" y="2685415"/>
            <a:ext cx="10939145" cy="1899285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5845" name="矩形 62469"/>
          <p:cNvSpPr/>
          <p:nvPr/>
        </p:nvSpPr>
        <p:spPr>
          <a:xfrm>
            <a:off x="582295" y="4888865"/>
            <a:ext cx="10939780" cy="15240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34817"/>
          <p:cNvSpPr/>
          <p:nvPr/>
        </p:nvSpPr>
        <p:spPr>
          <a:xfrm>
            <a:off x="1234440" y="4144010"/>
            <a:ext cx="943356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联系哲学观点，看事须看全面，即要体验生活的个中滋味，又不要为一时的境况情绪所迷惑，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</a:t>
            </a:r>
            <a:r>
              <a:rPr lang="en-US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有一种细致而豁达的生命观。</a:t>
            </a:r>
            <a:endParaRPr lang="en-US" altLang="zh-CN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4" name="矩形 34822"/>
          <p:cNvSpPr/>
          <p:nvPr/>
        </p:nvSpPr>
        <p:spPr>
          <a:xfrm>
            <a:off x="1234440" y="4143375"/>
            <a:ext cx="9281160" cy="172593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8915" name="矩形 34823"/>
          <p:cNvSpPr/>
          <p:nvPr/>
        </p:nvSpPr>
        <p:spPr>
          <a:xfrm>
            <a:off x="1234440" y="445135"/>
            <a:ext cx="94678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既要胸怀远大，又不能好高骛远；既要脚踏实地，又不能鼠目寸光。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6" name="矩形 34824"/>
          <p:cNvSpPr/>
          <p:nvPr/>
        </p:nvSpPr>
        <p:spPr>
          <a:xfrm>
            <a:off x="1234440" y="378460"/>
            <a:ext cx="9284970" cy="11430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8917" name="矩形 34825"/>
          <p:cNvSpPr/>
          <p:nvPr/>
        </p:nvSpPr>
        <p:spPr>
          <a:xfrm>
            <a:off x="1234440" y="1910080"/>
            <a:ext cx="94335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四、以积极的姿态入世，改善自身和周围环境而以如水的心境包容一切，在纷扰中保持一种出世的高致。这就是入世存身，出世在心。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8" name="矩形 34826"/>
          <p:cNvSpPr/>
          <p:nvPr/>
        </p:nvSpPr>
        <p:spPr>
          <a:xfrm>
            <a:off x="1234440" y="1910080"/>
            <a:ext cx="9281160" cy="1677035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36866"/>
          <p:cNvSpPr/>
          <p:nvPr/>
        </p:nvSpPr>
        <p:spPr>
          <a:xfrm>
            <a:off x="1235710" y="3241675"/>
            <a:ext cx="8369935" cy="18637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第一：繁指丰富多样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简指简约；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第二：繁指充实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简指简洁明了；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第三：繁指热闹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简指恬淡；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2" name="矩形 36867"/>
          <p:cNvSpPr/>
          <p:nvPr/>
        </p:nvSpPr>
        <p:spPr>
          <a:xfrm>
            <a:off x="1600200" y="5105400"/>
            <a:ext cx="8915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3" name="矩形 36868"/>
          <p:cNvSpPr/>
          <p:nvPr/>
        </p:nvSpPr>
        <p:spPr>
          <a:xfrm>
            <a:off x="527050" y="386080"/>
            <a:ext cx="1147445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楷体_GB2312" pitchFamily="1" charset="-122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1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二）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1" charset="-122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阳春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三月，花繁似锦；清秋之木，去繁就简。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写文章，用繁笔穷形尽相，酣畅淋漓；用简笔则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言简意赅，以少胜多。人际交往，“座上客常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满，杯中酒不空”是为“繁”，“君子之交淡如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水”则为“简”。</a:t>
            </a:r>
            <a:r>
              <a:rPr lang="en-US" altLang="zh-CN" sz="3200" b="1">
                <a:latin typeface="华文中宋" panose="02010600040101010101" pitchFamily="2" charset="-122"/>
                <a:ea typeface="楷体_GB2312" pitchFamily="1" charset="-122"/>
              </a:rPr>
              <a:t>…</a:t>
            </a:r>
            <a:r>
              <a:rPr lang="en-US" altLang="zh-CN" sz="3200">
                <a:latin typeface="华文中宋" panose="02010600040101010101" pitchFamily="2" charset="-122"/>
                <a:ea typeface="楷体_GB2312" pitchFamily="1" charset="-122"/>
              </a:rPr>
              <a:t>…</a:t>
            </a:r>
            <a:r>
              <a:rPr lang="zh-CN" altLang="en-US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以</a:t>
            </a:r>
            <a:r>
              <a:rPr lang="en-US" altLang="zh-CN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《</a:t>
            </a:r>
            <a:r>
              <a:rPr lang="zh-CN" altLang="en-US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繁与简</a:t>
            </a:r>
            <a:r>
              <a:rPr lang="en-US" altLang="zh-CN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》</a:t>
            </a:r>
            <a:r>
              <a:rPr lang="zh-CN" altLang="en-US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为题</a:t>
            </a:r>
            <a:endParaRPr lang="zh-CN" altLang="en-US" sz="3200">
              <a:solidFill>
                <a:srgbClr val="A50021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37889"/>
          <p:cNvSpPr/>
          <p:nvPr/>
        </p:nvSpPr>
        <p:spPr>
          <a:xfrm>
            <a:off x="1277620" y="1519555"/>
            <a:ext cx="939038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人生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无需太多的荣誉来装饰自我，但却需要有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深厚内涵来成就人生。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6" name="矩形 37890"/>
          <p:cNvSpPr/>
          <p:nvPr/>
        </p:nvSpPr>
        <p:spPr>
          <a:xfrm>
            <a:off x="1600200" y="76200"/>
            <a:ext cx="4267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立意参考：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7" name="矩形 37891"/>
          <p:cNvSpPr/>
          <p:nvPr/>
        </p:nvSpPr>
        <p:spPr>
          <a:xfrm>
            <a:off x="1277620" y="792480"/>
            <a:ext cx="72567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做要繁，说要简。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7108" name="矩形 37892"/>
          <p:cNvSpPr/>
          <p:nvPr/>
        </p:nvSpPr>
        <p:spPr>
          <a:xfrm>
            <a:off x="1232535" y="2741295"/>
            <a:ext cx="97262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思想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要繁，心境要简。繁华落尽是真淳。繁是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简的过程，简是繁的结果。繁后才见简。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9" name="矩形 37893"/>
          <p:cNvSpPr/>
          <p:nvPr/>
        </p:nvSpPr>
        <p:spPr>
          <a:xfrm>
            <a:off x="1277620" y="3963035"/>
            <a:ext cx="92221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简笔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与繁笔，各得其宜，各尽其妙。当简则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简，当繁则繁，“简而淡，繁而冗”都不好。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10" name="矩形 37894"/>
          <p:cNvSpPr/>
          <p:nvPr/>
        </p:nvSpPr>
        <p:spPr>
          <a:xfrm>
            <a:off x="1361440" y="5184775"/>
            <a:ext cx="92221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怎样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化繁为简：整体考虑，心境平和，方法要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对路，底蕴要深厚。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11" name="矩形 37895"/>
          <p:cNvSpPr/>
          <p:nvPr/>
        </p:nvSpPr>
        <p:spPr>
          <a:xfrm>
            <a:off x="1277620" y="792480"/>
            <a:ext cx="9209405" cy="56388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67585"/>
          <p:cNvSpPr/>
          <p:nvPr/>
        </p:nvSpPr>
        <p:spPr>
          <a:xfrm>
            <a:off x="1600200" y="-2540"/>
            <a:ext cx="9067800" cy="7067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（一）藏与露</a:t>
            </a:r>
            <a:endParaRPr lang="zh-CN" altLang="en-US" sz="4000" b="1" dirty="0">
              <a:solidFill>
                <a:srgbClr val="A5002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9154" name="矩形 67586"/>
          <p:cNvSpPr/>
          <p:nvPr/>
        </p:nvSpPr>
        <p:spPr>
          <a:xfrm>
            <a:off x="1600200" y="1843088"/>
            <a:ext cx="9067800" cy="22085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en-US" altLang="zh-CN" sz="3200" b="1" dirty="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“</a:t>
            </a:r>
            <a:r>
              <a:rPr lang="zh-CN" altLang="en-US" sz="3200" b="1" dirty="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藏与露”是一个关系型话题，它们之间相克相生、相反相成，是对立统一的。立意时可以</a:t>
            </a:r>
            <a:endParaRPr lang="zh-CN" altLang="en-US" sz="3200" b="1" dirty="0">
              <a:solidFill>
                <a:srgbClr val="0000CC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偏重“藏”，也可偏重“露”，但一定要揭示出两者的辩证关系。 </a:t>
            </a:r>
            <a:endParaRPr lang="zh-CN" altLang="en-US" sz="3200" b="1" dirty="0">
              <a:solidFill>
                <a:srgbClr val="0000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9155" name="矩形 67587"/>
          <p:cNvSpPr/>
          <p:nvPr/>
        </p:nvSpPr>
        <p:spPr>
          <a:xfrm>
            <a:off x="1600200" y="1173163"/>
            <a:ext cx="3962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话题解读：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56" name="矩形 67588"/>
          <p:cNvSpPr/>
          <p:nvPr/>
        </p:nvSpPr>
        <p:spPr>
          <a:xfrm>
            <a:off x="1600200" y="1843405"/>
            <a:ext cx="9186545" cy="229489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60417"/>
          <p:cNvSpPr/>
          <p:nvPr/>
        </p:nvSpPr>
        <p:spPr>
          <a:xfrm>
            <a:off x="1446530" y="332740"/>
            <a:ext cx="73818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自问自答打开思维：</a:t>
            </a:r>
            <a:endParaRPr lang="zh-CN" altLang="en-US" sz="32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2" name="矩形 60419"/>
          <p:cNvSpPr/>
          <p:nvPr/>
        </p:nvSpPr>
        <p:spPr>
          <a:xfrm>
            <a:off x="1286510" y="1774825"/>
            <a:ext cx="8915400" cy="27997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藏”是 “躲藏、隐藏”、“收存”；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“露”是“显露、表现”。 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藏，表现出含蓄和内在的力量；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露，表现出劲健和刚强之美。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3" name="矩形 60420"/>
          <p:cNvSpPr/>
          <p:nvPr/>
        </p:nvSpPr>
        <p:spPr>
          <a:xfrm>
            <a:off x="1286510" y="916305"/>
            <a:ext cx="91351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楷体_GB2312" pitchFamily="1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藏是什么？露是什么？</a:t>
            </a:r>
            <a:r>
              <a:rPr lang="zh-CN" altLang="en-US" sz="3200" b="1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1" charset="-122"/>
              </a:rPr>
              <a:t>（“是什么”的角度）</a:t>
            </a:r>
            <a:endParaRPr lang="zh-CN" altLang="en-US" sz="3200" b="1" dirty="0">
              <a:solidFill>
                <a:srgbClr val="A50021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58369"/>
          <p:cNvSpPr/>
          <p:nvPr/>
        </p:nvSpPr>
        <p:spPr>
          <a:xfrm>
            <a:off x="1600200" y="333375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自问自答打开思维：</a:t>
            </a:r>
            <a:endParaRPr lang="zh-CN" altLang="en-US" sz="32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矩形 58373"/>
          <p:cNvSpPr/>
          <p:nvPr/>
        </p:nvSpPr>
        <p:spPr>
          <a:xfrm>
            <a:off x="1600200" y="1814195"/>
            <a:ext cx="9067800" cy="3536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高贵的品质常常隐藏于平凡小事中；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（主张“藏”）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才能只有显露出来方能显其功用；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（主张“露”）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竞争需要显露才能。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（主张“露”）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1" name="矩形 58374"/>
          <p:cNvSpPr/>
          <p:nvPr/>
        </p:nvSpPr>
        <p:spPr>
          <a:xfrm>
            <a:off x="1600200" y="1143000"/>
            <a:ext cx="906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楷体_GB2312" pitchFamily="1" charset="-122"/>
              </a:rPr>
              <a:t>2.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1" charset="-122"/>
              </a:rPr>
              <a:t>为什么藏？为什么露？</a:t>
            </a:r>
            <a:r>
              <a:rPr lang="zh-CN" altLang="en-US" sz="3200" b="1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1" charset="-122"/>
              </a:rPr>
              <a:t>（“为什么”的角度）</a:t>
            </a:r>
            <a:endParaRPr lang="zh-CN" altLang="en-US" sz="3200" b="1" dirty="0">
              <a:solidFill>
                <a:srgbClr val="A50021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61442"/>
          <p:cNvSpPr/>
          <p:nvPr/>
        </p:nvSpPr>
        <p:spPr>
          <a:xfrm>
            <a:off x="1600835" y="2237105"/>
            <a:ext cx="883856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也藏也露彰显人生智慧。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“藏”是一种态度，“露”是一种深度，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“藏”是为了更好地“露”。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藏与露应适可而止</a:t>
            </a:r>
            <a:r>
              <a:rPr lang="en-US" altLang="zh-CN" sz="3200" b="1">
                <a:solidFill>
                  <a:srgbClr val="0000CC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……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298" name="矩形 61443"/>
          <p:cNvSpPr/>
          <p:nvPr/>
        </p:nvSpPr>
        <p:spPr>
          <a:xfrm>
            <a:off x="1600200" y="786765"/>
            <a:ext cx="9067800" cy="13220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_GB2312" pitchFamily="1" charset="-122"/>
              </a:rPr>
              <a:t>3.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如何藏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?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如何露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?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如何处理“藏与露”的关系</a:t>
            </a:r>
            <a:r>
              <a:rPr lang="en-US" altLang="zh-CN" sz="3200" b="1">
                <a:latin typeface="楷体_GB2312" pitchFamily="1" charset="-122"/>
                <a:ea typeface="楷体_GB2312" pitchFamily="1" charset="-122"/>
              </a:rPr>
              <a:t>?</a:t>
            </a:r>
            <a:endParaRPr lang="en-US" altLang="zh-CN" sz="3200" b="1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从两者关系处理角度打开思维</a:t>
            </a:r>
            <a:r>
              <a:rPr lang="en-US" altLang="zh-CN" sz="32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)</a:t>
            </a:r>
            <a:endParaRPr lang="en-US" altLang="zh-CN" sz="3200" b="1">
              <a:solidFill>
                <a:srgbClr val="A50021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68610"/>
          <p:cNvSpPr/>
          <p:nvPr/>
        </p:nvSpPr>
        <p:spPr>
          <a:xfrm>
            <a:off x="1465580" y="1960880"/>
            <a:ext cx="9202420" cy="30937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7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深藏不露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是一种谋略，忍辱负重，随机应变，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7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不让对手识破其图谋，以避开敌人的锋芒，积蓄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7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力量，是为韬晦之计。反之，有些人心气浮躁，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7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张扬招摇，这种人露得快，也消失得快。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46" name="矩形 68611"/>
          <p:cNvSpPr/>
          <p:nvPr/>
        </p:nvSpPr>
        <p:spPr>
          <a:xfrm>
            <a:off x="1600200" y="790099"/>
            <a:ext cx="4953000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藏与露”立意：</a:t>
            </a:r>
            <a:endParaRPr lang="zh-CN" altLang="en-US" sz="32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矩形 22529"/>
          <p:cNvSpPr/>
          <p:nvPr/>
        </p:nvSpPr>
        <p:spPr>
          <a:xfrm>
            <a:off x="906145" y="3943985"/>
            <a:ext cx="105143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200" b="1">
                <a:solidFill>
                  <a:srgbClr val="0000CC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歌颂那些幕后的英雄默默奉献的精神和重“实”轻“名”的品质。他们埋头苦干，不事张扬，不为名利所累，而终有所成，如石破天惊，把埋在地下的硕果献给世人。这是藏和露最完美的统一。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394" name="矩形 22530"/>
          <p:cNvSpPr/>
          <p:nvPr/>
        </p:nvSpPr>
        <p:spPr>
          <a:xfrm>
            <a:off x="726440" y="212725"/>
            <a:ext cx="1069403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b="1">
                <a:latin typeface="楷体_GB2312" pitchFamily="1" charset="-122"/>
                <a:ea typeface="楷体_GB2312" pitchFamily="1" charset="-122"/>
              </a:rPr>
              <a:t>2.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著名作家海明威形象地把自己的写作比做海上漂浮的冰山，用文字表达出来的只是海面上露出的八分之一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而八分之七是藏在海面以下的。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    许地山的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《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落花生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》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有一段话：“花生的好处很多，有一样最可贵：它的果实埋在地里，不像桃子、石榴、苹果那样，把鲜红嫩绿的果实高高地挂在枝头上，使人一见就生爱慕之心。  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>
            <a:off x="0" y="6639124"/>
            <a:ext cx="12192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QQ图片202108301359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21720" y="5815965"/>
            <a:ext cx="911225" cy="82296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40030" y="469265"/>
            <a:ext cx="11766550" cy="6308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58165" algn="l" fontAlgn="auto"/>
            <a:r>
              <a:rPr lang="en-US" altLang="zh-CN" sz="3200" b="1" dirty="0">
                <a:solidFill>
                  <a:srgbClr val="151AE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b="1" dirty="0">
              <a:solidFill>
                <a:srgbClr val="151AE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58165" algn="l" fontAlgn="auto"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2021年高考作文题目，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关系型、思辨型作文占主体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。2021年全国高考八套试卷，五套试卷作文题目含有思辩性。 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58165" algn="l" fontAlgn="auto"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2021高考作文，一定程度指向了2022年高考作文风向标——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关系型、思辨型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作文。这可以说是对过去几年“新材料情境化任务驱动型作文”的一次大变革，可以称作为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新高考作文改革元年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58165" algn="l" fontAlgn="auto">
              <a:lnSpc>
                <a:spcPct val="150000"/>
              </a:lnSpc>
            </a:pPr>
            <a:endParaRPr lang="en-US" altLang="zh-CN" sz="3200" b="0" dirty="0">
              <a:solidFill>
                <a:srgbClr val="151AE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308985" y="469265"/>
            <a:ext cx="4413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zh-CN" sz="4000" b="1" dirty="0">
                <a:solidFill>
                  <a:schemeClr val="tx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高考作文命题趋势</a:t>
            </a:r>
            <a:endParaRPr kumimoji="1" lang="zh-CN" altLang="zh-CN" sz="4000" b="1" dirty="0">
              <a:solidFill>
                <a:schemeClr val="tx2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DA5AF4-D76D-4D43-B954-22D0CAD04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矩形 55299"/>
          <p:cNvSpPr/>
          <p:nvPr/>
        </p:nvSpPr>
        <p:spPr>
          <a:xfrm>
            <a:off x="1600200" y="533400"/>
            <a:ext cx="906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    </a:t>
            </a:r>
            <a:endParaRPr lang="en-US" altLang="zh-CN" sz="32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2466" name="矩形 55301"/>
          <p:cNvSpPr/>
          <p:nvPr/>
        </p:nvSpPr>
        <p:spPr>
          <a:xfrm>
            <a:off x="746125" y="4258310"/>
            <a:ext cx="72345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藏要有深度，露要不轻浮。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2467" name="矩形 55302"/>
          <p:cNvSpPr/>
          <p:nvPr/>
        </p:nvSpPr>
        <p:spPr>
          <a:xfrm>
            <a:off x="768985" y="2845435"/>
            <a:ext cx="88557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高调做事，倾尽智慧；低调做人，不恃才傲物。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2468" name="矩形 55303"/>
          <p:cNvSpPr/>
          <p:nvPr/>
        </p:nvSpPr>
        <p:spPr>
          <a:xfrm>
            <a:off x="746125" y="533400"/>
            <a:ext cx="103517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藏是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一种睿智，如韬光养晦；露是一种策略，如宝剑出鞘。该隐藏时绝不班门弄斧，张扬卖弄；该显露才华时，应尽情挥洒，绝不无原则地自谦或没有自尊地隐忍。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20481"/>
          <p:cNvSpPr/>
          <p:nvPr/>
        </p:nvSpPr>
        <p:spPr>
          <a:xfrm>
            <a:off x="2283460" y="103505"/>
            <a:ext cx="59524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（二）“快与慢”</a:t>
            </a:r>
            <a:endParaRPr lang="zh-CN" altLang="en-US" sz="4000" b="1" dirty="0">
              <a:solidFill>
                <a:srgbClr val="A5002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4514" name="矩形 20482"/>
          <p:cNvSpPr/>
          <p:nvPr/>
        </p:nvSpPr>
        <p:spPr>
          <a:xfrm>
            <a:off x="1196975" y="891540"/>
            <a:ext cx="9471025" cy="53079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 “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快与慢”这个话题很宽泛，快</a:t>
            </a:r>
            <a:r>
              <a:rPr lang="en-US" altLang="zh-CN" sz="3200" b="1">
                <a:solidFill>
                  <a:srgbClr val="008000"/>
                </a:solidFill>
                <a:latin typeface="华文中宋" panose="02010600040101010101" pitchFamily="2" charset="-122"/>
                <a:ea typeface="楷体_GB2312" pitchFamily="1" charset="-122"/>
              </a:rPr>
              <a:t>——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可写快</a:t>
            </a:r>
            <a:endParaRPr lang="zh-CN" altLang="en-US" sz="3200" b="1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速发展给人带来的种种好处，也可以写快节奏的</a:t>
            </a:r>
            <a:endParaRPr lang="zh-CN" altLang="en-US" sz="3200" b="1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生活给人带来的方方面面的心理压力；慢</a:t>
            </a:r>
            <a:r>
              <a:rPr lang="en-US" altLang="zh-CN" sz="3200" b="1">
                <a:solidFill>
                  <a:srgbClr val="008000"/>
                </a:solidFill>
                <a:latin typeface="华文中宋" panose="02010600040101010101" pitchFamily="2" charset="-122"/>
                <a:ea typeface="楷体_GB2312" pitchFamily="1" charset="-122"/>
              </a:rPr>
              <a:t>——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可</a:t>
            </a:r>
            <a:endParaRPr lang="zh-CN" altLang="en-US" sz="3200" b="1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写“一步一个脚印，踏踏实实的学习，稳稳当当</a:t>
            </a:r>
            <a:endParaRPr lang="zh-CN" altLang="en-US" sz="3200" b="1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的工作”的沉稳，也可写“水流心不竞，云在俱</a:t>
            </a:r>
            <a:endParaRPr lang="zh-CN" altLang="en-US" sz="3200" b="1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意迟”的从容。</a:t>
            </a: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但，“快与慢”是关系型的话</a:t>
            </a:r>
            <a:endParaRPr lang="zh-CN" altLang="en-US" sz="3200" b="1" dirty="0">
              <a:solidFill>
                <a:srgbClr val="A50021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题，一定要围绕其关系展开，全面分析：快的优</a:t>
            </a:r>
            <a:endParaRPr lang="zh-CN" altLang="en-US" sz="3200" b="1" dirty="0">
              <a:solidFill>
                <a:srgbClr val="A50021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劣，慢的好坏，以及何时应该快，何时应该慢，</a:t>
            </a:r>
            <a:endParaRPr lang="zh-CN" altLang="en-US" sz="3200" b="1" dirty="0">
              <a:solidFill>
                <a:srgbClr val="A50021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什么情况下快，什么情况下慢等等</a:t>
            </a:r>
            <a:r>
              <a:rPr lang="zh-CN" altLang="en-US" sz="3200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。</a:t>
            </a:r>
            <a:r>
              <a:rPr lang="en-US" altLang="zh-CN" sz="3200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  </a:t>
            </a:r>
            <a:endParaRPr lang="en-US" altLang="zh-CN" sz="3200" dirty="0">
              <a:solidFill>
                <a:srgbClr val="A50021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54273"/>
          <p:cNvSpPr/>
          <p:nvPr/>
        </p:nvSpPr>
        <p:spPr>
          <a:xfrm>
            <a:off x="1600200" y="76200"/>
            <a:ext cx="5181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立意示例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2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586" name="矩形 54274"/>
          <p:cNvSpPr/>
          <p:nvPr/>
        </p:nvSpPr>
        <p:spPr>
          <a:xfrm>
            <a:off x="1600200" y="995363"/>
            <a:ext cx="9067800" cy="1764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追求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快没有错，关键是要以不急不躁、不急功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近利的“慢”的心态把持自己，一步一步扎实地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“快”，这样才能做到又快又好。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587" name="矩形 54275"/>
          <p:cNvSpPr/>
          <p:nvPr/>
        </p:nvSpPr>
        <p:spPr>
          <a:xfrm>
            <a:off x="1600200" y="3276600"/>
            <a:ext cx="8757285" cy="23552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快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在于迅雷不及掩耳，速战速决，短时间内几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招便置敌于死地。痛快淋漓，不着痕迹；慢则在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于控制大局，避其锋芒，冷静观察对手的弱点与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不足，从而抓住战机克敌制胜。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矩形 51201"/>
          <p:cNvSpPr/>
          <p:nvPr/>
        </p:nvSpPr>
        <p:spPr>
          <a:xfrm>
            <a:off x="1600200" y="4354989"/>
            <a:ext cx="9067800" cy="22072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快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和慢，是两种速度、两种节奏，它们并不冲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突。我们当然得有效率地办好事情，正如搭乘地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铁的速度；我们有时也应该骑骑脚踏车，慢慢看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周围的风景，才不会迷失在速度的快感里。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58" name="矩形 51202"/>
          <p:cNvSpPr/>
          <p:nvPr/>
        </p:nvSpPr>
        <p:spPr>
          <a:xfrm>
            <a:off x="1600200" y="214313"/>
            <a:ext cx="9067800" cy="1666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那种拥有天生的“快”的禀赋的人毕竟不多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见，绝大多数还是靠后天训练、不断摸索，是辛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勤耕耘、反复磨练的结果，是“慢”的结果。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59" name="矩形 51203"/>
          <p:cNvSpPr/>
          <p:nvPr/>
        </p:nvSpPr>
        <p:spPr>
          <a:xfrm>
            <a:off x="1600200" y="2233613"/>
            <a:ext cx="9067800" cy="1666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生活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不仅需要鼠标轻点、车轮飞驰的方便快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捷，也需要等信与看信时的无限韵味、“星垂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平野阔”的古典意境。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矩形 18434"/>
          <p:cNvSpPr/>
          <p:nvPr/>
        </p:nvSpPr>
        <p:spPr>
          <a:xfrm>
            <a:off x="1600200" y="1130300"/>
            <a:ext cx="9067800" cy="37833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快使人活泼、反映敏捷、做事迅速，不拖泥带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水，但往往还会使人毛躁、粗心，失误连连。慢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使人沉稳、细心，做事有条不紊，但会使人死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板、拖拉，错失时机。所以我们应该懂得控制节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奏，该慢的时候就要慢，该快时一定要快，这样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才能在人生中游刃有余，获取更多的成功。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矩形 72705"/>
          <p:cNvSpPr/>
          <p:nvPr/>
        </p:nvSpPr>
        <p:spPr>
          <a:xfrm>
            <a:off x="3423285" y="98743"/>
            <a:ext cx="43091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（三）走与停</a:t>
            </a:r>
            <a:endParaRPr lang="zh-CN" altLang="en-US" sz="4000" b="1" dirty="0">
              <a:solidFill>
                <a:srgbClr val="A5002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4754" name="矩形 72706"/>
          <p:cNvSpPr/>
          <p:nvPr/>
        </p:nvSpPr>
        <p:spPr>
          <a:xfrm>
            <a:off x="1610995" y="944880"/>
            <a:ext cx="2374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立意示例：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755" name="矩形 72707"/>
          <p:cNvSpPr/>
          <p:nvPr/>
        </p:nvSpPr>
        <p:spPr>
          <a:xfrm>
            <a:off x="1510665" y="1847215"/>
            <a:ext cx="9157335" cy="4126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过程是必然，而成功是非必然的，付出了努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力，但不一定会成功。在这时，我们就应当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“停”下来，别怨天尤人，该静吾神，安吾心，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认真思考自己的缺失之处。</a:t>
            </a: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当走则走，当停则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停。走是奋斗不止的过程，而停是一种历经大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风大浪后的心境。走是停的前提，而停是走累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了时的慰藉。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矩形 50177"/>
          <p:cNvSpPr/>
          <p:nvPr/>
        </p:nvSpPr>
        <p:spPr>
          <a:xfrm>
            <a:off x="1600200" y="1034733"/>
            <a:ext cx="9067800" cy="12236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人生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并不一定要走到最辉煌的顶峰，关键是要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享受走的过程。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802" name="矩形 50178"/>
          <p:cNvSpPr/>
          <p:nvPr/>
        </p:nvSpPr>
        <p:spPr>
          <a:xfrm>
            <a:off x="1600200" y="2778125"/>
            <a:ext cx="9067800" cy="25031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3.“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走”是为了前进，为了接近目标，“停”是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为了更好地前进，更快地接近目标。“停”是为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了积蓄力量，是为了下一次的行走攒劲、蓄势，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而“走”又是“停”的目的和结局。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矩形 64513"/>
          <p:cNvSpPr/>
          <p:nvPr/>
        </p:nvSpPr>
        <p:spPr>
          <a:xfrm>
            <a:off x="4800600" y="-2540"/>
            <a:ext cx="4191000" cy="7067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（四）光与影</a:t>
            </a:r>
            <a:endParaRPr lang="zh-CN" altLang="en-US" sz="4000" b="1" dirty="0">
              <a:solidFill>
                <a:srgbClr val="A5002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9874" name="矩形 64514"/>
          <p:cNvSpPr/>
          <p:nvPr/>
        </p:nvSpPr>
        <p:spPr>
          <a:xfrm>
            <a:off x="1600200" y="985838"/>
            <a:ext cx="9067800" cy="1076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人生的一切变化，一切魅力，一切美都是由</a:t>
            </a:r>
            <a:endParaRPr lang="zh-CN" altLang="en-US" sz="3200" b="1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光明和阴影构成的。</a:t>
            </a:r>
            <a:endParaRPr lang="zh-CN" altLang="en-US" sz="3200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79875" name="矩形 64516"/>
          <p:cNvSpPr/>
          <p:nvPr/>
        </p:nvSpPr>
        <p:spPr>
          <a:xfrm>
            <a:off x="6629400" y="1858963"/>
            <a:ext cx="3886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latin typeface="华文中宋" panose="0201060004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列夫托尔斯泰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6" name="矩形 64517"/>
          <p:cNvSpPr/>
          <p:nvPr/>
        </p:nvSpPr>
        <p:spPr>
          <a:xfrm>
            <a:off x="1600200" y="4922838"/>
            <a:ext cx="906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返影入深林，复照青苔上。</a:t>
            </a:r>
            <a:r>
              <a:rPr lang="en-US" altLang="zh-CN" sz="3200" b="1"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王维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7" name="矩形 64518"/>
          <p:cNvSpPr/>
          <p:nvPr/>
        </p:nvSpPr>
        <p:spPr>
          <a:xfrm>
            <a:off x="1600200" y="990600"/>
            <a:ext cx="8915400" cy="1524000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9878" name="矩形 64519"/>
          <p:cNvSpPr/>
          <p:nvPr/>
        </p:nvSpPr>
        <p:spPr>
          <a:xfrm>
            <a:off x="1600200" y="2819400"/>
            <a:ext cx="8915400" cy="1752600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9879" name="矩形 64520"/>
          <p:cNvSpPr/>
          <p:nvPr/>
        </p:nvSpPr>
        <p:spPr>
          <a:xfrm>
            <a:off x="1600200" y="4876800"/>
            <a:ext cx="8915400" cy="762000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9880" name="矩形 64521"/>
          <p:cNvSpPr/>
          <p:nvPr/>
        </p:nvSpPr>
        <p:spPr>
          <a:xfrm>
            <a:off x="2743200" y="5728970"/>
            <a:ext cx="725614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楷体_GB2312" pitchFamily="1" charset="-122"/>
              </a:rPr>
              <a:t> </a:t>
            </a:r>
            <a:r>
              <a:rPr lang="en-US" altLang="zh-CN" sz="360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——</a:t>
            </a:r>
            <a:r>
              <a:rPr lang="zh-CN" alt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光和影相互并存，互为条件。</a:t>
            </a: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 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9881" name="矩形 64522"/>
          <p:cNvSpPr/>
          <p:nvPr/>
        </p:nvSpPr>
        <p:spPr>
          <a:xfrm>
            <a:off x="1600200" y="2941638"/>
            <a:ext cx="90678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生活中的一切，无非是光和影，当你看到一</a:t>
            </a:r>
            <a:endParaRPr lang="zh-CN" altLang="en-US" sz="3200" b="1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束光线从窗户射进，你要立即想到其阴影，两者</a:t>
            </a:r>
            <a:endParaRPr lang="zh-CN" altLang="en-US" sz="3200" b="1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不是独立存在的。      </a:t>
            </a:r>
            <a:r>
              <a:rPr lang="en-US" altLang="zh-CN" sz="3200" b="1">
                <a:latin typeface="华文中宋" panose="0201060004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某外国摄像家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矩形 79873"/>
          <p:cNvSpPr/>
          <p:nvPr/>
        </p:nvSpPr>
        <p:spPr>
          <a:xfrm>
            <a:off x="1589088" y="74137"/>
            <a:ext cx="3592512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立意：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70" name="矩形 79874"/>
          <p:cNvSpPr/>
          <p:nvPr/>
        </p:nvSpPr>
        <p:spPr>
          <a:xfrm>
            <a:off x="1600200" y="831056"/>
            <a:ext cx="9067800" cy="1568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冷色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和暖色的交织才成就画的璀璨，光明和阴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影的辉映才组成最美丽的风景。痛并快乐着的人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生，才是完美人生。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71" name="矩形 79875"/>
          <p:cNvSpPr/>
          <p:nvPr/>
        </p:nvSpPr>
        <p:spPr>
          <a:xfrm>
            <a:off x="1600200" y="2638425"/>
            <a:ext cx="9067800" cy="3538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人生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的路上，有对光明的追索，也有孤独、创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伤、痛苦为伴，心中光明的火一定要把阴影照亮。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b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光是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顺境，平坦的道路。光为奋斗者创造良好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的环境，是成功者的成功基石。影是逆境，曲折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的道路。影磨砺奋斗者的意志，锻造成功者的坚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强心灵。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矩形 81921"/>
          <p:cNvSpPr/>
          <p:nvPr/>
        </p:nvSpPr>
        <p:spPr>
          <a:xfrm>
            <a:off x="1119505" y="74295"/>
            <a:ext cx="1530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立意：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42" name="矩形 81922"/>
          <p:cNvSpPr/>
          <p:nvPr/>
        </p:nvSpPr>
        <p:spPr>
          <a:xfrm>
            <a:off x="1352550" y="657860"/>
            <a:ext cx="93154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爱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使人懂得忧伤和痛苦，也能使人摆脱忧伤和痛苦。有了爱，纵使满眼阴云，你也会对世界充满迷恋。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43" name="矩形 81923"/>
          <p:cNvSpPr/>
          <p:nvPr/>
        </p:nvSpPr>
        <p:spPr>
          <a:xfrm>
            <a:off x="1353185" y="2713990"/>
            <a:ext cx="9238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经历阴影的艰辛才更能领略光明的幸福滋味。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44" name="矩形 81924"/>
          <p:cNvSpPr/>
          <p:nvPr/>
        </p:nvSpPr>
        <p:spPr>
          <a:xfrm>
            <a:off x="1353185" y="3885565"/>
            <a:ext cx="93148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光的地方，就有影的存在，但只要心永远向往着太阳，又何必在乎那一点的阴影呢？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>
            <a:off x="0" y="6639124"/>
            <a:ext cx="12192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65430" y="148590"/>
            <a:ext cx="11745595" cy="6400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58165" algn="l" fontAlgn="auto"/>
            <a:r>
              <a:rPr lang="en-US" altLang="zh-CN" sz="3200" b="1" dirty="0">
                <a:solidFill>
                  <a:srgbClr val="151AE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58165" algn="l" fontAlgn="auto">
              <a:lnSpc>
                <a:spcPct val="150000"/>
              </a:lnSpc>
            </a:pPr>
            <a:r>
              <a:rPr lang="en-US" altLang="zh-CN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值得关注的是新高考作文。2021年新高考卷的写作试题，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对材料的理解难度比2020年的时政材料加大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600" b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Ⅰ卷：体育之效，Ⅱ卷：写人与做人，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多有辨证意味，更需要感悟思考，富有哲理，思辨意味浓，思维强度大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年新高考作文材料（</a:t>
            </a:r>
            <a:r>
              <a:rPr lang="zh-CN" altLang="en-US" sz="3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Ⅰ卷：俗手、本手、妙手，Ⅱ卷：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选择、创造、未来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）从二元关系到三元关系的变化，也印证了命题</a:t>
            </a:r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打破套路，破除模式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的走向。</a:t>
            </a:r>
            <a:endParaRPr lang="en-US" altLang="zh-CN" sz="3200" b="0" dirty="0">
              <a:solidFill>
                <a:srgbClr val="151AE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80410" y="148590"/>
            <a:ext cx="4413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zh-CN" sz="4000" b="1" dirty="0">
                <a:solidFill>
                  <a:schemeClr val="tx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高考作文命题趋势</a:t>
            </a:r>
            <a:endParaRPr kumimoji="1" lang="zh-CN" altLang="zh-CN" sz="4000" b="1" dirty="0">
              <a:solidFill>
                <a:schemeClr val="tx2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DA5AF4-D76D-4D43-B954-22D0CAD04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矩形 75777"/>
          <p:cNvSpPr/>
          <p:nvPr/>
        </p:nvSpPr>
        <p:spPr>
          <a:xfrm>
            <a:off x="1608138" y="3048000"/>
            <a:ext cx="8761095" cy="1174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同一种现象，由于主观心态的不同，看到的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却是迥异的观点。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090" name="矩形 75778"/>
          <p:cNvSpPr/>
          <p:nvPr/>
        </p:nvSpPr>
        <p:spPr>
          <a:xfrm>
            <a:off x="1600200" y="457200"/>
            <a:ext cx="9067800" cy="23552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位中国诗人说：“有人在阳光下／低着头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只看见阴影／有人在阴影里／往往看见全是阳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光”。杜运燮说“在每个人的身上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阳光同样明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亮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在每个人的心中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阴影却有浅有深”。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矩形 76802"/>
          <p:cNvSpPr/>
          <p:nvPr/>
        </p:nvSpPr>
        <p:spPr>
          <a:xfrm>
            <a:off x="1600200" y="3985578"/>
            <a:ext cx="9067800" cy="25031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光是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白昼，激情澎湃，生机勃勃，热情如火，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是激发沉寂心灵的打火石。影是黑夜，沉静深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邃，宁静淡然，是理智的化身，能抚慰躁动的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心灵。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62" name="矩形 76803"/>
          <p:cNvSpPr/>
          <p:nvPr/>
        </p:nvSpPr>
        <p:spPr>
          <a:xfrm>
            <a:off x="1600200" y="2134553"/>
            <a:ext cx="9067800" cy="12236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赞颂那些处在艰难困苦之中仍在为他人为社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会默默发光发热的奉献者。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63" name="矩形 76804"/>
          <p:cNvSpPr/>
          <p:nvPr/>
        </p:nvSpPr>
        <p:spPr>
          <a:xfrm>
            <a:off x="1600200" y="525621"/>
            <a:ext cx="9067800" cy="17157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泰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戈尔说“感谢这灯焰的光辉，但别忘怀那掌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灯者坚忍地伫立在阴影中”。</a:t>
            </a:r>
            <a:b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11605" y="303530"/>
            <a:ext cx="5076825" cy="55689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一、关系型作文的特点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24578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62585" y="983615"/>
            <a:ext cx="11490325" cy="184277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eaLnBrk="1" hangingPunct="1"/>
            <a:r>
              <a:rPr lang="zh-CN" altLang="en-US" sz="3200" b="1">
                <a:solidFill>
                  <a:schemeClr val="tx2"/>
                </a:solidFill>
              </a:rPr>
              <a:t>作文材料中有二元乃至三元关系型（两、三个关键词语），话题富有思辨性，思维含量高。要求考生辨证地、立体地分析二者、三者关系，找出它们的有机联系，提升了高考作文的检测功能。</a:t>
            </a:r>
            <a:endParaRPr lang="zh-CN" altLang="en-US" sz="3200" b="1">
              <a:solidFill>
                <a:schemeClr val="tx2"/>
              </a:solidFill>
            </a:endParaRPr>
          </a:p>
        </p:txBody>
      </p:sp>
      <p:sp>
        <p:nvSpPr>
          <p:cNvPr id="24579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47065" y="2942590"/>
            <a:ext cx="11113770" cy="30099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命题形式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zh-CN" altLang="en-US" sz="2800" b="1">
              <a:latin typeface="Arial" panose="020B0604020202020204" pitchFamily="34" charset="0"/>
            </a:endParaRPr>
          </a:p>
          <a:p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.由具体材料引出题目或话题，如“忧与爱”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“位置与价值”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  “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感情亲疏和对事物的认知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”    “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可为与有为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”</a:t>
            </a:r>
            <a:endParaRPr lang="zh-CN" altLang="en-US" sz="3200" b="1">
              <a:solidFill>
                <a:schemeClr val="tx2"/>
              </a:solidFill>
              <a:latin typeface="Arial" panose="020B0604020202020204" pitchFamily="34" charset="0"/>
              <a:sym typeface="+mn-ea"/>
            </a:endParaRPr>
          </a:p>
          <a:p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从材料中来，提取部分关键词，分析后选择立意。如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坚硬与柔软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“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强与弱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”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  <a:sym typeface="+mn-ea"/>
              </a:rPr>
              <a:t>、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俗手、本手、妙手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</a:rPr>
              <a:t>”  </a:t>
            </a:r>
            <a:endParaRPr lang="en-US" altLang="zh-CN" sz="32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/>
      <p:bldP spid="2457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矩形 1"/>
          <p:cNvSpPr/>
          <p:nvPr/>
        </p:nvSpPr>
        <p:spPr>
          <a:xfrm>
            <a:off x="711200" y="906780"/>
            <a:ext cx="10922635" cy="27997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400" dirty="0">
                <a:latin typeface="Arial" panose="020B0604020202020204" pitchFamily="34" charset="0"/>
              </a:rPr>
              <a:t>       </a:t>
            </a:r>
            <a:r>
              <a:rPr lang="zh-CN" altLang="en-US" sz="4400" dirty="0">
                <a:latin typeface="Arial" panose="020B0604020202020204" pitchFamily="34" charset="0"/>
              </a:rPr>
              <a:t>关系型话题作文，重在考查考生的</a:t>
            </a: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思辨能力</a:t>
            </a:r>
            <a:r>
              <a:rPr lang="zh-CN" altLang="en-US" sz="4400" dirty="0">
                <a:latin typeface="Arial" panose="020B0604020202020204" pitchFamily="34" charset="0"/>
              </a:rPr>
              <a:t>。故构思作文之前，最重要的是要用辩证思维的方法，辨清构成话题的词和词、短语和短语观点与观点之间的</a:t>
            </a: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特定关系</a:t>
            </a:r>
            <a:r>
              <a:rPr lang="zh-CN" altLang="en-US" sz="4400" dirty="0">
                <a:latin typeface="Arial" panose="020B0604020202020204" pitchFamily="34" charset="0"/>
              </a:rPr>
              <a:t>。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标题 86018"/>
          <p:cNvSpPr>
            <a:spLocks noGrp="1"/>
          </p:cNvSpPr>
          <p:nvPr>
            <p:ph type="title"/>
          </p:nvPr>
        </p:nvSpPr>
        <p:spPr>
          <a:xfrm>
            <a:off x="1337945" y="226060"/>
            <a:ext cx="6293485" cy="69278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t"/>
          <a:lstStyle/>
          <a:p>
            <a:r>
              <a:rPr lang="zh-CN" altLang="en-US" sz="3600" b="1" dirty="0">
                <a:solidFill>
                  <a:srgbClr val="022DE4"/>
                </a:solidFill>
              </a:rPr>
              <a:t>二、关系型作文话题类型有：</a:t>
            </a:r>
            <a:endParaRPr lang="zh-CN" altLang="en-US" sz="3600" b="1" dirty="0">
              <a:solidFill>
                <a:srgbClr val="022DE4"/>
              </a:solidFill>
            </a:endParaRPr>
          </a:p>
        </p:txBody>
      </p:sp>
      <p:sp>
        <p:nvSpPr>
          <p:cNvPr id="86020" name="文本框 86019"/>
          <p:cNvSpPr txBox="1"/>
          <p:nvPr/>
        </p:nvSpPr>
        <p:spPr>
          <a:xfrm>
            <a:off x="379095" y="918845"/>
            <a:ext cx="11612880" cy="59385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022DE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1．对立统一关系</a:t>
            </a:r>
            <a:r>
              <a:rPr lang="zh-CN" altLang="en-US" sz="2800" b="1" dirty="0">
                <a:solidFill>
                  <a:srgbClr val="022DE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就是各要素单一来看是对立矛盾的，但实质上它们又相互依存、相辅相成、和谐统一。在写作时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不能只顾及其对立面，更要分析其不可分割的另一面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我们要顾及到两方。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“自由与纪律”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没有纪律，就不可能有真正的自由；人要有自由，但自由要受纪律约束。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“平凡与伟大”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没有平凡，也就没有伟大；平凡蕴育伟大；伟大源于平凡；只有从小事做起，才能构筑伟大人格的大厦。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如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刚与柔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刚而无柔，脆若折枝。柔而无刚，卑如蝼蚁。刚柔并济，坚如磐石。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像这样的关系的还有如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个性与规则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”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协作与竞争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贫与富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对手与朋友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沉稳与灵动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等。</a:t>
            </a:r>
            <a:endParaRPr lang="zh-CN" altLang="en-US" sz="28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标题 88066"/>
          <p:cNvSpPr>
            <a:spLocks noGrp="1"/>
          </p:cNvSpPr>
          <p:nvPr>
            <p:ph type="title"/>
          </p:nvPr>
        </p:nvSpPr>
        <p:spPr>
          <a:xfrm>
            <a:off x="261620" y="319405"/>
            <a:ext cx="11557000" cy="5699125"/>
          </a:xfrm>
          <a:solidFill>
            <a:schemeClr val="bg1"/>
          </a:solidFill>
          <a:ln>
            <a:noFill/>
          </a:ln>
        </p:spPr>
        <p:txBody>
          <a:bodyPr anchor="ctr">
            <a:normAutofit fontScale="90000"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22DE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rgbClr val="022DE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zh-CN" altLang="en-US" sz="3555" b="1" dirty="0">
                <a:solidFill>
                  <a:srgbClr val="022DE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是非取舍关系：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有此无彼式）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指关系型话题的诸要素之间是</a:t>
            </a:r>
            <a:r>
              <a:rPr lang="zh-CN" altLang="en-US" sz="3555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一是一非、一对一错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的关系，对它们只能有所取舍选择。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不是只要“是”，不分析“非”，</a:t>
            </a:r>
            <a:r>
              <a:rPr lang="zh-CN" altLang="en-US" sz="355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而是</a:t>
            </a:r>
            <a:r>
              <a:rPr lang="zh-CN" altLang="en-US" sz="3555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扬“是”，辟“非”</a:t>
            </a:r>
            <a:r>
              <a:rPr lang="zh-CN" altLang="en-US" sz="355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正确认识、对待、处理其人或其事。</a:t>
            </a:r>
            <a:b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b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</a:t>
            </a:r>
            <a:r>
              <a:rPr lang="zh-CN" altLang="en-US" sz="355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“偏见与关爱”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3555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要消除偏见，勇于关爱。</a:t>
            </a:r>
            <a:br>
              <a:rPr lang="zh-CN" altLang="en-US" sz="3555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</a:br>
            <a:r>
              <a:rPr lang="zh-CN" altLang="en-US" sz="3555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     如</a:t>
            </a:r>
            <a:r>
              <a:rPr lang="zh-CN" altLang="en-US" sz="355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5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向前看与向钱看”</a:t>
            </a:r>
            <a:r>
              <a:rPr lang="zh-CN" altLang="en-US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：要一切向前看，决不能一切向钱看。</a:t>
            </a:r>
            <a:br>
              <a:rPr lang="zh-CN" altLang="en-US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</a:br>
            <a:r>
              <a:rPr lang="zh-CN" altLang="en-US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</a:t>
            </a:r>
            <a:r>
              <a:rPr lang="zh-CN" altLang="en-US" sz="355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“自信·自满·自负”</a:t>
            </a:r>
            <a:r>
              <a:rPr lang="zh-CN" altLang="en-US" sz="3555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我们可以理解为“要自信，不能自满，更不能自负”。</a:t>
            </a:r>
            <a:br>
              <a:rPr lang="zh-CN" altLang="en-US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</a:br>
            <a:r>
              <a:rPr lang="zh-CN" altLang="en-US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3555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还有</a:t>
            </a:r>
            <a:r>
              <a:rPr lang="en-US" altLang="zh-CN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热情与冷漠</a:t>
            </a:r>
            <a:r>
              <a:rPr lang="en-US" altLang="zh-CN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顽固与执着</a:t>
            </a:r>
            <a:r>
              <a:rPr lang="en-US" altLang="zh-CN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等也是这样的关系。</a:t>
            </a:r>
            <a:br>
              <a:rPr lang="en-US" altLang="zh-CN" sz="3555" b="1"/>
            </a:br>
            <a:r>
              <a:rPr lang="zh-CN" altLang="en-US" sz="3555" dirty="0"/>
              <a:t>  </a:t>
            </a:r>
            <a:endParaRPr lang="zh-CN" altLang="en-US" sz="3555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88067" grpId="1" animBg="1"/>
      <p:bldP spid="88067" grpId="3" animBg="1"/>
      <p:bldP spid="88067" grpId="5" animBg="1"/>
      <p:bldP spid="88067" grpId="7" animBg="1"/>
      <p:bldP spid="88067" grpId="9" animBg="1"/>
      <p:bldP spid="88067" grpId="11" animBg="1"/>
      <p:bldP spid="88067" grpId="13" animBg="1"/>
      <p:bldP spid="88067" grpId="1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标题 90114"/>
          <p:cNvSpPr>
            <a:spLocks noGrp="1"/>
          </p:cNvSpPr>
          <p:nvPr>
            <p:ph type="title"/>
          </p:nvPr>
        </p:nvSpPr>
        <p:spPr>
          <a:xfrm>
            <a:off x="861695" y="301625"/>
            <a:ext cx="10647680" cy="522541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>
              <a:spcBef>
                <a:spcPct val="50000"/>
              </a:spcBef>
            </a:pPr>
            <a:br>
              <a:rPr lang="en-US" altLang="zh-CN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3555" b="1" dirty="0">
                <a:solidFill>
                  <a:srgbClr val="022DE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555" b="1" dirty="0">
                <a:solidFill>
                  <a:srgbClr val="022DE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、并非绝对关系：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指构成话题的诸要素之间存在着某种关系，但这种关系不是一成不变的，也可称之为</a:t>
            </a:r>
            <a:r>
              <a:rPr lang="zh-CN" altLang="en-US" sz="3555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有此未必有彼式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。写作时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不能走向绝对化，造成观点走向极端，经不起推敲</a:t>
            </a:r>
            <a:r>
              <a:rPr lang="zh-CN" altLang="en-US" sz="35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  <a:br>
              <a:rPr lang="zh-CN" altLang="en-US" sz="35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35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br>
              <a:rPr lang="zh-CN" altLang="en-US" sz="35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35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5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55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</a:t>
            </a:r>
            <a:r>
              <a:rPr lang="zh-CN" altLang="en-US" sz="355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“名师与高徒”</a:t>
            </a:r>
            <a: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可理解为“名师出高徒”，也可理解为“名师未必出高徒”，或“高徒未必出自名师”。</a:t>
            </a:r>
            <a:b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</a:br>
            <a: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</a:t>
            </a:r>
            <a:b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</a:br>
            <a: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</a:t>
            </a:r>
            <a:r>
              <a:rPr lang="zh-CN" altLang="en-US" sz="355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“痛苦与成功”</a:t>
            </a:r>
            <a:r>
              <a:rPr lang="zh-CN" altLang="en-US" sz="355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355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成功来自痛苦的磨砺，但痛苦之后不全是成功，成功也并非全部源自痛苦。</a:t>
            </a:r>
            <a:br>
              <a:rPr lang="zh-CN" altLang="en-US" sz="3550" b="1" dirty="0">
                <a:latin typeface="Arial" panose="020B0604020202020204" pitchFamily="34" charset="0"/>
                <a:ea typeface="楷体_GB2312" pitchFamily="1" charset="-122"/>
              </a:rPr>
            </a:br>
            <a:br>
              <a:rPr lang="zh-CN" altLang="en-US" sz="355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endParaRPr lang="zh-CN" altLang="en-US" sz="35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90115" grpId="1"/>
      <p:bldP spid="90115" grpId="3"/>
      <p:bldP spid="90115" grpId="5"/>
      <p:bldP spid="90115" grpId="7"/>
    </p:bldLst>
  </p:timing>
</p:sld>
</file>

<file path=ppt/tags/tag1.xml><?xml version="1.0" encoding="utf-8"?>
<p:tagLst xmlns:p="http://schemas.openxmlformats.org/presentationml/2006/main">
  <p:tag name="MH" val="20150427172947"/>
  <p:tag name="MH_LIBRARY" val="CONTENTS"/>
  <p:tag name="MH_TYPE" val="NUMBER"/>
  <p:tag name="ID" val="547110"/>
  <p:tag name="MH_ORDER" val="NUMBER"/>
</p:tagLst>
</file>

<file path=ppt/tags/tag10.xml><?xml version="1.0" encoding="utf-8"?>
<p:tagLst xmlns:p="http://schemas.openxmlformats.org/presentationml/2006/main">
  <p:tag name="AS_UNIQUEID" val="93"/>
</p:tagLst>
</file>

<file path=ppt/tags/tag11.xml><?xml version="1.0" encoding="utf-8"?>
<p:tagLst xmlns:p="http://schemas.openxmlformats.org/presentationml/2006/main">
  <p:tag name="KSO_WM_TEMPLATE_CATEGORY" val="custom"/>
  <p:tag name="KSO_WM_TEMPLATE_INDEX" val="160400"/>
</p:tagLst>
</file>

<file path=ppt/tags/tag12.xml><?xml version="1.0" encoding="utf-8"?>
<p:tagLst xmlns:p="http://schemas.openxmlformats.org/presentationml/2006/main">
  <p:tag name="KSO_WM_TEMPLATE_CATEGORY" val="custom"/>
  <p:tag name="KSO_WM_TEMPLATE_INDEX" val="160400"/>
</p:tagLst>
</file>

<file path=ppt/tags/tag13.xml><?xml version="1.0" encoding="utf-8"?>
<p:tagLst xmlns:p="http://schemas.openxmlformats.org/presentationml/2006/main">
  <p:tag name="KSO_WM_TEMPLATE_CATEGORY" val="custom"/>
  <p:tag name="KSO_WM_TEMPLATE_INDEX" val="160400"/>
</p:tagLst>
</file>

<file path=ppt/tags/tag14.xml><?xml version="1.0" encoding="utf-8"?>
<p:tagLst xmlns:p="http://schemas.openxmlformats.org/presentationml/2006/main">
  <p:tag name="KSO_WM_TEMPLATE_CATEGORY" val="custom"/>
  <p:tag name="KSO_WM_TEMPLATE_INDEX" val="160400"/>
</p:tagLst>
</file>

<file path=ppt/tags/tag15.xml><?xml version="1.0" encoding="utf-8"?>
<p:tagLst xmlns:p="http://schemas.openxmlformats.org/presentationml/2006/main">
  <p:tag name="KSO_WM_TEMPLATE_CATEGORY" val="custom"/>
  <p:tag name="KSO_WM_TEMPLATE_INDEX" val="160400"/>
</p:tagLst>
</file>

<file path=ppt/tags/tag16.xml><?xml version="1.0" encoding="utf-8"?>
<p:tagLst xmlns:p="http://schemas.openxmlformats.org/presentationml/2006/main">
  <p:tag name="AS_UNIQUEID" val="25"/>
</p:tagLst>
</file>

<file path=ppt/tags/tag17.xml><?xml version="1.0" encoding="utf-8"?>
<p:tagLst xmlns:p="http://schemas.openxmlformats.org/presentationml/2006/main">
  <p:tag name="AS_UNIQUEID" val="26"/>
</p:tagLst>
</file>

<file path=ppt/tags/tag18.xml><?xml version="1.0" encoding="utf-8"?>
<p:tagLst xmlns:p="http://schemas.openxmlformats.org/presentationml/2006/main">
  <p:tag name="AS_UNIQUEID" val="7"/>
</p:tagLst>
</file>

<file path=ppt/tags/tag19.xml><?xml version="1.0" encoding="utf-8"?>
<p:tagLst xmlns:p="http://schemas.openxmlformats.org/presentationml/2006/main">
  <p:tag name="AS_UNIQUEID" val="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00"/>
</p:tagLst>
</file>

<file path=ppt/tags/tag20.xml><?xml version="1.0" encoding="utf-8"?>
<p:tagLst xmlns:p="http://schemas.openxmlformats.org/presentationml/2006/main">
  <p:tag name="AS_UNIQUEID" val="9"/>
</p:tagLst>
</file>

<file path=ppt/tags/tag21.xml><?xml version="1.0" encoding="utf-8"?>
<p:tagLst xmlns:p="http://schemas.openxmlformats.org/presentationml/2006/main">
  <p:tag name="AS_UNIQUEID" val="10"/>
</p:tagLst>
</file>

<file path=ppt/tags/tag22.xml><?xml version="1.0" encoding="utf-8"?>
<p:tagLst xmlns:p="http://schemas.openxmlformats.org/presentationml/2006/main">
  <p:tag name="AS_UNIQUEID" val="11"/>
</p:tagLst>
</file>

<file path=ppt/tags/tag23.xml><?xml version="1.0" encoding="utf-8"?>
<p:tagLst xmlns:p="http://schemas.openxmlformats.org/presentationml/2006/main">
  <p:tag name="AS_UNIQUEID" val="12"/>
</p:tagLst>
</file>

<file path=ppt/tags/tag24.xml><?xml version="1.0" encoding="utf-8"?>
<p:tagLst xmlns:p="http://schemas.openxmlformats.org/presentationml/2006/main">
  <p:tag name="AS_UNIQUEID" val="13"/>
</p:tagLst>
</file>

<file path=ppt/tags/tag25.xml><?xml version="1.0" encoding="utf-8"?>
<p:tagLst xmlns:p="http://schemas.openxmlformats.org/presentationml/2006/main">
  <p:tag name="AS_UNIQUEID" val="14"/>
</p:tagLst>
</file>

<file path=ppt/tags/tag26.xml><?xml version="1.0" encoding="utf-8"?>
<p:tagLst xmlns:p="http://schemas.openxmlformats.org/presentationml/2006/main">
  <p:tag name="AS_UNIQUEID" val="15"/>
</p:tagLst>
</file>

<file path=ppt/tags/tag27.xml><?xml version="1.0" encoding="utf-8"?>
<p:tagLst xmlns:p="http://schemas.openxmlformats.org/presentationml/2006/main">
  <p:tag name="AS_UNIQUEID" val="16"/>
</p:tagLst>
</file>

<file path=ppt/tags/tag28.xml><?xml version="1.0" encoding="utf-8"?>
<p:tagLst xmlns:p="http://schemas.openxmlformats.org/presentationml/2006/main">
  <p:tag name="AS_UNIQUEID" val="17"/>
</p:tagLst>
</file>

<file path=ppt/tags/tag29.xml><?xml version="1.0" encoding="utf-8"?>
<p:tagLst xmlns:p="http://schemas.openxmlformats.org/presentationml/2006/main">
  <p:tag name="AS_UNIQUEID" val="18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400"/>
</p:tagLst>
</file>

<file path=ppt/tags/tag30.xml><?xml version="1.0" encoding="utf-8"?>
<p:tagLst xmlns:p="http://schemas.openxmlformats.org/presentationml/2006/main">
  <p:tag name="AS_UNIQUEID" val="19"/>
</p:tagLst>
</file>

<file path=ppt/tags/tag31.xml><?xml version="1.0" encoding="utf-8"?>
<p:tagLst xmlns:p="http://schemas.openxmlformats.org/presentationml/2006/main">
  <p:tag name="KSO_WM_TEMPLATE_CATEGORY" val="custom"/>
  <p:tag name="KSO_WM_TEMPLATE_INDEX" val="160400"/>
</p:tagLst>
</file>

<file path=ppt/tags/tag32.xml><?xml version="1.0" encoding="utf-8"?>
<p:tagLst xmlns:p="http://schemas.openxmlformats.org/presentationml/2006/main">
  <p:tag name="KSO_WM_TEMPLATE_CATEGORY" val="custom"/>
  <p:tag name="KSO_WM_TEMPLATE_INDEX" val="160400"/>
</p:tagLst>
</file>

<file path=ppt/tags/tag33.xml><?xml version="1.0" encoding="utf-8"?>
<p:tagLst xmlns:p="http://schemas.openxmlformats.org/presentationml/2006/main">
  <p:tag name="KSO_WM_TEMPLATE_CATEGORY" val="custom"/>
  <p:tag name="KSO_WM_TEMPLATE_INDEX" val="160400"/>
</p:tagLst>
</file>

<file path=ppt/tags/tag34.xml><?xml version="1.0" encoding="utf-8"?>
<p:tagLst xmlns:p="http://schemas.openxmlformats.org/presentationml/2006/main">
  <p:tag name="KSO_WM_TEMPLATE_CATEGORY" val="custom"/>
  <p:tag name="KSO_WM_TEMPLATE_INDEX" val="160400"/>
</p:tagLst>
</file>

<file path=ppt/tags/tag35.xml><?xml version="1.0" encoding="utf-8"?>
<p:tagLst xmlns:p="http://schemas.openxmlformats.org/presentationml/2006/main">
  <p:tag name="KSO_WM_TEMPLATE_CATEGORY" val="custom"/>
  <p:tag name="KSO_WM_TEMPLATE_INDEX" val="160400"/>
</p:tagLst>
</file>

<file path=ppt/tags/tag36.xml><?xml version="1.0" encoding="utf-8"?>
<p:tagLst xmlns:p="http://schemas.openxmlformats.org/presentationml/2006/main">
  <p:tag name="KSO_WM_TEMPLATE_CATEGORY" val="custom"/>
  <p:tag name="KSO_WM_TEMPLATE_INDEX" val="160400"/>
</p:tagLst>
</file>

<file path=ppt/tags/tag37.xml><?xml version="1.0" encoding="utf-8"?>
<p:tagLst xmlns:p="http://schemas.openxmlformats.org/presentationml/2006/main">
  <p:tag name="KSO_WM_TEMPLATE_CATEGORY" val="custom"/>
  <p:tag name="KSO_WM_TEMPLATE_INDEX" val="160400"/>
</p:tagLst>
</file>

<file path=ppt/tags/tag38.xml><?xml version="1.0" encoding="utf-8"?>
<p:tagLst xmlns:p="http://schemas.openxmlformats.org/presentationml/2006/main">
  <p:tag name="KSO_WM_TEMPLATE_CATEGORY" val="custom"/>
  <p:tag name="KSO_WM_TEMPLATE_INDEX" val="160400"/>
</p:tagLst>
</file>

<file path=ppt/tags/tag39.xml><?xml version="1.0" encoding="utf-8"?>
<p:tagLst xmlns:p="http://schemas.openxmlformats.org/presentationml/2006/main">
  <p:tag name="KSO_WM_TEMPLATE_CATEGORY" val="custom"/>
  <p:tag name="KSO_WM_TEMPLATE_INDEX" val="160400"/>
</p:tagLst>
</file>

<file path=ppt/tags/tag4.xml><?xml version="1.0" encoding="utf-8"?>
<p:tagLst xmlns:p="http://schemas.openxmlformats.org/presentationml/2006/main">
  <p:tag name="KSO_WM_TEMPLATE_THUMBS_INDEX" val="1、9、12、15、20、23、27、28"/>
  <p:tag name="KSO_WM_TEMPLATE_CATEGORY" val="custom"/>
  <p:tag name="KSO_WM_TEMPLATE_INDEX" val="160400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CATEGORY" val="custom"/>
  <p:tag name="KSO_WM_TEMPLATE_INDEX" val="160400"/>
</p:tagLst>
</file>

<file path=ppt/tags/tag41.xml><?xml version="1.0" encoding="utf-8"?>
<p:tagLst xmlns:p="http://schemas.openxmlformats.org/presentationml/2006/main">
  <p:tag name="KSO_WM_TEMPLATE_CATEGORY" val="custom"/>
  <p:tag name="KSO_WM_TEMPLATE_INDEX" val="160400"/>
</p:tagLst>
</file>

<file path=ppt/tags/tag42.xml><?xml version="1.0" encoding="utf-8"?>
<p:tagLst xmlns:p="http://schemas.openxmlformats.org/presentationml/2006/main">
  <p:tag name="KSO_WM_TEMPLATE_CATEGORY" val="custom"/>
  <p:tag name="KSO_WM_TEMPLATE_INDEX" val="160400"/>
</p:tagLst>
</file>

<file path=ppt/tags/tag43.xml><?xml version="1.0" encoding="utf-8"?>
<p:tagLst xmlns:p="http://schemas.openxmlformats.org/presentationml/2006/main">
  <p:tag name="KSO_WM_TEMPLATE_CATEGORY" val="custom"/>
  <p:tag name="KSO_WM_TEMPLATE_INDEX" val="160400"/>
</p:tagLst>
</file>

<file path=ppt/tags/tag44.xml><?xml version="1.0" encoding="utf-8"?>
<p:tagLst xmlns:p="http://schemas.openxmlformats.org/presentationml/2006/main">
  <p:tag name="KSO_WM_TEMPLATE_CATEGORY" val="custom"/>
  <p:tag name="KSO_WM_TEMPLATE_INDEX" val="160400"/>
</p:tagLst>
</file>

<file path=ppt/tags/tag45.xml><?xml version="1.0" encoding="utf-8"?>
<p:tagLst xmlns:p="http://schemas.openxmlformats.org/presentationml/2006/main">
  <p:tag name="KSO_WM_TEMPLATE_CATEGORY" val="custom"/>
  <p:tag name="KSO_WM_TEMPLATE_INDEX" val="160400"/>
</p:tagLst>
</file>

<file path=ppt/tags/tag46.xml><?xml version="1.0" encoding="utf-8"?>
<p:tagLst xmlns:p="http://schemas.openxmlformats.org/presentationml/2006/main">
  <p:tag name="KSO_WM_TEMPLATE_CATEGORY" val="custom"/>
  <p:tag name="KSO_WM_TEMPLATE_INDEX" val="160400"/>
</p:tagLst>
</file>

<file path=ppt/tags/tag47.xml><?xml version="1.0" encoding="utf-8"?>
<p:tagLst xmlns:p="http://schemas.openxmlformats.org/presentationml/2006/main">
  <p:tag name="KSO_WM_TEMPLATE_CATEGORY" val="custom"/>
  <p:tag name="KSO_WM_TEMPLATE_INDEX" val="160400"/>
</p:tagLst>
</file>

<file path=ppt/tags/tag48.xml><?xml version="1.0" encoding="utf-8"?>
<p:tagLst xmlns:p="http://schemas.openxmlformats.org/presentationml/2006/main">
  <p:tag name="KSO_WM_TEMPLATE_CATEGORY" val="custom"/>
  <p:tag name="KSO_WM_TEMPLATE_INDEX" val="160400"/>
</p:tagLst>
</file>

<file path=ppt/tags/tag49.xml><?xml version="1.0" encoding="utf-8"?>
<p:tagLst xmlns:p="http://schemas.openxmlformats.org/presentationml/2006/main">
  <p:tag name="KSO_WM_TEMPLATE_CATEGORY" val="custom"/>
  <p:tag name="KSO_WM_TEMPLATE_INDEX" val="160400"/>
</p:tagLst>
</file>

<file path=ppt/tags/tag5.xml><?xml version="1.0" encoding="utf-8"?>
<p:tagLst xmlns:p="http://schemas.openxmlformats.org/presentationml/2006/main">
  <p:tag name="KSO_WM_UNIT_ISCONTENTSTITLE" val="0"/>
  <p:tag name="KSO_WM_UNIT_PRESET_TEXT" val="时光小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0990_1*a*1"/>
  <p:tag name="KSO_WM_TEMPLATE_CATEGORY" val="custom"/>
  <p:tag name="KSO_WM_TEMPLATE_INDEX" val="20200990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TEMPLATE_CATEGORY" val="custom"/>
  <p:tag name="KSO_WM_TEMPLATE_INDEX" val="160400"/>
</p:tagLst>
</file>

<file path=ppt/tags/tag51.xml><?xml version="1.0" encoding="utf-8"?>
<p:tagLst xmlns:p="http://schemas.openxmlformats.org/presentationml/2006/main">
  <p:tag name="KSO_WM_TEMPLATE_CATEGORY" val="custom"/>
  <p:tag name="KSO_WM_TEMPLATE_INDEX" val="160400"/>
</p:tagLst>
</file>

<file path=ppt/tags/tag52.xml><?xml version="1.0" encoding="utf-8"?>
<p:tagLst xmlns:p="http://schemas.openxmlformats.org/presentationml/2006/main">
  <p:tag name="KSO_WM_TEMPLATE_CATEGORY" val="custom"/>
  <p:tag name="KSO_WM_TEMPLATE_INDEX" val="160400"/>
</p:tagLst>
</file>

<file path=ppt/tags/tag53.xml><?xml version="1.0" encoding="utf-8"?>
<p:tagLst xmlns:p="http://schemas.openxmlformats.org/presentationml/2006/main">
  <p:tag name="KSO_WM_TEMPLATE_CATEGORY" val="custom"/>
  <p:tag name="KSO_WM_TEMPLATE_INDEX" val="160400"/>
</p:tagLst>
</file>

<file path=ppt/tags/tag54.xml><?xml version="1.0" encoding="utf-8"?>
<p:tagLst xmlns:p="http://schemas.openxmlformats.org/presentationml/2006/main">
  <p:tag name="KSO_WPP_MARK_KEY" val="2d8adf62-66e6-4452-a965-a69a1a260e04"/>
  <p:tag name="COMMONDATA" val="eyJoZGlkIjoiNzQyMWE4ZjIyM2EzZTFlNmVjYWM5NjY5ZWY1NzdiNjAifQ=="/>
</p:tagLst>
</file>

<file path=ppt/tags/tag6.xml><?xml version="1.0" encoding="utf-8"?>
<p:tagLst xmlns:p="http://schemas.openxmlformats.org/presentationml/2006/main">
  <p:tag name="KSO_WM_SLIDE_ID" val="custom20200990_1"/>
  <p:tag name="KSO_WM_TEMPLATE_SUBCATEGORY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160400"/>
  <p:tag name="KSO_WM_SLIDE_TYPE" val="title"/>
  <p:tag name="KSO_WM_SLIDE_SUBTYPE" val="pureTxt"/>
  <p:tag name="KSO_WM_SLIDE_LAYOUT" val="a_b"/>
  <p:tag name="KSO_WM_SLIDE_LAYOUT_CNT" val="1_1"/>
  <p:tag name="KSO_WM_TEMPLATE_THUMBS_INDEX" val="1、6、7、8、9、10、11、12、13、15"/>
  <p:tag name="KSO_WM_TEMPLATE_MASTER_TYPE" val="1"/>
  <p:tag name="KSO_WM_TEMPLATE_COLOR_TYPE" val="1"/>
  <p:tag name="KSO_WM_TEMPLATE_MASTER_THUMB_INDEX" val="12"/>
</p:tagLst>
</file>

<file path=ppt/tags/tag7.xml><?xml version="1.0" encoding="utf-8"?>
<p:tagLst xmlns:p="http://schemas.openxmlformats.org/presentationml/2006/main">
  <p:tag name="KSO_WM_TEMPLATE_CATEGORY" val="custom"/>
  <p:tag name="KSO_WM_TEMPLATE_INDEX" val="160400"/>
</p:tagLst>
</file>

<file path=ppt/tags/tag8.xml><?xml version="1.0" encoding="utf-8"?>
<p:tagLst xmlns:p="http://schemas.openxmlformats.org/presentationml/2006/main">
  <p:tag name="AS_UNIQUEID" val="91"/>
</p:tagLst>
</file>

<file path=ppt/tags/tag9.xml><?xml version="1.0" encoding="utf-8"?>
<p:tagLst xmlns:p="http://schemas.openxmlformats.org/presentationml/2006/main">
  <p:tag name="AS_UNIQUEID" val="9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112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B9D9E7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6265</Words>
  <Application>WPS 演示</Application>
  <PresentationFormat>自定义</PresentationFormat>
  <Paragraphs>327</Paragraphs>
  <Slides>41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8" baseType="lpstr">
      <vt:lpstr>Arial</vt:lpstr>
      <vt:lpstr>宋体</vt:lpstr>
      <vt:lpstr>Wingdings</vt:lpstr>
      <vt:lpstr>黑体</vt:lpstr>
      <vt:lpstr>Webdings</vt:lpstr>
      <vt:lpstr>Times New Roman</vt:lpstr>
      <vt:lpstr>微软雅黑</vt:lpstr>
      <vt:lpstr>楷体_GB2312</vt:lpstr>
      <vt:lpstr>新宋体</vt:lpstr>
      <vt:lpstr>方正粗黑宋简体</vt:lpstr>
      <vt:lpstr>Arial Unicode MS</vt:lpstr>
      <vt:lpstr>Calibri</vt:lpstr>
      <vt:lpstr>等线</vt:lpstr>
      <vt:lpstr>华文中宋</vt:lpstr>
      <vt:lpstr>Calibri Light</vt:lpstr>
      <vt:lpstr>Office 主题</vt:lpstr>
      <vt:lpstr>A000120140530A99PPBG</vt:lpstr>
      <vt:lpstr>关系型话题作文的 审题立意与构思 </vt:lpstr>
      <vt:lpstr>    所谓关系型作文话题，就是由两个或两个以上的词语或短语并列组合而成的一种作文形式，在具体操作上必须兼顾话题构成的各个要素，清楚地点明其间关系，不可顾此失彼。 </vt:lpstr>
      <vt:lpstr>PowerPoint 演示文稿</vt:lpstr>
      <vt:lpstr>PowerPoint 演示文稿</vt:lpstr>
      <vt:lpstr>一、关系型作文的特点</vt:lpstr>
      <vt:lpstr>PowerPoint 演示文稿</vt:lpstr>
      <vt:lpstr>二、关系型作文话题类型有：</vt:lpstr>
      <vt:lpstr>2．是非取舍关系：（有此无彼式）指关系型话题的诸要素之间是一是一非、一对一错的关系，对它们只能有所取舍选择。不是只要“是”，不分析“非”，而是扬“是”，辟“非”，正确认识、对待、处理其人或其事。        如“偏见与关爱”：要消除偏见，勇于关爱。      如“向前看与向钱看”：要一切向前看，决不能一切向钱看。       如“自信·自满·自负”：我们可以理解为“要自信，不能自满，更不能自负”。       还有“热情与冷漠”、“顽固与执着”等也是这样的关系。   </vt:lpstr>
      <vt:lpstr> 3、并非绝对关系：指构成话题的诸要素之间存在着某种关系，但这种关系不是一成不变的，也可称之为有此未必有彼式。写作时不能走向绝对化，造成观点走向极端，经不起推敲。           如“名师与高徒”可理解为“名师出高徒”，也可理解为“名师未必出高徒”，或“高徒未必出自名师”。                如“痛苦与成功”：成功来自痛苦的磨砺，但痛苦之后不全是成功，成功也并非全部源自痛苦。  </vt:lpstr>
      <vt:lpstr>4．并列共存关系： （有此有彼式 ）指构成话题的诸要素之间存在着一种平等并列的关系，几个要素可以同时共存。          如“和而不同”：“既要做到‘和’，又要做到‘不同’”，意即“既要善于调和矛盾，与别人和谐相处，同时又要有不同于别人的独立见解，不能随风倒、随大流”。        如“谦虚与表现”：既要谦虚待人，又要善于表现自己。         如“成人与成才”：既要成人，也要成才。</vt:lpstr>
      <vt:lpstr> 5．条件关系：（有此就有彼式 ）指构成话题的诸要素之间存在着一种条件关系，彼此共存于特定情境下，互为衬显或互相转换。也有可能几个要素间互为条件。       如“价值与位置”“感情亲疏和对事物的认知”“可为”与“有为”  “共享与独创”“人文素养与发展”“立业与做人”“强与弱”“俗手、本手、妙手”  </vt:lpstr>
      <vt:lpstr>三、关系型作文常见的审题立意的误区、解决方法</vt:lpstr>
      <vt:lpstr>四、关系型作文如何审题立意</vt:lpstr>
      <vt:lpstr>PowerPoint 演示文稿</vt:lpstr>
      <vt:lpstr>训练1：阅读下面材料，按要求作文。</vt:lpstr>
      <vt:lpstr>PowerPoint 演示文稿</vt:lpstr>
      <vt:lpstr>训练2：阅读下面材料，按要求作文。</vt:lpstr>
      <vt:lpstr>在比较中确立角度</vt:lpstr>
      <vt:lpstr>    五、立意练习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关系型话题作文的 审题立意与构思 </dc:title>
  <dc:creator>Administrator</dc:creator>
  <cp:lastModifiedBy>光阴荏苒</cp:lastModifiedBy>
  <cp:revision>24</cp:revision>
  <dcterms:created xsi:type="dcterms:W3CDTF">2018-11-24T02:28:00Z</dcterms:created>
  <dcterms:modified xsi:type="dcterms:W3CDTF">2023-11-27T01:14:26Z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96F8B9EDD2D14841B7E2FEC5EE5D32E1</vt:lpwstr>
  </property>
</Properties>
</file>