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701" r:id="rId3"/>
    <p:sldId id="1693" r:id="rId4"/>
    <p:sldId id="1695" r:id="rId5"/>
    <p:sldId id="1899" r:id="rId6"/>
    <p:sldId id="1687" r:id="rId7"/>
    <p:sldId id="1627" r:id="rId8"/>
    <p:sldId id="1929" r:id="rId9"/>
    <p:sldId id="1949" r:id="rId10"/>
    <p:sldId id="1950" r:id="rId11"/>
    <p:sldId id="1953" r:id="rId12"/>
    <p:sldId id="1951" r:id="rId13"/>
    <p:sldId id="1954" r:id="rId14"/>
    <p:sldId id="1983" r:id="rId15"/>
    <p:sldId id="1618" r:id="rId16"/>
    <p:sldId id="1665" r:id="rId17"/>
    <p:sldId id="1985" r:id="rId18"/>
    <p:sldId id="1986" r:id="rId19"/>
    <p:sldId id="1987" r:id="rId20"/>
    <p:sldId id="1666" r:id="rId21"/>
    <p:sldId id="1956" r:id="rId22"/>
    <p:sldId id="1960" r:id="rId23"/>
    <p:sldId id="1958" r:id="rId24"/>
    <p:sldId id="1991" r:id="rId25"/>
    <p:sldId id="1992" r:id="rId26"/>
    <p:sldId id="1993" r:id="rId27"/>
    <p:sldId id="1994" r:id="rId28"/>
    <p:sldId id="1961" r:id="rId29"/>
    <p:sldId id="1962" r:id="rId30"/>
    <p:sldId id="1963" r:id="rId31"/>
    <p:sldId id="1996" r:id="rId32"/>
    <p:sldId id="1997" r:id="rId33"/>
    <p:sldId id="1966" r:id="rId34"/>
    <p:sldId id="1967" r:id="rId35"/>
    <p:sldId id="1968" r:id="rId36"/>
    <p:sldId id="1998" r:id="rId37"/>
    <p:sldId id="1969" r:id="rId38"/>
    <p:sldId id="1972" r:id="rId39"/>
    <p:sldId id="1973" r:id="rId40"/>
    <p:sldId id="1974" r:id="rId41"/>
    <p:sldId id="2018" r:id="rId42"/>
    <p:sldId id="1976" r:id="rId43"/>
    <p:sldId id="2019" r:id="rId44"/>
    <p:sldId id="2020" r:id="rId45"/>
    <p:sldId id="2021" r:id="rId46"/>
    <p:sldId id="2022" r:id="rId47"/>
    <p:sldId id="2023" r:id="rId48"/>
    <p:sldId id="2024" r:id="rId49"/>
    <p:sldId id="2025" r:id="rId50"/>
    <p:sldId id="2026" r:id="rId51"/>
    <p:sldId id="2027" r:id="rId52"/>
    <p:sldId id="2028" r:id="rId53"/>
    <p:sldId id="2029" r:id="rId54"/>
    <p:sldId id="2030" r:id="rId55"/>
    <p:sldId id="2032" r:id="rId56"/>
    <p:sldId id="2031" r:id="rId57"/>
    <p:sldId id="1964" r:id="rId58"/>
    <p:sldId id="2010" r:id="rId59"/>
    <p:sldId id="2008" r:id="rId60"/>
    <p:sldId id="2009" r:id="rId61"/>
    <p:sldId id="2003" r:id="rId62"/>
    <p:sldId id="1999" r:id="rId63"/>
    <p:sldId id="2005" r:id="rId64"/>
  </p:sldIdLst>
  <p:sldSz cx="12190095" cy="6859270"/>
  <p:notesSz cx="6858000" cy="9144000"/>
  <p:custDataLst>
    <p:tags r:id="rId71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3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ge" initials="I" lastIdx="2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53735"/>
    <a:srgbClr val="F5F4EC"/>
    <a:srgbClr val="ADAFB5"/>
    <a:srgbClr val="E5F3EB"/>
    <a:srgbClr val="002101"/>
    <a:srgbClr val="453D2A"/>
    <a:srgbClr val="CEB24A"/>
    <a:srgbClr val="E1D5C1"/>
    <a:srgbClr val="AAD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18" autoAdjust="0"/>
  </p:normalViewPr>
  <p:slideViewPr>
    <p:cSldViewPr showGuides="1">
      <p:cViewPr>
        <p:scale>
          <a:sx n="100" d="100"/>
          <a:sy n="100" d="100"/>
        </p:scale>
        <p:origin x="558" y="390"/>
      </p:cViewPr>
      <p:guideLst>
        <p:guide orient="horz" pos="2223"/>
        <p:guide pos="3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964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1" Type="http://schemas.openxmlformats.org/officeDocument/2006/relationships/tags" Target="tags/tag1.xml"/><Relationship Id="rId70" Type="http://schemas.openxmlformats.org/officeDocument/2006/relationships/commentAuthors" Target="commentAuthors.xml"/><Relationship Id="rId7" Type="http://schemas.openxmlformats.org/officeDocument/2006/relationships/slide" Target="slides/slide5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handoutMaster" Target="handoutMasters/handoutMaster1.xml"/><Relationship Id="rId65" Type="http://schemas.openxmlformats.org/officeDocument/2006/relationships/notesMaster" Target="notesMasters/notesMaster1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546043" y="0"/>
            <a:ext cx="914401" cy="621482"/>
            <a:chOff x="640911" y="3594847"/>
            <a:chExt cx="914401" cy="621482"/>
          </a:xfrm>
        </p:grpSpPr>
        <p:sp>
          <p:nvSpPr>
            <p:cNvPr id="9" name="矩形 8"/>
            <p:cNvSpPr/>
            <p:nvPr/>
          </p:nvSpPr>
          <p:spPr>
            <a:xfrm>
              <a:off x="640911" y="3594847"/>
              <a:ext cx="914401" cy="62148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08094" y="3765075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546043" y="0"/>
            <a:ext cx="914401" cy="621482"/>
            <a:chOff x="640911" y="3594847"/>
            <a:chExt cx="914401" cy="621482"/>
          </a:xfrm>
        </p:grpSpPr>
        <p:sp>
          <p:nvSpPr>
            <p:cNvPr id="6" name="矩形 5"/>
            <p:cNvSpPr/>
            <p:nvPr/>
          </p:nvSpPr>
          <p:spPr>
            <a:xfrm>
              <a:off x="640911" y="3594847"/>
              <a:ext cx="914401" cy="6214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08094" y="3765075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550590" y="5059588"/>
            <a:ext cx="914401" cy="414999"/>
            <a:chOff x="645458" y="3594847"/>
            <a:chExt cx="914401" cy="414999"/>
          </a:xfrm>
        </p:grpSpPr>
        <p:sp>
          <p:nvSpPr>
            <p:cNvPr id="4" name="矩形 3"/>
            <p:cNvSpPr/>
            <p:nvPr/>
          </p:nvSpPr>
          <p:spPr>
            <a:xfrm>
              <a:off x="645458" y="3594847"/>
              <a:ext cx="914401" cy="41499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08095" y="3667060"/>
              <a:ext cx="580034" cy="281025"/>
            </a:xfrm>
            <a:custGeom>
              <a:avLst/>
              <a:gdLst/>
              <a:ahLst/>
              <a:cxnLst/>
              <a:rect l="l" t="t" r="r" b="b"/>
              <a:pathLst>
                <a:path w="580034" h="281025">
                  <a:moveTo>
                    <a:pt x="196291" y="222809"/>
                  </a:moveTo>
                  <a:lnTo>
                    <a:pt x="223723" y="254813"/>
                  </a:lnTo>
                  <a:lnTo>
                    <a:pt x="223723" y="273101"/>
                  </a:lnTo>
                  <a:lnTo>
                    <a:pt x="195986" y="281025"/>
                  </a:lnTo>
                  <a:close/>
                  <a:moveTo>
                    <a:pt x="49073" y="192938"/>
                  </a:moveTo>
                  <a:lnTo>
                    <a:pt x="46329" y="205130"/>
                  </a:lnTo>
                  <a:cubicBezTo>
                    <a:pt x="41453" y="223012"/>
                    <a:pt x="35357" y="237947"/>
                    <a:pt x="28041" y="249936"/>
                  </a:cubicBezTo>
                  <a:cubicBezTo>
                    <a:pt x="20726" y="261925"/>
                    <a:pt x="13513" y="270459"/>
                    <a:pt x="6401" y="275539"/>
                  </a:cubicBezTo>
                  <a:lnTo>
                    <a:pt x="0" y="272186"/>
                  </a:lnTo>
                  <a:cubicBezTo>
                    <a:pt x="8941" y="249631"/>
                    <a:pt x="15646" y="225349"/>
                    <a:pt x="20117" y="199339"/>
                  </a:cubicBezTo>
                  <a:close/>
                  <a:moveTo>
                    <a:pt x="98145" y="185013"/>
                  </a:moveTo>
                  <a:lnTo>
                    <a:pt x="98145" y="230733"/>
                  </a:lnTo>
                  <a:lnTo>
                    <a:pt x="70104" y="238658"/>
                  </a:lnTo>
                  <a:lnTo>
                    <a:pt x="70409" y="191109"/>
                  </a:lnTo>
                  <a:close/>
                  <a:moveTo>
                    <a:pt x="65227" y="139293"/>
                  </a:moveTo>
                  <a:lnTo>
                    <a:pt x="58826" y="140208"/>
                  </a:lnTo>
                  <a:lnTo>
                    <a:pt x="58826" y="142646"/>
                  </a:lnTo>
                  <a:lnTo>
                    <a:pt x="54559" y="143865"/>
                  </a:lnTo>
                  <a:cubicBezTo>
                    <a:pt x="54153" y="151587"/>
                    <a:pt x="53746" y="157378"/>
                    <a:pt x="53340" y="161239"/>
                  </a:cubicBezTo>
                  <a:cubicBezTo>
                    <a:pt x="55575" y="161239"/>
                    <a:pt x="59537" y="161036"/>
                    <a:pt x="65227" y="160629"/>
                  </a:cubicBezTo>
                  <a:close/>
                  <a:moveTo>
                    <a:pt x="111252" y="135636"/>
                  </a:moveTo>
                  <a:lnTo>
                    <a:pt x="92964" y="136550"/>
                  </a:lnTo>
                  <a:lnTo>
                    <a:pt x="92964" y="158191"/>
                  </a:lnTo>
                  <a:cubicBezTo>
                    <a:pt x="101701" y="156769"/>
                    <a:pt x="107696" y="155753"/>
                    <a:pt x="110947" y="155143"/>
                  </a:cubicBezTo>
                  <a:cubicBezTo>
                    <a:pt x="111150" y="150673"/>
                    <a:pt x="111252" y="144170"/>
                    <a:pt x="111252" y="135636"/>
                  </a:cubicBezTo>
                  <a:close/>
                  <a:moveTo>
                    <a:pt x="65227" y="135331"/>
                  </a:moveTo>
                  <a:lnTo>
                    <a:pt x="59131" y="137160"/>
                  </a:lnTo>
                  <a:cubicBezTo>
                    <a:pt x="59131" y="138379"/>
                    <a:pt x="59029" y="139192"/>
                    <a:pt x="58826" y="139598"/>
                  </a:cubicBezTo>
                  <a:lnTo>
                    <a:pt x="65227" y="137769"/>
                  </a:lnTo>
                  <a:close/>
                  <a:moveTo>
                    <a:pt x="111252" y="121615"/>
                  </a:moveTo>
                  <a:lnTo>
                    <a:pt x="93878" y="126797"/>
                  </a:lnTo>
                  <a:lnTo>
                    <a:pt x="93878" y="129235"/>
                  </a:lnTo>
                  <a:lnTo>
                    <a:pt x="111252" y="124053"/>
                  </a:lnTo>
                  <a:lnTo>
                    <a:pt x="111252" y="121920"/>
                  </a:lnTo>
                  <a:close/>
                  <a:moveTo>
                    <a:pt x="64617" y="93573"/>
                  </a:moveTo>
                  <a:lnTo>
                    <a:pt x="60045" y="94793"/>
                  </a:lnTo>
                  <a:lnTo>
                    <a:pt x="59741" y="118872"/>
                  </a:lnTo>
                  <a:lnTo>
                    <a:pt x="66141" y="118567"/>
                  </a:lnTo>
                  <a:cubicBezTo>
                    <a:pt x="66141" y="109829"/>
                    <a:pt x="66040" y="104648"/>
                    <a:pt x="65837" y="103022"/>
                  </a:cubicBezTo>
                  <a:cubicBezTo>
                    <a:pt x="65430" y="98552"/>
                    <a:pt x="65024" y="95402"/>
                    <a:pt x="64617" y="93573"/>
                  </a:cubicBezTo>
                  <a:close/>
                  <a:moveTo>
                    <a:pt x="110642" y="87782"/>
                  </a:moveTo>
                  <a:lnTo>
                    <a:pt x="93269" y="89611"/>
                  </a:lnTo>
                  <a:lnTo>
                    <a:pt x="93269" y="100279"/>
                  </a:lnTo>
                  <a:lnTo>
                    <a:pt x="85344" y="91135"/>
                  </a:lnTo>
                  <a:lnTo>
                    <a:pt x="84734" y="91135"/>
                  </a:lnTo>
                  <a:lnTo>
                    <a:pt x="93878" y="101803"/>
                  </a:lnTo>
                  <a:lnTo>
                    <a:pt x="93878" y="115824"/>
                  </a:lnTo>
                  <a:lnTo>
                    <a:pt x="105461" y="113995"/>
                  </a:lnTo>
                  <a:lnTo>
                    <a:pt x="107289" y="116129"/>
                  </a:lnTo>
                  <a:cubicBezTo>
                    <a:pt x="108915" y="115722"/>
                    <a:pt x="110236" y="115519"/>
                    <a:pt x="111252" y="115519"/>
                  </a:cubicBezTo>
                  <a:cubicBezTo>
                    <a:pt x="111252" y="103530"/>
                    <a:pt x="111150" y="95301"/>
                    <a:pt x="110947" y="90830"/>
                  </a:cubicBezTo>
                  <a:cubicBezTo>
                    <a:pt x="110947" y="89408"/>
                    <a:pt x="110845" y="88392"/>
                    <a:pt x="110642" y="87782"/>
                  </a:cubicBezTo>
                  <a:close/>
                  <a:moveTo>
                    <a:pt x="308762" y="78333"/>
                  </a:moveTo>
                  <a:lnTo>
                    <a:pt x="312115" y="78333"/>
                  </a:lnTo>
                  <a:lnTo>
                    <a:pt x="312725" y="83820"/>
                  </a:lnTo>
                  <a:close/>
                  <a:moveTo>
                    <a:pt x="391058" y="67665"/>
                  </a:moveTo>
                  <a:lnTo>
                    <a:pt x="391058" y="68885"/>
                  </a:lnTo>
                  <a:cubicBezTo>
                    <a:pt x="391871" y="68885"/>
                    <a:pt x="392481" y="68783"/>
                    <a:pt x="392887" y="68580"/>
                  </a:cubicBezTo>
                  <a:lnTo>
                    <a:pt x="393497" y="68580"/>
                  </a:lnTo>
                  <a:close/>
                  <a:moveTo>
                    <a:pt x="99365" y="37185"/>
                  </a:moveTo>
                  <a:cubicBezTo>
                    <a:pt x="84328" y="38405"/>
                    <a:pt x="71729" y="40437"/>
                    <a:pt x="61569" y="43281"/>
                  </a:cubicBezTo>
                  <a:lnTo>
                    <a:pt x="52730" y="55473"/>
                  </a:lnTo>
                  <a:lnTo>
                    <a:pt x="50901" y="53340"/>
                  </a:lnTo>
                  <a:cubicBezTo>
                    <a:pt x="47447" y="58217"/>
                    <a:pt x="43078" y="63601"/>
                    <a:pt x="37795" y="69494"/>
                  </a:cubicBezTo>
                  <a:cubicBezTo>
                    <a:pt x="43485" y="71120"/>
                    <a:pt x="48971" y="72847"/>
                    <a:pt x="54254" y="74676"/>
                  </a:cubicBezTo>
                  <a:lnTo>
                    <a:pt x="69494" y="72542"/>
                  </a:lnTo>
                  <a:lnTo>
                    <a:pt x="70713" y="74066"/>
                  </a:lnTo>
                  <a:lnTo>
                    <a:pt x="71628" y="73761"/>
                  </a:lnTo>
                  <a:cubicBezTo>
                    <a:pt x="83007" y="61773"/>
                    <a:pt x="92253" y="49581"/>
                    <a:pt x="99365" y="37185"/>
                  </a:cubicBezTo>
                  <a:close/>
                  <a:moveTo>
                    <a:pt x="238963" y="14935"/>
                  </a:moveTo>
                  <a:lnTo>
                    <a:pt x="238963" y="15240"/>
                  </a:lnTo>
                  <a:lnTo>
                    <a:pt x="240487" y="17069"/>
                  </a:lnTo>
                  <a:lnTo>
                    <a:pt x="242925" y="15849"/>
                  </a:lnTo>
                  <a:lnTo>
                    <a:pt x="262737" y="30785"/>
                  </a:lnTo>
                  <a:lnTo>
                    <a:pt x="259385" y="37795"/>
                  </a:lnTo>
                  <a:lnTo>
                    <a:pt x="263347" y="38709"/>
                  </a:lnTo>
                  <a:lnTo>
                    <a:pt x="263347" y="39014"/>
                  </a:lnTo>
                  <a:cubicBezTo>
                    <a:pt x="263347" y="39217"/>
                    <a:pt x="262991" y="42011"/>
                    <a:pt x="262280" y="47396"/>
                  </a:cubicBezTo>
                  <a:cubicBezTo>
                    <a:pt x="261569" y="52781"/>
                    <a:pt x="260401" y="65024"/>
                    <a:pt x="258775" y="84125"/>
                  </a:cubicBezTo>
                  <a:lnTo>
                    <a:pt x="258775" y="85344"/>
                  </a:lnTo>
                  <a:lnTo>
                    <a:pt x="252679" y="87173"/>
                  </a:lnTo>
                  <a:cubicBezTo>
                    <a:pt x="249428" y="101803"/>
                    <a:pt x="240081" y="110439"/>
                    <a:pt x="224637" y="113081"/>
                  </a:cubicBezTo>
                  <a:lnTo>
                    <a:pt x="219456" y="113690"/>
                  </a:lnTo>
                  <a:lnTo>
                    <a:pt x="219151" y="113690"/>
                  </a:lnTo>
                  <a:lnTo>
                    <a:pt x="219151" y="113385"/>
                  </a:lnTo>
                  <a:cubicBezTo>
                    <a:pt x="216103" y="108102"/>
                    <a:pt x="211125" y="102616"/>
                    <a:pt x="204216" y="96926"/>
                  </a:cubicBezTo>
                  <a:lnTo>
                    <a:pt x="204825" y="96621"/>
                  </a:lnTo>
                  <a:lnTo>
                    <a:pt x="202387" y="95097"/>
                  </a:lnTo>
                  <a:lnTo>
                    <a:pt x="201777" y="95097"/>
                  </a:lnTo>
                  <a:lnTo>
                    <a:pt x="203606" y="90221"/>
                  </a:lnTo>
                  <a:lnTo>
                    <a:pt x="214884" y="91745"/>
                  </a:lnTo>
                  <a:cubicBezTo>
                    <a:pt x="218135" y="91948"/>
                    <a:pt x="221081" y="91287"/>
                    <a:pt x="223723" y="89763"/>
                  </a:cubicBezTo>
                  <a:cubicBezTo>
                    <a:pt x="226365" y="88239"/>
                    <a:pt x="227990" y="85649"/>
                    <a:pt x="228600" y="81991"/>
                  </a:cubicBezTo>
                  <a:cubicBezTo>
                    <a:pt x="230835" y="68173"/>
                    <a:pt x="232257" y="56794"/>
                    <a:pt x="232867" y="47853"/>
                  </a:cubicBezTo>
                  <a:cubicBezTo>
                    <a:pt x="232867" y="44399"/>
                    <a:pt x="231953" y="41046"/>
                    <a:pt x="230124" y="37795"/>
                  </a:cubicBezTo>
                  <a:cubicBezTo>
                    <a:pt x="218338" y="38201"/>
                    <a:pt x="207975" y="39014"/>
                    <a:pt x="199034" y="40233"/>
                  </a:cubicBezTo>
                  <a:lnTo>
                    <a:pt x="213055" y="47853"/>
                  </a:lnTo>
                  <a:lnTo>
                    <a:pt x="212445" y="48158"/>
                  </a:lnTo>
                  <a:cubicBezTo>
                    <a:pt x="212445" y="49174"/>
                    <a:pt x="210159" y="53797"/>
                    <a:pt x="205587" y="62027"/>
                  </a:cubicBezTo>
                  <a:cubicBezTo>
                    <a:pt x="201015" y="70256"/>
                    <a:pt x="194767" y="79146"/>
                    <a:pt x="186842" y="88697"/>
                  </a:cubicBezTo>
                  <a:cubicBezTo>
                    <a:pt x="178917" y="98247"/>
                    <a:pt x="169570" y="106273"/>
                    <a:pt x="158801" y="112776"/>
                  </a:cubicBezTo>
                  <a:lnTo>
                    <a:pt x="149047" y="115824"/>
                  </a:lnTo>
                  <a:lnTo>
                    <a:pt x="147828" y="116129"/>
                  </a:lnTo>
                  <a:lnTo>
                    <a:pt x="147523" y="116433"/>
                  </a:lnTo>
                  <a:lnTo>
                    <a:pt x="147218" y="116129"/>
                  </a:lnTo>
                  <a:lnTo>
                    <a:pt x="146304" y="116433"/>
                  </a:lnTo>
                  <a:lnTo>
                    <a:pt x="142341" y="112471"/>
                  </a:lnTo>
                  <a:lnTo>
                    <a:pt x="142646" y="112166"/>
                  </a:lnTo>
                  <a:cubicBezTo>
                    <a:pt x="150571" y="103022"/>
                    <a:pt x="158140" y="93116"/>
                    <a:pt x="165354" y="82448"/>
                  </a:cubicBezTo>
                  <a:cubicBezTo>
                    <a:pt x="172567" y="71780"/>
                    <a:pt x="177800" y="62585"/>
                    <a:pt x="181051" y="54864"/>
                  </a:cubicBezTo>
                  <a:cubicBezTo>
                    <a:pt x="182880" y="50393"/>
                    <a:pt x="183794" y="46329"/>
                    <a:pt x="183794" y="42672"/>
                  </a:cubicBezTo>
                  <a:cubicBezTo>
                    <a:pt x="181762" y="43078"/>
                    <a:pt x="178968" y="43586"/>
                    <a:pt x="175412" y="44196"/>
                  </a:cubicBezTo>
                  <a:cubicBezTo>
                    <a:pt x="171856" y="44805"/>
                    <a:pt x="168351" y="45313"/>
                    <a:pt x="164897" y="45720"/>
                  </a:cubicBezTo>
                  <a:lnTo>
                    <a:pt x="150876" y="24689"/>
                  </a:lnTo>
                  <a:cubicBezTo>
                    <a:pt x="151689" y="24689"/>
                    <a:pt x="157023" y="24790"/>
                    <a:pt x="166878" y="24993"/>
                  </a:cubicBezTo>
                  <a:cubicBezTo>
                    <a:pt x="176733" y="25197"/>
                    <a:pt x="200355" y="21945"/>
                    <a:pt x="237744" y="15240"/>
                  </a:cubicBezTo>
                  <a:close/>
                  <a:moveTo>
                    <a:pt x="527304" y="6096"/>
                  </a:moveTo>
                  <a:lnTo>
                    <a:pt x="520598" y="36271"/>
                  </a:lnTo>
                  <a:cubicBezTo>
                    <a:pt x="506374" y="40132"/>
                    <a:pt x="491541" y="42570"/>
                    <a:pt x="476097" y="43586"/>
                  </a:cubicBezTo>
                  <a:cubicBezTo>
                    <a:pt x="477317" y="64109"/>
                    <a:pt x="477825" y="81483"/>
                    <a:pt x="477621" y="95707"/>
                  </a:cubicBezTo>
                  <a:cubicBezTo>
                    <a:pt x="490626" y="94488"/>
                    <a:pt x="502717" y="93167"/>
                    <a:pt x="513893" y="91745"/>
                  </a:cubicBezTo>
                  <a:lnTo>
                    <a:pt x="514197" y="90525"/>
                  </a:lnTo>
                  <a:cubicBezTo>
                    <a:pt x="526796" y="88900"/>
                    <a:pt x="542239" y="86563"/>
                    <a:pt x="560527" y="83515"/>
                  </a:cubicBezTo>
                  <a:lnTo>
                    <a:pt x="562051" y="83515"/>
                  </a:lnTo>
                  <a:lnTo>
                    <a:pt x="580034" y="105461"/>
                  </a:lnTo>
                  <a:lnTo>
                    <a:pt x="575767" y="105765"/>
                  </a:lnTo>
                  <a:cubicBezTo>
                    <a:pt x="559105" y="105969"/>
                    <a:pt x="543052" y="106781"/>
                    <a:pt x="527609" y="108204"/>
                  </a:cubicBezTo>
                  <a:lnTo>
                    <a:pt x="540410" y="112166"/>
                  </a:lnTo>
                  <a:lnTo>
                    <a:pt x="540410" y="120091"/>
                  </a:lnTo>
                  <a:lnTo>
                    <a:pt x="540715" y="120091"/>
                  </a:lnTo>
                  <a:lnTo>
                    <a:pt x="540715" y="262737"/>
                  </a:lnTo>
                  <a:lnTo>
                    <a:pt x="512673" y="271272"/>
                  </a:lnTo>
                  <a:lnTo>
                    <a:pt x="512673" y="270662"/>
                  </a:lnTo>
                  <a:lnTo>
                    <a:pt x="512978" y="169469"/>
                  </a:lnTo>
                  <a:cubicBezTo>
                    <a:pt x="512978" y="144069"/>
                    <a:pt x="512877" y="129845"/>
                    <a:pt x="512673" y="126797"/>
                  </a:cubicBezTo>
                  <a:cubicBezTo>
                    <a:pt x="512470" y="123342"/>
                    <a:pt x="511657" y="118465"/>
                    <a:pt x="510235" y="112166"/>
                  </a:cubicBezTo>
                  <a:lnTo>
                    <a:pt x="509625" y="114605"/>
                  </a:lnTo>
                  <a:lnTo>
                    <a:pt x="508101" y="110642"/>
                  </a:lnTo>
                  <a:lnTo>
                    <a:pt x="507187" y="110337"/>
                  </a:lnTo>
                  <a:cubicBezTo>
                    <a:pt x="502107" y="111150"/>
                    <a:pt x="492353" y="112776"/>
                    <a:pt x="477926" y="115214"/>
                  </a:cubicBezTo>
                  <a:cubicBezTo>
                    <a:pt x="477113" y="144069"/>
                    <a:pt x="473557" y="169265"/>
                    <a:pt x="467258" y="190805"/>
                  </a:cubicBezTo>
                  <a:cubicBezTo>
                    <a:pt x="461365" y="211531"/>
                    <a:pt x="454050" y="228143"/>
                    <a:pt x="445313" y="240639"/>
                  </a:cubicBezTo>
                  <a:cubicBezTo>
                    <a:pt x="436575" y="253136"/>
                    <a:pt x="428244" y="262280"/>
                    <a:pt x="420319" y="268071"/>
                  </a:cubicBezTo>
                  <a:cubicBezTo>
                    <a:pt x="412394" y="273863"/>
                    <a:pt x="408432" y="276250"/>
                    <a:pt x="408432" y="275234"/>
                  </a:cubicBezTo>
                  <a:lnTo>
                    <a:pt x="402641" y="270967"/>
                  </a:lnTo>
                  <a:cubicBezTo>
                    <a:pt x="434543" y="239471"/>
                    <a:pt x="450494" y="187147"/>
                    <a:pt x="450494" y="113995"/>
                  </a:cubicBezTo>
                  <a:cubicBezTo>
                    <a:pt x="450494" y="107696"/>
                    <a:pt x="450291" y="99060"/>
                    <a:pt x="449885" y="88087"/>
                  </a:cubicBezTo>
                  <a:lnTo>
                    <a:pt x="468477" y="95402"/>
                  </a:lnTo>
                  <a:cubicBezTo>
                    <a:pt x="468884" y="95199"/>
                    <a:pt x="469595" y="95097"/>
                    <a:pt x="470611" y="95097"/>
                  </a:cubicBezTo>
                  <a:lnTo>
                    <a:pt x="449275" y="86868"/>
                  </a:lnTo>
                  <a:lnTo>
                    <a:pt x="448361" y="66446"/>
                  </a:lnTo>
                  <a:lnTo>
                    <a:pt x="447446" y="48158"/>
                  </a:lnTo>
                  <a:lnTo>
                    <a:pt x="447446" y="46634"/>
                  </a:lnTo>
                  <a:lnTo>
                    <a:pt x="447446" y="44196"/>
                  </a:lnTo>
                  <a:lnTo>
                    <a:pt x="446532" y="44196"/>
                  </a:lnTo>
                  <a:lnTo>
                    <a:pt x="445617" y="36271"/>
                  </a:lnTo>
                  <a:lnTo>
                    <a:pt x="446532" y="36271"/>
                  </a:lnTo>
                  <a:cubicBezTo>
                    <a:pt x="445516" y="31394"/>
                    <a:pt x="443992" y="28143"/>
                    <a:pt x="441960" y="26517"/>
                  </a:cubicBezTo>
                  <a:lnTo>
                    <a:pt x="441655" y="26213"/>
                  </a:lnTo>
                  <a:lnTo>
                    <a:pt x="445617" y="20726"/>
                  </a:lnTo>
                  <a:lnTo>
                    <a:pt x="445922" y="20726"/>
                  </a:lnTo>
                  <a:lnTo>
                    <a:pt x="472135" y="30785"/>
                  </a:lnTo>
                  <a:cubicBezTo>
                    <a:pt x="496113" y="24689"/>
                    <a:pt x="514502" y="16459"/>
                    <a:pt x="527304" y="6096"/>
                  </a:cubicBezTo>
                  <a:close/>
                  <a:moveTo>
                    <a:pt x="365455" y="5181"/>
                  </a:moveTo>
                  <a:lnTo>
                    <a:pt x="365760" y="5181"/>
                  </a:lnTo>
                  <a:lnTo>
                    <a:pt x="396240" y="14630"/>
                  </a:lnTo>
                  <a:lnTo>
                    <a:pt x="396240" y="67970"/>
                  </a:lnTo>
                  <a:cubicBezTo>
                    <a:pt x="405587" y="66141"/>
                    <a:pt x="412191" y="64414"/>
                    <a:pt x="416052" y="62789"/>
                  </a:cubicBezTo>
                  <a:lnTo>
                    <a:pt x="430987" y="83210"/>
                  </a:lnTo>
                  <a:lnTo>
                    <a:pt x="431901" y="83515"/>
                  </a:lnTo>
                  <a:lnTo>
                    <a:pt x="432511" y="84429"/>
                  </a:lnTo>
                  <a:cubicBezTo>
                    <a:pt x="420725" y="84633"/>
                    <a:pt x="406908" y="85344"/>
                    <a:pt x="391058" y="86563"/>
                  </a:cubicBezTo>
                  <a:lnTo>
                    <a:pt x="391058" y="93878"/>
                  </a:lnTo>
                  <a:lnTo>
                    <a:pt x="392277" y="92964"/>
                  </a:lnTo>
                  <a:cubicBezTo>
                    <a:pt x="396951" y="96825"/>
                    <a:pt x="402590" y="102463"/>
                    <a:pt x="409194" y="109880"/>
                  </a:cubicBezTo>
                  <a:cubicBezTo>
                    <a:pt x="415798" y="117297"/>
                    <a:pt x="422656" y="126085"/>
                    <a:pt x="429768" y="136245"/>
                  </a:cubicBezTo>
                  <a:lnTo>
                    <a:pt x="404469" y="151181"/>
                  </a:lnTo>
                  <a:cubicBezTo>
                    <a:pt x="399186" y="136550"/>
                    <a:pt x="394716" y="125069"/>
                    <a:pt x="391058" y="116738"/>
                  </a:cubicBezTo>
                  <a:lnTo>
                    <a:pt x="391058" y="268529"/>
                  </a:lnTo>
                  <a:lnTo>
                    <a:pt x="362712" y="277063"/>
                  </a:lnTo>
                  <a:lnTo>
                    <a:pt x="362712" y="276453"/>
                  </a:lnTo>
                  <a:cubicBezTo>
                    <a:pt x="362712" y="235001"/>
                    <a:pt x="362813" y="193853"/>
                    <a:pt x="363017" y="153009"/>
                  </a:cubicBezTo>
                  <a:cubicBezTo>
                    <a:pt x="356311" y="173329"/>
                    <a:pt x="347878" y="192532"/>
                    <a:pt x="337718" y="210617"/>
                  </a:cubicBezTo>
                  <a:lnTo>
                    <a:pt x="338328" y="214274"/>
                  </a:lnTo>
                  <a:cubicBezTo>
                    <a:pt x="331622" y="224841"/>
                    <a:pt x="326390" y="232257"/>
                    <a:pt x="322631" y="236525"/>
                  </a:cubicBezTo>
                  <a:cubicBezTo>
                    <a:pt x="318871" y="240792"/>
                    <a:pt x="316890" y="243027"/>
                    <a:pt x="316687" y="243230"/>
                  </a:cubicBezTo>
                  <a:lnTo>
                    <a:pt x="316382" y="243230"/>
                  </a:lnTo>
                  <a:lnTo>
                    <a:pt x="311505" y="239573"/>
                  </a:lnTo>
                  <a:lnTo>
                    <a:pt x="311810" y="239268"/>
                  </a:lnTo>
                  <a:cubicBezTo>
                    <a:pt x="320548" y="219354"/>
                    <a:pt x="326949" y="203403"/>
                    <a:pt x="331013" y="191414"/>
                  </a:cubicBezTo>
                  <a:lnTo>
                    <a:pt x="330098" y="184709"/>
                  </a:lnTo>
                  <a:cubicBezTo>
                    <a:pt x="335991" y="167437"/>
                    <a:pt x="339953" y="153314"/>
                    <a:pt x="341985" y="142341"/>
                  </a:cubicBezTo>
                  <a:cubicBezTo>
                    <a:pt x="344017" y="131369"/>
                    <a:pt x="346049" y="117043"/>
                    <a:pt x="348081" y="99365"/>
                  </a:cubicBezTo>
                  <a:cubicBezTo>
                    <a:pt x="348285" y="97536"/>
                    <a:pt x="348386" y="95097"/>
                    <a:pt x="348386" y="92049"/>
                  </a:cubicBezTo>
                  <a:cubicBezTo>
                    <a:pt x="339649" y="93675"/>
                    <a:pt x="332638" y="95097"/>
                    <a:pt x="327355" y="96317"/>
                  </a:cubicBezTo>
                  <a:lnTo>
                    <a:pt x="315468" y="80772"/>
                  </a:lnTo>
                  <a:lnTo>
                    <a:pt x="314858" y="75285"/>
                  </a:lnTo>
                  <a:cubicBezTo>
                    <a:pt x="335381" y="74473"/>
                    <a:pt x="351434" y="73558"/>
                    <a:pt x="363017" y="72542"/>
                  </a:cubicBezTo>
                  <a:lnTo>
                    <a:pt x="363017" y="53949"/>
                  </a:lnTo>
                  <a:lnTo>
                    <a:pt x="368198" y="55778"/>
                  </a:lnTo>
                  <a:cubicBezTo>
                    <a:pt x="368198" y="48057"/>
                    <a:pt x="368147" y="42469"/>
                    <a:pt x="368046" y="39014"/>
                  </a:cubicBezTo>
                  <a:cubicBezTo>
                    <a:pt x="367944" y="35560"/>
                    <a:pt x="367893" y="33426"/>
                    <a:pt x="367893" y="32613"/>
                  </a:cubicBezTo>
                  <a:cubicBezTo>
                    <a:pt x="367487" y="24079"/>
                    <a:pt x="365557" y="16459"/>
                    <a:pt x="362102" y="9753"/>
                  </a:cubicBezTo>
                  <a:lnTo>
                    <a:pt x="361797" y="9449"/>
                  </a:lnTo>
                  <a:close/>
                  <a:moveTo>
                    <a:pt x="49682" y="609"/>
                  </a:moveTo>
                  <a:lnTo>
                    <a:pt x="49987" y="609"/>
                  </a:lnTo>
                  <a:lnTo>
                    <a:pt x="76809" y="17069"/>
                  </a:lnTo>
                  <a:lnTo>
                    <a:pt x="73761" y="23165"/>
                  </a:lnTo>
                  <a:cubicBezTo>
                    <a:pt x="86766" y="20726"/>
                    <a:pt x="97637" y="18085"/>
                    <a:pt x="106375" y="15240"/>
                  </a:cubicBezTo>
                  <a:lnTo>
                    <a:pt x="110337" y="13716"/>
                  </a:lnTo>
                  <a:lnTo>
                    <a:pt x="125882" y="35357"/>
                  </a:lnTo>
                  <a:lnTo>
                    <a:pt x="124358" y="35357"/>
                  </a:lnTo>
                  <a:lnTo>
                    <a:pt x="127101" y="38405"/>
                  </a:lnTo>
                  <a:cubicBezTo>
                    <a:pt x="125273" y="42672"/>
                    <a:pt x="122123" y="47396"/>
                    <a:pt x="117653" y="52578"/>
                  </a:cubicBezTo>
                  <a:cubicBezTo>
                    <a:pt x="113182" y="57759"/>
                    <a:pt x="107493" y="62890"/>
                    <a:pt x="100584" y="67970"/>
                  </a:cubicBezTo>
                  <a:lnTo>
                    <a:pt x="121310" y="58521"/>
                  </a:lnTo>
                  <a:lnTo>
                    <a:pt x="140817" y="73457"/>
                  </a:lnTo>
                  <a:lnTo>
                    <a:pt x="138989" y="77419"/>
                  </a:lnTo>
                  <a:lnTo>
                    <a:pt x="138989" y="113385"/>
                  </a:lnTo>
                  <a:lnTo>
                    <a:pt x="124663" y="117653"/>
                  </a:lnTo>
                  <a:lnTo>
                    <a:pt x="126187" y="119786"/>
                  </a:lnTo>
                  <a:lnTo>
                    <a:pt x="139903" y="115519"/>
                  </a:lnTo>
                  <a:lnTo>
                    <a:pt x="139903" y="155448"/>
                  </a:lnTo>
                  <a:lnTo>
                    <a:pt x="138989" y="154229"/>
                  </a:lnTo>
                  <a:lnTo>
                    <a:pt x="138989" y="172212"/>
                  </a:lnTo>
                  <a:lnTo>
                    <a:pt x="134721" y="173126"/>
                  </a:lnTo>
                  <a:lnTo>
                    <a:pt x="134721" y="173431"/>
                  </a:lnTo>
                  <a:lnTo>
                    <a:pt x="141427" y="171907"/>
                  </a:lnTo>
                  <a:lnTo>
                    <a:pt x="141427" y="173126"/>
                  </a:lnTo>
                  <a:lnTo>
                    <a:pt x="144170" y="166116"/>
                  </a:lnTo>
                  <a:lnTo>
                    <a:pt x="143865" y="165811"/>
                  </a:lnTo>
                  <a:cubicBezTo>
                    <a:pt x="148336" y="153009"/>
                    <a:pt x="150571" y="141935"/>
                    <a:pt x="150571" y="132588"/>
                  </a:cubicBezTo>
                  <a:cubicBezTo>
                    <a:pt x="150571" y="128930"/>
                    <a:pt x="150317" y="125984"/>
                    <a:pt x="149809" y="123749"/>
                  </a:cubicBezTo>
                  <a:cubicBezTo>
                    <a:pt x="149301" y="121513"/>
                    <a:pt x="148844" y="120193"/>
                    <a:pt x="148437" y="119786"/>
                  </a:cubicBezTo>
                  <a:lnTo>
                    <a:pt x="148437" y="119177"/>
                  </a:lnTo>
                  <a:lnTo>
                    <a:pt x="151181" y="115824"/>
                  </a:lnTo>
                  <a:lnTo>
                    <a:pt x="151485" y="115824"/>
                  </a:lnTo>
                  <a:lnTo>
                    <a:pt x="180441" y="125882"/>
                  </a:lnTo>
                  <a:lnTo>
                    <a:pt x="180441" y="126187"/>
                  </a:lnTo>
                  <a:cubicBezTo>
                    <a:pt x="180035" y="129845"/>
                    <a:pt x="179019" y="134213"/>
                    <a:pt x="177393" y="139293"/>
                  </a:cubicBezTo>
                  <a:lnTo>
                    <a:pt x="194767" y="138379"/>
                  </a:lnTo>
                  <a:cubicBezTo>
                    <a:pt x="194564" y="136957"/>
                    <a:pt x="194462" y="135331"/>
                    <a:pt x="194462" y="133502"/>
                  </a:cubicBezTo>
                  <a:cubicBezTo>
                    <a:pt x="193853" y="124968"/>
                    <a:pt x="191821" y="117348"/>
                    <a:pt x="188366" y="110642"/>
                  </a:cubicBezTo>
                  <a:lnTo>
                    <a:pt x="188061" y="110337"/>
                  </a:lnTo>
                  <a:lnTo>
                    <a:pt x="192024" y="105765"/>
                  </a:lnTo>
                  <a:lnTo>
                    <a:pt x="192329" y="105765"/>
                  </a:lnTo>
                  <a:lnTo>
                    <a:pt x="222199" y="115519"/>
                  </a:lnTo>
                  <a:lnTo>
                    <a:pt x="222199" y="135636"/>
                  </a:lnTo>
                  <a:cubicBezTo>
                    <a:pt x="236017" y="133401"/>
                    <a:pt x="245567" y="131673"/>
                    <a:pt x="250850" y="130454"/>
                  </a:cubicBezTo>
                  <a:lnTo>
                    <a:pt x="261213" y="145694"/>
                  </a:lnTo>
                  <a:lnTo>
                    <a:pt x="262737" y="145389"/>
                  </a:lnTo>
                  <a:lnTo>
                    <a:pt x="264871" y="148742"/>
                  </a:lnTo>
                  <a:lnTo>
                    <a:pt x="263347" y="148742"/>
                  </a:lnTo>
                  <a:lnTo>
                    <a:pt x="263652" y="149352"/>
                  </a:lnTo>
                  <a:lnTo>
                    <a:pt x="247193" y="153009"/>
                  </a:lnTo>
                  <a:cubicBezTo>
                    <a:pt x="236017" y="153416"/>
                    <a:pt x="227685" y="153822"/>
                    <a:pt x="222199" y="154229"/>
                  </a:cubicBezTo>
                  <a:lnTo>
                    <a:pt x="222199" y="155143"/>
                  </a:lnTo>
                  <a:lnTo>
                    <a:pt x="223113" y="154838"/>
                  </a:lnTo>
                  <a:lnTo>
                    <a:pt x="223113" y="186233"/>
                  </a:lnTo>
                  <a:cubicBezTo>
                    <a:pt x="240792" y="184607"/>
                    <a:pt x="255829" y="182473"/>
                    <a:pt x="268224" y="179832"/>
                  </a:cubicBezTo>
                  <a:lnTo>
                    <a:pt x="283464" y="201777"/>
                  </a:lnTo>
                  <a:cubicBezTo>
                    <a:pt x="262737" y="201777"/>
                    <a:pt x="242621" y="202590"/>
                    <a:pt x="223113" y="204216"/>
                  </a:cubicBezTo>
                  <a:lnTo>
                    <a:pt x="223113" y="249631"/>
                  </a:lnTo>
                  <a:lnTo>
                    <a:pt x="195681" y="217627"/>
                  </a:lnTo>
                  <a:lnTo>
                    <a:pt x="195681" y="206654"/>
                  </a:lnTo>
                  <a:lnTo>
                    <a:pt x="190195" y="207264"/>
                  </a:lnTo>
                  <a:lnTo>
                    <a:pt x="174345" y="188976"/>
                  </a:lnTo>
                  <a:lnTo>
                    <a:pt x="195681" y="188061"/>
                  </a:lnTo>
                  <a:lnTo>
                    <a:pt x="195681" y="163677"/>
                  </a:lnTo>
                  <a:lnTo>
                    <a:pt x="194767" y="163982"/>
                  </a:lnTo>
                  <a:lnTo>
                    <a:pt x="194767" y="156667"/>
                  </a:lnTo>
                  <a:cubicBezTo>
                    <a:pt x="183591" y="157886"/>
                    <a:pt x="174752" y="159207"/>
                    <a:pt x="168249" y="160629"/>
                  </a:cubicBezTo>
                  <a:lnTo>
                    <a:pt x="167945" y="159715"/>
                  </a:lnTo>
                  <a:cubicBezTo>
                    <a:pt x="166319" y="162763"/>
                    <a:pt x="164084" y="166217"/>
                    <a:pt x="161239" y="170078"/>
                  </a:cubicBezTo>
                  <a:cubicBezTo>
                    <a:pt x="160020" y="171907"/>
                    <a:pt x="157886" y="174549"/>
                    <a:pt x="154838" y="178003"/>
                  </a:cubicBezTo>
                  <a:lnTo>
                    <a:pt x="150571" y="172821"/>
                  </a:lnTo>
                  <a:lnTo>
                    <a:pt x="149961" y="172821"/>
                  </a:lnTo>
                  <a:lnTo>
                    <a:pt x="149657" y="172517"/>
                  </a:lnTo>
                  <a:lnTo>
                    <a:pt x="141427" y="174650"/>
                  </a:lnTo>
                  <a:lnTo>
                    <a:pt x="149961" y="172821"/>
                  </a:lnTo>
                  <a:lnTo>
                    <a:pt x="154533" y="178308"/>
                  </a:lnTo>
                  <a:cubicBezTo>
                    <a:pt x="150876" y="182372"/>
                    <a:pt x="147117" y="186029"/>
                    <a:pt x="143256" y="189281"/>
                  </a:cubicBezTo>
                  <a:lnTo>
                    <a:pt x="141427" y="188061"/>
                  </a:lnTo>
                  <a:lnTo>
                    <a:pt x="141427" y="191414"/>
                  </a:lnTo>
                  <a:lnTo>
                    <a:pt x="168554" y="190805"/>
                  </a:lnTo>
                  <a:lnTo>
                    <a:pt x="184404" y="209093"/>
                  </a:lnTo>
                  <a:cubicBezTo>
                    <a:pt x="172212" y="210515"/>
                    <a:pt x="161747" y="211836"/>
                    <a:pt x="153009" y="213055"/>
                  </a:cubicBezTo>
                  <a:lnTo>
                    <a:pt x="141427" y="196901"/>
                  </a:lnTo>
                  <a:lnTo>
                    <a:pt x="141427" y="237134"/>
                  </a:lnTo>
                  <a:cubicBezTo>
                    <a:pt x="141427" y="250545"/>
                    <a:pt x="136957" y="259994"/>
                    <a:pt x="128016" y="265481"/>
                  </a:cubicBezTo>
                  <a:cubicBezTo>
                    <a:pt x="122529" y="268935"/>
                    <a:pt x="115824" y="270662"/>
                    <a:pt x="107899" y="270662"/>
                  </a:cubicBezTo>
                  <a:lnTo>
                    <a:pt x="104546" y="270662"/>
                  </a:lnTo>
                  <a:lnTo>
                    <a:pt x="104241" y="270357"/>
                  </a:lnTo>
                  <a:cubicBezTo>
                    <a:pt x="101397" y="262839"/>
                    <a:pt x="97637" y="257099"/>
                    <a:pt x="92964" y="253136"/>
                  </a:cubicBezTo>
                  <a:cubicBezTo>
                    <a:pt x="88290" y="249174"/>
                    <a:pt x="85852" y="247091"/>
                    <a:pt x="85649" y="246888"/>
                  </a:cubicBezTo>
                  <a:lnTo>
                    <a:pt x="87782" y="242316"/>
                  </a:lnTo>
                  <a:lnTo>
                    <a:pt x="101498" y="244145"/>
                  </a:lnTo>
                  <a:cubicBezTo>
                    <a:pt x="104546" y="244145"/>
                    <a:pt x="107239" y="243383"/>
                    <a:pt x="109575" y="241859"/>
                  </a:cubicBezTo>
                  <a:cubicBezTo>
                    <a:pt x="111912" y="240335"/>
                    <a:pt x="113081" y="237541"/>
                    <a:pt x="113081" y="233477"/>
                  </a:cubicBezTo>
                  <a:lnTo>
                    <a:pt x="113385" y="178003"/>
                  </a:lnTo>
                  <a:lnTo>
                    <a:pt x="124053" y="175565"/>
                  </a:lnTo>
                  <a:lnTo>
                    <a:pt x="122834" y="175565"/>
                  </a:lnTo>
                  <a:lnTo>
                    <a:pt x="110947" y="178308"/>
                  </a:lnTo>
                  <a:lnTo>
                    <a:pt x="110947" y="175565"/>
                  </a:lnTo>
                  <a:cubicBezTo>
                    <a:pt x="102819" y="175971"/>
                    <a:pt x="96825" y="176377"/>
                    <a:pt x="92964" y="176784"/>
                  </a:cubicBezTo>
                  <a:lnTo>
                    <a:pt x="92964" y="182270"/>
                  </a:lnTo>
                  <a:lnTo>
                    <a:pt x="65227" y="188366"/>
                  </a:lnTo>
                  <a:lnTo>
                    <a:pt x="65227" y="179527"/>
                  </a:lnTo>
                  <a:cubicBezTo>
                    <a:pt x="60960" y="179933"/>
                    <a:pt x="56286" y="180645"/>
                    <a:pt x="51206" y="181661"/>
                  </a:cubicBezTo>
                  <a:lnTo>
                    <a:pt x="49377" y="192633"/>
                  </a:lnTo>
                  <a:lnTo>
                    <a:pt x="20421" y="199034"/>
                  </a:lnTo>
                  <a:cubicBezTo>
                    <a:pt x="23469" y="180949"/>
                    <a:pt x="25298" y="163982"/>
                    <a:pt x="25908" y="148133"/>
                  </a:cubicBezTo>
                  <a:lnTo>
                    <a:pt x="30480" y="146913"/>
                  </a:lnTo>
                  <a:cubicBezTo>
                    <a:pt x="30886" y="140208"/>
                    <a:pt x="31089" y="131165"/>
                    <a:pt x="31089" y="119786"/>
                  </a:cubicBezTo>
                  <a:lnTo>
                    <a:pt x="30785" y="119177"/>
                  </a:lnTo>
                  <a:lnTo>
                    <a:pt x="31089" y="119177"/>
                  </a:lnTo>
                  <a:cubicBezTo>
                    <a:pt x="31089" y="111861"/>
                    <a:pt x="30937" y="105257"/>
                    <a:pt x="30632" y="99365"/>
                  </a:cubicBezTo>
                  <a:cubicBezTo>
                    <a:pt x="30327" y="93472"/>
                    <a:pt x="30175" y="89713"/>
                    <a:pt x="30175" y="88087"/>
                  </a:cubicBezTo>
                  <a:cubicBezTo>
                    <a:pt x="30175" y="84633"/>
                    <a:pt x="29769" y="81280"/>
                    <a:pt x="28956" y="78029"/>
                  </a:cubicBezTo>
                  <a:cubicBezTo>
                    <a:pt x="21234" y="84734"/>
                    <a:pt x="13919" y="89611"/>
                    <a:pt x="7010" y="92659"/>
                  </a:cubicBezTo>
                  <a:lnTo>
                    <a:pt x="6705" y="92659"/>
                  </a:lnTo>
                  <a:lnTo>
                    <a:pt x="1219" y="86868"/>
                  </a:lnTo>
                  <a:lnTo>
                    <a:pt x="1524" y="86563"/>
                  </a:lnTo>
                  <a:cubicBezTo>
                    <a:pt x="6197" y="81077"/>
                    <a:pt x="12090" y="73203"/>
                    <a:pt x="19202" y="62941"/>
                  </a:cubicBezTo>
                  <a:cubicBezTo>
                    <a:pt x="26314" y="52679"/>
                    <a:pt x="32410" y="43078"/>
                    <a:pt x="37490" y="34137"/>
                  </a:cubicBezTo>
                  <a:lnTo>
                    <a:pt x="39014" y="35966"/>
                  </a:lnTo>
                  <a:lnTo>
                    <a:pt x="43281" y="27737"/>
                  </a:lnTo>
                  <a:lnTo>
                    <a:pt x="42977" y="26517"/>
                  </a:lnTo>
                  <a:lnTo>
                    <a:pt x="43891" y="26517"/>
                  </a:lnTo>
                  <a:lnTo>
                    <a:pt x="45415" y="22860"/>
                  </a:lnTo>
                  <a:cubicBezTo>
                    <a:pt x="47041" y="18796"/>
                    <a:pt x="47853" y="14935"/>
                    <a:pt x="47853" y="11277"/>
                  </a:cubicBezTo>
                  <a:cubicBezTo>
                    <a:pt x="47853" y="8433"/>
                    <a:pt x="47447" y="5994"/>
                    <a:pt x="46634" y="3962"/>
                  </a:cubicBezTo>
                  <a:lnTo>
                    <a:pt x="46329" y="3048"/>
                  </a:lnTo>
                  <a:close/>
                  <a:moveTo>
                    <a:pt x="541934" y="0"/>
                  </a:moveTo>
                  <a:lnTo>
                    <a:pt x="560527" y="25603"/>
                  </a:lnTo>
                  <a:lnTo>
                    <a:pt x="559917" y="25908"/>
                  </a:lnTo>
                  <a:cubicBezTo>
                    <a:pt x="550570" y="30378"/>
                    <a:pt x="540004" y="34137"/>
                    <a:pt x="528218" y="37185"/>
                  </a:cubicBezTo>
                  <a:lnTo>
                    <a:pt x="534924" y="7010"/>
                  </a:lnTo>
                  <a:cubicBezTo>
                    <a:pt x="536956" y="5181"/>
                    <a:pt x="538531" y="3708"/>
                    <a:pt x="539648" y="2591"/>
                  </a:cubicBezTo>
                  <a:cubicBezTo>
                    <a:pt x="540766" y="1473"/>
                    <a:pt x="541426" y="711"/>
                    <a:pt x="541629" y="30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zihun159hao-gukesong" pitchFamily="2" charset="-122"/>
                <a:ea typeface="zihun159hao-gukesong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365193"/>
            <a:ext cx="10513957" cy="1325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69" y="1825963"/>
            <a:ext cx="10513957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069" y="6357527"/>
            <a:ext cx="2742771" cy="365193"/>
          </a:xfrm>
        </p:spPr>
        <p:txBody>
          <a:bodyPr/>
          <a:lstStyle/>
          <a:p>
            <a:fld id="{9AF5D3DE-F8B6-4D86-B5CE-CFBE82D94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7969" y="6357527"/>
            <a:ext cx="4114157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09255" y="6357527"/>
            <a:ext cx="2742771" cy="365193"/>
          </a:xfrm>
        </p:spPr>
        <p:txBody>
          <a:bodyPr/>
          <a:lstStyle/>
          <a:p>
            <a:fld id="{6C8880C3-B331-4957-9E54-242C1DB3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365193"/>
            <a:ext cx="10513957" cy="1325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69" y="1825963"/>
            <a:ext cx="5180790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236" y="1825963"/>
            <a:ext cx="5180790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069" y="6357527"/>
            <a:ext cx="2742771" cy="365193"/>
          </a:xfrm>
        </p:spPr>
        <p:txBody>
          <a:bodyPr/>
          <a:lstStyle/>
          <a:p>
            <a:fld id="{9AF5D3DE-F8B6-4D86-B5CE-CFBE82D94A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7969" y="6357527"/>
            <a:ext cx="4114157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09255" y="6357527"/>
            <a:ext cx="2742771" cy="365193"/>
          </a:xfrm>
        </p:spPr>
        <p:txBody>
          <a:bodyPr/>
          <a:lstStyle/>
          <a:p>
            <a:fld id="{6C8880C3-B331-4957-9E54-242C1DB368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microsoft.com/office/2007/relationships/hdphoto" Target="../media/image2.wdp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61.xml"/><Relationship Id="rId2" Type="http://schemas.openxmlformats.org/officeDocument/2006/relationships/slide" Target="slide59.xml"/><Relationship Id="rId1" Type="http://schemas.openxmlformats.org/officeDocument/2006/relationships/slide" Target="slide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 preferRelativeResize="0"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9612"/>
          <a:stretch>
            <a:fillRect/>
          </a:stretch>
        </p:blipFill>
        <p:spPr>
          <a:xfrm>
            <a:off x="406" y="0"/>
            <a:ext cx="121896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1918010"/>
            <a:ext cx="10768510" cy="295194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86694" y="2286058"/>
            <a:ext cx="7271861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理解文言特殊句式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标题 2"/>
          <p:cNvSpPr txBox="1"/>
          <p:nvPr/>
        </p:nvSpPr>
        <p:spPr>
          <a:xfrm>
            <a:off x="2566814" y="3565880"/>
            <a:ext cx="6920688" cy="57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1300"/>
              </a:spcBef>
              <a:spcAft>
                <a:spcPts val="130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——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抓住标志，翻译落实</a:t>
            </a:r>
            <a:endParaRPr lang="zh-CN" altLang="zh-CN" kern="1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-73" y="1918010"/>
            <a:ext cx="1453918" cy="404217"/>
          </a:xfrm>
          <a:prstGeom prst="rect">
            <a:avLst/>
          </a:prstGeom>
          <a:solidFill>
            <a:srgbClr val="E1D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14319" y="1897752"/>
            <a:ext cx="1139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6574" y="514504"/>
            <a:ext cx="11377264" cy="4645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从语法入手，看主语是不是受动者。因为有些被动句没有标志词，但含有被动意，所以单凭标志词判断是不行的，还需要考虑主语是不是谓语的受动者</a:t>
            </a:r>
            <a:r>
              <a:rPr lang="zh-CN" altLang="zh-CN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巧借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添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二法。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在动词前或后加上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而未改变句子基本意义的，是被动句。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主谓结构的句子能够变成动宾主动句的，是被动句。如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函谷举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，可以将其变为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举函谷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 dirty="0" smtClean="0">
              <a:solidFill>
                <a:schemeClr val="tx1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653296"/>
            <a:ext cx="11377264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下列各句中，不属于被动句的一项是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不者，若属皆且为所虏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戍卒叫，函谷举，楚人一炬，可怜焦土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终必不蒙见察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夫祸患常积于忽微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98770" y="328577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509914"/>
            <a:ext cx="11412000" cy="1224136"/>
            <a:chOff x="406574" y="1081808"/>
            <a:chExt cx="11412000" cy="1224136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224136"/>
              <a:chOff x="406574" y="1081808"/>
              <a:chExt cx="11412000" cy="1224136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108398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42127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项为状语后置句。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383193"/>
            <a:ext cx="11377264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下列各组句子中，不属于被动句的一组是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574" y="1428371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A.</a:t>
            </a:r>
            <a:endParaRPr lang="zh-CN" altLang="en-US" dirty="0"/>
          </a:p>
        </p:txBody>
      </p:sp>
      <p:sp>
        <p:nvSpPr>
          <p:cNvPr id="23" name="左大括号 22"/>
          <p:cNvSpPr/>
          <p:nvPr/>
        </p:nvSpPr>
        <p:spPr>
          <a:xfrm>
            <a:off x="901577" y="1206411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01512" y="995053"/>
            <a:ext cx="34163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不拘于时，学于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余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吾属今为之虏矣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06574" y="2733152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B.</a:t>
            </a:r>
            <a:endParaRPr lang="zh-CN" altLang="en-US" dirty="0"/>
          </a:p>
        </p:txBody>
      </p:sp>
      <p:sp>
        <p:nvSpPr>
          <p:cNvPr id="26" name="左大括号 25"/>
          <p:cNvSpPr/>
          <p:nvPr/>
        </p:nvSpPr>
        <p:spPr>
          <a:xfrm>
            <a:off x="901577" y="2511192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01512" y="2299834"/>
            <a:ext cx="3775393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信而见疑，忠而被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谤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而智勇多困于所溺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06574" y="4035550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C.</a:t>
            </a:r>
            <a:endParaRPr lang="zh-CN" altLang="en-US" dirty="0"/>
          </a:p>
        </p:txBody>
      </p:sp>
      <p:sp>
        <p:nvSpPr>
          <p:cNvPr id="29" name="左大括号 28"/>
          <p:cNvSpPr/>
          <p:nvPr/>
        </p:nvSpPr>
        <p:spPr>
          <a:xfrm>
            <a:off x="901577" y="3813590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01512" y="3602232"/>
            <a:ext cx="26981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方正之不容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为天下笑者</a:t>
            </a:r>
            <a:endParaRPr lang="zh-CN" altLang="en-US" sz="2800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6574" y="5358437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D.</a:t>
            </a:r>
            <a:endParaRPr lang="zh-CN" altLang="en-US" dirty="0"/>
          </a:p>
        </p:txBody>
      </p:sp>
      <p:sp>
        <p:nvSpPr>
          <p:cNvPr id="32" name="左大括号 31"/>
          <p:cNvSpPr/>
          <p:nvPr/>
        </p:nvSpPr>
        <p:spPr>
          <a:xfrm>
            <a:off x="901577" y="5136477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01512" y="4925119"/>
            <a:ext cx="413446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是臣尽节于陛下之日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生孩六月，慈父见背</a:t>
            </a:r>
            <a:endParaRPr lang="zh-CN" altLang="en-US" dirty="0"/>
          </a:p>
        </p:txBody>
      </p:sp>
      <p:sp>
        <p:nvSpPr>
          <p:cNvPr id="34" name="TextBox 19"/>
          <p:cNvSpPr txBox="1"/>
          <p:nvPr/>
        </p:nvSpPr>
        <p:spPr>
          <a:xfrm>
            <a:off x="253812" y="529074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2300" y="981075"/>
            <a:ext cx="11078210" cy="178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此虏据要，欲遏吾兵势，吾当出其不意，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破之必矣。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襄子围于晋阳中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1743945" y="486893"/>
            <a:ext cx="0" cy="5904656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2277666"/>
            <a:ext cx="12190413" cy="2952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标题 2"/>
          <p:cNvSpPr txBox="1"/>
          <p:nvPr/>
        </p:nvSpPr>
        <p:spPr>
          <a:xfrm>
            <a:off x="584200" y="2637790"/>
            <a:ext cx="10966450" cy="217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  <a:tabLst>
                <a:tab pos="2781300" algn="l"/>
              </a:tabLst>
            </a:pPr>
            <a:r>
              <a:rPr lang="zh-CN" altLang="zh-CN" sz="5000" b="1" kern="100" dirty="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活动二　掌握倒装句、省略句</a:t>
            </a:r>
            <a:endParaRPr lang="zh-CN" altLang="zh-CN" sz="5000" b="1" kern="100" dirty="0">
              <a:solidFill>
                <a:schemeClr val="bg1"/>
              </a:solidFill>
              <a:latin typeface="+mj-ea"/>
              <a:cs typeface="华文黑体" panose="02010600040101010101" pitchFamily="2" charset="-122"/>
            </a:endParaRPr>
          </a:p>
          <a:p>
            <a:pPr>
              <a:spcBef>
                <a:spcPts val="1300"/>
              </a:spcBef>
              <a:spcAft>
                <a:spcPts val="1300"/>
              </a:spcAft>
              <a:tabLst>
                <a:tab pos="2781300" algn="l"/>
              </a:tabLst>
            </a:pPr>
            <a:r>
              <a:rPr lang="zh-CN" altLang="zh-CN" sz="5000" b="1" kern="100" dirty="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和</a:t>
            </a:r>
            <a:r>
              <a:rPr lang="zh-CN" altLang="zh-CN" sz="5000" b="1" kern="100" dirty="0" smtClean="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固定</a:t>
            </a:r>
            <a:r>
              <a:rPr lang="zh-CN" altLang="zh-CN" sz="5000" b="1" kern="100" dirty="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句式</a:t>
            </a:r>
            <a:endParaRPr lang="zh-CN" altLang="zh-CN" sz="5000" b="1" kern="100" dirty="0">
              <a:solidFill>
                <a:schemeClr val="bg1"/>
              </a:solidFill>
              <a:latin typeface="+mj-ea"/>
              <a:cs typeface="华文黑体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22598" y="280755"/>
            <a:ext cx="2056722" cy="1708241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450301" y="486893"/>
            <a:ext cx="0" cy="5904656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50301" y="6391549"/>
            <a:ext cx="11305256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0301" y="486893"/>
            <a:ext cx="388321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990750" y="486893"/>
            <a:ext cx="9764807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575050" y="548830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kern="100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——</a:t>
            </a:r>
            <a:r>
              <a:rPr lang="zh-CN" altLang="zh-CN" sz="36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抓住标志，翻译落实</a:t>
            </a:r>
            <a:endParaRPr lang="zh-CN" altLang="zh-CN" sz="3600" b="1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663" y="689273"/>
            <a:ext cx="111530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8185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一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倒装句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倒装句有以下几种情况：宾语前置、定语后置、状语后置和主谓倒装。倒装句是与现代汉语的语法规则相比较而言的，因此首先要知道现代汉语的标准句的语句结构，再看文言文的句式特点。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70" name="Picture 2" descr="B5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39" y="3406437"/>
            <a:ext cx="8207135" cy="22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415" y="1270"/>
            <a:ext cx="11889105" cy="6835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300" b="1" dirty="0">
                <a:solidFill>
                  <a:schemeClr val="tx1"/>
                </a:solidFill>
              </a:rPr>
              <a:t>    </a:t>
            </a:r>
            <a:r>
              <a:rPr lang="en-US" altLang="zh-CN" sz="3200" b="1" dirty="0">
                <a:solidFill>
                  <a:schemeClr val="tx1"/>
                </a:solidFill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</a:rPr>
              <a:t>宾语前置句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</a:t>
            </a:r>
            <a:r>
              <a:rPr lang="zh-CN" altLang="en-US" sz="2800" dirty="0" smtClean="0">
                <a:solidFill>
                  <a:schemeClr val="tx1"/>
                </a:solidFill>
              </a:rPr>
              <a:t>何谓宾语前置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 smtClean="0">
                <a:solidFill>
                  <a:srgbClr val="FF0000"/>
                </a:solidFill>
              </a:rPr>
              <a:t>现代汉语</a:t>
            </a:r>
            <a:r>
              <a:rPr lang="zh-CN" altLang="en-US" sz="2800" dirty="0">
                <a:solidFill>
                  <a:schemeClr val="tx1"/>
                </a:solidFill>
              </a:rPr>
              <a:t>的基本语序是（定）</a:t>
            </a:r>
            <a:r>
              <a:rPr lang="zh-CN" altLang="en-US" sz="2800" dirty="0">
                <a:solidFill>
                  <a:srgbClr val="FF0000"/>
                </a:solidFill>
              </a:rPr>
              <a:t>主</a:t>
            </a:r>
            <a:r>
              <a:rPr lang="zh-CN" altLang="en-US" sz="2800" dirty="0">
                <a:solidFill>
                  <a:schemeClr val="tx1"/>
                </a:solidFill>
              </a:rPr>
              <a:t>十</a:t>
            </a:r>
            <a:r>
              <a:rPr lang="en-US" altLang="zh-CN" sz="2800" dirty="0">
                <a:solidFill>
                  <a:schemeClr val="tx1"/>
                </a:solidFill>
              </a:rPr>
              <a:t>〔</a:t>
            </a:r>
            <a:r>
              <a:rPr lang="zh-CN" altLang="en-US" sz="2800" dirty="0">
                <a:solidFill>
                  <a:schemeClr val="tx1"/>
                </a:solidFill>
              </a:rPr>
              <a:t>状</a:t>
            </a:r>
            <a:r>
              <a:rPr lang="en-US" altLang="zh-CN" sz="2800" dirty="0">
                <a:solidFill>
                  <a:schemeClr val="tx1"/>
                </a:solidFill>
              </a:rPr>
              <a:t>〕</a:t>
            </a:r>
            <a:r>
              <a:rPr lang="zh-CN" altLang="en-US" sz="2800" dirty="0">
                <a:solidFill>
                  <a:srgbClr val="FF0000"/>
                </a:solidFill>
              </a:rPr>
              <a:t>谓</a:t>
            </a:r>
            <a:r>
              <a:rPr lang="zh-CN" altLang="en-US" sz="2800" dirty="0">
                <a:solidFill>
                  <a:schemeClr val="tx1"/>
                </a:solidFill>
              </a:rPr>
              <a:t>十＜补＞十（定）</a:t>
            </a:r>
            <a:r>
              <a:rPr lang="zh-CN" altLang="en-US" sz="2800" dirty="0">
                <a:solidFill>
                  <a:srgbClr val="FF0000"/>
                </a:solidFill>
              </a:rPr>
              <a:t>宾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r>
              <a:rPr lang="zh-CN" altLang="en-US" sz="2800" dirty="0">
                <a:solidFill>
                  <a:srgbClr val="FF0000"/>
                </a:solidFill>
              </a:rPr>
              <a:t>所谓宾语，就是</a:t>
            </a:r>
            <a:r>
              <a:rPr lang="zh-CN" altLang="en-US" sz="2800" dirty="0" smtClean="0">
                <a:solidFill>
                  <a:srgbClr val="FF0000"/>
                </a:solidFill>
              </a:rPr>
              <a:t>动词或介词所</a:t>
            </a:r>
            <a:r>
              <a:rPr lang="zh-CN" altLang="en-US" sz="2800" dirty="0">
                <a:solidFill>
                  <a:srgbClr val="FF0000"/>
                </a:solidFill>
              </a:rPr>
              <a:t>涉及的对象</a:t>
            </a:r>
            <a:r>
              <a:rPr lang="zh-CN" altLang="en-US" sz="2800" dirty="0">
                <a:solidFill>
                  <a:schemeClr val="tx1"/>
                </a:solidFill>
              </a:rPr>
              <a:t>。在现代文中宾语一般处于谓语之后用来回答是“谁”或是“什么”的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 </a:t>
            </a:r>
            <a:r>
              <a:rPr lang="zh-CN" altLang="en-US" sz="2800" dirty="0" smtClean="0">
                <a:solidFill>
                  <a:schemeClr val="tx1"/>
                </a:solidFill>
              </a:rPr>
              <a:t>如：</a:t>
            </a:r>
            <a:r>
              <a:rPr lang="en-US" altLang="zh-CN" sz="2800" dirty="0" smtClean="0">
                <a:solidFill>
                  <a:schemeClr val="tx1"/>
                </a:solidFill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</a:rPr>
              <a:t>他们</a:t>
            </a:r>
            <a:r>
              <a:rPr lang="zh-CN" altLang="en-US" sz="2800" dirty="0" smtClean="0">
                <a:solidFill>
                  <a:srgbClr val="0000FF"/>
                </a:solidFill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</a:t>
            </a:r>
            <a:r>
              <a:rPr lang="zh-CN" altLang="en-US" sz="2800" dirty="0" smtClean="0">
                <a:solidFill>
                  <a:srgbClr val="0000FF"/>
                </a:solidFill>
              </a:rPr>
              <a:t>）</a:t>
            </a:r>
            <a:r>
              <a:rPr lang="zh-CN" altLang="en-US" sz="2800" dirty="0" smtClean="0">
                <a:solidFill>
                  <a:schemeClr val="tx1"/>
                </a:solidFill>
              </a:rPr>
              <a:t>在观看</a:t>
            </a:r>
            <a:r>
              <a:rPr lang="zh-CN" altLang="en-US" sz="2800" dirty="0" smtClean="0">
                <a:solidFill>
                  <a:srgbClr val="0000FF"/>
                </a:solidFill>
              </a:rPr>
              <a:t>（</a:t>
            </a:r>
            <a:r>
              <a:rPr lang="zh-CN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谓语</a:t>
            </a:r>
            <a:r>
              <a:rPr lang="zh-CN" altLang="en-US" sz="2800" dirty="0" smtClean="0">
                <a:solidFill>
                  <a:srgbClr val="0000FF"/>
                </a:solidFill>
              </a:rPr>
              <a:t>）</a:t>
            </a:r>
            <a:r>
              <a:rPr lang="zh-CN" altLang="en-US" sz="2800" dirty="0" smtClean="0">
                <a:solidFill>
                  <a:schemeClr val="tx1"/>
                </a:solidFill>
              </a:rPr>
              <a:t>篮球比赛</a:t>
            </a:r>
            <a:r>
              <a:rPr lang="zh-CN" altLang="en-US" sz="2800" dirty="0" smtClean="0">
                <a:solidFill>
                  <a:srgbClr val="FF0000"/>
                </a:solidFill>
              </a:rPr>
              <a:t>（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宾语</a:t>
            </a:r>
            <a:r>
              <a:rPr lang="zh-CN" altLang="en-US" sz="2800" dirty="0" smtClean="0">
                <a:solidFill>
                  <a:srgbClr val="FF0000"/>
                </a:solidFill>
              </a:rPr>
              <a:t>）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</a:rPr>
              <a:t>       2.</a:t>
            </a:r>
            <a:r>
              <a:rPr lang="zh-CN" altLang="en-US" sz="2800" dirty="0" smtClean="0">
                <a:solidFill>
                  <a:schemeClr val="tx1"/>
                </a:solidFill>
              </a:rPr>
              <a:t>为（</a:t>
            </a:r>
            <a:r>
              <a:rPr lang="zh-CN" altLang="en-US" sz="2800" dirty="0" smtClean="0">
                <a:solidFill>
                  <a:srgbClr val="FF0000"/>
                </a:solidFill>
              </a:rPr>
              <a:t>介</a:t>
            </a:r>
            <a:r>
              <a:rPr lang="zh-CN" altLang="en-US" sz="2800" dirty="0" smtClean="0">
                <a:solidFill>
                  <a:schemeClr val="tx1"/>
                </a:solidFill>
              </a:rPr>
              <a:t>）什么（</a:t>
            </a:r>
            <a:r>
              <a:rPr lang="zh-CN" altLang="en-US" sz="2800" i="1" dirty="0" smtClean="0">
                <a:solidFill>
                  <a:srgbClr val="FF0000"/>
                </a:solidFill>
              </a:rPr>
              <a:t>宾语</a:t>
            </a:r>
            <a:r>
              <a:rPr lang="zh-CN" altLang="en-US" sz="2800" dirty="0" smtClean="0">
                <a:solidFill>
                  <a:schemeClr val="tx1"/>
                </a:solidFill>
              </a:rPr>
              <a:t>）会这样？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 </a:t>
            </a:r>
            <a:r>
              <a:rPr lang="zh-CN" altLang="en-US" sz="2800" dirty="0" smtClean="0">
                <a:solidFill>
                  <a:schemeClr val="tx1"/>
                </a:solidFill>
              </a:rPr>
              <a:t>而</a:t>
            </a:r>
            <a:r>
              <a:rPr lang="zh-CN" altLang="en-US" sz="2800" dirty="0">
                <a:solidFill>
                  <a:schemeClr val="tx1"/>
                </a:solidFill>
              </a:rPr>
              <a:t>在</a:t>
            </a:r>
            <a:r>
              <a:rPr lang="zh-CN" altLang="en-US" sz="2800" dirty="0">
                <a:solidFill>
                  <a:srgbClr val="FF0000"/>
                </a:solidFill>
              </a:rPr>
              <a:t>古代汉语</a:t>
            </a:r>
            <a:r>
              <a:rPr lang="zh-CN" altLang="en-US" sz="2800" dirty="0">
                <a:solidFill>
                  <a:schemeClr val="tx1"/>
                </a:solidFill>
              </a:rPr>
              <a:t>中，却往往出现宾语放置在</a:t>
            </a:r>
            <a:r>
              <a:rPr lang="zh-CN" altLang="en-US" sz="2800" dirty="0" smtClean="0">
                <a:solidFill>
                  <a:schemeClr val="tx1"/>
                </a:solidFill>
              </a:rPr>
              <a:t>动词或介词之前</a:t>
            </a:r>
            <a:r>
              <a:rPr lang="zh-CN" altLang="en-US" sz="2800" dirty="0">
                <a:solidFill>
                  <a:schemeClr val="tx1"/>
                </a:solidFill>
              </a:rPr>
              <a:t>的情况，这种现象就叫宾语前置</a:t>
            </a:r>
            <a:r>
              <a:rPr lang="zh-CN" altLang="en-US" sz="2800" dirty="0" smtClean="0">
                <a:solidFill>
                  <a:schemeClr val="tx1"/>
                </a:solidFill>
              </a:rPr>
              <a:t>。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如：   </a:t>
            </a:r>
            <a:r>
              <a:rPr lang="zh-CN" altLang="en-US" sz="2800" dirty="0" smtClean="0">
                <a:solidFill>
                  <a:srgbClr val="FF0000"/>
                </a:solidFill>
              </a:rPr>
              <a:t>何为</a:t>
            </a:r>
            <a:r>
              <a:rPr lang="zh-CN" altLang="en-US" sz="2800" dirty="0" smtClean="0">
                <a:solidFill>
                  <a:schemeClr val="tx1"/>
                </a:solidFill>
              </a:rPr>
              <a:t>其然也？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 </a:t>
            </a:r>
            <a:r>
              <a:rPr lang="zh-CN" altLang="en-US" sz="2800" dirty="0" smtClean="0">
                <a:solidFill>
                  <a:schemeClr val="tx1"/>
                </a:solidFill>
              </a:rPr>
              <a:t>        而今</a:t>
            </a:r>
            <a:r>
              <a:rPr lang="zh-CN" altLang="en-US" sz="2800" dirty="0">
                <a:solidFill>
                  <a:srgbClr val="FF0000"/>
                </a:solidFill>
              </a:rPr>
              <a:t>安在</a:t>
            </a:r>
            <a:r>
              <a:rPr lang="zh-CN" altLang="en-US" sz="2800" dirty="0" smtClean="0">
                <a:solidFill>
                  <a:schemeClr val="tx1"/>
                </a:solidFill>
              </a:rPr>
              <a:t>哉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 smtClean="0">
                <a:solidFill>
                  <a:schemeClr val="tx1"/>
                </a:solidFill>
              </a:rPr>
              <a:t>  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句读</a:t>
            </a:r>
            <a:r>
              <a:rPr lang="zh-CN" altLang="en-US" sz="2800" dirty="0">
                <a:solidFill>
                  <a:srgbClr val="FF0000"/>
                </a:solidFill>
              </a:rPr>
              <a:t>之</a:t>
            </a:r>
            <a:r>
              <a:rPr lang="zh-CN" altLang="en-US" sz="2800" dirty="0" smtClean="0">
                <a:solidFill>
                  <a:srgbClr val="FF0000"/>
                </a:solidFill>
              </a:rPr>
              <a:t>不知，惑之不解</a:t>
            </a:r>
            <a:endParaRPr lang="zh-CN" altLang="en-US" sz="28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         </a:t>
            </a:r>
            <a:r>
              <a:rPr lang="zh-CN" altLang="en-US" sz="2800" dirty="0" smtClean="0">
                <a:solidFill>
                  <a:schemeClr val="tx1"/>
                </a:solidFill>
              </a:rPr>
              <a:t>忌不</a:t>
            </a:r>
            <a:r>
              <a:rPr lang="zh-CN" altLang="en-US" sz="2800" dirty="0" smtClean="0">
                <a:solidFill>
                  <a:srgbClr val="FF0000"/>
                </a:solidFill>
              </a:rPr>
              <a:t>自信</a:t>
            </a:r>
            <a:endParaRPr lang="en-US" altLang="zh-CN" sz="28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933" y="186998"/>
            <a:ext cx="11764641" cy="5836080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宾语前置有一定的规律，请你根据下面的句子试着找一找。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何为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其然也？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而今</a:t>
            </a:r>
            <a:r>
              <a:rPr lang="zh-CN" altLang="en-US" sz="2800" b="1" dirty="0">
                <a:solidFill>
                  <a:srgbClr val="FF0000"/>
                </a:solidFill>
              </a:rPr>
              <a:t>安在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哉？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而又</a:t>
            </a:r>
            <a:r>
              <a:rPr lang="zh-CN" altLang="en-US" sz="2800" b="1" dirty="0">
                <a:solidFill>
                  <a:srgbClr val="FF0000"/>
                </a:solidFill>
              </a:rPr>
              <a:t>何羡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乎？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何以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伐为？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吾</a:t>
            </a:r>
            <a:r>
              <a:rPr lang="zh-CN" altLang="en-US" sz="2800" b="1" dirty="0">
                <a:solidFill>
                  <a:srgbClr val="FF0000"/>
                </a:solidFill>
              </a:rPr>
              <a:t>谁与</a:t>
            </a:r>
            <a:r>
              <a:rPr lang="zh-CN" altLang="en-US" sz="2800" b="1" dirty="0">
                <a:solidFill>
                  <a:schemeClr val="tx1"/>
                </a:solidFill>
              </a:rPr>
              <a:t>归？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endParaRPr lang="zh-CN" altLang="en-US" sz="24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 smtClean="0">
                <a:solidFill>
                  <a:schemeClr val="tx1"/>
                </a:solidFill>
              </a:rPr>
              <a:t>未</a:t>
            </a:r>
            <a:r>
              <a:rPr lang="zh-CN" altLang="en-US" sz="2800" b="1" dirty="0">
                <a:solidFill>
                  <a:srgbClr val="FF0000"/>
                </a:solidFill>
              </a:rPr>
              <a:t>之有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也。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以为莫</a:t>
            </a:r>
            <a:r>
              <a:rPr lang="zh-CN" altLang="en-US" sz="2800" b="1" dirty="0">
                <a:solidFill>
                  <a:srgbClr val="FF0000"/>
                </a:solidFill>
              </a:rPr>
              <a:t>己若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者。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zh-CN" altLang="en-US" sz="2800" b="1" dirty="0">
                <a:solidFill>
                  <a:schemeClr val="tx1"/>
                </a:solidFill>
              </a:rPr>
              <a:t>古之人不</a:t>
            </a:r>
            <a:r>
              <a:rPr lang="zh-CN" altLang="en-US" sz="2800" b="1" dirty="0">
                <a:solidFill>
                  <a:srgbClr val="FF0000"/>
                </a:solidFill>
              </a:rPr>
              <a:t>余欺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也</a:t>
            </a:r>
            <a:endParaRPr lang="en-US" altLang="zh-CN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2854964" y="837566"/>
            <a:ext cx="566839" cy="259649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157235" y="1714614"/>
            <a:ext cx="8533067" cy="95313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711200"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疑问句中，疑问代词作宾语，前置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indent="711200" algn="just"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标志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疑问句；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疑问代词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何、安、焉等。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右大括号 5"/>
          <p:cNvSpPr/>
          <p:nvPr/>
        </p:nvSpPr>
        <p:spPr>
          <a:xfrm>
            <a:off x="3422184" y="3933937"/>
            <a:ext cx="565062" cy="156439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151046" y="4005769"/>
            <a:ext cx="7850421" cy="13836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711200" algn="just"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否定句中代词作宾语，前置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indent="711200" algn="just"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标志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否定词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不、莫、未等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indent="711200"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之、余、吾等。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685" y="759932"/>
            <a:ext cx="10967486" cy="5421617"/>
          </a:xfrm>
        </p:spPr>
        <p:txBody>
          <a:bodyPr>
            <a:normAutofit lnSpcReduction="10000"/>
          </a:bodyPr>
          <a:lstStyle/>
          <a:p>
            <a:r>
              <a:rPr lang="zh-CN" altLang="en-US" sz="3000" b="1" dirty="0" smtClean="0">
                <a:solidFill>
                  <a:schemeClr val="tx1"/>
                </a:solidFill>
              </a:rPr>
              <a:t>何</a:t>
            </a:r>
            <a:r>
              <a:rPr lang="zh-CN" altLang="en-US" sz="3000" b="1" dirty="0">
                <a:solidFill>
                  <a:schemeClr val="tx1"/>
                </a:solidFill>
              </a:rPr>
              <a:t>厌之有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？</a:t>
            </a:r>
            <a:endParaRPr lang="en-US" altLang="zh-CN" sz="3000" b="1" dirty="0" smtClean="0">
              <a:solidFill>
                <a:schemeClr val="tx1"/>
              </a:solidFill>
            </a:endParaRPr>
          </a:p>
          <a:p>
            <a:r>
              <a:rPr lang="zh-CN" altLang="en-US" sz="3000" b="1" dirty="0" smtClean="0">
                <a:solidFill>
                  <a:schemeClr val="tx1"/>
                </a:solidFill>
              </a:rPr>
              <a:t>句读之不知，惑之不解</a:t>
            </a:r>
            <a:endParaRPr lang="en-US" altLang="zh-CN" sz="3000" b="1" dirty="0" smtClean="0">
              <a:solidFill>
                <a:schemeClr val="tx1"/>
              </a:solidFill>
            </a:endParaRPr>
          </a:p>
          <a:p>
            <a:r>
              <a:rPr lang="zh-CN" altLang="en-US" sz="3000" b="1" dirty="0" smtClean="0">
                <a:solidFill>
                  <a:schemeClr val="tx1"/>
                </a:solidFill>
              </a:rPr>
              <a:t>无</a:t>
            </a:r>
            <a:r>
              <a:rPr lang="zh-CN" altLang="en-US" sz="3000" b="1" dirty="0">
                <a:solidFill>
                  <a:schemeClr val="tx1"/>
                </a:solidFill>
              </a:rPr>
              <a:t>乃尔是过与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？</a:t>
            </a:r>
            <a:endParaRPr lang="en-US" altLang="zh-CN" sz="3000" b="1" dirty="0" smtClean="0">
              <a:solidFill>
                <a:schemeClr val="tx1"/>
              </a:solidFill>
            </a:endParaRPr>
          </a:p>
          <a:p>
            <a:r>
              <a:rPr lang="zh-CN" altLang="en-US" sz="3000" b="1" dirty="0" smtClean="0">
                <a:solidFill>
                  <a:schemeClr val="tx1"/>
                </a:solidFill>
              </a:rPr>
              <a:t>唯你马首是瞻</a:t>
            </a:r>
            <a:endParaRPr lang="zh-CN" altLang="en-US" sz="3000" b="1" dirty="0">
              <a:solidFill>
                <a:schemeClr val="tx1"/>
              </a:solidFill>
            </a:endParaRPr>
          </a:p>
          <a:p>
            <a:endParaRPr lang="zh-CN" altLang="en-US" sz="3000" b="1" dirty="0">
              <a:solidFill>
                <a:schemeClr val="tx1"/>
              </a:solidFill>
            </a:endParaRPr>
          </a:p>
          <a:p>
            <a:r>
              <a:rPr lang="zh-CN" altLang="en-US" sz="3000" b="1" dirty="0">
                <a:solidFill>
                  <a:schemeClr val="tx1"/>
                </a:solidFill>
              </a:rPr>
              <a:t>余</a:t>
            </a:r>
            <a:r>
              <a:rPr lang="zh-CN" altLang="en-US" sz="3000" b="1" dirty="0">
                <a:solidFill>
                  <a:srgbClr val="FF0000"/>
                </a:solidFill>
              </a:rPr>
              <a:t>是以</a:t>
            </a:r>
            <a:r>
              <a:rPr lang="zh-CN" altLang="en-US" sz="3000" b="1" dirty="0">
                <a:solidFill>
                  <a:schemeClr val="tx1"/>
                </a:solidFill>
              </a:rPr>
              <a:t>记之</a:t>
            </a:r>
            <a:r>
              <a:rPr lang="zh-CN" altLang="en-US" sz="3000" b="1" dirty="0" smtClean="0">
                <a:solidFill>
                  <a:schemeClr val="tx1"/>
                </a:solidFill>
              </a:rPr>
              <a:t>。</a:t>
            </a:r>
            <a:endParaRPr lang="en-US" altLang="zh-CN" sz="3000" b="1" dirty="0" smtClean="0">
              <a:solidFill>
                <a:schemeClr val="tx1"/>
              </a:solidFill>
            </a:endParaRPr>
          </a:p>
          <a:p>
            <a:r>
              <a:rPr lang="zh-CN" altLang="en-US" sz="3000" b="1" dirty="0">
                <a:solidFill>
                  <a:srgbClr val="FF0000"/>
                </a:solidFill>
              </a:rPr>
              <a:t>一言以</a:t>
            </a:r>
            <a:r>
              <a:rPr lang="zh-CN" altLang="en-US" sz="3000" b="1" dirty="0">
                <a:solidFill>
                  <a:schemeClr val="tx1"/>
                </a:solidFill>
              </a:rPr>
              <a:t>蔽之</a:t>
            </a:r>
            <a:endParaRPr lang="en-US" altLang="zh-CN" sz="3000" b="1" dirty="0">
              <a:solidFill>
                <a:schemeClr val="tx1"/>
              </a:solidFill>
            </a:endParaRPr>
          </a:p>
          <a:p>
            <a:endParaRPr lang="zh-CN" altLang="zh-CN" sz="3000" b="1" kern="10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CN" altLang="zh-CN" sz="3000" b="1" kern="10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秦人不暇</a:t>
            </a:r>
            <a:r>
              <a:rPr lang="zh-CN" altLang="zh-CN" sz="3000" b="1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自</a:t>
            </a:r>
            <a:r>
              <a:rPr lang="zh-CN" altLang="zh-CN" sz="30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哀</a:t>
            </a:r>
            <a:endParaRPr lang="en-US" altLang="zh-CN" sz="3000" b="1" kern="100" dirty="0" smtClean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zh-CN" altLang="en-US" sz="3000" b="1" dirty="0" smtClean="0">
                <a:solidFill>
                  <a:schemeClr val="tx1"/>
                </a:solidFill>
              </a:rPr>
              <a:t>忌</a:t>
            </a:r>
            <a:r>
              <a:rPr lang="zh-CN" altLang="en-US" sz="3000" b="1" dirty="0">
                <a:solidFill>
                  <a:schemeClr val="tx1"/>
                </a:solidFill>
              </a:rPr>
              <a:t>不</a:t>
            </a:r>
            <a:r>
              <a:rPr lang="zh-CN" altLang="en-US" sz="3000" b="1" dirty="0">
                <a:solidFill>
                  <a:srgbClr val="FF0000"/>
                </a:solidFill>
              </a:rPr>
              <a:t>自信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endParaRPr lang="zh-CN" altLang="en-US" sz="2800" b="1" dirty="0">
              <a:latin typeface="+mn-ea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97733" y="1266107"/>
            <a:ext cx="5680584" cy="95313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711200"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唯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标志。</a:t>
            </a:r>
            <a:endParaRPr lang="zh-CN" altLang="zh-CN" sz="2800" b="1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4870215" y="869010"/>
            <a:ext cx="566839" cy="217753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/>
          <p:cNvSpPr/>
          <p:nvPr/>
        </p:nvSpPr>
        <p:spPr>
          <a:xfrm>
            <a:off x="3358445" y="3429415"/>
            <a:ext cx="566839" cy="76856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39317" y="3627724"/>
            <a:ext cx="2327910" cy="52197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介词宾语前置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39317" y="4730624"/>
            <a:ext cx="4472940" cy="95313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作宾语，也常常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前置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自责  自救   自律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3502776" y="4869664"/>
            <a:ext cx="566839" cy="76856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574" y="180381"/>
            <a:ext cx="11413268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判断宾语前置句，主要看标志。</a:t>
            </a:r>
            <a:endParaRPr lang="zh-CN" altLang="zh-CN" sz="1050" kern="1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否定句中，代词作宾语，前置。标志：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否定词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不、莫、未等；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代词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之、余、吾等。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疑问句中，疑问代词作宾语，前置。标志：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疑问句；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疑问代词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何、安、焉等。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唯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作标志，如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句读之不知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唯你是问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等。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另外，还有两种特殊情形：一是介词宾语前置，如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一言以蔽之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；二是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字前置，如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秦人不暇自哀</a:t>
            </a:r>
            <a:r>
              <a:rPr lang="en-US" altLang="zh-CN" sz="2800" b="1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等。</a:t>
            </a:r>
            <a:endParaRPr lang="zh-CN" altLang="zh-CN" sz="28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07315" y="1917825"/>
            <a:ext cx="11447782" cy="28801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19882" b="32724"/>
          <a:stretch>
            <a:fillRect/>
          </a:stretch>
        </p:blipFill>
        <p:spPr>
          <a:xfrm>
            <a:off x="-1" y="1241"/>
            <a:ext cx="12190413" cy="19165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9429" y="1241"/>
            <a:ext cx="2177666" cy="191658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694621" y="333642"/>
            <a:ext cx="1448837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cs typeface="+mn-ea"/>
                <a:sym typeface="+mn-lt"/>
              </a:rPr>
              <a:t>复习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任务</a:t>
            </a:r>
            <a:endParaRPr lang="en-US" altLang="zh-CN" sz="36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38622" y="2467556"/>
            <a:ext cx="1087320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3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通晓文言常用特殊句式，形成翻译中的</a:t>
            </a:r>
            <a:r>
              <a:rPr lang="en-US" altLang="zh-CN" sz="32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3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句式意识</a:t>
            </a:r>
            <a:r>
              <a:rPr lang="en-US" altLang="zh-CN" sz="32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3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2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405458"/>
            <a:ext cx="11377264" cy="3352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下列属于疑问代词作宾语，宾语前置的一项是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夫晋，何厌之有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然而不王者，未之有也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句读之不知，惑之不解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微斯人，吾谁与归</a:t>
            </a:r>
            <a:endParaRPr lang="zh-CN" altLang="zh-CN" sz="28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9717" y="304699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334084"/>
            <a:ext cx="11412000" cy="1800200"/>
            <a:chOff x="406574" y="1081808"/>
            <a:chExt cx="11412000" cy="1800200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800200"/>
              <a:chOff x="406574" y="1081808"/>
              <a:chExt cx="11412000" cy="1800200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684462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42127"/>
              <a:ext cx="10945216" cy="13031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两项均为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之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作标志将宾语前置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项为否定句中代词作宾语前置。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405458"/>
            <a:ext cx="11377264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下列各句中，不属于宾语前置的一项是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如或知尔，则何以哉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臣无祖母，无以至今日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固一世之雄也，而今安在哉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不然，籍何以至此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9717" y="176276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334084"/>
            <a:ext cx="11412000" cy="1183942"/>
            <a:chOff x="406574" y="1081808"/>
            <a:chExt cx="11412000" cy="1183942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183942"/>
              <a:chOff x="406574" y="1081808"/>
              <a:chExt cx="11412000" cy="118394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068204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05915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项为一般句式。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383193"/>
            <a:ext cx="11377264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下列各组句子中，句式不相同的一组是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574" y="1428371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A.</a:t>
            </a:r>
            <a:endParaRPr lang="zh-CN" altLang="en-US" dirty="0"/>
          </a:p>
        </p:txBody>
      </p:sp>
      <p:sp>
        <p:nvSpPr>
          <p:cNvPr id="23" name="左大括号 22"/>
          <p:cNvSpPr/>
          <p:nvPr/>
        </p:nvSpPr>
        <p:spPr>
          <a:xfrm>
            <a:off x="901577" y="1206411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01512" y="995053"/>
            <a:ext cx="26981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秋以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复驾言兮焉求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06574" y="2733152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B.</a:t>
            </a:r>
            <a:endParaRPr lang="zh-CN" altLang="en-US" dirty="0"/>
          </a:p>
        </p:txBody>
      </p:sp>
      <p:sp>
        <p:nvSpPr>
          <p:cNvPr id="26" name="左大括号 25"/>
          <p:cNvSpPr/>
          <p:nvPr/>
        </p:nvSpPr>
        <p:spPr>
          <a:xfrm>
            <a:off x="901577" y="2511192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01512" y="2299834"/>
            <a:ext cx="34163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莫不欲求忠以自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唯才是举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06574" y="4035550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C.</a:t>
            </a:r>
            <a:endParaRPr lang="zh-CN" altLang="en-US" dirty="0"/>
          </a:p>
        </p:txBody>
      </p:sp>
      <p:sp>
        <p:nvSpPr>
          <p:cNvPr id="29" name="左大括号 28"/>
          <p:cNvSpPr/>
          <p:nvPr/>
        </p:nvSpPr>
        <p:spPr>
          <a:xfrm>
            <a:off x="901577" y="3813590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01512" y="3602232"/>
            <a:ext cx="23391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沛公安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大王来何操</a:t>
            </a:r>
            <a:endParaRPr lang="zh-CN" altLang="en-US" sz="2800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6574" y="5358437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D.</a:t>
            </a:r>
            <a:endParaRPr lang="zh-CN" altLang="en-US" dirty="0"/>
          </a:p>
        </p:txBody>
      </p:sp>
      <p:sp>
        <p:nvSpPr>
          <p:cNvPr id="32" name="左大括号 31"/>
          <p:cNvSpPr/>
          <p:nvPr/>
        </p:nvSpPr>
        <p:spPr>
          <a:xfrm>
            <a:off x="901577" y="5136477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01512" y="4925119"/>
            <a:ext cx="37753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死而后已，不亦远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乎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何为其然也</a:t>
            </a:r>
            <a:endParaRPr lang="zh-CN" altLang="en-US" dirty="0"/>
          </a:p>
        </p:txBody>
      </p:sp>
      <p:sp>
        <p:nvSpPr>
          <p:cNvPr id="34" name="TextBox 19"/>
          <p:cNvSpPr txBox="1"/>
          <p:nvPr/>
        </p:nvSpPr>
        <p:spPr>
          <a:xfrm>
            <a:off x="253812" y="529074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body" idx="1"/>
          </p:nvPr>
        </p:nvSpPr>
        <p:spPr>
          <a:xfrm>
            <a:off x="364011" y="1815174"/>
            <a:ext cx="11158531" cy="486152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>
            <a:normAutofit/>
          </a:bodyPr>
          <a:lstStyle/>
          <a:p>
            <a:r>
              <a:rPr lang="zh-CN" altLang="en-US" sz="3600" b="1" dirty="0"/>
              <a:t>何谓定语后置</a:t>
            </a:r>
            <a:endParaRPr lang="en-US" altLang="zh-CN" sz="3600" b="1" dirty="0"/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   现代汉语</a:t>
            </a:r>
            <a:r>
              <a:rPr lang="zh-CN" altLang="en-US" sz="3600" b="1" dirty="0"/>
              <a:t>的基本语序是</a:t>
            </a:r>
            <a:r>
              <a:rPr lang="zh-CN" altLang="en-US" sz="3600" b="1" dirty="0">
                <a:solidFill>
                  <a:srgbClr val="0000FF"/>
                </a:solidFill>
              </a:rPr>
              <a:t>（定）</a:t>
            </a:r>
            <a:r>
              <a:rPr lang="zh-CN" altLang="en-US" sz="3600" b="1" dirty="0">
                <a:solidFill>
                  <a:srgbClr val="FF0000"/>
                </a:solidFill>
              </a:rPr>
              <a:t>主</a:t>
            </a:r>
            <a:r>
              <a:rPr lang="zh-CN" altLang="en-US" sz="3600" b="1" dirty="0"/>
              <a:t>十</a:t>
            </a:r>
            <a:r>
              <a:rPr lang="en-US" altLang="zh-CN" sz="3600" b="1" dirty="0"/>
              <a:t>〔</a:t>
            </a:r>
            <a:r>
              <a:rPr lang="zh-CN" altLang="en-US" sz="3600" b="1" dirty="0"/>
              <a:t>状</a:t>
            </a:r>
            <a:r>
              <a:rPr lang="en-US" altLang="zh-CN" sz="3600" b="1" dirty="0"/>
              <a:t>〕</a:t>
            </a:r>
            <a:r>
              <a:rPr lang="zh-CN" altLang="en-US" sz="3600" b="1" dirty="0">
                <a:solidFill>
                  <a:srgbClr val="FF0000"/>
                </a:solidFill>
              </a:rPr>
              <a:t>谓</a:t>
            </a:r>
            <a:r>
              <a:rPr lang="zh-CN" altLang="en-US" sz="3600" b="1" dirty="0"/>
              <a:t>十＜补＞十</a:t>
            </a:r>
            <a:r>
              <a:rPr lang="zh-CN" altLang="en-US" sz="3600" b="1" dirty="0">
                <a:solidFill>
                  <a:srgbClr val="0000FF"/>
                </a:solidFill>
              </a:rPr>
              <a:t>（定）</a:t>
            </a:r>
            <a:r>
              <a:rPr lang="zh-CN" altLang="en-US" sz="3600" b="1" dirty="0">
                <a:solidFill>
                  <a:srgbClr val="FF0000"/>
                </a:solidFill>
              </a:rPr>
              <a:t>宾</a:t>
            </a:r>
            <a:r>
              <a:rPr lang="zh-CN" altLang="en-US" sz="3600" b="1" dirty="0"/>
              <a:t>。</a:t>
            </a:r>
            <a:r>
              <a:rPr lang="zh-CN" altLang="en-US" sz="3600" b="1" dirty="0">
                <a:solidFill>
                  <a:srgbClr val="FF0000"/>
                </a:solidFill>
              </a:rPr>
              <a:t>所谓定语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，是用</a:t>
            </a:r>
            <a:r>
              <a:rPr lang="zh-CN" altLang="en-US" sz="3600" b="1" dirty="0">
                <a:solidFill>
                  <a:srgbClr val="FF0000"/>
                </a:solidFill>
              </a:rPr>
              <a:t>在名词或代词前，起修饰限定作用的成分</a:t>
            </a:r>
            <a:r>
              <a:rPr lang="zh-CN" altLang="en-US" sz="3600" b="1" dirty="0" smtClean="0"/>
              <a:t>。</a:t>
            </a:r>
            <a:r>
              <a:rPr lang="zh-CN" altLang="en-US" sz="3600" b="1" dirty="0" smtClean="0">
                <a:solidFill>
                  <a:srgbClr val="0033CC"/>
                </a:solidFill>
                <a:ea typeface="黑体" panose="02010609060101010101" charset="-122"/>
              </a:rPr>
              <a:t>   </a:t>
            </a:r>
            <a:endParaRPr lang="en-US" altLang="zh-CN" sz="3600" b="1" dirty="0" smtClean="0">
              <a:solidFill>
                <a:srgbClr val="0033CC"/>
              </a:solidFill>
              <a:ea typeface="黑体" panose="02010609060101010101" charset="-122"/>
            </a:endParaRPr>
          </a:p>
          <a:p>
            <a:r>
              <a:rPr lang="zh-CN" altLang="en-US" sz="3600" b="1" dirty="0" smtClean="0">
                <a:solidFill>
                  <a:srgbClr val="0033CC"/>
                </a:solidFill>
                <a:ea typeface="黑体" panose="02010609060101010101" charset="-122"/>
              </a:rPr>
              <a:t>文言文中，定语的位置一般也在中心词前边，但有时为了突出中心词的地位，强调定语所表现的内容，或使语气流畅，</a:t>
            </a:r>
            <a:r>
              <a:rPr lang="zh-CN" altLang="en-US" sz="3600" b="1" dirty="0" smtClean="0">
                <a:solidFill>
                  <a:srgbClr val="FF0000"/>
                </a:solidFill>
                <a:ea typeface="黑体" panose="02010609060101010101" charset="-122"/>
              </a:rPr>
              <a:t>往往把定语放在中心词</a:t>
            </a:r>
            <a:r>
              <a:rPr lang="zh-CN" altLang="en-US" sz="3600" b="1" dirty="0" smtClean="0">
                <a:solidFill>
                  <a:srgbClr val="0033CC"/>
                </a:solidFill>
                <a:ea typeface="黑体" panose="02010609060101010101" charset="-122"/>
              </a:rPr>
              <a:t>之后。</a:t>
            </a:r>
            <a:endParaRPr lang="zh-CN" altLang="en-US" sz="3600" dirty="0" smtClean="0">
              <a:ea typeface="黑体" panose="02010609060101010101" charset="-122"/>
            </a:endParaRPr>
          </a:p>
        </p:txBody>
      </p:sp>
      <p:sp>
        <p:nvSpPr>
          <p:cNvPr id="61443" name="WordArt 4"/>
          <p:cNvSpPr>
            <a:spLocks noChangeArrowheads="1" noChangeShapeType="1" noTextEdit="1"/>
          </p:cNvSpPr>
          <p:nvPr/>
        </p:nvSpPr>
        <p:spPr bwMode="auto">
          <a:xfrm>
            <a:off x="364010" y="661468"/>
            <a:ext cx="5891879" cy="96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 algn="ctr">
                  <a:solidFill>
                    <a:srgbClr val="FFFF00"/>
                  </a:solidFill>
                  <a:rou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定语后置</a:t>
            </a:r>
            <a:endParaRPr lang="zh-CN" altLang="en-US" sz="3600" kern="10">
              <a:ln w="19050" algn="ctr">
                <a:solidFill>
                  <a:srgbClr val="FFFF00"/>
                </a:solidFill>
                <a:round/>
              </a:ln>
              <a:effectLst>
                <a:outerShdw dist="35921" dir="2700000" algn="ctr" rotWithShape="0">
                  <a:srgbClr val="990000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61444" name="Picture 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44" y="229735"/>
            <a:ext cx="1870841" cy="134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83" y="235758"/>
            <a:ext cx="11801212" cy="6835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 dirty="0" smtClean="0"/>
              <a:t>             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chemeClr val="tx1"/>
                </a:solidFill>
              </a:rPr>
              <a:t>如</a:t>
            </a:r>
            <a:r>
              <a:rPr lang="zh-CN" altLang="en-US" sz="3600" b="1" dirty="0" smtClean="0"/>
              <a:t>：正常语序：</a:t>
            </a:r>
            <a:r>
              <a:rPr lang="zh-CN" altLang="en-US" sz="3600" b="1" dirty="0" smtClean="0">
                <a:sym typeface="+mn-ea"/>
              </a:rPr>
              <a:t>蚓无</a:t>
            </a: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锋</a:t>
            </a: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利的</a:t>
            </a:r>
            <a:r>
              <a:rPr lang="zh-CN" altLang="en-US" sz="3600" b="1" dirty="0" smtClean="0">
                <a:sym typeface="+mn-ea"/>
              </a:rPr>
              <a:t>爪牙，</a:t>
            </a:r>
            <a:r>
              <a:rPr lang="zh-CN" altLang="en-US" sz="3600" b="1" dirty="0" smtClean="0">
                <a:solidFill>
                  <a:srgbClr val="FF0000"/>
                </a:solidFill>
                <a:sym typeface="+mn-ea"/>
              </a:rPr>
              <a:t>强健的</a:t>
            </a:r>
            <a:r>
              <a:rPr lang="zh-CN" altLang="en-US" sz="3600" b="1" dirty="0" smtClean="0">
                <a:sym typeface="+mn-ea"/>
              </a:rPr>
              <a:t>筋骨</a:t>
            </a:r>
            <a:endParaRPr lang="en-US" altLang="zh-CN" sz="3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altLang="zh-CN" sz="3600" b="1" dirty="0" smtClean="0"/>
              <a:t>       </a:t>
            </a:r>
            <a:r>
              <a:rPr lang="zh-CN" altLang="en-US" sz="3600" b="1" dirty="0" smtClean="0"/>
              <a:t>定语后置：蚓无爪牙之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利</a:t>
            </a:r>
            <a:r>
              <a:rPr lang="zh-CN" altLang="en-US" sz="3600" b="1" dirty="0" smtClean="0"/>
              <a:t>，筋骨之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强</a:t>
            </a:r>
            <a:endParaRPr lang="en-US" altLang="zh-CN" sz="3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3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正常语序：定</a:t>
            </a:r>
            <a:r>
              <a:rPr lang="en-US" altLang="zh-CN" sz="3600" b="1" dirty="0" smtClean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lang="zh-CN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中心语</a:t>
            </a:r>
            <a:endParaRPr lang="en-US" altLang="zh-CN" sz="36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定语后置：中心语</a:t>
            </a:r>
            <a:r>
              <a:rPr lang="en-US" altLang="zh-CN" sz="3600" b="1" dirty="0" smtClean="0">
                <a:solidFill>
                  <a:schemeClr val="tx1"/>
                </a:solidFill>
                <a:latin typeface="+mj-ea"/>
                <a:ea typeface="+mj-ea"/>
              </a:rPr>
              <a:t>+</a:t>
            </a:r>
            <a:r>
              <a:rPr lang="zh-CN" altLang="en-US" sz="3600" b="1" dirty="0" smtClean="0">
                <a:solidFill>
                  <a:schemeClr val="tx1"/>
                </a:solidFill>
                <a:latin typeface="+mj-ea"/>
                <a:ea typeface="+mj-ea"/>
              </a:rPr>
              <a:t>定语</a:t>
            </a:r>
            <a:endParaRPr lang="en-US" altLang="zh-CN" sz="36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CN" sz="36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3600" b="1" dirty="0" smtClean="0">
                <a:latin typeface="+mj-ea"/>
                <a:ea typeface="+mj-ea"/>
              </a:rPr>
              <a:t>定语</a:t>
            </a:r>
            <a:r>
              <a:rPr lang="zh-CN" altLang="en-US" sz="3600" b="1" dirty="0">
                <a:latin typeface="+mj-ea"/>
                <a:ea typeface="+mj-ea"/>
              </a:rPr>
              <a:t>后</a:t>
            </a:r>
            <a:r>
              <a:rPr lang="zh-CN" altLang="en-US" sz="3600" b="1" dirty="0" smtClean="0">
                <a:latin typeface="+mj-ea"/>
                <a:ea typeface="+mj-ea"/>
              </a:rPr>
              <a:t>置的几种类型？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763" y="137674"/>
            <a:ext cx="12018037" cy="671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</a:rPr>
              <a:t>定语后置：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①求人可使报秦者。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(《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廉颇蔺相如列传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》)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②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太子及宾客知其事者（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刺客列传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》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③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村中少年好事者驯养一虫 </a:t>
            </a:r>
            <a:r>
              <a:rPr lang="zh-CN" altLang="en-US" sz="2800">
                <a:latin typeface="宋体" panose="02010600030101010101" pitchFamily="2" charset="-122"/>
                <a:sym typeface="+mn-ea"/>
              </a:rPr>
              <a:t> </a:t>
            </a:r>
            <a:endParaRPr lang="zh-CN" altLang="en-US" sz="2800">
              <a:latin typeface="宋体" panose="02010600030101010101" pitchFamily="2" charset="-122"/>
              <a:sym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中心词＋定语＋者，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b="1" dirty="0" smtClean="0">
                <a:solidFill>
                  <a:schemeClr val="tx1"/>
                </a:solidFill>
              </a:rPr>
              <a:t>④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客有吹洞箫者（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赤壁赋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》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⑤亲故有从长安来者</a:t>
            </a:r>
            <a:endParaRPr lang="zh-CN" altLang="en-US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⑥郑人有买履者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类型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定语＋者，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⑦马之千里者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⑧石之铿然有声者。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(《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石钟山记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》)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⑨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四方之士来者，必庙礼之。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中心词＋之＋定语＋者，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endParaRPr lang="en-US" altLang="zh-CN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0141" y="153547"/>
            <a:ext cx="11410437" cy="5790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蚓</a:t>
            </a:r>
            <a:r>
              <a:rPr lang="zh-CN" altLang="en-US" sz="2800" b="1" dirty="0">
                <a:solidFill>
                  <a:schemeClr val="tx1"/>
                </a:solidFill>
              </a:rPr>
              <a:t>无爪牙之利，筋骨之强。</a:t>
            </a:r>
            <a:r>
              <a:rPr lang="en-US" altLang="zh-CN" sz="2800" b="1" dirty="0">
                <a:solidFill>
                  <a:schemeClr val="tx1"/>
                </a:solidFill>
              </a:rPr>
              <a:t>(《</a:t>
            </a:r>
            <a:r>
              <a:rPr lang="zh-CN" altLang="en-US" sz="2800" b="1" dirty="0">
                <a:solidFill>
                  <a:schemeClr val="tx1"/>
                </a:solidFill>
              </a:rPr>
              <a:t>劝学</a:t>
            </a:r>
            <a:r>
              <a:rPr lang="en-US" altLang="zh-CN" sz="2800" b="1" dirty="0">
                <a:solidFill>
                  <a:schemeClr val="tx1"/>
                </a:solidFill>
              </a:rPr>
              <a:t>》)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仰观</a:t>
            </a:r>
            <a:r>
              <a:rPr lang="zh-CN" altLang="en-US" sz="2800" b="1" dirty="0">
                <a:solidFill>
                  <a:schemeClr val="tx1"/>
                </a:solidFill>
              </a:rPr>
              <a:t>宇宙之大，俯察品类之盛（</a:t>
            </a:r>
            <a:r>
              <a:rPr lang="en-US" altLang="zh-CN" sz="2800" b="1" dirty="0">
                <a:solidFill>
                  <a:schemeClr val="tx1"/>
                </a:solidFill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</a:rPr>
              <a:t>兰亭集序</a:t>
            </a:r>
            <a:r>
              <a:rPr lang="en-US" altLang="zh-CN" sz="2800" b="1" dirty="0">
                <a:solidFill>
                  <a:schemeClr val="tx1"/>
                </a:solidFill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</a:rPr>
              <a:t>）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0000"/>
                </a:solidFill>
              </a:rPr>
              <a:t>凌万顷之茫然</a:t>
            </a:r>
            <a:endParaRPr lang="en-US" altLang="zh-CN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中心词＋之＋定语，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此</a:t>
            </a:r>
            <a:r>
              <a:rPr lang="zh-CN" altLang="en-US" sz="2800" b="1" dirty="0">
                <a:solidFill>
                  <a:schemeClr val="tx1"/>
                </a:solidFill>
              </a:rPr>
              <a:t>四者，天下之穷民而无告者。</a:t>
            </a:r>
            <a:r>
              <a:rPr lang="en-US" altLang="zh-CN" sz="2800" b="1" dirty="0">
                <a:solidFill>
                  <a:schemeClr val="tx1"/>
                </a:solidFill>
              </a:rPr>
              <a:t>(《</a:t>
            </a:r>
            <a:r>
              <a:rPr lang="zh-CN" altLang="en-US" sz="2800" b="1" dirty="0">
                <a:solidFill>
                  <a:schemeClr val="tx1"/>
                </a:solidFill>
              </a:rPr>
              <a:t>孟子</a:t>
            </a:r>
            <a:r>
              <a:rPr lang="en-US" altLang="zh-CN" sz="2800" b="1" dirty="0">
                <a:solidFill>
                  <a:schemeClr val="tx1"/>
                </a:solidFill>
              </a:rPr>
              <a:t>•</a:t>
            </a:r>
            <a:r>
              <a:rPr lang="zh-CN" altLang="en-US" sz="2800" b="1" dirty="0">
                <a:solidFill>
                  <a:schemeClr val="tx1"/>
                </a:solidFill>
              </a:rPr>
              <a:t>梁惠王下</a:t>
            </a:r>
            <a:r>
              <a:rPr lang="en-US" altLang="zh-CN" sz="2800" b="1" dirty="0">
                <a:solidFill>
                  <a:schemeClr val="tx1"/>
                </a:solidFill>
              </a:rPr>
              <a:t>》)</a:t>
            </a:r>
            <a:endParaRPr lang="en-US" altLang="zh-CN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大阉之乱，缙绅而能不易其志者（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《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五人墓碑记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》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）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FF0000"/>
                </a:solidFill>
              </a:rPr>
              <a:t>类型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：中心词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定语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+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者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/>
              <a:t>我</a:t>
            </a:r>
            <a:r>
              <a:rPr lang="zh-CN" altLang="en-US" sz="2800" b="1" dirty="0"/>
              <a:t>持白璧</a:t>
            </a:r>
            <a:r>
              <a:rPr lang="zh-CN" altLang="en-US" sz="2800" b="1" dirty="0">
                <a:solidFill>
                  <a:srgbClr val="0000FF"/>
                </a:solidFill>
              </a:rPr>
              <a:t>一双</a:t>
            </a:r>
            <a:r>
              <a:rPr lang="zh-CN" altLang="en-US" sz="2800" b="1" dirty="0"/>
              <a:t>，欲献项王，玉斗</a:t>
            </a:r>
            <a:r>
              <a:rPr lang="zh-CN" altLang="en-US" sz="2800" b="1" dirty="0">
                <a:solidFill>
                  <a:srgbClr val="0000FF"/>
                </a:solidFill>
              </a:rPr>
              <a:t>一双</a:t>
            </a:r>
            <a:r>
              <a:rPr lang="zh-CN" altLang="en-US" sz="2800" b="1" dirty="0"/>
              <a:t>，欲与亚父。</a:t>
            </a:r>
            <a:endParaRPr lang="en-US" altLang="zh-CN" sz="2800" b="1" dirty="0"/>
          </a:p>
          <a:p>
            <a:pPr marL="0" indent="0">
              <a:buNone/>
            </a:pP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军书</a:t>
            </a:r>
            <a:r>
              <a:rPr lang="zh-CN" altLang="zh-CN" sz="2800" b="1" kern="100" dirty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十二卷</a:t>
            </a:r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800" b="1" kern="100" dirty="0"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秦王购之</a:t>
            </a:r>
            <a:r>
              <a:rPr lang="zh-CN" altLang="en-US" sz="2800" b="1" dirty="0">
                <a:latin typeface="+mn-ea"/>
              </a:rPr>
              <a:t>金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千斤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</a:rPr>
              <a:t>，邑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万家</a:t>
            </a:r>
            <a:endParaRPr lang="zh-CN" altLang="zh-CN" sz="2800" b="1" kern="100" dirty="0">
              <a:solidFill>
                <a:srgbClr val="0000FF"/>
              </a:solidFill>
              <a:latin typeface="+mn-ea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类型</a:t>
            </a: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另有数量短语作定语，常常后置</a:t>
            </a:r>
            <a:r>
              <a:rPr lang="zh-CN" altLang="en-US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r>
              <a:rPr lang="zh-CN" altLang="en-US" sz="2800" b="1" dirty="0"/>
              <a:t> </a:t>
            </a:r>
            <a:endParaRPr lang="en-US" altLang="zh-CN" sz="2800" b="1" dirty="0"/>
          </a:p>
          <a:p>
            <a:endParaRPr lang="en-US" altLang="zh-CN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574" y="687532"/>
            <a:ext cx="11413268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定语后置句都有一定的标志词，主要有以下几种情况：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＋定语＋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，如：马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千里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＋定语＋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，如：郑人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买履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＋定语＋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，如：缙绅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能不易其志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中心词＋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＋定语，如：仰观宇宙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另有数量短语作定语，常常后置，如：军书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十二卷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405458"/>
            <a:ext cx="11377264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下列各句中，句式不同于其他三项的一项是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宋人有善为不龟手之药者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石之铿然有声者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苟以天下之大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庄宗受而藏之于庙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9717" y="304699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334084"/>
            <a:ext cx="11412000" cy="1183942"/>
            <a:chOff x="406574" y="1081808"/>
            <a:chExt cx="11412000" cy="1183942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183942"/>
              <a:chOff x="406574" y="1081808"/>
              <a:chExt cx="11412000" cy="118394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068204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01654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项为状语后置句，其他三项均为定语后置句。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549474"/>
            <a:ext cx="11377264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下列各句中，不属于定语后置的一项是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蚓无爪牙之利，筋骨之强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铸以为金人十二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送匈奴使留在汉者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所以兴怀，其致一也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0664" y="32033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478100"/>
            <a:ext cx="11412000" cy="1183942"/>
            <a:chOff x="406574" y="1081808"/>
            <a:chExt cx="11412000" cy="1183942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183942"/>
              <a:chOff x="406574" y="1081808"/>
              <a:chExt cx="11412000" cy="118394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068204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05915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项为一般句式。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 flipH="1">
            <a:off x="743516" y="1255027"/>
            <a:ext cx="144883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知识图要</a:t>
            </a:r>
            <a:endParaRPr lang="en-US" altLang="zh-CN" sz="800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2050" name="Picture 2" descr="A18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" y="159385"/>
            <a:ext cx="12016105" cy="651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333450"/>
            <a:ext cx="1129901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11200" algn="just">
              <a:lnSpc>
                <a:spcPct val="150000"/>
              </a:lnSpc>
              <a:tabLst>
                <a:tab pos="2070735" algn="l"/>
              </a:tabLst>
            </a:pPr>
            <a:r>
              <a:rPr lang="zh-CN" altLang="zh-CN" sz="28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淮阴屠中少年有侮信者，曰：</a:t>
            </a:r>
            <a:r>
              <a:rPr lang="en-US" altLang="zh-CN" sz="2800" b="1" u="sng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若虽长大，好带刀剑，中情怯耳。</a:t>
            </a:r>
            <a:r>
              <a:rPr lang="en-US" altLang="zh-CN" sz="2800" b="1" u="sng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众辱之曰：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信能死，刺我；不能死，出我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袴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下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于是信孰视之，俯出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袴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楷体_GB2312" panose="02010609030101010101" pitchFamily="49" charset="-122"/>
                <a:cs typeface="楷体_GB2312" panose="02010609030101010101" pitchFamily="49" charset="-122"/>
              </a:rPr>
              <a:t>下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，蒲伏。一市人皆笑信，以为怯。</a:t>
            </a:r>
            <a:endParaRPr lang="en-US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lvl="0" indent="711200" algn="r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节选自《史记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淮阴侯列传》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en-US" altLang="zh-CN" sz="1050" b="1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译文：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</a:t>
            </a: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5701" y="2853730"/>
            <a:ext cx="1129901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淮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阴屠宰场里有个侮辱韩信的年轻人，对韩信说：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你虽然长得高高大大，喜欢佩带刀剑，但内心还是胆怯的。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586" y="4581922"/>
            <a:ext cx="12191999" cy="22776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206" y="5013970"/>
            <a:ext cx="1141200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有侮信者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韩信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的定语，该分句的正常语序是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淮阴屠中有侮信者少年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2846" y="448141"/>
            <a:ext cx="11482816" cy="6076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>
                <a:solidFill>
                  <a:schemeClr val="tx1"/>
                </a:solidFill>
              </a:rPr>
              <a:t>（三）翻译下面的句子，注意划线部分的翻译。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r>
              <a:rPr lang="en-US" altLang="zh-CN" sz="2800" b="1" dirty="0" smtClean="0">
                <a:solidFill>
                  <a:schemeClr val="tx1"/>
                </a:solidFill>
              </a:rPr>
              <a:t>1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、帝以芝（鲁芝，人名）清忠履正，素无居宅，使军兵为作</a:t>
            </a:r>
            <a:r>
              <a:rPr lang="zh-CN" altLang="en-US" sz="2800" b="1" u="sng" dirty="0" smtClean="0">
                <a:solidFill>
                  <a:schemeClr val="tx1"/>
                </a:solidFill>
              </a:rPr>
              <a:t>屋五十间。</a:t>
            </a:r>
            <a:endParaRPr lang="en-US" altLang="zh-CN" sz="28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00FF"/>
                </a:solidFill>
              </a:rPr>
              <a:t>武帝因为</a:t>
            </a:r>
            <a:r>
              <a:rPr lang="zh-CN" altLang="en-US" sz="2800" b="1" dirty="0">
                <a:solidFill>
                  <a:srgbClr val="0000FF"/>
                </a:solidFill>
              </a:rPr>
              <a:t>鲁芝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为</a:t>
            </a:r>
            <a:r>
              <a:rPr lang="zh-CN" altLang="en-US" sz="2800" b="1" dirty="0">
                <a:solidFill>
                  <a:srgbClr val="0000FF"/>
                </a:solidFill>
              </a:rPr>
              <a:t>官清廉为臣正直，向来不置办田宅，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于是派</a:t>
            </a:r>
            <a:r>
              <a:rPr lang="zh-CN" altLang="en-US" sz="2800" b="1" dirty="0">
                <a:solidFill>
                  <a:srgbClr val="0000FF"/>
                </a:solidFill>
              </a:rPr>
              <a:t>军士为他造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了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五十</a:t>
            </a:r>
            <a:r>
              <a:rPr lang="zh-CN" altLang="en-US" sz="2800" b="1" dirty="0">
                <a:solidFill>
                  <a:srgbClr val="FF0000"/>
                </a:solidFill>
              </a:rPr>
              <a:t>间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房屋。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endParaRPr lang="en-US" altLang="zh-CN" sz="2800" b="1" dirty="0" smtClean="0"/>
          </a:p>
          <a:p>
            <a:r>
              <a:rPr lang="en-US" altLang="zh-CN" sz="2800" b="1" dirty="0" smtClean="0">
                <a:solidFill>
                  <a:schemeClr val="tx1"/>
                </a:solidFill>
              </a:rPr>
              <a:t>2.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孔子行道而息，马逸，食人之稼。野人取其马。子贡请往说之，毕辞，野人不听。</a:t>
            </a:r>
            <a:r>
              <a:rPr lang="zh-CN" altLang="en-US" sz="2800" b="1" u="sng" dirty="0" smtClean="0">
                <a:solidFill>
                  <a:schemeClr val="tx1"/>
                </a:solidFill>
              </a:rPr>
              <a:t>有鄙人始事孔子者，曰：“请往说之。”</a:t>
            </a:r>
            <a:endParaRPr lang="en-US" altLang="zh-CN" sz="28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00FF"/>
                </a:solidFill>
              </a:rPr>
              <a:t>   孔子</a:t>
            </a:r>
            <a:r>
              <a:rPr lang="zh-CN" altLang="en-US" sz="2800" b="1" dirty="0">
                <a:solidFill>
                  <a:srgbClr val="0000FF"/>
                </a:solidFill>
              </a:rPr>
              <a:t>走（累了）在路上休息；马逃脱了束缚；吃了别人的庄稼；农民把马牵去了。子贡（以能言善辩著称）请求去说服那农民；什么话都说了；那农民不听他的。</a:t>
            </a:r>
            <a:r>
              <a:rPr lang="zh-CN" altLang="en-US" sz="2800" b="1" dirty="0">
                <a:solidFill>
                  <a:srgbClr val="FF0000"/>
                </a:solidFill>
              </a:rPr>
              <a:t>有个刚刚跟随孔子学习的粗俗的人；</a:t>
            </a:r>
            <a:r>
              <a:rPr lang="zh-CN" altLang="en-US" sz="2800" b="1" dirty="0">
                <a:solidFill>
                  <a:srgbClr val="0000FF"/>
                </a:solidFill>
              </a:rPr>
              <a:t>说：“请让我去说服他。”</a:t>
            </a:r>
            <a:endParaRPr lang="en-US" altLang="zh-CN" sz="2800" b="1" u="sng" dirty="0" smtClean="0">
              <a:solidFill>
                <a:srgbClr val="0000FF"/>
              </a:solidFill>
            </a:endParaRPr>
          </a:p>
          <a:p>
            <a:endParaRPr lang="en-US" altLang="zh-CN" b="1" u="sng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574" y="405458"/>
            <a:ext cx="11413268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状语后置句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介宾短语后置句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：于以在后作补语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状语后置句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介宾短语后置句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最常见的标志词是介词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乎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，主要有下列三种情况：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于＋宾语，如：千里之行，始于足下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乎＋宾语，如：生乎吾前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以＋宾语，如：申之以孝悌之义</a:t>
            </a:r>
            <a:endParaRPr lang="zh-CN" altLang="zh-CN" sz="1050" b="1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特别注意</a:t>
            </a:r>
            <a:r>
              <a:rPr lang="en-US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</a:t>
            </a:r>
            <a:r>
              <a:rPr lang="zh-CN" altLang="zh-CN" sz="28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翻译状语后置句时，一般要把介宾短语提到谓语动词前，有的则不能提前，有的可提前可不提前，关键要看是否符合现代汉语的表达习惯。</a:t>
            </a:r>
            <a:endParaRPr lang="zh-CN" altLang="zh-CN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405458"/>
            <a:ext cx="11377264" cy="3352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下列各句中，不属于状语后置的一项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zh-CN" altLang="zh-CN" sz="2800" b="1" kern="100" dirty="0"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青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，取之于蓝，而青于蓝</a:t>
            </a:r>
            <a:endParaRPr lang="zh-CN" altLang="zh-CN" sz="2800" b="1" kern="100" dirty="0"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闻道也固先乎吾</a:t>
            </a:r>
            <a:endParaRPr lang="zh-CN" altLang="zh-CN" sz="2800" b="1" kern="100" dirty="0"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国以礼</a:t>
            </a:r>
            <a:endParaRPr lang="zh-CN" altLang="zh-CN" sz="2800" b="1" kern="100" dirty="0"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飘飘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乎如遗世独立</a:t>
            </a:r>
            <a:endParaRPr lang="zh-CN" altLang="zh-CN" sz="2800" b="1" kern="100" dirty="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9717" y="304699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334084"/>
            <a:ext cx="11412000" cy="1183942"/>
            <a:chOff x="406574" y="1081808"/>
            <a:chExt cx="11412000" cy="1183942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183942"/>
              <a:chOff x="406574" y="1081808"/>
              <a:chExt cx="11412000" cy="118394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068204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01654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项为一般句式。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549474"/>
            <a:ext cx="11377264" cy="33521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下列各句中，在译成现代汉语时介宾短语不能提前的一项是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以其无礼于晋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君子博学而日参省乎己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辇来于秦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州司临门，急于星火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9717" y="253895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478100"/>
            <a:ext cx="11412000" cy="1183942"/>
            <a:chOff x="406574" y="1081808"/>
            <a:chExt cx="11412000" cy="1183942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183942"/>
              <a:chOff x="406574" y="1081808"/>
              <a:chExt cx="11412000" cy="118394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068204"/>
              </a:xfrm>
              <a:prstGeom prst="roundRect">
                <a:avLst>
                  <a:gd name="adj" fmla="val 12642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05915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于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应译为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到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701" y="45155"/>
            <a:ext cx="11299010" cy="421132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【迁移运用】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赵广，合肥人，本李伯时家小史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书童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。伯时作画，每使侍左右，久之遂善画，尤工画马，几能乱真。建炎中陷贼，贼闻其善画，使图所虏妇人。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广毅然辞以实不能画，胁以白刃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，不从，遂断右手拇指遣去。而广平生实用左手。乱定，惟画观音大士而已。又数年，乃死，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今士大夫所藏伯时观音，多广笔也。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节选自陆游《老学庵笔记》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800" b="1" u="sng" kern="100" dirty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11200" algn="r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400" y="4256405"/>
            <a:ext cx="113741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赵广毅然以确实不能作画来推辞，贼人用刀子威胁他。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辞以实不能画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胁以白刃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均为状语后置句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00" y="5949950"/>
            <a:ext cx="11127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如今有地位的知识分子所藏的李伯时的观音画，大多是赵广的手笔。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574" y="189290"/>
            <a:ext cx="11413268" cy="207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818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主谓倒装句：感叹疑问只两种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主谓倒装在文言文中不多见，主要有以下两种形式：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一是感叹倒装，谓语后常有语气助词，一般用逗号隔开。如：甚矣，汝之不惠！二是疑问倒装，充当谓语的多是疑问词。如：谁为哀者？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8245" y="2205355"/>
            <a:ext cx="820928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下列各句中，不属于主谓倒装的一项是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贤哉，回也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渺渺兮予怀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宜乎百姓之谓我爱也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洎牧以谗诛，邯郸为郡</a:t>
            </a:r>
            <a:endParaRPr lang="zh-CN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1054892" y="474371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8245" y="58058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项为被动句</a:t>
            </a:r>
            <a:endParaRPr lang="zh-CN" altLang="zh-CN" sz="2800" kern="10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4" grpId="0"/>
      <p:bldP spid="34" grpId="1"/>
      <p:bldP spid="4" grpId="0"/>
      <p:bldP spid="4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6400" y="189230"/>
            <a:ext cx="11413490" cy="63265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718185" algn="just">
              <a:lnSpc>
                <a:spcPct val="100000"/>
              </a:lnSpc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二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省略句：主谓宾语加介词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省略是文言文中常见的语法现象，一般省略的是主语、宾语、介词。此外，与现代汉语不同的还有省略谓语。识别省略句的方法，主要有以下两种：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瞻前顾后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，看有无主语省略。所谓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瞻前顾后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，是指在理解句意时要注意该句前后的语境，因为主语可能会承前省略或蒙后省略。如《捕蛇者说》中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永州之野产异蛇，黑质而白章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黑质而白章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就承前省略了主语，补充出来，即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黑质而白章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。这种情况在文言文中非常普遍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indent="718185"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借助成分分析，判断有无省略。有些文言句子的谓语动词后面直接带了宾语，尤其是处所性宾语，这时就需要考虑宾语前面是否省略了介词。如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晋军函陵，秦军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氾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  <a:sym typeface="+mn-ea"/>
              </a:rPr>
              <a:t>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中，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为动词，而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函陵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氾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  <a:sym typeface="+mn-ea"/>
              </a:rPr>
              <a:t>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均为处所名词，所以前面应该省略了介词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261442"/>
            <a:ext cx="11377264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下列各句中，没有省略现象的一项是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度我至军中，公乃入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沛公军霸上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掭以尖草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是故弟子不必不如师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9717" y="290297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3861842"/>
            <a:ext cx="11412000" cy="2408078"/>
            <a:chOff x="406574" y="1081808"/>
            <a:chExt cx="11412000" cy="2408078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2408078"/>
              <a:chOff x="406574" y="1081808"/>
              <a:chExt cx="11412000" cy="240807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2292340"/>
              </a:xfrm>
              <a:prstGeom prst="roundRect">
                <a:avLst>
                  <a:gd name="adj" fmla="val 632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01654"/>
              <a:ext cx="10945216" cy="1949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度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前蒙后省略主语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军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后省略介词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于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 smtClean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掭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后省略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“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之</a:t>
              </a:r>
              <a:r>
                <a:rPr lang="en-US" altLang="zh-CN" sz="2800" kern="100" dirty="0">
                  <a:latin typeface="宋体" panose="02010600030101010101" pitchFamily="2" charset="-122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”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796875"/>
            <a:ext cx="11377264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补出下列句子中省略的成分。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夫战，勇气也。一鼓作气，再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而衰，三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而竭。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将军战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河北，臣战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河南。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竖子不足与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杀人如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不能举，刑人如恐不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胜。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军中无以为乐，请以剑舞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87679" y="15980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88435" y="15980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鼓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14022" y="22370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39511" y="22770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于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37989" y="289416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之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14022" y="35235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902454" y="35330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能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859514" y="4163393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702718" cy="4149874"/>
          </a:xfrm>
          <a:prstGeom prst="rect">
            <a:avLst/>
          </a:prstGeom>
          <a:solidFill>
            <a:srgbClr val="95373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603008" y="2188724"/>
            <a:ext cx="576064" cy="1906112"/>
            <a:chOff x="2998862" y="914496"/>
            <a:chExt cx="576064" cy="1259080"/>
          </a:xfrm>
        </p:grpSpPr>
        <p:sp>
          <p:nvSpPr>
            <p:cNvPr id="18" name="矩形 17"/>
            <p:cNvSpPr/>
            <p:nvPr/>
          </p:nvSpPr>
          <p:spPr>
            <a:xfrm>
              <a:off x="2998862" y="914496"/>
              <a:ext cx="576064" cy="903731"/>
            </a:xfrm>
            <a:prstGeom prst="rect">
              <a:avLst/>
            </a:prstGeom>
            <a:solidFill>
              <a:srgbClr val="9537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068970" y="973247"/>
              <a:ext cx="4032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kern="100" dirty="0" smtClean="0">
                  <a:solidFill>
                    <a:schemeClr val="bg1"/>
                  </a:solidFill>
                  <a:latin typeface="+mj-ea"/>
                  <a:ea typeface="+mj-ea"/>
                  <a:cs typeface="华文黑体" panose="02010600040101010101" pitchFamily="2" charset="-122"/>
                </a:rPr>
                <a:t>前备知识</a:t>
              </a:r>
              <a:endParaRPr lang="zh-CN" altLang="en-US" sz="1800" kern="100" dirty="0">
                <a:solidFill>
                  <a:schemeClr val="bg1"/>
                </a:solidFill>
                <a:latin typeface="+mj-ea"/>
                <a:ea typeface="+mj-ea"/>
                <a:cs typeface="华文黑体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38822" y="1821120"/>
            <a:ext cx="9479583" cy="2040721"/>
            <a:chOff x="4186994" y="2243774"/>
            <a:chExt cx="8003419" cy="1330036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4186994" y="3573810"/>
              <a:ext cx="8003419" cy="0"/>
            </a:xfrm>
            <a:prstGeom prst="line">
              <a:avLst/>
            </a:prstGeom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186994" y="2243774"/>
              <a:ext cx="8003419" cy="0"/>
            </a:xfrm>
            <a:prstGeom prst="line">
              <a:avLst/>
            </a:prstGeom>
            <a:ln>
              <a:solidFill>
                <a:srgbClr val="9537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3358520" y="1821204"/>
            <a:ext cx="8640960" cy="172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6200" b="1" kern="100" dirty="0">
                <a:latin typeface="+mj-ea"/>
                <a:ea typeface="+mj-ea"/>
                <a:cs typeface="华文黑体" panose="02010600040101010101" pitchFamily="2" charset="-122"/>
              </a:rPr>
              <a:t>固定句式</a:t>
            </a:r>
            <a:endParaRPr lang="zh-CN" altLang="zh-CN" sz="6200" b="1" kern="100" dirty="0">
              <a:latin typeface="+mj-ea"/>
              <a:ea typeface="+mj-ea"/>
              <a:cs typeface="华文黑体" panose="02010600040101010101" pitchFamily="2" charset="-122"/>
            </a:endParaRPr>
          </a:p>
          <a:p>
            <a:r>
              <a:rPr lang="zh-CN" altLang="zh-CN" sz="4400" b="1" kern="100" dirty="0">
                <a:latin typeface="+mj-ea"/>
                <a:ea typeface="+mj-ea"/>
                <a:cs typeface="华文黑体" panose="02010600040101010101" pitchFamily="2" charset="-122"/>
              </a:rPr>
              <a:t>见《大一轮》</a:t>
            </a:r>
            <a:r>
              <a:rPr lang="en-US" altLang="zh-CN" sz="4400" b="1" kern="100" dirty="0">
                <a:latin typeface="+mj-ea"/>
                <a:ea typeface="+mj-ea"/>
                <a:cs typeface="华文黑体" panose="02010600040101010101" pitchFamily="2" charset="-122"/>
              </a:rPr>
              <a:t>P169-170</a:t>
            </a:r>
            <a:endParaRPr lang="en-US" altLang="zh-CN" sz="4400" b="1" kern="100" dirty="0">
              <a:latin typeface="+mj-ea"/>
              <a:ea typeface="+mj-ea"/>
              <a:cs typeface="华文黑体" panose="02010600040101010101" pitchFamily="2" charset="-122"/>
            </a:endParaRPr>
          </a:p>
        </p:txBody>
      </p:sp>
      <p:pic>
        <p:nvPicPr>
          <p:cNvPr id="13" name="图片 12"/>
          <p:cNvPicPr preferRelativeResize="0"/>
          <p:nvPr/>
        </p:nvPicPr>
        <p:blipFill rotWithShape="1"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28948" r="54722" b="6528"/>
          <a:stretch>
            <a:fillRect/>
          </a:stretch>
        </p:blipFill>
        <p:spPr>
          <a:xfrm>
            <a:off x="270592" y="1819588"/>
            <a:ext cx="1782000" cy="5040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98880" y="1413510"/>
            <a:ext cx="5240655" cy="4523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文言固定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句式是指由几个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文言虚词搭配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而成的一种固定形式的句子，这些句式在文言中有其较为固定的意义，阅读时，掌握和熟记这些较为固定的意义，有助于掌握和理解整个句子的意义 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8932" y="1921792"/>
            <a:ext cx="2515066" cy="350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98880" y="260985"/>
            <a:ext cx="90766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718185" algn="just">
              <a:lnSpc>
                <a:spcPct val="100000"/>
              </a:lnSpc>
              <a:tabLst>
                <a:tab pos="2070735" algn="l"/>
              </a:tabLst>
            </a:pP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三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)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固定句式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固定结构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)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  <a:sym typeface="+mn-ea"/>
              </a:rPr>
              <a:t>：</a:t>
            </a:r>
            <a:endParaRPr lang="zh-CN" altLang="zh-CN" sz="4400" b="1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400" y="333375"/>
            <a:ext cx="11377295" cy="6283960"/>
          </a:xfrm>
          <a:prstGeom prst="rect">
            <a:avLst/>
          </a:prstGeom>
        </p:spPr>
        <p:txBody>
          <a:bodyPr wrap="square" lIns="121898" tIns="60948" rIns="121898" bIns="60948">
            <a:noAutofit/>
          </a:bodyPr>
          <a:lstStyle/>
          <a:p>
            <a:pPr indent="718185" algn="just">
              <a:lnSpc>
                <a:spcPct val="100000"/>
              </a:lnSpc>
              <a:tabLst>
                <a:tab pos="2070735" algn="l"/>
              </a:tabLst>
            </a:pP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三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固定句式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固定结构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：</a:t>
            </a:r>
            <a:endParaRPr lang="zh-CN" altLang="zh-CN" sz="4400" b="1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tabLst>
                <a:tab pos="2070735" algn="l"/>
              </a:tabLst>
            </a:pPr>
            <a:endParaRPr lang="zh-CN" altLang="zh-CN" sz="4400" b="1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tabLst>
                <a:tab pos="2070735" algn="l"/>
              </a:tabLst>
            </a:pP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陈述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疑问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反问</a:t>
            </a:r>
            <a:r>
              <a:rPr lang="en-US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   </a:t>
            </a:r>
            <a:r>
              <a:rPr lang="zh-CN" altLang="zh-CN" sz="44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揣度</a:t>
            </a:r>
            <a:endParaRPr lang="zh-CN" altLang="zh-CN" sz="4400" b="1" kern="100" dirty="0">
              <a:latin typeface="Times New Roman" panose="02020603050405020304" pitchFamily="18" charset="0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endParaRPr lang="zh-CN" altLang="zh-CN" sz="4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4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《大一轮》</a:t>
            </a:r>
            <a:r>
              <a:rPr lang="en-US" altLang="zh-CN" sz="4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P172-173</a:t>
            </a:r>
            <a:endParaRPr lang="en-US" altLang="zh-CN" sz="4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607695" y="228600"/>
            <a:ext cx="9265920" cy="6339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固定句式一：表反诘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1. 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“不亦……乎”</a:t>
            </a:r>
            <a:r>
              <a:rPr lang="zh-CN" altLang="en-US" sz="2800" b="1">
                <a:latin typeface="Arial" panose="020B0604020202020204" pitchFamily="34" charset="0"/>
              </a:rPr>
              <a:t>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“不为……乎”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译作“不是……吗？”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（1）求剑若此，不亦惑乎？（《吕氏春秋 察今》）</a:t>
            </a:r>
            <a:br>
              <a:rPr lang="zh-CN" altLang="en-US" sz="2800" b="1">
                <a:latin typeface="Arial" panose="020B0604020202020204" pitchFamily="34" charset="0"/>
              </a:rPr>
            </a:br>
            <a:r>
              <a:rPr lang="zh-CN" altLang="en-US" sz="2800" b="1">
                <a:latin typeface="Arial" panose="020B0604020202020204" pitchFamily="34" charset="0"/>
              </a:rPr>
              <a:t>       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（2） 此不为远者小而近者大乎？（《列子 汤问》）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（3）人不知而不愠，不亦君子乎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80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zh-CN" altLang="en-US" sz="2800" b="1">
                <a:latin typeface="Arial" panose="020B0604020202020204" pitchFamily="34" charset="0"/>
              </a:rPr>
              <a:t>4）阻而鼓之，不亦可乎？</a:t>
            </a:r>
            <a:endParaRPr lang="zh-CN" altLang="en-US" sz="2800" b="1">
              <a:latin typeface="Arial" panose="020B0604020202020204" pitchFamily="34" charset="0"/>
            </a:endParaRPr>
          </a:p>
          <a:p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1486535" y="2277110"/>
            <a:ext cx="6016625" cy="52197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译文：像这样求剑，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糊涂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1648460" y="3502025"/>
            <a:ext cx="5654040" cy="52197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译文：这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远的小而近的大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吗</a:t>
            </a:r>
            <a:r>
              <a:rPr lang="en-US" altLang="zh-CN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endParaRPr lang="en-US" altLang="zh-CN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1414942" y="4798116"/>
            <a:ext cx="9478010" cy="52197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译：别人不了解自己，自己却不怨恨，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有修养的人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1414985" y="6166062"/>
            <a:ext cx="7690485" cy="52197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译：阻敌于险地而进攻他们，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不也是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可以的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5125" grpId="0" bldLvl="0" animBg="1"/>
      <p:bldP spid="5126" grpId="0" bldLvl="0" animBg="1"/>
      <p:bldP spid="5127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/>
          <p:nvPr/>
        </p:nvSpPr>
        <p:spPr>
          <a:xfrm>
            <a:off x="838835" y="260985"/>
            <a:ext cx="9392285" cy="2121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2 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“何……之有”</a:t>
            </a:r>
            <a:r>
              <a:rPr lang="zh-CN" altLang="en-US" b="1">
                <a:latin typeface="Arial" panose="020B0604020202020204" pitchFamily="34" charset="0"/>
              </a:rPr>
              <a:t>连用，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（1）宋何罪之有？（《墨子 公输》）</a:t>
            </a:r>
            <a:br>
              <a:rPr lang="zh-CN" altLang="en-US" b="1">
                <a:latin typeface="Arial" panose="020B0604020202020204" pitchFamily="34" charset="0"/>
              </a:rPr>
            </a:br>
            <a:endParaRPr lang="zh-CN" altLang="en-US" b="1">
              <a:latin typeface="Arial" panose="020B0604020202020204" pitchFamily="34" charset="0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680085" y="2286635"/>
            <a:ext cx="9166860" cy="3412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3. 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“何（</a:t>
            </a:r>
            <a:r>
              <a:rPr lang="zh-CN" altLang="en-US">
                <a:solidFill>
                  <a:srgbClr val="FF3300"/>
                </a:solidFill>
                <a:latin typeface="Arial" panose="020B0604020202020204" pitchFamily="34" charset="0"/>
              </a:rPr>
              <a:t>奚）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以……为”、“何（奚、曷）……”译作：</a:t>
            </a: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（1）是社稷之臣也，何以伐为？（《论语·季氏》）</a:t>
            </a:r>
            <a:br>
              <a:rPr lang="zh-CN" altLang="en-US" b="1">
                <a:latin typeface="Arial" panose="020B0604020202020204" pitchFamily="34" charset="0"/>
              </a:rPr>
            </a:b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（2）"天之亡我，我何渡为？"（《史记·项羽本纪》）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>
                <a:latin typeface="Arial" panose="020B0604020202020204" pitchFamily="34" charset="0"/>
              </a:rPr>
              <a:t>（3）</a:t>
            </a:r>
            <a:r>
              <a:rPr lang="zh-CN" altLang="en-US" b="1">
                <a:latin typeface="Arial" panose="020B0604020202020204" pitchFamily="34" charset="0"/>
              </a:rPr>
              <a:t>奚以之九万里而南为？（《逍遥游》）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6704760" y="152428"/>
            <a:ext cx="3388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固定句式一：表反诘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2208128" y="762141"/>
            <a:ext cx="38531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译作：“有什么……呢？”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2284342" y="1676710"/>
            <a:ext cx="3549650" cy="42354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译文：宋国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有什么</a:t>
            </a:r>
            <a:r>
              <a:rPr lang="zh-CN" altLang="en-US" b="1">
                <a:latin typeface="Arial" panose="020B0604020202020204" pitchFamily="34" charset="0"/>
              </a:rPr>
              <a:t>罪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2284342" y="2591280"/>
            <a:ext cx="668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“要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干什么呢？”、 “为什么要</a:t>
            </a:r>
            <a:r>
              <a:rPr lang="en-US" altLang="zh-CN" b="1">
                <a:solidFill>
                  <a:srgbClr val="0000FF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呢？”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1270882" y="3734477"/>
            <a:ext cx="6916420" cy="42354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译：颛臾是我们鲁国的臣国，</a:t>
            </a:r>
            <a:r>
              <a:rPr lang="zh-CN" altLang="en-US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为什么要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攻打它</a:t>
            </a:r>
            <a:r>
              <a:rPr lang="zh-CN" altLang="en-US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54" name="Text Box 10"/>
          <p:cNvSpPr txBox="1"/>
          <p:nvPr/>
        </p:nvSpPr>
        <p:spPr>
          <a:xfrm>
            <a:off x="1342390" y="4763135"/>
            <a:ext cx="7079615" cy="42354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译文：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"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上天要灭亡我，我还</a:t>
            </a:r>
            <a:r>
              <a:rPr lang="zh-CN" altLang="en-US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渡江</a:t>
            </a:r>
            <a:r>
              <a:rPr lang="zh-CN" altLang="en-US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干什么呢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"</a:t>
            </a:r>
            <a:r>
              <a:rPr lang="en-US" altLang="zh-CN" b="1">
                <a:latin typeface="Arial" panose="020B0604020202020204" pitchFamily="34" charset="0"/>
              </a:rPr>
              <a:t> </a:t>
            </a:r>
            <a:endParaRPr lang="en-US" altLang="zh-CN" b="1">
              <a:latin typeface="Arial" panose="020B0604020202020204" pitchFamily="34" charset="0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1415013" y="5792272"/>
            <a:ext cx="5539740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为什么要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飞上九万里的高空再向南飞</a:t>
            </a:r>
            <a:r>
              <a:rPr lang="zh-CN" altLang="en-US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呢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ldLvl="0" animBg="1"/>
      <p:bldP spid="6154" grpId="0" bldLvl="0" animBg="1"/>
      <p:bldP spid="6154" grpId="1" animBg="1"/>
      <p:bldP spid="6155" grpId="0" bldLvl="0" animBg="1"/>
      <p:bldP spid="6155" grpId="1" animBg="1"/>
      <p:bldP spid="6153" grpId="0" animBg="1"/>
      <p:bldP spid="615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1153795" y="685800"/>
            <a:ext cx="8080375" cy="15659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4、“岂……乎（哉）”</a:t>
            </a: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译作：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"难道……吗？"、"怎么……呢？" 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latin typeface="Arial" panose="020B0604020202020204" pitchFamily="34" charset="0"/>
              </a:rPr>
              <a:t> 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b="1">
                <a:latin typeface="Arial" panose="020B0604020202020204" pitchFamily="34" charset="0"/>
              </a:rPr>
              <a:t>（1）日夜望将军 至，岂敢反乎！（《鸿门宴》）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1126490" y="3069590"/>
            <a:ext cx="8489315" cy="3352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5、“如何（何如）”、“奈何”、“若何（何若）”</a:t>
            </a: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译作：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“怎么样（的）”、“为什么”、“怎么办”等。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  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（1） 取吾璧，不予我城，奈何？（《廉颇蔺相如列传》）</a:t>
            </a:r>
            <a:br>
              <a:rPr lang="zh-CN" altLang="en-US" b="1">
                <a:latin typeface="Arial" panose="020B0604020202020204" pitchFamily="34" charset="0"/>
              </a:rPr>
            </a:br>
            <a:r>
              <a:rPr lang="zh-CN" altLang="en-US" b="1">
                <a:latin typeface="Arial" panose="020B0604020202020204" pitchFamily="34" charset="0"/>
              </a:rPr>
              <a:t>        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  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（2）非国家之利也，若何从之？《左传 襄公二十六年》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2208128" y="152428"/>
            <a:ext cx="3388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固定句式一：表反诘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1979485" y="5868487"/>
            <a:ext cx="2673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 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4" name="Text Box 6"/>
          <p:cNvSpPr txBox="1"/>
          <p:nvPr/>
        </p:nvSpPr>
        <p:spPr>
          <a:xfrm>
            <a:off x="1486725" y="2418517"/>
            <a:ext cx="7834630" cy="38608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b="1">
                <a:latin typeface="Arial" panose="020B0604020202020204" pitchFamily="34" charset="0"/>
              </a:rPr>
              <a:t>译：我们日日夜夜盼望项将军的到来，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怎么</a:t>
            </a:r>
            <a:r>
              <a:rPr lang="zh-CN" altLang="en-US" b="1">
                <a:latin typeface="Arial" panose="020B0604020202020204" pitchFamily="34" charset="0"/>
              </a:rPr>
              <a:t>敢背叛他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7175" name="Text Box 7"/>
          <p:cNvSpPr txBox="1"/>
          <p:nvPr/>
        </p:nvSpPr>
        <p:spPr>
          <a:xfrm>
            <a:off x="1126490" y="4549140"/>
            <a:ext cx="6812280" cy="42354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译：拿了我的璧玉，不给我城，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怎么办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7176" name="Text Box 8"/>
          <p:cNvSpPr txBox="1"/>
          <p:nvPr/>
        </p:nvSpPr>
        <p:spPr>
          <a:xfrm>
            <a:off x="1054735" y="5589905"/>
            <a:ext cx="10716895" cy="42354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译：（对楚国作战）不是从国家利益的角度来考虑，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为什么要</a:t>
            </a:r>
            <a:r>
              <a:rPr lang="zh-CN" altLang="en-US" b="1">
                <a:latin typeface="Arial" panose="020B0604020202020204" pitchFamily="34" charset="0"/>
              </a:rPr>
              <a:t>听从这种主张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pic>
        <p:nvPicPr>
          <p:cNvPr id="6153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2829" y="0"/>
            <a:ext cx="2497600" cy="18291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 animBg="1"/>
      <p:bldP spid="7176" grpId="0" animBg="1"/>
      <p:bldP spid="7176" grpId="1" animBg="1"/>
      <p:bldP spid="7174" grpId="0" animBg="1"/>
      <p:bldP spid="7174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1231265" y="685800"/>
            <a:ext cx="933958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6、“非……欤”</a:t>
            </a:r>
            <a:br>
              <a:rPr lang="zh-CN" altLang="en-US" b="1">
                <a:latin typeface="Arial" panose="020B0604020202020204" pitchFamily="34" charset="0"/>
              </a:rPr>
            </a:br>
            <a:r>
              <a:rPr lang="zh-CN" altLang="en-US" b="1">
                <a:latin typeface="Arial" panose="020B0604020202020204" pitchFamily="34" charset="0"/>
              </a:rPr>
              <a:t>例：子非三闾大夫欤？（《屈原列传》）</a:t>
            </a:r>
            <a:br>
              <a:rPr lang="zh-CN" altLang="en-US" b="1">
                <a:latin typeface="Arial" panose="020B0604020202020204" pitchFamily="34" charset="0"/>
              </a:rPr>
            </a:br>
            <a:endParaRPr lang="zh-CN" altLang="en-US" b="1">
              <a:latin typeface="Arial" panose="020B0604020202020204" pitchFamily="34" charset="0"/>
            </a:endParaRPr>
          </a:p>
          <a:p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7、“宁……耶”</a:t>
            </a:r>
            <a:r>
              <a:rPr lang="zh-CN" altLang="en-US" b="1">
                <a:latin typeface="Arial" panose="020B0604020202020204" pitchFamily="34" charset="0"/>
              </a:rPr>
              <a:t> </a:t>
            </a:r>
            <a:br>
              <a:rPr lang="zh-CN" altLang="en-US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zh-CN" altLang="en-US" b="1">
                <a:latin typeface="Arial" panose="020B0604020202020204" pitchFamily="34" charset="0"/>
              </a:rPr>
              <a:t>例： 宁知此为归骨所耶？（《祭妹文》）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1" name="Text Box 3"/>
          <p:cNvSpPr txBox="1"/>
          <p:nvPr/>
        </p:nvSpPr>
        <p:spPr>
          <a:xfrm>
            <a:off x="1199071" y="3717346"/>
            <a:ext cx="8743982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8、“独……耶”、“ 独……哉”</a:t>
            </a:r>
            <a:br>
              <a:rPr lang="zh-CN" altLang="en-US" b="1">
                <a:latin typeface="Arial" panose="020B0604020202020204" pitchFamily="34" charset="0"/>
              </a:rPr>
            </a:br>
            <a:r>
              <a:rPr lang="zh-CN" altLang="en-US" b="1">
                <a:latin typeface="Arial" panose="020B0604020202020204" pitchFamily="34" charset="0"/>
              </a:rPr>
              <a:t>例： 独不怜公子之姊耶？（《信陵君窃符救赵》）</a:t>
            </a:r>
            <a:br>
              <a:rPr lang="zh-CN" altLang="en-US" b="1">
                <a:latin typeface="Arial" panose="020B0604020202020204" pitchFamily="34" charset="0"/>
              </a:rPr>
            </a:br>
            <a:endParaRPr lang="zh-CN" altLang="en-US" b="1">
              <a:latin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</a:endParaRPr>
          </a:p>
          <a:p>
            <a:r>
              <a:rPr lang="zh-CN" altLang="en-US" b="1">
                <a:latin typeface="Arial" panose="020B0604020202020204" pitchFamily="34" charset="0"/>
              </a:rPr>
              <a:t>例： 相如虽驽，独畏廉将军哉？（《廉颇蔺相如列传》）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2208128" y="152428"/>
            <a:ext cx="3388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固定句式一：表反诘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4342123" y="609713"/>
            <a:ext cx="354711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译作：“不是……吗”。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1775086" y="1624612"/>
            <a:ext cx="3855720" cy="4603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译文：您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不是</a:t>
            </a:r>
            <a:r>
              <a:rPr lang="zh-CN" altLang="en-US" b="1">
                <a:latin typeface="Arial" panose="020B0604020202020204" pitchFamily="34" charset="0"/>
              </a:rPr>
              <a:t>三闾大夫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吗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4265909" y="2133995"/>
            <a:ext cx="4771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译作：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“哪里（怎么）……呢”。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1486740" y="3069519"/>
            <a:ext cx="6694805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哪里</a:t>
            </a:r>
            <a:r>
              <a:rPr lang="zh-CN" altLang="en-US" b="1">
                <a:latin typeface="Arial" panose="020B0604020202020204" pitchFamily="34" charset="0"/>
              </a:rPr>
              <a:t>会想到这里是掩埋你骸骨的地方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b="1">
                <a:latin typeface="Arial" panose="020B0604020202020204" pitchFamily="34" charset="0"/>
              </a:rPr>
              <a:t>？ 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6566623" y="3686858"/>
            <a:ext cx="38531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相当于：“难道……吗”。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1702118" y="4654141"/>
            <a:ext cx="5692140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难道</a:t>
            </a:r>
            <a:r>
              <a:rPr lang="zh-CN" altLang="en-US" b="1">
                <a:latin typeface="Arial" panose="020B0604020202020204" pitchFamily="34" charset="0"/>
              </a:rPr>
              <a:t>公子你就不可怜您的姐姐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吗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1630927" y="5805607"/>
            <a:ext cx="6916420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译文：相如我虽然才能低下，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难道</a:t>
            </a:r>
            <a:r>
              <a:rPr lang="zh-CN" altLang="en-US" b="1">
                <a:latin typeface="Arial" panose="020B0604020202020204" pitchFamily="34" charset="0"/>
              </a:rPr>
              <a:t>就怕廉将军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吗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pic>
        <p:nvPicPr>
          <p:cNvPr id="7180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2829" y="0"/>
            <a:ext cx="2497600" cy="22102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 animBg="1"/>
      <p:bldP spid="8202" grpId="0" animBg="1"/>
      <p:bldP spid="8202" grpId="1" animBg="1"/>
      <p:bldP spid="8203" grpId="0" animBg="1"/>
      <p:bldP spid="8203" grpId="1" animBg="1"/>
      <p:bldP spid="8200" grpId="0" animBg="1"/>
      <p:bldP spid="820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1750843" y="152428"/>
            <a:ext cx="352331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固定句式二：表疑问</a:t>
            </a:r>
            <a:endParaRPr lang="zh-CN" altLang="en-US" sz="28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8195" name="Text Box 3"/>
          <p:cNvSpPr txBox="1"/>
          <p:nvPr/>
        </p:nvSpPr>
        <p:spPr>
          <a:xfrm>
            <a:off x="729615" y="909320"/>
            <a:ext cx="11060430" cy="357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1. 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“庸……乎”</a:t>
            </a: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例： 吾师道也，夫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庸</a:t>
            </a:r>
            <a:r>
              <a:rPr lang="zh-CN" altLang="en-US" sz="2800" b="1">
                <a:latin typeface="Arial" panose="020B0604020202020204" pitchFamily="34" charset="0"/>
              </a:rPr>
              <a:t>之其年之先后生于吾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乎</a:t>
            </a:r>
            <a:r>
              <a:rPr lang="zh-CN" altLang="en-US" sz="2800" b="1">
                <a:latin typeface="Arial" panose="020B0604020202020204" pitchFamily="34" charset="0"/>
              </a:rPr>
              <a:t>？（韩愈《师说》）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br>
              <a:rPr lang="zh-CN" altLang="en-US" sz="2800" b="1">
                <a:latin typeface="Arial" panose="020B0604020202020204" pitchFamily="34" charset="0"/>
              </a:rPr>
            </a:br>
            <a:r>
              <a:rPr lang="zh-CN" altLang="en-US" sz="2800" b="1">
                <a:latin typeface="Arial" panose="020B0604020202020204" pitchFamily="34" charset="0"/>
              </a:rPr>
              <a:t> 2. 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“如（奈、若）……何”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例：以残年之力，曾不能毁山之一毛，其如土石何？（《列子 汤问》）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4006843" y="837057"/>
            <a:ext cx="58991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相当于：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“哪里（怎么）……呢？”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2062699" y="2276856"/>
            <a:ext cx="91205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译文：我学的是道理，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哪里</a:t>
            </a:r>
            <a:r>
              <a:rPr lang="zh-CN" altLang="en-US" sz="2800" b="1">
                <a:latin typeface="Arial" panose="020B0604020202020204" pitchFamily="34" charset="0"/>
              </a:rPr>
              <a:t>管他的年岁比我大还是小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sz="2800" b="1">
                <a:latin typeface="Arial" panose="020B0604020202020204" pitchFamily="34" charset="0"/>
              </a:rPr>
              <a:t>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2236759" y="3357174"/>
            <a:ext cx="83978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相当于：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“对……怎么样”、“能把……怎么样”。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1231265" y="4725670"/>
            <a:ext cx="105321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译文：凭你衰老的年纪和余力，还不能去掉山上的一草一木，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能把</a:t>
            </a:r>
            <a:r>
              <a:rPr lang="zh-CN" altLang="en-US" sz="2800" b="1">
                <a:latin typeface="Arial" panose="020B0604020202020204" pitchFamily="34" charset="0"/>
              </a:rPr>
              <a:t>土和石头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怎么样呢</a:t>
            </a:r>
            <a:r>
              <a:rPr lang="zh-CN" altLang="en-US" sz="2800" b="1">
                <a:latin typeface="Arial" panose="020B0604020202020204" pitchFamily="34" charset="0"/>
              </a:rPr>
              <a:t>？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23" grpId="0"/>
      <p:bldP spid="9223" grpId="1"/>
      <p:bldP spid="9224" grpId="0"/>
      <p:bldP spid="922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1584325" y="2853690"/>
            <a:ext cx="929767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4、“安……乎”、“安……哉”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 然刘豫州新败之后，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安</a:t>
            </a:r>
            <a:r>
              <a:rPr lang="zh-CN" altLang="en-US" sz="2800" b="1">
                <a:latin typeface="Arial" panose="020B0604020202020204" pitchFamily="34" charset="0"/>
              </a:rPr>
              <a:t>能抗此难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乎</a:t>
            </a:r>
            <a:r>
              <a:rPr lang="zh-CN" altLang="en-US" sz="2800" b="1">
                <a:latin typeface="Arial" panose="020B0604020202020204" pitchFamily="34" charset="0"/>
              </a:rPr>
              <a:t>？（《赤壁之战》）</a:t>
            </a:r>
            <a:br>
              <a:rPr lang="zh-CN" altLang="en-US" sz="2800" b="1">
                <a:latin typeface="Arial" panose="020B0604020202020204" pitchFamily="34" charset="0"/>
              </a:rPr>
            </a:b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 燕雀安知鸿鹄之志哉？（《史记·陈涉世家》） 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0400" y="5716058"/>
            <a:ext cx="2476959" cy="10765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4"/>
          <p:cNvSpPr txBox="1"/>
          <p:nvPr/>
        </p:nvSpPr>
        <p:spPr>
          <a:xfrm>
            <a:off x="1827057" y="76214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固定句式二：表疑问</a:t>
            </a:r>
            <a:endParaRPr lang="zh-CN" altLang="en-US" sz="28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1486697" y="765330"/>
            <a:ext cx="82343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3、“何也（何……也）”、“何哉（何……哉）”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 而此独以钟名，何哉？（苏轼《石钟山记》）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2131900" y="1197243"/>
            <a:ext cx="87477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相当于：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“为什么呢”、“什么……呢？”、“怎么……呢？”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7"/>
          <p:cNvSpPr txBox="1"/>
          <p:nvPr/>
        </p:nvSpPr>
        <p:spPr>
          <a:xfrm>
            <a:off x="1846770" y="2205172"/>
            <a:ext cx="6916420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译文：但这座山单单用钟命名，这又是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为什么呢？</a:t>
            </a:r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2284342" y="3285476"/>
            <a:ext cx="62992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相当于：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“怎么……呢”、“哪里……呢”。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Text Box 9"/>
          <p:cNvSpPr txBox="1"/>
          <p:nvPr/>
        </p:nvSpPr>
        <p:spPr>
          <a:xfrm>
            <a:off x="2062480" y="4293870"/>
            <a:ext cx="8551545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译文：但是刘豫州刚败之后，又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怎么</a:t>
            </a:r>
            <a:r>
              <a:rPr lang="zh-CN" altLang="en-US" b="1">
                <a:latin typeface="Arial" panose="020B0604020202020204" pitchFamily="34" charset="0"/>
              </a:rPr>
              <a:t>能抵抗得住曹操的攻势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b="1">
                <a:latin typeface="Arial" panose="020B0604020202020204" pitchFamily="34" charset="0"/>
              </a:rPr>
              <a:t>？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10250" name="Text Box 10"/>
          <p:cNvSpPr txBox="1"/>
          <p:nvPr/>
        </p:nvSpPr>
        <p:spPr>
          <a:xfrm>
            <a:off x="2206872" y="5661448"/>
            <a:ext cx="5776595" cy="460375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译文：燕雀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哪里</a:t>
            </a:r>
            <a:r>
              <a:rPr lang="zh-CN" altLang="en-US" b="1">
                <a:latin typeface="Arial" panose="020B0604020202020204" pitchFamily="34" charset="0"/>
              </a:rPr>
              <a:t>知道鸿鹄的远大志向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呢</a:t>
            </a:r>
            <a:r>
              <a:rPr lang="zh-CN" altLang="en-US" b="1">
                <a:latin typeface="Arial" panose="020B0604020202020204" pitchFamily="34" charset="0"/>
              </a:rPr>
              <a:t>？ </a:t>
            </a:r>
            <a:endParaRPr lang="zh-CN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50" grpId="0" bldLvl="0" animBg="1"/>
      <p:bldP spid="10249" grpId="0" animBg="1"/>
      <p:bldP spid="10249" grpId="1" animBg="1"/>
      <p:bldP spid="10248" grpId="0"/>
      <p:bldP spid="10248" grpId="1"/>
      <p:bldP spid="10247" grpId="0" animBg="1"/>
      <p:bldP spid="10247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/>
          <p:nvPr/>
        </p:nvSpPr>
        <p:spPr>
          <a:xfrm>
            <a:off x="1750843" y="152428"/>
            <a:ext cx="3388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固定句式三：表选择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868680" y="914400"/>
            <a:ext cx="10434320" cy="4142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1. 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“不……则”、“不……即”</a:t>
            </a:r>
            <a:r>
              <a:rPr lang="zh-CN" altLang="en-US" sz="2800" b="1">
                <a:latin typeface="Arial" panose="020B0604020202020204" pitchFamily="34" charset="0"/>
              </a:rPr>
              <a:t>，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（1）战者，必然之势也，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不</a:t>
            </a:r>
            <a:r>
              <a:rPr lang="zh-CN" altLang="en-US" sz="2800" b="1">
                <a:latin typeface="Arial" panose="020B0604020202020204" pitchFamily="34" charset="0"/>
              </a:rPr>
              <a:t>先于我，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则</a:t>
            </a:r>
            <a:r>
              <a:rPr lang="zh-CN" altLang="en-US" sz="2800" b="1">
                <a:latin typeface="Arial" panose="020B0604020202020204" pitchFamily="34" charset="0"/>
              </a:rPr>
              <a:t>先于彼，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不</a:t>
            </a:r>
            <a:r>
              <a:rPr lang="zh-CN" altLang="en-US" sz="2800" b="1">
                <a:latin typeface="Arial" panose="020B0604020202020204" pitchFamily="34" charset="0"/>
              </a:rPr>
              <a:t>出于西，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则</a:t>
            </a:r>
            <a:r>
              <a:rPr lang="zh-CN" altLang="en-US" sz="2800" b="1">
                <a:latin typeface="Arial" panose="020B0604020202020204" pitchFamily="34" charset="0"/>
              </a:rPr>
              <a:t>出于北。（苏轼《教战守策》）</a:t>
            </a:r>
            <a:br>
              <a:rPr lang="zh-CN" altLang="en-US" sz="2800" b="1">
                <a:latin typeface="Arial" panose="020B0604020202020204" pitchFamily="34" charset="0"/>
              </a:rPr>
            </a:b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（2）方春，百姓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不</a:t>
            </a:r>
            <a:r>
              <a:rPr lang="zh-CN" altLang="en-US" sz="2800" b="1">
                <a:latin typeface="Arial" panose="020B0604020202020204" pitchFamily="34" charset="0"/>
              </a:rPr>
              <a:t>耕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即</a:t>
            </a:r>
            <a:r>
              <a:rPr lang="zh-CN" altLang="en-US" sz="2800" b="1">
                <a:latin typeface="Arial" panose="020B0604020202020204" pitchFamily="34" charset="0"/>
              </a:rPr>
              <a:t>蚕，隙不可夺。（孙樵《书何易于》）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1270332" y="1413750"/>
            <a:ext cx="6975475" cy="43561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译作：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“不是（这样），就是（那样）”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910590" y="2935605"/>
            <a:ext cx="10727690" cy="91186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译文：发生战争，是必然的趋势，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从我方发动，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从敌方发动，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在西边发生，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在北边发生。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790575" y="4933315"/>
            <a:ext cx="10905490" cy="50165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译文：正当春季，老百姓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耕种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养蚕，一点时间也分不出来。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body" idx="4294967295"/>
          </p:nvPr>
        </p:nvSpPr>
        <p:spPr>
          <a:xfrm>
            <a:off x="1674629" y="228642"/>
            <a:ext cx="8688409" cy="6478199"/>
          </a:xfrm>
        </p:spPr>
        <p:txBody>
          <a:bodyPr vert="horz" wrap="square" lIns="91456" tIns="45728" rIns="91456" bIns="45728" anchor="t" anchorCtr="0"/>
          <a:lstStyle/>
          <a:p>
            <a:pPr eaLnBrk="1" hangingPunct="1">
              <a:buNone/>
            </a:pPr>
            <a:r>
              <a:rPr lang="zh-CN" altLang="en-US" b="1"/>
              <a:t>  </a:t>
            </a:r>
            <a:endParaRPr lang="zh-CN" altLang="en-US" b="1"/>
          </a:p>
        </p:txBody>
      </p:sp>
      <p:sp>
        <p:nvSpPr>
          <p:cNvPr id="11267" name="Text Box 3"/>
          <p:cNvSpPr txBox="1"/>
          <p:nvPr/>
        </p:nvSpPr>
        <p:spPr>
          <a:xfrm>
            <a:off x="713740" y="717550"/>
            <a:ext cx="8611870" cy="1252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2、“孰若”</a:t>
            </a:r>
            <a:r>
              <a:rPr lang="zh-CN" altLang="en-US" sz="2800" b="1">
                <a:latin typeface="Arial" panose="020B0604020202020204" pitchFamily="34" charset="0"/>
              </a:rPr>
              <a:t>，   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例：与其坐而待亡，孰若起而拯之？（《冯婉珍》）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713740" y="2667635"/>
            <a:ext cx="96488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 </a:t>
            </a:r>
            <a:r>
              <a:rPr lang="zh-CN" altLang="en-US" sz="2800" b="1">
                <a:latin typeface="Arial" panose="020B0604020202020204" pitchFamily="34" charset="0"/>
              </a:rPr>
              <a:t>3、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“……孰与（孰若）……”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zh-CN" altLang="en-US" sz="28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 我孰与城北徐公美？（《邹忌讽齐王纳谏》）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zh-CN" altLang="en-US" sz="2800" b="1">
              <a:latin typeface="Arial" panose="020B0604020202020204" pitchFamily="34" charset="0"/>
            </a:endParaRPr>
          </a:p>
          <a:p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 公之视廉将军孰与秦王。（《廉颇蔺相如列传》）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827057" y="76214"/>
            <a:ext cx="3388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固定句式三：表选择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3656196" y="829479"/>
            <a:ext cx="4115435" cy="4781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相当于：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“哪里比得上”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Text Box 8"/>
          <p:cNvSpPr txBox="1"/>
          <p:nvPr/>
        </p:nvSpPr>
        <p:spPr>
          <a:xfrm>
            <a:off x="608563" y="1972056"/>
            <a:ext cx="87630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与其坐着等死，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哪里比得上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奋起抵抗拯救我们的村庄。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7" name="Text Box 9"/>
          <p:cNvSpPr txBox="1"/>
          <p:nvPr/>
        </p:nvSpPr>
        <p:spPr>
          <a:xfrm>
            <a:off x="852805" y="3201035"/>
            <a:ext cx="109213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译作：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“……和（同、跟）……相比，谁（哪个、哪样）……”、“……比……怎么样？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Text Box 10"/>
          <p:cNvSpPr txBox="1"/>
          <p:nvPr/>
        </p:nvSpPr>
        <p:spPr>
          <a:xfrm>
            <a:off x="1775086" y="5014172"/>
            <a:ext cx="6260465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译文：我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城北徐公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更美？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1702597" y="6165652"/>
            <a:ext cx="733298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译文：你们看廉将军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秦王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哪个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更厉害？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5" grpId="0"/>
      <p:bldP spid="12296" grpId="0"/>
      <p:bldP spid="12297" grpId="0"/>
      <p:bldP spid="12298" grpId="0" bldLvl="0" animBg="1"/>
      <p:bldP spid="12299" grpId="0" animBg="1"/>
      <p:bldP spid="1229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>
            <a:off x="11743945" y="486893"/>
            <a:ext cx="0" cy="5904656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2277666"/>
            <a:ext cx="12190413" cy="30644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标题 2"/>
          <p:cNvSpPr txBox="1"/>
          <p:nvPr/>
        </p:nvSpPr>
        <p:spPr>
          <a:xfrm>
            <a:off x="1137651" y="3141469"/>
            <a:ext cx="9915111" cy="919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zh-CN" sz="5000" b="1" kern="100" dirty="0">
                <a:solidFill>
                  <a:schemeClr val="bg1"/>
                </a:solidFill>
                <a:latin typeface="+mj-ea"/>
                <a:cs typeface="华文黑体" panose="02010600040101010101" pitchFamily="2" charset="-122"/>
              </a:rPr>
              <a:t>活动一　掌握判断句和被动句</a:t>
            </a:r>
            <a:endParaRPr lang="zh-CN" altLang="zh-CN" sz="5000" b="1" kern="100" dirty="0">
              <a:solidFill>
                <a:schemeClr val="bg1"/>
              </a:solidFill>
              <a:latin typeface="+mj-ea"/>
              <a:cs typeface="华文黑体" panose="0201060004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22598" y="280755"/>
            <a:ext cx="2056722" cy="1708241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450301" y="486893"/>
            <a:ext cx="0" cy="5904656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0301" y="6391549"/>
            <a:ext cx="11305256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50301" y="486893"/>
            <a:ext cx="388321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990750" y="486893"/>
            <a:ext cx="9764807" cy="0"/>
          </a:xfrm>
          <a:prstGeom prst="line">
            <a:avLst/>
          </a:prstGeom>
          <a:ln>
            <a:solidFill>
              <a:srgbClr val="7171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79240" y="429387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spcBef>
                <a:spcPts val="1300"/>
              </a:spcBef>
              <a:spcAft>
                <a:spcPts val="1300"/>
              </a:spcAft>
            </a:pPr>
            <a:r>
              <a:rPr lang="en-US" altLang="zh-CN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——</a:t>
            </a:r>
            <a:r>
              <a:rPr lang="zh-CN" altLang="zh-CN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抓住标志，翻译落实</a:t>
            </a:r>
            <a:endParaRPr lang="zh-CN" altLang="zh-CN" sz="3600" kern="100" dirty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622448" y="2497300"/>
            <a:ext cx="8489950" cy="11976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5、“与其……宁其……”</a:t>
            </a:r>
            <a:r>
              <a:rPr lang="zh-CN" altLang="en-US" sz="2800" b="1">
                <a:latin typeface="Arial" panose="020B0604020202020204" pitchFamily="34" charset="0"/>
              </a:rPr>
              <a:t>，</a:t>
            </a: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  </a:t>
            </a: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 </a:t>
            </a:r>
            <a:r>
              <a:rPr lang="zh-CN" altLang="en-US" sz="2800" b="1">
                <a:latin typeface="Arial" panose="020B0604020202020204" pitchFamily="34" charset="0"/>
              </a:rPr>
              <a:t>例：与其杀斯人，宁其得此国也。（《勾践灭吴》）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622300" y="4228465"/>
            <a:ext cx="10699115" cy="20161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6、“或……或……”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sz="2800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zh-CN" altLang="en-US" b="1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例：或百步而后止，或五十步而后止。（《寡人之于国也》）</a:t>
            </a:r>
            <a:endParaRPr lang="zh-CN" altLang="en-US" sz="2800" b="1">
              <a:latin typeface="Arial" panose="020B0604020202020204" pitchFamily="34" charset="0"/>
            </a:endParaRPr>
          </a:p>
          <a:p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1674629" y="152428"/>
            <a:ext cx="338899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固定句式三：表选择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2294" name="Text Box 6"/>
          <p:cNvSpPr txBox="1"/>
          <p:nvPr/>
        </p:nvSpPr>
        <p:spPr>
          <a:xfrm>
            <a:off x="570230" y="838200"/>
            <a:ext cx="8956040" cy="11976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4、“与其……孰若”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br>
              <a:rPr lang="zh-CN" altLang="en-US" b="1">
                <a:latin typeface="Arial" panose="020B0604020202020204" pitchFamily="34" charset="0"/>
              </a:rPr>
            </a:br>
            <a:r>
              <a:rPr lang="zh-CN" altLang="en-US" sz="2800" b="1">
                <a:latin typeface="Arial" panose="020B0604020202020204" pitchFamily="34" charset="0"/>
              </a:rPr>
              <a:t>例：与其杀是僮，孰若卖之（《童区寄传》）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4079289" y="838341"/>
            <a:ext cx="58991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相当于：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“与其……哪里比得上”。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 Box 8"/>
          <p:cNvSpPr txBox="1"/>
          <p:nvPr/>
        </p:nvSpPr>
        <p:spPr>
          <a:xfrm>
            <a:off x="1054996" y="2038717"/>
            <a:ext cx="6610350" cy="42354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b="1">
                <a:latin typeface="Arial" panose="020B0604020202020204" pitchFamily="34" charset="0"/>
              </a:rPr>
              <a:t>译文：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与其</a:t>
            </a:r>
            <a:r>
              <a:rPr lang="zh-CN" altLang="en-US" b="1">
                <a:latin typeface="Arial" panose="020B0604020202020204" pitchFamily="34" charset="0"/>
              </a:rPr>
              <a:t>杀掉这个僮仆，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哪里比得上</a:t>
            </a:r>
            <a:r>
              <a:rPr lang="zh-CN" altLang="en-US" b="1">
                <a:latin typeface="Arial" panose="020B0604020202020204" pitchFamily="34" charset="0"/>
              </a:rPr>
              <a:t>卖了他。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5231306" y="2490287"/>
            <a:ext cx="51803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相当于：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“与其……不如……”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Text Box 10"/>
          <p:cNvSpPr txBox="1"/>
          <p:nvPr/>
        </p:nvSpPr>
        <p:spPr>
          <a:xfrm>
            <a:off x="1199155" y="3677976"/>
            <a:ext cx="661797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与其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杀了越国所有的人，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得到越国。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23" name="Text Box 11"/>
          <p:cNvSpPr txBox="1"/>
          <p:nvPr/>
        </p:nvSpPr>
        <p:spPr>
          <a:xfrm>
            <a:off x="1415013" y="4654183"/>
            <a:ext cx="6252845" cy="4781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相当于：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“有的人……有的人……。”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1299471" y="6021592"/>
            <a:ext cx="876300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跑了一百步停住脚，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有的人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跑了五十步停住脚。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ldLvl="0" animBg="1"/>
      <p:bldP spid="13323" grpId="0"/>
      <p:bldP spid="13322" grpId="0" bldLvl="0" animBg="1"/>
      <p:bldP spid="13322" grpId="1" animBg="1"/>
      <p:bldP spid="13324" grpId="0" bldLvl="0" animBg="1"/>
      <p:bldP spid="1332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982550" y="826939"/>
            <a:ext cx="8231124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、“无乃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乎（欤）”</a:t>
            </a:r>
            <a:r>
              <a:rPr lang="zh-CN" altLang="en-US" sz="2800" b="1">
                <a:latin typeface="Arial" panose="020B0604020202020204" pitchFamily="34" charset="0"/>
              </a:rPr>
              <a:t> </a:t>
            </a:r>
            <a:br>
              <a:rPr lang="zh-CN" altLang="en-US" sz="2800" b="1">
                <a:latin typeface="Arial" panose="020B0604020202020204" pitchFamily="34" charset="0"/>
              </a:rPr>
            </a:br>
            <a:r>
              <a:rPr lang="zh-CN" altLang="en-US" sz="2800" b="1"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latin typeface="Arial" panose="020B0604020202020204" pitchFamily="34" charset="0"/>
              </a:rPr>
              <a:t>1</a:t>
            </a:r>
            <a:r>
              <a:rPr lang="zh-CN" altLang="en-US" sz="2800" b="1">
                <a:latin typeface="Arial" panose="020B0604020202020204" pitchFamily="34" charset="0"/>
              </a:rPr>
              <a:t>）远主备之，无乃不可乎？（</a:t>
            </a:r>
            <a:r>
              <a:rPr lang="en-US" altLang="zh-CN" sz="2800" b="1"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latin typeface="Arial" panose="020B0604020202020204" pitchFamily="34" charset="0"/>
              </a:rPr>
              <a:t>崤之战</a:t>
            </a:r>
            <a:r>
              <a:rPr lang="en-US" altLang="zh-CN" sz="2800" b="1"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latin typeface="Arial" panose="020B0604020202020204" pitchFamily="34" charset="0"/>
              </a:rPr>
              <a:t>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1126490" y="3789680"/>
            <a:ext cx="936942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、“ 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之谓也”“其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之谓也”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,</a:t>
            </a:r>
            <a:endParaRPr lang="en-US" altLang="zh-CN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例：闻道百，以为莫己若者，我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之谓也。</a:t>
            </a:r>
            <a:r>
              <a:rPr lang="zh-CN" altLang="en-US" sz="2800" b="1">
                <a:latin typeface="Arial" panose="020B0604020202020204" pitchFamily="34" charset="0"/>
              </a:rPr>
              <a:t>（</a:t>
            </a:r>
            <a:r>
              <a:rPr lang="en-US" altLang="zh-CN" sz="2800" b="1"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latin typeface="Arial" panose="020B0604020202020204" pitchFamily="34" charset="0"/>
              </a:rPr>
              <a:t>秋水</a:t>
            </a:r>
            <a:r>
              <a:rPr lang="en-US" altLang="zh-CN" sz="2800" b="1"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latin typeface="Arial" panose="020B0604020202020204" pitchFamily="34" charset="0"/>
              </a:rPr>
              <a:t>）</a:t>
            </a:r>
            <a:endParaRPr lang="zh-CN" altLang="en-US" sz="2800" b="1">
              <a:latin typeface="Arial" panose="020B0604020202020204" pitchFamily="34" charset="0"/>
            </a:endParaRPr>
          </a:p>
          <a:p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2131914" y="189272"/>
            <a:ext cx="3840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固定句式四：表推测</a:t>
            </a:r>
            <a:endParaRPr lang="zh-CN" altLang="en-US" sz="32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4342" name="Rectangle 6"/>
          <p:cNvSpPr/>
          <p:nvPr/>
        </p:nvSpPr>
        <p:spPr>
          <a:xfrm>
            <a:off x="5561549" y="838355"/>
            <a:ext cx="43478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相当于 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“恐怕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吧”。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Rectangle 7"/>
          <p:cNvSpPr/>
          <p:nvPr/>
        </p:nvSpPr>
        <p:spPr>
          <a:xfrm>
            <a:off x="781050" y="1790065"/>
            <a:ext cx="10996930" cy="627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译文：远方的主人对我军作好了战斗的准备，这样去攻打郑国，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恐怕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不行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320" name="Text Box 8"/>
          <p:cNvSpPr txBox="1"/>
          <p:nvPr/>
        </p:nvSpPr>
        <p:spPr>
          <a:xfrm>
            <a:off x="982345" y="2775585"/>
            <a:ext cx="37680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Arial" panose="020B0604020202020204" pitchFamily="34" charset="0"/>
              </a:rPr>
              <a:t>(2)</a:t>
            </a:r>
            <a:r>
              <a:rPr lang="zh-CN" altLang="en-US" sz="2800">
                <a:latin typeface="Arial" panose="020B0604020202020204" pitchFamily="34" charset="0"/>
              </a:rPr>
              <a:t>无乃尔是过与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4345" name="Text Box 9"/>
          <p:cNvSpPr txBox="1"/>
          <p:nvPr/>
        </p:nvSpPr>
        <p:spPr>
          <a:xfrm>
            <a:off x="1486232" y="3300688"/>
            <a:ext cx="3810706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恐怕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要责怪你了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endParaRPr lang="en-US" altLang="zh-CN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6" name="Rectangle 10"/>
          <p:cNvSpPr/>
          <p:nvPr/>
        </p:nvSpPr>
        <p:spPr>
          <a:xfrm>
            <a:off x="1919259" y="4294025"/>
            <a:ext cx="885444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相当于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“说的就是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啊”“大概说的就是</a:t>
            </a: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吧”。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Text Box 11"/>
          <p:cNvSpPr txBox="1"/>
          <p:nvPr/>
        </p:nvSpPr>
        <p:spPr>
          <a:xfrm>
            <a:off x="982345" y="5445760"/>
            <a:ext cx="105822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听到了许多道理，就以为没有人比得上自己’，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大概说的就是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呀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1903271" y="0"/>
            <a:ext cx="365827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固定句式四：表推测</a:t>
            </a:r>
            <a:endParaRPr lang="zh-CN" altLang="en-US" sz="28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550735" y="476984"/>
            <a:ext cx="8383552" cy="1468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800" b="1">
                <a:latin typeface="Arial" panose="020B0604020202020204" pitchFamily="34" charset="0"/>
              </a:rPr>
              <a:t>3</a:t>
            </a:r>
            <a:r>
              <a:rPr lang="zh-CN" altLang="en-US" sz="2800" b="1">
                <a:latin typeface="Arial" panose="020B0604020202020204" pitchFamily="34" charset="0"/>
              </a:rPr>
              <a:t>、 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“得无……乎（耶、邪）”</a:t>
            </a:r>
            <a:r>
              <a:rPr lang="zh-CN" altLang="en-US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zh-CN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zh-CN" sz="28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sz="2800" b="1">
                <a:latin typeface="Arial" panose="020B0604020202020204" pitchFamily="34" charset="0"/>
              </a:rPr>
              <a:t>（1）成反复自念，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得无</a:t>
            </a:r>
            <a:r>
              <a:rPr lang="zh-CN" altLang="en-US" sz="2800" b="1">
                <a:latin typeface="Arial" panose="020B0604020202020204" pitchFamily="34" charset="0"/>
              </a:rPr>
              <a:t>教我猎虫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耶</a:t>
            </a:r>
            <a:r>
              <a:rPr lang="zh-CN" altLang="en-US" sz="2800" b="1">
                <a:latin typeface="Arial" panose="020B0604020202020204" pitchFamily="34" charset="0"/>
              </a:rPr>
              <a:t>？（《促织》）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4340" name="Text Box 4"/>
          <p:cNvSpPr txBox="1"/>
          <p:nvPr/>
        </p:nvSpPr>
        <p:spPr>
          <a:xfrm>
            <a:off x="622300" y="2509520"/>
            <a:ext cx="1115314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、“其……乎（也、耶）”</a:t>
            </a:r>
            <a:r>
              <a:rPr lang="zh-CN" altLang="en-US" sz="2800" b="1">
                <a:latin typeface="Arial" panose="020B0604020202020204" pitchFamily="34" charset="0"/>
              </a:rPr>
              <a:t> </a:t>
            </a:r>
            <a:endParaRPr lang="en-US" altLang="zh-CN" sz="2800" b="1">
              <a:latin typeface="Arial" panose="020B0604020202020204" pitchFamily="34" charset="0"/>
            </a:endParaRPr>
          </a:p>
          <a:p>
            <a:endParaRPr lang="en-US" altLang="zh-CN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（1）圣人之所以为圣，愚人之所以为愚，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其</a:t>
            </a:r>
            <a:r>
              <a:rPr lang="zh-CN" altLang="en-US" sz="2800" b="1">
                <a:latin typeface="Arial" panose="020B0604020202020204" pitchFamily="34" charset="0"/>
              </a:rPr>
              <a:t>皆出于此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乎</a:t>
            </a:r>
            <a:br>
              <a:rPr lang="zh-CN" altLang="en-US" sz="2800" b="1">
                <a:latin typeface="Arial" panose="020B0604020202020204" pitchFamily="34" charset="0"/>
              </a:rPr>
            </a:br>
            <a:endParaRPr lang="en-US" altLang="zh-CN" b="1">
              <a:latin typeface="Arial" panose="020B0604020202020204" pitchFamily="34" charset="0"/>
            </a:endParaRPr>
          </a:p>
          <a:p>
            <a:endParaRPr lang="en-US" altLang="zh-CN" b="1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</a:rPr>
              <a:t>5</a:t>
            </a:r>
            <a:r>
              <a:rPr lang="zh-CN" altLang="en-US" sz="2800">
                <a:latin typeface="Arial" panose="020B0604020202020204" pitchFamily="34" charset="0"/>
              </a:rPr>
              <a:t>、“庶几” </a:t>
            </a:r>
            <a:endParaRPr lang="zh-CN" altLang="en-US" sz="2800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（</a:t>
            </a:r>
            <a:r>
              <a:rPr lang="zh-CN" altLang="en-US" sz="2800">
                <a:latin typeface="Arial" panose="020B0604020202020204" pitchFamily="34" charset="0"/>
              </a:rPr>
              <a:t>1）王之好乐盛，则齐国其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庶几</a:t>
            </a:r>
            <a:r>
              <a:rPr lang="zh-CN" altLang="en-US" sz="2800">
                <a:latin typeface="Arial" panose="020B0604020202020204" pitchFamily="34" charset="0"/>
              </a:rPr>
              <a:t>乎。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5366" name="Rectangle 6"/>
          <p:cNvSpPr/>
          <p:nvPr/>
        </p:nvSpPr>
        <p:spPr>
          <a:xfrm>
            <a:off x="795154" y="939334"/>
            <a:ext cx="102882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相当于 </a:t>
            </a:r>
            <a:r>
              <a:rPr lang="en-US" altLang="zh-CN" sz="2800" b="1">
                <a:latin typeface="Arial" panose="020B0604020202020204" pitchFamily="34" charset="0"/>
              </a:rPr>
              <a:t>：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“该不会（恐怕、莫不是、只怕是、莫非）……吧”。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Rectangle 7"/>
          <p:cNvSpPr/>
          <p:nvPr/>
        </p:nvSpPr>
        <p:spPr>
          <a:xfrm>
            <a:off x="951999" y="1987324"/>
            <a:ext cx="1019302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译文：成名一次又一次地思素，这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莫非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是指给捉蟋蟀的地方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8" name="Rectangle 8"/>
          <p:cNvSpPr/>
          <p:nvPr/>
        </p:nvSpPr>
        <p:spPr>
          <a:xfrm>
            <a:off x="1486768" y="2926033"/>
            <a:ext cx="107505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相当于 </a:t>
            </a:r>
            <a:r>
              <a:rPr lang="en-US" altLang="zh-CN" b="1">
                <a:latin typeface="Arial" panose="020B0604020202020204" pitchFamily="34" charset="0"/>
              </a:rPr>
              <a:t>：</a:t>
            </a:r>
            <a:r>
              <a:rPr lang="zh-CN" altLang="en-US" b="1">
                <a:solidFill>
                  <a:srgbClr val="0000FF"/>
                </a:solidFill>
                <a:latin typeface="Arial" panose="020B0604020202020204" pitchFamily="34" charset="0"/>
              </a:rPr>
              <a:t>“大概（恐怕）……吧！”、“还是……吧！”、“ 难道……吗？”</a:t>
            </a:r>
            <a:endParaRPr lang="zh-CN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9" name="Rectangle 9"/>
          <p:cNvSpPr/>
          <p:nvPr/>
        </p:nvSpPr>
        <p:spPr>
          <a:xfrm>
            <a:off x="951865" y="3891915"/>
            <a:ext cx="10559415" cy="95313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译文：圣人之所以成为圣人，愚人之所以成为愚人，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大概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都是由于这个原因而引起的</a:t>
            </a:r>
            <a:r>
              <a:rPr lang="zh-CN" altLang="en-US" sz="28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endParaRPr lang="zh-CN" altLang="en-US" sz="2800" b="1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70" name="Rectangle 10"/>
          <p:cNvSpPr/>
          <p:nvPr/>
        </p:nvSpPr>
        <p:spPr>
          <a:xfrm>
            <a:off x="3808624" y="4877703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</a:rPr>
              <a:t>译作：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可能、差不多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71" name="Rectangle 11"/>
          <p:cNvSpPr/>
          <p:nvPr/>
        </p:nvSpPr>
        <p:spPr>
          <a:xfrm>
            <a:off x="795020" y="5805805"/>
            <a:ext cx="11115040" cy="82550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译：如果齐王果真很喜欢音乐，那么齐国实行的仁政也</a:t>
            </a:r>
            <a:r>
              <a:rPr lang="zh-CN" altLang="en-US" sz="280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差不多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了吧。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 animBg="1"/>
      <p:bldP spid="15367" grpId="1" animBg="1"/>
      <p:bldP spid="15369" grpId="0" animBg="1"/>
      <p:bldP spid="15369" grpId="1" animBg="1"/>
      <p:bldP spid="15371" grpId="0" bldLvl="0" animBg="1"/>
      <p:bldP spid="1537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1903271" y="228642"/>
            <a:ext cx="3383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固定句式五：表感叹</a:t>
            </a:r>
            <a:endParaRPr lang="zh-CN" altLang="en-US" sz="28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1199183" y="873280"/>
            <a:ext cx="3963134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3300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</a:rPr>
              <a:t>、“何其”、“一何”</a:t>
            </a:r>
            <a:endParaRPr lang="zh-CN" altLang="en-US" sz="2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4"/>
          <p:cNvSpPr txBox="1"/>
          <p:nvPr/>
        </p:nvSpPr>
        <p:spPr>
          <a:xfrm>
            <a:off x="734060" y="1676400"/>
            <a:ext cx="10423525" cy="27070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zh-CN" altLang="en-US" sz="2800">
                <a:latin typeface="Arial" panose="020B0604020202020204" pitchFamily="34" charset="0"/>
              </a:rPr>
              <a:t>（1）至于誓天断发，泣下沾襟，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何其</a:t>
            </a:r>
            <a:r>
              <a:rPr lang="zh-CN" altLang="en-US" sz="2800">
                <a:latin typeface="Arial" panose="020B0604020202020204" pitchFamily="34" charset="0"/>
              </a:rPr>
              <a:t>衰也</a:t>
            </a:r>
            <a:endParaRPr lang="zh-CN" altLang="en-US" sz="2800">
              <a:latin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译作：到了割下头发，对天发誓，眼泪沾湿衣襟的地步，</a:t>
            </a:r>
            <a:r>
              <a:rPr lang="zh-CN" altLang="en-US" sz="2800">
                <a:latin typeface="Arial" panose="020B0604020202020204" pitchFamily="34" charset="0"/>
              </a:rPr>
              <a:t>多么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的衰败啊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endParaRPr lang="zh-CN" altLang="en-US" sz="2800">
              <a:latin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zh-CN" altLang="en-US" sz="2800">
                <a:latin typeface="Arial" panose="020B0604020202020204" pitchFamily="34" charset="0"/>
              </a:rPr>
              <a:t>（2）吏呼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一何</a:t>
            </a:r>
            <a:r>
              <a:rPr lang="zh-CN" altLang="en-US" sz="2800">
                <a:latin typeface="Arial" panose="020B0604020202020204" pitchFamily="34" charset="0"/>
              </a:rPr>
              <a:t>怒，妇啼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一何</a:t>
            </a:r>
            <a:r>
              <a:rPr lang="zh-CN" altLang="en-US" sz="2800">
                <a:latin typeface="Arial" panose="020B0604020202020204" pitchFamily="34" charset="0"/>
              </a:rPr>
              <a:t>苦</a:t>
            </a:r>
            <a:endParaRPr lang="zh-CN" altLang="en-US" sz="2800">
              <a:latin typeface="Arial" panose="020B0604020202020204" pitchFamily="34" charset="0"/>
            </a:endParaRPr>
          </a:p>
          <a:p>
            <a:pPr>
              <a:lnSpc>
                <a:spcPts val="34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差役吼叫</a:t>
            </a:r>
            <a:r>
              <a:rPr lang="zh-CN" altLang="en-US" sz="2800">
                <a:latin typeface="Arial" panose="020B0604020202020204" pitchFamily="34" charset="0"/>
              </a:rPr>
              <a:t>多么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凶狠，老妇人啼哭</a:t>
            </a:r>
            <a:r>
              <a:rPr lang="zh-CN" altLang="en-US" sz="2800">
                <a:latin typeface="Arial" panose="020B0604020202020204" pitchFamily="34" charset="0"/>
              </a:rPr>
              <a:t>多么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痛苦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5519187" y="909482"/>
            <a:ext cx="19608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译作：多么</a:t>
            </a:r>
            <a:endParaRPr lang="zh-CN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idx="4294967295"/>
          </p:nvPr>
        </p:nvSpPr>
        <p:spPr>
          <a:xfrm>
            <a:off x="535940" y="1143000"/>
            <a:ext cx="11252835" cy="5487670"/>
          </a:xfrm>
        </p:spPr>
        <p:txBody>
          <a:bodyPr vert="horz" wrap="square" lIns="91456" tIns="45728" rIns="91456" bIns="45728" anchor="t" anchorCtr="0"/>
          <a:lstStyle/>
          <a:p>
            <a:pPr eaLnBrk="1" hangingPunct="1"/>
            <a:r>
              <a:rPr lang="en-US" altLang="zh-CN" sz="2800" b="1"/>
              <a:t>1. </a:t>
            </a:r>
            <a:r>
              <a:rPr lang="en-US" altLang="zh-CN" sz="2800" b="1">
                <a:solidFill>
                  <a:srgbClr val="FF3300"/>
                </a:solidFill>
              </a:rPr>
              <a:t>“</a:t>
            </a:r>
            <a:r>
              <a:rPr lang="zh-CN" altLang="en-US" sz="2800" b="1">
                <a:solidFill>
                  <a:srgbClr val="FF3300"/>
                </a:solidFill>
              </a:rPr>
              <a:t>非</a:t>
            </a:r>
            <a:r>
              <a:rPr lang="en-US" altLang="zh-CN" sz="2800" b="1">
                <a:solidFill>
                  <a:srgbClr val="FF3300"/>
                </a:solidFill>
              </a:rPr>
              <a:t>……</a:t>
            </a:r>
            <a:r>
              <a:rPr lang="zh-CN" altLang="en-US" sz="2800" b="1">
                <a:solidFill>
                  <a:srgbClr val="FF3300"/>
                </a:solidFill>
              </a:rPr>
              <a:t>而</a:t>
            </a:r>
            <a:r>
              <a:rPr lang="en-US" altLang="zh-CN" sz="2800" b="1">
                <a:solidFill>
                  <a:srgbClr val="FF3300"/>
                </a:solidFill>
              </a:rPr>
              <a:t>……”</a:t>
            </a:r>
            <a:r>
              <a:rPr lang="zh-CN" altLang="en-US" sz="2800" b="1"/>
              <a:t> </a:t>
            </a:r>
            <a:endParaRPr lang="zh-CN" altLang="en-US" sz="2800" b="1"/>
          </a:p>
          <a:p>
            <a:pPr marL="0" indent="0" eaLnBrk="1" hangingPunct="1">
              <a:buNone/>
            </a:pPr>
            <a:r>
              <a:rPr lang="zh-CN" altLang="en-US" sz="2800" b="1"/>
              <a:t>表判断，相当于现代汉语的</a:t>
            </a:r>
            <a:r>
              <a:rPr lang="zh-CN" altLang="en-US" sz="2800" b="1">
                <a:solidFill>
                  <a:schemeClr val="accent2"/>
                </a:solidFill>
              </a:rPr>
              <a:t>“不是</a:t>
            </a:r>
            <a:r>
              <a:rPr lang="en-US" altLang="zh-CN" sz="2800" b="1">
                <a:solidFill>
                  <a:schemeClr val="accent2"/>
                </a:solidFill>
              </a:rPr>
              <a:t>……</a:t>
            </a:r>
            <a:r>
              <a:rPr lang="zh-CN" altLang="en-US" sz="2800" b="1">
                <a:solidFill>
                  <a:schemeClr val="accent2"/>
                </a:solidFill>
              </a:rPr>
              <a:t>而是”</a:t>
            </a:r>
            <a:r>
              <a:rPr lang="zh-CN" altLang="en-US" sz="2800" b="1"/>
              <a:t>。</a:t>
            </a:r>
            <a:endParaRPr lang="zh-CN" altLang="en-US" sz="2800" b="1"/>
          </a:p>
          <a:p>
            <a:pPr eaLnBrk="1" hangingPunct="1">
              <a:buNone/>
            </a:pPr>
            <a:r>
              <a:rPr lang="zh-CN" altLang="en-US" sz="2800" b="1"/>
              <a:t>例： 非字而画。（</a:t>
            </a:r>
            <a:r>
              <a:rPr lang="en-US" altLang="zh-CN" sz="2800" b="1"/>
              <a:t>《</a:t>
            </a:r>
            <a:r>
              <a:rPr lang="zh-CN" altLang="en-US" sz="2800" b="1"/>
              <a:t>促织</a:t>
            </a:r>
            <a:r>
              <a:rPr lang="en-US" altLang="zh-CN" sz="2800" b="1"/>
              <a:t>》</a:t>
            </a:r>
            <a:r>
              <a:rPr lang="zh-CN" altLang="en-US" sz="2800" b="1"/>
              <a:t>）</a:t>
            </a:r>
            <a:br>
              <a:rPr lang="zh-CN" altLang="en-US" sz="2800" b="1"/>
            </a:br>
            <a:endParaRPr lang="zh-CN" altLang="en-US" sz="2800" b="1"/>
          </a:p>
          <a:p>
            <a:pPr eaLnBrk="1" hangingPunct="1"/>
            <a:r>
              <a:rPr lang="en-US" altLang="zh-CN" sz="2800" b="1"/>
              <a:t>2. </a:t>
            </a:r>
            <a:r>
              <a:rPr lang="en-US" altLang="zh-CN" sz="2800" b="1">
                <a:solidFill>
                  <a:srgbClr val="FF3300"/>
                </a:solidFill>
              </a:rPr>
              <a:t>“</a:t>
            </a:r>
            <a:r>
              <a:rPr lang="zh-CN" altLang="en-US" sz="2800" b="1">
                <a:solidFill>
                  <a:srgbClr val="FF3300"/>
                </a:solidFill>
              </a:rPr>
              <a:t>非惟</a:t>
            </a:r>
            <a:r>
              <a:rPr lang="en-US" altLang="zh-CN" sz="2800" b="1">
                <a:solidFill>
                  <a:srgbClr val="FF3300"/>
                </a:solidFill>
              </a:rPr>
              <a:t>……</a:t>
            </a:r>
            <a:r>
              <a:rPr lang="zh-CN" altLang="en-US" sz="2800" b="1">
                <a:solidFill>
                  <a:srgbClr val="FF3300"/>
                </a:solidFill>
              </a:rPr>
              <a:t>抑亦”</a:t>
            </a:r>
            <a:r>
              <a:rPr lang="zh-CN" altLang="en-US" sz="2800" b="1"/>
              <a:t> </a:t>
            </a:r>
            <a:endParaRPr lang="zh-CN" altLang="en-US" sz="2800" b="1"/>
          </a:p>
          <a:p>
            <a:pPr marL="0" indent="0" eaLnBrk="1" hangingPunct="1">
              <a:buNone/>
            </a:pPr>
            <a:r>
              <a:rPr lang="zh-CN" altLang="en-US" sz="2800" b="1"/>
              <a:t>表递进，相当于现代汉语</a:t>
            </a:r>
            <a:r>
              <a:rPr lang="zh-CN" altLang="en-US" sz="2800" b="1">
                <a:solidFill>
                  <a:schemeClr val="accent2"/>
                </a:solidFill>
              </a:rPr>
              <a:t>“不只</a:t>
            </a:r>
            <a:r>
              <a:rPr lang="en-US" altLang="zh-CN" sz="2800" b="1">
                <a:solidFill>
                  <a:schemeClr val="accent2"/>
                </a:solidFill>
              </a:rPr>
              <a:t>……</a:t>
            </a:r>
            <a:r>
              <a:rPr lang="zh-CN" altLang="en-US" sz="2800" b="1">
                <a:solidFill>
                  <a:schemeClr val="accent2"/>
                </a:solidFill>
              </a:rPr>
              <a:t>而且”</a:t>
            </a:r>
            <a:r>
              <a:rPr lang="zh-CN" altLang="en-US" sz="2800" b="1"/>
              <a:t>。</a:t>
            </a:r>
            <a:endParaRPr lang="zh-CN" altLang="en-US" sz="2800" b="1"/>
          </a:p>
          <a:p>
            <a:pPr eaLnBrk="1" hangingPunct="1">
              <a:buNone/>
            </a:pPr>
            <a:r>
              <a:rPr lang="zh-CN" altLang="en-US" sz="2800" b="1"/>
              <a:t>例： 非惟天时，抑亦人谋也。（陈寿</a:t>
            </a:r>
            <a:r>
              <a:rPr lang="en-US" altLang="zh-CN" sz="2800" b="1"/>
              <a:t>《</a:t>
            </a:r>
            <a:r>
              <a:rPr lang="zh-CN" altLang="en-US" sz="2800" b="1"/>
              <a:t>隆中对</a:t>
            </a:r>
            <a:r>
              <a:rPr lang="en-US" altLang="zh-CN" sz="2800" b="1"/>
              <a:t>》</a:t>
            </a:r>
            <a:r>
              <a:rPr lang="zh-CN" altLang="en-US" sz="2800" b="1"/>
              <a:t>）</a:t>
            </a:r>
            <a:br>
              <a:rPr lang="zh-CN" altLang="en-US" sz="2800" b="1"/>
            </a:br>
            <a:endParaRPr lang="zh-CN" altLang="en-US" sz="2800" b="1"/>
          </a:p>
        </p:txBody>
      </p:sp>
      <p:sp>
        <p:nvSpPr>
          <p:cNvPr id="19459" name="Rectangle 3"/>
          <p:cNvSpPr/>
          <p:nvPr/>
        </p:nvSpPr>
        <p:spPr>
          <a:xfrm>
            <a:off x="1270924" y="2637155"/>
            <a:ext cx="6610350" cy="4603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译文：（纸片上面）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不是</a:t>
            </a:r>
            <a:r>
              <a:rPr lang="zh-CN" altLang="en-US" b="1">
                <a:latin typeface="Arial" panose="020B0604020202020204" pitchFamily="34" charset="0"/>
              </a:rPr>
              <a:t>写的字，而是画的画。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19460" name="Rectangle 4"/>
          <p:cNvSpPr/>
          <p:nvPr/>
        </p:nvSpPr>
        <p:spPr>
          <a:xfrm>
            <a:off x="1126434" y="4846179"/>
            <a:ext cx="6916420" cy="46037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译文：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不只是</a:t>
            </a:r>
            <a:r>
              <a:rPr lang="zh-CN" altLang="en-US" b="1">
                <a:latin typeface="Arial" panose="020B0604020202020204" pitchFamily="34" charset="0"/>
              </a:rPr>
              <a:t>时机好，</a:t>
            </a:r>
            <a:r>
              <a:rPr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而且也是</a:t>
            </a:r>
            <a:r>
              <a:rPr lang="zh-CN" altLang="en-US" b="1">
                <a:latin typeface="Arial" panose="020B0604020202020204" pitchFamily="34" charset="0"/>
              </a:rPr>
              <a:t>人的谋划得当啊。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2208128" y="304856"/>
            <a:ext cx="2972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其他固定句式</a:t>
            </a:r>
            <a:endParaRPr lang="zh-CN" altLang="en-US" sz="32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59" grpId="1" animBg="1"/>
      <p:bldP spid="19460" grpId="0" animBg="1"/>
      <p:bldP spid="1946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1325880" y="1143000"/>
            <a:ext cx="84270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“……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此所谓”</a:t>
            </a:r>
            <a:r>
              <a:rPr lang="zh-CN" altLang="en-US" sz="2800">
                <a:latin typeface="Arial" panose="020B0604020202020204" pitchFamily="34" charset="0"/>
              </a:rPr>
              <a:t>，</a:t>
            </a:r>
            <a:endParaRPr lang="zh-CN" altLang="en-US" sz="2800">
              <a:latin typeface="Arial" panose="020B0604020202020204" pitchFamily="34" charset="0"/>
            </a:endParaRPr>
          </a:p>
          <a:p>
            <a:r>
              <a:rPr lang="en-US" altLang="zh-CN" sz="2800" b="1">
                <a:latin typeface="Arial" panose="020B0604020202020204" pitchFamily="34" charset="0"/>
              </a:rPr>
              <a:t>   </a:t>
            </a:r>
            <a:r>
              <a:rPr lang="zh-CN" altLang="en-US" sz="2800" b="1">
                <a:latin typeface="Arial" panose="020B0604020202020204" pitchFamily="34" charset="0"/>
              </a:rPr>
              <a:t>例：此所谓战胜于朝廷。（</a:t>
            </a:r>
            <a:r>
              <a:rPr lang="en-US" altLang="zh-CN" b="1">
                <a:latin typeface="Arial" panose="020B0604020202020204" pitchFamily="34" charset="0"/>
              </a:rPr>
              <a:t>《</a:t>
            </a:r>
            <a:r>
              <a:rPr lang="zh-CN" altLang="en-US" b="1">
                <a:latin typeface="Arial" panose="020B0604020202020204" pitchFamily="34" charset="0"/>
              </a:rPr>
              <a:t>邹忌讽齐王纳谏</a:t>
            </a:r>
            <a:r>
              <a:rPr lang="en-US" altLang="zh-CN" b="1">
                <a:latin typeface="Arial" panose="020B0604020202020204" pitchFamily="34" charset="0"/>
              </a:rPr>
              <a:t>》</a:t>
            </a:r>
            <a:r>
              <a:rPr lang="zh-CN" altLang="en-US" b="1">
                <a:latin typeface="Arial" panose="020B0604020202020204" pitchFamily="34" charset="0"/>
              </a:rPr>
              <a:t>）</a:t>
            </a:r>
            <a:endParaRPr lang="zh-CN" altLang="en-US" b="1">
              <a:latin typeface="Arial" panose="020B0604020202020204" pitchFamily="34" charset="0"/>
            </a:endParaRPr>
          </a:p>
        </p:txBody>
      </p:sp>
      <p:sp>
        <p:nvSpPr>
          <p:cNvPr id="19459" name="Rectangle 3"/>
          <p:cNvSpPr/>
          <p:nvPr/>
        </p:nvSpPr>
        <p:spPr>
          <a:xfrm>
            <a:off x="1414780" y="2925445"/>
            <a:ext cx="10354945" cy="249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4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直（止）</a:t>
            </a:r>
            <a:r>
              <a:rPr lang="en-US" altLang="zh-CN" sz="2800" b="1">
                <a:solidFill>
                  <a:srgbClr val="FF3300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耳”</a:t>
            </a:r>
            <a:endParaRPr lang="zh-CN" altLang="en-US" sz="28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endParaRPr lang="zh-CN" altLang="en-US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>
                <a:latin typeface="Arial" panose="020B0604020202020204" pitchFamily="34" charset="0"/>
              </a:rPr>
              <a:t>例：（1）直不过百步耳，是亦走也。（</a:t>
            </a:r>
            <a:r>
              <a:rPr lang="en-US" altLang="zh-CN" sz="2800" b="1"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latin typeface="Arial" panose="020B0604020202020204" pitchFamily="34" charset="0"/>
              </a:rPr>
              <a:t>寡人之于国也</a:t>
            </a:r>
            <a:r>
              <a:rPr lang="en-US" altLang="zh-CN" sz="2800" b="1"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latin typeface="Arial" panose="020B0604020202020204" pitchFamily="34" charset="0"/>
              </a:rPr>
              <a:t>）</a:t>
            </a:r>
            <a:endParaRPr lang="zh-CN" altLang="en-US" sz="2800" b="1">
              <a:latin typeface="Arial" panose="020B0604020202020204" pitchFamily="34" charset="0"/>
            </a:endParaRPr>
          </a:p>
          <a:p>
            <a:r>
              <a:rPr lang="zh-CN" altLang="en-US" b="1">
                <a:latin typeface="Arial" panose="020B0604020202020204" pitchFamily="34" charset="0"/>
              </a:rPr>
              <a:t>    </a:t>
            </a:r>
            <a:endParaRPr lang="zh-CN" altLang="en-US" b="1">
              <a:latin typeface="Arial" panose="020B0604020202020204" pitchFamily="34" charset="0"/>
            </a:endParaRPr>
          </a:p>
          <a:p>
            <a:endParaRPr lang="zh-CN" altLang="en-US" b="1">
              <a:latin typeface="Arial" panose="020B0604020202020204" pitchFamily="34" charset="0"/>
            </a:endParaRPr>
          </a:p>
          <a:p>
            <a:r>
              <a:rPr lang="zh-CN" altLang="en-US" b="1">
                <a:latin typeface="Arial" panose="020B0604020202020204" pitchFamily="34" charset="0"/>
              </a:rPr>
              <a:t> </a:t>
            </a:r>
            <a:r>
              <a:rPr lang="zh-CN" altLang="en-US" sz="2800" b="1">
                <a:latin typeface="Arial" panose="020B0604020202020204" pitchFamily="34" charset="0"/>
              </a:rPr>
              <a:t>（2）止增笑耳。（</a:t>
            </a:r>
            <a:r>
              <a:rPr lang="en-US" altLang="zh-CN" sz="2800" b="1">
                <a:latin typeface="Arial" panose="020B0604020202020204" pitchFamily="34" charset="0"/>
              </a:rPr>
              <a:t>《</a:t>
            </a:r>
            <a:r>
              <a:rPr lang="zh-CN" altLang="en-US" sz="2800" b="1">
                <a:latin typeface="Arial" panose="020B0604020202020204" pitchFamily="34" charset="0"/>
              </a:rPr>
              <a:t>狼</a:t>
            </a:r>
            <a:r>
              <a:rPr lang="en-US" altLang="zh-CN" sz="2800" b="1">
                <a:latin typeface="Arial" panose="020B0604020202020204" pitchFamily="34" charset="0"/>
              </a:rPr>
              <a:t>》</a:t>
            </a:r>
            <a:r>
              <a:rPr lang="zh-CN" altLang="en-US" sz="2800" b="1">
                <a:latin typeface="Arial" panose="020B0604020202020204" pitchFamily="34" charset="0"/>
              </a:rPr>
              <a:t>）</a:t>
            </a:r>
            <a:endParaRPr lang="zh-CN" altLang="en-US" sz="2800" b="1">
              <a:latin typeface="Arial" panose="020B0604020202020204" pitchFamily="34" charset="0"/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1990422" y="2227340"/>
            <a:ext cx="855980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</a:rPr>
              <a:t>这就是所说的</a:t>
            </a:r>
            <a:r>
              <a:rPr lang="zh-CN" altLang="en-US" sz="2800">
                <a:latin typeface="Arial" panose="020B0604020202020204" pitchFamily="34" charset="0"/>
              </a:rPr>
              <a:t>身居在朝廷,不用一兵一卒,就能战胜敌国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206308" y="4267990"/>
            <a:ext cx="836168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</a:rPr>
              <a:t>只</a:t>
            </a:r>
            <a:r>
              <a:rPr lang="zh-CN" altLang="en-US" sz="2800">
                <a:latin typeface="Arial" panose="020B0604020202020204" pitchFamily="34" charset="0"/>
              </a:rPr>
              <a:t>不过</a:t>
            </a:r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</a:rPr>
              <a:t>是</a:t>
            </a:r>
            <a:r>
              <a:rPr lang="zh-CN" altLang="en-US" sz="2800">
                <a:latin typeface="Arial" panose="020B0604020202020204" pitchFamily="34" charset="0"/>
              </a:rPr>
              <a:t>后面的逃不到一百步</a:t>
            </a:r>
            <a:r>
              <a:rPr lang="zh-CN" altLang="en-US" sz="2800">
                <a:solidFill>
                  <a:srgbClr val="FF3300"/>
                </a:solidFill>
                <a:latin typeface="Arial" panose="020B0604020202020204" pitchFamily="34" charset="0"/>
              </a:rPr>
              <a:t>罢了</a:t>
            </a:r>
            <a:r>
              <a:rPr lang="zh-CN" altLang="en-US" sz="2800">
                <a:latin typeface="Arial" panose="020B0604020202020204" pitchFamily="34" charset="0"/>
              </a:rPr>
              <a:t>，这同样是逃跑呀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2422814" y="5563630"/>
            <a:ext cx="4450080" cy="52197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zh-CN" sz="2800">
                <a:solidFill>
                  <a:srgbClr val="FF0000"/>
                </a:solidFill>
                <a:latin typeface="Arial" panose="020B0604020202020204" pitchFamily="34" charset="0"/>
              </a:rPr>
              <a:t>只不过是添加些笑料罢了</a:t>
            </a:r>
            <a:r>
              <a:rPr lang="zh-CN" altLang="zh-CN" sz="2800">
                <a:latin typeface="Arial" panose="020B0604020202020204" pitchFamily="34" charset="0"/>
              </a:rPr>
              <a:t>。</a:t>
            </a:r>
            <a:endParaRPr lang="zh-CN" altLang="zh-CN" sz="2800">
              <a:latin typeface="Arial" panose="020B0604020202020204" pitchFamily="34" charset="0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4942932" y="1125403"/>
            <a:ext cx="55359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Arial" panose="020B0604020202020204" pitchFamily="34" charset="0"/>
              </a:rPr>
              <a:t>表判断，相当于：</a:t>
            </a:r>
            <a:r>
              <a:rPr lang="zh-CN" altLang="en-US" b="1">
                <a:solidFill>
                  <a:schemeClr val="accent2"/>
                </a:solidFill>
                <a:latin typeface="Arial" panose="020B0604020202020204" pitchFamily="34" charset="0"/>
              </a:rPr>
              <a:t>“这就是所说的</a:t>
            </a:r>
            <a:r>
              <a:rPr lang="en-US" altLang="zh-CN" b="1">
                <a:solidFill>
                  <a:schemeClr val="accent2"/>
                </a:solidFill>
                <a:latin typeface="Arial" panose="020B0604020202020204" pitchFamily="34" charset="0"/>
              </a:rPr>
              <a:t>……”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5231335" y="2910092"/>
            <a:ext cx="44691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</a:rPr>
              <a:t>相当于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“只是</a:t>
            </a:r>
            <a:r>
              <a:rPr lang="en-US" altLang="zh-CN" sz="2800" b="1">
                <a:solidFill>
                  <a:schemeClr val="accent2"/>
                </a:solidFill>
                <a:latin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罢了”。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2512984" y="228642"/>
            <a:ext cx="2926080" cy="1014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3300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其他固定句式</a:t>
            </a:r>
            <a:endParaRPr lang="zh-CN" altLang="en-US" sz="3600">
              <a:solidFill>
                <a:srgbClr val="FF3300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4" grpId="1" animBg="1"/>
      <p:bldP spid="20485" grpId="0" animBg="1"/>
      <p:bldP spid="20485" grpId="1" animBg="1"/>
      <p:bldP spid="20486" grpId="0" animBg="1"/>
      <p:bldP spid="2048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333450"/>
            <a:ext cx="11377264" cy="59372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对下列固定句式的解释，正确的一组是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何，译为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怎么办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无乃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乎，译为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恐怕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吧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孰与，译为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一起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奚以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为，译为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凭什么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呢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何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为，译为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还要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干什么呢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不亦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乎，译为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不也是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吗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①②③④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②③④⑤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①②⑤⑥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②③⑤⑥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99077" y="552039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20865" y="1557655"/>
            <a:ext cx="4862830" cy="22453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表比较，应译为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比，谁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……”</a:t>
            </a: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 kern="100" dirty="0" smtClean="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endParaRPr lang="en-US" altLang="zh-CN" sz="2800" b="1" kern="100" dirty="0" smtClean="0">
              <a:solidFill>
                <a:srgbClr val="FF0000"/>
              </a:solidFill>
              <a:latin typeface="宋体" panose="02010600030101010101" pitchFamily="2" charset="-122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④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表反问，应译为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哪里用得着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呢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9206" y="890464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写出下列各句特殊句式的类型。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为仲卿母所遣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不然，籍何以至此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骐骥一跃，不能十步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是寡人之过也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恐年岁之不吾与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尝学琵琶于穆、曹二善才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如今人方为刀俎，我为鱼肉，何辞为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_________________________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1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2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圆角矩形 29">
            <a:hlinkClick r:id="rId3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圆角矩形 30">
            <a:hlinkClick r:id="" action="ppaction://noaction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-1" y="512200"/>
            <a:ext cx="4259796" cy="25250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714548" y="25059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一、文言句式专练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67803" y="1558052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被动句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56433" y="2179484"/>
            <a:ext cx="2162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宾语前置句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39022" y="2800772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省略句，不能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跃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十步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02918" y="3449310"/>
            <a:ext cx="1354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判断句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81425" y="4077866"/>
            <a:ext cx="2025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宾语前置句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03118" y="4738072"/>
            <a:ext cx="2025749" cy="65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状语后置句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006624" y="5332468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判断句、表反问的固定句式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22555" y="55245"/>
            <a:ext cx="11933555" cy="65792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下面的文段涵盖了多种文言特殊句式，请对画线句子的句式特征作判断，并指出其语言标志词。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ctr">
              <a:lnSpc>
                <a:spcPct val="140000"/>
              </a:lnSpc>
              <a:spcAft>
                <a:spcPts val="0"/>
              </a:spcAft>
            </a:pPr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岳飞诉冤</a:t>
            </a:r>
            <a:endParaRPr lang="zh-CN" altLang="zh-CN" sz="36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岳飞者，南宋抗金名将也。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为奸人秦桧所杀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魂赴天庭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④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诉冤于灵霄殿。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帝曰：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⑤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来者曷为者也？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飞曰：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⑥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吾事君以忠，事亲以孝。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⑦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以血肉之躯往来于刀林箭雨之中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⑧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未敢自恤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⑨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任人唯才是举，用事唯命是从。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⑩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扶社稷于将倾，拯生灵于涂炭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MS Mincho" panose="02020609040205080304" pitchFamily="49" charset="-128"/>
                <a:ea typeface="楷体_GB2312" panose="02010609030101010101" pitchFamily="49" charset="-122"/>
                <a:cs typeface="MS Mincho" panose="02020609040205080304" pitchFamily="49" charset="-128"/>
                <a:sym typeface="+mn-ea"/>
              </a:rPr>
              <a:t>⑪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士民之有识者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，云集麾下。绳兀术，捣黄龙，迎二帝有回矣。心之竭诚，人神共鉴。</a:t>
            </a:r>
            <a:r>
              <a:rPr lang="en-US" altLang="zh-CN" sz="2800" b="1" kern="100" dirty="0">
                <a:latin typeface="MS Mincho" panose="02020609040205080304" pitchFamily="49" charset="-128"/>
                <a:ea typeface="楷体_GB2312" panose="02010609030101010101" pitchFamily="49" charset="-122"/>
                <a:cs typeface="MS Mincho" panose="02020609040205080304" pitchFamily="49" charset="-128"/>
                <a:sym typeface="+mn-ea"/>
              </a:rPr>
              <a:t>⑫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孰料忠而被谤，信而见疑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为奸人害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，如是正气不张，</a:t>
            </a:r>
            <a:r>
              <a:rPr lang="zh-CN" altLang="zh-CN" sz="28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⑬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则良善何恃？</a:t>
            </a:r>
            <a:r>
              <a:rPr lang="zh-CN" altLang="zh-CN" sz="2800" b="1" u="sng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⑭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小人之不拘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，目不瞑。愿帝拘之。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帝命拘桧，庭杖而死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帝叹曰：</a:t>
            </a:r>
            <a:r>
              <a:rPr lang="zh-CN" altLang="zh-CN" sz="28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⑮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岳飞之不余欺也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。世之英雄，</a:t>
            </a:r>
            <a:r>
              <a:rPr lang="zh-CN" altLang="zh-CN" sz="2800" b="1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⑯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其飞之谓乎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！</a:t>
            </a:r>
            <a:r>
              <a:rPr lang="en-US" altLang="zh-CN" sz="2800" b="1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9206" y="755620"/>
            <a:ext cx="11412000" cy="39693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判断句，者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被动句，为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</a:t>
            </a:r>
            <a:r>
              <a:rPr lang="en-US" altLang="zh-CN" sz="2800" kern="100" dirty="0" smtClean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省略句，省略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状语后置句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也称介宾短语后置句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，于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en-US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宾语前置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⑥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状语后置句，以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⑦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状语后置句，于　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⑧</a:t>
            </a:r>
            <a:r>
              <a:rPr lang="zh-CN" altLang="en-US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宾语前置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⑨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宾语前置句，唯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⑩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状语后置句，于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kern="100" dirty="0">
                <a:solidFill>
                  <a:srgbClr val="0000FF"/>
                </a:solidFill>
                <a:latin typeface="MS Mincho" panose="02020609040205080304" pitchFamily="49" charset="-128"/>
                <a:ea typeface="楷体_GB2312" panose="02010609030101010101" pitchFamily="49" charset="-122"/>
                <a:cs typeface="MS Mincho" panose="02020609040205080304" pitchFamily="49" charset="-128"/>
                <a:sym typeface="+mn-ea"/>
              </a:rPr>
              <a:t>⑪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定语后置句，之</a:t>
            </a:r>
            <a:r>
              <a:rPr lang="en-US" altLang="zh-CN" sz="2800" kern="100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者　</a:t>
            </a:r>
            <a:r>
              <a:rPr lang="zh-CN" altLang="zh-CN" sz="2800" kern="100" dirty="0">
                <a:solidFill>
                  <a:srgbClr val="0000FF"/>
                </a:solidFill>
                <a:latin typeface="MS Gothic" panose="020B0609070205080204" pitchFamily="49" charset="-128"/>
                <a:cs typeface="MS Gothic" panose="020B0609070205080204" pitchFamily="49" charset="-128"/>
                <a:sym typeface="+mn-ea"/>
              </a:rPr>
              <a:t>⑫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被动句，被、见　被动句，为　</a:t>
            </a:r>
            <a:r>
              <a:rPr lang="zh-CN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⑬</a:t>
            </a: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宾语前置句，何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⑭宾语前置</a:t>
            </a:r>
            <a:r>
              <a:rPr lang="en-US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之</a:t>
            </a:r>
            <a:r>
              <a:rPr lang="en-US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⑮</a:t>
            </a:r>
            <a:r>
              <a:rPr lang="zh-CN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宾语前置</a:t>
            </a:r>
            <a:r>
              <a:rPr lang="en-US" altLang="zh-CN" sz="2800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不，余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2800" b="1" kern="100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⑯</a:t>
            </a:r>
            <a:endParaRPr lang="zh-CN" altLang="zh-CN" sz="2800" b="1" u="sng" kern="100" dirty="0">
              <a:solidFill>
                <a:srgbClr val="0000FF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6574" y="300221"/>
            <a:ext cx="11377264" cy="59372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</a:t>
            </a:r>
            <a:r>
              <a:rPr lang="en-US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判断句：是为副词加者也，另有直接判断句</a:t>
            </a:r>
            <a:endParaRPr lang="zh-CN" altLang="zh-CN" sz="1050" b="1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判定判断句的方法有二：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一是看外在语言标志，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“……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”“……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”“……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者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，以及副词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皆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诚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乃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必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等。</a:t>
            </a:r>
            <a:r>
              <a:rPr lang="zh-CN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二是从特征入手，判断句的特征之一就是谓语部分是名词或名词性短语。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赂秦而力亏，破灭之道也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破灭之道</a:t>
            </a:r>
            <a:r>
              <a:rPr lang="en-US" altLang="zh-CN" sz="2800" kern="100" dirty="0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就是一个名词性短语，符合判断句的特征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字在文言文中一般作指示代词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r>
              <a:rPr lang="en-US" altLang="zh-CN" sz="2800" b="1" kern="100" dirty="0">
                <a:solidFill>
                  <a:srgbClr val="FF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讲，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偶尔有作判断动词的。例如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是造物者之无尽藏也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讲，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才是判断标志词；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自言本是京城女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，就是一个判断动词。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2080" y="45085"/>
            <a:ext cx="1175893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阅读下面的文段，翻译文中画横线的句子。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0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朱胜非，字藏一，蔡州人，崇宁二年，上舍登第。建炎改元，试中书舍人兼权直学士院。时方草创，胜非上疏言：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仁义者，天下之大柄，持之，则外夷服而诸夏尊</a:t>
            </a:r>
            <a:r>
              <a:rPr lang="en-US" altLang="zh-CN" sz="2800" b="1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上嘉之。三年，上自镇江南幸，留胜非经理。未几，命为控扼使，已而拜宣奉大夫、尚书右仆射兼御营使。</a:t>
            </a:r>
            <a:r>
              <a:rPr lang="zh-CN" altLang="zh-CN" sz="2800" b="1" u="sng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故事，命相进三官，胜非特迁五官，其见重若此</a:t>
            </a:r>
            <a:r>
              <a:rPr lang="zh-CN" altLang="zh-CN" sz="2800" b="1" u="sng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u="sng" kern="100" dirty="0" smtClean="0"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  <a:p>
            <a:pPr indent="711200" algn="r">
              <a:lnSpc>
                <a:spcPct val="1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节选自《宋史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朱胜非传》，有删改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255" y="2853690"/>
            <a:ext cx="117113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(1)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仁义者，天下之大柄，持之，则外夷服而诸夏尊。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b="1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故事，命相进三官，胜非特迁五官，其见重若此。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b="1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010" y="3501390"/>
            <a:ext cx="120611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仁义</a:t>
            </a: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，是天下的大权柄，持有它，那么外夷归服而诸夏尊贵。</a:t>
            </a:r>
            <a:endParaRPr lang="zh-CN" altLang="zh-CN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得分点：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仁义者，天下之大柄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，判断句；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服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，归顺；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诸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kern="100" dirty="0">
              <a:solidFill>
                <a:srgbClr val="0000FF"/>
              </a:solidFill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255" y="4869815"/>
            <a:ext cx="116560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按照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旧制，任命宰相要晋升三个官职，朱胜非却破格晋升了五个官职，他就是如此被器重。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得分点：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故事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，古今异义词，按照旧制；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特迁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，破格晋升；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其见重若此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，被动句，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见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表被动；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若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，像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)</a:t>
            </a:r>
            <a:endParaRPr lang="en-US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752" y="215676"/>
            <a:ext cx="5583498" cy="6279623"/>
          </a:xfrm>
          <a:ln>
            <a:solidFill>
              <a:schemeClr val="tx1"/>
            </a:solidFill>
          </a:ln>
        </p:spPr>
        <p:txBody>
          <a:bodyPr>
            <a:normAutofit fontScale="6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b="1" dirty="0"/>
              <a:t>3.</a:t>
            </a:r>
            <a:r>
              <a:rPr lang="zh-CN" altLang="zh-CN" b="1" dirty="0"/>
              <a:t>翻译下面文段中画线的句子。</a:t>
            </a:r>
            <a:endParaRPr lang="zh-CN" altLang="zh-CN" b="1" dirty="0"/>
          </a:p>
          <a:p>
            <a:pPr marL="0" indent="0">
              <a:lnSpc>
                <a:spcPct val="110000"/>
              </a:lnSpc>
              <a:buNone/>
            </a:pPr>
            <a:r>
              <a:rPr lang="zh-CN" altLang="zh-CN" b="1" dirty="0"/>
              <a:t>魏庞涓伐韩。韩请救于齐。齐宣王召大臣而谋曰：</a:t>
            </a:r>
            <a:r>
              <a:rPr lang="en-US" altLang="zh-CN" b="1" dirty="0"/>
              <a:t>“</a:t>
            </a:r>
            <a:r>
              <a:rPr lang="zh-CN" altLang="zh-CN" b="1" u="sng" dirty="0"/>
              <a:t>蚤救孰与晚救？</a:t>
            </a:r>
            <a:r>
              <a:rPr lang="en-US" altLang="zh-CN" b="1" dirty="0"/>
              <a:t>”</a:t>
            </a:r>
            <a:r>
              <a:rPr lang="zh-CN" altLang="zh-CN" b="1" dirty="0"/>
              <a:t>成侯曰：</a:t>
            </a:r>
            <a:r>
              <a:rPr lang="en-US" altLang="zh-CN" b="1" dirty="0"/>
              <a:t>“</a:t>
            </a:r>
            <a:r>
              <a:rPr lang="zh-CN" altLang="zh-CN" b="1" dirty="0"/>
              <a:t>不如勿救。</a:t>
            </a:r>
            <a:r>
              <a:rPr lang="en-US" altLang="zh-CN" b="1" dirty="0"/>
              <a:t>”</a:t>
            </a:r>
            <a:r>
              <a:rPr lang="zh-CN" altLang="zh-CN" b="1" dirty="0"/>
              <a:t>田忌曰：</a:t>
            </a:r>
            <a:r>
              <a:rPr lang="en-US" altLang="zh-CN" b="1" dirty="0"/>
              <a:t>“</a:t>
            </a:r>
            <a:r>
              <a:rPr lang="zh-CN" altLang="zh-CN" b="1" dirty="0"/>
              <a:t>弗救则韩且折而入于魏，不如蚤救之。</a:t>
            </a:r>
            <a:r>
              <a:rPr lang="en-US" altLang="zh-CN" b="1" dirty="0"/>
              <a:t>”</a:t>
            </a:r>
            <a:r>
              <a:rPr lang="zh-CN" altLang="zh-CN" b="1" dirty="0"/>
              <a:t>孙膑曰：</a:t>
            </a:r>
            <a:r>
              <a:rPr lang="en-US" altLang="zh-CN" b="1" dirty="0"/>
              <a:t>“</a:t>
            </a:r>
            <a:r>
              <a:rPr lang="zh-CN" altLang="zh-CN" b="1" u="sng" dirty="0"/>
              <a:t>夫韩、魏之兵未弊而救之，是吾代韩受魏之兵，顾反听命于韩也。</a:t>
            </a:r>
            <a:r>
              <a:rPr lang="zh-CN" altLang="zh-CN" b="1" dirty="0"/>
              <a:t>且魏有破国之志，韩见亡，必东面而诉于齐矣。吾因深结韩之亲而晚承魏之弊，则可受重利而得尊名也。</a:t>
            </a:r>
            <a:r>
              <a:rPr lang="en-US" altLang="zh-CN" b="1" dirty="0"/>
              <a:t>”</a:t>
            </a:r>
            <a:r>
              <a:rPr lang="zh-CN" altLang="zh-CN" b="1" dirty="0"/>
              <a:t>王曰：</a:t>
            </a:r>
            <a:r>
              <a:rPr lang="en-US" altLang="zh-CN" b="1" dirty="0"/>
              <a:t>“</a:t>
            </a:r>
            <a:r>
              <a:rPr lang="zh-CN" altLang="zh-CN" b="1" dirty="0"/>
              <a:t>善。</a:t>
            </a:r>
            <a:r>
              <a:rPr lang="en-US" altLang="zh-CN" b="1" dirty="0"/>
              <a:t>”</a:t>
            </a:r>
            <a:r>
              <a:rPr lang="zh-CN" altLang="zh-CN" b="1" dirty="0"/>
              <a:t>乃阴许韩使而遣之。韩因恃齐，五战不胜，而东委国于齐。</a:t>
            </a:r>
            <a:endParaRPr lang="zh-CN" altLang="zh-CN" b="1" dirty="0"/>
          </a:p>
          <a:p>
            <a:pPr>
              <a:lnSpc>
                <a:spcPct val="110000"/>
              </a:lnSpc>
            </a:pP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236" y="422019"/>
            <a:ext cx="5598011" cy="6153095"/>
          </a:xfrm>
          <a:ln>
            <a:solidFill>
              <a:srgbClr val="0000FF"/>
            </a:solidFill>
          </a:ln>
        </p:spPr>
        <p:txBody>
          <a:bodyPr>
            <a:normAutofit fontScale="70000"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蚤救孰与晚救？</a:t>
            </a:r>
            <a:endParaRPr lang="zh-CN" altLang="zh-CN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zh-CN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答案</a:t>
            </a:r>
            <a:r>
              <a:rPr lang="zh-CN" altLang="zh-CN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  <a:r>
              <a:rPr lang="en-US" altLang="zh-CN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(1)</a:t>
            </a:r>
            <a:r>
              <a:rPr lang="zh-CN" altLang="zh-CN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早去救援与晚去救援相比，哪一个更好呢？</a:t>
            </a:r>
            <a:endParaRPr lang="zh-CN" altLang="zh-CN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黑体" panose="02010609060101010101" charset="-122"/>
                <a:ea typeface="黑体" panose="02010609060101010101" charset="-122"/>
              </a:rPr>
              <a:t>(2)</a:t>
            </a:r>
            <a:r>
              <a:rPr lang="zh-CN" altLang="zh-CN" dirty="0">
                <a:latin typeface="黑体" panose="02010609060101010101" charset="-122"/>
                <a:ea typeface="黑体" panose="02010609060101010101" charset="-122"/>
              </a:rPr>
              <a:t>夫韩、魏之兵未弊而救之，是吾代韩受魏之兵，顾反听命于韩也。</a:t>
            </a:r>
            <a:endParaRPr lang="zh-CN" altLang="zh-CN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答案：</a:t>
            </a:r>
            <a:r>
              <a:rPr lang="zh-CN" altLang="zh-CN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韩国</a:t>
            </a:r>
            <a:r>
              <a:rPr lang="zh-CN" altLang="zh-CN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、魏国的军队尚未疲惫就去救援，这是我们代替韩国承受魏军的攻击，回过头来反而听从韩国的命令了。</a:t>
            </a:r>
            <a:endParaRPr lang="zh-CN" altLang="zh-CN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6574" y="621482"/>
            <a:ext cx="11377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参考译文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朱胜非，字藏一，蔡州人，崇宁二年，考中了上舍。建炎改元时，朱胜非试任中书舍人兼代理直学士院。当时正草创大业，朱胜非上疏说：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仁义，是天下的大权柄，持有它，那么外夷归服而诸夏尊贵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皇上赞许他。三年，皇上从镇江到南方，留下朱胜非经营镇江。不久，任命他为控扼使，后来授任宣奉大夫、尚书右仆射兼御营使。按照旧制，任命宰相要晋升三个官职，朱胜非却破格晋升了五个官职，他就是如此被器重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383193"/>
            <a:ext cx="11377264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下列各组句子中，句式不相同的一组是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574" y="1428371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A.</a:t>
            </a:r>
            <a:endParaRPr lang="zh-CN" altLang="en-US" dirty="0"/>
          </a:p>
        </p:txBody>
      </p:sp>
      <p:sp>
        <p:nvSpPr>
          <p:cNvPr id="23" name="左大括号 22"/>
          <p:cNvSpPr/>
          <p:nvPr/>
        </p:nvSpPr>
        <p:spPr>
          <a:xfrm>
            <a:off x="901577" y="1206411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001512" y="995053"/>
            <a:ext cx="5929828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非蛇鳝之穴无可寄托者，用心躁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如今人方为刀俎，我为鱼肉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06574" y="2733152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B.</a:t>
            </a:r>
            <a:endParaRPr lang="zh-CN" altLang="en-US" dirty="0"/>
          </a:p>
        </p:txBody>
      </p:sp>
      <p:sp>
        <p:nvSpPr>
          <p:cNvPr id="26" name="左大括号 25"/>
          <p:cNvSpPr/>
          <p:nvPr/>
        </p:nvSpPr>
        <p:spPr>
          <a:xfrm>
            <a:off x="901577" y="2511192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01512" y="2299834"/>
            <a:ext cx="3775393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是造物者之无尽藏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失其所与，不知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06574" y="4035550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C.</a:t>
            </a:r>
            <a:endParaRPr lang="zh-CN" altLang="en-US" dirty="0"/>
          </a:p>
        </p:txBody>
      </p:sp>
      <p:sp>
        <p:nvSpPr>
          <p:cNvPr id="29" name="左大括号 28"/>
          <p:cNvSpPr/>
          <p:nvPr/>
        </p:nvSpPr>
        <p:spPr>
          <a:xfrm>
            <a:off x="901577" y="3813590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01512" y="3602232"/>
            <a:ext cx="449353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仁义不施而攻守之势异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汉天子我丈人行也</a:t>
            </a:r>
            <a:endParaRPr lang="zh-CN" altLang="en-US" sz="2800" kern="100" dirty="0">
              <a:solidFill>
                <a:srgbClr val="0000FF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6574" y="5358437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D.</a:t>
            </a:r>
            <a:endParaRPr lang="zh-CN" altLang="en-US" dirty="0"/>
          </a:p>
        </p:txBody>
      </p:sp>
      <p:sp>
        <p:nvSpPr>
          <p:cNvPr id="32" name="左大括号 31"/>
          <p:cNvSpPr/>
          <p:nvPr/>
        </p:nvSpPr>
        <p:spPr>
          <a:xfrm>
            <a:off x="901577" y="5136477"/>
            <a:ext cx="191594" cy="1030370"/>
          </a:xfrm>
          <a:prstGeom prst="leftBrace">
            <a:avLst>
              <a:gd name="adj1" fmla="val 5529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1001512" y="4925119"/>
            <a:ext cx="449353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吾属今为之虏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矣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此四君者，皆明智而忠信</a:t>
            </a:r>
            <a:endParaRPr lang="zh-CN" altLang="en-US" dirty="0"/>
          </a:p>
        </p:txBody>
      </p:sp>
      <p:sp>
        <p:nvSpPr>
          <p:cNvPr id="34" name="TextBox 19"/>
          <p:cNvSpPr txBox="1"/>
          <p:nvPr/>
        </p:nvSpPr>
        <p:spPr>
          <a:xfrm>
            <a:off x="253812" y="529074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6574" y="693490"/>
            <a:ext cx="11377264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下列各句中，句式不同于其他三项的一项是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噌</a:t>
            </a:r>
            <a:r>
              <a:rPr lang="zh-CN" altLang="zh-CN" sz="2800" kern="100" dirty="0">
                <a:latin typeface="方正中等线简体" panose="03000509000000000000" pitchFamily="65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吰</a:t>
            </a:r>
            <a:r>
              <a:rPr lang="zh-CN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方正中等线简体" panose="03000509000000000000" pitchFamily="65" charset="-122"/>
              </a:rPr>
              <a:t>者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，周景王之无射也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秦，虎狼之国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无恻隐之心，非人也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端章甫，愿为小相焉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19"/>
          <p:cNvSpPr txBox="1"/>
          <p:nvPr/>
        </p:nvSpPr>
        <p:spPr>
          <a:xfrm>
            <a:off x="280664" y="333062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6574" y="4581922"/>
            <a:ext cx="11412000" cy="1152128"/>
            <a:chOff x="406574" y="1081808"/>
            <a:chExt cx="11412000" cy="1152128"/>
          </a:xfrm>
        </p:grpSpPr>
        <p:grpSp>
          <p:nvGrpSpPr>
            <p:cNvPr id="17" name="组合 16"/>
            <p:cNvGrpSpPr/>
            <p:nvPr/>
          </p:nvGrpSpPr>
          <p:grpSpPr>
            <a:xfrm>
              <a:off x="406574" y="1081808"/>
              <a:ext cx="11412000" cy="1152128"/>
              <a:chOff x="406574" y="1081808"/>
              <a:chExt cx="11412000" cy="1152128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06574" y="1197546"/>
                <a:ext cx="11412000" cy="1036390"/>
              </a:xfrm>
              <a:prstGeom prst="roundRect">
                <a:avLst>
                  <a:gd name="adj" fmla="val 1076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38622" y="1081808"/>
                <a:ext cx="583768" cy="216027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</a:lstStyle>
              <a:p>
                <a:endParaRPr lang="zh-CN" altLang="en-US" dirty="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622598" y="1442127"/>
              <a:ext cx="10945216" cy="656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070735" algn="l"/>
                </a:tabLst>
              </a:pPr>
              <a:r>
                <a:rPr lang="en-US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dirty="0">
                  <a:latin typeface="Times New Roman" panose="02020603050405020304" pitchFamily="18" charset="0"/>
                  <a:ea typeface="仿宋_GB2312" panose="02010609030101010101" pitchFamily="49" charset="-122"/>
                  <a:cs typeface="Times New Roman" panose="02020603050405020304" pitchFamily="18" charset="0"/>
                </a:rPr>
                <a:t>项为一般陈述句，其他三项均为判断句。</a:t>
              </a:r>
              <a:endParaRPr lang="zh-CN" altLang="zh-CN" sz="105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06574" y="514504"/>
            <a:ext cx="11377264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微软雅黑" panose="020B0503020204020204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被动句：为所见于被意念</a:t>
            </a:r>
            <a:endParaRPr lang="zh-CN" altLang="zh-CN" sz="1050" b="1" kern="100" dirty="0" smtClean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被动句的方法，主要有三种：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从标志词入手，看是否符合被动句的要求。被动句的标志词主要有以下几类：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“……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718185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字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zQyMWE4ZjIyM2EzZTFlNmVjYWM5NjY5ZWY1NzdiNjAifQ==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9732</Words>
  <Application>WPS 演示</Application>
  <PresentationFormat>自定义</PresentationFormat>
  <Paragraphs>787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88" baseType="lpstr">
      <vt:lpstr>Arial</vt:lpstr>
      <vt:lpstr>宋体</vt:lpstr>
      <vt:lpstr>Wingdings</vt:lpstr>
      <vt:lpstr>Arial</vt:lpstr>
      <vt:lpstr>微软雅黑</vt:lpstr>
      <vt:lpstr>zihun159hao-gukesong</vt:lpstr>
      <vt:lpstr>Times New Roman</vt:lpstr>
      <vt:lpstr>楷体_GB2312</vt:lpstr>
      <vt:lpstr>新宋体</vt:lpstr>
      <vt:lpstr>楷体</vt:lpstr>
      <vt:lpstr>方正中等线简体</vt:lpstr>
      <vt:lpstr>Courier New</vt:lpstr>
      <vt:lpstr>华文黑体</vt:lpstr>
      <vt:lpstr>黑体</vt:lpstr>
      <vt:lpstr>华文细黑</vt:lpstr>
      <vt:lpstr>DOUYU Font</vt:lpstr>
      <vt:lpstr>仿宋_GB2312</vt:lpstr>
      <vt:lpstr>Arial Unicode MS</vt:lpstr>
      <vt:lpstr>Calibri</vt:lpstr>
      <vt:lpstr>隶书</vt:lpstr>
      <vt:lpstr>华文琥珀</vt:lpstr>
      <vt:lpstr>MS Mincho</vt:lpstr>
      <vt:lpstr>MS Gothic</vt:lpstr>
      <vt:lpstr>Arial Black</vt:lpstr>
      <vt:lpstr>仿宋</vt:lpstr>
      <vt:lpstr>8_Office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光阴荏苒</cp:lastModifiedBy>
  <cp:revision>7487</cp:revision>
  <dcterms:created xsi:type="dcterms:W3CDTF">2014-11-27T01:03:00Z</dcterms:created>
  <dcterms:modified xsi:type="dcterms:W3CDTF">2023-09-21T07:38:12Z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F03143FB77C9413DBDD7C7967E5D5F48_12</vt:lpwstr>
  </property>
</Properties>
</file>