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7" r:id="rId3"/>
    <p:sldId id="615" r:id="rId4"/>
    <p:sldId id="449" r:id="rId5"/>
    <p:sldId id="616" r:id="rId6"/>
    <p:sldId id="617" r:id="rId7"/>
    <p:sldId id="618" r:id="rId8"/>
    <p:sldId id="619" r:id="rId9"/>
    <p:sldId id="625" r:id="rId10"/>
    <p:sldId id="620" r:id="rId11"/>
    <p:sldId id="621" r:id="rId12"/>
    <p:sldId id="622" r:id="rId13"/>
    <p:sldId id="623" r:id="rId14"/>
    <p:sldId id="638" r:id="rId15"/>
    <p:sldId id="639" r:id="rId17"/>
    <p:sldId id="630" r:id="rId18"/>
    <p:sldId id="640" r:id="rId19"/>
    <p:sldId id="637" r:id="rId20"/>
    <p:sldId id="641" r:id="rId21"/>
    <p:sldId id="642" r:id="rId22"/>
    <p:sldId id="643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黄 露" initials="" lastIdx="1" clrIdx="0"/>
  <p:cmAuthor id="1" name="幸全" initials="幸全" lastIdx="0" clrIdx="0"/>
  <p:cmAuthor id="2" name="Administrator" initials="A" lastIdx="0" clrIdx="1"/>
  <p:cmAuthor id="3" name="Author" initials="A" lastIdx="0" clrIdx="2"/>
  <p:cmAuthor id="7" name="雨林木风" initials="雨" lastIdx="0" clrIdx="0"/>
  <p:cmAuthor id="4" name="dell" initials="d" lastIdx="0" clrIdx="2"/>
  <p:cmAuthor id="6" name="lenovo" initials="l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B62A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09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71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7202-CCA2-4258-B6C4-40A99FA497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7202-CCA2-4258-B6C4-40A99FA497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6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任意形状 21"/>
          <p:cNvSpPr/>
          <p:nvPr/>
        </p:nvSpPr>
        <p:spPr>
          <a:xfrm rot="10800000" flipV="1">
            <a:off x="8187373" y="1898650"/>
            <a:ext cx="4010025" cy="2665413"/>
          </a:xfrm>
          <a:custGeom>
            <a:avLst/>
            <a:gdLst>
              <a:gd name="connsiteX0" fmla="*/ 0 w 6716578"/>
              <a:gd name="connsiteY0" fmla="*/ 1658257 h 1658257"/>
              <a:gd name="connsiteX1" fmla="*/ 6716578 w 6716578"/>
              <a:gd name="connsiteY1" fmla="*/ 1658257 h 1658257"/>
              <a:gd name="connsiteX2" fmla="*/ 5804536 w 6716578"/>
              <a:gd name="connsiteY2" fmla="*/ 0 h 1658257"/>
              <a:gd name="connsiteX3" fmla="*/ 0 w 6716578"/>
              <a:gd name="connsiteY3" fmla="*/ 0 h 1658257"/>
              <a:gd name="connsiteX0-1" fmla="*/ 0 w 8124379"/>
              <a:gd name="connsiteY0-2" fmla="*/ 1658257 h 1658257"/>
              <a:gd name="connsiteX1-3" fmla="*/ 8124379 w 8124379"/>
              <a:gd name="connsiteY1-4" fmla="*/ 1658257 h 1658257"/>
              <a:gd name="connsiteX2-5" fmla="*/ 5804536 w 8124379"/>
              <a:gd name="connsiteY2-6" fmla="*/ 0 h 1658257"/>
              <a:gd name="connsiteX3-7" fmla="*/ 0 w 8124379"/>
              <a:gd name="connsiteY3-8" fmla="*/ 0 h 1658257"/>
              <a:gd name="connsiteX4" fmla="*/ 0 w 8124379"/>
              <a:gd name="connsiteY4" fmla="*/ 1658257 h 1658257"/>
              <a:gd name="connsiteX0-9" fmla="*/ 0 w 8124379"/>
              <a:gd name="connsiteY0-10" fmla="*/ 1658257 h 1658257"/>
              <a:gd name="connsiteX1-11" fmla="*/ 8124379 w 8124379"/>
              <a:gd name="connsiteY1-12" fmla="*/ 1658257 h 1658257"/>
              <a:gd name="connsiteX2-13" fmla="*/ 4936104 w 8124379"/>
              <a:gd name="connsiteY2-14" fmla="*/ 0 h 1658257"/>
              <a:gd name="connsiteX3-15" fmla="*/ 0 w 8124379"/>
              <a:gd name="connsiteY3-16" fmla="*/ 0 h 1658257"/>
              <a:gd name="connsiteX4-17" fmla="*/ 0 w 8124379"/>
              <a:gd name="connsiteY4-18" fmla="*/ 1658257 h 1658257"/>
              <a:gd name="connsiteX0-19" fmla="*/ 0 w 8124379"/>
              <a:gd name="connsiteY0-20" fmla="*/ 1658257 h 1658257"/>
              <a:gd name="connsiteX1-21" fmla="*/ 8124379 w 8124379"/>
              <a:gd name="connsiteY1-22" fmla="*/ 1658257 h 1658257"/>
              <a:gd name="connsiteX2-23" fmla="*/ 4646627 w 8124379"/>
              <a:gd name="connsiteY2-24" fmla="*/ 0 h 1658257"/>
              <a:gd name="connsiteX3-25" fmla="*/ 0 w 8124379"/>
              <a:gd name="connsiteY3-26" fmla="*/ 0 h 1658257"/>
              <a:gd name="connsiteX4-27" fmla="*/ 0 w 8124379"/>
              <a:gd name="connsiteY4-28" fmla="*/ 1658257 h 16582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8124379" h="1658257">
                <a:moveTo>
                  <a:pt x="0" y="1658257"/>
                </a:moveTo>
                <a:lnTo>
                  <a:pt x="8124379" y="1658257"/>
                </a:lnTo>
                <a:lnTo>
                  <a:pt x="4646627" y="0"/>
                </a:lnTo>
                <a:lnTo>
                  <a:pt x="0" y="0"/>
                </a:lnTo>
                <a:lnTo>
                  <a:pt x="0" y="1658257"/>
                </a:lnTo>
                <a:close/>
              </a:path>
            </a:pathLst>
          </a:custGeom>
          <a:solidFill>
            <a:srgbClr val="0046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3" name="直线连接符 28"/>
          <p:cNvCxnSpPr>
            <a:cxnSpLocks noChangeShapeType="1"/>
          </p:cNvCxnSpPr>
          <p:nvPr/>
        </p:nvCxnSpPr>
        <p:spPr bwMode="auto">
          <a:xfrm rot="5400000" flipH="1" flipV="1">
            <a:off x="6406198" y="3857625"/>
            <a:ext cx="3638550" cy="2362200"/>
          </a:xfrm>
          <a:prstGeom prst="line">
            <a:avLst/>
          </a:prstGeom>
          <a:noFill/>
          <a:ln w="57150" algn="ctr">
            <a:solidFill>
              <a:schemeClr val="accent6">
                <a:lumMod val="60000"/>
                <a:lumOff val="40000"/>
              </a:schemeClr>
            </a:solidFill>
            <a:miter lim="800000"/>
          </a:ln>
        </p:spPr>
      </p:cxnSp>
      <p:sp>
        <p:nvSpPr>
          <p:cNvPr id="48" name="任意形状 23"/>
          <p:cNvSpPr/>
          <p:nvPr/>
        </p:nvSpPr>
        <p:spPr>
          <a:xfrm flipV="1">
            <a:off x="635" y="1892300"/>
            <a:ext cx="9453563" cy="2654300"/>
          </a:xfrm>
          <a:custGeom>
            <a:avLst/>
            <a:gdLst>
              <a:gd name="connsiteX0" fmla="*/ 0 w 7264400"/>
              <a:gd name="connsiteY0" fmla="*/ 2654300 h 2654300"/>
              <a:gd name="connsiteX1" fmla="*/ 7264400 w 7264400"/>
              <a:gd name="connsiteY1" fmla="*/ 2654300 h 2654300"/>
              <a:gd name="connsiteX2" fmla="*/ 5804535 w 7264400"/>
              <a:gd name="connsiteY2" fmla="*/ 0 h 2654300"/>
              <a:gd name="connsiteX3" fmla="*/ 0 w 7264400"/>
              <a:gd name="connsiteY3" fmla="*/ 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4400" h="2654300">
                <a:moveTo>
                  <a:pt x="0" y="2654300"/>
                </a:moveTo>
                <a:lnTo>
                  <a:pt x="7264400" y="2654300"/>
                </a:lnTo>
                <a:lnTo>
                  <a:pt x="58045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" name="任意形状 21"/>
          <p:cNvSpPr/>
          <p:nvPr/>
        </p:nvSpPr>
        <p:spPr>
          <a:xfrm flipV="1">
            <a:off x="635" y="2794000"/>
            <a:ext cx="8805863" cy="1763713"/>
          </a:xfrm>
          <a:custGeom>
            <a:avLst/>
            <a:gdLst>
              <a:gd name="connsiteX0" fmla="*/ 0 w 6716578"/>
              <a:gd name="connsiteY0" fmla="*/ 1658257 h 1658257"/>
              <a:gd name="connsiteX1" fmla="*/ 6716578 w 6716578"/>
              <a:gd name="connsiteY1" fmla="*/ 1658257 h 1658257"/>
              <a:gd name="connsiteX2" fmla="*/ 5804536 w 6716578"/>
              <a:gd name="connsiteY2" fmla="*/ 0 h 1658257"/>
              <a:gd name="connsiteX3" fmla="*/ 0 w 6716578"/>
              <a:gd name="connsiteY3" fmla="*/ 0 h 165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6578" h="1658257">
                <a:moveTo>
                  <a:pt x="0" y="1658257"/>
                </a:moveTo>
                <a:lnTo>
                  <a:pt x="6716578" y="1658257"/>
                </a:lnTo>
                <a:lnTo>
                  <a:pt x="58045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6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" name="文本框 18"/>
          <p:cNvSpPr txBox="1">
            <a:spLocks noChangeArrowheads="1"/>
          </p:cNvSpPr>
          <p:nvPr/>
        </p:nvSpPr>
        <p:spPr bwMode="auto">
          <a:xfrm>
            <a:off x="986473" y="2037398"/>
            <a:ext cx="674116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CN" sz="3600" kern="1200" cap="none" spc="0" normalizeH="0" baseline="0" noProof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2022</a:t>
            </a:r>
            <a:r>
              <a:rPr kumimoji="1" lang="zh-CN" altLang="en-US" sz="3600" kern="1200" cap="none" spc="0" normalizeH="0" baseline="0" noProof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年高考</a:t>
            </a:r>
            <a:r>
              <a:rPr kumimoji="1" lang="zh-CN" sz="3600" kern="1200" cap="none" spc="0" normalizeH="0" baseline="0" noProof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语文写作指导（三）</a:t>
            </a:r>
            <a:endParaRPr kumimoji="1" lang="zh-CN" sz="3600" kern="1200" cap="none" spc="0" normalizeH="0" baseline="0" noProof="0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3" name="文本框 18"/>
          <p:cNvSpPr txBox="1">
            <a:spLocks noChangeArrowheads="1"/>
          </p:cNvSpPr>
          <p:nvPr/>
        </p:nvSpPr>
        <p:spPr bwMode="auto">
          <a:xfrm>
            <a:off x="120650" y="2995930"/>
            <a:ext cx="7814945" cy="11709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algn="ctr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lang="zh-CN" altLang="en-US" sz="5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时评类作文写作指导</a:t>
            </a:r>
            <a:endParaRPr kumimoji="1" lang="zh-CN" altLang="en-US" sz="5400" b="1" kern="1200" cap="none" spc="0" normalizeH="0" baseline="0" noProof="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华文行楷" panose="02010800040101010101" charset="-122"/>
              <a:ea typeface="华文行楷" panose="02010800040101010101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rot="5400000">
            <a:off x="6897529" y="692944"/>
            <a:ext cx="4572000" cy="3135313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8"/>
          <p:cNvSpPr txBox="1">
            <a:spLocks noChangeArrowheads="1"/>
          </p:cNvSpPr>
          <p:nvPr/>
        </p:nvSpPr>
        <p:spPr bwMode="auto">
          <a:xfrm>
            <a:off x="9454515" y="2435225"/>
            <a:ext cx="2684780" cy="15678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marR="0" algn="ctr" defTabSz="914400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1" lang="zh-CN" sz="3200" b="1" kern="1200" cap="none" spc="0" normalizeH="0" baseline="0" noProof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仿宋" panose="02010609060101010101" charset="-122"/>
                <a:ea typeface="仿宋" panose="02010609060101010101" charset="-122"/>
                <a:cs typeface="+mn-cs"/>
              </a:rPr>
              <a:t>揭阳</a:t>
            </a:r>
            <a:r>
              <a:rPr kumimoji="1" lang="en-US" altLang="zh-CN" sz="3200" kern="1200" cap="none" spc="0" normalizeH="0" baseline="0" noProof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·</a:t>
            </a:r>
            <a:r>
              <a:rPr kumimoji="1" lang="zh-CN" sz="3200" b="1" kern="1200" cap="none" spc="0" normalizeH="0" baseline="0" noProof="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非市直</a:t>
            </a:r>
            <a:endParaRPr kumimoji="1" lang="zh-CN" altLang="en-US" sz="5600" kern="1200" cap="none" spc="0" normalizeH="0" baseline="0" noProof="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R="0" algn="ctr" defTabSz="914400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1" lang="zh-CN" sz="4800" kern="1200" cap="none" spc="0" normalizeH="0" baseline="0" noProof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揭东二中</a:t>
            </a:r>
            <a:endParaRPr kumimoji="1" lang="zh-CN" sz="4800" kern="1200" cap="none" spc="0" normalizeH="0" baseline="0" noProof="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460115" y="243205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 algn="ctr"/>
            <a:r>
              <a:rPr lang="zh-CN" sz="32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青苗虽小</a:t>
            </a:r>
            <a:r>
              <a:rPr lang="zh-CN" sz="3200" b="1">
                <a:solidFill>
                  <a:srgbClr val="FF0000"/>
                </a:solidFill>
                <a:ea typeface="宋体" panose="02010600030101010101" pitchFamily="2" charset="-122"/>
              </a:rPr>
              <a:t>，兹事体大</a:t>
            </a:r>
            <a:endParaRPr lang="zh-CN" altLang="en-US" sz="32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4775" y="994410"/>
            <a:ext cx="11983085" cy="54063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812800" fontAlgn="auto">
              <a:lnSpc>
                <a:spcPct val="120000"/>
              </a:lnSpc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民以食为天”。马斯洛需求的第一层次，把水和食物看得和睡眠等同等重要，生存是1，其他需求都是0，没有了生存，再多的需求也无从谈起。小麦作为人类最主要的食物之一，我们一定要常将有日思无日，莫待无时思有时。叶圣陶先生有篇童话《富翁》，讲一个地方，由于机缘，人人都成了富翁，而恰恰是人人都成了富翁，没有人再想着种地做工，结果人人都面临被饿死是命运。现在，有人替农民算经济账，以为用卖一亩青苗所得的1500元去买亩产1200元的小麦，巨划算，但是，结果真的是这样吗？一旦粮食短缺，小麦的价格就不会“如你所愿”了。</a:t>
            </a:r>
            <a:endParaRPr lang="zh-CN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460115" y="243205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 algn="ctr"/>
            <a:r>
              <a:rPr lang="zh-CN" sz="32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青苗虽小</a:t>
            </a:r>
            <a:r>
              <a:rPr lang="zh-CN" sz="3200" b="1">
                <a:solidFill>
                  <a:srgbClr val="FF0000"/>
                </a:solidFill>
                <a:ea typeface="宋体" panose="02010600030101010101" pitchFamily="2" charset="-122"/>
              </a:rPr>
              <a:t>，兹事体大</a:t>
            </a:r>
            <a:endParaRPr lang="zh-CN" altLang="en-US" sz="32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4775" y="994410"/>
            <a:ext cx="11983085" cy="59969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812800" fontAlgn="auto">
              <a:lnSpc>
                <a:spcPct val="120000"/>
              </a:lnSpc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粟者，王者大用，政之本务。”粮食对于个人的生存不可或缺，对于国家的存亡也至关重要。“黎民不饥不寒”，才能让百姓这江水载起国家这艘船。春秋时期，鲁国“家家纺机响，户户织缟忙”，撂荒了大量肥沃的土地，只为了生产齐国“热捧”的鲁缟，最终粮食短缺、价格飞涨。楚国也一样，为了齐国“喜爱”的活鹿，放弃了手中的工作。仅仅三年，由于没有了粮食，只好对齐国不战而降。还有本世纪之初，中国大豆之死，议价权被掌握在世界资本手里，只好“任人宰割”，也是没有重视粮食安全的结果。殷鉴不远，闻者足戒。我们还能说青苗是个小事情吗？</a:t>
            </a:r>
            <a:endParaRPr lang="zh-CN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460115" y="457200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 algn="ctr"/>
            <a:r>
              <a:rPr lang="zh-CN" sz="32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青苗虽小</a:t>
            </a:r>
            <a:r>
              <a:rPr lang="zh-CN" sz="3200" b="1">
                <a:solidFill>
                  <a:srgbClr val="FF0000"/>
                </a:solidFill>
                <a:ea typeface="宋体" panose="02010600030101010101" pitchFamily="2" charset="-122"/>
              </a:rPr>
              <a:t>，兹事体大</a:t>
            </a:r>
            <a:endParaRPr lang="zh-CN" altLang="en-US" sz="32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4775" y="1706880"/>
            <a:ext cx="11983085" cy="30441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812800" fontAlgn="auto">
              <a:lnSpc>
                <a:spcPct val="120000"/>
              </a:lnSpc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小的方面来讲，青贮小麦的后果可能是人要挨饿、没饭吃；从大的方面来讲，青贮小麦就可能关乎国家的存续。“如果世界粮食市场被人家控制，中国可能不被人侵略而自乱。”风起于青萍之末，中国刚刚走向了“无穷之路”，切莫忘了把饭碗牢牢端在自己手里。</a:t>
            </a:r>
            <a:endParaRPr lang="zh-CN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idx="1"/>
          </p:nvPr>
        </p:nvSpPr>
        <p:spPr>
          <a:xfrm>
            <a:off x="339725" y="548005"/>
            <a:ext cx="11512550" cy="5761355"/>
          </a:xfrm>
          <a:ln>
            <a:solidFill>
              <a:srgbClr val="FF0000"/>
            </a:solidFill>
            <a:miter/>
          </a:ln>
        </p:spPr>
        <p:txBody>
          <a:bodyPr vert="horz" wrap="square" lIns="68580" tIns="34290" rIns="68580" bIns="34290" anchor="t" anchorCtr="0">
            <a:noAutofit/>
          </a:bodyPr>
          <a:lstStyle/>
          <a:p>
            <a:pPr marL="268605" indent="-268605" defTabSz="685800" eaLnBrk="1" latinLnBrk="0" hangingPunct="1">
              <a:lnSpc>
                <a:spcPct val="100000"/>
              </a:lnSpc>
              <a:spcBef>
                <a:spcPct val="0"/>
              </a:spcBef>
              <a:buSzPct val="90000"/>
              <a:buFont typeface="Wingdings" panose="05000000000000000000" pitchFamily="2" charset="2"/>
              <a:buNone/>
            </a:pPr>
            <a:r>
              <a:rPr lang="en-US" altLang="zh-CN" sz="3600" kern="1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2.2015</a:t>
            </a:r>
            <a:r>
              <a:rPr lang="zh-CN" altLang="en-US" sz="3600" kern="1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年全国</a:t>
            </a:r>
            <a:r>
              <a:rPr lang="en-US" altLang="zh-CN" sz="3600" kern="1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r>
              <a:rPr lang="zh-CN" altLang="en-US" sz="3600" kern="1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卷   </a:t>
            </a:r>
            <a:br>
              <a:rPr lang="en-US" altLang="zh-CN" sz="3600" kern="1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</a:br>
            <a:r>
              <a:rPr lang="zh-CN" altLang="en-US" sz="3600" kern="1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因父亲总是在高速路上开车时接电话，家人屡劝不改，女大学生小陈迫于无奈，更出于生命安全的考虑，通过微博私信向警方举报了自己的父亲；警方查实后，依法对老陈进行了教育和处罚，并将这起举报发在官方微博上。此事赢得众多网友点赞，也引发一些质疑，经媒体报道后，激起了更大范围、更多角度的讨论。</a:t>
            </a:r>
            <a:br>
              <a:rPr lang="zh-CN" altLang="en-US" sz="3600" kern="1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</a:br>
            <a:r>
              <a:rPr lang="zh-CN" altLang="en-US" sz="3600" kern="1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对于以上事情，你怎么看？请给小陈、老陈或其他相关方写一封信，表明你的态度，阐述你的看法。</a:t>
            </a:r>
            <a:r>
              <a:rPr lang="zh-CN" altLang="en-US" sz="3200" b="1" kern="120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cs"/>
                <a:sym typeface="微软雅黑" panose="020B0503020204020204" charset="-122"/>
              </a:rPr>
              <a:t> </a:t>
            </a:r>
            <a:r>
              <a:rPr lang="zh-CN" altLang="en-US" sz="3200" b="1" kern="120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 </a:t>
            </a:r>
            <a:endParaRPr lang="zh-CN" altLang="en-US" sz="3200" b="1" kern="1200" baseline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idx="1"/>
          </p:nvPr>
        </p:nvSpPr>
        <p:spPr>
          <a:xfrm>
            <a:off x="109855" y="13970"/>
            <a:ext cx="11929745" cy="6840855"/>
          </a:xfrm>
          <a:ln>
            <a:solidFill>
              <a:srgbClr val="FF0000"/>
            </a:solidFill>
            <a:miter/>
          </a:ln>
        </p:spPr>
        <p:txBody>
          <a:bodyPr vert="horz" wrap="square" lIns="68580" tIns="34290" rIns="68580" bIns="34290" anchor="t" anchorCtr="0">
            <a:noAutofit/>
          </a:bodyPr>
          <a:lstStyle/>
          <a:p>
            <a:pPr marL="0" indent="0" algn="ctr" defTabSz="685800">
              <a:lnSpc>
                <a:spcPct val="100000"/>
              </a:lnSpc>
              <a:spcAft>
                <a:spcPts val="0"/>
              </a:spcAft>
              <a:buSzPct val="90000"/>
              <a:buNone/>
            </a:pPr>
            <a:r>
              <a:rPr lang="zh-CN" altLang="en-US" sz="28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给小陈的一封信</a:t>
            </a:r>
            <a:endParaRPr kumimoji="0" lang="zh-CN" altLang="en-US" sz="28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小陈: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你好!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我是明华,一个在校学生。前几天偶然间在微博上看到你举报父亲的新闻,我非常认同你的做法,真心为你点赞。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小陈,你毅然举报父亲的做法是出于为父亲、家人的安全着想的目的,是尊重生命的表现。不仅如此,要父亲遵守交通规则,更是对社会公众负责。面对舆论,你应该对自己的做法充满自信。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生命是脆弱的,如水泡般一触即破。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在事故和灾难面前,生命是如此脆弱,不堪一击。在经历过汶川大地震、马航空难和“东方之星”沉船之后的我们,对此应该有着更加深刻的体会。尊重生命,珍爱生命,不仅是对自己负责,更是对家人负责。《孝经》有云:“身体发肤,受之父母,不敢毁伤,孝之始也。”身体发肤尚且不敢损伤,真心善待父母赐予的生命,这是孝顺的开始,那么面对全家的生命安全,作为女儿,站出来举报自己的父亲,你的这种对待生命的敬畏态度,值得我们去学习。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defTabSz="685800">
              <a:lnSpc>
                <a:spcPct val="100000"/>
              </a:lnSpc>
              <a:spcAft>
                <a:spcPts val="0"/>
              </a:spcAft>
              <a:buSzPct val="90000"/>
              <a:buNone/>
            </a:pPr>
            <a:r>
              <a:rPr lang="zh-CN" altLang="en-US" sz="24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2400" kern="120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   </a:t>
            </a:r>
            <a:r>
              <a:rPr lang="zh-CN" altLang="en-US" sz="2400" kern="120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zh-CN" altLang="en-US" sz="2400" kern="1200" baseline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8110" y="699135"/>
            <a:ext cx="11870055" cy="5794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indent="0" eaLnBrk="1" hangingPunct="1">
              <a:buNone/>
            </a:pPr>
            <a:r>
              <a:rPr lang="en-US" altLang="zh-CN" sz="2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规则是严苛的,如磐石般坚不可摧。</a:t>
            </a:r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eaLnBrk="1" hangingPunct="1">
              <a:buNone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规则是人类社会和谐有序发展的基础,缺少规则,社会将是怎样的混乱不堪?高速路上不允许开车打电话不仅是对自己负责,更是对社会大众负责。严格遵守交通规则,不仅是每个公民的义务,更是责任。任何事物都要遵守其规则。北京从连月的雾霾到“AEPC蓝”的成功,就是个很好的证明。否则,就会发生一个个如同上海外滩踩踏事故的惨剧,真的是“每一朵雪花都应愧对雪崩”。</a:t>
            </a:r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eaLnBrk="1" hangingPunct="1">
              <a:buNone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自信是必需的,如树根般毫不动摇。</a:t>
            </a:r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eaLnBrk="1" hangingPunct="1">
              <a:buNone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小陈,我非常明白作为当事人的你面对舆论的巨大压力。但是无论怎样你都应该无悔于自己的选择,“无愧于天地,心安于平静”,始终坚信自己的选择是正确的,充满自信,不轻易动摇怀疑自己。对的就是对的,错的就是错的,正像亚里士多德所说:“吾爱吾师,吾更爱真理。”在真理、生命面前,不更应充满自信吗?更何况良药苦口利于病!</a:t>
            </a:r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algn="l" eaLnBrk="1" hangingPunct="1">
              <a:lnSpc>
                <a:spcPct val="80000"/>
              </a:lnSpc>
              <a:buClrTx/>
              <a:buSzTx/>
              <a:buNone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   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小陈,感谢你,你用勇气向我们强调了生命的宝贵；感谢你用执着向我们诠释了规则的严苛；感谢你用信念使我们的社会充满了遵守交规的正能量。真心为你点赞!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algn="l" eaLnBrk="1" hangingPunct="1">
              <a:lnSpc>
                <a:spcPct val="80000"/>
              </a:lnSpc>
              <a:buClrTx/>
              <a:buSzTx/>
              <a:buNone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                                         明华                                                                   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</a:t>
            </a:r>
            <a:endParaRPr lang="en-US" altLang="zh-CN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algn="l" eaLnBrk="1" hangingPunct="1">
              <a:lnSpc>
                <a:spcPct val="80000"/>
              </a:lnSpc>
              <a:buClrTx/>
              <a:buSzTx/>
              <a:buNone/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                                     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2015年6月7日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algn="l" defTabSz="914400" eaLnBrk="1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8937" y="798058"/>
            <a:ext cx="11044692" cy="52622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indent="0" fontAlgn="auto">
              <a:buNone/>
            </a:pPr>
            <a:r>
              <a:rPr lang="en-US" altLang="zh-CN" sz="2800" kern="1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3.2022</a:t>
            </a:r>
            <a:r>
              <a:rPr lang="zh-CN" altLang="en-US" sz="2800" kern="1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年南京金陵中学</a:t>
            </a:r>
            <a:r>
              <a:rPr lang="en-US" altLang="zh-CN" sz="2800" kern="1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sz="2800" kern="1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月模拟 </a:t>
            </a:r>
            <a:endParaRPr lang="en-US" altLang="zh-CN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fontAlgn="auto">
              <a:buNone/>
            </a:pP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阅读下面的材料，根据要求写作。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fontAlgn="auto">
              <a:buNone/>
            </a:pP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唐尚珺，一位出生于广西农村的八零后，从2009年开始，他连续12年高三复读。高考分数逐年增加，几次考上“985”“211”之类的名校，他却屡次放弃，他给自己锁定了奋斗目标——中国科技大学。2021年唐尚珺参加了第13次高考，这一年他已经33岁了。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fontAlgn="auto">
              <a:buNone/>
            </a:pP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有人为他的坚持而感动，说他是愈挫愈勇的战神；也有人认为“条条大路通罗马”，他不去中科大也一样能实现自己的梦想；还有人说他应该顾及年迈的父母和家里的经济情况。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fontAlgn="auto">
              <a:buNone/>
            </a:pP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对上述材料，你怎么看？请表达你的认识与评价。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fontAlgn="auto">
              <a:buNone/>
            </a:pP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要求：选好角度，确定立意，明确文体，自拟标题；不要套作，不得抄袭；不得泄露个人信息；不少于800字。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2607" y="613519"/>
            <a:ext cx="11106786" cy="56311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明尺度，知进退</a:t>
            </a:r>
            <a:endParaRPr lang="zh-CN" altLang="en-US" sz="3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ctr" fontAlgn="auto">
              <a:lnSpc>
                <a:spcPct val="100000"/>
              </a:lnSpc>
            </a:pP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来源：安东之子公号  作者： 陈明轩</a:t>
            </a:r>
            <a:endParaRPr lang="zh-CN" altLang="en-US" sz="3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l" fontAlgn="auto">
              <a:lnSpc>
                <a:spcPct val="100000"/>
              </a:lnSpc>
            </a:pP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万物都有尺度，在这个度以内，我们可以尽情地做自己想要做的东西，可如果超过了这个度，我们又该怎么做呢？</a:t>
            </a:r>
            <a:endParaRPr lang="zh-CN" altLang="en-US" sz="3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l" fontAlgn="auto">
              <a:lnSpc>
                <a:spcPct val="100000"/>
              </a:lnSpc>
            </a:pP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最近，一名考生火了，因为他已经三十三岁了，从零九年到二零二一年，他连续参加了十三次高考，先后考上了“985”、“211”等多所重点高校，但他最终都放弃了，因为他的目标是中国科技大学，为此他奋斗了十三年。</a:t>
            </a:r>
            <a:endParaRPr lang="zh-CN" altLang="en-US" sz="3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1475" y="1028700"/>
            <a:ext cx="11449050" cy="55079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</a:pP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对于这件事，网上有各种评论。有人认为，这是对梦想的一种坚持，拼搏和不放弃，这种精神值得学习。能坚持本心的人本来就很了不起，更何况他一坚持就是十三年，这种毅力是常人所不具备的。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l" fontAlgn="auto">
              <a:lnSpc>
                <a:spcPct val="100000"/>
              </a:lnSpc>
            </a:pP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但也有一部分人反对他这样的行为，认为这样做太固执了。的确，从一个十八九岁的青少年，到现在三十岁余的大叔，十多年都在为同一件事奋斗，而人生并不是只做一件事，他在读书的同时，忽略了一个现实问题，比如家庭生活状况、经济问题、成家立业等问题，更何况在这十数年期间，不是没有考取，但他只是坚持己见，未免有执拗之嫌，因此，有些人是反对这样做的。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4960" y="556895"/>
            <a:ext cx="11562080" cy="6000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</a:pP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以上这两种意见各有各的道理，毕竟本来也没有明确的对错，但在我看来，我是同样不支持他这样长期坚持复读行为的。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l" fontAlgn="auto">
              <a:lnSpc>
                <a:spcPct val="100000"/>
              </a:lnSpc>
            </a:pP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都说高考是人生的一个重大的转折点，它很大程度上决定你以后的生活方式和发展道路，但它并不是我们唯一的选择，事实上就算我们考试失利，以后的人生道路就一定是遭受了重大的挫折的吗？没有了光明了吗？不是，并不是的。只能说高考是我们通往成功的一条捷径，但不是唯一的一条路，往后的人生那么长，谁又说得准一定是怎么样呢？这个考生花费了十多年达到了自己的目标，值得这样做吗？在最好的年纪选择奋斗这本身没什么错，可若是将十余年的青春全浪费在上面，未免有些可惜。十来年的时间里我们可以做很多事情，领略祖国大好河山，与朋友聊天逛街，自己创业……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0" y="0"/>
            <a:ext cx="1213040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60000"/>
              </a:lnSpc>
            </a:pP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 </a:t>
            </a:r>
            <a:r>
              <a:rPr 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阅读下面的材料，根据要求写作。</a:t>
            </a:r>
            <a:endParaRPr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508000" fontAlgn="auto">
              <a:lnSpc>
                <a:spcPct val="16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教版小学数学教材成为热搜，有网友评论称，教材面对的受众是小学生，会潜移默化影响孩子的审美，更需要审慎对待。还有家长发表评论称，一直没有注意到该情况，舆论发酵后翻了下孩子的课本，才发现插图“卡通不像卡通、抽象又不抽象，看起来确实比较难看”。</a:t>
            </a:r>
            <a:endParaRPr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508000" fontAlgn="auto">
              <a:lnSpc>
                <a:spcPct val="16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sz="20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俗语说“习以为常”“习惯成自然”，心理学上有个概念叫“温水煮青蛙”，读了上述材料，你对此有何感想，请结合实际，写一篇作文</a:t>
            </a:r>
            <a:r>
              <a:rPr lang="zh-CN" sz="20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。</a:t>
            </a:r>
            <a:endParaRPr sz="2000" b="1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 indent="508000" fontAlgn="auto">
              <a:lnSpc>
                <a:spcPct val="16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要求：选准角度，确定立意，自拟标题；不要套作，不得抄袭；不得泄露个人信息；不少于800字。</a:t>
            </a:r>
            <a:endParaRPr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79425" y="3458210"/>
            <a:ext cx="3580130" cy="31915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7863"/>
          <a:stretch>
            <a:fillRect/>
          </a:stretch>
        </p:blipFill>
        <p:spPr>
          <a:xfrm>
            <a:off x="4400550" y="3502660"/>
            <a:ext cx="3167380" cy="31026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1140" y="3538220"/>
            <a:ext cx="3961765" cy="2931795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1475" y="1192530"/>
            <a:ext cx="11449050" cy="50158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</a:pP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生那么美好，为什么要花那么久时间实现一个理想呢？有时候不能只考虑自己，也要为自己的亲人多想一想，他家在农村，家庭并不富裕，这么多年读书一定花费不少钱，这也是父母不小的负担。反之，他若早点工作，也可为家庭多些贡献、为父母多尽些孝心。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l" fontAlgn="auto">
              <a:lnSpc>
                <a:spcPct val="100000"/>
              </a:lnSpc>
            </a:pP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所以，人生的道路很长，其中或许会渗杂遗憾和后悔，或许会充满成功和喜悦，可就是这些不完美与完美，才铸造了我们多彩绚烂的人生。多一点思考，才能减少一些损失，多一点奉献；有时候，退一步才能海阔天空，前方的道路上，也一定会有你创造的更美好的风景。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-14605" y="1344930"/>
            <a:ext cx="12044680" cy="37077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40000"/>
              </a:lnSpc>
            </a:pPr>
            <a:r>
              <a:rPr lang="zh-CN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阅读下面的材料，根据要求写作。(60分)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711200" fontAlgn="auto">
              <a:lnSpc>
                <a:spcPct val="140000"/>
              </a:lnSpc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2020年6月23日，北斗三号的最后一颗卫星成功发射，标志着我国自主建设、独立运行的北斗卫星导航系统完成全球组网部署。整个系统由55颗卫星构成，每一颗都有自己的功用，它们共同织成一张“天网”，可服务全球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711200" fontAlgn="auto">
              <a:lnSpc>
                <a:spcPct val="140000"/>
              </a:lnSpc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楷体" panose="02010609060101010101" charset="-122"/>
              </a:rPr>
              <a:t>材料中“每一颗都有自己的功用”，引发了你怎样的联想和思考？请联系现实生活，自选角度，自拟题目，写一篇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不少于800字的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楷体" panose="02010609060101010101" charset="-122"/>
              </a:rPr>
              <a:t>议论文。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94270" y="332740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>
                <a:solidFill>
                  <a:srgbClr val="FF0000"/>
                </a:solidFill>
              </a:rPr>
              <a:t>20</a:t>
            </a:r>
            <a:r>
              <a:rPr lang="en-US" sz="2800">
                <a:solidFill>
                  <a:srgbClr val="FF0000"/>
                </a:solidFill>
              </a:rPr>
              <a:t>20</a:t>
            </a:r>
            <a:r>
              <a:rPr sz="2800">
                <a:solidFill>
                  <a:srgbClr val="FF0000"/>
                </a:solidFill>
              </a:rPr>
              <a:t>年</a:t>
            </a:r>
            <a:r>
              <a:rPr lang="zh-CN" sz="2800">
                <a:solidFill>
                  <a:srgbClr val="FF0000"/>
                </a:solidFill>
              </a:rPr>
              <a:t>北京</a:t>
            </a:r>
            <a:r>
              <a:rPr sz="2800">
                <a:solidFill>
                  <a:srgbClr val="FF0000"/>
                </a:solidFill>
              </a:rPr>
              <a:t>卷</a:t>
            </a:r>
            <a:endParaRPr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22250" y="1744345"/>
            <a:ext cx="12051665" cy="19735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70000"/>
              </a:lnSpc>
            </a:pPr>
            <a:r>
              <a:rPr lang="zh-CN" altLang="en-US" sz="36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时评</a:t>
            </a:r>
            <a:r>
              <a:rPr lang="zh-CN" altLang="en-US" sz="36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，即时事评论</a:t>
            </a:r>
            <a:r>
              <a:rPr lang="en-US" altLang="zh-CN" sz="36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——</a:t>
            </a:r>
            <a:r>
              <a:rPr lang="zh-CN" altLang="en-US" sz="36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对新近发生的</a:t>
            </a:r>
            <a:r>
              <a:rPr lang="zh-CN" altLang="en-US" sz="3600">
                <a:solidFill>
                  <a:srgbClr val="1D41D5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热点时事或现象</a:t>
            </a:r>
            <a:r>
              <a:rPr lang="zh-CN" altLang="en-US" sz="36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进行评论的一种</a:t>
            </a:r>
            <a:r>
              <a:rPr lang="zh-CN" altLang="en-US" sz="3600">
                <a:solidFill>
                  <a:srgbClr val="1D41D5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议论文体</a:t>
            </a:r>
            <a:r>
              <a:rPr lang="zh-CN" altLang="en-US" sz="36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。</a:t>
            </a:r>
            <a:endParaRPr lang="zh-CN" altLang="en-US" sz="360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36525" y="905510"/>
          <a:ext cx="11832590" cy="5768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515"/>
                <a:gridCol w="4956175"/>
                <a:gridCol w="4533900"/>
              </a:tblGrid>
              <a:tr h="626110"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600">
                          <a:sym typeface="+mn-ea"/>
                        </a:rPr>
                        <a:t>时评类作文与一般材料作文的区别</a:t>
                      </a:r>
                      <a:endParaRPr lang="zh-CN" altLang="en-US" sz="3600">
                        <a:sym typeface="+mn-ea"/>
                      </a:endParaRPr>
                    </a:p>
                  </a:txBody>
                  <a:tcPr anchor="ctr" anchorCtr="0"/>
                </a:tc>
                <a:tc hMerge="1">
                  <a:tcPr anchor="ctr" anchorCtr="0"/>
                </a:tc>
                <a:tc hMerge="1">
                  <a:tcPr anchor="ctr" anchorCtr="0"/>
                </a:tc>
              </a:tr>
              <a:tr h="59817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 b="1">
                        <a:latin typeface="华文中宋" panose="02010600040101010101" pitchFamily="2" charset="-122"/>
                        <a:ea typeface="华文中宋" panose="02010600040101010101" pitchFamily="2" charset="-122"/>
                        <a:sym typeface="+mn-ea"/>
                      </a:endParaRPr>
                    </a:p>
                  </a:txBody>
                  <a:tcPr anchor="ctr" anchorCtr="0"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sym typeface="+mn-ea"/>
                        </a:rPr>
                        <a:t>时评类</a:t>
                      </a:r>
                      <a:endParaRPr lang="zh-CN" altLang="en-US" sz="2800" b="1">
                        <a:latin typeface="华文中宋" panose="02010600040101010101" pitchFamily="2" charset="-122"/>
                        <a:ea typeface="华文中宋" panose="02010600040101010101" pitchFamily="2" charset="-122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sym typeface="+mn-ea"/>
                        </a:rPr>
                        <a:t>一般材料</a:t>
                      </a:r>
                      <a:endParaRPr lang="zh-CN" altLang="en-US" sz="2800" b="1">
                        <a:latin typeface="华文中宋" panose="02010600040101010101" pitchFamily="2" charset="-122"/>
                        <a:ea typeface="华文中宋" panose="02010600040101010101" pitchFamily="2" charset="-122"/>
                        <a:sym typeface="+mn-ea"/>
                      </a:endParaRPr>
                    </a:p>
                  </a:txBody>
                  <a:tcPr anchor="ctr" anchorCtr="0"/>
                </a:tc>
              </a:tr>
              <a:tr h="13055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FF0000"/>
                          </a:solidFill>
                        </a:rPr>
                        <a:t>1.</a:t>
                      </a:r>
                      <a:r>
                        <a:rPr lang="zh-CN" altLang="en-US" sz="2400">
                          <a:solidFill>
                            <a:srgbClr val="FF0000"/>
                          </a:solidFill>
                        </a:rPr>
                        <a:t>材料来源不同</a:t>
                      </a:r>
                      <a:endParaRPr lang="zh-CN" alt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latin typeface="华文仿宋" panose="02010600040101010101" charset="-122"/>
                          <a:ea typeface="华文仿宋" panose="02010600040101010101" charset="-122"/>
                          <a:sym typeface="+mn-ea"/>
                        </a:rPr>
                        <a:t>新闻、社会热点事件或现象</a:t>
                      </a:r>
                      <a:endParaRPr lang="zh-CN" altLang="en-US" sz="2400" b="1">
                        <a:latin typeface="华文仿宋" panose="02010600040101010101" charset="-122"/>
                        <a:ea typeface="华文仿宋" panose="02010600040101010101" charset="-122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 b="1">
                          <a:latin typeface="华文仿宋" panose="02010600040101010101" charset="-122"/>
                          <a:ea typeface="华文仿宋" panose="02010600040101010101" charset="-122"/>
                        </a:rPr>
                        <a:t>寓言、故事、诗歌、漫画、图片、名人名言、话题词语、哲理短句、自然现象、名人轶事、历史事件、社会现象等</a:t>
                      </a:r>
                      <a:endParaRPr lang="zh-CN" altLang="en-US" sz="2000" b="1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anchor="ctr" anchorCtr="0"/>
                </a:tc>
              </a:tr>
              <a:tr h="87058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2400">
                          <a:solidFill>
                            <a:srgbClr val="FF0000"/>
                          </a:solidFill>
                          <a:sym typeface="+mn-ea"/>
                        </a:rPr>
                        <a:t>写作要求不同</a:t>
                      </a:r>
                      <a:endParaRPr lang="zh-CN" altLang="en-US" sz="2400">
                        <a:solidFill>
                          <a:srgbClr val="FF0000"/>
                        </a:solidFill>
                        <a:sym typeface="+mn-ea"/>
                      </a:endParaRPr>
                    </a:p>
                  </a:txBody>
                  <a:tcPr anchor="ctr" anchorCtr="0"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000" b="1"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“</a:t>
                      </a:r>
                      <a:r>
                        <a:rPr lang="zh-CN" altLang="en-US" sz="2000" b="1"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你对这一事情有怎样的看法</a:t>
                      </a:r>
                      <a:r>
                        <a:rPr lang="en-US" sz="2000" b="1"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”</a:t>
                      </a:r>
                      <a:r>
                        <a:rPr lang="zh-CN" altLang="en-US" sz="2000" b="1"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、</a:t>
                      </a:r>
                      <a:r>
                        <a:rPr lang="en-US" sz="2000" b="1"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“</a:t>
                      </a:r>
                      <a:r>
                        <a:rPr lang="zh-CN" altLang="en-US" sz="2000" b="1"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对此你有何感想</a:t>
                      </a:r>
                      <a:r>
                        <a:rPr lang="en-US" sz="2000" b="1"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”</a:t>
                      </a:r>
                      <a:r>
                        <a:rPr lang="zh-CN" altLang="en-US" sz="2000" b="1"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、</a:t>
                      </a:r>
                      <a:r>
                        <a:rPr lang="en-US" sz="2000" b="1"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“</a:t>
                      </a:r>
                      <a:r>
                        <a:rPr lang="zh-CN" altLang="en-US" sz="2000" b="1"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请你就这一问题谈谈你的见解或看法</a:t>
                      </a:r>
                      <a:r>
                        <a:rPr lang="en-US" sz="2000" b="1"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”</a:t>
                      </a:r>
                      <a:r>
                        <a:rPr lang="zh-CN" altLang="en-US" sz="2000" b="1"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【</a:t>
                      </a:r>
                      <a:r>
                        <a:rPr lang="zh-CN" altLang="en-US" sz="2000" b="1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重点评</a:t>
                      </a:r>
                      <a:r>
                        <a:rPr lang="zh-CN" altLang="en-US" sz="2000" b="1"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】</a:t>
                      </a:r>
                      <a:endParaRPr lang="zh-CN" altLang="en-US" sz="2000" b="1">
                        <a:latin typeface="华文仿宋" panose="02010600040101010101" charset="-122"/>
                        <a:ea typeface="华文仿宋" panose="02010600040101010101" charset="-122"/>
                        <a:cs typeface="华文仿宋" panose="02010600040101010101" charset="-122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“</a:t>
                      </a:r>
                      <a:r>
                        <a:rPr lang="zh-CN" altLang="en-US" sz="2400" b="1"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选好角度，自定立意</a:t>
                      </a:r>
                      <a:r>
                        <a:rPr lang="en-US" altLang="zh-CN" sz="2400" b="1"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”</a:t>
                      </a:r>
                      <a:endParaRPr lang="en-US" altLang="zh-CN" sz="2400" b="1">
                        <a:latin typeface="华文仿宋" panose="02010600040101010101" charset="-122"/>
                        <a:ea typeface="华文仿宋" panose="02010600040101010101" charset="-122"/>
                        <a:cs typeface="华文仿宋" panose="0201060004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1"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【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重“审题”</a:t>
                      </a:r>
                      <a:r>
                        <a:rPr lang="zh-CN" altLang="en-US" sz="2400" b="1"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】</a:t>
                      </a:r>
                      <a:endParaRPr lang="zh-CN" altLang="en-US" sz="2400" b="1">
                        <a:latin typeface="华文仿宋" panose="02010600040101010101" charset="-122"/>
                        <a:ea typeface="华文仿宋" panose="02010600040101010101" charset="-122"/>
                        <a:cs typeface="华文仿宋" panose="02010600040101010101" charset="-122"/>
                        <a:sym typeface="+mn-ea"/>
                      </a:endParaRPr>
                    </a:p>
                  </a:txBody>
                  <a:tcPr anchor="ctr" anchorCtr="0"/>
                </a:tc>
              </a:tr>
              <a:tr h="103060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FF0000"/>
                          </a:solidFill>
                        </a:rPr>
                        <a:t>3.</a:t>
                      </a:r>
                      <a:r>
                        <a:rPr lang="zh-CN" altLang="en-US" sz="2400">
                          <a:solidFill>
                            <a:srgbClr val="FF0000"/>
                          </a:solidFill>
                          <a:sym typeface="+mn-ea"/>
                        </a:rPr>
                        <a:t>写作方向不同</a:t>
                      </a:r>
                      <a:endParaRPr lang="zh-CN" altLang="en-US" sz="2400">
                        <a:solidFill>
                          <a:srgbClr val="FF0000"/>
                        </a:solidFill>
                        <a:sym typeface="+mn-ea"/>
                      </a:endParaRPr>
                    </a:p>
                  </a:txBody>
                  <a:tcPr anchor="ctr" anchorCtr="0"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材料是论述的核心，写作时的基本策略是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向内挖掘</a:t>
                      </a:r>
                      <a:r>
                        <a:rPr lang="zh-CN" altLang="en-US" sz="2400" b="1"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，依据</a:t>
                      </a: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“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就事论事</a:t>
                      </a: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”</a:t>
                      </a:r>
                      <a:r>
                        <a:rPr lang="zh-CN" altLang="en-US" sz="2400" b="1"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的原则，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对材料进行多角度的分析。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华文仿宋" panose="02010600040101010101" charset="-122"/>
                        <a:ea typeface="华文仿宋" panose="02010600040101010101" charset="-122"/>
                        <a:cs typeface="华文仿宋" panose="02010600040101010101" charset="-122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latin typeface="华文仿宋" panose="02010600040101010101" charset="-122"/>
                          <a:ea typeface="华文仿宋" panose="02010600040101010101" charset="-122"/>
                          <a:sym typeface="+mn-ea"/>
                        </a:rPr>
                        <a:t>材料的作用主要是用来得出观点，论述是采用的基本策略是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华文仿宋" panose="02010600040101010101" charset="-122"/>
                          <a:ea typeface="华文仿宋" panose="02010600040101010101" charset="-122"/>
                          <a:sym typeface="+mn-ea"/>
                        </a:rPr>
                        <a:t>向外发散。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华文仿宋" panose="02010600040101010101" charset="-122"/>
                        <a:ea typeface="华文仿宋" panose="02010600040101010101" charset="-122"/>
                        <a:sym typeface="+mn-ea"/>
                      </a:endParaRPr>
                    </a:p>
                  </a:txBody>
                  <a:tcPr anchor="ctr" anchorCtr="0"/>
                </a:tc>
              </a:tr>
              <a:tr h="103060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FF0000"/>
                          </a:solidFill>
                          <a:sym typeface="+mn-ea"/>
                        </a:rPr>
                        <a:t>4.</a:t>
                      </a:r>
                      <a:r>
                        <a:rPr lang="zh-CN" altLang="en-US" sz="2400">
                          <a:solidFill>
                            <a:srgbClr val="FF0000"/>
                          </a:solidFill>
                          <a:sym typeface="+mn-ea"/>
                        </a:rPr>
                        <a:t>写作侧重点不同</a:t>
                      </a:r>
                      <a:endParaRPr lang="zh-CN" altLang="en-US" sz="2400">
                        <a:solidFill>
                          <a:srgbClr val="FF0000"/>
                        </a:solidFill>
                        <a:sym typeface="+mn-ea"/>
                      </a:endParaRPr>
                    </a:p>
                  </a:txBody>
                  <a:tcPr anchor="ctr" anchorCtr="0"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就事论事、就事选例、因事说理</a:t>
                      </a:r>
                      <a:endParaRPr lang="zh-CN" altLang="en-US" sz="2400" b="1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华文仿宋" panose="02010600040101010101" charset="-122"/>
                        <a:ea typeface="华文仿宋" panose="02010600040101010101" charset="-122"/>
                        <a:cs typeface="华文仿宋" panose="02010600040101010101" charset="-122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缘事发挥、谈古论今、并列对照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  <a:cs typeface="华文仿宋" panose="02010600040101010101" charset="-122"/>
                        <a:sym typeface="+mn-ea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359410" y="995045"/>
          <a:ext cx="11584940" cy="4694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090"/>
                <a:gridCol w="10229850"/>
              </a:tblGrid>
              <a:tr h="807085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4000">
                          <a:sym typeface="+mn-ea"/>
                        </a:rPr>
                        <a:t>时评类作文的一般写法</a:t>
                      </a:r>
                      <a:endParaRPr lang="zh-CN" altLang="en-US" sz="4000">
                        <a:sym typeface="+mn-ea"/>
                      </a:endParaRPr>
                    </a:p>
                  </a:txBody>
                  <a:tcPr anchor="ctr" anchorCtr="0"/>
                </a:tc>
                <a:tc hMerge="1">
                  <a:tcPr anchor="ctr" anchorCtr="0"/>
                </a:tc>
              </a:tr>
              <a:tr h="9715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4400" b="1">
                          <a:solidFill>
                            <a:srgbClr val="FF0000"/>
                          </a:solidFill>
                          <a:latin typeface="华文新魏" panose="02010800040101010101" charset="-122"/>
                          <a:ea typeface="华文新魏" panose="02010800040101010101" charset="-122"/>
                        </a:rPr>
                        <a:t>引</a:t>
                      </a:r>
                      <a:endParaRPr lang="zh-CN" altLang="en-US" sz="4400" b="1">
                        <a:solidFill>
                          <a:srgbClr val="FF0000"/>
                        </a:solidFill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</a:tr>
              <a:tr h="9721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4400" b="1">
                          <a:solidFill>
                            <a:srgbClr val="FF0000"/>
                          </a:solidFill>
                          <a:latin typeface="华文新魏" panose="02010800040101010101" charset="-122"/>
                          <a:ea typeface="华文新魏" panose="02010800040101010101" charset="-122"/>
                        </a:rPr>
                        <a:t>析</a:t>
                      </a:r>
                      <a:endParaRPr lang="zh-CN" altLang="en-US" sz="4400" b="1">
                        <a:solidFill>
                          <a:srgbClr val="FF0000"/>
                        </a:solidFill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</a:tr>
              <a:tr h="9715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4400" b="1">
                          <a:solidFill>
                            <a:srgbClr val="FF0000"/>
                          </a:solidFill>
                          <a:latin typeface="华文新魏" panose="02010800040101010101" charset="-122"/>
                          <a:ea typeface="华文新魏" panose="02010800040101010101" charset="-122"/>
                        </a:rPr>
                        <a:t>联</a:t>
                      </a:r>
                      <a:endParaRPr lang="zh-CN" altLang="en-US" sz="4400" b="1">
                        <a:solidFill>
                          <a:srgbClr val="FF0000"/>
                        </a:solidFill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</a:tr>
              <a:tr h="9721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4400" b="1">
                          <a:solidFill>
                            <a:srgbClr val="FF0000"/>
                          </a:solidFill>
                          <a:latin typeface="华文新魏" panose="02010800040101010101" charset="-122"/>
                          <a:ea typeface="华文新魏" panose="02010800040101010101" charset="-122"/>
                        </a:rPr>
                        <a:t>结</a:t>
                      </a:r>
                      <a:endParaRPr lang="zh-CN" altLang="en-US" sz="4400" b="1">
                        <a:solidFill>
                          <a:srgbClr val="FF0000"/>
                        </a:solidFill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873250" y="1955800"/>
            <a:ext cx="705040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+mj-lt"/>
                <a:sym typeface="+mn-ea"/>
              </a:rPr>
              <a:t>以材料中的核心事件</a:t>
            </a:r>
            <a:r>
              <a:rPr lang="zh-CN" altLang="en-US" sz="3600" b="1">
                <a:solidFill>
                  <a:srgbClr val="FF3300"/>
                </a:solidFill>
                <a:latin typeface="华文仿宋" panose="02010600040101010101" charset="-122"/>
                <a:ea typeface="华文仿宋" panose="02010600040101010101" charset="-122"/>
                <a:cs typeface="+mj-lt"/>
                <a:sym typeface="+mn-ea"/>
              </a:rPr>
              <a:t>引出中心论点</a:t>
            </a:r>
            <a:endParaRPr lang="zh-CN" altLang="en-US" sz="3600" b="1">
              <a:solidFill>
                <a:srgbClr val="FF3300"/>
              </a:solidFill>
              <a:latin typeface="华文仿宋" panose="02010600040101010101" charset="-122"/>
              <a:ea typeface="华文仿宋" panose="02010600040101010101" charset="-122"/>
              <a:cs typeface="+mj-lt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73250" y="2909570"/>
            <a:ext cx="888174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3600" b="1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紧</a:t>
            </a:r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扣中心论点</a:t>
            </a:r>
            <a:r>
              <a:rPr lang="zh-CN" altLang="en-US" sz="3600" b="1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对核心事件</a:t>
            </a:r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（材料）</a:t>
            </a:r>
            <a:r>
              <a:rPr lang="zh-CN" altLang="en-US" sz="3600" b="1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进行分析</a:t>
            </a:r>
            <a:endParaRPr lang="zh-CN" altLang="en-US" sz="3600" b="1">
              <a:solidFill>
                <a:srgbClr val="FF3300"/>
              </a:solidFill>
              <a:latin typeface="华文仿宋" panose="02010600040101010101" charset="-122"/>
              <a:ea typeface="华文仿宋" panose="02010600040101010101" charset="-122"/>
              <a:cs typeface="+mj-lt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73250" y="3964305"/>
            <a:ext cx="705040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联系</a:t>
            </a:r>
            <a:r>
              <a:rPr lang="zh-CN" altLang="en-US" sz="3600" b="1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相关</a:t>
            </a:r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论据</a:t>
            </a:r>
            <a:r>
              <a:rPr lang="zh-CN" altLang="en-US" sz="3600" b="1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进一步</a:t>
            </a:r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说明中心论点</a:t>
            </a:r>
            <a:endParaRPr lang="zh-CN" altLang="en-US" sz="3600" b="1">
              <a:solidFill>
                <a:srgbClr val="FF3300"/>
              </a:solidFill>
              <a:latin typeface="华文仿宋" panose="02010600040101010101" charset="-122"/>
              <a:ea typeface="华文仿宋" panose="02010600040101010101" charset="-122"/>
              <a:cs typeface="+mj-lt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73250" y="4916805"/>
            <a:ext cx="842391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3600" b="1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总结</a:t>
            </a:r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上文</a:t>
            </a:r>
            <a:r>
              <a:rPr lang="zh-CN" altLang="en-US" sz="3600" b="1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，提出建设性意见、提出呼吁等</a:t>
            </a:r>
            <a:endParaRPr lang="zh-CN" altLang="en-US" sz="3600" b="1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+mj-lt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618105" y="0"/>
            <a:ext cx="44729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“流量经济”也要规范发展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915" y="417195"/>
            <a:ext cx="8836660" cy="63150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06400" fontAlgn="auto">
              <a:lnSpc>
                <a:spcPct val="110000"/>
              </a:lnSpc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sz="1600" b="1" err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日前，浙江省杭州市税务部门通报，网络主播朱宸慧</a:t>
            </a:r>
            <a:r>
              <a:rPr sz="1600" b="1" err="1" smtClean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（雪梨）、林珊珊因偷逃税款</a:t>
            </a:r>
            <a:r>
              <a:rPr sz="16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，将被依法追缴税款、加收滞纳金并处罚款分别计6555.31万元和2767.25万元。</a:t>
            </a:r>
            <a:endParaRPr sz="1600" b="1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  <a:p>
            <a:pPr indent="406400" fontAlgn="auto">
              <a:lnSpc>
                <a:spcPct val="110000"/>
              </a:lnSpc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en-US" sz="16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近期，相关部门正在依法依规深化文娱领域税收秩序规范工作。在此过程中，通过税收大数据分析发现，以上两位网络主播涉嫌偷逃税款，于是进行了立案并开展全面深入税务稽查。目前，案件事实清楚，偷逃税金额所得明确，依据法律规定进行处罚。同时，还有个别网络主播自查自纠不到位，存在涉嫌偷逃税行为，正由属地税务机关进行稽查。这表明，</a:t>
            </a:r>
            <a:r>
              <a:rPr lang="zh-CN" altLang="en-US" sz="1600" b="1" u="sng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纳税是公民义务，凡属故意偷逃税，都会被依法严惩，任谁都不是例外</a:t>
            </a:r>
            <a:r>
              <a:rPr lang="zh-CN" altLang="en-US" sz="16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。</a:t>
            </a:r>
            <a:endParaRPr lang="zh-CN" altLang="en-US" sz="1600" b="1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 indent="406400" fontAlgn="auto">
              <a:lnSpc>
                <a:spcPct val="110000"/>
              </a:lnSpc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en-US" sz="16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一段时间以来，文娱领域时常出现偷漏税现象，备受诟病。前有对一线女星范某冰及其公司偷税追缴税款、滞纳金和罚款，总计8.83亿元；后有对当红小花郑某追缴税款、加收滞纳金并处罚款，共计2.99亿元。如今，一些网络主播也涉嫌偷逃税，且金额不低。</a:t>
            </a:r>
            <a:endParaRPr lang="zh-CN" altLang="en-US" sz="1600" b="1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 indent="406400" fontAlgn="auto">
              <a:lnSpc>
                <a:spcPct val="110000"/>
              </a:lnSpc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en-US" sz="16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这意味着，有必要加强文娱领域从业人员日常税收管理，特别对明星艺人、网络主播成立的个人工作室和企业，要定期开展风险分析，也要进行风险提示和督促整改。对情节严重者，需以事实为依据，以法律为准绳，严肃依法查处。守住不能突破的底线，保持对法律的敬畏，才能提升相关从业者的税法遵从意识，营造健康有序的从业环境和公平竞争的税收环境。相关从业人员也只有始终保持对法律的敬畏，提高意识、承担责任，才能更好地从业为人，才能真正赢得市场、赢得尊重。</a:t>
            </a:r>
            <a:endParaRPr lang="zh-CN" altLang="en-US" sz="1600" b="1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 indent="406400" fontAlgn="auto">
              <a:lnSpc>
                <a:spcPct val="110000"/>
              </a:lnSpc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en-US" sz="16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法律面前，没有明星，没有流量，更没有侥幸。其实，明星艺人既是公众人物，又在一定意义上是高收入者，纳税的法定义务是本分，带头自觉诚信纳税也是责任；网络主播以信誉带货，从事商业活动，纳税是在积攒无形的口碑。无论网上网下，不管哪个领域，都不存在税收的“灰色地带”。</a:t>
            </a:r>
            <a:endParaRPr lang="zh-CN" altLang="en-US" sz="1600" b="1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 indent="406400" fontAlgn="auto">
              <a:lnSpc>
                <a:spcPct val="110000"/>
              </a:lnSpc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en-US" sz="16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随着直播经济、平台经济的快速发展，市场规模大、从业群体大，给行业监管带来了难度，给维护税收的法律性和权威性也提出了挑战。越是如此，越应加强对“流量经济”的规范监管，推动相关行业在公平公正环境中持续健康发展。</a:t>
            </a:r>
            <a:endParaRPr lang="zh-CN" altLang="en-US" sz="1600" b="1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483600" y="76835"/>
            <a:ext cx="3611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b="1">
                <a:solidFill>
                  <a:srgbClr val="FF0000"/>
                </a:solidFill>
                <a:sym typeface="+mn-ea"/>
              </a:rPr>
              <a:t>标题：标题即立场，观点很明确。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792845" y="521970"/>
            <a:ext cx="2697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algn="l">
              <a:lnSpc>
                <a:spcPct val="100000"/>
              </a:lnSpc>
              <a:buClrTx/>
              <a:buSzTx/>
              <a:buFontTx/>
              <a:buNone/>
            </a:pPr>
            <a:r>
              <a:rPr b="1">
                <a:solidFill>
                  <a:srgbClr val="FF0000"/>
                </a:solidFill>
                <a:sym typeface="+mn-ea"/>
              </a:rPr>
              <a:t>第一段：引出新闻事实。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792845" y="1237615"/>
            <a:ext cx="31705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algn="l">
              <a:lnSpc>
                <a:spcPct val="100000"/>
              </a:lnSpc>
              <a:buClrTx/>
              <a:buSzTx/>
              <a:buFontTx/>
              <a:buNone/>
            </a:pPr>
            <a:r>
              <a:rPr b="1">
                <a:solidFill>
                  <a:srgbClr val="FF0000"/>
                </a:solidFill>
                <a:sym typeface="+mn-ea"/>
              </a:rPr>
              <a:t>第二段：联系新闻背景，提出观点展开议论。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792845" y="2359660"/>
            <a:ext cx="3410585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lnSpc>
                <a:spcPct val="120000"/>
              </a:lnSpc>
              <a:buNone/>
            </a:pPr>
            <a:r>
              <a:rPr b="1">
                <a:solidFill>
                  <a:srgbClr val="FF0000"/>
                </a:solidFill>
                <a:sym typeface="+mn-ea"/>
              </a:rPr>
              <a:t>第三段：联系相关案例，指出常有偷逃税、难逃被重罚的事实。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792845" y="3481705"/>
            <a:ext cx="3302000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algn="l">
              <a:lnSpc>
                <a:spcPct val="120000"/>
              </a:lnSpc>
              <a:buClrTx/>
              <a:buSzTx/>
              <a:buFontTx/>
              <a:buNone/>
            </a:pPr>
            <a:r>
              <a:rPr b="1">
                <a:solidFill>
                  <a:srgbClr val="FF0000"/>
                </a:solidFill>
                <a:sym typeface="+mn-ea"/>
              </a:rPr>
              <a:t>第四段：进一步展开议论，照应标题，印证观点。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92845" y="4666615"/>
            <a:ext cx="345186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lnSpc>
                <a:spcPct val="120000"/>
              </a:lnSpc>
              <a:buNone/>
            </a:pPr>
            <a:r>
              <a:rPr b="1">
                <a:solidFill>
                  <a:srgbClr val="FF0000"/>
                </a:solidFill>
                <a:sym typeface="+mn-ea"/>
              </a:rPr>
              <a:t>第五段：适当延伸，从网络主播到各个领域，强化观点（本段也可视为继续关联实际）。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792845" y="5824220"/>
            <a:ext cx="3439795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lnSpc>
                <a:spcPct val="120000"/>
              </a:lnSpc>
              <a:buNone/>
            </a:pPr>
            <a:r>
              <a:rPr b="1">
                <a:solidFill>
                  <a:srgbClr val="FF0000"/>
                </a:solidFill>
                <a:sym typeface="+mn-ea"/>
              </a:rPr>
              <a:t>第六段：总结全文，重申观点——“流量经济”也要规范发展。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1115" y="1021080"/>
            <a:ext cx="12130405" cy="4815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60000"/>
              </a:lnSpc>
            </a:pP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阅读下面的材料，根据要求写作。</a:t>
            </a:r>
            <a:endParaRPr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609600" fontAlgn="auto">
              <a:lnSpc>
                <a:spcPct val="16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近日，网上流传许多收割小麦青苗、一亩青贮小麦能卖1500元的视频，“收割青小麦转饲料”引起广泛关注和争议。</a:t>
            </a:r>
            <a:endParaRPr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609600" fontAlgn="auto">
              <a:lnSpc>
                <a:spcPct val="16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有人认为，提前收割小麦的现象将影响中国粮食安全，影响中国居民“饭碗”。也有人表示，农民买卖粮食具有自主权，只要收益高，农民想怎么卖就怎么卖。</a:t>
            </a:r>
            <a:endParaRPr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609600" fontAlgn="auto">
              <a:lnSpc>
                <a:spcPct val="16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这件事，应该怎么看？请联系材料，结合实际写一篇作文，谈谈自己的观点。</a:t>
            </a:r>
            <a:endParaRPr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609600" fontAlgn="auto">
              <a:lnSpc>
                <a:spcPct val="16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要求：选准角度，确定立意，明确文体，自拟标题；不要套作，不得抄袭；不得泄露个人信息；不少于800字。</a:t>
            </a:r>
            <a:endParaRPr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460115" y="528320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 algn="ctr"/>
            <a:r>
              <a:rPr lang="zh-CN" sz="32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青苗虽小</a:t>
            </a:r>
            <a:r>
              <a:rPr lang="zh-CN" sz="3200" b="1">
                <a:solidFill>
                  <a:srgbClr val="FF0000"/>
                </a:solidFill>
                <a:ea typeface="宋体" panose="02010600030101010101" pitchFamily="2" charset="-122"/>
              </a:rPr>
              <a:t>，兹事体大</a:t>
            </a:r>
            <a:endParaRPr lang="zh-CN" altLang="en-US" sz="32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55" y="1550670"/>
            <a:ext cx="11983085" cy="4742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711200" fontAlgn="auto">
              <a:lnSpc>
                <a:spcPct val="120000"/>
              </a:lnSpc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近期，“割青苗作饲料”的新闻成了热搜，对此，农业部下文严查毁麦开工、青贮小麦等各类毁麦情况，并要求各地政府要多出实招，努力保障种粮农民合理收益，加强农民增收致富信心，助力守护粮食安全。我要为农业部的快速反应点赞，因为青苗虽小，兹事体大。</a:t>
            </a:r>
            <a:endParaRPr 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711200" fontAlgn="auto">
              <a:lnSpc>
                <a:spcPct val="120000"/>
              </a:lnSpc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当然也有网民认为，农民有权处理自己种植的作物，如果把未成熟小麦当青贮卖能赚更多钱，也实在无可厚非。可是在联合国警告“人类或将面临‘二战后最大的粮食危机’”、印度宣布禁止小麦出口的当口，还有一个月即将收获的小麦，却被收割变成牛羊的饲料，是不是有点细思极恐，如果粮食短缺，对于一个十几亿人口的大国，该会引起多大的恐慌啊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PLACING_PICTURE_USER_VIEWPORT" val="{&quot;height&quot;:6338,&quot;width&quot;:7110}"/>
</p:tagLst>
</file>

<file path=ppt/tags/tag63.xml><?xml version="1.0" encoding="utf-8"?>
<p:tagLst xmlns:p="http://schemas.openxmlformats.org/presentationml/2006/main">
  <p:tag name="KSO_WM_UNIT_TABLE_BEAUTIFY" val="smartTable{0efab2ab-89c2-4f70-85a3-4072321cbcdf}"/>
  <p:tag name="TABLE_ENDDRAG_ORIGIN_RECT" val="924*418"/>
  <p:tag name="TABLE_ENDDRAG_RECT" val="19*23*924*418"/>
</p:tagLst>
</file>

<file path=ppt/tags/tag64.xml><?xml version="1.0" encoding="utf-8"?>
<p:tagLst xmlns:p="http://schemas.openxmlformats.org/presentationml/2006/main">
  <p:tag name="KSO_WM_UNIT_TABLE_BEAUTIFY" val="smartTable{16c05be4-2da2-483f-a79e-aa3c4f204a1d}"/>
  <p:tag name="TABLE_ENDDRAG_ORIGIN_RECT" val="912*413"/>
  <p:tag name="TABLE_ENDDRAG_RECT" val="26*27*912*413"/>
</p:tagLst>
</file>

<file path=ppt/tags/tag65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7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8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1.xml><?xml version="1.0" encoding="utf-8"?>
<p:tagLst xmlns:p="http://schemas.openxmlformats.org/presentationml/2006/main">
  <p:tag name="COMMONDATA" val="eyJoZGlkIjoiMDBkY2YxYTkxNmM4NmEyZWViODdkZjgyNzVmYTNhZjY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5691</Words>
  <Application>WPS 演示</Application>
  <PresentationFormat>宽屏</PresentationFormat>
  <Paragraphs>162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2" baseType="lpstr">
      <vt:lpstr>Arial</vt:lpstr>
      <vt:lpstr>宋体</vt:lpstr>
      <vt:lpstr>Wingdings</vt:lpstr>
      <vt:lpstr>Wingdings</vt:lpstr>
      <vt:lpstr>等线</vt:lpstr>
      <vt:lpstr>微软雅黑</vt:lpstr>
      <vt:lpstr>华文行楷</vt:lpstr>
      <vt:lpstr>Times New Roman</vt:lpstr>
      <vt:lpstr>仿宋</vt:lpstr>
      <vt:lpstr>隶书</vt:lpstr>
      <vt:lpstr>华文新魏</vt:lpstr>
      <vt:lpstr>楷体</vt:lpstr>
      <vt:lpstr>华文中宋</vt:lpstr>
      <vt:lpstr>华文仿宋</vt:lpstr>
      <vt:lpstr>Calibri</vt:lpstr>
      <vt:lpstr>Arial Unicode MS</vt:lpstr>
      <vt:lpstr>黑体</vt:lpstr>
      <vt:lpstr>等线</vt:lpstr>
      <vt:lpstr>隶书</vt:lpstr>
      <vt:lpstr>方正行楷简体</vt:lpstr>
      <vt:lpstr>华康古籍木兰W3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44623</dc:creator>
  <cp:lastModifiedBy>金蛇郎君</cp:lastModifiedBy>
  <cp:revision>322</cp:revision>
  <dcterms:created xsi:type="dcterms:W3CDTF">2019-06-19T02:08:00Z</dcterms:created>
  <dcterms:modified xsi:type="dcterms:W3CDTF">2022-06-01T12:05:18Z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2052-11.3.0.9221</vt:lpwstr>
  </property>
  <property fmtid="{D5CDD505-2E9C-101B-9397-08002B2CF9AE}" pid="3" name="ICV">
    <vt:lpwstr>4D0C3F93E70E40A58A789000939FE5CF</vt:lpwstr>
  </property>
  <property fmtid="{D5CDD505-2E9C-101B-9397-08002B2CF9AE}" pid="4" name="commondata">
    <vt:lpwstr>eyJoZGlkIjoiMDBkY2YxYTkxNmM4NmEyZWViODdkZjgyNzVmYTNhZjYifQ==</vt:lpwstr>
  </property>
</Properties>
</file>