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9" r:id="rId3"/>
    <p:sldId id="1742" r:id="rId4"/>
    <p:sldId id="1743" r:id="rId5"/>
    <p:sldId id="1749" r:id="rId6"/>
    <p:sldId id="1744" r:id="rId7"/>
    <p:sldId id="1745" r:id="rId8"/>
    <p:sldId id="1746" r:id="rId9"/>
    <p:sldId id="1751" r:id="rId10"/>
    <p:sldId id="1747" r:id="rId11"/>
    <p:sldId id="1752" r:id="rId12"/>
    <p:sldId id="1753" r:id="rId13"/>
    <p:sldId id="261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563" autoAdjust="0"/>
  </p:normalViewPr>
  <p:slideViewPr>
    <p:cSldViewPr snapToGrid="0" showGuides="1">
      <p:cViewPr varScale="1">
        <p:scale>
          <a:sx n="63" d="100"/>
          <a:sy n="63" d="100"/>
        </p:scale>
        <p:origin x="-43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2517" y="48"/>
      </p:cViewPr>
      <p:guideLst/>
    </p:cSldViewPr>
  </p:notesViewPr>
  <p:gridSpacing cx="359999" cy="359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3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A65A6-5BF6-4916-AD86-2AB51B644A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4261C-33F0-43B4-AC41-F51A08AF7A5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D0C81-A884-4073-B77D-C8438E4BA3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F3E4B-6772-4333-A9C3-1DB256AC579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>
            <a:off x="0" y="635"/>
            <a:ext cx="12192000" cy="6857365"/>
            <a:chOff x="0" y="635"/>
            <a:chExt cx="12192000" cy="6857365"/>
          </a:xfrm>
        </p:grpSpPr>
        <p:pic>
          <p:nvPicPr>
            <p:cNvPr id="7" name="内容占位符 3" descr="小学语文-3"/>
            <p:cNvPicPr>
              <a:picLocks noChangeAspect="1"/>
            </p:cNvPicPr>
            <p:nvPr userDrawn="1">
              <p:custDataLst>
                <p:tags r:id="rId2"/>
              </p:custDataLst>
            </p:nvPr>
          </p:nvPicPr>
          <p:blipFill>
            <a:blip r:embed="rId3" cstate="print"/>
            <a:stretch>
              <a:fillRect/>
            </a:stretch>
          </p:blipFill>
          <p:spPr>
            <a:xfrm>
              <a:off x="0" y="635"/>
              <a:ext cx="12192000" cy="6857365"/>
            </a:xfrm>
            <a:prstGeom prst="rect">
              <a:avLst/>
            </a:prstGeom>
          </p:spPr>
        </p:pic>
        <p:sp>
          <p:nvSpPr>
            <p:cNvPr id="10" name="矩形 9"/>
            <p:cNvSpPr/>
            <p:nvPr userDrawn="1"/>
          </p:nvSpPr>
          <p:spPr>
            <a:xfrm>
              <a:off x="0" y="681037"/>
              <a:ext cx="12191999" cy="5675313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235" y="6810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2145" y="2005012"/>
            <a:ext cx="10515600" cy="4351338"/>
          </a:xfrm>
        </p:spPr>
        <p:txBody>
          <a:bodyPr>
            <a:normAutofit/>
          </a:bodyPr>
          <a:lstStyle>
            <a:lvl1pPr>
              <a:defRPr sz="32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800" b="1"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000" b="1"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000" b="1"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C527-450D-45C1-81C3-B9EED388B24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595D-1CF1-47BA-9A9A-6A048CAF8D75}" type="slidenum">
              <a:rPr lang="zh-CN" altLang="en-US" smtClean="0"/>
            </a:fld>
            <a:endParaRPr lang="zh-CN" altLang="en-US"/>
          </a:p>
        </p:txBody>
      </p:sp>
      <p:sp>
        <p:nvSpPr>
          <p:cNvPr id="8" name="副标题 2"/>
          <p:cNvSpPr txBox="1"/>
          <p:nvPr userDrawn="1"/>
        </p:nvSpPr>
        <p:spPr>
          <a:xfrm>
            <a:off x="1007165" y="200201"/>
            <a:ext cx="2868295" cy="552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试题同步精讲</a:t>
            </a:r>
            <a:endParaRPr lang="zh-CN" altLang="en-US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C527-450D-45C1-81C3-B9EED388B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595D-1CF1-47BA-9A9A-6A048CAF8D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C527-450D-45C1-81C3-B9EED388B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595D-1CF1-47BA-9A9A-6A048CAF8D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C527-450D-45C1-81C3-B9EED388B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595D-1CF1-47BA-9A9A-6A048CAF8D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C527-450D-45C1-81C3-B9EED388B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595D-1CF1-47BA-9A9A-6A048CAF8D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C527-450D-45C1-81C3-B9EED388B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595D-1CF1-47BA-9A9A-6A048CAF8D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C527-450D-45C1-81C3-B9EED388B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595D-1CF1-47BA-9A9A-6A048CAF8D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C527-450D-45C1-81C3-B9EED388B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595D-1CF1-47BA-9A9A-6A048CAF8D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C527-450D-45C1-81C3-B9EED388B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595D-1CF1-47BA-9A9A-6A048CAF8D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C527-450D-45C1-81C3-B9EED388B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595D-1CF1-47BA-9A9A-6A048CAF8D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6C527-450D-45C1-81C3-B9EED388B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7595D-1CF1-47BA-9A9A-6A048CAF8D75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内容占位符 3" descr="小学语文-3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2"/>
          <p:cNvSpPr txBox="1"/>
          <p:nvPr/>
        </p:nvSpPr>
        <p:spPr>
          <a:xfrm>
            <a:off x="1077994" y="203516"/>
            <a:ext cx="3275060" cy="552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试题同步精讲</a:t>
            </a:r>
            <a:endParaRPr lang="zh-CN" altLang="en-US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标题 1"/>
          <p:cNvSpPr>
            <a:spLocks noGrp="1"/>
          </p:cNvSpPr>
          <p:nvPr/>
        </p:nvSpPr>
        <p:spPr>
          <a:xfrm>
            <a:off x="502921" y="1127514"/>
            <a:ext cx="11126524" cy="2092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pPr algn="ctr">
              <a:buNone/>
            </a:pPr>
            <a:r>
              <a:rPr lang="zh-CN" altLang="en-US" sz="4000" b="0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高三语文</a:t>
            </a:r>
            <a:r>
              <a:rPr lang="en-US" altLang="zh-CN" sz="4000" b="0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2022-2023</a:t>
            </a:r>
            <a:r>
              <a:rPr lang="zh-CN" altLang="en-US" sz="4000" b="0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学年第二学期八市第一次调研</a:t>
            </a:r>
            <a:endParaRPr lang="en-US" altLang="zh-CN" sz="4000" b="0" dirty="0" smtClean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US" altLang="zh-CN" b="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None/>
            </a:pPr>
            <a:r>
              <a:rPr lang="en-US" altLang="zh-CN" b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000" b="0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4000" b="0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23</a:t>
            </a:r>
            <a:r>
              <a:rPr lang="zh-CN" altLang="en-US" sz="4000" b="0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题作文审题立意</a:t>
            </a:r>
            <a:endParaRPr lang="zh-CN" altLang="en-US" sz="4000" b="0" dirty="0" smtClean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endParaRPr lang="zh-CN" altLang="en-US" b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09196" y="3228296"/>
            <a:ext cx="6251063" cy="9571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标题 1"/>
          <p:cNvSpPr txBox="1"/>
          <p:nvPr/>
        </p:nvSpPr>
        <p:spPr>
          <a:xfrm>
            <a:off x="2576644" y="4403422"/>
            <a:ext cx="5929016" cy="1327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2800" b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执教人</a:t>
            </a:r>
            <a:r>
              <a:rPr lang="zh-CN" altLang="en-US" sz="2800" b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：扬州市新华中</a:t>
            </a:r>
            <a:r>
              <a:rPr lang="zh-CN" altLang="en-US" sz="2800" b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  </a:t>
            </a:r>
            <a:r>
              <a:rPr lang="zh-CN" altLang="en-US" sz="2800" b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赵勇</a:t>
            </a:r>
            <a:endParaRPr lang="zh-CN" altLang="en-US" sz="2800" b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91795" y="247015"/>
            <a:ext cx="84105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样卷六</a:t>
            </a:r>
            <a:r>
              <a:rPr lang="zh-CN" altLang="en-US" sz="2600" dirty="0" smtClean="0"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《</a:t>
            </a:r>
            <a:r>
              <a:rPr lang="zh-CN" altLang="zh-CN" sz="2800" dirty="0" smtClean="0"/>
              <a:t>学思并举</a:t>
            </a:r>
            <a:r>
              <a:rPr lang="zh-CN" altLang="en-US" sz="2800" dirty="0" smtClean="0"/>
              <a:t>，</a:t>
            </a:r>
            <a:r>
              <a:rPr lang="zh-CN" altLang="zh-CN" sz="2800" dirty="0" smtClean="0"/>
              <a:t>行远弥坚</a:t>
            </a:r>
            <a:r>
              <a:rPr lang="zh-CN" altLang="en-US" sz="2600" dirty="0" smtClean="0"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》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1535" y="967105"/>
            <a:ext cx="11121784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</a:t>
            </a:r>
            <a:r>
              <a:rPr lang="zh-CN" altLang="en-US" sz="2400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1）引名言，用生动贴切比喻引出观点，清晰明了。</a:t>
            </a:r>
            <a:endParaRPr lang="en-US" altLang="zh-CN"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r>
              <a:rPr lang="zh-CN" altLang="en-US" sz="2400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</a:t>
            </a:r>
            <a:r>
              <a:rPr lang="en-US" altLang="zh-CN" sz="2400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</a:t>
            </a:r>
            <a:r>
              <a:rPr lang="zh-CN" altLang="en-US" sz="2400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）学是思的保障</a:t>
            </a:r>
            <a:r>
              <a:rPr lang="en-US" altLang="zh-CN" sz="2400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——</a:t>
            </a:r>
            <a:r>
              <a:rPr lang="zh-CN" altLang="en-US" sz="2400" b="1" dirty="0" smtClean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孔子韦编三绝、</a:t>
            </a:r>
            <a:r>
              <a:rPr lang="en-US" altLang="zh-CN" sz="2400" b="1" dirty="0" smtClean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《</a:t>
            </a:r>
            <a:r>
              <a:rPr lang="zh-CN" altLang="en-US" sz="2400" b="1" dirty="0" smtClean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论语</a:t>
            </a:r>
            <a:r>
              <a:rPr lang="en-US" altLang="zh-CN" sz="2400" b="1" dirty="0" smtClean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》</a:t>
            </a:r>
            <a:r>
              <a:rPr lang="zh-CN" altLang="en-US" sz="2400" b="1" dirty="0" smtClean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“思、学、行、问”</a:t>
            </a:r>
            <a:endParaRPr lang="en-US" altLang="zh-CN" sz="24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r>
              <a:rPr lang="zh-CN" altLang="en-US" sz="2400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</a:t>
            </a:r>
            <a:r>
              <a:rPr lang="en-US" altLang="zh-CN" sz="2400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3</a:t>
            </a:r>
            <a:r>
              <a:rPr lang="zh-CN" altLang="en-US" sz="2400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）</a:t>
            </a:r>
            <a:r>
              <a:rPr lang="zh-CN" altLang="en-US" sz="2400" b="1" dirty="0" smtClean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信息时代，呼唤“思”的重要性</a:t>
            </a:r>
            <a:r>
              <a:rPr lang="en-US" altLang="zh-CN" sz="2400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——</a:t>
            </a:r>
            <a:r>
              <a:rPr lang="zh-CN" altLang="en-US" sz="2400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美国记者的话，现实困境</a:t>
            </a:r>
            <a:r>
              <a:rPr lang="en-US" altLang="zh-CN" sz="2400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——</a:t>
            </a:r>
            <a:r>
              <a:rPr lang="zh-CN" altLang="en-US" sz="2400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思的作用：分选、精炼、再加工</a:t>
            </a:r>
            <a:r>
              <a:rPr lang="en-US" altLang="zh-CN" sz="2400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——</a:t>
            </a:r>
            <a:r>
              <a:rPr lang="zh-CN" altLang="en-US" sz="2400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用思助学。</a:t>
            </a:r>
            <a:endParaRPr lang="en-US" altLang="zh-CN"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r>
              <a:rPr lang="zh-CN" altLang="en-US" sz="2400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</a:t>
            </a:r>
            <a:r>
              <a:rPr lang="en-US" altLang="zh-CN" sz="2400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4</a:t>
            </a:r>
            <a:r>
              <a:rPr lang="zh-CN" altLang="en-US" sz="2400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）学与思，两项能力</a:t>
            </a:r>
            <a:r>
              <a:rPr lang="en-US" altLang="zh-CN" sz="2400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——</a:t>
            </a:r>
            <a:r>
              <a:rPr lang="zh-CN" altLang="en-US" sz="2400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辩证思考、比喻说理、思维清晰、语言流畅</a:t>
            </a:r>
            <a:endParaRPr lang="en-US" altLang="zh-CN" sz="24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r>
              <a:rPr lang="zh-CN" altLang="en-US" sz="2400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</a:t>
            </a:r>
            <a:r>
              <a:rPr lang="en-US" altLang="zh-CN" sz="2400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5</a:t>
            </a:r>
            <a:r>
              <a:rPr lang="zh-CN" altLang="en-US" sz="2400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）</a:t>
            </a:r>
            <a:r>
              <a:rPr lang="zh-CN" altLang="en-US" sz="2400" b="1" dirty="0" smtClean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引丰子恺名言，升华学与思对我们精神丰盈、灵魂充实的重要意义</a:t>
            </a:r>
            <a:r>
              <a:rPr lang="zh-CN" altLang="en-US" sz="2400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，比喻贴切、结尾有力</a:t>
            </a:r>
            <a:r>
              <a:rPr lang="zh-CN" altLang="en-US" sz="2400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。</a:t>
            </a:r>
            <a:endParaRPr lang="en-US" altLang="zh-CN"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1048670" name="矩形标注 1048669"/>
          <p:cNvSpPr/>
          <p:nvPr/>
        </p:nvSpPr>
        <p:spPr>
          <a:xfrm>
            <a:off x="8928494" y="115712"/>
            <a:ext cx="3117215" cy="883920"/>
          </a:xfrm>
          <a:prstGeom prst="wedgeRectCallout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一等下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75335" y="3997325"/>
            <a:ext cx="109956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sz="26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观点是好的，有分有合，有联系有升华；论据是好的，引用丰富、事例典型，贴切恰当；论证是好的，思路清晰流畅，引证、喻证生动贴切；语言是好的，情理相融，鲜活明快；</a:t>
            </a:r>
            <a:r>
              <a:rPr lang="zh-CN" altLang="en-US" sz="2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写作意识是好的，关注当下，有现实意义，关注成长、关注精神，有生命意识</a:t>
            </a:r>
            <a:r>
              <a:rPr lang="zh-CN" altLang="en-US" sz="2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2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标注 2"/>
          <p:cNvSpPr/>
          <p:nvPr/>
        </p:nvSpPr>
        <p:spPr>
          <a:xfrm>
            <a:off x="516573" y="2212340"/>
            <a:ext cx="3117215" cy="883920"/>
          </a:xfrm>
          <a:prstGeom prst="wedgeRectCallout">
            <a:avLst>
              <a:gd name="adj1" fmla="val -20833"/>
              <a:gd name="adj2" fmla="val 46983"/>
            </a:avLst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</a:rPr>
              <a:t>分析材料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矩形标注 3"/>
          <p:cNvSpPr/>
          <p:nvPr/>
        </p:nvSpPr>
        <p:spPr>
          <a:xfrm>
            <a:off x="4265613" y="2212340"/>
            <a:ext cx="3117215" cy="883920"/>
          </a:xfrm>
          <a:prstGeom prst="wedgeRectCallout">
            <a:avLst>
              <a:gd name="adj1" fmla="val -19366"/>
              <a:gd name="adj2" fmla="val 48707"/>
            </a:avLst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</a:rPr>
              <a:t>理解概念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矩形标注 4"/>
          <p:cNvSpPr/>
          <p:nvPr/>
        </p:nvSpPr>
        <p:spPr>
          <a:xfrm>
            <a:off x="7877493" y="2240280"/>
            <a:ext cx="3857307" cy="779780"/>
          </a:xfrm>
          <a:prstGeom prst="wedgeRectCallout">
            <a:avLst>
              <a:gd name="adj1" fmla="val -20043"/>
              <a:gd name="adj2" fmla="val 48819"/>
            </a:avLst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</a:rPr>
              <a:t>辨析关系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副标题 2"/>
          <p:cNvSpPr>
            <a:spLocks noGrp="1"/>
          </p:cNvSpPr>
          <p:nvPr/>
        </p:nvSpPr>
        <p:spPr>
          <a:xfrm>
            <a:off x="1058840" y="808416"/>
            <a:ext cx="8156834" cy="758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zh-CN" altLang="en-US" sz="4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审 题 立 意</a:t>
            </a:r>
            <a:endParaRPr lang="zh-CN" altLang="en-US" sz="48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8818" y="3732014"/>
            <a:ext cx="9028582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        立意意识：</a:t>
            </a:r>
            <a:endParaRPr lang="zh-CN" altLang="en-US" sz="3200" b="1" dirty="0" smtClean="0">
              <a:solidFill>
                <a:srgbClr val="FF0000"/>
              </a:solidFill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</a:rPr>
              <a:t>当下意识    历史意识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    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生命意识   文化意识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r>
              <a:rPr lang="en-US" altLang="zh-CN" sz="32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         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家国意识         人类意识</a:t>
            </a:r>
            <a:endParaRPr lang="en-US" altLang="zh-CN" sz="3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标题 2"/>
          <p:cNvSpPr>
            <a:spLocks noGrp="1"/>
          </p:cNvSpPr>
          <p:nvPr/>
        </p:nvSpPr>
        <p:spPr>
          <a:xfrm>
            <a:off x="1607480" y="2743896"/>
            <a:ext cx="8156834" cy="758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zh-CN" altLang="en-US" sz="4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扬州市高</a:t>
            </a:r>
            <a:r>
              <a:rPr lang="zh-CN" altLang="en-US" sz="4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中语文核</a:t>
            </a:r>
            <a:r>
              <a:rPr lang="zh-CN" altLang="en-US" sz="4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心备课组</a:t>
            </a:r>
            <a:endParaRPr lang="zh-CN" altLang="en-US" sz="48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600200" y="3803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600200" y="5041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84270" y="849834"/>
            <a:ext cx="2672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原题再现及审题</a:t>
            </a:r>
            <a:endParaRPr lang="zh-CN" altLang="en-US" sz="2800" b="1" dirty="0"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332105" y="1551305"/>
            <a:ext cx="11859895" cy="44627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23.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阅读下面的材料，根据要求写作。（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60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分）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32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学而不思则罔，思而不学则殆。</a:t>
            </a:r>
            <a:endParaRPr lang="zh-CN" altLang="zh-CN" sz="3200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32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吾尝终日而思矣，不如须臾之所学也。</a:t>
            </a:r>
            <a:endParaRPr lang="zh-CN" altLang="zh-CN" sz="3200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32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为学之道</a:t>
            </a:r>
            <a:r>
              <a:rPr lang="en-US" altLang="zh-CN" sz="32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32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必本于思，思则得之</a:t>
            </a:r>
            <a:r>
              <a:rPr lang="en-US" altLang="zh-CN" sz="32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32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不思则不得也。</a:t>
            </a:r>
            <a:endParaRPr lang="zh-CN" altLang="zh-CN" sz="3200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smtClean="0"/>
              <a:t>        </a:t>
            </a:r>
            <a:r>
              <a:rPr lang="zh-CN" altLang="zh-CN" sz="2800" dirty="0" smtClean="0"/>
              <a:t>以上材料对我们具有启示意义。请根据材料写一篇文章，体现你的感悟与思考。</a:t>
            </a:r>
            <a:endParaRPr lang="zh-CN" altLang="zh-CN" sz="2800" dirty="0" smtClean="0"/>
          </a:p>
          <a:p>
            <a:r>
              <a:rPr lang="en-US" altLang="zh-CN" sz="2800" dirty="0" smtClean="0"/>
              <a:t>        </a:t>
            </a:r>
            <a:r>
              <a:rPr lang="zh-CN" altLang="zh-CN" sz="2800" dirty="0" smtClean="0"/>
              <a:t>要求：自选角度，确定立意，明确文体，自拟标题；不要套作，不得抄袭；不得泄露个人信息；不少于</a:t>
            </a:r>
            <a:r>
              <a:rPr lang="en-US" altLang="zh-CN" sz="2800" dirty="0" smtClean="0"/>
              <a:t>800</a:t>
            </a:r>
            <a:r>
              <a:rPr lang="zh-CN" altLang="zh-CN" sz="2800" dirty="0" smtClean="0"/>
              <a:t>字。</a:t>
            </a:r>
            <a:endParaRPr lang="zh-CN" altLang="zh-CN" sz="2800" dirty="0"/>
          </a:p>
        </p:txBody>
      </p:sp>
      <p:sp>
        <p:nvSpPr>
          <p:cNvPr id="6" name="矩形 5"/>
          <p:cNvSpPr/>
          <p:nvPr/>
        </p:nvSpPr>
        <p:spPr>
          <a:xfrm>
            <a:off x="8238338" y="1613654"/>
            <a:ext cx="3656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陈旧？ 传统？</a:t>
            </a:r>
            <a:endParaRPr lang="en-US" altLang="zh-CN" sz="2800" b="1" dirty="0" smtClean="0">
              <a:solidFill>
                <a:srgbClr val="0000F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38338" y="2619494"/>
            <a:ext cx="3656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基础     常识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600200" y="3803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600200" y="5041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2" descr="C:\Users\Administrator\AppData\Roaming\Microsoft\Windows\Network Shortcuts\图片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" y="607577"/>
            <a:ext cx="480924" cy="83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49650" y="741131"/>
            <a:ext cx="2672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原题再现及审题</a:t>
            </a:r>
            <a:endParaRPr lang="zh-CN" altLang="en-US" sz="2800" b="1" dirty="0"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197485" y="1442602"/>
            <a:ext cx="11859895" cy="27392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23.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阅读下面的材料，根据要求写作。（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60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分）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而不</a:t>
            </a:r>
            <a:r>
              <a:rPr lang="zh-CN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则罔，</a:t>
            </a:r>
            <a:r>
              <a:rPr lang="zh-CN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而不</a:t>
            </a:r>
            <a:r>
              <a:rPr lang="zh-CN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则殆。</a:t>
            </a:r>
            <a:endParaRPr lang="zh-CN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吾尝终日而</a:t>
            </a:r>
            <a:r>
              <a:rPr lang="zh-CN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矣，不如须臾之所</a:t>
            </a:r>
            <a:r>
              <a:rPr lang="zh-CN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也。</a:t>
            </a:r>
            <a:endParaRPr lang="zh-CN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为</a:t>
            </a:r>
            <a:r>
              <a:rPr lang="zh-CN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之道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必本于</a:t>
            </a:r>
            <a:r>
              <a:rPr lang="zh-CN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，思则得之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不思则不得也。</a:t>
            </a:r>
            <a:endParaRPr lang="zh-CN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9912350" y="1855670"/>
            <a:ext cx="1674812" cy="56896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学与思  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8" name="文本框 3"/>
          <p:cNvSpPr txBox="1"/>
          <p:nvPr/>
        </p:nvSpPr>
        <p:spPr>
          <a:xfrm>
            <a:off x="271463" y="4180344"/>
            <a:ext cx="11920537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</a:rPr>
              <a:t>       </a:t>
            </a:r>
            <a:r>
              <a:rPr lang="zh-CN" altLang="zh-CN" sz="2800" b="1" dirty="0" smtClean="0">
                <a:solidFill>
                  <a:srgbClr val="0000FF"/>
                </a:solidFill>
              </a:rPr>
              <a:t>材料关注的是“学”与“思”的关系</a:t>
            </a:r>
            <a:endParaRPr lang="en-US" altLang="zh-CN" sz="2800" b="1" dirty="0" smtClean="0">
              <a:solidFill>
                <a:srgbClr val="0000FF"/>
              </a:solidFill>
            </a:endParaRPr>
          </a:p>
          <a:p>
            <a:r>
              <a:rPr lang="en-US" altLang="zh-CN" sz="2800" b="1" dirty="0" smtClean="0">
                <a:solidFill>
                  <a:srgbClr val="0000FF"/>
                </a:solidFill>
              </a:rPr>
              <a:t>       </a:t>
            </a:r>
            <a:r>
              <a:rPr lang="zh-CN" altLang="zh-CN" sz="2800" b="1" dirty="0" smtClean="0"/>
              <a:t>三则材料都是谈论学和思的关系，但侧重点不同，在写作时可选择其中一个观点来写，但不管选择哪个观点，都不得偏离</a:t>
            </a:r>
            <a:r>
              <a:rPr lang="zh-CN" altLang="en-US" sz="2800" b="1" dirty="0" smtClean="0"/>
              <a:t>“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学和思</a:t>
            </a:r>
            <a:r>
              <a:rPr lang="zh-CN" altLang="en-US" sz="2800" b="1" dirty="0" smtClean="0"/>
              <a:t>”</a:t>
            </a:r>
            <a:r>
              <a:rPr lang="zh-CN" altLang="zh-CN" sz="2800" b="1" dirty="0" smtClean="0"/>
              <a:t>这个核心。行文时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可以侧重于其中一个方面</a:t>
            </a:r>
            <a:r>
              <a:rPr lang="zh-CN" altLang="zh-CN" sz="2800" b="1" dirty="0" smtClean="0"/>
              <a:t>，但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不可将二者完全割裂开来</a:t>
            </a:r>
            <a:r>
              <a:rPr lang="zh-CN" altLang="zh-CN" sz="2800" b="1" dirty="0" smtClean="0"/>
              <a:t>。</a:t>
            </a:r>
            <a:endParaRPr lang="zh-CN" altLang="zh-CN" sz="2800" b="1" dirty="0">
              <a:solidFill>
                <a:srgbClr val="0000FF"/>
              </a:solidFill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9907585" y="2679580"/>
            <a:ext cx="1674812" cy="56896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学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0" name="文本框 2"/>
          <p:cNvSpPr txBox="1"/>
          <p:nvPr/>
        </p:nvSpPr>
        <p:spPr>
          <a:xfrm>
            <a:off x="9917109" y="3432057"/>
            <a:ext cx="1674812" cy="56896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思  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1" name="矩形标注 10"/>
          <p:cNvSpPr/>
          <p:nvPr/>
        </p:nvSpPr>
        <p:spPr>
          <a:xfrm>
            <a:off x="7831773" y="795020"/>
            <a:ext cx="3117215" cy="883920"/>
          </a:xfrm>
          <a:prstGeom prst="wedgeRectCallout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分析材料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600200" y="3803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600200" y="5041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2" descr="C:\Users\Administrator\AppData\Roaming\Microsoft\Windows\Network Shortcuts\图片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" y="607577"/>
            <a:ext cx="480924" cy="83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49650" y="741131"/>
            <a:ext cx="2672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原题再现及审题</a:t>
            </a:r>
            <a:endParaRPr lang="zh-CN" altLang="en-US" sz="2800" b="1" dirty="0"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332105" y="1168282"/>
            <a:ext cx="11859895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23.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阅读下面的材料，根据要求写作。（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60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分）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学而不思则罔，思而不学则殆。</a:t>
            </a:r>
            <a:endParaRPr lang="zh-CN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吾尝终日而思矣，不如须臾之所学也。</a:t>
            </a:r>
            <a:endParaRPr lang="zh-CN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为学之道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必本于思，思则得之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不思则不得也。</a:t>
            </a:r>
            <a:endParaRPr lang="zh-CN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3"/>
          <p:cNvSpPr txBox="1"/>
          <p:nvPr/>
        </p:nvSpPr>
        <p:spPr>
          <a:xfrm>
            <a:off x="0" y="2887682"/>
            <a:ext cx="12192000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zh-CN" sz="2800" dirty="0" smtClean="0">
                <a:solidFill>
                  <a:srgbClr val="0000FF"/>
                </a:solidFill>
              </a:rPr>
              <a:t>“学”常指通过阅读、观察、游历以获得知识智慧或提升素养的行为或过程</a:t>
            </a:r>
            <a:r>
              <a:rPr lang="zh-CN" altLang="en-US" sz="2800" dirty="0" smtClean="0">
                <a:solidFill>
                  <a:srgbClr val="0000FF"/>
                </a:solidFill>
              </a:rPr>
              <a:t>。</a:t>
            </a:r>
            <a:endParaRPr lang="en-US" altLang="zh-CN" sz="2800" dirty="0" smtClean="0">
              <a:solidFill>
                <a:srgbClr val="0000FF"/>
              </a:solidFill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</a:rPr>
              <a:t>          读书学习（知道懂得）     学习技能（操作实践）  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          </a:t>
            </a:r>
            <a:r>
              <a:rPr lang="zh-CN" altLang="en-US" sz="2800" dirty="0" smtClean="0">
                <a:solidFill>
                  <a:srgbClr val="FF0000"/>
                </a:solidFill>
              </a:rPr>
              <a:t>学</a:t>
            </a:r>
            <a:r>
              <a:rPr lang="en-US" altLang="zh-CN" sz="2800" dirty="0" smtClean="0">
                <a:solidFill>
                  <a:srgbClr val="FF0000"/>
                </a:solidFill>
              </a:rPr>
              <a:t>=</a:t>
            </a:r>
            <a:r>
              <a:rPr lang="zh-CN" altLang="en-US" sz="2800" dirty="0" smtClean="0">
                <a:solidFill>
                  <a:srgbClr val="FF0000"/>
                </a:solidFill>
              </a:rPr>
              <a:t>读书？    学</a:t>
            </a:r>
            <a:r>
              <a:rPr lang="en-US" altLang="zh-CN" sz="2800" dirty="0" smtClean="0">
                <a:solidFill>
                  <a:srgbClr val="FF0000"/>
                </a:solidFill>
              </a:rPr>
              <a:t>=</a:t>
            </a:r>
            <a:r>
              <a:rPr lang="zh-CN" altLang="en-US" sz="2800" dirty="0" smtClean="0">
                <a:solidFill>
                  <a:srgbClr val="FF0000"/>
                </a:solidFill>
              </a:rPr>
              <a:t>实践？    学</a:t>
            </a:r>
            <a:r>
              <a:rPr lang="en-US" altLang="zh-CN" sz="2800" dirty="0" smtClean="0">
                <a:solidFill>
                  <a:srgbClr val="FF0000"/>
                </a:solidFill>
              </a:rPr>
              <a:t>= </a:t>
            </a:r>
            <a:r>
              <a:rPr lang="zh-CN" altLang="en-US" sz="2800" dirty="0" smtClean="0">
                <a:solidFill>
                  <a:srgbClr val="FF0000"/>
                </a:solidFill>
              </a:rPr>
              <a:t>知行？ 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r>
              <a:rPr lang="zh-CN" altLang="zh-CN" sz="2800" dirty="0" smtClean="0">
                <a:solidFill>
                  <a:srgbClr val="0000FF"/>
                </a:solidFill>
              </a:rPr>
              <a:t>“思”常指思考、分析问题的行为或过程。</a:t>
            </a:r>
            <a:endParaRPr lang="en-US" altLang="zh-CN" sz="2800" dirty="0" smtClean="0">
              <a:solidFill>
                <a:srgbClr val="0000FF"/>
              </a:solidFill>
            </a:endParaRPr>
          </a:p>
          <a:p>
            <a:r>
              <a:rPr lang="en-US" altLang="zh-CN" sz="2800" dirty="0" smtClean="0">
                <a:solidFill>
                  <a:srgbClr val="0000FF"/>
                </a:solidFill>
              </a:rPr>
              <a:t>          </a:t>
            </a:r>
            <a:r>
              <a:rPr lang="zh-CN" altLang="en-US" sz="2800" dirty="0" smtClean="0">
                <a:solidFill>
                  <a:srgbClr val="FF0000"/>
                </a:solidFill>
              </a:rPr>
              <a:t>思考    空想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r>
              <a:rPr lang="zh-CN" altLang="en-US" sz="2800" dirty="0" smtClean="0"/>
              <a:t> </a:t>
            </a:r>
            <a:r>
              <a:rPr lang="zh-CN" altLang="en-US" sz="2800" dirty="0" smtClean="0">
                <a:solidFill>
                  <a:srgbClr val="0000FF"/>
                </a:solidFill>
              </a:rPr>
              <a:t>“学”是知晓，“思”是洞明。</a:t>
            </a:r>
            <a:endParaRPr lang="en-US" altLang="zh-CN" sz="2800" dirty="0" smtClean="0">
              <a:solidFill>
                <a:srgbClr val="0000FF"/>
              </a:solidFill>
            </a:endParaRPr>
          </a:p>
          <a:p>
            <a:r>
              <a:rPr lang="zh-CN" altLang="en-US" sz="2800" dirty="0" smtClean="0">
                <a:solidFill>
                  <a:srgbClr val="0000FF"/>
                </a:solidFill>
              </a:rPr>
              <a:t> “学”是了解外部世界，在于“知物”。</a:t>
            </a:r>
            <a:endParaRPr lang="en-US" altLang="zh-CN" sz="2800" dirty="0" smtClean="0">
              <a:solidFill>
                <a:srgbClr val="0000FF"/>
              </a:solidFill>
            </a:endParaRPr>
          </a:p>
          <a:p>
            <a:r>
              <a:rPr lang="en-US" altLang="zh-CN" sz="2800" dirty="0" smtClean="0">
                <a:solidFill>
                  <a:srgbClr val="0000FF"/>
                </a:solidFill>
              </a:rPr>
              <a:t> </a:t>
            </a:r>
            <a:r>
              <a:rPr lang="zh-CN" altLang="en-US" sz="2800" dirty="0" smtClean="0">
                <a:solidFill>
                  <a:srgbClr val="0000FF"/>
                </a:solidFill>
              </a:rPr>
              <a:t>“思”是诉诸内心世界，在于“明理”。</a:t>
            </a:r>
            <a:endParaRPr lang="en-US" altLang="zh-CN" sz="2800" dirty="0" smtClean="0">
              <a:solidFill>
                <a:srgbClr val="0000FF"/>
              </a:solidFill>
            </a:endParaRPr>
          </a:p>
          <a:p>
            <a:endParaRPr lang="en-US" altLang="zh-CN" sz="2800" dirty="0" smtClean="0">
              <a:solidFill>
                <a:srgbClr val="0000FF"/>
              </a:solidFill>
            </a:endParaRPr>
          </a:p>
        </p:txBody>
      </p:sp>
      <p:sp>
        <p:nvSpPr>
          <p:cNvPr id="11" name="矩形标注 10"/>
          <p:cNvSpPr/>
          <p:nvPr/>
        </p:nvSpPr>
        <p:spPr>
          <a:xfrm>
            <a:off x="8517573" y="947420"/>
            <a:ext cx="3117215" cy="883920"/>
          </a:xfrm>
          <a:prstGeom prst="wedgeRectCallout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理解概念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600200" y="3803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600200" y="5041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文本框 7"/>
          <p:cNvSpPr txBox="1"/>
          <p:nvPr/>
        </p:nvSpPr>
        <p:spPr>
          <a:xfrm>
            <a:off x="0" y="274320"/>
            <a:ext cx="12107917" cy="59543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en-US" altLang="zh-CN" sz="2800" dirty="0" smtClean="0"/>
          </a:p>
          <a:p>
            <a:r>
              <a:rPr lang="en-US" altLang="zh-CN" sz="2400" dirty="0" smtClean="0"/>
              <a:t>        </a:t>
            </a:r>
            <a:r>
              <a:rPr lang="zh-CN" altLang="zh-CN" sz="2400" b="1" dirty="0" smtClean="0"/>
              <a:t>本次写作是引导考生正确理解“学”与“思”的关系，</a:t>
            </a:r>
            <a:r>
              <a:rPr lang="zh-CN" altLang="zh-CN" sz="2400" b="1" dirty="0" smtClean="0">
                <a:solidFill>
                  <a:srgbClr val="0000FF"/>
                </a:solidFill>
              </a:rPr>
              <a:t>在理解两个关键词内涵的基础上阐述对“学”与“思”关系的认识</a:t>
            </a:r>
            <a:r>
              <a:rPr lang="zh-CN" altLang="zh-CN" sz="2400" b="1" dirty="0" smtClean="0"/>
              <a:t>，以解决个人、国家和人类在日常生活、求知探索、未来发展等层面的实际问题。考生理解了“学”与“思”的内涵及关系，才能理解材料的意旨，才可能进一步联系历史、现实和未来，从对概念的探讨转向对现实问题的思考，改善自身思想及行为，更好地服务时代、社会、祖国。</a:t>
            </a:r>
            <a:endParaRPr lang="en-US" altLang="zh-CN" sz="2400" b="1" dirty="0" smtClean="0"/>
          </a:p>
          <a:p>
            <a:endParaRPr lang="en-US" altLang="zh-CN" sz="900" b="1" dirty="0" smtClean="0">
              <a:solidFill>
                <a:srgbClr val="FF0000"/>
              </a:solidFill>
            </a:endParaRPr>
          </a:p>
          <a:p>
            <a:r>
              <a:rPr lang="zh-CN" altLang="en-US" sz="2800" b="1" dirty="0" smtClean="0">
                <a:solidFill>
                  <a:srgbClr val="0000FF"/>
                </a:solidFill>
              </a:rPr>
              <a:t>死学不思      空想不学</a:t>
            </a:r>
            <a:endParaRPr lang="en-US" altLang="zh-CN" sz="2800" b="1" dirty="0" smtClean="0"/>
          </a:p>
          <a:p>
            <a:r>
              <a:rPr lang="zh-CN" altLang="en-US" sz="2000" b="1" dirty="0" smtClean="0"/>
              <a:t>“学”是了解外部世界，在于“知物”。光死记硬背，不作思考，被知识的表象所蒙蔽，就越学越糊涂。</a:t>
            </a:r>
            <a:endParaRPr lang="en-US" altLang="zh-CN" sz="2000" b="1" dirty="0" smtClean="0"/>
          </a:p>
          <a:p>
            <a:r>
              <a:rPr lang="zh-CN" altLang="en-US" sz="2000" b="1" dirty="0" smtClean="0"/>
              <a:t>“思”是诉诸内心世界，在于“明理”。单单胡思乱想，不去学习，想得越多心里越乱，那就陷入危机。</a:t>
            </a:r>
            <a:endParaRPr lang="en-US" altLang="zh-CN" sz="2000" b="1" dirty="0" smtClean="0"/>
          </a:p>
          <a:p>
            <a:r>
              <a:rPr lang="zh-CN" altLang="en-US" sz="2000" b="1" dirty="0" smtClean="0"/>
              <a:t>不学无知    不思无识</a:t>
            </a:r>
            <a:r>
              <a:rPr lang="en-US" altLang="zh-CN" sz="2000" b="1" dirty="0" smtClean="0"/>
              <a:t>——</a:t>
            </a:r>
            <a:r>
              <a:rPr lang="zh-CN" altLang="en-US" sz="2000" b="1" dirty="0" smtClean="0"/>
              <a:t>知识</a:t>
            </a:r>
            <a:endParaRPr lang="en-US" altLang="zh-CN" sz="2000" b="1" dirty="0" smtClean="0"/>
          </a:p>
          <a:p>
            <a:r>
              <a:rPr lang="zh-CN" altLang="en-US" sz="2800" b="1" dirty="0" smtClean="0">
                <a:solidFill>
                  <a:srgbClr val="0000FF"/>
                </a:solidFill>
              </a:rPr>
              <a:t>思与学相互依存、相互促进、相辅相成、相与为一、循环推进、不断深化</a:t>
            </a:r>
            <a:endParaRPr lang="en-US" altLang="zh-CN" sz="2800" b="1" dirty="0" smtClean="0">
              <a:solidFill>
                <a:srgbClr val="0000FF"/>
              </a:solidFill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</a:rPr>
              <a:t>学是思的基础，思是学的深化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                          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学由思而固，思由学而发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</a:rPr>
              <a:t>学能引导思，思能促进学                                  思为学提供动力，学为思补充燃料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</a:rPr>
              <a:t>学而不解则思，思而不得则学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r>
              <a:rPr lang="zh-CN" altLang="en-US" sz="2800" b="1" dirty="0" smtClean="0">
                <a:solidFill>
                  <a:srgbClr val="0000FF"/>
                </a:solidFill>
              </a:rPr>
              <a:t>思与学固然相辅相成，但是重点在“思”。</a:t>
            </a:r>
            <a:endParaRPr lang="en-US" altLang="zh-CN" sz="2800" b="1" dirty="0" smtClean="0">
              <a:solidFill>
                <a:srgbClr val="0000FF"/>
              </a:solidFill>
            </a:endParaRPr>
          </a:p>
          <a:p>
            <a:r>
              <a:rPr lang="zh-CN" altLang="en-US" sz="2000" b="1" dirty="0" smtClean="0"/>
              <a:t>学是“知晓”，思是“洞明”，学是“本手”，思则可得“妙手”，创新与超越更需要“思”。</a:t>
            </a:r>
            <a:endParaRPr lang="zh-CN" altLang="zh-CN" sz="2800" b="1" dirty="0"/>
          </a:p>
        </p:txBody>
      </p:sp>
      <p:sp>
        <p:nvSpPr>
          <p:cNvPr id="5" name="矩形标注 4"/>
          <p:cNvSpPr/>
          <p:nvPr/>
        </p:nvSpPr>
        <p:spPr>
          <a:xfrm>
            <a:off x="7359333" y="2240280"/>
            <a:ext cx="3857307" cy="779780"/>
          </a:xfrm>
          <a:prstGeom prst="wedgeRectCallout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辨析关系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600200" y="3803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600200" y="5041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787945"/>
            <a:ext cx="12192000" cy="5692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000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2800" dirty="0" smtClean="0"/>
              <a:t>评分</a:t>
            </a:r>
            <a:r>
              <a:rPr lang="zh-CN" altLang="en-US" sz="2800" dirty="0" smtClean="0"/>
              <a:t>档次：</a:t>
            </a:r>
            <a:endParaRPr lang="en-US" altLang="zh-CN" sz="2800" dirty="0" smtClean="0"/>
          </a:p>
          <a:p>
            <a:pPr marL="0" marR="0" lvl="0" indent="2000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</a:rPr>
              <a:t>1.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考生无视材料，另起炉灶，不能体现“学”与“思”所包含的内涵，则赋分不高于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30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分。</a:t>
            </a:r>
            <a:endParaRPr lang="zh-CN" altLang="en-US" sz="2400" b="1" dirty="0" smtClean="0">
              <a:solidFill>
                <a:srgbClr val="FF0000"/>
              </a:solidFill>
            </a:endParaRPr>
          </a:p>
          <a:p>
            <a:pPr marL="0" marR="0" lvl="0" indent="2000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 b="1" dirty="0" smtClean="0">
                <a:solidFill>
                  <a:srgbClr val="0000FF"/>
                </a:solidFill>
              </a:rPr>
              <a:t>全然不顾、与材料无关                                四等（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0-23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）三等下（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24-29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）  </a:t>
            </a:r>
            <a:endParaRPr lang="en-US" altLang="zh-CN" sz="2400" b="1" dirty="0" smtClean="0">
              <a:solidFill>
                <a:srgbClr val="0000FF"/>
              </a:solidFill>
            </a:endParaRPr>
          </a:p>
          <a:p>
            <a:pPr marL="0" marR="0" lvl="0" indent="2000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</a:rPr>
              <a:t>2.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考生能结合材料，任选一个角度，围绕“学”与“思”的关系行文，即不低于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36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分。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indent="2667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0000FF"/>
                </a:solidFill>
              </a:rPr>
              <a:t>只写“学”不及“思”或反之                                         三等上（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30-35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）</a:t>
            </a:r>
            <a:endParaRPr lang="zh-CN" altLang="en-US" sz="2400" b="1" dirty="0" smtClean="0">
              <a:solidFill>
                <a:srgbClr val="0000FF"/>
              </a:solidFill>
            </a:endParaRPr>
          </a:p>
          <a:p>
            <a:pPr lvl="0" indent="2667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0000FF"/>
                </a:solidFill>
              </a:rPr>
              <a:t>写到“学”也写到“思”，但二者割裂或若即若离           二等下（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36-41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）</a:t>
            </a:r>
            <a:endParaRPr lang="en-US" altLang="zh-CN" sz="2400" b="1" dirty="0" smtClean="0">
              <a:solidFill>
                <a:srgbClr val="0000FF"/>
              </a:solidFill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</a:rPr>
              <a:t>3.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考生能正确领会材料的意义，正确理解“学”与“思”的内涵，适当阐述“学”与“思”的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辩证关系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，则赋分不低于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42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分。            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二等上（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42-47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）</a:t>
            </a:r>
            <a:endParaRPr lang="zh-CN" altLang="en-US" sz="2400" b="1" dirty="0" smtClean="0">
              <a:solidFill>
                <a:srgbClr val="0000FF"/>
              </a:solidFill>
            </a:endParaRPr>
          </a:p>
          <a:p>
            <a:pPr lvl="0" indent="2667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/>
              <a:t>4.</a:t>
            </a:r>
            <a:r>
              <a:rPr lang="zh-CN" altLang="en-US" sz="2400" b="1" dirty="0" smtClean="0"/>
              <a:t>考生不仅能正确分析“学”与“思”，而且有自己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个性化的解读</a:t>
            </a:r>
            <a:r>
              <a:rPr lang="zh-CN" altLang="en-US" sz="2400" b="1" dirty="0" smtClean="0"/>
              <a:t>，则赋分不低于</a:t>
            </a:r>
            <a:r>
              <a:rPr lang="en-US" altLang="zh-CN" sz="2400" b="1" dirty="0" smtClean="0"/>
              <a:t>48</a:t>
            </a:r>
            <a:r>
              <a:rPr lang="zh-CN" altLang="en-US" sz="2400" b="1" dirty="0" smtClean="0"/>
              <a:t>分。                                                                          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一等（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48-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）</a:t>
            </a:r>
            <a:endParaRPr lang="zh-CN" altLang="en-US" sz="2400" b="1" dirty="0" smtClean="0"/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b="1" dirty="0" smtClean="0"/>
              <a:t>5.</a:t>
            </a:r>
            <a:r>
              <a:rPr lang="zh-CN" altLang="en-US" sz="2400" b="1" dirty="0" smtClean="0"/>
              <a:t>对角度精当、见解独特、思想深刻、结构精巧、有文采、有意蕴的作文，应敢打高分。</a:t>
            </a:r>
            <a:endParaRPr lang="zh-CN" alt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600200" y="3803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600200" y="5041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27703" y="969574"/>
            <a:ext cx="11202321" cy="39693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dirty="0" smtClean="0"/>
              <a:t>  </a:t>
            </a:r>
            <a:r>
              <a:rPr lang="zh-CN" altLang="zh-CN" sz="2800" b="1" dirty="0" smtClean="0"/>
              <a:t>写作任务中的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“你”</a:t>
            </a:r>
            <a:r>
              <a:rPr lang="zh-CN" altLang="zh-CN" sz="2800" b="1" dirty="0" smtClean="0"/>
              <a:t>提醒考生，要有自己的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身份意识</a:t>
            </a:r>
            <a:r>
              <a:rPr lang="zh-CN" altLang="zh-CN" sz="2800" b="1" dirty="0" smtClean="0"/>
              <a:t>，要写出自己的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独特“感悟和思考”</a:t>
            </a:r>
            <a:r>
              <a:rPr lang="zh-CN" altLang="zh-CN" sz="2800" b="1" dirty="0" smtClean="0"/>
              <a:t>，不能蜻蜓点水，简单演绎文题。</a:t>
            </a:r>
            <a:endParaRPr lang="zh-CN" altLang="zh-CN" sz="2800" b="1" dirty="0" smtClean="0"/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 smtClean="0"/>
              <a:t>    </a:t>
            </a:r>
            <a:endParaRPr lang="en-US" altLang="zh-CN" sz="2800" b="1" dirty="0" smtClean="0"/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 smtClean="0"/>
              <a:t>  </a:t>
            </a:r>
            <a:r>
              <a:rPr lang="zh-CN" altLang="zh-CN" sz="2800" b="1" dirty="0" smtClean="0"/>
              <a:t>写作要求强调“自选角度，确定立意”。行文时须自选角度，着重写一个或两个方面，这样才能写得深入透彻。</a:t>
            </a:r>
            <a:endParaRPr lang="zh-CN" altLang="zh-CN" sz="2800" b="1" dirty="0" smtClean="0"/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 smtClean="0"/>
              <a:t>     </a:t>
            </a:r>
            <a:endParaRPr lang="en-US" altLang="zh-CN" sz="2800" b="1" dirty="0" smtClean="0"/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 smtClean="0"/>
              <a:t>  </a:t>
            </a:r>
            <a:r>
              <a:rPr lang="zh-CN" altLang="zh-CN" sz="2800" b="1" dirty="0" smtClean="0"/>
              <a:t>文体不限意味着考生可以发挥自己的写作特长，选择最擅长的写作形式。但无论选择何种文体均应符合相应的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文体特征</a:t>
            </a:r>
            <a:r>
              <a:rPr lang="zh-CN" altLang="zh-CN" sz="2800" b="1" dirty="0" smtClean="0"/>
              <a:t>；若选择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应用性文体，应充分体现具体交际情境，并能完成交际目的</a:t>
            </a:r>
            <a:r>
              <a:rPr lang="zh-CN" altLang="zh-CN" sz="2800" b="1" dirty="0" smtClean="0"/>
              <a:t>。</a:t>
            </a:r>
            <a:endParaRPr lang="zh-CN" altLang="zh-CN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600200" y="3803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600200" y="5041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文本框 7"/>
          <p:cNvSpPr txBox="1"/>
          <p:nvPr/>
        </p:nvSpPr>
        <p:spPr>
          <a:xfrm>
            <a:off x="84083" y="259080"/>
            <a:ext cx="12107917" cy="256993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en-US" altLang="zh-CN" sz="2800" dirty="0" smtClean="0"/>
          </a:p>
          <a:p>
            <a:r>
              <a:rPr lang="en-US" altLang="zh-CN" sz="2800" dirty="0" smtClean="0"/>
              <a:t>        </a:t>
            </a:r>
            <a:r>
              <a:rPr lang="zh-CN" altLang="zh-CN" sz="2400" dirty="0" smtClean="0"/>
              <a:t>本次写作是引导考生正确理解“学”与“思”的关系，在理解两个关键词内涵的基础上阐述对“学”与“思”关系的认识，</a:t>
            </a:r>
            <a:r>
              <a:rPr lang="zh-CN" altLang="zh-CN" sz="2400" dirty="0" smtClean="0">
                <a:solidFill>
                  <a:srgbClr val="FF0000"/>
                </a:solidFill>
              </a:rPr>
              <a:t>以解决个人、国家和人类在日常生活、求知探索、未来发展等层面的实际问题。</a:t>
            </a:r>
            <a:r>
              <a:rPr lang="zh-CN" altLang="zh-CN" sz="2400" dirty="0" smtClean="0"/>
              <a:t>考生理解了“学”与“思”的内涵及关系，才能理解材料的意旨，才可能</a:t>
            </a:r>
            <a:r>
              <a:rPr lang="zh-CN" altLang="zh-CN" sz="2400" dirty="0" smtClean="0">
                <a:solidFill>
                  <a:srgbClr val="FF0000"/>
                </a:solidFill>
              </a:rPr>
              <a:t>进一步联系历史、现实和未来</a:t>
            </a:r>
            <a:r>
              <a:rPr lang="zh-CN" altLang="zh-CN" sz="2400" dirty="0" smtClean="0"/>
              <a:t>，从对概念的探讨转向对现实问题的思考，</a:t>
            </a:r>
            <a:r>
              <a:rPr lang="zh-CN" altLang="zh-CN" sz="2400" dirty="0" smtClean="0">
                <a:solidFill>
                  <a:srgbClr val="FF0000"/>
                </a:solidFill>
              </a:rPr>
              <a:t>改善自身思想及行为，更好地服务时代、社会、祖国。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endParaRPr lang="en-US" altLang="zh-CN" sz="900" dirty="0" smtClean="0">
              <a:solidFill>
                <a:srgbClr val="FF0000"/>
              </a:solidFill>
            </a:endParaRPr>
          </a:p>
        </p:txBody>
      </p:sp>
      <p:sp>
        <p:nvSpPr>
          <p:cNvPr id="5" name="矩形标注 4"/>
          <p:cNvSpPr/>
          <p:nvPr/>
        </p:nvSpPr>
        <p:spPr>
          <a:xfrm>
            <a:off x="8121333" y="2410460"/>
            <a:ext cx="3857307" cy="883920"/>
          </a:xfrm>
          <a:prstGeom prst="wedgeRectCallout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现实意义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3098" y="3137654"/>
            <a:ext cx="6940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accent6">
                    <a:lumMod val="50000"/>
                  </a:schemeClr>
                </a:solidFill>
              </a:rPr>
              <a:t>应试学习（培训机构“学而思</a:t>
            </a:r>
            <a:r>
              <a:rPr lang="zh-CN" altLang="en-US" sz="2400" b="1" dirty="0" smtClean="0">
                <a:solidFill>
                  <a:schemeClr val="accent6">
                    <a:lumMod val="50000"/>
                  </a:schemeClr>
                </a:solidFill>
              </a:rPr>
              <a:t>”）  孔</a:t>
            </a:r>
            <a:r>
              <a:rPr lang="zh-CN" altLang="en-US" sz="2400" b="1" dirty="0" smtClean="0">
                <a:solidFill>
                  <a:schemeClr val="accent6">
                    <a:lumMod val="50000"/>
                  </a:schemeClr>
                </a:solidFill>
              </a:rPr>
              <a:t>乙己的长衫      </a:t>
            </a:r>
            <a:endParaRPr lang="en-US" altLang="zh-CN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400" b="1" dirty="0" smtClean="0">
                <a:solidFill>
                  <a:schemeClr val="accent6">
                    <a:lumMod val="50000"/>
                  </a:schemeClr>
                </a:solidFill>
              </a:rPr>
              <a:t>信息爆炸时代    人工智能（</a:t>
            </a:r>
            <a:r>
              <a:rPr lang="en-US" altLang="zh-CN" sz="2400" b="1" dirty="0" smtClean="0">
                <a:solidFill>
                  <a:schemeClr val="accent6">
                    <a:lumMod val="50000"/>
                  </a:schemeClr>
                </a:solidFill>
              </a:rPr>
              <a:t>ChatGPT</a:t>
            </a:r>
            <a:r>
              <a:rPr lang="zh-CN" altLang="en-US" sz="2400" b="1" dirty="0" smtClean="0">
                <a:solidFill>
                  <a:schemeClr val="accent6">
                    <a:lumMod val="50000"/>
                  </a:schemeClr>
                </a:solidFill>
              </a:rPr>
              <a:t>）</a:t>
            </a:r>
            <a:endParaRPr lang="en-US" altLang="zh-CN" sz="2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47090" y="4312920"/>
            <a:ext cx="9806305" cy="21558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立意应具备的意识：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    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当下意识         历史意识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</a:rPr>
              <a:t>                       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生命意识       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文化意思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</a:rPr>
              <a:t>                       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家国意识       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人类意识</a:t>
            </a:r>
            <a:endParaRPr lang="en-US" altLang="zh-CN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600200" y="3803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600200" y="5041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图片 3" descr="6《学思并举行远弥坚》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701039"/>
            <a:ext cx="12192000" cy="6156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REFSHAPE" val="376395324"/>
  <p:tag name="KSO_WM_UNIT_PLACING_PICTURE_USER_VIEWPORT" val="{&quot;height&quot;:5102,&quot;width&quot;:9072}"/>
</p:tagLst>
</file>

<file path=ppt/tags/tag2.xml><?xml version="1.0" encoding="utf-8"?>
<p:tagLst xmlns:p="http://schemas.openxmlformats.org/presentationml/2006/main">
  <p:tag name="REFSHAPE" val="376395324"/>
  <p:tag name="KSO_WM_UNIT_PLACING_PICTURE_USER_VIEWPORT" val="{&quot;height&quot;:5102,&quot;width&quot;:9072}"/>
</p:tagLst>
</file>

<file path=ppt/tags/tag3.xml><?xml version="1.0" encoding="utf-8"?>
<p:tagLst xmlns:p="http://schemas.openxmlformats.org/presentationml/2006/main">
  <p:tag name="KSO_WPP_MARK_KEY" val="e605838c-11d1-45a8-a7a3-255ab65c2161"/>
  <p:tag name="COMMONDATA" val="eyJoZGlkIjoiNzQyMWE4ZjIyM2EzZTFlNmVjYWM5NjY5ZWY1NzdiNjA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2851</Words>
  <Application>WPS 演示</Application>
  <PresentationFormat>自定义</PresentationFormat>
  <Paragraphs>161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黑体</vt:lpstr>
      <vt:lpstr>微软雅黑</vt:lpstr>
      <vt:lpstr>Times New Roman</vt:lpstr>
      <vt:lpstr>Impact</vt:lpstr>
      <vt:lpstr>楷体</vt:lpstr>
      <vt:lpstr>仿宋</vt:lpstr>
      <vt:lpstr>等线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化学反应速率与化学平衡</dc:title>
  <dc:creator>峰 王</dc:creator>
  <cp:lastModifiedBy>光阴荏苒</cp:lastModifiedBy>
  <cp:revision>103</cp:revision>
  <dcterms:created xsi:type="dcterms:W3CDTF">2020-02-25T07:43:00Z</dcterms:created>
  <dcterms:modified xsi:type="dcterms:W3CDTF">2023-04-06T08:19:30Z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CB3AC2A867DB4A67B878EDCBDF9BE4D3_12</vt:lpwstr>
  </property>
</Properties>
</file>