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1744" r:id="rId3"/>
    <p:sldId id="1751" r:id="rId4"/>
    <p:sldId id="1746" r:id="rId5"/>
    <p:sldId id="1742" r:id="rId6"/>
    <p:sldId id="1759" r:id="rId7"/>
    <p:sldId id="1769" r:id="rId8"/>
    <p:sldId id="1745" r:id="rId9"/>
    <p:sldId id="1747" r:id="rId10"/>
    <p:sldId id="1749" r:id="rId11"/>
    <p:sldId id="1758" r:id="rId12"/>
    <p:sldId id="1766" r:id="rId13"/>
    <p:sldId id="1767" r:id="rId14"/>
    <p:sldId id="261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付开琴" initials="" lastIdx="0" clrIdx="0"/>
  <p:cmAuthor id="1" name="幸全" initials="幸全" lastIdx="0" clrIdx="0"/>
  <p:cmAuthor id="2" name="Administrator" initials="A" lastIdx="1" clrIdx="1"/>
  <p:cmAuthor id="4" name="作者" initials="A" lastIdx="0" clrIdx="3"/>
  <p:cmAuthor id="5" name="gaocb" initials="g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17" y="4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65A6-5BF6-4916-AD86-2AB51B644AEA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261C-33F0-43B4-AC41-F51A08AF7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9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D0C81-A884-4073-B77D-C8438E4BA369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F3E4B-6772-4333-A9C3-1DB256AC57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8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635"/>
            <a:ext cx="12192000" cy="6857365"/>
            <a:chOff x="0" y="635"/>
            <a:chExt cx="12192000" cy="6857365"/>
          </a:xfrm>
        </p:grpSpPr>
        <p:pic>
          <p:nvPicPr>
            <p:cNvPr id="7" name="内容占位符 3" descr="小学语文-3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0" y="635"/>
              <a:ext cx="12192000" cy="6857365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0" y="681037"/>
              <a:ext cx="12191999" cy="567531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35" y="6810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2145" y="2005012"/>
            <a:ext cx="10515600" cy="4351338"/>
          </a:xfrm>
        </p:spPr>
        <p:txBody>
          <a:bodyPr>
            <a:normAutofit/>
          </a:bodyPr>
          <a:lstStyle>
            <a:lvl1pPr>
              <a:defRPr sz="32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副标题 2"/>
          <p:cNvSpPr txBox="1"/>
          <p:nvPr userDrawn="1"/>
        </p:nvSpPr>
        <p:spPr>
          <a:xfrm>
            <a:off x="1007165" y="200201"/>
            <a:ext cx="2868295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试题同步精讲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C527-450D-45C1-81C3-B9EED388B24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595D-1CF1-47BA-9A9A-6A048CAF8D7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内容占位符 3" descr="小学语文-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/>
          <p:nvPr/>
        </p:nvSpPr>
        <p:spPr>
          <a:xfrm>
            <a:off x="1077994" y="203516"/>
            <a:ext cx="3275060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试题同步精讲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833119" y="837954"/>
            <a:ext cx="10689645" cy="2092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altLang="zh-CN" sz="40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2022~2023</a:t>
            </a:r>
            <a:r>
              <a:rPr lang="zh-CN" altLang="en-US" sz="4000" b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学年度第二学期期初考试</a:t>
            </a:r>
            <a:r>
              <a:rPr lang="zh-CN" altLang="en-US" sz="40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讲评（高三语文）</a:t>
            </a:r>
            <a:endParaRPr lang="en-US" altLang="zh-CN" sz="40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—— </a:t>
            </a:r>
            <a:r>
              <a:rPr lang="zh-CN" altLang="en-US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 写作</a:t>
            </a:r>
          </a:p>
        </p:txBody>
      </p:sp>
      <p:sp>
        <p:nvSpPr>
          <p:cNvPr id="11" name="矩形 10"/>
          <p:cNvSpPr/>
          <p:nvPr/>
        </p:nvSpPr>
        <p:spPr>
          <a:xfrm>
            <a:off x="2909196" y="3228296"/>
            <a:ext cx="6251063" cy="957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标题 1"/>
          <p:cNvSpPr txBox="1"/>
          <p:nvPr/>
        </p:nvSpPr>
        <p:spPr>
          <a:xfrm>
            <a:off x="1696085" y="4403725"/>
            <a:ext cx="8412480" cy="132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CN" altLang="en-US" sz="28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2"/>
          <p:cNvGraphicFramePr/>
          <p:nvPr>
            <p:custDataLst>
              <p:tags r:id="rId2"/>
            </p:custDataLst>
          </p:nvPr>
        </p:nvGraphicFramePr>
        <p:xfrm>
          <a:off x="285750" y="721360"/>
          <a:ext cx="11173460" cy="493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535"/>
                <a:gridCol w="3896360"/>
                <a:gridCol w="5155565"/>
              </a:tblGrid>
              <a:tr h="61277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关系类型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举例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逻辑关系简式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条件前提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耐得住寂寞——成才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0" spc="130" dirty="0">
                        <a:solidFill>
                          <a:srgbClr val="404040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22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对立统一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前进</a:t>
                      </a:r>
                      <a:r>
                        <a:rPr lang="en-US" altLang="zh-CN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停止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并列共存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谦虚待人</a:t>
                      </a:r>
                      <a:r>
                        <a:rPr lang="en-US" altLang="zh-CN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勇于表现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原因结果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活源</a:t>
                      </a:r>
                      <a:r>
                        <a:rPr lang="en-US" altLang="zh-CN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清流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本质现象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万有引力</a:t>
                      </a:r>
                      <a:r>
                        <a:rPr lang="en-US" altLang="zh-CN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苹果落地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95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</a:rPr>
                        <a:t>递进提升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移用、化用、独创</a:t>
                      </a:r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15900" marR="215900" marT="133350" marB="133350" anchor="ctr">
                    <a:lnL w="9525">
                      <a:solidFill>
                        <a:srgbClr val="6F4E94"/>
                      </a:solidFill>
                      <a:prstDash val="dash"/>
                    </a:lnL>
                    <a:lnR w="9525">
                      <a:solidFill>
                        <a:srgbClr val="6F4E94"/>
                      </a:solidFill>
                      <a:prstDash val="dash"/>
                    </a:lnR>
                    <a:lnT w="9525">
                      <a:solidFill>
                        <a:srgbClr val="6F4E94"/>
                      </a:solidFill>
                      <a:prstDash val="dash"/>
                    </a:lnT>
                    <a:lnB w="9525">
                      <a:solidFill>
                        <a:srgbClr val="6F4E9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335395" y="1628775"/>
            <a:ext cx="5574030" cy="3384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有A才有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B（条件前提）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4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怎样（对立统一）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4280"/>
              </a:lnSpc>
              <a:buClrTx/>
              <a:buSzTx/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既要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，也要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（并列共存）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4280"/>
              </a:lnSpc>
              <a:buClrTx/>
              <a:buSzTx/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（基础、前提、方向等）</a:t>
            </a:r>
          </a:p>
          <a:p>
            <a:pPr indent="0" fontAlgn="auto">
              <a:lnSpc>
                <a:spcPts val="4280"/>
              </a:lnSpc>
              <a:buClrTx/>
              <a:buSzTx/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（升华、创造、保障等）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4280"/>
              </a:lnSpc>
              <a:buClrTx/>
              <a:buSzTx/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5.不仅A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，更是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（递进提升）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2715" y="5659120"/>
            <a:ext cx="11937365" cy="8305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zh-CN" altLang="en-US" sz="2400" b="1" spc="130">
                <a:solidFill>
                  <a:srgbClr val="C00000"/>
                </a:solidFill>
                <a:latin typeface="微软雅黑" panose="020B0503020204020204" pitchFamily="34" charset="-122"/>
              </a:rPr>
              <a:t>其他关系：主次关系、眼前与长远、局部与整体、量变与质变、前进与曲折、偶然与必然、主观与客观等。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030" y="823595"/>
            <a:ext cx="11792585" cy="5076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教学提示二：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关系型思辨类材料作文，没有太明确具体的情境化要求，但带有强烈的思辨色彩，要体现学生思维的灵活性、批判性、深刻性和独创性。</a:t>
            </a:r>
          </a:p>
          <a:p>
            <a:pPr fontAlgn="auto"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必修上第六单元：议论要有针对性， 增强“现实针对性，从个别到普遍、读者意识”。</a:t>
            </a:r>
          </a:p>
          <a:p>
            <a:pPr fontAlgn="auto"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如何分析得更深刻？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人性和文化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永远是走向深度的两个方向。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030" y="823595"/>
            <a:ext cx="11792585" cy="5076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如果说，承认自己的不足，是对错误的一种反省回顾；面对困难，是不惧虎穴，临难而上，那么担当当是主动请缨，是站在地球边上放号，勇挑时代的重担。但是在很多情况下，承认不足，面对困难是人类应激性本能，但是懂得担当足以让我们跳出小我、跳出本能，这种担当是西西弗斯为了世间没有死亡而触怒众神的勇敢，是孟子“虽千万人吾往矣”的决绝，是顾炎武“天下兴亡匹夫有责”的时代高歌！</a:t>
            </a:r>
          </a:p>
          <a:p>
            <a:pPr fontAlgn="auto">
              <a:lnSpc>
                <a:spcPct val="130000"/>
              </a:lnSpc>
            </a:pP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2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承认不足与面对困难究其根本是对自身困境的对抗与打破，是个体层面对品质做出的诠释。而敢于担当，则是行于天地之间，以天下为己任“天命所归”……如此看来，儒家所说的“修身齐家治国平天下”，不就是要我们承认不足，面对困难，最终归于勇于担当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030" y="823595"/>
            <a:ext cx="11792585" cy="5076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其实，我们每个人都是某种形态的断臂维纳斯。当我们懂得欣赏维纳斯的残缺时，也就懂得了接纳自己的“不足”。然而，承认与正视只是基础，拉奥孔拿出正视毒蛇的勇气，来承认自己的不足，担起特洛伊赋予他的时代使命，</a:t>
            </a:r>
            <a:r>
              <a:rPr 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体现了</a:t>
            </a:r>
            <a:r>
              <a: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担当的</a:t>
            </a:r>
            <a:r>
              <a:rPr 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价值。</a:t>
            </a:r>
            <a:endParaRPr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4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.面对不足和困难，若以逃避主义挡枪，坚信“躲进小楼成一统”，则难免最终成为钱理群教授口中的“读书明理却无家国情怀，熟谙人情却唯谋私利”的精致利己主义者，从而扼住个体前进的咽喉。唯有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/>
        </p:nvSpPr>
        <p:spPr>
          <a:xfrm>
            <a:off x="1607480" y="2743896"/>
            <a:ext cx="8156834" cy="75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扬州市高中语文核心备课组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670560" y="1564640"/>
            <a:ext cx="10259695" cy="4048125"/>
          </a:xfr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just">
              <a:lnSpc>
                <a:spcPct val="150000"/>
              </a:lnSpc>
              <a:buClrTx/>
              <a:buSzTx/>
              <a:buNone/>
            </a:pPr>
            <a:r>
              <a:rPr lang="en-US" altLang="zh-CN" sz="2800" spc="0">
                <a:solidFill>
                  <a:schemeClr val="dk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[2021·新高考全国Ⅰ卷]   强弱之变</a:t>
            </a:r>
          </a:p>
          <a:p>
            <a:pPr marL="0" lvl="0" algn="just">
              <a:lnSpc>
                <a:spcPct val="150000"/>
              </a:lnSpc>
              <a:buClrTx/>
              <a:buSzTx/>
              <a:buNone/>
            </a:pPr>
            <a:r>
              <a:rPr lang="en-US" altLang="zh-CN" sz="2800" spc="0">
                <a:solidFill>
                  <a:schemeClr val="dk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[2021·全国甲卷] “可为”“有为”</a:t>
            </a:r>
          </a:p>
          <a:p>
            <a:pPr marL="0" lvl="0" algn="just">
              <a:lnSpc>
                <a:spcPct val="150000"/>
              </a:lnSpc>
              <a:buClrTx/>
              <a:buSzTx/>
              <a:buNone/>
            </a:pPr>
            <a:r>
              <a:rPr lang="en-US" altLang="zh-CN" sz="2800" spc="0">
                <a:solidFill>
                  <a:schemeClr val="dk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[2022·新高考全国Ⅰ卷] “本手” “妙手”“俗手”</a:t>
            </a:r>
          </a:p>
          <a:p>
            <a:pPr marL="0" lvl="0" algn="just">
              <a:lnSpc>
                <a:spcPct val="150000"/>
              </a:lnSpc>
              <a:buClrTx/>
              <a:buSzTx/>
              <a:buNone/>
            </a:pPr>
            <a:r>
              <a:rPr lang="en-US" altLang="zh-CN" sz="2800" spc="0">
                <a:solidFill>
                  <a:schemeClr val="dk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[2022·全国甲卷]“直接移用”“借鉴化用”“情境独创”</a:t>
            </a:r>
          </a:p>
          <a:p>
            <a:pPr marL="0" lvl="0" algn="just">
              <a:lnSpc>
                <a:spcPct val="150000"/>
              </a:lnSpc>
              <a:buClrTx/>
              <a:buSzTx/>
              <a:buNone/>
            </a:pPr>
            <a:endParaRPr lang="en-US" altLang="zh-CN" sz="2800" spc="0">
              <a:solidFill>
                <a:schemeClr val="dk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012680" y="1224915"/>
            <a:ext cx="1300480" cy="76835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二元</a:t>
            </a:r>
          </a:p>
        </p:txBody>
      </p:sp>
      <p:sp>
        <p:nvSpPr>
          <p:cNvPr id="7" name="右箭头 6"/>
          <p:cNvSpPr/>
          <p:nvPr>
            <p:custDataLst>
              <p:tags r:id="rId3"/>
            </p:custDataLst>
          </p:nvPr>
        </p:nvSpPr>
        <p:spPr>
          <a:xfrm rot="5400000">
            <a:off x="9643745" y="3137535"/>
            <a:ext cx="2037080" cy="21780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铁线黑-35简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012680" y="4499610"/>
            <a:ext cx="1300480" cy="76835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34670" y="5375910"/>
            <a:ext cx="9916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思维品质的要求更高，思考要更全面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5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4785" y="845820"/>
            <a:ext cx="11821795" cy="526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原题再现：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有人说，</a:t>
            </a:r>
            <a:r>
              <a:rPr lang="en-US" altLang="zh-CN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人应当有三种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品质。敢于承认：正视自己的不足；敢于面对：不惧眼前的困难；敢于担当：勇挑时代重任。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你更欣赏这三种品质中的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哪一种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？请结合你的感受和思考写一篇文章。</a:t>
            </a:r>
            <a:endParaRPr lang="en-US" altLang="zh-CN" sz="3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要求：选准角度，明确文体，自拟标题；不要套作，不得抄袭；不得泄露个人信息；不少于800字。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85" y="845820"/>
            <a:ext cx="11821795" cy="526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存在的问题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1.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写成单概念，三选一；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2.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写成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面对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”“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承认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，忽视冒号后的解释；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 3.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写成独立的三部分来写，最后点出一点；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4.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写成三者之间的关系，看不出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更欣赏哪一点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83845" y="972820"/>
            <a:ext cx="118217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要知道，虽然不能仅根据立意给分，但是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符合题意仍是第一位的要求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，这方面做得不好，是不能取得好的成绩的，所以，要加强审题训练，切实提高学生的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审题立意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能力。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《语文月刊》</a:t>
            </a:r>
            <a:r>
              <a:rPr lang="en-US" altLang="zh-CN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年第</a:t>
            </a:r>
            <a:r>
              <a:rPr lang="en-US" altLang="zh-CN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期《</a:t>
            </a:r>
            <a:r>
              <a:rPr lang="en-US" altLang="zh-CN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28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年广东省高考语文作文分析》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4785" y="845820"/>
            <a:ext cx="11821795" cy="526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en-US" altLang="zh-CN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有人说，</a:t>
            </a:r>
            <a:r>
              <a:rPr lang="en-US" altLang="zh-CN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人应当有三种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品质。敢于承认：正视自己的不足；敢于面对：不惧眼前的困难；敢于担当：勇挑时代重任。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你更欣赏这三种品质中的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哪一种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？请结合你的感受和思考写一篇文章。</a:t>
            </a:r>
            <a:endParaRPr lang="en-US" altLang="zh-CN" sz="3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要求：选准角度，明确文体，自拟标题；不要套作，不得抄袭；不得泄露个人信息；不少于800字。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Rectangle 3"/>
          <p:cNvSpPr/>
          <p:nvPr>
            <p:custDataLst>
              <p:tags r:id="rId2"/>
            </p:custDataLst>
          </p:nvPr>
        </p:nvSpPr>
        <p:spPr>
          <a:xfrm>
            <a:off x="2392680" y="1599565"/>
            <a:ext cx="3210560" cy="57594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/>
          <p:nvPr>
            <p:custDataLst>
              <p:tags r:id="rId3"/>
            </p:custDataLst>
          </p:nvPr>
        </p:nvSpPr>
        <p:spPr>
          <a:xfrm>
            <a:off x="1405255" y="3119755"/>
            <a:ext cx="3823335" cy="5321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4785" y="845820"/>
            <a:ext cx="11821795" cy="526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en-US" altLang="zh-CN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有人说，</a:t>
            </a:r>
            <a:r>
              <a:rPr lang="en-US" altLang="zh-CN" sz="3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人应当有三种</a:t>
            </a: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品质。敢于承认：正视自己的不足；敢于面对：不惧眼前的困难；敢于担当：勇挑时代重任。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你更欣赏这三种品质中的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哪一种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？请结合你的感受和思考写一篇文章。</a:t>
            </a:r>
            <a:endParaRPr lang="en-US" altLang="zh-CN" sz="3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200" b="1" spc="2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lang="zh-CN" altLang="en-US" sz="2800" b="1" spc="200">
              <a:solidFill>
                <a:srgbClr val="0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Rectangle 3"/>
          <p:cNvSpPr/>
          <p:nvPr>
            <p:custDataLst>
              <p:tags r:id="rId2"/>
            </p:custDataLst>
          </p:nvPr>
        </p:nvSpPr>
        <p:spPr>
          <a:xfrm>
            <a:off x="2392680" y="1599565"/>
            <a:ext cx="3210560" cy="57594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/>
          <p:nvPr>
            <p:custDataLst>
              <p:tags r:id="rId3"/>
            </p:custDataLst>
          </p:nvPr>
        </p:nvSpPr>
        <p:spPr>
          <a:xfrm>
            <a:off x="1405255" y="3119755"/>
            <a:ext cx="3823335" cy="5321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420" y="4286250"/>
            <a:ext cx="11821795" cy="1532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要选择、突出一点，并在与其他两者的比较和分析中，说清为什么做出这个选择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030" y="823595"/>
            <a:ext cx="11792585" cy="5076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教学提示一：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关系型思辨类材料作文，就是由两个或两个以上的概念(词语或短语)组合而成的一种写作形式。</a:t>
            </a:r>
          </a:p>
          <a:p>
            <a:pPr fontAlgn="auto"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在具体行文的过程中必须厘清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概念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及概念间的辩证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关系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fontAlgn="auto">
              <a:lnSpc>
                <a:spcPct val="130000"/>
              </a:lnSpc>
            </a:pP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但有的需要在多维说理的同时，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分清主次详略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突出写作重点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0200" y="504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1"/>
            </p:custDataLst>
          </p:nvPr>
        </p:nvSpPr>
        <p:spPr>
          <a:xfrm>
            <a:off x="1743075" y="4476750"/>
            <a:ext cx="894080" cy="847725"/>
          </a:xfrm>
          <a:prstGeom prst="ellipse">
            <a:avLst/>
          </a:prstGeom>
          <a:solidFill>
            <a:srgbClr val="5554C5"/>
          </a:solidFill>
          <a:ln w="57150">
            <a:solidFill>
              <a:schemeClr val="lt1"/>
            </a:solidFill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90000" tIns="46800" rIns="90000" bIns="46800" rtlCol="0" anchor="ctr" anchorCtr="0">
            <a:normAutofit fontScale="5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37316" y="4476687"/>
            <a:ext cx="7054791" cy="769256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>
                <a:solidFill>
                  <a:sysClr val="window" lastClr="FFFFFF"/>
                </a:solidFill>
              </a:defRPr>
            </a:lvl1pPr>
          </a:lstStyle>
          <a:p>
            <a:r>
              <a:rPr lang="zh-CN" altLang="en-US" sz="320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厘清对象，辨明关系（整合）</a:t>
            </a:r>
            <a:endParaRPr lang="zh-CN" altLang="en-US" sz="32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1743075" y="3599815"/>
            <a:ext cx="822960" cy="822325"/>
          </a:xfrm>
          <a:prstGeom prst="ellipse">
            <a:avLst/>
          </a:prstGeom>
          <a:solidFill>
            <a:srgbClr val="5554C5"/>
          </a:solidFill>
          <a:ln w="57150">
            <a:solidFill>
              <a:schemeClr val="lt1"/>
            </a:solidFill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90000" tIns="46800" rIns="90000" bIns="46800" rtlCol="0" anchor="ctr" anchorCtr="0"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637351" y="3653379"/>
            <a:ext cx="6916506" cy="769256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>
                <a:solidFill>
                  <a:sysClr val="window" lastClr="FFFFFF"/>
                </a:solidFill>
              </a:defRPr>
            </a:lvl1pPr>
          </a:lstStyle>
          <a:p>
            <a:r>
              <a:rPr lang="zh-CN" altLang="en-US"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依托分层，提炼观点（分解）</a:t>
            </a:r>
            <a:endParaRPr lang="zh-CN" altLang="en-US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1671955" y="2592070"/>
            <a:ext cx="894080" cy="878840"/>
          </a:xfrm>
          <a:prstGeom prst="ellipse">
            <a:avLst/>
          </a:prstGeom>
          <a:solidFill>
            <a:srgbClr val="5554C5"/>
          </a:solidFill>
          <a:ln w="57150">
            <a:solidFill>
              <a:schemeClr val="lt1"/>
            </a:solidFill>
          </a:ln>
        </p:spPr>
        <p:style>
          <a:lnRef idx="2">
            <a:srgbClr val="3E5161">
              <a:shade val="50000"/>
            </a:srgbClr>
          </a:lnRef>
          <a:fillRef idx="1">
            <a:srgbClr val="3E5161"/>
          </a:fillRef>
          <a:effectRef idx="0">
            <a:srgbClr val="3E5161"/>
          </a:effectRef>
          <a:fontRef idx="minor">
            <a:sysClr val="window" lastClr="FFFFFF"/>
          </a:fontRef>
        </p:style>
        <p:txBody>
          <a:bodyPr vert="horz" wrap="square" lIns="90000" tIns="46800" rIns="90000" bIns="46800" rtlCol="0" anchor="ctr" anchorCtr="0">
            <a:normAutofit fontScale="5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612888" y="2701802"/>
            <a:ext cx="6940687" cy="769256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>
                <a:solidFill>
                  <a:sysClr val="window" lastClr="FFFFFF"/>
                </a:solidFill>
              </a:defRPr>
            </a:lvl1pPr>
          </a:lstStyle>
          <a:p>
            <a:r>
              <a:rPr lang="zh-CN" altLang="en-US"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分类分层，精读材料（审读）</a:t>
            </a:r>
            <a:endParaRPr lang="zh-CN" altLang="en-US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32130" y="979170"/>
            <a:ext cx="6205855" cy="107569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>
                <a:latin typeface="Arial" panose="020B0604020202020204" pitchFamily="34" charset="0"/>
                <a:ea typeface="+mn-ea"/>
                <a:cs typeface="+mn-ea"/>
              </a:defRPr>
            </a:lvl1pPr>
          </a:lstStyle>
          <a:p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多元关系作文立论方法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7b74fa3-f0ad-47a8-a819-861dbed404a4"/>
  <p:tag name="COMMONDATA" val="eyJoZGlkIjoiYjc2NTFmYWI3Zjk0ODQ0ZDA1ZTA2NmY1MzkyNDM1Z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i"/>
  <p:tag name="KSO_WM_UNIT_INDEX" val="711_3_1"/>
  <p:tag name="KSO_WM_UNIT_ID" val="diagram20170248_3*l_h_i*711_3_1"/>
  <p:tag name="KSO_WM_UNIT_LAYERLEVEL" val="1_1_1"/>
  <p:tag name="KSO_WM_DIAGRAM_GROUP_CODE" val="l1-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f"/>
  <p:tag name="KSO_WM_UNIT_INDEX" val="711_3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248_3*l_h_f*711_3_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i"/>
  <p:tag name="KSO_WM_UNIT_INDEX" val="711_2_1"/>
  <p:tag name="KSO_WM_UNIT_ID" val="diagram20170248_3*l_h_i*711_2_1"/>
  <p:tag name="KSO_WM_UNIT_LAYERLEVEL" val="1_1_1"/>
  <p:tag name="KSO_WM_DIAGRAM_GROUP_CODE" val="l1-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02,&quot;width&quot;:907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f"/>
  <p:tag name="KSO_WM_UNIT_INDEX" val="711_2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248_3*l_h_f*711_2_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i"/>
  <p:tag name="KSO_WM_UNIT_INDEX" val="711_1_1"/>
  <p:tag name="KSO_WM_UNIT_ID" val="diagram20170248_3*l_h_i*711_1_1"/>
  <p:tag name="KSO_WM_UNIT_LAYERLEVEL" val="1_1_1"/>
  <p:tag name="KSO_WM_DIAGRAM_GROUP_CODE" val="l1-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248"/>
  <p:tag name="KSO_WM_UNIT_TYPE" val="l_h_f"/>
  <p:tag name="KSO_WM_UNIT_INDEX" val="71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248_3*l_h_f*711_1_1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"/>
  <p:tag name="KSO_WM_TEMPLATE_CATEGORY" val="diagram"/>
  <p:tag name="KSO_WM_TEMPLATE_INDEX" val="20170248"/>
  <p:tag name="KSO_WM_UNIT_TYPE" val="a"/>
  <p:tag name="KSO_WM_UNIT_INDEX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CLEAR" val="0"/>
  <p:tag name="KSO_WM_DIAGRAM_GROUP_CODE" val="l1_1"/>
  <p:tag name="KSO_WM_UNIT_ID" val="diagram20170248_3*a*1"/>
  <p:tag name="KSO_WM_UNIT_PRESET_TEXT" val="CONTENT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LIDE_BK_DARK_LIGHT" val="2"/>
  <p:tag name="KSO_WM_SLIDE_BACKGROUND_TYPE" val="general"/>
  <p:tag name="KSO_WM_SLIDE_ID" val="diagram202123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2"/>
  <p:tag name="KSO_WM_SLIDE_POSITION" val="0*0"/>
  <p:tag name="KSO_WM_TAG_VERSION" val="1.0"/>
  <p:tag name="KSO_WM_BEAUTIFY_FLAG" val="#wm#"/>
  <p:tag name="KSO_WM_TEMPLATE_CATEGORY" val="diagram"/>
  <p:tag name="KSO_WM_TEMPLATE_INDEX" val="20212303"/>
  <p:tag name="KSO_WM_SLIDE_LAYOUT" val="a_d"/>
  <p:tag name="KSO_WM_SLIDE_LAYOUT_CNT" val="1_1"/>
  <p:tag name="KSO_WM_SLIDE_CAN_ADD_NAVIGATION" val="1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07145688f7a6c7bea32a6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SLIDE_LAYOUT_INFO" val="{&quot;id&quot;:&quot;2021-04-01T15:36:38&quot;,&quot;maxSize&quot;:{&quot;size1&quot;:30.1},&quot;minSize&quot;:{&quot;size1&quot;:20.1},&quot;normalSize&quot;:{&quot;size1&quot;:25.7},&quot;subLayout&quot;:[{&quot;id&quot;:&quot;2021-04-01T15:36:38&quot;,&quot;margin&quot;:{&quot;bottom&quot;:0.02600000612437725,&quot;left&quot;:1.6929999589920044,&quot;right&quot;:1.6929999589920044,&quot;top&quot;:2.752000093460083},&quot;type&quot;:0},{&quot;id&quot;:&quot;2021-04-01T15:36:38&quot;,&quot;margin&quot;:{&quot;bottom&quot;:1.7280000448226929,&quot;left&quot;:1.6929999589920044,&quot;right&quot;:1.6929999589920044,&quot;top&quot;:0.609000027179718},&quot;type&quot;:0}],&quot;type&quot;:0}"/>
  <p:tag name="KSO_WM_CHIP_GROUPID" val="5e757e3269be4861f5f8614a"/>
  <p:tag name="KSO_WM_SLIDE_SUPPORT_FEATURE_TYPE" val="3"/>
  <p:tag name="KSO_WM_TEMPLATE_ASSEMBLE_XID" val="60656f434054ed1e2fb80686"/>
  <p:tag name="KSO_WM_TEMPLATE_ASSEMBLE_GROUPID" val="60656f434054ed1e2fb806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cdfc25-31b1-4ca4-bebc-564aeb6f48a4}"/>
  <p:tag name="TABLE_SKINIDX" val="2"/>
  <p:tag name="TABLE_COLORIDX" val="k"/>
  <p:tag name="TABLE_ENDDRAG_ORIGIN_RECT" val="854*307"/>
  <p:tag name="TABLE_ENDDRAG_RECT" val="48*106*854*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02,&quot;width&quot;:90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自定义</PresentationFormat>
  <Paragraphs>111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化学反应速率与化学平衡</dc:title>
  <dc:creator>峰 王</dc:creator>
  <cp:lastModifiedBy>PC</cp:lastModifiedBy>
  <cp:revision>90</cp:revision>
  <dcterms:created xsi:type="dcterms:W3CDTF">2020-02-25T07:43:00Z</dcterms:created>
  <dcterms:modified xsi:type="dcterms:W3CDTF">2023-02-17T10:28:26Z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EB20DE6938BF4EF0A05672A081ACF22F</vt:lpwstr>
  </property>
</Properties>
</file>