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notesSlides/notesSlide5.xml" ContentType="application/vnd.openxmlformats-officedocument.presentationml.notesSlide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41"/>
  </p:notesMasterIdLst>
  <p:sldIdLst>
    <p:sldId id="330" r:id="rId3"/>
    <p:sldId id="257" r:id="rId4"/>
    <p:sldId id="366" r:id="rId5"/>
    <p:sldId id="367" r:id="rId6"/>
    <p:sldId id="258" r:id="rId7"/>
    <p:sldId id="260" r:id="rId8"/>
    <p:sldId id="261" r:id="rId9"/>
    <p:sldId id="262" r:id="rId10"/>
    <p:sldId id="263" r:id="rId11"/>
    <p:sldId id="371" r:id="rId12"/>
    <p:sldId id="368" r:id="rId13"/>
    <p:sldId id="372" r:id="rId14"/>
    <p:sldId id="373" r:id="rId15"/>
    <p:sldId id="374" r:id="rId16"/>
    <p:sldId id="375" r:id="rId17"/>
    <p:sldId id="272" r:id="rId18"/>
    <p:sldId id="274" r:id="rId19"/>
    <p:sldId id="277" r:id="rId20"/>
    <p:sldId id="279" r:id="rId21"/>
    <p:sldId id="285" r:id="rId22"/>
    <p:sldId id="287" r:id="rId23"/>
    <p:sldId id="289" r:id="rId24"/>
    <p:sldId id="291" r:id="rId25"/>
    <p:sldId id="293" r:id="rId26"/>
    <p:sldId id="295" r:id="rId27"/>
    <p:sldId id="297" r:id="rId28"/>
    <p:sldId id="300" r:id="rId29"/>
    <p:sldId id="302" r:id="rId30"/>
    <p:sldId id="305" r:id="rId31"/>
    <p:sldId id="308" r:id="rId32"/>
    <p:sldId id="309" r:id="rId33"/>
    <p:sldId id="312" r:id="rId34"/>
    <p:sldId id="314" r:id="rId35"/>
    <p:sldId id="317" r:id="rId36"/>
    <p:sldId id="321" r:id="rId37"/>
    <p:sldId id="324" r:id="rId38"/>
    <p:sldId id="326" r:id="rId39"/>
    <p:sldId id="329" r:id="rId4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84" y="-6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698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2" name="文本占位符 84994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512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2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8704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70" name="文本占位符 87042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717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5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幻灯片图像占位符 8908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242" name="文本占位符 89090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0243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6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幻灯片图像占位符 91137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290" name="文本占位符 91138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2291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7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幻灯片图像占位符 93185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8" name="文本占位符 93186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4339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8</a:t>
            </a:fld>
            <a:endParaRPr lang="zh-CN" altLang="en-US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9523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6386" name="文本占位符 95234"/>
          <p:cNvSpPr>
            <a:spLocks noGrp="1"/>
          </p:cNvSpPr>
          <p:nvPr>
            <p:ph type="body"/>
          </p:nvPr>
        </p:nvSpPr>
        <p:spPr/>
        <p:txBody>
          <a:bodyPr anchor="t"/>
          <a:lstStyle/>
          <a:p>
            <a:pPr lvl="0" indent="0"/>
            <a:endParaRPr lang="zh-CN" dirty="0"/>
          </a:p>
        </p:txBody>
      </p:sp>
      <p:sp>
        <p:nvSpPr>
          <p:cNvPr id="16387" name="灯片编号占位符 1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indent="0" algn="r"/>
            <a:fld id="{9A0DB2DC-4C9A-4742-B13C-FB6460FD3503}" type="slidenum">
              <a:rPr lang="zh-CN" altLang="en-US" sz="1200" dirty="0"/>
              <a:t>9</a:t>
            </a:fld>
            <a:endParaRPr lang="zh-CN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05250" y="3701656"/>
            <a:ext cx="7448550" cy="1204913"/>
          </a:xfrm>
        </p:spPr>
        <p:txBody>
          <a:bodyPr anchor="b">
            <a:normAutofit/>
          </a:bodyPr>
          <a:lstStyle>
            <a:lvl1pPr algn="r">
              <a:lnSpc>
                <a:spcPct val="11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5250" y="4991109"/>
            <a:ext cx="7448550" cy="419269"/>
          </a:xfrm>
        </p:spPr>
        <p:txBody>
          <a:bodyPr>
            <a:normAutofit/>
          </a:bodyPr>
          <a:lstStyle>
            <a:lvl1pPr marL="0" indent="0" algn="r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4261950" y="2458950"/>
            <a:ext cx="5796450" cy="853200"/>
          </a:xfrm>
        </p:spPr>
        <p:txBody>
          <a:bodyPr lIns="0" tIns="0" rIns="0" bIns="0" anchor="ctr" anchorCtr="0">
            <a:normAutofit/>
          </a:bodyPr>
          <a:lstStyle>
            <a:lvl1pPr algn="l">
              <a:defRPr sz="32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4" name="MH_Number"/>
          <p:cNvSpPr/>
          <p:nvPr>
            <p:custDataLst>
              <p:tags r:id="rId1"/>
            </p:custDataLst>
          </p:nvPr>
        </p:nvSpPr>
        <p:spPr>
          <a:xfrm>
            <a:off x="3197681" y="2518816"/>
            <a:ext cx="866042" cy="733468"/>
          </a:xfrm>
          <a:custGeom>
            <a:avLst/>
            <a:gdLst>
              <a:gd name="connsiteX0" fmla="*/ 526212 w 637677"/>
              <a:gd name="connsiteY0" fmla="*/ 172430 h 540060"/>
              <a:gd name="connsiteX1" fmla="*/ 541643 w 637677"/>
              <a:gd name="connsiteY1" fmla="*/ 172430 h 540060"/>
              <a:gd name="connsiteX2" fmla="*/ 637677 w 637677"/>
              <a:gd name="connsiteY2" fmla="*/ 270030 h 540060"/>
              <a:gd name="connsiteX3" fmla="*/ 541643 w 637677"/>
              <a:gd name="connsiteY3" fmla="*/ 367630 h 540060"/>
              <a:gd name="connsiteX4" fmla="*/ 526212 w 637677"/>
              <a:gd name="connsiteY4" fmla="*/ 367630 h 540060"/>
              <a:gd name="connsiteX5" fmla="*/ 622246 w 637677"/>
              <a:gd name="connsiteY5" fmla="*/ 270030 h 540060"/>
              <a:gd name="connsiteX6" fmla="*/ 96034 w 637677"/>
              <a:gd name="connsiteY6" fmla="*/ 172430 h 540060"/>
              <a:gd name="connsiteX7" fmla="*/ 111465 w 637677"/>
              <a:gd name="connsiteY7" fmla="*/ 172430 h 540060"/>
              <a:gd name="connsiteX8" fmla="*/ 15431 w 637677"/>
              <a:gd name="connsiteY8" fmla="*/ 270030 h 540060"/>
              <a:gd name="connsiteX9" fmla="*/ 111465 w 637677"/>
              <a:gd name="connsiteY9" fmla="*/ 367630 h 540060"/>
              <a:gd name="connsiteX10" fmla="*/ 96034 w 637677"/>
              <a:gd name="connsiteY10" fmla="*/ 367630 h 540060"/>
              <a:gd name="connsiteX11" fmla="*/ 0 w 637677"/>
              <a:gd name="connsiteY11" fmla="*/ 270030 h 540060"/>
              <a:gd name="connsiteX12" fmla="*/ 318838 w 637677"/>
              <a:gd name="connsiteY12" fmla="*/ 0 h 540060"/>
              <a:gd name="connsiteX13" fmla="*/ 588868 w 637677"/>
              <a:gd name="connsiteY13" fmla="*/ 270030 h 540060"/>
              <a:gd name="connsiteX14" fmla="*/ 318838 w 637677"/>
              <a:gd name="connsiteY14" fmla="*/ 540060 h 540060"/>
              <a:gd name="connsiteX15" fmla="*/ 48808 w 637677"/>
              <a:gd name="connsiteY15" fmla="*/ 270030 h 540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37677" h="540060">
                <a:moveTo>
                  <a:pt x="526212" y="172430"/>
                </a:moveTo>
                <a:lnTo>
                  <a:pt x="541643" y="172430"/>
                </a:lnTo>
                <a:lnTo>
                  <a:pt x="637677" y="270030"/>
                </a:lnTo>
                <a:lnTo>
                  <a:pt x="541643" y="367630"/>
                </a:lnTo>
                <a:lnTo>
                  <a:pt x="526212" y="367630"/>
                </a:lnTo>
                <a:lnTo>
                  <a:pt x="622246" y="270030"/>
                </a:lnTo>
                <a:close/>
                <a:moveTo>
                  <a:pt x="96034" y="172430"/>
                </a:moveTo>
                <a:lnTo>
                  <a:pt x="111465" y="172430"/>
                </a:lnTo>
                <a:lnTo>
                  <a:pt x="15431" y="270030"/>
                </a:lnTo>
                <a:lnTo>
                  <a:pt x="111465" y="367630"/>
                </a:lnTo>
                <a:lnTo>
                  <a:pt x="96034" y="367630"/>
                </a:lnTo>
                <a:lnTo>
                  <a:pt x="0" y="270030"/>
                </a:lnTo>
                <a:close/>
                <a:moveTo>
                  <a:pt x="318838" y="0"/>
                </a:moveTo>
                <a:lnTo>
                  <a:pt x="588868" y="270030"/>
                </a:lnTo>
                <a:lnTo>
                  <a:pt x="318838" y="540060"/>
                </a:lnTo>
                <a:lnTo>
                  <a:pt x="48808" y="27003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endParaRPr lang="zh-CN" altLang="en-US" sz="4000" dirty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0275"/>
          </a:xfrm>
        </p:spPr>
        <p:txBody>
          <a:bodyPr anchor="ctr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81150"/>
            <a:ext cx="5181600" cy="459581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81150"/>
            <a:ext cx="5181600" cy="4595813"/>
          </a:xfrm>
        </p:spPr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911015"/>
          </a:xfrm>
        </p:spPr>
        <p:txBody>
          <a:bodyPr anchor="ctr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29954"/>
            <a:ext cx="5157787" cy="51942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103194"/>
            <a:ext cx="5157787" cy="40864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29954"/>
            <a:ext cx="5183188" cy="519426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103194"/>
            <a:ext cx="5183188" cy="4086469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5850" y="1146175"/>
            <a:ext cx="10020300" cy="1177925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B29A2-7609-4708-872D-2D86DAD311C8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08F84-70A7-4085-B1AA-60B4BE4B406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838199" y="211721"/>
            <a:ext cx="10515601" cy="719304"/>
          </a:xfrm>
        </p:spPr>
        <p:txBody>
          <a:bodyPr vert="horz" anchor="b">
            <a:normAutofit/>
          </a:bodyPr>
          <a:lstStyle>
            <a:lvl1pPr>
              <a:defRPr sz="3200"/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38200" y="1298728"/>
            <a:ext cx="4809836" cy="477155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  <a:t>2021/11/24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图片占位符 8"/>
          <p:cNvSpPr>
            <a:spLocks noGrp="1"/>
          </p:cNvSpPr>
          <p:nvPr>
            <p:ph type="pic" sz="quarter" idx="13"/>
          </p:nvPr>
        </p:nvSpPr>
        <p:spPr>
          <a:xfrm>
            <a:off x="6565206" y="1298728"/>
            <a:ext cx="4387274" cy="486839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82250" y="365125"/>
            <a:ext cx="97155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10700" cy="5811838"/>
          </a:xfrm>
        </p:spPr>
        <p:txBody>
          <a:bodyPr vert="eaVert"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11/24/2021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7600" y="408675"/>
            <a:ext cx="10516800" cy="5810400"/>
          </a:xfrm>
        </p:spPr>
        <p:txBody>
          <a:bodyPr/>
          <a:lstStyle>
            <a:lvl1pPr>
              <a:defRPr sz="2400">
                <a:solidFill>
                  <a:schemeClr val="accent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F5ED-D19D-4097-92A9-D6092B3D6E68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AAEAA2-D029-4D23-B6D5-DE004B8B3ED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1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2021/11/24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27025"/>
            <a:ext cx="10515600" cy="779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F3A89-46C0-4C4F-AE21-B21662E61E85}" type="datetimeFigureOut">
              <a:rPr lang="zh-CN" altLang="en-US" smtClean="0"/>
              <a:t>2021/11/24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9DC48-9E28-490B-BF16-3D7DD08215BA}" type="slidenum">
              <a:rPr lang="zh-CN" altLang="en-US" smtClean="0"/>
              <a:t>‹#›</a:t>
            </a:fld>
            <a:endParaRPr lang="en-US" altLang="zh-CN"/>
          </a:p>
        </p:txBody>
      </p:sp>
      <p:sp>
        <p:nvSpPr>
          <p:cNvPr id="7" name="KSO_TEMPLATE" hidden="1"/>
          <p:cNvSpPr/>
          <p:nvPr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>
              <a:lumMod val="75000"/>
            </a:schemeClr>
          </a:solidFill>
          <a:latin typeface="黑体" panose="02010609060101010101" pitchFamily="49" charset="-122"/>
          <a:ea typeface="黑体" panose="02010609060101010101" pitchFamily="49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ebdings" panose="05030102010509060703" pitchFamily="18" charset="2"/>
        <a:buChar char=""/>
        <a:defRPr sz="24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976A4F"/>
          </a:solidFill>
          <a:latin typeface="黑体" panose="02010609060101010101" pitchFamily="49" charset="-122"/>
          <a:ea typeface="黑体" panose="02010609060101010101" pitchFamily="49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6.xml"/><Relationship Id="rId1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527935" y="3126740"/>
            <a:ext cx="5479415" cy="204978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关系型话题作文的</a:t>
            </a:r>
            <a:r>
              <a:rPr lang="zh-CN" altLang="en-US" b="1" dirty="0">
                <a:latin typeface="Arial" panose="020B0604020202020204" pitchFamily="34" charset="0"/>
                <a:ea typeface="楷体_GB2312" pitchFamily="1" charset="-122"/>
              </a:rPr>
              <a:t/>
            </a:r>
            <a:br>
              <a:rPr lang="zh-CN" altLang="en-US" b="1" dirty="0">
                <a:latin typeface="Arial" panose="020B0604020202020204" pitchFamily="34" charset="0"/>
                <a:ea typeface="楷体_GB2312" pitchFamily="1" charset="-122"/>
              </a:rPr>
            </a:br>
            <a:r>
              <a:rPr lang="zh-CN" altLang="en-US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审题立意与构思</a:t>
            </a:r>
            <a:r>
              <a:rPr lang="zh-CN" altLang="en-US" b="1" dirty="0">
                <a:latin typeface="Arial" panose="020B0604020202020204" pitchFamily="34" charset="0"/>
                <a:ea typeface="楷体_GB2312" pitchFamily="1" charset="-122"/>
              </a:rPr>
              <a:t/>
            </a:r>
            <a:br>
              <a:rPr lang="zh-CN" altLang="en-US" b="1" dirty="0">
                <a:latin typeface="Arial" panose="020B0604020202020204" pitchFamily="34" charset="0"/>
                <a:ea typeface="楷体_GB2312" pitchFamily="1" charset="-122"/>
              </a:rPr>
            </a:b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174115" y="280670"/>
            <a:ext cx="9379585" cy="1137285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三、关系型作文常见的审题立意的误区、解决方法</a:t>
            </a:r>
          </a:p>
        </p:txBody>
      </p:sp>
      <p:sp>
        <p:nvSpPr>
          <p:cNvPr id="39938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106805" y="1417955"/>
            <a:ext cx="9514840" cy="4525645"/>
          </a:xfrm>
        </p:spPr>
        <p:txBody>
          <a:bodyPr vert="horz" wrap="square" lIns="91440" tIns="45720" rIns="91440" bIns="45720" anchor="t">
            <a:normAutofit/>
          </a:bodyPr>
          <a:lstStyle/>
          <a:p>
            <a:pPr eaLnBrk="1" hangingPunct="1"/>
            <a:r>
              <a:rPr lang="en-US" altLang="en-US" b="1"/>
              <a:t>误区一：抓住一点，不及其余。</a:t>
            </a:r>
            <a:r>
              <a:rPr lang="en-US" altLang="en-US" b="1">
                <a:sym typeface="+mn-ea"/>
              </a:rPr>
              <a:t>造成偏题、离题。 如“人文素养与发展”</a:t>
            </a:r>
            <a:endParaRPr lang="en-US" altLang="en-US" b="1"/>
          </a:p>
          <a:p>
            <a:pPr eaLnBrk="1" hangingPunct="1"/>
            <a:r>
              <a:rPr lang="en-US" altLang="en-US" b="1"/>
              <a:t>误区二：泛论关系，不见重点。</a:t>
            </a:r>
            <a:r>
              <a:rPr lang="en-US" altLang="en-US" b="1">
                <a:sym typeface="+mn-ea"/>
              </a:rPr>
              <a:t>如“遭遇挫折和放大痛苦”</a:t>
            </a:r>
            <a:endParaRPr lang="en-US" altLang="en-US" b="1"/>
          </a:p>
          <a:p>
            <a:pPr eaLnBrk="1" hangingPunct="1"/>
            <a:r>
              <a:rPr lang="en-US" altLang="en-US" b="1"/>
              <a:t>误区三：另起炉灶或偷换话题。</a:t>
            </a:r>
            <a:r>
              <a:rPr lang="en-US" altLang="en-US" b="1">
                <a:sym typeface="+mn-ea"/>
              </a:rPr>
              <a:t>如“语言与沟通”</a:t>
            </a:r>
            <a:endParaRPr lang="en-US" altLang="en-US" b="1"/>
          </a:p>
          <a:p>
            <a:pPr eaLnBrk="1" hangingPunct="1">
              <a:buNone/>
            </a:pPr>
            <a:r>
              <a:rPr lang="en-US" altLang="zh-CN" b="1"/>
              <a:t>  </a:t>
            </a:r>
            <a:r>
              <a:rPr lang="en-US" altLang="en-US" b="1" u="sng">
                <a:solidFill>
                  <a:srgbClr val="FF0000"/>
                </a:solidFill>
              </a:rPr>
              <a:t>解决方法：</a:t>
            </a:r>
            <a:endParaRPr lang="en-US" altLang="zh-CN" b="1" u="sng">
              <a:solidFill>
                <a:srgbClr val="FF0000"/>
              </a:solidFill>
            </a:endParaRPr>
          </a:p>
          <a:p>
            <a:pPr eaLnBrk="1" hangingPunct="1"/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不能一条腿走路，也不能两条腿同时着力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站好队，把其他两个层面放在比较中突出自己的角度。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/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注意篇章比例。自己的角度维护好，大比例。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en-US" altLang="en-US" b="1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52625" y="313055"/>
            <a:ext cx="8229600" cy="78486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eaLnBrk="1" hangingPunct="1"/>
            <a:r>
              <a:rPr lang="zh-CN" altLang="en-US" sz="3600" b="1">
                <a:solidFill>
                  <a:srgbClr val="FF0000"/>
                </a:solidFill>
              </a:rPr>
              <a:t>四、关系型作文如何审题立意</a:t>
            </a:r>
          </a:p>
        </p:txBody>
      </p:sp>
      <p:sp>
        <p:nvSpPr>
          <p:cNvPr id="29698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07085" y="1309370"/>
            <a:ext cx="10190480" cy="5196205"/>
          </a:xfrm>
        </p:spPr>
        <p:txBody>
          <a:bodyPr vert="horz" wrap="square" lIns="91440" tIns="45720" rIns="91440" bIns="45720" anchor="t"/>
          <a:lstStyle/>
          <a:p>
            <a:pPr marL="0" indent="0">
              <a:buNone/>
            </a:pPr>
            <a:r>
              <a:rPr lang="zh-CN" altLang="en-US" sz="2800" b="1" u="sng">
                <a:solidFill>
                  <a:srgbClr val="FF0000"/>
                </a:solidFill>
              </a:rPr>
              <a:t>二元关系型分论点打开模式：</a:t>
            </a:r>
            <a:endParaRPr lang="en-US" altLang="zh-CN" sz="2800" u="sng">
              <a:solidFill>
                <a:srgbClr val="FF0000"/>
              </a:solidFill>
            </a:endParaRPr>
          </a:p>
          <a:p>
            <a:r>
              <a:rPr lang="en-US" altLang="zh-CN" sz="2800" b="1"/>
              <a:t>1.</a:t>
            </a:r>
            <a:r>
              <a:rPr lang="zh-CN" altLang="en-US" sz="2800" b="1" u="sng">
                <a:solidFill>
                  <a:srgbClr val="FF0000"/>
                </a:solidFill>
              </a:rPr>
              <a:t>两方面需要同时做好</a:t>
            </a:r>
            <a:r>
              <a:rPr lang="zh-CN" altLang="en-US" sz="2800" b="1"/>
              <a:t>，从材料挖掘做好的具体内涵（一般从条件角度思考），比如</a:t>
            </a:r>
            <a:r>
              <a:rPr lang="en-US" altLang="zh-CN" sz="2800" b="1"/>
              <a:t>《</a:t>
            </a:r>
            <a:r>
              <a:rPr lang="zh-CN" altLang="en-US" sz="2800" b="1"/>
              <a:t>铭记与忘记</a:t>
            </a:r>
            <a:r>
              <a:rPr lang="en-US" altLang="zh-CN" sz="2800" b="1"/>
              <a:t>》</a:t>
            </a:r>
            <a:r>
              <a:rPr lang="zh-CN" altLang="en-US" sz="2800" b="1"/>
              <a:t>；</a:t>
            </a:r>
          </a:p>
          <a:p>
            <a:r>
              <a:rPr lang="en-US" altLang="zh-CN" sz="2800" b="1"/>
              <a:t>2.</a:t>
            </a:r>
            <a:r>
              <a:rPr lang="zh-CN" altLang="en-US" sz="2800" b="1" u="sng">
                <a:solidFill>
                  <a:srgbClr val="FF0000"/>
                </a:solidFill>
              </a:rPr>
              <a:t>侧重一方面，分论点从一方打开，但不能脱离另一方论证</a:t>
            </a:r>
            <a:r>
              <a:rPr lang="zh-CN" altLang="en-US" sz="2800" b="1"/>
              <a:t>，比如</a:t>
            </a:r>
            <a:r>
              <a:rPr lang="en-US" altLang="zh-CN" sz="2800" b="1"/>
              <a:t>《</a:t>
            </a:r>
            <a:r>
              <a:rPr lang="zh-CN" altLang="en-US" sz="2800" b="1"/>
              <a:t>自由与纪律</a:t>
            </a:r>
            <a:r>
              <a:rPr lang="en-US" altLang="zh-CN" sz="2800" b="1"/>
              <a:t>》</a:t>
            </a:r>
            <a:r>
              <a:rPr lang="zh-CN" altLang="en-US" sz="2800" b="1"/>
              <a:t>，侧重在纪律</a:t>
            </a:r>
          </a:p>
          <a:p>
            <a:r>
              <a:rPr lang="zh-CN" altLang="en-US" sz="2800" b="1"/>
              <a:t> </a:t>
            </a:r>
            <a:r>
              <a:rPr lang="en-US" altLang="zh-CN" sz="2800" b="1"/>
              <a:t>3.</a:t>
            </a:r>
            <a:r>
              <a:rPr lang="zh-CN" altLang="en-US" sz="2800" b="1" u="sng">
                <a:solidFill>
                  <a:srgbClr val="FF0000"/>
                </a:solidFill>
              </a:rPr>
              <a:t>设置情景打开</a:t>
            </a:r>
            <a:r>
              <a:rPr lang="zh-CN" altLang="en-US" sz="2800" b="1"/>
              <a:t>（相容关系或取舍关系皆可），比如</a:t>
            </a:r>
            <a:r>
              <a:rPr lang="en-US" altLang="zh-CN" sz="2800" b="1"/>
              <a:t>《</a:t>
            </a:r>
            <a:r>
              <a:rPr lang="zh-CN" altLang="en-US" sz="2800" b="1"/>
              <a:t>屈与直</a:t>
            </a:r>
            <a:r>
              <a:rPr lang="en-US" altLang="zh-CN" sz="2800" b="1"/>
              <a:t>》</a:t>
            </a:r>
            <a:r>
              <a:rPr lang="zh-CN" altLang="en-US" sz="2800" b="1"/>
              <a:t>；</a:t>
            </a:r>
          </a:p>
          <a:p>
            <a:r>
              <a:rPr lang="zh-CN" altLang="en-US" sz="2800" b="1"/>
              <a:t> </a:t>
            </a:r>
            <a:r>
              <a:rPr lang="en-US" altLang="zh-CN" sz="2800" b="1"/>
              <a:t>4.</a:t>
            </a:r>
            <a:r>
              <a:rPr lang="zh-CN" altLang="en-US" sz="2800" b="1" u="sng">
                <a:solidFill>
                  <a:srgbClr val="FF0000"/>
                </a:solidFill>
              </a:rPr>
              <a:t>从对象打开（</a:t>
            </a:r>
            <a:r>
              <a:rPr lang="zh-CN" altLang="en-US" sz="2800" b="1"/>
              <a:t>个人、社会、民族等），比如</a:t>
            </a:r>
            <a:r>
              <a:rPr lang="en-US" altLang="zh-CN" sz="2800" b="1"/>
              <a:t>《</a:t>
            </a:r>
            <a:r>
              <a:rPr lang="zh-CN" altLang="en-US" sz="2800" b="1"/>
              <a:t>谦虚与表现</a:t>
            </a:r>
            <a:r>
              <a:rPr lang="en-US" altLang="zh-CN" sz="2800" b="1"/>
              <a:t>》</a:t>
            </a:r>
            <a:r>
              <a:rPr lang="zh-CN" altLang="en-US" sz="2800" b="1"/>
              <a:t>。</a:t>
            </a:r>
          </a:p>
          <a:p>
            <a:r>
              <a:rPr lang="zh-CN" altLang="en-US" sz="2800" b="1" u="sng">
                <a:solidFill>
                  <a:srgbClr val="FF0000"/>
                </a:solidFill>
              </a:rPr>
              <a:t>强调</a:t>
            </a:r>
            <a:r>
              <a:rPr lang="zh-CN" altLang="en-US" sz="2800" b="1"/>
              <a:t>：分论点打开是综合型思维（对象</a:t>
            </a:r>
            <a:r>
              <a:rPr lang="en-US" altLang="zh-CN" sz="2800" b="1"/>
              <a:t>+</a:t>
            </a:r>
            <a:r>
              <a:rPr lang="zh-CN" altLang="en-US" sz="2800" b="1"/>
              <a:t>情景</a:t>
            </a:r>
            <a:r>
              <a:rPr lang="en-US" altLang="zh-CN" sz="2800" b="1"/>
              <a:t>+</a:t>
            </a:r>
            <a:r>
              <a:rPr lang="zh-CN" altLang="en-US" sz="2800" b="1"/>
              <a:t>条件</a:t>
            </a:r>
            <a:r>
              <a:rPr lang="en-US" altLang="zh-CN" sz="2800" b="1"/>
              <a:t>+</a:t>
            </a:r>
            <a:r>
              <a:rPr lang="zh-CN" altLang="en-US" sz="2800" b="1"/>
              <a:t>效果等），分开说意在容易掌握。</a:t>
            </a:r>
          </a:p>
          <a:p>
            <a:pPr eaLnBrk="1" hangingPunct="1"/>
            <a:endParaRPr lang="zh-CN" altLang="en-US" sz="28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7675" y="63500"/>
            <a:ext cx="8861425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训练</a:t>
            </a:r>
            <a:r>
              <a:rPr lang="en-US" altLang="zh-CN" sz="4000" b="1">
                <a:solidFill>
                  <a:srgbClr val="FF0000"/>
                </a:solidFill>
              </a:rPr>
              <a:t>1</a:t>
            </a:r>
            <a:r>
              <a:rPr lang="zh-CN" altLang="en-US" sz="4000" b="1">
                <a:solidFill>
                  <a:srgbClr val="FF0000"/>
                </a:solidFill>
              </a:rPr>
              <a:t>：阅读下面材料，按要求作文。</a:t>
            </a:r>
          </a:p>
        </p:txBody>
      </p:sp>
      <p:sp>
        <p:nvSpPr>
          <p:cNvPr id="30722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524000" y="982663"/>
            <a:ext cx="9337675" cy="5875337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/>
              <a:t>（</a:t>
            </a:r>
            <a:r>
              <a:rPr lang="en-US" altLang="zh-CN"/>
              <a:t>2014</a:t>
            </a:r>
            <a:r>
              <a:rPr lang="zh-CN" altLang="en-US"/>
              <a:t>江苏）  </a:t>
            </a:r>
            <a:endParaRPr lang="en-US" altLang="zh-CN"/>
          </a:p>
          <a:p>
            <a:pPr eaLnBrk="1" hangingPunct="1"/>
            <a:r>
              <a:rPr lang="en-US" altLang="zh-CN"/>
              <a:t>     </a:t>
            </a:r>
            <a:r>
              <a:rPr lang="zh-CN" altLang="en-US" b="1"/>
              <a:t>有人说，没有什么是不朽的，只有青春是不朽的；也有人说，年轻人不相信有朝一日会老去。这种想法是天真的，我们自欺欺人地抱有像自然一样不朽的信念。</a:t>
            </a:r>
            <a:endParaRPr lang="en-US" altLang="zh-CN" b="1"/>
          </a:p>
          <a:p>
            <a:pPr eaLnBrk="1" hangingPunct="1"/>
            <a:r>
              <a:rPr lang="en-US" altLang="zh-CN" b="1"/>
              <a:t>      </a:t>
            </a:r>
            <a:r>
              <a:rPr lang="zh-CN" altLang="en-US" b="1"/>
              <a:t>阅读材料，自选角度，题目自拟，体裁不限，诗歌除外，写一篇不少于</a:t>
            </a:r>
            <a:r>
              <a:rPr lang="en-US" altLang="zh-CN" b="1"/>
              <a:t>800</a:t>
            </a:r>
            <a:r>
              <a:rPr lang="zh-CN" altLang="en-US" b="1"/>
              <a:t>字的文章。</a:t>
            </a:r>
            <a:r>
              <a:rPr lang="en-US" altLang="zh-CN" b="1"/>
              <a:t>     </a:t>
            </a:r>
            <a:endParaRPr lang="zh-CN" altLang="en-US" sz="2800" b="1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238250" y="0"/>
            <a:ext cx="9144000" cy="6858000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   </a:t>
            </a:r>
            <a:r>
              <a:rPr lang="zh-CN" altLang="en-US" b="1" u="sng">
                <a:solidFill>
                  <a:srgbClr val="FF0000"/>
                </a:solidFill>
              </a:rPr>
              <a:t>相容并存、条件关系</a:t>
            </a:r>
            <a:endParaRPr lang="en-US" altLang="zh-CN" b="1" u="sng">
              <a:solidFill>
                <a:srgbClr val="FF0000"/>
              </a:solidFill>
            </a:endParaRPr>
          </a:p>
          <a:p>
            <a:pPr eaLnBrk="1" hangingPunct="1"/>
            <a:r>
              <a:rPr lang="zh-CN" altLang="en-US" b="1">
                <a:solidFill>
                  <a:srgbClr val="FF0000"/>
                </a:solidFill>
              </a:rPr>
              <a:t> 融合、融通这两句话，评议青春既“不朽”也“易逝”，能写出“易逝”与“不朽”的转化</a:t>
            </a:r>
            <a:r>
              <a:rPr lang="zh-CN" altLang="en-US"/>
              <a:t>。</a:t>
            </a:r>
            <a:endParaRPr lang="en-US" altLang="zh-CN"/>
          </a:p>
          <a:p>
            <a:pPr eaLnBrk="1" hangingPunct="1"/>
            <a:r>
              <a:rPr lang="zh-CN" altLang="en-US" sz="2800" b="1"/>
              <a:t>参考立意：</a:t>
            </a:r>
            <a:endParaRPr lang="en-US" altLang="zh-CN" sz="2800" b="1"/>
          </a:p>
          <a:p>
            <a:r>
              <a:rPr lang="zh-CN" altLang="en-US" sz="2800" b="1"/>
              <a:t>（</a:t>
            </a:r>
            <a:r>
              <a:rPr lang="en-US" altLang="zh-CN" sz="2800" b="1"/>
              <a:t>1</a:t>
            </a:r>
            <a:r>
              <a:rPr lang="zh-CN" altLang="en-US" sz="2800" b="1"/>
              <a:t>）青春作为一段时光是</a:t>
            </a:r>
            <a:r>
              <a:rPr lang="zh-CN" altLang="en-US" sz="2800" b="1">
                <a:solidFill>
                  <a:srgbClr val="FF0000"/>
                </a:solidFill>
              </a:rPr>
              <a:t>无法挽留</a:t>
            </a:r>
            <a:r>
              <a:rPr lang="zh-CN" altLang="en-US" sz="2800" b="1"/>
              <a:t>的，但青春的心态、青春的激情、青春的创造却是可以</a:t>
            </a:r>
            <a:r>
              <a:rPr lang="zh-CN" altLang="en-US" sz="2800" b="1">
                <a:solidFill>
                  <a:srgbClr val="FF0000"/>
                </a:solidFill>
              </a:rPr>
              <a:t>永恒</a:t>
            </a:r>
            <a:r>
              <a:rPr lang="zh-CN" altLang="en-US" sz="2800" b="1"/>
              <a:t>的。</a:t>
            </a:r>
          </a:p>
          <a:p>
            <a:r>
              <a:rPr lang="zh-CN" altLang="en-US" sz="2800" b="1"/>
              <a:t>（</a:t>
            </a:r>
            <a:r>
              <a:rPr lang="en-US" altLang="zh-CN" sz="2800" b="1"/>
              <a:t>2</a:t>
            </a:r>
            <a:r>
              <a:rPr lang="zh-CN" altLang="en-US" sz="2800" b="1"/>
              <a:t>）青春里有阳光、有雨露、有憧憬、有梦想、有生长，但也有感伤、烦忧、无奈、叛逆乃至颓废。面对</a:t>
            </a:r>
            <a:r>
              <a:rPr lang="zh-CN" altLang="en-US" sz="2800" b="1">
                <a:solidFill>
                  <a:srgbClr val="FF0000"/>
                </a:solidFill>
              </a:rPr>
              <a:t>匆匆</a:t>
            </a:r>
            <a:r>
              <a:rPr lang="zh-CN" altLang="en-US" sz="2800" b="1"/>
              <a:t>而过的青春，只有意志坚定，乐观向上，不断追求，才能经营好她；只有依靠“真理、友谊、爱情、书籍”等经得起时间腐蚀的东西，才能让自己获得一段</a:t>
            </a:r>
            <a:r>
              <a:rPr lang="zh-CN" altLang="en-US" sz="2800" b="1">
                <a:solidFill>
                  <a:srgbClr val="FF0000"/>
                </a:solidFill>
              </a:rPr>
              <a:t>新生</a:t>
            </a:r>
            <a:r>
              <a:rPr lang="zh-CN" altLang="en-US" sz="2800" b="1"/>
              <a:t>，变得心驰神往，出神入定，从而得到</a:t>
            </a:r>
            <a:r>
              <a:rPr lang="zh-CN" altLang="en-US" sz="2800" b="1">
                <a:solidFill>
                  <a:srgbClr val="FF0000"/>
                </a:solidFill>
              </a:rPr>
              <a:t>永生</a:t>
            </a:r>
            <a:r>
              <a:rPr lang="zh-CN" altLang="en-US" sz="2800" b="1"/>
              <a:t>。</a:t>
            </a:r>
            <a:r>
              <a:rPr lang="zh-CN" altLang="en-US" sz="2800"/>
              <a:t> 　</a:t>
            </a:r>
          </a:p>
          <a:p>
            <a:pPr eaLnBrk="1" hangingPunct="1"/>
            <a:endParaRPr lang="zh-CN" altLang="en-US" sz="2800" b="1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717675" y="63500"/>
            <a:ext cx="8861425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训练</a:t>
            </a:r>
            <a:r>
              <a:rPr lang="en-US" altLang="zh-CN" sz="4000" b="1">
                <a:solidFill>
                  <a:srgbClr val="FF0000"/>
                </a:solidFill>
              </a:rPr>
              <a:t>2</a:t>
            </a:r>
            <a:r>
              <a:rPr lang="zh-CN" altLang="en-US" sz="4000" b="1">
                <a:solidFill>
                  <a:srgbClr val="FF0000"/>
                </a:solidFill>
              </a:rPr>
              <a:t>：阅读下面材料，按要求作文。</a:t>
            </a:r>
          </a:p>
        </p:txBody>
      </p:sp>
      <p:sp>
        <p:nvSpPr>
          <p:cNvPr id="32770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524000" y="1165225"/>
            <a:ext cx="9144000" cy="5875338"/>
          </a:xfrm>
        </p:spPr>
        <p:txBody>
          <a:bodyPr vert="horz" wrap="square" lIns="91440" tIns="45720" rIns="91440" bIns="45720" anchor="t"/>
          <a:lstStyle/>
          <a:p>
            <a:pPr eaLnBrk="1" hangingPunct="1"/>
            <a:r>
              <a:rPr lang="zh-CN" altLang="en-US" b="1">
                <a:solidFill>
                  <a:schemeClr val="tx1"/>
                </a:solidFill>
              </a:rPr>
              <a:t>（</a:t>
            </a:r>
            <a:r>
              <a:rPr lang="en-US" altLang="zh-CN" b="1">
                <a:solidFill>
                  <a:schemeClr val="tx1"/>
                </a:solidFill>
              </a:rPr>
              <a:t>2016</a:t>
            </a:r>
            <a:r>
              <a:rPr lang="zh-CN" altLang="en-US" b="1">
                <a:solidFill>
                  <a:schemeClr val="tx1"/>
                </a:solidFill>
              </a:rPr>
              <a:t>全国卷二）</a:t>
            </a:r>
            <a:endParaRPr lang="en-US" altLang="zh-CN" b="1">
              <a:solidFill>
                <a:schemeClr val="tx1"/>
              </a:solidFill>
            </a:endParaRPr>
          </a:p>
          <a:p>
            <a:pPr eaLnBrk="1" hangingPunct="1"/>
            <a:r>
              <a:rPr lang="zh-CN" altLang="zh-CN" sz="2800" b="1">
                <a:solidFill>
                  <a:schemeClr val="tx1"/>
                </a:solidFill>
              </a:rPr>
              <a:t>语文学习关系到每个人的终身发展，社会的整体语文素养，关系到国家的软实力和文化自信，对于我们中学生来说，语文素养的提升主要有三个途径：课堂有效教学、课外大量阅读、社会生活实践。     </a:t>
            </a:r>
          </a:p>
          <a:p>
            <a:pPr eaLnBrk="1" hangingPunct="1"/>
            <a:r>
              <a:rPr lang="zh-CN" altLang="zh-CN" sz="2800" b="1">
                <a:solidFill>
                  <a:schemeClr val="tx1"/>
                </a:solidFill>
              </a:rPr>
              <a:t>请根据上述材料，从自己语文学习体会出发，比较上述三途径，阐述你的看法和理由。</a:t>
            </a:r>
            <a:r>
              <a:rPr lang="zh-CN" altLang="en-US" sz="2800" b="1">
                <a:solidFill>
                  <a:schemeClr val="tx1"/>
                </a:solidFill>
              </a:rPr>
              <a:t>题目自拟，角度自选，除诗歌外，文体不限。不少于800字。</a:t>
            </a:r>
          </a:p>
        </p:txBody>
      </p:sp>
      <p:sp>
        <p:nvSpPr>
          <p:cNvPr id="21508" name="文本框 2"/>
          <p:cNvSpPr/>
          <p:nvPr>
            <p:custDataLst>
              <p:tags r:id="rId3"/>
            </p:custDataLst>
          </p:nvPr>
        </p:nvSpPr>
        <p:spPr>
          <a:xfrm>
            <a:off x="1983105" y="4989830"/>
            <a:ext cx="244602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latin typeface="Arial" panose="020B0604020202020204" pitchFamily="34" charset="0"/>
              </a:rPr>
              <a:t>明确关系：</a:t>
            </a:r>
          </a:p>
        </p:txBody>
      </p:sp>
      <p:sp>
        <p:nvSpPr>
          <p:cNvPr id="21509" name="文本框 1"/>
          <p:cNvSpPr/>
          <p:nvPr>
            <p:custDataLst>
              <p:tags r:id="rId4"/>
            </p:custDataLst>
          </p:nvPr>
        </p:nvSpPr>
        <p:spPr>
          <a:xfrm>
            <a:off x="4698365" y="4989830"/>
            <a:ext cx="252476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相容并存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 fill="hold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 fill="hold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22730" y="327025"/>
            <a:ext cx="2815590" cy="779780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b="1"/>
              <a:t>在比较中确立角度</a:t>
            </a:r>
          </a:p>
        </p:txBody>
      </p:sp>
      <p:sp>
        <p:nvSpPr>
          <p:cNvPr id="22531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522413" y="1417638"/>
            <a:ext cx="9145587" cy="165735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500" b="1">
                <a:latin typeface="黑体" panose="02010609060101010101" pitchFamily="49" charset="-122"/>
                <a:ea typeface="黑体" panose="02010609060101010101" pitchFamily="49" charset="-122"/>
              </a:rPr>
              <a:t>不是单纯的二元，而是</a:t>
            </a:r>
            <a:r>
              <a:rPr lang="en-US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多元比较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35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课内有效教学：</a:t>
            </a:r>
            <a:r>
              <a:rPr lang="zh-CN" altLang="en-US" sz="32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精读，优点是深度，缺点是广度不够。</a:t>
            </a:r>
          </a:p>
          <a:p>
            <a:pPr eaLnBrk="1" hangingPunct="1">
              <a:lnSpc>
                <a:spcPct val="90000"/>
              </a:lnSpc>
            </a:pPr>
            <a:endParaRPr lang="zh-CN" altLang="en-US" sz="32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32" name="文本框 3"/>
          <p:cNvSpPr/>
          <p:nvPr>
            <p:custDataLst>
              <p:tags r:id="rId3"/>
            </p:custDataLst>
          </p:nvPr>
        </p:nvSpPr>
        <p:spPr>
          <a:xfrm>
            <a:off x="1522095" y="3075305"/>
            <a:ext cx="84569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课外大量阅读：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</a:rPr>
              <a:t>泛读，有广度，但深度不够。</a:t>
            </a:r>
          </a:p>
        </p:txBody>
      </p:sp>
      <p:sp>
        <p:nvSpPr>
          <p:cNvPr id="22533" name="文本框 4"/>
          <p:cNvSpPr/>
          <p:nvPr>
            <p:custDataLst>
              <p:tags r:id="rId4"/>
            </p:custDataLst>
          </p:nvPr>
        </p:nvSpPr>
        <p:spPr>
          <a:xfrm>
            <a:off x="1597660" y="3762375"/>
            <a:ext cx="8964295" cy="13531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社会生活实践：</a:t>
            </a:r>
            <a:r>
              <a:rPr lang="zh-CN" altLang="en-US" sz="3200" b="1"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前两者学识层面，这个是具体的实践，更有利于自身语文素养的提高和创造实力。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 fill="hold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标题 113665"/>
          <p:cNvSpPr>
            <a:spLocks noGrp="1"/>
          </p:cNvSpPr>
          <p:nvPr>
            <p:ph type="title" idx="4294967295"/>
          </p:nvPr>
        </p:nvSpPr>
        <p:spPr>
          <a:xfrm>
            <a:off x="1725930" y="2133600"/>
            <a:ext cx="8366760" cy="1143000"/>
          </a:xfrm>
          <a:noFill/>
          <a:ln>
            <a:noFill/>
          </a:ln>
        </p:spPr>
        <p:txBody>
          <a:bodyPr anchor="t">
            <a:normAutofit fontScale="90000"/>
          </a:bodyPr>
          <a:lstStyle/>
          <a:p>
            <a:r>
              <a:rPr lang="en-US" altLang="zh-CN" sz="8800" dirty="0"/>
              <a:t>    </a:t>
            </a:r>
            <a:r>
              <a:rPr lang="zh-CN" altLang="en-US" sz="8800" dirty="0">
                <a:solidFill>
                  <a:srgbClr val="FF0000"/>
                </a:solidFill>
              </a:rPr>
              <a:t>五、立意练习</a:t>
            </a:r>
          </a:p>
        </p:txBody>
      </p: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矩形 62465"/>
          <p:cNvSpPr/>
          <p:nvPr/>
        </p:nvSpPr>
        <p:spPr>
          <a:xfrm>
            <a:off x="582295" y="82233"/>
            <a:ext cx="10085705" cy="310769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    A.王国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维在</a:t>
            </a:r>
            <a:r>
              <a:rPr lang="en-US" altLang="en-US" sz="3200" b="1"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人间词话</a:t>
            </a:r>
            <a:r>
              <a:rPr lang="en-US" altLang="en-US" sz="3200" b="1"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en-US" altLang="en-US" sz="3200" b="1" dirty="0">
                <a:latin typeface="楷体_GB2312" pitchFamily="1" charset="-122"/>
                <a:ea typeface="楷体_GB2312" pitchFamily="1" charset="-122"/>
              </a:rPr>
              <a:t>中写道：诗人对宇宙人生，须入乎其内，又须出乎其外。入乎其内，故能写之；出乎其外，故能观之。入乎其内，故有生气；出乎其外，故有高致。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请根据你对这则文字的感悟，以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《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入与出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》</a:t>
            </a:r>
            <a:r>
              <a:rPr lang="zh-CN" altLang="en-US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为题，写一篇文章。</a:t>
            </a:r>
            <a: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 </a:t>
            </a:r>
            <a:br>
              <a:rPr lang="en-US" altLang="zh-CN" sz="32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</a:br>
            <a:r>
              <a:rPr lang="en-US" altLang="zh-CN" b="1" dirty="0">
                <a:latin typeface="Arial" panose="020B0604020202020204" pitchFamily="34" charset="0"/>
                <a:ea typeface="楷体_GB2312" pitchFamily="1" charset="-122"/>
              </a:rPr>
              <a:t/>
            </a:r>
            <a:br>
              <a:rPr lang="en-US" altLang="zh-CN" b="1" dirty="0">
                <a:latin typeface="Arial" panose="020B0604020202020204" pitchFamily="34" charset="0"/>
                <a:ea typeface="楷体_GB2312" pitchFamily="1" charset="-122"/>
              </a:rPr>
            </a:br>
            <a:endParaRPr lang="en-US" altLang="zh-CN" b="1" dirty="0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5842" name="矩形 62466"/>
          <p:cNvSpPr/>
          <p:nvPr/>
        </p:nvSpPr>
        <p:spPr>
          <a:xfrm>
            <a:off x="581660" y="2769870"/>
            <a:ext cx="1008570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一、对做文而言，既要深入生活，又要跳出生活。深入，方能观察细节，体验过程。跳出，才可高处着眼大处入手。只深入不跳出，可能辞章华丽，而意境难高；只跳出而不深入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恐会思想高远</a:t>
            </a:r>
            <a:r>
              <a:rPr lang="en-US" altLang="zh-CN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却又“雾里看花”。</a:t>
            </a:r>
          </a:p>
        </p:txBody>
      </p:sp>
      <p:sp>
        <p:nvSpPr>
          <p:cNvPr id="35843" name="矩形 62467"/>
          <p:cNvSpPr/>
          <p:nvPr/>
        </p:nvSpPr>
        <p:spPr>
          <a:xfrm>
            <a:off x="582295" y="5029200"/>
            <a:ext cx="1008570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</a:t>
            </a:r>
            <a:r>
              <a:rPr lang="zh-CN" altLang="en-US" sz="28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对做人而言，既要有入世的执着，又要有出世的超然。入世，才能感受人生的奥妙，追求生命的灿烂；出世，才能达到理想的境界，彰显品格和修为。</a:t>
            </a:r>
          </a:p>
        </p:txBody>
      </p:sp>
      <p:sp>
        <p:nvSpPr>
          <p:cNvPr id="35844" name="矩形 62468"/>
          <p:cNvSpPr/>
          <p:nvPr/>
        </p:nvSpPr>
        <p:spPr>
          <a:xfrm>
            <a:off x="582295" y="2658110"/>
            <a:ext cx="10085705" cy="210883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5845" name="矩形 62469"/>
          <p:cNvSpPr/>
          <p:nvPr/>
        </p:nvSpPr>
        <p:spPr>
          <a:xfrm>
            <a:off x="582295" y="4958715"/>
            <a:ext cx="10085070" cy="1524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34817"/>
          <p:cNvSpPr/>
          <p:nvPr/>
        </p:nvSpPr>
        <p:spPr>
          <a:xfrm>
            <a:off x="1234440" y="4144010"/>
            <a:ext cx="943356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五、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联系哲学观点，看事须看全面，即要体验生活的个中滋味，又不要为一时的境况情绪所迷惑，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有一种细致而豁达的生命观。</a:t>
            </a:r>
            <a:endParaRPr lang="en-US" altLang="zh-CN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endParaRPr lang="zh-CN" altLang="en-US" sz="3200" b="1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914" name="矩形 34822"/>
          <p:cNvSpPr/>
          <p:nvPr/>
        </p:nvSpPr>
        <p:spPr>
          <a:xfrm>
            <a:off x="1234440" y="4143375"/>
            <a:ext cx="9281160" cy="172593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8915" name="矩形 34823"/>
          <p:cNvSpPr/>
          <p:nvPr/>
        </p:nvSpPr>
        <p:spPr>
          <a:xfrm>
            <a:off x="1234440" y="445135"/>
            <a:ext cx="94678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三</a:t>
            </a:r>
            <a:r>
              <a:rPr lang="en-US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既要胸怀远大，又不能好高骛远；既要脚踏实地，又不能鼠目寸光。</a:t>
            </a:r>
          </a:p>
        </p:txBody>
      </p:sp>
      <p:sp>
        <p:nvSpPr>
          <p:cNvPr id="38916" name="矩形 34824"/>
          <p:cNvSpPr/>
          <p:nvPr/>
        </p:nvSpPr>
        <p:spPr>
          <a:xfrm>
            <a:off x="1234440" y="378460"/>
            <a:ext cx="9284970" cy="1143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38917" name="矩形 34825"/>
          <p:cNvSpPr/>
          <p:nvPr/>
        </p:nvSpPr>
        <p:spPr>
          <a:xfrm>
            <a:off x="1234440" y="1910080"/>
            <a:ext cx="943356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四、以积极的姿态入世，改善自身和周围环境而以如水的心境包容一切，在纷扰中保持一种出世的高致。这就是入世存身，出世在心。</a:t>
            </a:r>
          </a:p>
        </p:txBody>
      </p:sp>
      <p:sp>
        <p:nvSpPr>
          <p:cNvPr id="38918" name="矩形 34826"/>
          <p:cNvSpPr/>
          <p:nvPr/>
        </p:nvSpPr>
        <p:spPr>
          <a:xfrm>
            <a:off x="1234440" y="1910080"/>
            <a:ext cx="9281160" cy="1677035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矩形 36866"/>
          <p:cNvSpPr/>
          <p:nvPr/>
        </p:nvSpPr>
        <p:spPr>
          <a:xfrm>
            <a:off x="1593850" y="3098006"/>
            <a:ext cx="8845550" cy="18637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第一：繁指丰富多样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简指简约；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第二：繁指充实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简指简洁明了；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第三：繁指热闹</a:t>
            </a: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简指恬淡；</a:t>
            </a:r>
          </a:p>
        </p:txBody>
      </p:sp>
      <p:sp>
        <p:nvSpPr>
          <p:cNvPr id="40962" name="矩形 36867"/>
          <p:cNvSpPr/>
          <p:nvPr/>
        </p:nvSpPr>
        <p:spPr>
          <a:xfrm>
            <a:off x="1600200" y="5105400"/>
            <a:ext cx="8915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0963" name="矩形 36868"/>
          <p:cNvSpPr/>
          <p:nvPr/>
        </p:nvSpPr>
        <p:spPr>
          <a:xfrm>
            <a:off x="1600200" y="63976"/>
            <a:ext cx="9067800" cy="255333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B.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阳春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三月，花繁似锦；清秋之木，去繁就简。</a:t>
            </a: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写文章，用繁笔穷形尽相，酣畅淋漓；用简笔则</a:t>
            </a: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言简意赅，以少胜多。人际交往，“座上客常</a:t>
            </a: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满，杯中酒不空”是为“繁”，“君子之交淡如</a:t>
            </a: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水”则为“简”。</a:t>
            </a:r>
            <a:r>
              <a:rPr lang="en-US" altLang="zh-CN" sz="3200" b="1">
                <a:latin typeface="华文中宋" panose="02010600040101010101" pitchFamily="2" charset="-122"/>
                <a:ea typeface="楷体_GB2312" pitchFamily="1" charset="-122"/>
              </a:rPr>
              <a:t>…</a:t>
            </a:r>
            <a:r>
              <a:rPr lang="en-US" altLang="zh-CN" sz="3200">
                <a:latin typeface="华文中宋" panose="02010600040101010101" pitchFamily="2" charset="-122"/>
                <a:ea typeface="楷体_GB2312" pitchFamily="1" charset="-122"/>
              </a:rPr>
              <a:t>…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以</a:t>
            </a:r>
            <a:r>
              <a:rPr lang="en-US" altLang="zh-CN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《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繁与简</a:t>
            </a:r>
            <a:r>
              <a:rPr lang="en-US" altLang="zh-CN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》</a:t>
            </a:r>
            <a:r>
              <a:rPr lang="zh-CN" altLang="en-US" sz="3200" b="1" dirty="0">
                <a:solidFill>
                  <a:srgbClr val="A50021"/>
                </a:solidFill>
                <a:latin typeface="宋体" panose="02010600030101010101" pitchFamily="2" charset="-122"/>
                <a:ea typeface="楷体_GB2312" pitchFamily="1" charset="-122"/>
              </a:rPr>
              <a:t>为题</a:t>
            </a:r>
            <a:endParaRPr lang="zh-CN" altLang="en-US" sz="3200">
              <a:solidFill>
                <a:srgbClr val="A50021"/>
              </a:solidFill>
              <a:latin typeface="楷体_GB2312" pitchFamily="1" charset="-122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标题 82946"/>
          <p:cNvSpPr>
            <a:spLocks noGrp="1"/>
          </p:cNvSpPr>
          <p:nvPr>
            <p:ph type="title"/>
          </p:nvPr>
        </p:nvSpPr>
        <p:spPr>
          <a:xfrm>
            <a:off x="1377950" y="609600"/>
            <a:ext cx="9290050" cy="5256213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/>
          <a:lstStyle/>
          <a:p>
            <a:r>
              <a:rPr lang="en-US" altLang="zh-CN" sz="4800" b="1" dirty="0">
                <a:solidFill>
                  <a:schemeClr val="accent2"/>
                </a:solidFill>
              </a:rPr>
              <a:t>    </a:t>
            </a:r>
            <a:r>
              <a:rPr lang="zh-CN" altLang="en-US" sz="4800" b="1" dirty="0">
                <a:solidFill>
                  <a:schemeClr val="accent2"/>
                </a:solidFill>
              </a:rPr>
              <a:t>所谓关系型作文话题，就是由两个或两个以上的词语或短语并列组合而成的一种作文形式，在具体操作上必须</a:t>
            </a:r>
            <a:r>
              <a:rPr lang="zh-CN" altLang="en-US" sz="4800" b="1" dirty="0">
                <a:solidFill>
                  <a:srgbClr val="FF0000"/>
                </a:solidFill>
              </a:rPr>
              <a:t>兼顾</a:t>
            </a:r>
            <a:r>
              <a:rPr lang="zh-CN" altLang="en-US" sz="4800" b="1" dirty="0">
                <a:solidFill>
                  <a:schemeClr val="accent2"/>
                </a:solidFill>
              </a:rPr>
              <a:t>话题构成的</a:t>
            </a:r>
            <a:r>
              <a:rPr lang="zh-CN" altLang="en-US" sz="4800" b="1" dirty="0">
                <a:solidFill>
                  <a:srgbClr val="FF0000"/>
                </a:solidFill>
              </a:rPr>
              <a:t>各个要素</a:t>
            </a:r>
            <a:r>
              <a:rPr lang="zh-CN" altLang="en-US" sz="4800" b="1" dirty="0">
                <a:solidFill>
                  <a:schemeClr val="accent2"/>
                </a:solidFill>
              </a:rPr>
              <a:t>，清楚地点明其间关系，</a:t>
            </a:r>
            <a:r>
              <a:rPr lang="zh-CN" altLang="en-US" sz="4800" b="1" dirty="0">
                <a:solidFill>
                  <a:srgbClr val="FF0000"/>
                </a:solidFill>
                <a:sym typeface="+mn-ea"/>
              </a:rPr>
              <a:t>不可顾此失彼</a:t>
            </a:r>
            <a:r>
              <a:rPr lang="zh-CN" altLang="en-US" sz="4800" b="1" dirty="0">
                <a:solidFill>
                  <a:schemeClr val="accent2"/>
                </a:solidFill>
                <a:sym typeface="+mn-ea"/>
              </a:rPr>
              <a:t>。</a:t>
            </a:r>
            <a:r>
              <a:rPr lang="zh-CN" altLang="en-US" dirty="0"/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矩形 37889"/>
          <p:cNvSpPr/>
          <p:nvPr/>
        </p:nvSpPr>
        <p:spPr>
          <a:xfrm>
            <a:off x="1600200" y="1519238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无需太多的荣誉来装饰自我，但却需要有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深厚内涵来成就人生。</a:t>
            </a:r>
          </a:p>
        </p:txBody>
      </p:sp>
      <p:sp>
        <p:nvSpPr>
          <p:cNvPr id="47106" name="矩形 37890"/>
          <p:cNvSpPr/>
          <p:nvPr/>
        </p:nvSpPr>
        <p:spPr>
          <a:xfrm>
            <a:off x="1600200" y="76200"/>
            <a:ext cx="4267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立意参考：</a:t>
            </a:r>
          </a:p>
        </p:txBody>
      </p:sp>
      <p:sp>
        <p:nvSpPr>
          <p:cNvPr id="47107" name="矩形 37891"/>
          <p:cNvSpPr/>
          <p:nvPr/>
        </p:nvSpPr>
        <p:spPr>
          <a:xfrm>
            <a:off x="1600200" y="792163"/>
            <a:ext cx="6934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做要繁，说要简。</a:t>
            </a:r>
          </a:p>
        </p:txBody>
      </p:sp>
      <p:sp>
        <p:nvSpPr>
          <p:cNvPr id="47108" name="矩形 37892"/>
          <p:cNvSpPr/>
          <p:nvPr/>
        </p:nvSpPr>
        <p:spPr>
          <a:xfrm>
            <a:off x="1600200" y="2743200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思想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要繁，心境要简。繁华落尽是真淳。繁是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简的过程，简是繁的结果。繁后才见简。</a:t>
            </a:r>
          </a:p>
        </p:txBody>
      </p:sp>
      <p:sp>
        <p:nvSpPr>
          <p:cNvPr id="47109" name="矩形 37893"/>
          <p:cNvSpPr/>
          <p:nvPr/>
        </p:nvSpPr>
        <p:spPr>
          <a:xfrm>
            <a:off x="1600200" y="3962400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简笔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与繁笔，各得其宜，各尽其妙。当简则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简，当繁则繁，“简而淡，繁而冗”都不好。</a:t>
            </a:r>
          </a:p>
        </p:txBody>
      </p:sp>
      <p:sp>
        <p:nvSpPr>
          <p:cNvPr id="47110" name="矩形 37894"/>
          <p:cNvSpPr/>
          <p:nvPr/>
        </p:nvSpPr>
        <p:spPr>
          <a:xfrm>
            <a:off x="1600200" y="5257800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怎样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化繁为简：整体考虑，心境平和，方法要</a:t>
            </a:r>
          </a:p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对路，底蕴要深厚。</a:t>
            </a:r>
          </a:p>
        </p:txBody>
      </p:sp>
      <p:sp>
        <p:nvSpPr>
          <p:cNvPr id="47111" name="矩形 37895"/>
          <p:cNvSpPr/>
          <p:nvPr/>
        </p:nvSpPr>
        <p:spPr>
          <a:xfrm>
            <a:off x="1600200" y="762000"/>
            <a:ext cx="8915400" cy="56388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矩形 67585"/>
          <p:cNvSpPr/>
          <p:nvPr/>
        </p:nvSpPr>
        <p:spPr>
          <a:xfrm>
            <a:off x="1600200" y="-2540"/>
            <a:ext cx="9067800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（一）藏与露</a:t>
            </a:r>
          </a:p>
        </p:txBody>
      </p:sp>
      <p:sp>
        <p:nvSpPr>
          <p:cNvPr id="49154" name="矩形 67586"/>
          <p:cNvSpPr/>
          <p:nvPr/>
        </p:nvSpPr>
        <p:spPr>
          <a:xfrm>
            <a:off x="1600200" y="2450148"/>
            <a:ext cx="9067800" cy="220853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en-US" altLang="zh-CN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藏与露”是一个关系型话题，它们之间相克相生、相反相成，是对立统一的。立意时可以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楷体_GB2312" pitchFamily="1" charset="-122"/>
                <a:ea typeface="楷体_GB2312" pitchFamily="1" charset="-122"/>
              </a:rPr>
              <a:t>偏重“藏”，也可偏重“露”，但一定要揭示出两者的辩证关系。 </a:t>
            </a:r>
          </a:p>
        </p:txBody>
      </p:sp>
      <p:sp>
        <p:nvSpPr>
          <p:cNvPr id="49155" name="矩形 67587"/>
          <p:cNvSpPr/>
          <p:nvPr/>
        </p:nvSpPr>
        <p:spPr>
          <a:xfrm>
            <a:off x="1600200" y="1173163"/>
            <a:ext cx="3962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话题解读：</a:t>
            </a:r>
          </a:p>
        </p:txBody>
      </p:sp>
      <p:sp>
        <p:nvSpPr>
          <p:cNvPr id="49156" name="矩形 67588"/>
          <p:cNvSpPr/>
          <p:nvPr/>
        </p:nvSpPr>
        <p:spPr>
          <a:xfrm>
            <a:off x="1600200" y="2286000"/>
            <a:ext cx="8839200" cy="2667000"/>
          </a:xfrm>
          <a:prstGeom prst="rect">
            <a:avLst/>
          </a:prstGeom>
          <a:noFill/>
          <a:ln w="9525" cap="flat" cmpd="sng">
            <a:solidFill>
              <a:srgbClr val="00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矩形 60417"/>
          <p:cNvSpPr/>
          <p:nvPr/>
        </p:nvSpPr>
        <p:spPr>
          <a:xfrm>
            <a:off x="1533525" y="535305"/>
            <a:ext cx="73818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自问自答打开思维：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1202" name="矩形 60419"/>
          <p:cNvSpPr/>
          <p:nvPr/>
        </p:nvSpPr>
        <p:spPr>
          <a:xfrm>
            <a:off x="1600200" y="2133600"/>
            <a:ext cx="8915400" cy="27997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藏”是 “躲藏、隐藏”、“收存”；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“露”是“显露、表现”。 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藏，表现出含蓄和内在的力量；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露，表现出劲健和刚强之美。</a:t>
            </a:r>
            <a:r>
              <a:rPr lang="zh-CN" altLang="en-US" sz="3200" b="1" dirty="0">
                <a:solidFill>
                  <a:srgbClr val="00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</a:t>
            </a:r>
          </a:p>
        </p:txBody>
      </p:sp>
      <p:sp>
        <p:nvSpPr>
          <p:cNvPr id="51203" name="矩形 60420"/>
          <p:cNvSpPr/>
          <p:nvPr/>
        </p:nvSpPr>
        <p:spPr>
          <a:xfrm>
            <a:off x="1532890" y="1340485"/>
            <a:ext cx="91351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藏是什么？露是什么？</a:t>
            </a:r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1" charset="-122"/>
              </a:rPr>
              <a:t>（“是什么”的角度）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矩形 58369"/>
          <p:cNvSpPr/>
          <p:nvPr/>
        </p:nvSpPr>
        <p:spPr>
          <a:xfrm>
            <a:off x="1600200" y="333375"/>
            <a:ext cx="73152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自问自答打开思维：</a:t>
            </a:r>
            <a:endParaRPr lang="zh-CN" altLang="en-US" sz="3200" dirty="0">
              <a:solidFill>
                <a:srgbClr val="0000CC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0" name="矩形 58373"/>
          <p:cNvSpPr/>
          <p:nvPr/>
        </p:nvSpPr>
        <p:spPr>
          <a:xfrm>
            <a:off x="1600200" y="1814195"/>
            <a:ext cx="9067800" cy="35363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高贵的品质常常隐藏于平凡小事中；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（主张“藏”）</a:t>
            </a:r>
            <a:endParaRPr lang="zh-CN" altLang="en-US" sz="3200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才能只有显露出来方能显其功用；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（主张“露”）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竞争需要显露才能。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（主张“露”）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3251" name="矩形 58374"/>
          <p:cNvSpPr/>
          <p:nvPr/>
        </p:nvSpPr>
        <p:spPr>
          <a:xfrm>
            <a:off x="1600200" y="1143000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楷体_GB2312" pitchFamily="1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楷体_GB2312" pitchFamily="1" charset="-122"/>
              </a:rPr>
              <a:t>为什么藏？为什么露？</a:t>
            </a:r>
            <a:r>
              <a:rPr lang="zh-CN" altLang="en-US" sz="3200" b="1" dirty="0">
                <a:solidFill>
                  <a:srgbClr val="A50021"/>
                </a:solidFill>
                <a:latin typeface="Times New Roman" panose="02020603050405020304" pitchFamily="18" charset="0"/>
                <a:ea typeface="楷体_GB2312" pitchFamily="1" charset="-122"/>
              </a:rPr>
              <a:t>（“为什么”的角度）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矩形 61442"/>
          <p:cNvSpPr/>
          <p:nvPr/>
        </p:nvSpPr>
        <p:spPr>
          <a:xfrm>
            <a:off x="1600835" y="2237105"/>
            <a:ext cx="883856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也藏也露彰显人生智慧。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“藏”是一种态度，“露”是一种深度，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“藏”是为了更好地“露”。</a:t>
            </a:r>
          </a:p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藏与露应适可而止</a:t>
            </a:r>
            <a:r>
              <a:rPr lang="en-US" altLang="zh-CN" sz="3200" b="1">
                <a:solidFill>
                  <a:srgbClr val="0000CC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……</a:t>
            </a:r>
            <a:endParaRPr lang="en-US" altLang="zh-CN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5298" name="矩形 61443"/>
          <p:cNvSpPr/>
          <p:nvPr/>
        </p:nvSpPr>
        <p:spPr>
          <a:xfrm>
            <a:off x="1600200" y="786765"/>
            <a:ext cx="9067800" cy="13220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楷体_GB2312" pitchFamily="1" charset="-122"/>
              </a:rPr>
              <a:t>3.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如何藏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如何露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?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如何处理“藏与露”的关系</a:t>
            </a:r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?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(</a:t>
            </a: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从两者关系处理角度打开思维</a:t>
            </a:r>
            <a:r>
              <a:rPr lang="en-US" altLang="zh-CN" sz="3200" b="1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)</a:t>
            </a: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矩形 68610"/>
          <p:cNvSpPr/>
          <p:nvPr/>
        </p:nvSpPr>
        <p:spPr>
          <a:xfrm>
            <a:off x="1465580" y="1960880"/>
            <a:ext cx="9202420" cy="30937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7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深藏不露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是一种谋略，忍辱负重，随机应变，</a:t>
            </a: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不让对手识破其图谋，以避开敌人的锋芒，积蓄</a:t>
            </a: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力量，是为韬晦之计。反之，有些人心气浮躁，</a:t>
            </a:r>
          </a:p>
          <a:p>
            <a:pPr>
              <a:spcBef>
                <a:spcPct val="7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张扬招摇，这种人露得快，也消失得快。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57346" name="矩形 68611"/>
          <p:cNvSpPr/>
          <p:nvPr/>
        </p:nvSpPr>
        <p:spPr>
          <a:xfrm>
            <a:off x="1600200" y="790099"/>
            <a:ext cx="4953000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“</a:t>
            </a:r>
            <a:r>
              <a:rPr lang="zh-CN" altLang="en-US" sz="3200" b="1" dirty="0">
                <a:solidFill>
                  <a:srgbClr val="0000CC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藏与露”立意：</a:t>
            </a:r>
          </a:p>
        </p:txBody>
      </p:sp>
    </p:spTree>
    <p:custDataLst>
      <p:tags r:id="rId1"/>
    </p:custData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矩形 22529"/>
          <p:cNvSpPr/>
          <p:nvPr/>
        </p:nvSpPr>
        <p:spPr>
          <a:xfrm>
            <a:off x="906145" y="3943985"/>
            <a:ext cx="10514330" cy="20612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3200" b="1">
                <a:solidFill>
                  <a:srgbClr val="0000CC"/>
                </a:solidFill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歌颂那些幕后的英雄默默奉献的精神和重“实”轻“名”的品质。他们埋头苦干，不事张扬，不为名利所累，而终有所成，如石破天惊，把埋在地下的硕果献给世人。这是藏和露最完美的统一。</a:t>
            </a:r>
          </a:p>
        </p:txBody>
      </p:sp>
      <p:sp>
        <p:nvSpPr>
          <p:cNvPr id="59394" name="矩形 22530"/>
          <p:cNvSpPr/>
          <p:nvPr/>
        </p:nvSpPr>
        <p:spPr>
          <a:xfrm>
            <a:off x="726440" y="212725"/>
            <a:ext cx="1069403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sz="3200" b="1">
                <a:latin typeface="楷体_GB2312" pitchFamily="1" charset="-122"/>
                <a:ea typeface="楷体_GB2312" pitchFamily="1" charset="-122"/>
              </a:rPr>
              <a:t>2.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著名作家海明威形象地把自己的写作比做海上漂浮的冰山，用文字表达出来的只是海面上露出的八分之一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,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而八分之七是藏在海面以下的。</a:t>
            </a:r>
          </a:p>
          <a:p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    许地山的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《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落花生</a:t>
            </a:r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》</a:t>
            </a:r>
            <a:r>
              <a:rPr lang="zh-CN" altLang="en-US" sz="3200" b="1" dirty="0">
                <a:latin typeface="楷体_GB2312" pitchFamily="1" charset="-122"/>
                <a:ea typeface="楷体_GB2312" pitchFamily="1" charset="-122"/>
              </a:rPr>
              <a:t>有一段话：“花生的好处很多，有一样最可贵：它的果实埋在地里，不像桃子、石榴、苹果那样，把鲜红嫩绿的果实高高地挂在枝头上，使人一见就生爱慕之心。   </a:t>
            </a:r>
          </a:p>
        </p:txBody>
      </p:sp>
    </p:spTree>
    <p:custDataLst>
      <p:tags r:id="rId1"/>
    </p:custData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矩形 55299"/>
          <p:cNvSpPr/>
          <p:nvPr/>
        </p:nvSpPr>
        <p:spPr>
          <a:xfrm>
            <a:off x="1600200" y="533400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楷体_GB2312" pitchFamily="1" charset="-122"/>
                <a:ea typeface="楷体_GB2312" pitchFamily="1" charset="-122"/>
              </a:rPr>
              <a:t>    </a:t>
            </a:r>
          </a:p>
        </p:txBody>
      </p:sp>
      <p:sp>
        <p:nvSpPr>
          <p:cNvPr id="62466" name="矩形 55301"/>
          <p:cNvSpPr/>
          <p:nvPr/>
        </p:nvSpPr>
        <p:spPr>
          <a:xfrm>
            <a:off x="1757045" y="4791075"/>
            <a:ext cx="723455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藏要有深度，露要不轻浮。</a:t>
            </a:r>
            <a:r>
              <a:rPr lang="zh-CN" altLang="en-US" sz="32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62467" name="矩形 55302"/>
          <p:cNvSpPr/>
          <p:nvPr/>
        </p:nvSpPr>
        <p:spPr>
          <a:xfrm>
            <a:off x="1667510" y="3589020"/>
            <a:ext cx="885571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高调做事，倾尽智慧；低调做人，不恃才傲物。</a:t>
            </a:r>
            <a:endParaRPr lang="zh-CN" altLang="en-US" sz="3200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2468" name="矩形 55303"/>
          <p:cNvSpPr/>
          <p:nvPr/>
        </p:nvSpPr>
        <p:spPr>
          <a:xfrm>
            <a:off x="1600200" y="533400"/>
            <a:ext cx="9067800" cy="2503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藏是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一种睿智，如韬光养晦；露是一种策略，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如宝剑出鞘。该隐藏时绝不班门弄斧，张扬卖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弄；该显露才华时，应尽情挥洒，绝不无原则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地自谦或没有自尊地隐忍。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矩形 20481"/>
          <p:cNvSpPr/>
          <p:nvPr/>
        </p:nvSpPr>
        <p:spPr>
          <a:xfrm>
            <a:off x="2283460" y="103505"/>
            <a:ext cx="5952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（二）“快与慢”</a:t>
            </a:r>
          </a:p>
        </p:txBody>
      </p:sp>
      <p:sp>
        <p:nvSpPr>
          <p:cNvPr id="64514" name="矩形 20482"/>
          <p:cNvSpPr/>
          <p:nvPr/>
        </p:nvSpPr>
        <p:spPr>
          <a:xfrm>
            <a:off x="1196975" y="891540"/>
            <a:ext cx="9471025" cy="53079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“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快与慢”这个话题很宽泛，快</a:t>
            </a:r>
            <a:r>
              <a:rPr lang="en-US" altLang="zh-CN" sz="3200" b="1">
                <a:solidFill>
                  <a:srgbClr val="008000"/>
                </a:solidFill>
                <a:latin typeface="华文中宋" panose="02010600040101010101" pitchFamily="2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可写快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速发展给人带来的种种好处，也可以写快节奏的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生活给人带来的方方面面的心理压力；慢</a:t>
            </a:r>
            <a:r>
              <a:rPr lang="en-US" altLang="zh-CN" sz="3200" b="1">
                <a:solidFill>
                  <a:srgbClr val="008000"/>
                </a:solidFill>
                <a:latin typeface="华文中宋" panose="02010600040101010101" pitchFamily="2" charset="-122"/>
                <a:ea typeface="楷体_GB2312" pitchFamily="1" charset="-122"/>
              </a:rPr>
              <a:t>——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可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写“一步一个脚印，踏踏实实的学习，稳稳当当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的工作”的沉稳，也可写“水流心不竞，云在俱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意迟”的从容。</a:t>
            </a: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但，“快与慢”是关系型的话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题，一定要围绕其关系展开，全面分析：快的优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劣，慢的好坏，以及何时应该快，何时应该慢，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什么情况下快，什么情况下慢等等</a:t>
            </a:r>
            <a:r>
              <a:rPr lang="zh-CN" altLang="en-US" sz="3200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。</a:t>
            </a:r>
            <a:r>
              <a:rPr lang="en-US" altLang="zh-CN" sz="3200" dirty="0">
                <a:solidFill>
                  <a:srgbClr val="A50021"/>
                </a:solidFill>
                <a:latin typeface="楷体_GB2312" pitchFamily="1" charset="-122"/>
                <a:ea typeface="楷体_GB2312" pitchFamily="1" charset="-122"/>
              </a:rPr>
              <a:t>  </a:t>
            </a:r>
          </a:p>
        </p:txBody>
      </p:sp>
    </p:spTree>
    <p:custDataLst>
      <p:tags r:id="rId1"/>
    </p:custData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矩形 54273"/>
          <p:cNvSpPr/>
          <p:nvPr/>
        </p:nvSpPr>
        <p:spPr>
          <a:xfrm>
            <a:off x="1600200" y="76200"/>
            <a:ext cx="5181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立意示例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</a:p>
        </p:txBody>
      </p:sp>
      <p:sp>
        <p:nvSpPr>
          <p:cNvPr id="67586" name="矩形 54274"/>
          <p:cNvSpPr/>
          <p:nvPr/>
        </p:nvSpPr>
        <p:spPr>
          <a:xfrm>
            <a:off x="1600200" y="995363"/>
            <a:ext cx="9067800" cy="1764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追求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快没有错，关键是要以不急不躁、不急功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近利的“慢”的心态把持自己，一步一步扎实地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“快”，这样才能做到又快又好。</a:t>
            </a:r>
          </a:p>
        </p:txBody>
      </p:sp>
      <p:sp>
        <p:nvSpPr>
          <p:cNvPr id="67587" name="矩形 54275"/>
          <p:cNvSpPr/>
          <p:nvPr/>
        </p:nvSpPr>
        <p:spPr>
          <a:xfrm>
            <a:off x="1600200" y="3276600"/>
            <a:ext cx="8757285" cy="23552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在于迅雷不及掩耳，速战速决，短时间内几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招便置敌于死地。痛快淋漓，不着痕迹；慢则在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于控制大局，避其锋芒，冷静观察对手的弱点与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不足，从而抓住战机克敌制胜。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411605" y="303530"/>
            <a:ext cx="5076825" cy="556895"/>
          </a:xfrm>
        </p:spPr>
        <p:txBody>
          <a:bodyPr vert="horz" wrap="square" lIns="91440" tIns="45720" rIns="91440" bIns="45720" anchor="ctr">
            <a:normAutofit fontScale="90000"/>
          </a:bodyPr>
          <a:lstStyle/>
          <a:p>
            <a:pPr eaLnBrk="1" hangingPunct="1"/>
            <a:r>
              <a:rPr lang="zh-CN" altLang="en-US" sz="4000" b="1">
                <a:solidFill>
                  <a:srgbClr val="FF0000"/>
                </a:solidFill>
              </a:rPr>
              <a:t>一、关系型作文的特点</a:t>
            </a:r>
          </a:p>
        </p:txBody>
      </p:sp>
      <p:sp>
        <p:nvSpPr>
          <p:cNvPr id="24578" name="内容占位符 2"/>
          <p:cNvSpPr>
            <a:spLocks noGrp="1"/>
          </p:cNvSpPr>
          <p:nvPr>
            <p:ph idx="4294967295"/>
            <p:custDataLst>
              <p:tags r:id="rId2"/>
            </p:custDataLst>
          </p:nvPr>
        </p:nvSpPr>
        <p:spPr>
          <a:xfrm>
            <a:off x="1412240" y="1212850"/>
            <a:ext cx="9195435" cy="1541780"/>
          </a:xfrm>
        </p:spPr>
        <p:txBody>
          <a:bodyPr vert="horz" wrap="square" lIns="91440" tIns="45720" rIns="91440" bIns="45720" anchor="t">
            <a:noAutofit/>
          </a:bodyPr>
          <a:lstStyle/>
          <a:p>
            <a:pPr eaLnBrk="1" hangingPunct="1"/>
            <a:r>
              <a:rPr lang="zh-CN" altLang="en-US" sz="2300" b="1"/>
              <a:t>作文材料中有二元乃至三元关系型（两、三个关键词语），话题富有思辨性，思维含量高。要求考生辨证地、立体地分析二者、三者关系，找出它们的有机联系，提升了高考作文的检测功能。</a:t>
            </a:r>
          </a:p>
        </p:txBody>
      </p:sp>
      <p:sp>
        <p:nvSpPr>
          <p:cNvPr id="24579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1478915" y="2648585"/>
            <a:ext cx="9128760" cy="312864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600" b="1">
                <a:solidFill>
                  <a:srgbClr val="FF0000"/>
                </a:solidFill>
                <a:latin typeface="Arial" panose="020B0604020202020204" pitchFamily="34" charset="0"/>
              </a:rPr>
              <a:t>命题形式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1.直接亮出主题，如“距离与联系”。</a:t>
            </a:r>
          </a:p>
          <a:p>
            <a:r>
              <a:rPr lang="zh-CN" altLang="en-US" sz="2800" b="1">
                <a:latin typeface="Arial" panose="020B0604020202020204" pitchFamily="34" charset="0"/>
              </a:rPr>
              <a:t>2.由具体材料引出题目，如“忧</a:t>
            </a:r>
            <a:r>
              <a:rPr lang="en-US" altLang="zh-CN" sz="2800" b="1">
                <a:latin typeface="Arial" panose="020B0604020202020204" pitchFamily="34" charset="0"/>
              </a:rPr>
              <a:t>”</a:t>
            </a:r>
            <a:r>
              <a:rPr lang="zh-CN" altLang="en-US" sz="2800" b="1">
                <a:latin typeface="Arial" panose="020B0604020202020204" pitchFamily="34" charset="0"/>
              </a:rPr>
              <a:t>与“爱”、</a:t>
            </a:r>
            <a:r>
              <a:rPr lang="en-US" altLang="zh-CN" sz="2800" b="1">
                <a:latin typeface="Arial" panose="020B0604020202020204" pitchFamily="34" charset="0"/>
              </a:rPr>
              <a:t>“</a:t>
            </a:r>
            <a:r>
              <a:rPr lang="zh-CN" altLang="en-US" sz="2800" b="1">
                <a:latin typeface="Arial" panose="020B0604020202020204" pitchFamily="34" charset="0"/>
              </a:rPr>
              <a:t>人品</a:t>
            </a:r>
            <a:r>
              <a:rPr lang="en-US" altLang="zh-CN" sz="2800" b="1">
                <a:latin typeface="Arial" panose="020B0604020202020204" pitchFamily="34" charset="0"/>
              </a:rPr>
              <a:t>”</a:t>
            </a:r>
            <a:r>
              <a:rPr lang="zh-CN" altLang="en-US" sz="2800" b="1">
                <a:latin typeface="Arial" panose="020B0604020202020204" pitchFamily="34" charset="0"/>
              </a:rPr>
              <a:t>与</a:t>
            </a:r>
            <a:r>
              <a:rPr lang="en-US" altLang="zh-CN" sz="2800" b="1">
                <a:latin typeface="Arial" panose="020B0604020202020204" pitchFamily="34" charset="0"/>
              </a:rPr>
              <a:t>“</a:t>
            </a:r>
            <a:r>
              <a:rPr lang="zh-CN" altLang="en-US" sz="2800" b="1">
                <a:latin typeface="Arial" panose="020B0604020202020204" pitchFamily="34" charset="0"/>
              </a:rPr>
              <a:t>文品</a:t>
            </a:r>
            <a:r>
              <a:rPr lang="en-US" altLang="zh-CN" sz="2800" b="1">
                <a:latin typeface="Arial" panose="020B0604020202020204" pitchFamily="34" charset="0"/>
              </a:rPr>
              <a:t>”</a:t>
            </a:r>
            <a:r>
              <a:rPr lang="zh-CN" altLang="en-US" sz="2800" b="1">
                <a:latin typeface="Arial" panose="020B0604020202020204" pitchFamily="34" charset="0"/>
              </a:rPr>
              <a:t>等。</a:t>
            </a:r>
          </a:p>
          <a:p>
            <a:r>
              <a:rPr lang="en-US" altLang="zh-CN" sz="2800" b="1">
                <a:latin typeface="Arial" panose="020B0604020202020204" pitchFamily="34" charset="0"/>
              </a:rPr>
              <a:t>3.</a:t>
            </a:r>
            <a:r>
              <a:rPr lang="zh-CN" altLang="en-US" sz="2800" b="1">
                <a:latin typeface="Arial" panose="020B0604020202020204" pitchFamily="34" charset="0"/>
              </a:rPr>
              <a:t>从材料中来，提取部分关键词，分析后选择立意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矩形 51201"/>
          <p:cNvSpPr/>
          <p:nvPr/>
        </p:nvSpPr>
        <p:spPr>
          <a:xfrm>
            <a:off x="1600200" y="4354989"/>
            <a:ext cx="9067800" cy="220726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快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和慢，是两种速度、两种节奏，它们并不冲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突。我们当然得有效率地办好事情，正如搭乘地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铁的速度；我们有时也应该骑骑脚踏车，慢慢看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周围的风景，才不会迷失在速度的快感里。</a:t>
            </a:r>
          </a:p>
        </p:txBody>
      </p:sp>
      <p:sp>
        <p:nvSpPr>
          <p:cNvPr id="70658" name="矩形 51202"/>
          <p:cNvSpPr/>
          <p:nvPr/>
        </p:nvSpPr>
        <p:spPr>
          <a:xfrm>
            <a:off x="1600200" y="214313"/>
            <a:ext cx="9067800" cy="1666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那种拥有天生的“快”的禀赋的人毕竟不多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见，绝大多数还是靠后天训练、不断摸索，是辛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勤耕耘、反复磨练的结果，是“慢”的结果。</a:t>
            </a:r>
          </a:p>
        </p:txBody>
      </p:sp>
      <p:sp>
        <p:nvSpPr>
          <p:cNvPr id="70659" name="矩形 51203"/>
          <p:cNvSpPr/>
          <p:nvPr/>
        </p:nvSpPr>
        <p:spPr>
          <a:xfrm>
            <a:off x="1600200" y="2233613"/>
            <a:ext cx="9067800" cy="16662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生活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不仅需要鼠标轻点、车轮飞驰的方便快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捷，也需要等信与看信时的无限韵味、“星垂</a:t>
            </a:r>
          </a:p>
          <a:p>
            <a:pPr>
              <a:spcBef>
                <a:spcPct val="1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平野阔”的古典意境。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18434"/>
          <p:cNvSpPr/>
          <p:nvPr/>
        </p:nvSpPr>
        <p:spPr>
          <a:xfrm>
            <a:off x="1600200" y="1130300"/>
            <a:ext cx="9067800" cy="37833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快使人活泼、反映敏捷、做事迅速，不拖泥带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水，但往往还会使人毛躁、粗心，失误连连。慢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使人沉稳、细心，做事有条不紊，但会使人死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板、拖拉，错失时机。所以我们应该懂得控制节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奏，该慢的时候就要慢，该快时一定要快，这样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才能在人生中游刃有余，获取更多的成功。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矩形 72705"/>
          <p:cNvSpPr/>
          <p:nvPr/>
        </p:nvSpPr>
        <p:spPr>
          <a:xfrm>
            <a:off x="3423285" y="98743"/>
            <a:ext cx="430911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（三）走与停</a:t>
            </a:r>
          </a:p>
        </p:txBody>
      </p:sp>
      <p:sp>
        <p:nvSpPr>
          <p:cNvPr id="74754" name="矩形 72706"/>
          <p:cNvSpPr/>
          <p:nvPr/>
        </p:nvSpPr>
        <p:spPr>
          <a:xfrm>
            <a:off x="1610995" y="944880"/>
            <a:ext cx="23742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立意示例：</a:t>
            </a:r>
          </a:p>
        </p:txBody>
      </p:sp>
      <p:sp>
        <p:nvSpPr>
          <p:cNvPr id="74755" name="矩形 72707"/>
          <p:cNvSpPr/>
          <p:nvPr/>
        </p:nvSpPr>
        <p:spPr>
          <a:xfrm>
            <a:off x="1510665" y="1847215"/>
            <a:ext cx="9157335" cy="4126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过程是必然，而成功是非必然的，付出了努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力，但不一定会成功。在这时，我们就应当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“停”下来，别怨天尤人，该静吾神，安吾心，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认真思考自己的缺失之处。</a:t>
            </a: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当走则走，当停则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停。走是奋斗不止的过程，而停是一种历经大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风大浪后的心境。走是停的前提，而停是走累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了时的慰藉。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矩形 50177"/>
          <p:cNvSpPr/>
          <p:nvPr/>
        </p:nvSpPr>
        <p:spPr>
          <a:xfrm>
            <a:off x="1600200" y="1034733"/>
            <a:ext cx="9067800" cy="122364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并不一定要走到最辉煌的顶峰，关键是要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享受走的过程。</a:t>
            </a:r>
          </a:p>
        </p:txBody>
      </p:sp>
      <p:sp>
        <p:nvSpPr>
          <p:cNvPr id="76802" name="矩形 50178"/>
          <p:cNvSpPr/>
          <p:nvPr/>
        </p:nvSpPr>
        <p:spPr>
          <a:xfrm>
            <a:off x="1600200" y="2778125"/>
            <a:ext cx="9067800" cy="25031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3.“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走”是为了前进，为了接近目标，“停”是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为了更好地前进，更快地接近目标。“停”是为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了积蓄力量，是为了下一次的行走攒劲、蓄势，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而“走”又是“停”的目的和结局。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矩形 64513"/>
          <p:cNvSpPr/>
          <p:nvPr/>
        </p:nvSpPr>
        <p:spPr>
          <a:xfrm>
            <a:off x="4800600" y="-2540"/>
            <a:ext cx="4191000" cy="70675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4000" b="1" dirty="0">
                <a:solidFill>
                  <a:srgbClr val="A5002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（四）光与影</a:t>
            </a:r>
          </a:p>
        </p:txBody>
      </p:sp>
      <p:sp>
        <p:nvSpPr>
          <p:cNvPr id="79874" name="矩形 64514"/>
          <p:cNvSpPr/>
          <p:nvPr/>
        </p:nvSpPr>
        <p:spPr>
          <a:xfrm>
            <a:off x="1600200" y="985838"/>
            <a:ext cx="9067800" cy="107632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人生的一切变化，一切魅力，一切美都是由</a:t>
            </a: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光明和阴影构成的。</a:t>
            </a:r>
            <a:endParaRPr lang="zh-CN" altLang="en-US" sz="3200" dirty="0">
              <a:solidFill>
                <a:srgbClr val="008000"/>
              </a:solidFill>
              <a:latin typeface="楷体_GB2312" pitchFamily="1" charset="-122"/>
              <a:ea typeface="楷体_GB2312" pitchFamily="1" charset="-122"/>
            </a:endParaRPr>
          </a:p>
        </p:txBody>
      </p:sp>
      <p:sp>
        <p:nvSpPr>
          <p:cNvPr id="79875" name="矩形 64516"/>
          <p:cNvSpPr/>
          <p:nvPr/>
        </p:nvSpPr>
        <p:spPr>
          <a:xfrm>
            <a:off x="6629400" y="1858963"/>
            <a:ext cx="3886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列夫托尔斯泰</a:t>
            </a:r>
          </a:p>
        </p:txBody>
      </p:sp>
      <p:sp>
        <p:nvSpPr>
          <p:cNvPr id="79876" name="矩形 64517"/>
          <p:cNvSpPr/>
          <p:nvPr/>
        </p:nvSpPr>
        <p:spPr>
          <a:xfrm>
            <a:off x="1600200" y="4922838"/>
            <a:ext cx="9067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返影入深林，复照青苔上。</a:t>
            </a:r>
            <a:r>
              <a:rPr lang="en-US" altLang="zh-CN" sz="3200" b="1">
                <a:latin typeface="宋体" panose="0201060003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王维</a:t>
            </a:r>
            <a:endParaRPr lang="zh-CN" altLang="en-US" sz="32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9877" name="矩形 64518"/>
          <p:cNvSpPr/>
          <p:nvPr/>
        </p:nvSpPr>
        <p:spPr>
          <a:xfrm>
            <a:off x="1600200" y="990600"/>
            <a:ext cx="8915400" cy="15240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78" name="矩形 64519"/>
          <p:cNvSpPr/>
          <p:nvPr/>
        </p:nvSpPr>
        <p:spPr>
          <a:xfrm>
            <a:off x="1600200" y="2819400"/>
            <a:ext cx="8915400" cy="17526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79" name="矩形 64520"/>
          <p:cNvSpPr/>
          <p:nvPr/>
        </p:nvSpPr>
        <p:spPr>
          <a:xfrm>
            <a:off x="1600200" y="4876800"/>
            <a:ext cx="8915400" cy="762000"/>
          </a:xfrm>
          <a:prstGeom prst="rect">
            <a:avLst/>
          </a:prstGeom>
          <a:noFill/>
          <a:ln w="9525" cap="flat" cmpd="sng">
            <a:solidFill>
              <a:srgbClr val="008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楷体_GB2312" pitchFamily="1" charset="-122"/>
            </a:endParaRPr>
          </a:p>
        </p:txBody>
      </p:sp>
      <p:sp>
        <p:nvSpPr>
          <p:cNvPr id="79880" name="矩形 64521"/>
          <p:cNvSpPr/>
          <p:nvPr/>
        </p:nvSpPr>
        <p:spPr>
          <a:xfrm>
            <a:off x="2743200" y="5728970"/>
            <a:ext cx="7256145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楷体_GB2312" pitchFamily="1" charset="-122"/>
              </a:rPr>
              <a:t> </a:t>
            </a:r>
            <a:r>
              <a:rPr lang="en-US" altLang="zh-CN" sz="360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——</a:t>
            </a:r>
            <a:r>
              <a:rPr lang="zh-CN" altLang="en-US" sz="3600" b="1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光和影相互并存，互为条件。</a:t>
            </a:r>
            <a:r>
              <a:rPr lang="zh-CN" altLang="en-US" sz="3600" dirty="0">
                <a:solidFill>
                  <a:srgbClr val="A50021"/>
                </a:solidFill>
                <a:latin typeface="Arial" panose="020B0604020202020204" pitchFamily="34" charset="0"/>
                <a:ea typeface="楷体_GB2312" pitchFamily="1" charset="-122"/>
              </a:rPr>
              <a:t> </a:t>
            </a:r>
          </a:p>
        </p:txBody>
      </p:sp>
      <p:sp>
        <p:nvSpPr>
          <p:cNvPr id="79881" name="矩形 64522"/>
          <p:cNvSpPr/>
          <p:nvPr/>
        </p:nvSpPr>
        <p:spPr>
          <a:xfrm>
            <a:off x="1600200" y="2941638"/>
            <a:ext cx="9067800" cy="15684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   </a:t>
            </a:r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生活中的一切，无非是光和影，当你看到一</a:t>
            </a: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束光线从窗户射进，你要立即想到其阴影，两者</a:t>
            </a:r>
          </a:p>
          <a:p>
            <a:r>
              <a:rPr lang="zh-CN" altLang="en-US" sz="3200" b="1" dirty="0">
                <a:solidFill>
                  <a:srgbClr val="008000"/>
                </a:solidFill>
                <a:latin typeface="楷体_GB2312" pitchFamily="1" charset="-122"/>
                <a:ea typeface="楷体_GB2312" pitchFamily="1" charset="-122"/>
              </a:rPr>
              <a:t>不是独立存在的。      </a:t>
            </a:r>
            <a:r>
              <a:rPr lang="en-US" altLang="zh-CN" sz="3200" b="1">
                <a:latin typeface="华文中宋" panose="02010600040101010101" pitchFamily="2" charset="-122"/>
                <a:ea typeface="黑体" panose="02010609060101010101" pitchFamily="49" charset="-122"/>
              </a:rPr>
              <a:t>——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某外国摄像家</a:t>
            </a:r>
          </a:p>
        </p:txBody>
      </p:sp>
    </p:spTree>
    <p:custDataLst>
      <p:tags r:id="rId1"/>
    </p:custData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矩形 79873"/>
          <p:cNvSpPr/>
          <p:nvPr/>
        </p:nvSpPr>
        <p:spPr>
          <a:xfrm>
            <a:off x="1589088" y="74137"/>
            <a:ext cx="3592512" cy="58356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立意：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3970" name="矩形 79874"/>
          <p:cNvSpPr/>
          <p:nvPr/>
        </p:nvSpPr>
        <p:spPr>
          <a:xfrm>
            <a:off x="1600200" y="831056"/>
            <a:ext cx="9067800" cy="156845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1.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冷色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和暖色的交织才成就画的璀璨，光明和阴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影的辉映才组成最美丽的风景。痛并快乐着的人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生，才是完美人生。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3971" name="矩形 79875"/>
          <p:cNvSpPr/>
          <p:nvPr/>
        </p:nvSpPr>
        <p:spPr>
          <a:xfrm>
            <a:off x="1600200" y="2638425"/>
            <a:ext cx="9067800" cy="353822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人生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的路上，有对光明的追索，也有孤独、创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伤、痛苦为伴，心中光明的火一定要把阴影照亮。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光是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顺境，平坦的道路。光为奋斗者创造良好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的环境，是成功者的成功基石。影是逆境，曲折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的道路。影磨砺奋斗者的意志，锻造成功者的坚</a:t>
            </a:r>
          </a:p>
          <a:p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强心灵。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矩形 81921"/>
          <p:cNvSpPr/>
          <p:nvPr/>
        </p:nvSpPr>
        <p:spPr>
          <a:xfrm>
            <a:off x="1119505" y="74295"/>
            <a:ext cx="153035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zh-CN" altLang="en-US" sz="3200" b="1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立意：</a:t>
            </a:r>
            <a:r>
              <a:rPr lang="zh-CN" altLang="en-US" sz="3200" dirty="0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7042" name="矩形 81922"/>
          <p:cNvSpPr/>
          <p:nvPr/>
        </p:nvSpPr>
        <p:spPr>
          <a:xfrm>
            <a:off x="1352550" y="657860"/>
            <a:ext cx="9315450" cy="15684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爱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使人懂得忧伤和痛苦，也能使人摆脱忧伤和痛苦。有了爱，纵使满眼阴云，你也会对世界充满迷恋。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  <p:sp>
        <p:nvSpPr>
          <p:cNvPr id="87043" name="矩形 81923"/>
          <p:cNvSpPr/>
          <p:nvPr/>
        </p:nvSpPr>
        <p:spPr>
          <a:xfrm>
            <a:off x="1353185" y="2713990"/>
            <a:ext cx="923861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>
                <a:latin typeface="Times New Roman" panose="02020603050405020304" pitchFamily="18" charset="0"/>
                <a:ea typeface="黑体" panose="02010609060101010101" pitchFamily="49" charset="-122"/>
              </a:rPr>
              <a:t>5.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经历阴影的艰辛才更能领略光明的幸福滋味。</a:t>
            </a:r>
          </a:p>
        </p:txBody>
      </p:sp>
      <p:sp>
        <p:nvSpPr>
          <p:cNvPr id="87044" name="矩形 81924"/>
          <p:cNvSpPr/>
          <p:nvPr/>
        </p:nvSpPr>
        <p:spPr>
          <a:xfrm>
            <a:off x="1353185" y="3885565"/>
            <a:ext cx="9314815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6.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有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光的地方，就有影的存在，但只要心永远向往着太阳，又何必在乎那一点的阴影呢？</a:t>
            </a:r>
          </a:p>
        </p:txBody>
      </p:sp>
    </p:spTree>
    <p:custDataLst>
      <p:tags r:id="rId1"/>
    </p:custData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矩形 75777"/>
          <p:cNvSpPr/>
          <p:nvPr/>
        </p:nvSpPr>
        <p:spPr>
          <a:xfrm>
            <a:off x="1608138" y="3048000"/>
            <a:ext cx="8761095" cy="117411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同一种现象，由于主观心态的不同，看到的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却是迥异的观点。</a:t>
            </a:r>
          </a:p>
        </p:txBody>
      </p:sp>
      <p:sp>
        <p:nvSpPr>
          <p:cNvPr id="89090" name="矩形 75778"/>
          <p:cNvSpPr/>
          <p:nvPr/>
        </p:nvSpPr>
        <p:spPr>
          <a:xfrm>
            <a:off x="1600200" y="457200"/>
            <a:ext cx="9067800" cy="235521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7.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一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位中国诗人说：“有人在阳光下／低着头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只看见阴影／有人在阴影里／往往看见全是阳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光”。杜运燮说“在每个人的身上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阳光同样明</a:t>
            </a:r>
          </a:p>
          <a:p>
            <a:pPr>
              <a:spcBef>
                <a:spcPct val="2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亮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在每个人的心中</a:t>
            </a:r>
            <a:r>
              <a:rPr lang="en-US" altLang="zh-CN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阴影却有浅有深”。</a:t>
            </a:r>
            <a:endParaRPr lang="zh-CN" altLang="en-US" sz="3200" b="1" dirty="0">
              <a:solidFill>
                <a:srgbClr val="A5002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矩形 76802"/>
          <p:cNvSpPr/>
          <p:nvPr/>
        </p:nvSpPr>
        <p:spPr>
          <a:xfrm>
            <a:off x="1600200" y="3985578"/>
            <a:ext cx="9067800" cy="25031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9.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光是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白昼，激情澎湃，生机勃勃，热情如火，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是激发沉寂心灵的打火石。影是黑夜，沉静深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邃，宁静淡然，是理智的化身，能抚慰躁动的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心灵。</a:t>
            </a:r>
          </a:p>
        </p:txBody>
      </p:sp>
      <p:sp>
        <p:nvSpPr>
          <p:cNvPr id="92162" name="矩形 76803"/>
          <p:cNvSpPr/>
          <p:nvPr/>
        </p:nvSpPr>
        <p:spPr>
          <a:xfrm>
            <a:off x="1600200" y="2134553"/>
            <a:ext cx="9067800" cy="1223645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赞颂那些处在艰难困苦之中仍在为他人为社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solidFill>
                  <a:srgbClr val="A5002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会默默发光发热的奉献者。</a:t>
            </a:r>
          </a:p>
        </p:txBody>
      </p:sp>
      <p:sp>
        <p:nvSpPr>
          <p:cNvPr id="92163" name="矩形 76804"/>
          <p:cNvSpPr/>
          <p:nvPr/>
        </p:nvSpPr>
        <p:spPr>
          <a:xfrm>
            <a:off x="1600200" y="525621"/>
            <a:ext cx="9067800" cy="17157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30000"/>
              </a:spcBef>
            </a:pPr>
            <a:r>
              <a:rPr lang="en-US" altLang="zh-CN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8.</a:t>
            </a:r>
            <a:r>
              <a:rPr lang="zh-CN" altLang="en-US" sz="3200" b="1" dirty="0">
                <a:latin typeface="Times New Roman" panose="02020603050405020304" pitchFamily="18" charset="0"/>
                <a:ea typeface="黑体" panose="02010609060101010101" pitchFamily="49" charset="-122"/>
              </a:rPr>
              <a:t>泰</a:t>
            </a: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戈尔说“感谢这灯焰的光辉，但别忘怀那掌</a:t>
            </a:r>
          </a:p>
          <a:p>
            <a:pPr>
              <a:spcBef>
                <a:spcPct val="30000"/>
              </a:spcBef>
            </a:pPr>
            <a:r>
              <a:rPr lang="zh-CN" altLang="en-US" sz="3200" b="1" dirty="0">
                <a:latin typeface="黑体" panose="02010609060101010101" pitchFamily="49" charset="-122"/>
                <a:ea typeface="黑体" panose="02010609060101010101" pitchFamily="49" charset="-122"/>
              </a:rPr>
              <a:t>灯者坚忍地伫立在阴影中”。</a:t>
            </a:r>
            <a: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zh-CN" altLang="en-US" sz="3200" b="1" dirty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endParaRPr lang="zh-CN" altLang="en-US" sz="32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内容占位符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851535" y="634365"/>
            <a:ext cx="9962515" cy="5589270"/>
          </a:xfrm>
        </p:spPr>
        <p:txBody>
          <a:bodyPr vert="horz" wrap="square" lIns="91440" tIns="45720" rIns="91440" bIns="45720" anchor="t">
            <a:normAutofit lnSpcReduction="10000"/>
          </a:bodyPr>
          <a:lstStyle/>
          <a:p>
            <a:pPr marL="0" indent="0">
              <a:buNone/>
            </a:pPr>
            <a:r>
              <a:rPr lang="zh-CN" altLang="en-US" sz="2800" b="1"/>
              <a:t>阅读下面的材料，根据要求写作。（</a:t>
            </a:r>
            <a:r>
              <a:rPr lang="en-US" altLang="zh-CN" sz="2800" b="1"/>
              <a:t>60</a:t>
            </a:r>
            <a:r>
              <a:rPr lang="zh-CN" altLang="en-US" sz="2800" b="1"/>
              <a:t>分）</a:t>
            </a:r>
            <a:endParaRPr lang="zh-CN" altLang="en-US" sz="2800"/>
          </a:p>
          <a:p>
            <a:r>
              <a:rPr lang="zh-CN" altLang="en-US" sz="2800" b="1"/>
              <a:t>材料一：强者意味着成功，文学家雨果曾说“应该相信自己就是生活的强者”，要成为强者，就应该先有强者的心态。</a:t>
            </a:r>
            <a:endParaRPr lang="zh-CN" altLang="en-US" sz="2800"/>
          </a:p>
          <a:p>
            <a:r>
              <a:rPr lang="zh-CN" altLang="en-US" sz="2800" b="1"/>
              <a:t>材料二：</a:t>
            </a:r>
            <a:r>
              <a:rPr lang="en-US" altLang="zh-CN" sz="2800" b="1"/>
              <a:t>2019</a:t>
            </a:r>
            <a:r>
              <a:rPr lang="zh-CN" altLang="en-US" sz="2800" b="1"/>
              <a:t>年</a:t>
            </a:r>
            <a:r>
              <a:rPr lang="en-US" altLang="zh-CN" sz="2800" b="1"/>
              <a:t>6</a:t>
            </a:r>
            <a:r>
              <a:rPr lang="zh-CN" altLang="en-US" sz="2800" b="1"/>
              <a:t>月</a:t>
            </a:r>
            <a:r>
              <a:rPr lang="en-US" altLang="zh-CN" sz="2800" b="1"/>
              <a:t>23</a:t>
            </a:r>
            <a:r>
              <a:rPr lang="zh-CN" altLang="en-US" sz="2800" b="1"/>
              <a:t>日，在中国农业大学人文与发展学院</a:t>
            </a:r>
            <a:r>
              <a:rPr lang="en-US" altLang="zh-CN" sz="2800" b="1"/>
              <a:t>2019</a:t>
            </a:r>
            <a:r>
              <a:rPr lang="zh-CN" altLang="en-US" sz="2800" b="1"/>
              <a:t>届毕业典礼上，叶敬忠院长在致辞中提出：“要尽可能把自己看得不重要，要尽可能像弱者或穷人那样感受世界！”</a:t>
            </a:r>
            <a:endParaRPr lang="zh-CN" altLang="en-US" sz="2800"/>
          </a:p>
          <a:p>
            <a:r>
              <a:rPr lang="zh-CN" altLang="en-US" sz="2800" b="1"/>
              <a:t>读了上述材料，你有怎样的认识和思考？请综合材料，自选角度，自拟题目，写一篇文章。</a:t>
            </a:r>
            <a:endParaRPr lang="zh-CN" altLang="en-US" sz="2800"/>
          </a:p>
          <a:p>
            <a:r>
              <a:rPr lang="zh-CN" altLang="en-US" sz="2800" b="1"/>
              <a:t>要求：选准角度，确定立意；除诗歌外，文体自选，特征鲜明；不要套作，不得抄袭；不得泄露个人信息；不少于</a:t>
            </a:r>
            <a:r>
              <a:rPr lang="en-US" altLang="zh-CN" sz="2800" b="1"/>
              <a:t>800</a:t>
            </a:r>
            <a:r>
              <a:rPr lang="zh-CN" altLang="en-US" sz="2800" b="1"/>
              <a:t>字。</a:t>
            </a:r>
            <a:endParaRPr lang="zh-CN" altLang="en-US" sz="2800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标题 86018"/>
          <p:cNvSpPr>
            <a:spLocks noGrp="1"/>
          </p:cNvSpPr>
          <p:nvPr>
            <p:ph type="title"/>
          </p:nvPr>
        </p:nvSpPr>
        <p:spPr>
          <a:xfrm>
            <a:off x="1422400" y="450215"/>
            <a:ext cx="6293485" cy="692785"/>
          </a:xfrm>
          <a:solidFill>
            <a:srgbClr val="FFFFFF"/>
          </a:solidFill>
          <a:ln>
            <a:solidFill>
              <a:srgbClr val="000000"/>
            </a:solidFill>
            <a:miter/>
          </a:ln>
        </p:spPr>
        <p:txBody>
          <a:bodyPr anchor="t"/>
          <a:lstStyle/>
          <a:p>
            <a:r>
              <a:rPr lang="zh-CN" altLang="en-US" sz="3600" b="1" dirty="0">
                <a:solidFill>
                  <a:srgbClr val="FF0000"/>
                </a:solidFill>
              </a:rPr>
              <a:t>二、关系型作文话题类型有：</a:t>
            </a:r>
          </a:p>
        </p:txBody>
      </p:sp>
      <p:sp>
        <p:nvSpPr>
          <p:cNvPr id="86020" name="文本框 86019"/>
          <p:cNvSpPr txBox="1"/>
          <p:nvPr/>
        </p:nvSpPr>
        <p:spPr>
          <a:xfrm>
            <a:off x="462915" y="1238250"/>
            <a:ext cx="11165205" cy="618553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1．对立统一关系 ：（无此无彼式 ）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就是各要素单一来看是对立矛盾的，但实质上它们又相互依存、相辅相成、和谐统一。在写作时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不能只顾及其对立面，更要分析其不可分割的另一面</a:t>
            </a: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我们要顾及到两方。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“自由与纪律”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没有纪律，就不可能有真正的自由；人要有自由，但自由要受纪律约束。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“平凡与伟大”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没有平凡，也就没有伟大；平凡蕴育伟大；伟大源于平凡；只有从小事做起，才能构筑伟大人格的大厦。</a:t>
            </a: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2800" b="1" dirty="0">
                <a:solidFill>
                  <a:schemeClr val="tx2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像这样的关系的还有如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协作与竞争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贫与富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对手与朋友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沉稳与灵动</a:t>
            </a:r>
            <a:r>
              <a:rPr lang="en-US" altLang="zh-CN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28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等。</a:t>
            </a:r>
            <a:endParaRPr lang="zh-CN" altLang="en-US" sz="2800" b="1" dirty="0">
              <a:solidFill>
                <a:schemeClr val="accent2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endParaRPr lang="zh-CN" altLang="en-US" sz="32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spcBef>
                <a:spcPct val="50000"/>
              </a:spcBef>
              <a:buClr>
                <a:schemeClr val="bg1"/>
              </a:buClr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602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60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602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6020">
                                            <p:txEl>
                                              <p:char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602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标题 88066"/>
          <p:cNvSpPr>
            <a:spLocks noGrp="1"/>
          </p:cNvSpPr>
          <p:nvPr>
            <p:ph type="title"/>
          </p:nvPr>
        </p:nvSpPr>
        <p:spPr>
          <a:xfrm>
            <a:off x="429260" y="988695"/>
            <a:ext cx="11374120" cy="4146550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．是非取舍关系：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Wingdings" panose="05000000000000000000" pitchFamily="2" charset="2"/>
              </a:rPr>
              <a:t>（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有此无彼式）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指关系型话题的诸要素之间是</a:t>
            </a:r>
            <a:r>
              <a:rPr lang="zh-CN" altLang="en-US" sz="32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一是一非、一对一错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的关系，对它们只能有所取舍选择。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不是只要“是”，不分析“非”，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而是</a:t>
            </a:r>
            <a:r>
              <a:rPr lang="zh-CN" altLang="en-US" sz="32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扬“是”，辟“非”</a:t>
            </a:r>
            <a:r>
              <a:rPr lang="zh-CN" altLang="en-US" sz="32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正确认识、对待、处理其人或其事。</a:t>
            </a:r>
            <a:b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如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“偏见与关爱”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要消除偏见，勇于关爱。</a:t>
            </a:r>
            <a:b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</a:br>
            <a:r>
              <a:rPr lang="zh-CN" altLang="en-US" sz="320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    如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向前看与向钱看”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：要一切向前看，决不能一切向钱看。</a:t>
            </a:r>
            <a:b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如</a:t>
            </a: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“自信·自满·自负”：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我们可以理解为“要自信，不能自满，更不能自负”。</a:t>
            </a:r>
            <a:b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还有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热情与冷漠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、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顽固与执着</a:t>
            </a:r>
            <a:r>
              <a:rPr lang="en-US" altLang="zh-CN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等也是这样的关系。</a:t>
            </a:r>
            <a:r>
              <a:rPr lang="en-US" altLang="zh-CN" sz="4000" b="1"/>
              <a:t/>
            </a:r>
            <a:br>
              <a:rPr lang="en-US" altLang="zh-CN" sz="4000" b="1"/>
            </a:br>
            <a:r>
              <a:rPr lang="zh-CN" altLang="en-US" sz="4000" dirty="0"/>
              <a:t>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标题 90114"/>
          <p:cNvSpPr>
            <a:spLocks noGrp="1"/>
          </p:cNvSpPr>
          <p:nvPr>
            <p:ph type="title"/>
          </p:nvPr>
        </p:nvSpPr>
        <p:spPr>
          <a:xfrm>
            <a:off x="945515" y="567690"/>
            <a:ext cx="9810750" cy="5561965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>
              <a:spcBef>
                <a:spcPct val="50000"/>
              </a:spcBef>
            </a:pPr>
            <a: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、并非绝对关系：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指构成话题的诸要素之间存在着某种关系，但这种关系不是一成不变的，也可称之为</a:t>
            </a:r>
            <a:r>
              <a:rPr lang="zh-CN" altLang="en-US" sz="3555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有此未必有彼式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。写作时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不能走向绝对化，造成观点走向极端，经不起推敲</a:t>
            </a:r>
            <a: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 </a:t>
            </a:r>
            <a:b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</a:br>
            <a:r>
              <a:rPr lang="zh-CN" altLang="en-US" sz="3555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zh-CN" altLang="en-US" sz="35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“名师与高徒”</a:t>
            </a: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可理解为“名师出高徒”，也可理解为“名师未必出高徒”，或“高徒未必出自名师”。</a:t>
            </a:r>
            <a:b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</a:b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       如</a:t>
            </a:r>
            <a:r>
              <a:rPr lang="zh-CN" altLang="en-US" sz="355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“痛苦与成功”</a:t>
            </a:r>
            <a: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r>
              <a:rPr lang="zh-CN" altLang="en-US" sz="355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成功来自痛苦的磨砺，但痛苦之后不全是成功，成功也并非全部源自痛苦。</a:t>
            </a:r>
            <a:r>
              <a:rPr lang="zh-CN" altLang="en-US" sz="3550" b="1" dirty="0">
                <a:latin typeface="Arial" panose="020B0604020202020204" pitchFamily="34" charset="0"/>
                <a:ea typeface="楷体_GB2312" pitchFamily="1" charset="-122"/>
              </a:rPr>
              <a:t/>
            </a:r>
            <a:br>
              <a:rPr lang="zh-CN" altLang="en-US" sz="3550" b="1" dirty="0">
                <a:latin typeface="Arial" panose="020B0604020202020204" pitchFamily="34" charset="0"/>
                <a:ea typeface="楷体_GB2312" pitchFamily="1" charset="-122"/>
              </a:rPr>
            </a:br>
            <a: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/>
            </a:r>
            <a:br>
              <a:rPr lang="zh-CN" altLang="en-US" sz="355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endParaRPr lang="zh-CN" altLang="en-US" sz="355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标题 92162"/>
          <p:cNvSpPr>
            <a:spLocks noGrp="1"/>
          </p:cNvSpPr>
          <p:nvPr>
            <p:ph type="title"/>
          </p:nvPr>
        </p:nvSpPr>
        <p:spPr>
          <a:xfrm>
            <a:off x="800735" y="173355"/>
            <a:ext cx="10610850" cy="5438140"/>
          </a:xfrm>
          <a:noFill/>
          <a:ln>
            <a:noFill/>
          </a:ln>
        </p:spPr>
        <p:txBody>
          <a:bodyPr anchor="ctr">
            <a:norm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3555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．并列共存关系： （有此有彼式 ）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指构成话题的诸要素之间存在着一种平等并列的关系，几个要素可以</a:t>
            </a:r>
            <a:r>
              <a:rPr lang="zh-CN" altLang="en-US" sz="3555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同时共存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</a:t>
            </a:r>
            <a:r>
              <a:rPr lang="zh-CN" altLang="en-US" sz="3555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“和而不同”：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“既要做到‘和’，又要做到‘不同’”，意即“既要善于调和矛盾，与别人和谐相处，同时又要有不同于别人的独立见解，不能随风倒、随大流”。   </a:t>
            </a:r>
            <a:b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</a:t>
            </a:r>
            <a:r>
              <a:rPr lang="en-US" altLang="zh-CN" sz="355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</a:t>
            </a:r>
            <a:r>
              <a:rPr lang="zh-CN" altLang="en-US" sz="355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谦虚与表现”：</a:t>
            </a:r>
            <a:r>
              <a:rPr lang="zh-CN" altLang="en-US" sz="355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既要谦虚待人，又要善于表现自己。</a:t>
            </a:r>
            <a:br>
              <a:rPr lang="zh-CN" altLang="en-US" sz="355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</a:br>
            <a:r>
              <a:rPr lang="zh-CN" altLang="en-US" sz="3550" b="1" dirty="0">
                <a:latin typeface="Arial" panose="020B0604020202020204" pitchFamily="34" charset="0"/>
                <a:ea typeface="楷体_GB2312" pitchFamily="1" charset="-122"/>
                <a:sym typeface="+mn-ea"/>
              </a:rPr>
              <a:t>       </a:t>
            </a:r>
            <a:r>
              <a:rPr lang="zh-CN" altLang="en-US" sz="3555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如</a:t>
            </a:r>
            <a:r>
              <a:rPr lang="en-US" altLang="zh-CN" sz="355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“成人与成才”</a:t>
            </a:r>
            <a:r>
              <a:rPr lang="zh-CN" altLang="en-US" sz="355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：</a:t>
            </a:r>
            <a:r>
              <a:rPr lang="zh-CN" altLang="en-US" sz="3550" b="1" dirty="0">
                <a:latin typeface="Times New Roman" panose="02020603050405020304" pitchFamily="18" charset="0"/>
                <a:ea typeface="宋体" panose="02010600030101010101" pitchFamily="2" charset="-122"/>
                <a:sym typeface="+mn-ea"/>
              </a:rPr>
              <a:t>既要成人，也要成才。</a:t>
            </a:r>
            <a:endParaRPr lang="zh-CN" altLang="en-US" sz="355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标题 94210"/>
          <p:cNvSpPr>
            <a:spLocks noGrp="1"/>
          </p:cNvSpPr>
          <p:nvPr>
            <p:ph type="title"/>
          </p:nvPr>
        </p:nvSpPr>
        <p:spPr>
          <a:xfrm>
            <a:off x="979170" y="405130"/>
            <a:ext cx="10151745" cy="2146300"/>
          </a:xfrm>
          <a:noFill/>
          <a:ln>
            <a:noFill/>
          </a:ln>
        </p:spPr>
        <p:txBody>
          <a:bodyPr anchor="ctr">
            <a:normAutofit fontScale="90000"/>
          </a:bodyPr>
          <a:lstStyle/>
          <a:p>
            <a:pPr algn="l">
              <a:spcBef>
                <a:spcPct val="50000"/>
              </a:spcBef>
            </a:pP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．条件关系：（有此就有彼式 ）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指构成话题的诸要素之间存在着一种条件关系，也有可能</a:t>
            </a:r>
            <a:r>
              <a:rPr lang="zh-CN" altLang="en-US" sz="4000" b="1" u="sng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几个要素间互为条件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b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</a:b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如“人文素养与发展”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立业与做人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”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16040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9、12、15、20、23、27、28"/>
  <p:tag name="KSO_WM_TEMPLATE_CATEGORY" val="custom"/>
  <p:tag name="KSO_WM_TEMPLATE_INDEX" val="160400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7172947"/>
  <p:tag name="MH_LIBRARY" val="CONTENTS"/>
  <p:tag name="MH_TYPE" val="NUMBER"/>
  <p:tag name="ID" val="547110"/>
  <p:tag name="MH_ORDER" val="NUMBER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0990_1"/>
  <p:tag name="KSO_WM_TEMPLATE_SUBCATEGORY" val="0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160400"/>
  <p:tag name="KSO_WM_SLIDE_TYPE" val="title"/>
  <p:tag name="KSO_WM_SLIDE_SUBTYPE" val="pureTxt"/>
  <p:tag name="KSO_WM_SLIDE_LAYOUT" val="a_b"/>
  <p:tag name="KSO_WM_SLIDE_LAYOUT_CNT" val="1_1"/>
  <p:tag name="KSO_WM_TEMPLATE_THUMBS_INDEX" val="1、6、7、8、9、10、11、12、13、15"/>
  <p:tag name="KSO_WM_TEMPLATE_MASTER_TYPE" val="1"/>
  <p:tag name="KSO_WM_TEMPLATE_COLOR_TYPE" val="1"/>
  <p:tag name="KSO_WM_TEMPLATE_MASTER_THUMB_INDEX" val="1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PRESET_TEXT" val="时光小店"/>
  <p:tag name="KSO_WM_UNIT_NOCLEAR" val="0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0990_1*a*1"/>
  <p:tag name="KSO_WM_TEMPLATE_CATEGORY" val="custom"/>
  <p:tag name="KSO_WM_TEMPLATE_INDEX" val="20200990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604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9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0530A99PPBG">
  <a:themeElements>
    <a:clrScheme name="112">
      <a:dk1>
        <a:srgbClr val="3D3F41"/>
      </a:dk1>
      <a:lt1>
        <a:srgbClr val="FFFFFF"/>
      </a:lt1>
      <a:dk2>
        <a:srgbClr val="454749"/>
      </a:dk2>
      <a:lt2>
        <a:srgbClr val="EAF5FC"/>
      </a:lt2>
      <a:accent1>
        <a:srgbClr val="64606D"/>
      </a:accent1>
      <a:accent2>
        <a:srgbClr val="B99179"/>
      </a:accent2>
      <a:accent3>
        <a:srgbClr val="9994A6"/>
      </a:accent3>
      <a:accent4>
        <a:srgbClr val="CDB7CD"/>
      </a:accent4>
      <a:accent5>
        <a:srgbClr val="B9D9E7"/>
      </a:accent5>
      <a:accent6>
        <a:srgbClr val="FFC000"/>
      </a:accent6>
      <a:hlink>
        <a:srgbClr val="00B0F0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3282</Words>
  <Application>Microsoft Office PowerPoint</Application>
  <PresentationFormat>自定义</PresentationFormat>
  <Paragraphs>215</Paragraphs>
  <Slides>38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38</vt:i4>
      </vt:variant>
    </vt:vector>
  </HeadingPairs>
  <TitlesOfParts>
    <vt:vector size="40" baseType="lpstr">
      <vt:lpstr>Office 主题</vt:lpstr>
      <vt:lpstr>A000120140530A99PPBG</vt:lpstr>
      <vt:lpstr>关系型话题作文的 审题立意与构思 </vt:lpstr>
      <vt:lpstr>    所谓关系型作文话题，就是由两个或两个以上的词语或短语并列组合而成的一种作文形式，在具体操作上必须兼顾话题构成的各个要素，清楚地点明其间关系，不可顾此失彼。 </vt:lpstr>
      <vt:lpstr>一、关系型作文的特点</vt:lpstr>
      <vt:lpstr>PowerPoint 演示文稿</vt:lpstr>
      <vt:lpstr>二、关系型作文话题类型有：</vt:lpstr>
      <vt:lpstr>2．是非取舍关系：（有此无彼式）指关系型话题的诸要素之间是一是一非、一对一错的关系，对它们只能有所取舍选择。不是只要“是”，不分析“非”，而是扬“是”，辟“非”，正确认识、对待、处理其人或其事。    如“偏见与关爱”：要消除偏见，勇于关爱。      如“向前看与向钱看”：要一切向前看，决不能一切向钱看。      如“自信·自满·自负”：我们可以理解为“要自信，不能自满，更不能自负”。      还有“热情与冷漠”、“顽固与执着”等也是这样的关系。   </vt:lpstr>
      <vt:lpstr>3、并非绝对关系：指构成话题的诸要素之间存在着某种关系，但这种关系不是一成不变的，也可称之为有此未必有彼式。写作时不能走向绝对化，造成观点走向极端，经不起推敲。      如“名师与高徒”可理解为“名师出高徒”，也可理解为“名师未必出高徒”，或“高徒未必出自名师”。        如“痛苦与成功”：成功来自痛苦的磨砺，但痛苦之后不全是成功，成功也并非全部源自痛苦。  </vt:lpstr>
      <vt:lpstr>4．并列共存关系： （有此有彼式 ）指构成话题的诸要素之间存在着一种平等并列的关系，几个要素可以同时共存。     如“和而不同”：“既要做到‘和’，又要做到‘不同’”，意即“既要善于调和矛盾，与别人和谐相处，同时又要有不同于别人的独立见解，不能随风倒、随大流”。        如“谦虚与表现”：既要谦虚待人，又要善于表现自己。        如“成人与成才”：既要成人，也要成才。</vt:lpstr>
      <vt:lpstr>5．条件关系：（有此就有彼式 ）指构成话题的诸要素之间存在着一种条件关系，也有可能几个要素间互为条件。     如“人文素养与发展”“立业与做人”。</vt:lpstr>
      <vt:lpstr>三、关系型作文常见的审题立意的误区、解决方法</vt:lpstr>
      <vt:lpstr>四、关系型作文如何审题立意</vt:lpstr>
      <vt:lpstr>训练1：阅读下面材料，按要求作文。</vt:lpstr>
      <vt:lpstr>PowerPoint 演示文稿</vt:lpstr>
      <vt:lpstr>训练2：阅读下面材料，按要求作文。</vt:lpstr>
      <vt:lpstr>在比较中确立角度</vt:lpstr>
      <vt:lpstr>    五、立意练习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关系型话题作文的 审题立意与构思 </dc:title>
  <dc:creator>Administrator</dc:creator>
  <cp:lastModifiedBy>Administrator</cp:lastModifiedBy>
  <cp:revision>19</cp:revision>
  <dcterms:created xsi:type="dcterms:W3CDTF">2018-11-24T02:28:00Z</dcterms:created>
  <dcterms:modified xsi:type="dcterms:W3CDTF">2021-11-24T06:10:22Z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