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6"/>
  </p:notesMasterIdLst>
  <p:sldIdLst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者" initials="作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23F7"/>
    <a:srgbClr val="060998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84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0" Type="http://schemas.openxmlformats.org/officeDocument/2006/relationships/commentAuthors" Target="commentAuthors.xml"/><Relationship Id="rId4" Type="http://schemas.openxmlformats.org/officeDocument/2006/relationships/slide" Target="slides/slide2.xml"/><Relationship Id="rId39" Type="http://schemas.openxmlformats.org/officeDocument/2006/relationships/tableStyles" Target="tableStyles.xml"/><Relationship Id="rId38" Type="http://schemas.openxmlformats.org/officeDocument/2006/relationships/viewProps" Target="viewProps.xml"/><Relationship Id="rId37" Type="http://schemas.openxmlformats.org/officeDocument/2006/relationships/presProps" Target="presProps.xml"/><Relationship Id="rId36" Type="http://schemas.openxmlformats.org/officeDocument/2006/relationships/notesMaster" Target="notesMasters/notesMaster1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384300" y="2955925"/>
            <a:ext cx="9427198" cy="995563"/>
          </a:xfrm>
        </p:spPr>
        <p:txBody>
          <a:bodyPr anchor="b">
            <a:normAutofit/>
          </a:bodyPr>
          <a:lstStyle>
            <a:lvl1pPr algn="ctr"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84300" y="4206875"/>
            <a:ext cx="9427198" cy="504825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8" name="直接连接符 7"/>
          <p:cNvCxnSpPr/>
          <p:nvPr/>
        </p:nvCxnSpPr>
        <p:spPr>
          <a:xfrm>
            <a:off x="3803450" y="4086990"/>
            <a:ext cx="4588898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1155700" y="551543"/>
            <a:ext cx="10173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1A95A-99EC-40FA-BA12-6E77D95533C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5AF4-D76D-4D43-B954-22D0CAD049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1A95A-99EC-40FA-BA12-6E77D95533C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5AF4-D76D-4D43-B954-22D0CAD049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1A95A-99EC-40FA-BA12-6E77D95533C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5AF4-D76D-4D43-B954-22D0CAD049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1A95A-99EC-40FA-BA12-6E77D95533C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A5AF4-D76D-4D43-B954-22D0CAD049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81100" y="365125"/>
            <a:ext cx="10172700" cy="1325563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1100" y="1825625"/>
            <a:ext cx="10172700" cy="435133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33"/>
          <p:cNvSpPr/>
          <p:nvPr/>
        </p:nvSpPr>
        <p:spPr bwMode="auto">
          <a:xfrm>
            <a:off x="2348564" y="1760517"/>
            <a:ext cx="3069320" cy="1951469"/>
          </a:xfrm>
          <a:custGeom>
            <a:avLst/>
            <a:gdLst>
              <a:gd name="T0" fmla="*/ 118 w 118"/>
              <a:gd name="T1" fmla="*/ 0 h 206"/>
              <a:gd name="T2" fmla="*/ 115 w 118"/>
              <a:gd name="T3" fmla="*/ 1 h 206"/>
              <a:gd name="T4" fmla="*/ 107 w 118"/>
              <a:gd name="T5" fmla="*/ 4 h 206"/>
              <a:gd name="T6" fmla="*/ 81 w 118"/>
              <a:gd name="T7" fmla="*/ 18 h 206"/>
              <a:gd name="T8" fmla="*/ 65 w 118"/>
              <a:gd name="T9" fmla="*/ 29 h 206"/>
              <a:gd name="T10" fmla="*/ 57 w 118"/>
              <a:gd name="T11" fmla="*/ 36 h 206"/>
              <a:gd name="T12" fmla="*/ 49 w 118"/>
              <a:gd name="T13" fmla="*/ 43 h 206"/>
              <a:gd name="T14" fmla="*/ 34 w 118"/>
              <a:gd name="T15" fmla="*/ 61 h 206"/>
              <a:gd name="T16" fmla="*/ 28 w 118"/>
              <a:gd name="T17" fmla="*/ 70 h 206"/>
              <a:gd name="T18" fmla="*/ 25 w 118"/>
              <a:gd name="T19" fmla="*/ 75 h 206"/>
              <a:gd name="T20" fmla="*/ 22 w 118"/>
              <a:gd name="T21" fmla="*/ 81 h 206"/>
              <a:gd name="T22" fmla="*/ 17 w 118"/>
              <a:gd name="T23" fmla="*/ 92 h 206"/>
              <a:gd name="T24" fmla="*/ 13 w 118"/>
              <a:gd name="T25" fmla="*/ 103 h 206"/>
              <a:gd name="T26" fmla="*/ 9 w 118"/>
              <a:gd name="T27" fmla="*/ 114 h 206"/>
              <a:gd name="T28" fmla="*/ 7 w 118"/>
              <a:gd name="T29" fmla="*/ 125 h 206"/>
              <a:gd name="T30" fmla="*/ 5 w 118"/>
              <a:gd name="T31" fmla="*/ 136 h 206"/>
              <a:gd name="T32" fmla="*/ 4 w 118"/>
              <a:gd name="T33" fmla="*/ 146 h 206"/>
              <a:gd name="T34" fmla="*/ 4 w 118"/>
              <a:gd name="T35" fmla="*/ 157 h 206"/>
              <a:gd name="T36" fmla="*/ 4 w 118"/>
              <a:gd name="T37" fmla="*/ 161 h 206"/>
              <a:gd name="T38" fmla="*/ 4 w 118"/>
              <a:gd name="T39" fmla="*/ 166 h 206"/>
              <a:gd name="T40" fmla="*/ 4 w 118"/>
              <a:gd name="T41" fmla="*/ 175 h 206"/>
              <a:gd name="T42" fmla="*/ 4 w 118"/>
              <a:gd name="T43" fmla="*/ 182 h 206"/>
              <a:gd name="T44" fmla="*/ 6 w 118"/>
              <a:gd name="T45" fmla="*/ 195 h 206"/>
              <a:gd name="T46" fmla="*/ 7 w 118"/>
              <a:gd name="T47" fmla="*/ 206 h 206"/>
              <a:gd name="T48" fmla="*/ 5 w 118"/>
              <a:gd name="T49" fmla="*/ 195 h 206"/>
              <a:gd name="T50" fmla="*/ 2 w 118"/>
              <a:gd name="T51" fmla="*/ 183 h 206"/>
              <a:gd name="T52" fmla="*/ 1 w 118"/>
              <a:gd name="T53" fmla="*/ 175 h 206"/>
              <a:gd name="T54" fmla="*/ 1 w 118"/>
              <a:gd name="T55" fmla="*/ 166 h 206"/>
              <a:gd name="T56" fmla="*/ 0 w 118"/>
              <a:gd name="T57" fmla="*/ 161 h 206"/>
              <a:gd name="T58" fmla="*/ 0 w 118"/>
              <a:gd name="T59" fmla="*/ 157 h 206"/>
              <a:gd name="T60" fmla="*/ 0 w 118"/>
              <a:gd name="T61" fmla="*/ 146 h 206"/>
              <a:gd name="T62" fmla="*/ 1 w 118"/>
              <a:gd name="T63" fmla="*/ 135 h 206"/>
              <a:gd name="T64" fmla="*/ 2 w 118"/>
              <a:gd name="T65" fmla="*/ 124 h 206"/>
              <a:gd name="T66" fmla="*/ 4 w 118"/>
              <a:gd name="T67" fmla="*/ 113 h 206"/>
              <a:gd name="T68" fmla="*/ 8 w 118"/>
              <a:gd name="T69" fmla="*/ 101 h 206"/>
              <a:gd name="T70" fmla="*/ 12 w 118"/>
              <a:gd name="T71" fmla="*/ 90 h 206"/>
              <a:gd name="T72" fmla="*/ 17 w 118"/>
              <a:gd name="T73" fmla="*/ 78 h 206"/>
              <a:gd name="T74" fmla="*/ 20 w 118"/>
              <a:gd name="T75" fmla="*/ 73 h 206"/>
              <a:gd name="T76" fmla="*/ 23 w 118"/>
              <a:gd name="T77" fmla="*/ 68 h 206"/>
              <a:gd name="T78" fmla="*/ 30 w 118"/>
              <a:gd name="T79" fmla="*/ 57 h 206"/>
              <a:gd name="T80" fmla="*/ 46 w 118"/>
              <a:gd name="T81" fmla="*/ 40 h 206"/>
              <a:gd name="T82" fmla="*/ 54 w 118"/>
              <a:gd name="T83" fmla="*/ 32 h 206"/>
              <a:gd name="T84" fmla="*/ 63 w 118"/>
              <a:gd name="T85" fmla="*/ 26 h 206"/>
              <a:gd name="T86" fmla="*/ 80 w 118"/>
              <a:gd name="T87" fmla="*/ 15 h 206"/>
              <a:gd name="T88" fmla="*/ 107 w 118"/>
              <a:gd name="T89" fmla="*/ 3 h 206"/>
              <a:gd name="T90" fmla="*/ 115 w 118"/>
              <a:gd name="T91" fmla="*/ 1 h 206"/>
              <a:gd name="T92" fmla="*/ 118 w 118"/>
              <a:gd name="T93" fmla="*/ 0 h 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18" h="206">
                <a:moveTo>
                  <a:pt x="118" y="0"/>
                </a:moveTo>
                <a:cubicBezTo>
                  <a:pt x="118" y="0"/>
                  <a:pt x="117" y="1"/>
                  <a:pt x="115" y="1"/>
                </a:cubicBezTo>
                <a:cubicBezTo>
                  <a:pt x="113" y="2"/>
                  <a:pt x="111" y="3"/>
                  <a:pt x="107" y="4"/>
                </a:cubicBezTo>
                <a:cubicBezTo>
                  <a:pt x="101" y="7"/>
                  <a:pt x="92" y="11"/>
                  <a:pt x="81" y="18"/>
                </a:cubicBezTo>
                <a:cubicBezTo>
                  <a:pt x="76" y="21"/>
                  <a:pt x="71" y="25"/>
                  <a:pt x="65" y="29"/>
                </a:cubicBezTo>
                <a:cubicBezTo>
                  <a:pt x="63" y="31"/>
                  <a:pt x="60" y="33"/>
                  <a:pt x="57" y="36"/>
                </a:cubicBezTo>
                <a:cubicBezTo>
                  <a:pt x="55" y="38"/>
                  <a:pt x="52" y="40"/>
                  <a:pt x="49" y="43"/>
                </a:cubicBezTo>
                <a:cubicBezTo>
                  <a:pt x="44" y="48"/>
                  <a:pt x="39" y="54"/>
                  <a:pt x="34" y="61"/>
                </a:cubicBezTo>
                <a:cubicBezTo>
                  <a:pt x="32" y="64"/>
                  <a:pt x="30" y="67"/>
                  <a:pt x="28" y="70"/>
                </a:cubicBezTo>
                <a:cubicBezTo>
                  <a:pt x="25" y="75"/>
                  <a:pt x="25" y="75"/>
                  <a:pt x="25" y="75"/>
                </a:cubicBezTo>
                <a:cubicBezTo>
                  <a:pt x="22" y="81"/>
                  <a:pt x="22" y="81"/>
                  <a:pt x="22" y="81"/>
                </a:cubicBezTo>
                <a:cubicBezTo>
                  <a:pt x="20" y="84"/>
                  <a:pt x="18" y="88"/>
                  <a:pt x="17" y="92"/>
                </a:cubicBezTo>
                <a:cubicBezTo>
                  <a:pt x="15" y="95"/>
                  <a:pt x="14" y="99"/>
                  <a:pt x="13" y="103"/>
                </a:cubicBezTo>
                <a:cubicBezTo>
                  <a:pt x="12" y="106"/>
                  <a:pt x="10" y="110"/>
                  <a:pt x="9" y="114"/>
                </a:cubicBezTo>
                <a:cubicBezTo>
                  <a:pt x="9" y="118"/>
                  <a:pt x="8" y="121"/>
                  <a:pt x="7" y="125"/>
                </a:cubicBezTo>
                <a:cubicBezTo>
                  <a:pt x="6" y="129"/>
                  <a:pt x="6" y="132"/>
                  <a:pt x="5" y="136"/>
                </a:cubicBezTo>
                <a:cubicBezTo>
                  <a:pt x="5" y="140"/>
                  <a:pt x="5" y="143"/>
                  <a:pt x="4" y="146"/>
                </a:cubicBezTo>
                <a:cubicBezTo>
                  <a:pt x="4" y="150"/>
                  <a:pt x="4" y="153"/>
                  <a:pt x="4" y="157"/>
                </a:cubicBezTo>
                <a:cubicBezTo>
                  <a:pt x="4" y="158"/>
                  <a:pt x="4" y="160"/>
                  <a:pt x="4" y="161"/>
                </a:cubicBezTo>
                <a:cubicBezTo>
                  <a:pt x="4" y="163"/>
                  <a:pt x="4" y="164"/>
                  <a:pt x="4" y="166"/>
                </a:cubicBezTo>
                <a:cubicBezTo>
                  <a:pt x="4" y="169"/>
                  <a:pt x="4" y="172"/>
                  <a:pt x="4" y="175"/>
                </a:cubicBezTo>
                <a:cubicBezTo>
                  <a:pt x="4" y="177"/>
                  <a:pt x="4" y="180"/>
                  <a:pt x="4" y="182"/>
                </a:cubicBezTo>
                <a:cubicBezTo>
                  <a:pt x="5" y="187"/>
                  <a:pt x="5" y="192"/>
                  <a:pt x="6" y="195"/>
                </a:cubicBezTo>
                <a:cubicBezTo>
                  <a:pt x="6" y="202"/>
                  <a:pt x="7" y="206"/>
                  <a:pt x="7" y="206"/>
                </a:cubicBezTo>
                <a:cubicBezTo>
                  <a:pt x="7" y="206"/>
                  <a:pt x="6" y="202"/>
                  <a:pt x="5" y="195"/>
                </a:cubicBezTo>
                <a:cubicBezTo>
                  <a:pt x="4" y="192"/>
                  <a:pt x="3" y="188"/>
                  <a:pt x="2" y="183"/>
                </a:cubicBezTo>
                <a:cubicBezTo>
                  <a:pt x="2" y="180"/>
                  <a:pt x="2" y="178"/>
                  <a:pt x="1" y="175"/>
                </a:cubicBezTo>
                <a:cubicBezTo>
                  <a:pt x="1" y="172"/>
                  <a:pt x="1" y="169"/>
                  <a:pt x="1" y="166"/>
                </a:cubicBezTo>
                <a:cubicBezTo>
                  <a:pt x="0" y="165"/>
                  <a:pt x="0" y="163"/>
                  <a:pt x="0" y="161"/>
                </a:cubicBezTo>
                <a:cubicBezTo>
                  <a:pt x="0" y="160"/>
                  <a:pt x="0" y="158"/>
                  <a:pt x="0" y="157"/>
                </a:cubicBezTo>
                <a:cubicBezTo>
                  <a:pt x="0" y="153"/>
                  <a:pt x="0" y="150"/>
                  <a:pt x="0" y="146"/>
                </a:cubicBezTo>
                <a:cubicBezTo>
                  <a:pt x="0" y="143"/>
                  <a:pt x="1" y="139"/>
                  <a:pt x="1" y="135"/>
                </a:cubicBezTo>
                <a:cubicBezTo>
                  <a:pt x="1" y="132"/>
                  <a:pt x="2" y="128"/>
                  <a:pt x="2" y="124"/>
                </a:cubicBezTo>
                <a:cubicBezTo>
                  <a:pt x="3" y="120"/>
                  <a:pt x="4" y="117"/>
                  <a:pt x="4" y="113"/>
                </a:cubicBezTo>
                <a:cubicBezTo>
                  <a:pt x="5" y="109"/>
                  <a:pt x="6" y="105"/>
                  <a:pt x="8" y="101"/>
                </a:cubicBezTo>
                <a:cubicBezTo>
                  <a:pt x="9" y="97"/>
                  <a:pt x="10" y="93"/>
                  <a:pt x="12" y="90"/>
                </a:cubicBezTo>
                <a:cubicBezTo>
                  <a:pt x="13" y="86"/>
                  <a:pt x="15" y="82"/>
                  <a:pt x="17" y="78"/>
                </a:cubicBezTo>
                <a:cubicBezTo>
                  <a:pt x="20" y="73"/>
                  <a:pt x="20" y="73"/>
                  <a:pt x="20" y="73"/>
                </a:cubicBezTo>
                <a:cubicBezTo>
                  <a:pt x="23" y="68"/>
                  <a:pt x="23" y="68"/>
                  <a:pt x="23" y="68"/>
                </a:cubicBezTo>
                <a:cubicBezTo>
                  <a:pt x="25" y="64"/>
                  <a:pt x="28" y="61"/>
                  <a:pt x="30" y="57"/>
                </a:cubicBezTo>
                <a:cubicBezTo>
                  <a:pt x="35" y="51"/>
                  <a:pt x="40" y="45"/>
                  <a:pt x="46" y="40"/>
                </a:cubicBezTo>
                <a:cubicBezTo>
                  <a:pt x="49" y="37"/>
                  <a:pt x="52" y="35"/>
                  <a:pt x="54" y="32"/>
                </a:cubicBezTo>
                <a:cubicBezTo>
                  <a:pt x="57" y="30"/>
                  <a:pt x="60" y="27"/>
                  <a:pt x="63" y="26"/>
                </a:cubicBezTo>
                <a:cubicBezTo>
                  <a:pt x="69" y="21"/>
                  <a:pt x="74" y="18"/>
                  <a:pt x="80" y="15"/>
                </a:cubicBezTo>
                <a:cubicBezTo>
                  <a:pt x="91" y="9"/>
                  <a:pt x="100" y="6"/>
                  <a:pt x="107" y="3"/>
                </a:cubicBezTo>
                <a:cubicBezTo>
                  <a:pt x="110" y="2"/>
                  <a:pt x="113" y="2"/>
                  <a:pt x="115" y="1"/>
                </a:cubicBezTo>
                <a:cubicBezTo>
                  <a:pt x="117" y="1"/>
                  <a:pt x="118" y="0"/>
                  <a:pt x="118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9" name="Freeform 34"/>
          <p:cNvSpPr/>
          <p:nvPr/>
        </p:nvSpPr>
        <p:spPr bwMode="auto">
          <a:xfrm>
            <a:off x="5246436" y="2484960"/>
            <a:ext cx="4590933" cy="2637322"/>
          </a:xfrm>
          <a:custGeom>
            <a:avLst/>
            <a:gdLst>
              <a:gd name="T0" fmla="*/ 165 w 196"/>
              <a:gd name="T1" fmla="*/ 0 h 263"/>
              <a:gd name="T2" fmla="*/ 173 w 196"/>
              <a:gd name="T3" fmla="*/ 15 h 263"/>
              <a:gd name="T4" fmla="*/ 189 w 196"/>
              <a:gd name="T5" fmla="*/ 56 h 263"/>
              <a:gd name="T6" fmla="*/ 194 w 196"/>
              <a:gd name="T7" fmla="*/ 85 h 263"/>
              <a:gd name="T8" fmla="*/ 195 w 196"/>
              <a:gd name="T9" fmla="*/ 118 h 263"/>
              <a:gd name="T10" fmla="*/ 188 w 196"/>
              <a:gd name="T11" fmla="*/ 153 h 263"/>
              <a:gd name="T12" fmla="*/ 172 w 196"/>
              <a:gd name="T13" fmla="*/ 186 h 263"/>
              <a:gd name="T14" fmla="*/ 148 w 196"/>
              <a:gd name="T15" fmla="*/ 215 h 263"/>
              <a:gd name="T16" fmla="*/ 120 w 196"/>
              <a:gd name="T17" fmla="*/ 235 h 263"/>
              <a:gd name="T18" fmla="*/ 89 w 196"/>
              <a:gd name="T19" fmla="*/ 249 h 263"/>
              <a:gd name="T20" fmla="*/ 61 w 196"/>
              <a:gd name="T21" fmla="*/ 257 h 263"/>
              <a:gd name="T22" fmla="*/ 17 w 196"/>
              <a:gd name="T23" fmla="*/ 262 h 263"/>
              <a:gd name="T24" fmla="*/ 0 w 196"/>
              <a:gd name="T25" fmla="*/ 262 h 263"/>
              <a:gd name="T26" fmla="*/ 17 w 196"/>
              <a:gd name="T27" fmla="*/ 261 h 263"/>
              <a:gd name="T28" fmla="*/ 60 w 196"/>
              <a:gd name="T29" fmla="*/ 254 h 263"/>
              <a:gd name="T30" fmla="*/ 117 w 196"/>
              <a:gd name="T31" fmla="*/ 231 h 263"/>
              <a:gd name="T32" fmla="*/ 145 w 196"/>
              <a:gd name="T33" fmla="*/ 211 h 263"/>
              <a:gd name="T34" fmla="*/ 167 w 196"/>
              <a:gd name="T35" fmla="*/ 183 h 263"/>
              <a:gd name="T36" fmla="*/ 183 w 196"/>
              <a:gd name="T37" fmla="*/ 151 h 263"/>
              <a:gd name="T38" fmla="*/ 190 w 196"/>
              <a:gd name="T39" fmla="*/ 118 h 263"/>
              <a:gd name="T40" fmla="*/ 190 w 196"/>
              <a:gd name="T41" fmla="*/ 85 h 263"/>
              <a:gd name="T42" fmla="*/ 186 w 196"/>
              <a:gd name="T43" fmla="*/ 57 h 263"/>
              <a:gd name="T44" fmla="*/ 172 w 196"/>
              <a:gd name="T45" fmla="*/ 15 h 263"/>
              <a:gd name="T46" fmla="*/ 165 w 196"/>
              <a:gd name="T47" fmla="*/ 0 h 2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96" h="263">
                <a:moveTo>
                  <a:pt x="165" y="0"/>
                </a:moveTo>
                <a:cubicBezTo>
                  <a:pt x="165" y="0"/>
                  <a:pt x="169" y="5"/>
                  <a:pt x="173" y="15"/>
                </a:cubicBezTo>
                <a:cubicBezTo>
                  <a:pt x="178" y="24"/>
                  <a:pt x="184" y="38"/>
                  <a:pt x="189" y="56"/>
                </a:cubicBezTo>
                <a:cubicBezTo>
                  <a:pt x="191" y="65"/>
                  <a:pt x="193" y="75"/>
                  <a:pt x="194" y="85"/>
                </a:cubicBezTo>
                <a:cubicBezTo>
                  <a:pt x="195" y="95"/>
                  <a:pt x="196" y="107"/>
                  <a:pt x="195" y="118"/>
                </a:cubicBezTo>
                <a:cubicBezTo>
                  <a:pt x="194" y="130"/>
                  <a:pt x="192" y="142"/>
                  <a:pt x="188" y="153"/>
                </a:cubicBezTo>
                <a:cubicBezTo>
                  <a:pt x="184" y="165"/>
                  <a:pt x="179" y="176"/>
                  <a:pt x="172" y="186"/>
                </a:cubicBezTo>
                <a:cubicBezTo>
                  <a:pt x="165" y="197"/>
                  <a:pt x="157" y="206"/>
                  <a:pt x="148" y="215"/>
                </a:cubicBezTo>
                <a:cubicBezTo>
                  <a:pt x="139" y="223"/>
                  <a:pt x="130" y="230"/>
                  <a:pt x="120" y="235"/>
                </a:cubicBezTo>
                <a:cubicBezTo>
                  <a:pt x="109" y="241"/>
                  <a:pt x="99" y="246"/>
                  <a:pt x="89" y="249"/>
                </a:cubicBezTo>
                <a:cubicBezTo>
                  <a:pt x="79" y="253"/>
                  <a:pt x="70" y="255"/>
                  <a:pt x="61" y="257"/>
                </a:cubicBezTo>
                <a:cubicBezTo>
                  <a:pt x="43" y="261"/>
                  <a:pt x="28" y="262"/>
                  <a:pt x="17" y="262"/>
                </a:cubicBezTo>
                <a:cubicBezTo>
                  <a:pt x="6" y="263"/>
                  <a:pt x="0" y="262"/>
                  <a:pt x="0" y="262"/>
                </a:cubicBezTo>
                <a:cubicBezTo>
                  <a:pt x="0" y="262"/>
                  <a:pt x="6" y="262"/>
                  <a:pt x="17" y="261"/>
                </a:cubicBezTo>
                <a:cubicBezTo>
                  <a:pt x="27" y="260"/>
                  <a:pt x="42" y="258"/>
                  <a:pt x="60" y="254"/>
                </a:cubicBezTo>
                <a:cubicBezTo>
                  <a:pt x="78" y="249"/>
                  <a:pt x="98" y="243"/>
                  <a:pt x="117" y="231"/>
                </a:cubicBezTo>
                <a:cubicBezTo>
                  <a:pt x="127" y="225"/>
                  <a:pt x="136" y="219"/>
                  <a:pt x="145" y="211"/>
                </a:cubicBezTo>
                <a:cubicBezTo>
                  <a:pt x="153" y="203"/>
                  <a:pt x="161" y="193"/>
                  <a:pt x="167" y="183"/>
                </a:cubicBezTo>
                <a:cubicBezTo>
                  <a:pt x="174" y="173"/>
                  <a:pt x="179" y="163"/>
                  <a:pt x="183" y="151"/>
                </a:cubicBezTo>
                <a:cubicBezTo>
                  <a:pt x="186" y="140"/>
                  <a:pt x="189" y="129"/>
                  <a:pt x="190" y="118"/>
                </a:cubicBezTo>
                <a:cubicBezTo>
                  <a:pt x="191" y="107"/>
                  <a:pt x="191" y="96"/>
                  <a:pt x="190" y="85"/>
                </a:cubicBezTo>
                <a:cubicBezTo>
                  <a:pt x="190" y="75"/>
                  <a:pt x="188" y="65"/>
                  <a:pt x="186" y="57"/>
                </a:cubicBezTo>
                <a:cubicBezTo>
                  <a:pt x="182" y="39"/>
                  <a:pt x="177" y="25"/>
                  <a:pt x="172" y="15"/>
                </a:cubicBezTo>
                <a:cubicBezTo>
                  <a:pt x="168" y="5"/>
                  <a:pt x="165" y="0"/>
                  <a:pt x="165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857625" y="2210359"/>
            <a:ext cx="4504460" cy="1369989"/>
          </a:xfrm>
        </p:spPr>
        <p:txBody>
          <a:bodyPr anchor="b">
            <a:normAutofit/>
          </a:bodyPr>
          <a:lstStyle>
            <a:lvl1pPr algn="ctr">
              <a:defRPr sz="5400" b="1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851701" y="3693785"/>
            <a:ext cx="4516310" cy="618819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81100" y="365125"/>
            <a:ext cx="10173600" cy="1325563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1100" y="1825625"/>
            <a:ext cx="49530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0" name="内容占位符 2"/>
          <p:cNvSpPr>
            <a:spLocks noGrp="1"/>
          </p:cNvSpPr>
          <p:nvPr>
            <p:ph sz="half" idx="13"/>
          </p:nvPr>
        </p:nvSpPr>
        <p:spPr>
          <a:xfrm>
            <a:off x="6400800" y="1825625"/>
            <a:ext cx="49530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3649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3649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384300" y="2349443"/>
            <a:ext cx="9427198" cy="1325563"/>
          </a:xfrm>
        </p:spPr>
        <p:txBody>
          <a:bodyPr anchor="b">
            <a:normAutofit/>
          </a:bodyPr>
          <a:lstStyle>
            <a:lvl1pPr algn="dist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384300" y="3914775"/>
            <a:ext cx="9427198" cy="504825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编辑副标题</a:t>
            </a:r>
            <a:endParaRPr lang="zh-CN" altLang="en-US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3803450" y="3794890"/>
            <a:ext cx="4588898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19241" y="774700"/>
            <a:ext cx="3985746" cy="1600200"/>
          </a:xfrm>
        </p:spPr>
        <p:txBody>
          <a:bodyPr anchor="t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74700"/>
            <a:ext cx="6170400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019241" y="2442982"/>
            <a:ext cx="3985746" cy="373531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3.xml"/><Relationship Id="rId16" Type="http://schemas.openxmlformats.org/officeDocument/2006/relationships/tags" Target="../tags/tag2.xml"/><Relationship Id="rId15" Type="http://schemas.openxmlformats.org/officeDocument/2006/relationships/tags" Target="../tags/tag1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5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6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C91A95A-99EC-40FA-BA12-6E77D95533C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4DA5AF4-D76D-4D43-B954-22D0CAD04933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4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7.xml"/><Relationship Id="rId3" Type="http://schemas.openxmlformats.org/officeDocument/2006/relationships/image" Target="../media/image2.GIF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8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图怪兽_cb8d58d95c1033d6f96dd9cfd52d693a_6228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03490" y="5137150"/>
            <a:ext cx="1219200" cy="1219200"/>
          </a:xfrm>
          <a:prstGeom prst="rect">
            <a:avLst/>
          </a:prstGeom>
        </p:spPr>
      </p:pic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标题 2"/>
          <p:cNvSpPr/>
          <p:nvPr>
            <p:ph type="title"/>
          </p:nvPr>
        </p:nvSpPr>
        <p:spPr>
          <a:xfrm>
            <a:off x="2876550" y="2925445"/>
            <a:ext cx="6438265" cy="1369695"/>
          </a:xfrm>
        </p:spPr>
        <p:txBody>
          <a:bodyPr>
            <a:noAutofit/>
          </a:bodyPr>
          <a:p>
            <a:r>
              <a:rPr lang="zh-CN" sz="72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关系型思辨类作文审题训练</a:t>
            </a:r>
            <a:endParaRPr lang="zh-CN" altLang="en-US" sz="720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2708910" y="495300"/>
          <a:ext cx="7978775" cy="58610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2630"/>
                <a:gridCol w="1994535"/>
                <a:gridCol w="1995170"/>
                <a:gridCol w="1996440"/>
              </a:tblGrid>
              <a:tr h="59245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1">
                          <a:solidFill>
                            <a:srgbClr val="ED7D31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年份</a:t>
                      </a:r>
                      <a:endParaRPr lang="en-US" altLang="en-US" sz="3600" b="1">
                        <a:solidFill>
                          <a:srgbClr val="ED7D31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1">
                          <a:solidFill>
                            <a:srgbClr val="ED7D31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主题</a:t>
                      </a:r>
                      <a:endParaRPr lang="en-US" altLang="en-US" sz="3600" b="1">
                        <a:solidFill>
                          <a:srgbClr val="ED7D31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1">
                          <a:solidFill>
                            <a:srgbClr val="ED7D31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年份</a:t>
                      </a:r>
                      <a:endParaRPr lang="en-US" altLang="en-US" sz="3600" b="1">
                        <a:solidFill>
                          <a:srgbClr val="ED7D31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1">
                          <a:solidFill>
                            <a:srgbClr val="ED7D31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主题 </a:t>
                      </a:r>
                      <a:endParaRPr lang="en-US" altLang="en-US" sz="3600" b="1">
                        <a:solidFill>
                          <a:srgbClr val="ED7D31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49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1">
                          <a:solidFill>
                            <a:srgbClr val="7E7E7E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2021</a:t>
                      </a:r>
                      <a:endParaRPr lang="en-US" altLang="en-US" sz="3600" b="1">
                        <a:solidFill>
                          <a:srgbClr val="7E7E7E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3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1"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取与舍</a:t>
                      </a:r>
                      <a:endParaRPr lang="en-US" altLang="en-US" sz="3600" b="1"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3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1">
                          <a:solidFill>
                            <a:srgbClr val="7E7E7E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2016</a:t>
                      </a:r>
                      <a:endParaRPr lang="en-US" altLang="en-US" sz="3600" b="1">
                        <a:solidFill>
                          <a:srgbClr val="7E7E7E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3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1">
                          <a:solidFill>
                            <a:srgbClr val="0000FF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虚拟与现实 </a:t>
                      </a:r>
                      <a:endParaRPr lang="en-US" altLang="en-US" sz="3600" b="1">
                        <a:solidFill>
                          <a:srgbClr val="0000FF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3"/>
                    </a:solidFill>
                  </a:tcPr>
                </a:tc>
              </a:tr>
              <a:tr h="12058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1">
                          <a:solidFill>
                            <a:srgbClr val="7E7E7E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2020</a:t>
                      </a:r>
                      <a:endParaRPr lang="en-US" altLang="en-US" sz="3600" b="1">
                        <a:solidFill>
                          <a:srgbClr val="7E7E7E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1">
                          <a:solidFill>
                            <a:srgbClr val="0000FF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个人与家庭、社会</a:t>
                      </a:r>
                      <a:endParaRPr lang="en-US" altLang="en-US" sz="3600" b="1">
                        <a:solidFill>
                          <a:srgbClr val="0000FF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1">
                          <a:solidFill>
                            <a:srgbClr val="7E7E7E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2015</a:t>
                      </a:r>
                      <a:endParaRPr lang="en-US" altLang="en-US" sz="3600" b="1">
                        <a:solidFill>
                          <a:srgbClr val="7E7E7E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1">
                          <a:solidFill>
                            <a:srgbClr val="0000FF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文章和人品</a:t>
                      </a:r>
                      <a:endParaRPr lang="en-US" altLang="en-US" sz="3600" b="1">
                        <a:solidFill>
                          <a:srgbClr val="0000FF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49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1">
                          <a:solidFill>
                            <a:srgbClr val="7E7E7E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2019</a:t>
                      </a:r>
                      <a:endParaRPr lang="en-US" altLang="en-US" sz="3600" b="1">
                        <a:solidFill>
                          <a:srgbClr val="7E7E7E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1">
                          <a:solidFill>
                            <a:srgbClr val="0000FF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作家与读者</a:t>
                      </a:r>
                      <a:endParaRPr lang="en-US" altLang="en-US" sz="3600" b="1">
                        <a:solidFill>
                          <a:srgbClr val="0000FF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1">
                          <a:solidFill>
                            <a:srgbClr val="7E7E7E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2014</a:t>
                      </a:r>
                      <a:endParaRPr lang="en-US" altLang="en-US" sz="3600" b="1">
                        <a:solidFill>
                          <a:srgbClr val="7E7E7E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1">
                          <a:solidFill>
                            <a:srgbClr val="0000FF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门与路</a:t>
                      </a:r>
                      <a:endParaRPr lang="en-US" altLang="en-US" sz="3600" b="1">
                        <a:solidFill>
                          <a:srgbClr val="0000FF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29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1">
                          <a:solidFill>
                            <a:srgbClr val="7E7E7E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2017</a:t>
                      </a:r>
                      <a:endParaRPr lang="en-US" altLang="en-US" sz="3600" b="1">
                        <a:solidFill>
                          <a:srgbClr val="7E7E7E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1">
                          <a:solidFill>
                            <a:srgbClr val="0000FF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有字之书无字之书心灵之书</a:t>
                      </a:r>
                      <a:endParaRPr lang="en-US" altLang="en-US" sz="3600" b="1">
                        <a:solidFill>
                          <a:srgbClr val="0000FF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1">
                          <a:solidFill>
                            <a:srgbClr val="7E7E7E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2006</a:t>
                      </a:r>
                      <a:endParaRPr lang="en-US" altLang="en-US" sz="3600" b="1">
                        <a:solidFill>
                          <a:srgbClr val="7E7E7E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3600" b="1">
                          <a:solidFill>
                            <a:srgbClr val="0000FF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</a:rPr>
                        <a:t>生有所息生无所息</a:t>
                      </a:r>
                      <a:endParaRPr lang="en-US" altLang="en-US" sz="3600" b="1">
                        <a:solidFill>
                          <a:srgbClr val="0000FF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0" name="文本框 99"/>
          <p:cNvSpPr txBox="1"/>
          <p:nvPr/>
        </p:nvSpPr>
        <p:spPr>
          <a:xfrm>
            <a:off x="809625" y="2870200"/>
            <a:ext cx="1988820" cy="1938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4000" b="0">
                <a:solidFill>
                  <a:srgbClr val="060998"/>
                </a:solidFill>
                <a:latin typeface="方正粗黑宋简体" panose="02000000000000000000" charset="-122"/>
                <a:ea typeface="方正粗黑宋简体" panose="02000000000000000000" charset="-122"/>
              </a:rPr>
              <a:t>重思辨</a:t>
            </a:r>
            <a:r>
              <a:rPr lang="en-US" altLang="zh-CN" sz="4000" b="0">
                <a:solidFill>
                  <a:srgbClr val="060998"/>
                </a:solidFill>
                <a:latin typeface="方正粗黑宋简体" panose="02000000000000000000" charset="-122"/>
                <a:ea typeface="方正粗黑宋简体" panose="02000000000000000000" charset="-122"/>
              </a:rPr>
              <a:t> </a:t>
            </a:r>
            <a:r>
              <a:rPr lang="zh-CN" sz="4000" b="0">
                <a:solidFill>
                  <a:srgbClr val="060998"/>
                </a:solidFill>
                <a:latin typeface="方正粗黑宋简体" panose="02000000000000000000" charset="-122"/>
                <a:ea typeface="方正粗黑宋简体" panose="02000000000000000000" charset="-122"/>
              </a:rPr>
              <a:t>重认知</a:t>
            </a:r>
            <a:r>
              <a:rPr lang="en-US" altLang="zh-CN" sz="4000" b="0">
                <a:solidFill>
                  <a:srgbClr val="060998"/>
                </a:solidFill>
                <a:latin typeface="方正粗黑宋简体" panose="02000000000000000000" charset="-122"/>
                <a:ea typeface="方正粗黑宋简体" panose="02000000000000000000" charset="-122"/>
              </a:rPr>
              <a:t> </a:t>
            </a:r>
            <a:r>
              <a:rPr lang="zh-CN" sz="4000" b="0">
                <a:solidFill>
                  <a:srgbClr val="060998"/>
                </a:solidFill>
                <a:latin typeface="方正粗黑宋简体" panose="02000000000000000000" charset="-122"/>
                <a:ea typeface="方正粗黑宋简体" panose="02000000000000000000" charset="-122"/>
              </a:rPr>
              <a:t>重人文</a:t>
            </a:r>
            <a:endParaRPr lang="zh-CN" altLang="en-US" sz="4000" b="0">
              <a:solidFill>
                <a:srgbClr val="060998"/>
              </a:solidFill>
              <a:latin typeface="方正粗黑宋简体" panose="02000000000000000000" charset="-122"/>
              <a:ea typeface="方正粗黑宋简体" panose="02000000000000000000" charset="-122"/>
            </a:endParaRPr>
          </a:p>
        </p:txBody>
      </p:sp>
    </p:spTree>
    <p:custDataLst>
      <p:tags r:id="rId2"/>
    </p:custData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CM{[(MFDG(Y(A5U9}I6(A]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12192635" cy="6858635"/>
          </a:xfrm>
          <a:prstGeom prst="rect">
            <a:avLst/>
          </a:prstGeom>
          <a:solidFill>
            <a:srgbClr val="FAFAFA"/>
          </a:solidFill>
        </p:spPr>
      </p:pic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  <p:custDataLst>
      <p:tags r:id="rId2"/>
    </p:custData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直接连接符 35"/>
          <p:cNvCxnSpPr/>
          <p:nvPr/>
        </p:nvCxnSpPr>
        <p:spPr>
          <a:xfrm>
            <a:off x="0" y="6639124"/>
            <a:ext cx="12192000" cy="0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图片 31" descr="QQ图片2021083013590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221720" y="5815965"/>
            <a:ext cx="911225" cy="822960"/>
          </a:xfrm>
          <a:prstGeom prst="rect">
            <a:avLst/>
          </a:prstGeom>
        </p:spPr>
      </p:pic>
      <p:sp>
        <p:nvSpPr>
          <p:cNvPr id="31" name="文本框 30"/>
          <p:cNvSpPr txBox="1"/>
          <p:nvPr/>
        </p:nvSpPr>
        <p:spPr>
          <a:xfrm>
            <a:off x="58420" y="469265"/>
            <a:ext cx="12074525" cy="63087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558165" algn="l" fontAlgn="auto"/>
            <a:r>
              <a:rPr lang="en-US" altLang="zh-CN" sz="3200" b="1" dirty="0">
                <a:solidFill>
                  <a:srgbClr val="151AE9"/>
                </a:solidFill>
                <a:latin typeface="黑体" panose="02010609060101010101" charset="-122"/>
                <a:ea typeface="黑体" panose="02010609060101010101" charset="-122"/>
              </a:rPr>
              <a:t> </a:t>
            </a:r>
            <a:endParaRPr lang="en-US" altLang="zh-CN" sz="3200" b="1" dirty="0">
              <a:solidFill>
                <a:srgbClr val="151AE9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lang="en-US" altLang="zh-CN" sz="3600" b="1" dirty="0"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lang="zh-CN" altLang="en-US" sz="3600" b="1" dirty="0">
                <a:latin typeface="黑体" panose="02010609060101010101" charset="-122"/>
                <a:ea typeface="黑体" panose="02010609060101010101" charset="-122"/>
              </a:rPr>
              <a:t>2021年高考作文题目，</a:t>
            </a:r>
            <a:r>
              <a:rPr lang="zh-CN" altLang="en-US" sz="3600" b="1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关系型、思辨型作文占主体</a:t>
            </a:r>
            <a:r>
              <a:rPr lang="zh-CN" altLang="en-US" sz="3600" b="1" dirty="0">
                <a:latin typeface="黑体" panose="02010609060101010101" charset="-122"/>
                <a:ea typeface="黑体" panose="02010609060101010101" charset="-122"/>
              </a:rPr>
              <a:t>。2021年全国高考八套试卷，五套试卷作文题目含有思辩性。 </a:t>
            </a:r>
            <a:endParaRPr lang="zh-CN" altLang="en-US" sz="3600" b="1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lang="en-US" altLang="zh-CN" sz="3600" b="1" dirty="0"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lang="zh-CN" altLang="en-US" sz="3600" b="1" dirty="0">
                <a:latin typeface="黑体" panose="02010609060101010101" charset="-122"/>
                <a:ea typeface="黑体" panose="02010609060101010101" charset="-122"/>
              </a:rPr>
              <a:t>2021高考作文，一定程度指向了2022年高考作文风向标——关系型、思辨型作文。这可以说是对过去几年“新材料情境化任务驱动型作文”的一次大变革，可以称作为</a:t>
            </a:r>
            <a:r>
              <a:rPr lang="zh-CN" altLang="en-US" sz="3600" b="1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新高考作文改革元年</a:t>
            </a:r>
            <a:r>
              <a:rPr lang="zh-CN" altLang="en-US" sz="3600" b="1" dirty="0">
                <a:latin typeface="黑体" panose="02010609060101010101" charset="-122"/>
                <a:ea typeface="黑体" panose="02010609060101010101" charset="-122"/>
              </a:rPr>
              <a:t>。</a:t>
            </a:r>
            <a:endParaRPr lang="zh-CN" altLang="en-US" sz="3600" b="1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endParaRPr lang="en-US" altLang="zh-CN" sz="3200" b="0" dirty="0">
              <a:solidFill>
                <a:srgbClr val="151AE9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308985" y="469265"/>
            <a:ext cx="44138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kumimoji="1" lang="zh-CN" altLang="zh-CN" sz="4000" b="1" dirty="0">
                <a:solidFill>
                  <a:schemeClr val="bg1">
                    <a:lumMod val="5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</a:rPr>
              <a:t>高考作文命题趋势</a:t>
            </a:r>
            <a:endParaRPr kumimoji="1" lang="zh-CN" altLang="zh-CN" sz="4000" b="1" dirty="0">
              <a:solidFill>
                <a:schemeClr val="bg1">
                  <a:lumMod val="50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</a:endParaRPr>
          </a:p>
        </p:txBody>
      </p:sp>
      <p:sp>
        <p:nvSpPr>
          <p:cNvPr id="34" name="灯片编号占位符 3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DA5AF4-D76D-4D43-B954-22D0CAD049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直接连接符 35"/>
          <p:cNvCxnSpPr/>
          <p:nvPr/>
        </p:nvCxnSpPr>
        <p:spPr>
          <a:xfrm>
            <a:off x="0" y="6639124"/>
            <a:ext cx="12192000" cy="0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502920" y="718185"/>
            <a:ext cx="11185525" cy="55695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558165" algn="l" fontAlgn="auto"/>
            <a:r>
              <a:rPr lang="en-US" altLang="zh-CN" sz="3200" b="1" dirty="0">
                <a:solidFill>
                  <a:srgbClr val="151AE9"/>
                </a:solidFill>
                <a:latin typeface="黑体" panose="02010609060101010101" charset="-122"/>
                <a:ea typeface="黑体" panose="02010609060101010101" charset="-122"/>
              </a:rPr>
              <a:t> </a:t>
            </a:r>
            <a:endParaRPr lang="zh-CN" altLang="en-US" sz="32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lang="en-US" altLang="zh-CN" sz="3600" b="0" dirty="0"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lang="zh-CN" altLang="en-US" sz="3600" b="0" dirty="0">
                <a:latin typeface="黑体" panose="02010609060101010101" charset="-122"/>
                <a:ea typeface="黑体" panose="02010609060101010101" charset="-122"/>
              </a:rPr>
              <a:t>值得关注的是新高考作文。2021年新高考卷的写作试题，</a:t>
            </a:r>
            <a:r>
              <a:rPr lang="zh-CN" altLang="en-US" sz="3600" b="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对材料的理解难度比2020年的时政材料加大</a:t>
            </a:r>
            <a:r>
              <a:rPr lang="zh-CN" altLang="en-US" sz="3600" b="0" dirty="0">
                <a:latin typeface="黑体" panose="02010609060101010101" charset="-122"/>
                <a:ea typeface="黑体" panose="02010609060101010101" charset="-122"/>
              </a:rPr>
              <a:t>，今年的材料（Ⅰ卷：体育之效，Ⅱ卷：写人与做人），</a:t>
            </a:r>
            <a:r>
              <a:rPr lang="zh-CN" altLang="en-US" sz="3600" b="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多有辨证意味，更需要感悟思考，富有哲理，思辨意味浓，思维强度大</a:t>
            </a:r>
            <a:r>
              <a:rPr lang="zh-CN" altLang="en-US" sz="3600" b="0" dirty="0">
                <a:latin typeface="黑体" panose="02010609060101010101" charset="-122"/>
                <a:ea typeface="黑体" panose="02010609060101010101" charset="-122"/>
              </a:rPr>
              <a:t>。高考作文材料的变化也印证了命题</a:t>
            </a:r>
            <a:r>
              <a:rPr lang="zh-CN" altLang="en-US" sz="3600" b="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打破套路，破除模式</a:t>
            </a:r>
            <a:r>
              <a:rPr lang="zh-CN" altLang="en-US" sz="3600" b="0" dirty="0">
                <a:latin typeface="黑体" panose="02010609060101010101" charset="-122"/>
                <a:ea typeface="黑体" panose="02010609060101010101" charset="-122"/>
              </a:rPr>
              <a:t>的走向。</a:t>
            </a:r>
            <a:endParaRPr lang="en-US" altLang="zh-CN" sz="3200" b="0" dirty="0">
              <a:solidFill>
                <a:srgbClr val="151AE9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322955" y="513080"/>
            <a:ext cx="44138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kumimoji="1" lang="zh-CN" altLang="zh-CN" sz="4000" b="1" dirty="0">
                <a:solidFill>
                  <a:schemeClr val="bg1">
                    <a:lumMod val="50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</a:rPr>
              <a:t>高考作文命题趋势</a:t>
            </a:r>
            <a:endParaRPr kumimoji="1" lang="zh-CN" altLang="zh-CN" sz="4000" b="1" dirty="0">
              <a:solidFill>
                <a:schemeClr val="bg1">
                  <a:lumMod val="50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DA5AF4-D76D-4D43-B954-22D0CAD049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直接连接符 35"/>
          <p:cNvCxnSpPr/>
          <p:nvPr/>
        </p:nvCxnSpPr>
        <p:spPr>
          <a:xfrm>
            <a:off x="0" y="6639124"/>
            <a:ext cx="12192000" cy="0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321310" y="0"/>
            <a:ext cx="11185525" cy="74777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558165" algn="l" fontAlgn="auto"/>
            <a:r>
              <a:rPr lang="en-US" altLang="zh-CN" sz="3200" b="1" dirty="0">
                <a:solidFill>
                  <a:srgbClr val="151AE9"/>
                </a:solidFill>
                <a:latin typeface="黑体" panose="02010609060101010101" charset="-122"/>
                <a:ea typeface="黑体" panose="02010609060101010101" charset="-122"/>
              </a:rPr>
              <a:t> </a:t>
            </a:r>
            <a:endParaRPr lang="zh-CN" altLang="en-US" sz="32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【作文题目】</a:t>
            </a:r>
            <a:r>
              <a:rPr sz="3200" b="0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【2021年高考浙江试卷作文题】</a:t>
            </a:r>
            <a:endParaRPr sz="3200" b="0" dirty="0">
              <a:solidFill>
                <a:srgbClr val="0723F7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阅读下面的材料，根据要求写作。</a:t>
            </a:r>
            <a:endParaRPr sz="32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3200" b="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有人把得与失看成终点，有人把得与失看成起点，有人把得与失看成过程。</a:t>
            </a:r>
            <a:endParaRPr sz="32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对此，你有怎样的体验与思考？写一篇文章，谈谈自己的看法。</a:t>
            </a:r>
            <a:endParaRPr sz="32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【注意】①角度自选，立意自定，题目自拟。②明确文体，不得写成诗歌。③不得少于800字。④不得抄袭、套作。 </a:t>
            </a:r>
            <a:endParaRPr sz="32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/>
            <a:endParaRPr lang="zh-CN" altLang="en-US" sz="32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/>
            <a:r>
              <a:rPr lang="en-US" altLang="zh-CN" sz="3200" b="0" dirty="0">
                <a:latin typeface="黑体" panose="02010609060101010101" charset="-122"/>
                <a:ea typeface="黑体" panose="02010609060101010101" charset="-122"/>
              </a:rPr>
              <a:t>  </a:t>
            </a:r>
            <a:endParaRPr lang="en-US" altLang="zh-CN" sz="3200" b="0" dirty="0">
              <a:solidFill>
                <a:srgbClr val="151AE9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DA5AF4-D76D-4D43-B954-22D0CAD049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直接连接符 35"/>
          <p:cNvCxnSpPr/>
          <p:nvPr/>
        </p:nvCxnSpPr>
        <p:spPr>
          <a:xfrm>
            <a:off x="0" y="6639124"/>
            <a:ext cx="12192000" cy="0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349250" y="355600"/>
            <a:ext cx="11185525" cy="61855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558165" algn="l" fontAlgn="auto"/>
            <a:r>
              <a:rPr lang="en-US" altLang="zh-CN" sz="3200" b="1" dirty="0">
                <a:solidFill>
                  <a:srgbClr val="151AE9"/>
                </a:solidFill>
                <a:latin typeface="黑体" panose="02010609060101010101" charset="-122"/>
                <a:ea typeface="黑体" panose="02010609060101010101" charset="-122"/>
              </a:rPr>
              <a:t>              </a:t>
            </a:r>
            <a:r>
              <a:rPr sz="4800" b="0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【审题训练】</a:t>
            </a:r>
            <a:r>
              <a:rPr sz="4800" b="0" dirty="0">
                <a:latin typeface="黑体" panose="02010609060101010101" charset="-122"/>
                <a:ea typeface="黑体" panose="02010609060101010101" charset="-122"/>
              </a:rPr>
              <a:t> </a:t>
            </a:r>
            <a:endParaRPr sz="48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4000" b="0" dirty="0">
                <a:latin typeface="黑体" panose="02010609060101010101" charset="-122"/>
                <a:ea typeface="黑体" panose="02010609060101010101" charset="-122"/>
              </a:rPr>
              <a:t>一、</a:t>
            </a:r>
            <a:r>
              <a:rPr sz="4000" b="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读材料，找准思辨话题</a:t>
            </a:r>
            <a:r>
              <a:rPr sz="4000" b="0" dirty="0">
                <a:latin typeface="黑体" panose="02010609060101010101" charset="-122"/>
                <a:ea typeface="黑体" panose="02010609060101010101" charset="-122"/>
              </a:rPr>
              <a:t>  </a:t>
            </a:r>
            <a:endParaRPr sz="40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找出材料的关键句、关键词 </a:t>
            </a:r>
            <a:endParaRPr sz="32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3200" b="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</a:rPr>
              <a:t>1.关键句：在题目中勾画</a:t>
            </a:r>
            <a:endParaRPr sz="3200" b="0" dirty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3200" b="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黑体" panose="02010609060101010101" charset="-122"/>
                <a:ea typeface="黑体" panose="02010609060101010101" charset="-122"/>
              </a:rPr>
              <a:t>2.关键词：</a:t>
            </a:r>
            <a:r>
              <a:rPr lang="en-US" sz="3200" b="0" u="sng" dirty="0">
                <a:latin typeface="黑体" panose="02010609060101010101" charset="-122"/>
                <a:ea typeface="黑体" panose="02010609060101010101" charset="-122"/>
              </a:rPr>
              <a:t>        </a:t>
            </a:r>
            <a:r>
              <a:rPr sz="3200" b="0" u="sng" dirty="0">
                <a:latin typeface="黑体" panose="02010609060101010101" charset="-122"/>
                <a:ea typeface="黑体" panose="02010609060101010101" charset="-122"/>
              </a:rPr>
              <a:t>       </a:t>
            </a: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                                                 </a:t>
            </a:r>
            <a:endParaRPr sz="32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lang="en-US" sz="3200" b="0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——</a:t>
            </a:r>
            <a:r>
              <a:rPr sz="3200" b="0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有人把得与失看成终点，有人把得与失看成起点，有人把得与失看成过程。</a:t>
            </a:r>
            <a:endParaRPr sz="3200" b="0" dirty="0">
              <a:solidFill>
                <a:srgbClr val="0723F7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lang="en-US" sz="3200" b="0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——</a:t>
            </a:r>
            <a:r>
              <a:rPr sz="3200" b="0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得失 起点 终点 过程</a:t>
            </a:r>
            <a:r>
              <a:rPr lang="en-US" altLang="zh-CN" sz="3200" b="0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  </a:t>
            </a:r>
            <a:endParaRPr lang="en-US" altLang="zh-CN" sz="3200" b="0" dirty="0">
              <a:solidFill>
                <a:srgbClr val="0723F7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DA5AF4-D76D-4D43-B954-22D0CAD049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直接连接符 35"/>
          <p:cNvCxnSpPr/>
          <p:nvPr/>
        </p:nvCxnSpPr>
        <p:spPr>
          <a:xfrm>
            <a:off x="0" y="6639124"/>
            <a:ext cx="12192000" cy="0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391160" y="419735"/>
            <a:ext cx="11185525" cy="55695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558165" algn="l" fontAlgn="auto"/>
            <a:r>
              <a:rPr lang="en-US" altLang="zh-CN" sz="3200" b="1" dirty="0">
                <a:solidFill>
                  <a:srgbClr val="151AE9"/>
                </a:solidFill>
                <a:latin typeface="黑体" panose="02010609060101010101" charset="-122"/>
                <a:ea typeface="黑体" panose="02010609060101010101" charset="-122"/>
              </a:rPr>
              <a:t> </a:t>
            </a:r>
            <a:endParaRPr lang="zh-CN" altLang="en-US" sz="32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3200" b="0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【审题训练】</a:t>
            </a: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 </a:t>
            </a:r>
            <a:endParaRPr sz="32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二、</a:t>
            </a:r>
            <a:r>
              <a:rPr sz="3200" b="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扣概念，深挖话题内涵</a:t>
            </a:r>
            <a:endParaRPr sz="3200" b="0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 根据你的理解，写出你对话题概念的理解，并用一句话表明你的中心观点。</a:t>
            </a:r>
            <a:endParaRPr sz="32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ctr" fontAlgn="auto">
              <a:lnSpc>
                <a:spcPct val="150000"/>
              </a:lnSpc>
            </a:pPr>
            <a:r>
              <a:rPr sz="4400" b="1" dirty="0">
                <a:solidFill>
                  <a:srgbClr val="7030A0"/>
                </a:solidFill>
                <a:latin typeface="黑体" panose="02010609060101010101" charset="-122"/>
                <a:ea typeface="黑体" panose="02010609060101010101" charset="-122"/>
              </a:rPr>
              <a:t>3.概念理解：</a:t>
            </a:r>
            <a:r>
              <a:rPr lang="en-US" sz="4400" b="1" dirty="0">
                <a:solidFill>
                  <a:srgbClr val="7030A0"/>
                </a:solidFill>
                <a:latin typeface="黑体" panose="02010609060101010101" charset="-122"/>
                <a:ea typeface="黑体" panose="02010609060101010101" charset="-122"/>
              </a:rPr>
              <a:t>    </a:t>
            </a:r>
            <a:r>
              <a:rPr sz="4400" b="1" dirty="0">
                <a:solidFill>
                  <a:srgbClr val="7030A0"/>
                </a:solidFill>
                <a:latin typeface="黑体" panose="02010609060101010101" charset="-122"/>
                <a:ea typeface="黑体" panose="02010609060101010101" charset="-122"/>
              </a:rPr>
              <a:t>                                                                                            </a:t>
            </a:r>
            <a:endParaRPr sz="4400" b="1" dirty="0">
              <a:solidFill>
                <a:srgbClr val="7030A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indent="558165" algn="ctr" fontAlgn="auto">
              <a:lnSpc>
                <a:spcPct val="150000"/>
              </a:lnSpc>
            </a:pPr>
            <a:r>
              <a:rPr sz="4400" b="1" dirty="0">
                <a:solidFill>
                  <a:srgbClr val="7030A0"/>
                </a:solidFill>
                <a:latin typeface="黑体" panose="02010609060101010101" charset="-122"/>
                <a:ea typeface="黑体" panose="02010609060101010101" charset="-122"/>
              </a:rPr>
              <a:t>4.中心观点：</a:t>
            </a:r>
            <a:r>
              <a:rPr lang="en-US" sz="4400" b="1" dirty="0">
                <a:solidFill>
                  <a:srgbClr val="7030A0"/>
                </a:solidFill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lang="en-US" sz="3200" b="0" dirty="0">
                <a:latin typeface="黑体" panose="02010609060101010101" charset="-122"/>
                <a:ea typeface="黑体" panose="02010609060101010101" charset="-122"/>
              </a:rPr>
              <a:t>         </a:t>
            </a: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                                                    </a:t>
            </a:r>
            <a:endParaRPr sz="3200" b="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DA5AF4-D76D-4D43-B954-22D0CAD049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直接连接符 35"/>
          <p:cNvCxnSpPr/>
          <p:nvPr/>
        </p:nvCxnSpPr>
        <p:spPr>
          <a:xfrm>
            <a:off x="0" y="6639124"/>
            <a:ext cx="12192000" cy="0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513715" y="1106805"/>
            <a:ext cx="11501120" cy="44615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558165" algn="l" fontAlgn="auto"/>
            <a:r>
              <a:rPr sz="4400" b="1" dirty="0">
                <a:latin typeface="黑体" panose="02010609060101010101" charset="-122"/>
                <a:ea typeface="黑体" panose="02010609060101010101" charset="-122"/>
              </a:rPr>
              <a:t>扣概念，深挖话题内涵</a:t>
            </a:r>
            <a:endParaRPr sz="4400" b="1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3200" b="0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①“</a:t>
            </a:r>
            <a:r>
              <a:rPr sz="3200" b="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得失</a:t>
            </a:r>
            <a:r>
              <a:rPr sz="3200" b="0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”可以理解为世俗中的“名利、权势、成就”。</a:t>
            </a:r>
            <a:endParaRPr sz="3200" b="0" dirty="0">
              <a:solidFill>
                <a:srgbClr val="0723F7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3200" b="0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②</a:t>
            </a:r>
            <a:r>
              <a:rPr sz="3200" b="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起点</a:t>
            </a:r>
            <a:r>
              <a:rPr sz="3200" b="0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：把“得失”看成是人生的“起点”，可以解读为把“得失”当作对自己现阶段成绩的评价，以激励自己奋发努力。</a:t>
            </a:r>
            <a:endParaRPr sz="3200" b="0" dirty="0">
              <a:solidFill>
                <a:srgbClr val="0723F7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3200" b="0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③</a:t>
            </a:r>
            <a:r>
              <a:rPr sz="3200" b="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终点</a:t>
            </a:r>
            <a:r>
              <a:rPr sz="3200" b="0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：把“得失”看成是人生的“终点”，可以解读为把“得失”当作自己生命的终极目标，也可以激励自己奋发努力。</a:t>
            </a:r>
            <a:r>
              <a:rPr lang="en-US" sz="3200" b="0" dirty="0">
                <a:latin typeface="黑体" panose="02010609060101010101" charset="-122"/>
                <a:ea typeface="黑体" panose="02010609060101010101" charset="-122"/>
              </a:rPr>
              <a:t>  </a:t>
            </a: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                                                    </a:t>
            </a:r>
            <a:endParaRPr sz="3200" b="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DA5AF4-D76D-4D43-B954-22D0CAD049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直接连接符 35"/>
          <p:cNvCxnSpPr/>
          <p:nvPr/>
        </p:nvCxnSpPr>
        <p:spPr>
          <a:xfrm>
            <a:off x="0" y="6639124"/>
            <a:ext cx="12192000" cy="0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168275" y="953135"/>
            <a:ext cx="11185525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558165" algn="l" fontAlgn="auto">
              <a:lnSpc>
                <a:spcPct val="150000"/>
              </a:lnSpc>
            </a:pPr>
            <a:r>
              <a:rPr sz="3200" b="0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④过程：把“得失”看成是人生的“过程”，可以理解为看淡世俗人生的功名利䘵，重在人生追求的过程，而不是结果；得之，我幸；失之，我命。 这实在是对生命意义之最深刻最通透的洞察。</a:t>
            </a:r>
            <a:endParaRPr sz="32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立意参考：</a:t>
            </a:r>
            <a:r>
              <a:rPr sz="3200" b="0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可以在“起点、终点、过程”中任选取一种观点，也可以三者兼顾有之。观点如上面的②③④。</a:t>
            </a:r>
            <a:r>
              <a:rPr lang="en-US" sz="3200" b="0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  </a:t>
            </a:r>
            <a:r>
              <a:rPr lang="en-US" sz="3200" b="0" dirty="0"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                                                    </a:t>
            </a:r>
            <a:endParaRPr sz="3200" b="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DA5AF4-D76D-4D43-B954-22D0CAD049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直接连接符 35"/>
          <p:cNvCxnSpPr/>
          <p:nvPr/>
        </p:nvCxnSpPr>
        <p:spPr>
          <a:xfrm>
            <a:off x="0" y="6639124"/>
            <a:ext cx="12192000" cy="0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321310" y="0"/>
            <a:ext cx="11185525" cy="67703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558165" algn="l" fontAlgn="auto"/>
            <a:r>
              <a:rPr sz="3200" b="0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【审题训练】</a:t>
            </a: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 </a:t>
            </a:r>
            <a:endParaRPr sz="32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3200" b="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三、重思辨，要有主客轻重</a:t>
            </a:r>
            <a:endParaRPr sz="3200" b="0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3200" b="0" dirty="0">
                <a:solidFill>
                  <a:srgbClr val="7030A0"/>
                </a:solidFill>
                <a:latin typeface="黑体" panose="02010609060101010101" charset="-122"/>
                <a:ea typeface="黑体" panose="02010609060101010101" charset="-122"/>
              </a:rPr>
              <a:t>5.话题涉及有哪两个或哪几个方面？                                                                </a:t>
            </a:r>
            <a:endParaRPr sz="3200" b="0" dirty="0">
              <a:solidFill>
                <a:srgbClr val="7030A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3200" b="0" dirty="0">
                <a:solidFill>
                  <a:srgbClr val="7030A0"/>
                </a:solidFill>
                <a:latin typeface="黑体" panose="02010609060101010101" charset="-122"/>
                <a:ea typeface="黑体" panose="02010609060101010101" charset="-122"/>
              </a:rPr>
              <a:t>6.话题的重点你偏向哪一方面？ </a:t>
            </a: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                                                                                                                 </a:t>
            </a:r>
            <a:endParaRPr sz="32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2800" b="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5.得与失 起点、终点、过程</a:t>
            </a:r>
            <a:endParaRPr sz="2800" b="0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2800" b="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6.①偏重“得”；（要在与“失”的论证明中说“得”，重在论证“得”）  ②偏重或起点或终点或过程（要兼顾其他方面的多重、多种关系中确立观点进行思辨，如谈“得失是人生起点”，在这一偏重的同时时，文章还要有“终点”“过程”的补充论述，以体现出思辨性）。</a:t>
            </a:r>
            <a:r>
              <a:rPr lang="en-US" sz="3200" b="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   </a:t>
            </a:r>
            <a:r>
              <a:rPr sz="3200" b="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                                                   </a:t>
            </a:r>
            <a:endParaRPr sz="3200" b="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DA5AF4-D76D-4D43-B954-22D0CAD049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69" name="Rectang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3257550" y="2077720"/>
            <a:ext cx="5676900" cy="1030605"/>
          </a:xfrm>
        </p:spPr>
        <p:txBody>
          <a:bodyPr vert="horz" lIns="121920" tIns="60960" rIns="121920" bIns="60960" rtlCol="0" anchor="b">
            <a:normAutofit fontScale="90000"/>
            <a:scene3d>
              <a:camera prst="orthographicFront"/>
              <a:lightRig rig="threePt" dir="t"/>
            </a:scene3d>
          </a:bodyPr>
          <a:lstStyle/>
          <a:p>
            <a:pPr algn="r" defTabSz="914400">
              <a:lnSpc>
                <a:spcPct val="90000"/>
              </a:lnSpc>
            </a:pPr>
            <a:r>
              <a:rPr lang="zh-CN" altLang="en-US" sz="6665" b="1" kern="1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rPr>
              <a:t>高考</a:t>
            </a:r>
            <a:r>
              <a:rPr lang="zh-CN" altLang="en-US" sz="6665" b="1" kern="120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rPr>
              <a:t>作文风向标</a:t>
            </a:r>
            <a:endParaRPr lang="zh-CN" altLang="en-US" sz="6665" b="1" kern="1200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  <p:cxnSp>
        <p:nvCxnSpPr>
          <p:cNvPr id="72" name="Straight Connector 71"/>
          <p:cNvCxnSpPr>
            <a:cxnSpLocks noGrp="1" noRot="1" noChangeAspect="1" noMove="1" noResize="1" noEditPoints="1" noAdjustHandles="1" noChangeArrowheads="1" noChangeShapeType="1"/>
          </p:cNvCxnSpPr>
          <p:nvPr>
            <p:custDataLst>
              <p:tags r:id="rId2"/>
            </p:custDataLst>
          </p:nvPr>
        </p:nvCxnSpPr>
        <p:spPr>
          <a:xfrm>
            <a:off x="2553335" y="3333115"/>
            <a:ext cx="777176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5" name="图片 104"/>
          <p:cNvPicPr/>
          <p:nvPr/>
        </p:nvPicPr>
        <p:blipFill>
          <a:blip r:embed="rId3"/>
          <a:stretch>
            <a:fillRect/>
          </a:stretch>
        </p:blipFill>
        <p:spPr>
          <a:xfrm>
            <a:off x="4038600" y="3557905"/>
            <a:ext cx="4114800" cy="2286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  <p:custDataLst>
      <p:tags r:id="rId4"/>
    </p:custData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直接连接符 35"/>
          <p:cNvCxnSpPr/>
          <p:nvPr/>
        </p:nvCxnSpPr>
        <p:spPr>
          <a:xfrm>
            <a:off x="0" y="6639124"/>
            <a:ext cx="12192000" cy="0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321310" y="0"/>
            <a:ext cx="11185525" cy="68319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558165" algn="l" fontAlgn="auto">
              <a:lnSpc>
                <a:spcPct val="100000"/>
              </a:lnSpc>
            </a:pPr>
            <a:endParaRPr sz="2800" b="0" dirty="0">
              <a:solidFill>
                <a:srgbClr val="0723F7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00000"/>
              </a:lnSpc>
            </a:pPr>
            <a:r>
              <a:rPr sz="2800" b="0" dirty="0">
                <a:latin typeface="黑体" panose="02010609060101010101" charset="-122"/>
                <a:ea typeface="黑体" panose="02010609060101010101" charset="-122"/>
              </a:rPr>
              <a:t> </a:t>
            </a:r>
            <a:endParaRPr sz="28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00000"/>
              </a:lnSpc>
            </a:pPr>
            <a:r>
              <a:rPr sz="4000" b="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四、明构思，搭好主体框架 </a:t>
            </a:r>
            <a:endParaRPr sz="4000" b="0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2800" b="0" dirty="0">
                <a:latin typeface="黑体" panose="02010609060101010101" charset="-122"/>
                <a:ea typeface="黑体" panose="02010609060101010101" charset="-122"/>
              </a:rPr>
              <a:t>   7.本次作文正式文行文，采用的方式是：</a:t>
            </a:r>
            <a:endParaRPr sz="28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2800" b="0" dirty="0">
                <a:latin typeface="黑体" panose="02010609060101010101" charset="-122"/>
                <a:ea typeface="黑体" panose="02010609060101010101" charset="-122"/>
              </a:rPr>
              <a:t>   A 层进式 （  ）     B 并列式（  ） C 其他（  ）</a:t>
            </a:r>
            <a:endParaRPr sz="28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lang="en-US" sz="2800" b="0" dirty="0">
                <a:latin typeface="黑体" panose="02010609060101010101" charset="-122"/>
                <a:ea typeface="黑体" panose="02010609060101010101" charset="-122"/>
              </a:rPr>
              <a:t>   </a:t>
            </a:r>
            <a:r>
              <a:rPr sz="2800" b="0" dirty="0">
                <a:latin typeface="黑体" panose="02010609060101010101" charset="-122"/>
                <a:ea typeface="黑体" panose="02010609060101010101" charset="-122"/>
              </a:rPr>
              <a:t>8.请列出你的正文写作提纲（注意：正文至少要有三个主体段）</a:t>
            </a:r>
            <a:endParaRPr sz="28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2800" b="0" dirty="0">
                <a:latin typeface="黑体" panose="02010609060101010101" charset="-122"/>
                <a:ea typeface="黑体" panose="02010609060101010101" charset="-122"/>
              </a:rPr>
              <a:t>在横线上用一句话填写你每一层要表达的意思。</a:t>
            </a:r>
            <a:endParaRPr sz="28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lang="en-US" sz="2800" b="0" dirty="0">
                <a:latin typeface="黑体" panose="02010609060101010101" charset="-122"/>
                <a:ea typeface="黑体" panose="02010609060101010101" charset="-122"/>
              </a:rPr>
              <a:t>    </a:t>
            </a:r>
            <a:r>
              <a:rPr sz="2800" b="0" dirty="0">
                <a:latin typeface="黑体" panose="02010609060101010101" charset="-122"/>
                <a:ea typeface="黑体" panose="02010609060101010101" charset="-122"/>
              </a:rPr>
              <a:t>第一层：①                                                                                                                         </a:t>
            </a:r>
            <a:endParaRPr sz="28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lang="en-US" sz="2800" b="0" dirty="0">
                <a:latin typeface="黑体" panose="02010609060101010101" charset="-122"/>
                <a:ea typeface="黑体" panose="02010609060101010101" charset="-122"/>
              </a:rPr>
              <a:t>    </a:t>
            </a:r>
            <a:r>
              <a:rPr sz="2800" b="0" dirty="0">
                <a:latin typeface="黑体" panose="02010609060101010101" charset="-122"/>
                <a:ea typeface="黑体" panose="02010609060101010101" charset="-122"/>
              </a:rPr>
              <a:t>第二层：②                                                                                                                </a:t>
            </a:r>
            <a:endParaRPr sz="28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lang="en-US" sz="2800" b="0" dirty="0">
                <a:latin typeface="黑体" panose="02010609060101010101" charset="-122"/>
                <a:ea typeface="黑体" panose="02010609060101010101" charset="-122"/>
              </a:rPr>
              <a:t>    </a:t>
            </a:r>
            <a:r>
              <a:rPr sz="2800" b="0" dirty="0">
                <a:latin typeface="黑体" panose="02010609060101010101" charset="-122"/>
                <a:ea typeface="黑体" panose="02010609060101010101" charset="-122"/>
              </a:rPr>
              <a:t>第三层：③                                                                                                                            </a:t>
            </a:r>
            <a:endParaRPr sz="28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lang="en-US" sz="2800" b="0" dirty="0">
                <a:latin typeface="黑体" panose="02010609060101010101" charset="-122"/>
                <a:ea typeface="黑体" panose="02010609060101010101" charset="-122"/>
              </a:rPr>
              <a:t>    </a:t>
            </a:r>
            <a:r>
              <a:rPr sz="2800" b="0" dirty="0">
                <a:latin typeface="黑体" panose="02010609060101010101" charset="-122"/>
                <a:ea typeface="黑体" panose="02010609060101010101" charset="-122"/>
              </a:rPr>
              <a:t>第四层：④                </a:t>
            </a: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                                                                                      </a:t>
            </a:r>
            <a:endParaRPr sz="3200" b="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DA5AF4-D76D-4D43-B954-22D0CAD049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直接连接符 35"/>
          <p:cNvCxnSpPr/>
          <p:nvPr/>
        </p:nvCxnSpPr>
        <p:spPr>
          <a:xfrm>
            <a:off x="0" y="6639124"/>
            <a:ext cx="12192000" cy="0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314325" y="406400"/>
            <a:ext cx="11563985" cy="55079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558165" algn="l" fontAlgn="auto">
              <a:lnSpc>
                <a:spcPct val="100000"/>
              </a:lnSpc>
            </a:pPr>
            <a:endParaRPr sz="2800" b="0" dirty="0">
              <a:solidFill>
                <a:srgbClr val="0723F7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3600" b="0" dirty="0">
                <a:latin typeface="黑体" panose="02010609060101010101" charset="-122"/>
                <a:ea typeface="黑体" panose="02010609060101010101" charset="-122"/>
              </a:rPr>
              <a:t>示例参考</a:t>
            </a:r>
            <a:endParaRPr sz="36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3600" b="0" dirty="0">
                <a:latin typeface="黑体" panose="02010609060101010101" charset="-122"/>
                <a:ea typeface="黑体" panose="02010609060101010101" charset="-122"/>
              </a:rPr>
              <a:t>【结构1示例】</a:t>
            </a:r>
            <a:endParaRPr sz="36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3600" b="0" dirty="0">
                <a:latin typeface="黑体" panose="02010609060101010101" charset="-122"/>
                <a:ea typeface="黑体" panose="02010609060101010101" charset="-122"/>
              </a:rPr>
              <a:t>（递进式）观点：</a:t>
            </a:r>
            <a:r>
              <a:rPr sz="3600" b="0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得与失是一个转换的过程</a:t>
            </a:r>
            <a:r>
              <a:rPr sz="3600" b="0" dirty="0">
                <a:latin typeface="黑体" panose="02010609060101010101" charset="-122"/>
                <a:ea typeface="黑体" panose="02010609060101010101" charset="-122"/>
              </a:rPr>
              <a:t> </a:t>
            </a:r>
            <a:endParaRPr sz="36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3600" b="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①得与失是相互转化着的矛盾过程； </a:t>
            </a:r>
            <a:endParaRPr sz="3600" b="0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3600" b="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②得与失贯穿我们每一个人的生活；</a:t>
            </a:r>
            <a:endParaRPr sz="3600" b="0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3600" b="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③我们要用可持续发展的眼光去看待得与失这个过程。</a:t>
            </a:r>
            <a:r>
              <a:rPr sz="3600" b="0" dirty="0"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sz="2800" b="0" dirty="0">
                <a:latin typeface="黑体" panose="02010609060101010101" charset="-122"/>
                <a:ea typeface="黑体" panose="02010609060101010101" charset="-122"/>
              </a:rPr>
              <a:t>              </a:t>
            </a: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                                                                                      </a:t>
            </a:r>
            <a:endParaRPr sz="3200" b="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DA5AF4-D76D-4D43-B954-22D0CAD049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直接连接符 35"/>
          <p:cNvCxnSpPr/>
          <p:nvPr/>
        </p:nvCxnSpPr>
        <p:spPr>
          <a:xfrm>
            <a:off x="0" y="6639124"/>
            <a:ext cx="12192000" cy="0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503555" y="462280"/>
            <a:ext cx="11185525" cy="55079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558165" algn="l" fontAlgn="auto">
              <a:lnSpc>
                <a:spcPct val="100000"/>
              </a:lnSpc>
            </a:pP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示例参考</a:t>
            </a:r>
            <a:endParaRPr sz="32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00000"/>
              </a:lnSpc>
            </a:pP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【结构2示例】（并列式）观点：</a:t>
            </a:r>
            <a:r>
              <a:rPr sz="3200" b="0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（得失是起点，是终点，也是过程。） 人生在世，人在江湖，人在社会，得失成败，一千个人的心中有一千个判断的标准。是故，得失寸心知。得失是起点，是终点，也是过程。 </a:t>
            </a:r>
            <a:endParaRPr sz="3200" b="0" dirty="0">
              <a:solidFill>
                <a:srgbClr val="0723F7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00000"/>
              </a:lnSpc>
            </a:pPr>
            <a:r>
              <a:rPr sz="3200" b="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①得也罢，失也罢，把得失看作过去时并当成起点的，往往是花开花落云淡风轻者；</a:t>
            </a:r>
            <a:endParaRPr sz="3200" b="0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00000"/>
              </a:lnSpc>
            </a:pPr>
            <a:r>
              <a:rPr sz="3200" b="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②得也罢，失也罢，把得失看作完成时并当成终点的，往往是患得患失宠辱若惊者；</a:t>
            </a:r>
            <a:endParaRPr sz="3200" b="0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00000"/>
              </a:lnSpc>
            </a:pPr>
            <a:r>
              <a:rPr sz="3200" b="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③得也罢，失也罢，把得失看作将来时并当成过程的，往往是享受体验幸福生活者。</a:t>
            </a:r>
            <a:r>
              <a:rPr sz="2800" b="0" dirty="0">
                <a:latin typeface="黑体" panose="02010609060101010101" charset="-122"/>
                <a:ea typeface="黑体" panose="02010609060101010101" charset="-122"/>
              </a:rPr>
              <a:t>              </a:t>
            </a: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                                                                                      </a:t>
            </a:r>
            <a:endParaRPr sz="3200" b="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DA5AF4-D76D-4D43-B954-22D0CAD049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直接连接符 35"/>
          <p:cNvCxnSpPr/>
          <p:nvPr/>
        </p:nvCxnSpPr>
        <p:spPr>
          <a:xfrm>
            <a:off x="0" y="6639124"/>
            <a:ext cx="12192000" cy="0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391795" y="417195"/>
            <a:ext cx="11185525" cy="59391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558165" algn="l" fontAlgn="auto">
              <a:lnSpc>
                <a:spcPct val="100000"/>
              </a:lnSpc>
            </a:pPr>
            <a:endParaRPr sz="2800" b="0" dirty="0">
              <a:solidFill>
                <a:srgbClr val="0723F7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00000"/>
              </a:lnSpc>
            </a:pP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示例参考</a:t>
            </a:r>
            <a:endParaRPr sz="32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00000"/>
              </a:lnSpc>
            </a:pP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【结构3示例】（并列式）观点：</a:t>
            </a:r>
            <a:r>
              <a:rPr sz="3200" b="0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（得失是过程）功利者重结果，斤斤计较得失，不够大气； 执着者求索永无止境，一山更有一山高，稍欠从容；旷达者看破人生起点终点都相同，珍惜当下，感悟过程，也可能沉溺于自我的小天地，忘了责任。</a:t>
            </a:r>
            <a:endParaRPr sz="32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00000"/>
              </a:lnSpc>
            </a:pPr>
            <a:r>
              <a:rPr sz="3200" b="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①得失是终点，也是起点，生命就是不断得到又失去，失去又得到的过程；</a:t>
            </a:r>
            <a:endParaRPr sz="3200" b="0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00000"/>
              </a:lnSpc>
            </a:pPr>
            <a:r>
              <a:rPr sz="3200" b="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②得失之间，有努力的结果，有起点处崭新的开始，也有岁月的美好过程的沉淀；</a:t>
            </a:r>
            <a:endParaRPr sz="3200" b="0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00000"/>
              </a:lnSpc>
            </a:pPr>
            <a:r>
              <a:rPr sz="3200" b="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③得与失的过程之间，得与失随时在转换，随时会是终点，随时可能是起点。  </a:t>
            </a: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  </a:t>
            </a:r>
            <a:r>
              <a:rPr sz="2800" b="0" dirty="0">
                <a:latin typeface="黑体" panose="02010609060101010101" charset="-122"/>
                <a:ea typeface="黑体" panose="02010609060101010101" charset="-122"/>
              </a:rPr>
              <a:t>     </a:t>
            </a: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                                                                                      </a:t>
            </a:r>
            <a:endParaRPr sz="3200" b="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DA5AF4-D76D-4D43-B954-22D0CAD049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直接连接符 35"/>
          <p:cNvCxnSpPr/>
          <p:nvPr/>
        </p:nvCxnSpPr>
        <p:spPr>
          <a:xfrm>
            <a:off x="0" y="6639124"/>
            <a:ext cx="12192000" cy="0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307340" y="601980"/>
            <a:ext cx="11577955" cy="57543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558165" algn="l" fontAlgn="auto">
              <a:lnSpc>
                <a:spcPct val="100000"/>
              </a:lnSpc>
            </a:pPr>
            <a:r>
              <a:rPr sz="3200" b="1" dirty="0">
                <a:latin typeface="黑体" panose="02010609060101010101" charset="-122"/>
                <a:ea typeface="黑体" panose="02010609060101010101" charset="-122"/>
              </a:rPr>
              <a:t>示例参考</a:t>
            </a:r>
            <a:endParaRPr sz="3200" b="1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3200" b="1" dirty="0">
                <a:latin typeface="黑体" panose="02010609060101010101" charset="-122"/>
                <a:ea typeface="黑体" panose="02010609060101010101" charset="-122"/>
              </a:rPr>
              <a:t> 【结构4示例】（递进式）观点：</a:t>
            </a:r>
            <a:r>
              <a:rPr sz="3200" b="1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（得失是过程）只有看淡得失，把它当成人生的过程，才能阅尽千帆，归来仍是少年。</a:t>
            </a:r>
            <a:r>
              <a:rPr sz="3200" b="1" dirty="0">
                <a:latin typeface="黑体" panose="02010609060101010101" charset="-122"/>
                <a:ea typeface="黑体" panose="02010609060101010101" charset="-122"/>
              </a:rPr>
              <a:t> </a:t>
            </a:r>
            <a:endParaRPr sz="3200" b="1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3200" b="1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①人生最大的悲哀，就是错把得失当终点；</a:t>
            </a:r>
            <a:endParaRPr sz="3200" b="1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3200" b="1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②把得与失当成过程来看，你就会发现得与失既是终点，更是起点；</a:t>
            </a:r>
            <a:endParaRPr sz="3200" b="1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3200" b="1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③人生就像一辆列车，得失都是过程，不痴迷于某一个站点的得失，才能到达终点，赢在全程。</a:t>
            </a:r>
            <a:r>
              <a:rPr sz="3200" b="1" dirty="0">
                <a:latin typeface="黑体" panose="02010609060101010101" charset="-122"/>
                <a:ea typeface="黑体" panose="02010609060101010101" charset="-122"/>
              </a:rPr>
              <a:t>  </a:t>
            </a:r>
            <a:r>
              <a:rPr sz="2800" b="0" dirty="0">
                <a:latin typeface="黑体" panose="02010609060101010101" charset="-122"/>
                <a:ea typeface="黑体" panose="02010609060101010101" charset="-122"/>
              </a:rPr>
              <a:t>    </a:t>
            </a: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                                                                                      </a:t>
            </a:r>
            <a:endParaRPr sz="3200" b="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DA5AF4-D76D-4D43-B954-22D0CAD049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直接连接符 35"/>
          <p:cNvCxnSpPr/>
          <p:nvPr/>
        </p:nvCxnSpPr>
        <p:spPr>
          <a:xfrm>
            <a:off x="0" y="6639124"/>
            <a:ext cx="12192000" cy="0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321310" y="0"/>
            <a:ext cx="11689080" cy="66389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558165" algn="l" fontAlgn="auto">
              <a:lnSpc>
                <a:spcPct val="130000"/>
              </a:lnSpc>
            </a:pPr>
            <a:r>
              <a:rPr sz="3200" b="0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【</a:t>
            </a:r>
            <a:r>
              <a:rPr lang="zh-CN" sz="3200" b="0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核心段落</a:t>
            </a:r>
            <a:r>
              <a:rPr sz="3200" b="0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】</a:t>
            </a: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 </a:t>
            </a:r>
            <a:endParaRPr sz="32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20000"/>
              </a:lnSpc>
            </a:pPr>
            <a:r>
              <a:rPr sz="2400" b="0" dirty="0">
                <a:latin typeface="黑体" panose="02010609060101010101" charset="-122"/>
                <a:ea typeface="黑体" panose="02010609060101010101" charset="-122"/>
              </a:rPr>
              <a:t>参考示例：</a:t>
            </a:r>
            <a:r>
              <a:rPr sz="2400" b="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观点+观点解读+事例1和解读+事例2和解读（拓展）+总结论述</a:t>
            </a:r>
            <a:endParaRPr sz="2400" b="0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20000"/>
              </a:lnSpc>
            </a:pPr>
            <a:r>
              <a:rPr sz="2400" b="0" dirty="0">
                <a:latin typeface="黑体" panose="02010609060101010101" charset="-122"/>
                <a:ea typeface="黑体" panose="02010609060101010101" charset="-122"/>
              </a:rPr>
              <a:t>我认为得与失是人生的过程。</a:t>
            </a:r>
            <a:r>
              <a:rPr sz="2400" b="0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（观点）</a:t>
            </a:r>
            <a:r>
              <a:rPr sz="2400" b="0" dirty="0">
                <a:latin typeface="黑体" panose="02010609060101010101" charset="-122"/>
                <a:ea typeface="黑体" panose="02010609060101010101" charset="-122"/>
              </a:rPr>
              <a:t>人生如那寒宫婵娟一般，得一份圆满便失一份风华。人生哪来的十全十美？有得必有失。</a:t>
            </a:r>
            <a:r>
              <a:rPr sz="2400" b="0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（观点解读）</a:t>
            </a:r>
            <a:r>
              <a:rPr sz="2400" b="0" dirty="0">
                <a:latin typeface="黑体" panose="02010609060101010101" charset="-122"/>
                <a:ea typeface="黑体" panose="02010609060101010101" charset="-122"/>
              </a:rPr>
              <a:t>正如“塞翁失马，焉知非福”，得失宛如一对双生子，形影不离。重光（编者注：南唐后主李煜字“重光”）天纵英才，诗词横震古今，却非为明君，郁郁而终；元亮（编者注：陶潜,字元）不为五斗米折腰，才有了种豆采菊的佳话。</a:t>
            </a:r>
            <a:r>
              <a:rPr sz="2400" b="0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（事例1）</a:t>
            </a:r>
            <a:r>
              <a:rPr sz="2400" b="0" dirty="0">
                <a:latin typeface="黑体" panose="02010609060101010101" charset="-122"/>
                <a:ea typeface="黑体" panose="02010609060101010101" charset="-122"/>
              </a:rPr>
              <a:t>得失之间，得亦是失，失亦是得。陶潜失了荣华，得了灵泉，可他却失了凡尘的繁华，而去追求漱石枕流。所以得失已是起点也是终点，起点起于新的得的追求，终点终于对旧的失的告别。</a:t>
            </a:r>
            <a:r>
              <a:rPr sz="2400" b="0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（就事例解读观点）</a:t>
            </a:r>
            <a:r>
              <a:rPr sz="2400" b="0" dirty="0">
                <a:latin typeface="黑体" panose="02010609060101010101" charset="-122"/>
                <a:ea typeface="黑体" panose="02010609060101010101" charset="-122"/>
              </a:rPr>
              <a:t>就如这个时代，木心笔下那个车马邮件都慢的社会一去不返，为日新月异的发展取代，问及得失，我们得到的是飞速发展的人类文明，失去的是鸡犬相闻的那个闲适的社会，这是终点也是起点。</a:t>
            </a:r>
            <a:r>
              <a:rPr sz="2400" b="0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（事例2和解读拓展）</a:t>
            </a:r>
            <a:r>
              <a:rPr sz="2400" b="0" dirty="0">
                <a:latin typeface="黑体" panose="02010609060101010101" charset="-122"/>
                <a:ea typeface="黑体" panose="02010609060101010101" charset="-122"/>
              </a:rPr>
              <a:t>而于过程，得失只是我们成长路上的一块磨刀石，得无法诱惑我们，失无法挫败我们，以得失笑对人生，不忘初心。</a:t>
            </a:r>
            <a:r>
              <a:rPr sz="2400" b="0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（总结论述）             </a:t>
            </a:r>
            <a:r>
              <a:rPr sz="2000" b="0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                                                        </a:t>
            </a:r>
            <a:r>
              <a:rPr sz="2800" b="0" dirty="0">
                <a:latin typeface="黑体" panose="02010609060101010101" charset="-122"/>
                <a:ea typeface="黑体" panose="02010609060101010101" charset="-122"/>
              </a:rPr>
              <a:t>                                                                                                                                                 </a:t>
            </a: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                                                                                      </a:t>
            </a:r>
            <a:endParaRPr sz="3200" b="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DA5AF4-D76D-4D43-B954-22D0CAD049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直接连接符 35"/>
          <p:cNvCxnSpPr/>
          <p:nvPr/>
        </p:nvCxnSpPr>
        <p:spPr>
          <a:xfrm>
            <a:off x="0" y="6639124"/>
            <a:ext cx="12192000" cy="0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252095" y="1088390"/>
            <a:ext cx="11185525" cy="3046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558165" algn="l" fontAlgn="auto">
              <a:lnSpc>
                <a:spcPct val="100000"/>
              </a:lnSpc>
            </a:pPr>
            <a:r>
              <a:rPr sz="2800" b="0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【审题训练】</a:t>
            </a:r>
            <a:r>
              <a:rPr sz="2800" b="0" dirty="0">
                <a:latin typeface="黑体" panose="02010609060101010101" charset="-122"/>
                <a:ea typeface="黑体" panose="02010609060101010101" charset="-122"/>
              </a:rPr>
              <a:t> </a:t>
            </a:r>
            <a:endParaRPr sz="28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00000"/>
              </a:lnSpc>
            </a:pPr>
            <a:r>
              <a:rPr sz="4800" b="0" dirty="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六、炼语言，语言有表现力</a:t>
            </a:r>
            <a:endParaRPr sz="4800" b="0" dirty="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00000"/>
              </a:lnSpc>
            </a:pPr>
            <a:r>
              <a:rPr sz="2800" b="0" dirty="0">
                <a:latin typeface="黑体" panose="02010609060101010101" charset="-122"/>
                <a:ea typeface="黑体" panose="02010609060101010101" charset="-122"/>
              </a:rPr>
              <a:t> </a:t>
            </a:r>
            <a:endParaRPr sz="28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00000"/>
              </a:lnSpc>
            </a:pPr>
            <a:r>
              <a:rPr lang="en-US" sz="2800" b="0" dirty="0">
                <a:latin typeface="黑体" panose="02010609060101010101" charset="-122"/>
                <a:ea typeface="黑体" panose="02010609060101010101" charset="-122"/>
              </a:rPr>
              <a:t>     </a:t>
            </a:r>
            <a:r>
              <a:rPr sz="2800" b="0" dirty="0">
                <a:latin typeface="黑体" panose="02010609060101010101" charset="-122"/>
                <a:ea typeface="黑体" panose="02010609060101010101" charset="-122"/>
              </a:rPr>
              <a:t>请围绕中心观点，写一至两句富有表现力的话来。</a:t>
            </a:r>
            <a:endParaRPr sz="28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00000"/>
              </a:lnSpc>
            </a:pPr>
            <a:r>
              <a:rPr sz="2800" b="0" dirty="0">
                <a:latin typeface="黑体" panose="02010609060101010101" charset="-122"/>
                <a:ea typeface="黑体" panose="02010609060101010101" charset="-122"/>
              </a:rPr>
              <a:t>                                                                    </a:t>
            </a:r>
            <a:endParaRPr sz="2800" b="0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00000"/>
              </a:lnSpc>
            </a:pPr>
            <a:r>
              <a:rPr sz="2800" b="0" dirty="0">
                <a:latin typeface="黑体" panose="02010609060101010101" charset="-122"/>
                <a:ea typeface="黑体" panose="02010609060101010101" charset="-122"/>
              </a:rPr>
              <a:t>                                                                               </a:t>
            </a: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                                                                                      </a:t>
            </a:r>
            <a:endParaRPr sz="3200" b="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DA5AF4-D76D-4D43-B954-22D0CAD049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直接连接符 35"/>
          <p:cNvCxnSpPr/>
          <p:nvPr/>
        </p:nvCxnSpPr>
        <p:spPr>
          <a:xfrm>
            <a:off x="0" y="6639124"/>
            <a:ext cx="12192000" cy="0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321310" y="0"/>
            <a:ext cx="11185525" cy="64312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558165" algn="l" fontAlgn="auto">
              <a:lnSpc>
                <a:spcPct val="100000"/>
              </a:lnSpc>
            </a:pPr>
            <a:r>
              <a:rPr sz="2800" b="1" dirty="0">
                <a:latin typeface="黑体" panose="02010609060101010101" charset="-122"/>
                <a:ea typeface="黑体" panose="02010609060101010101" charset="-122"/>
              </a:rPr>
              <a:t>示例参考 </a:t>
            </a:r>
            <a:endParaRPr sz="2800" b="1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2800" b="1" dirty="0">
                <a:latin typeface="黑体" panose="02010609060101010101" charset="-122"/>
                <a:ea typeface="黑体" panose="02010609060101010101" charset="-122"/>
              </a:rPr>
              <a:t>①人生不会一帆风顺，社会不会一成不变，会经常遇到鱼和熊掌不可兼得的场景，在得与失的矛盾碰撞中，就要看我们如何对待得与失了。</a:t>
            </a:r>
            <a:endParaRPr sz="2800" b="1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2800" b="1" dirty="0">
                <a:latin typeface="黑体" panose="02010609060101010101" charset="-122"/>
                <a:ea typeface="黑体" panose="02010609060101010101" charset="-122"/>
              </a:rPr>
              <a:t>②“宠辱不惊，看庭前花开花落；去留无意，看天上云卷云舒。”</a:t>
            </a:r>
            <a:endParaRPr sz="2800" b="1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2800" b="1" dirty="0">
                <a:latin typeface="黑体" panose="02010609060101010101" charset="-122"/>
                <a:ea typeface="黑体" panose="02010609060101010101" charset="-122"/>
              </a:rPr>
              <a:t>③能融入伟大事业忘我奋斗，也不失人生趣味，看淡得失，功成不必在我，看重得失，功成必定有我。</a:t>
            </a:r>
            <a:endParaRPr sz="2800" b="1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2800" b="1" dirty="0">
                <a:latin typeface="黑体" panose="02010609060101010101" charset="-122"/>
                <a:ea typeface="黑体" panose="02010609060101010101" charset="-122"/>
              </a:rPr>
              <a:t>④少问一点个人得失，少求一些物欲满足，多寻一分生命价值，牢记一种家国情怀。 </a:t>
            </a:r>
            <a:endParaRPr sz="2800" b="1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2800" b="1" dirty="0">
                <a:latin typeface="黑体" panose="02010609060101010101" charset="-122"/>
                <a:ea typeface="黑体" panose="02010609060101010101" charset="-122"/>
              </a:rPr>
              <a:t>⑤我将无我，然后成就大我。</a:t>
            </a:r>
            <a:r>
              <a:rPr sz="2800" b="1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sz="2000" b="0" dirty="0">
                <a:solidFill>
                  <a:srgbClr val="0723F7"/>
                </a:solidFill>
                <a:latin typeface="黑体" panose="02010609060101010101" charset="-122"/>
                <a:ea typeface="黑体" panose="02010609060101010101" charset="-122"/>
              </a:rPr>
              <a:t>                                                        </a:t>
            </a:r>
            <a:r>
              <a:rPr sz="2800" b="0" dirty="0">
                <a:latin typeface="黑体" panose="02010609060101010101" charset="-122"/>
                <a:ea typeface="黑体" panose="02010609060101010101" charset="-122"/>
              </a:rPr>
              <a:t>                                                                               </a:t>
            </a: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                                                                                      </a:t>
            </a:r>
            <a:endParaRPr sz="3200" b="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DA5AF4-D76D-4D43-B954-22D0CAD049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直接连接符 35"/>
          <p:cNvCxnSpPr/>
          <p:nvPr/>
        </p:nvCxnSpPr>
        <p:spPr>
          <a:xfrm>
            <a:off x="0" y="6639124"/>
            <a:ext cx="12192000" cy="0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321310" y="335915"/>
            <a:ext cx="11185525" cy="63290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558165" algn="l" fontAlgn="auto">
              <a:lnSpc>
                <a:spcPct val="130000"/>
              </a:lnSpc>
            </a:pPr>
            <a:r>
              <a:rPr sz="2800" b="1" dirty="0">
                <a:latin typeface="黑体" panose="02010609060101010101" charset="-122"/>
                <a:ea typeface="黑体" panose="02010609060101010101" charset="-122"/>
              </a:rPr>
              <a:t>⑥得失无法预料，充实生命的每一个角落，我们始终如纪伯伦的诗行一般，是“摇摆于忧愁与欢乐间的一架天平”。</a:t>
            </a:r>
            <a:endParaRPr sz="2800" b="1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30000"/>
              </a:lnSpc>
            </a:pPr>
            <a:r>
              <a:rPr sz="2800" b="1" dirty="0">
                <a:latin typeface="黑体" panose="02010609060101010101" charset="-122"/>
                <a:ea typeface="黑体" panose="02010609060101010101" charset="-122"/>
              </a:rPr>
              <a:t>⑦陶醉于一城一池之得，或惆怅于一时一事之失，都属于一叶障目，不见远方的星辰大海。</a:t>
            </a:r>
            <a:endParaRPr sz="2800" b="1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30000"/>
              </a:lnSpc>
            </a:pPr>
            <a:r>
              <a:rPr sz="2800" b="1" dirty="0">
                <a:latin typeface="黑体" panose="02010609060101010101" charset="-122"/>
                <a:ea typeface="黑体" panose="02010609060101010101" charset="-122"/>
              </a:rPr>
              <a:t>⑧“谁道人生无再少？门前流水尚能西！休将白发唱黄鸡。” 得与失不过是河流中的朵朵涟漪，河水不会因为涟漪而停留脚步，人生又哪能因为一时得失裹足不前。</a:t>
            </a:r>
            <a:endParaRPr sz="2800" b="1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30000"/>
              </a:lnSpc>
            </a:pPr>
            <a:r>
              <a:rPr sz="2800" b="1" dirty="0">
                <a:latin typeface="黑体" panose="02010609060101010101" charset="-122"/>
                <a:ea typeface="黑体" panose="02010609060101010101" charset="-122"/>
              </a:rPr>
              <a:t>⑨我们选择踏上自己的千山万水，是为了完成人生的终极答卷——成为自己。而任何的得失，不过是这份答卷中的一个逗号，句号，感叹号，或省略号……</a:t>
            </a:r>
            <a:endParaRPr sz="2800" b="1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30000"/>
              </a:lnSpc>
            </a:pPr>
            <a:r>
              <a:rPr sz="2800" b="1" dirty="0">
                <a:latin typeface="黑体" panose="02010609060101010101" charset="-122"/>
                <a:ea typeface="黑体" panose="02010609060101010101" charset="-122"/>
              </a:rPr>
              <a:t>⑩文章千古事，得失寸心知。</a:t>
            </a:r>
            <a:r>
              <a:rPr sz="2800" b="0" dirty="0">
                <a:latin typeface="黑体" panose="02010609060101010101" charset="-122"/>
                <a:ea typeface="黑体" panose="02010609060101010101" charset="-122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                                                                                      </a:t>
            </a:r>
            <a:endParaRPr sz="3200" b="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DA5AF4-D76D-4D43-B954-22D0CAD049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直接连接符 35"/>
          <p:cNvCxnSpPr/>
          <p:nvPr/>
        </p:nvCxnSpPr>
        <p:spPr>
          <a:xfrm>
            <a:off x="0" y="6639124"/>
            <a:ext cx="12192000" cy="0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321945" y="723900"/>
            <a:ext cx="11185525" cy="4431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558165" algn="l" fontAlgn="auto">
              <a:lnSpc>
                <a:spcPct val="150000"/>
              </a:lnSpc>
            </a:pPr>
            <a:r>
              <a:rPr sz="4400" b="1" dirty="0">
                <a:latin typeface="黑体" panose="02010609060101010101" charset="-122"/>
                <a:ea typeface="黑体" panose="02010609060101010101" charset="-122"/>
              </a:rPr>
              <a:t>七、添素材，有力证明观点</a:t>
            </a:r>
            <a:endParaRPr sz="4400" b="1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50000"/>
              </a:lnSpc>
            </a:pP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作文，配合你的观点，你准备运用哪些素材？含事实素材和理论素材，简要写出主要内容即可。   </a:t>
            </a:r>
            <a:r>
              <a:rPr lang="en-US" sz="3200" b="0" dirty="0"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                                                              </a:t>
            </a:r>
            <a:r>
              <a:rPr lang="en-US" sz="3200" b="0" dirty="0">
                <a:latin typeface="黑体" panose="02010609060101010101" charset="-122"/>
                <a:ea typeface="黑体" panose="02010609060101010101" charset="-122"/>
              </a:rPr>
              <a:t>     </a:t>
            </a:r>
            <a:r>
              <a:rPr sz="4000" b="0" dirty="0">
                <a:latin typeface="黑体" panose="02010609060101010101" charset="-122"/>
                <a:ea typeface="黑体" panose="02010609060101010101" charset="-122"/>
              </a:rPr>
              <a:t>请选择其中的某一个素材，结合中心观点，进行论证。（100字左右） </a:t>
            </a:r>
            <a:r>
              <a:rPr sz="2800" b="0" dirty="0">
                <a:latin typeface="黑体" panose="02010609060101010101" charset="-122"/>
                <a:ea typeface="黑体" panose="02010609060101010101" charset="-122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                                                                                      </a:t>
            </a:r>
            <a:endParaRPr sz="3200" b="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DA5AF4-D76D-4D43-B954-22D0CAD049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图片 103"/>
          <p:cNvPicPr/>
          <p:nvPr/>
        </p:nvPicPr>
        <p:blipFill>
          <a:blip r:embed="rId1"/>
          <a:stretch>
            <a:fillRect/>
          </a:stretch>
        </p:blipFill>
        <p:spPr>
          <a:xfrm>
            <a:off x="1915160" y="0"/>
            <a:ext cx="1027684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3" descr="图怪兽_6f4e2ac5e96bec464df05a9ffbe0e7ec_534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915160" cy="1915160"/>
          </a:xfrm>
          <a:prstGeom prst="rect">
            <a:avLst/>
          </a:prstGeom>
        </p:spPr>
      </p:pic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  <p:custDataLst>
      <p:tags r:id="rId3"/>
    </p:custDataLst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直接连接符 35"/>
          <p:cNvCxnSpPr/>
          <p:nvPr/>
        </p:nvCxnSpPr>
        <p:spPr>
          <a:xfrm>
            <a:off x="0" y="6639124"/>
            <a:ext cx="12192000" cy="0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503555" y="326390"/>
            <a:ext cx="11185525" cy="6205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558165" algn="l" fontAlgn="auto">
              <a:lnSpc>
                <a:spcPct val="140000"/>
              </a:lnSpc>
            </a:pPr>
            <a:r>
              <a:rPr sz="2800" b="1" dirty="0">
                <a:latin typeface="黑体" panose="02010609060101010101" charset="-122"/>
                <a:ea typeface="黑体" panose="02010609060101010101" charset="-122"/>
              </a:rPr>
              <a:t>参考示例：</a:t>
            </a:r>
            <a:endParaRPr sz="2800" b="1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40000"/>
              </a:lnSpc>
            </a:pPr>
            <a:r>
              <a:rPr sz="2800" b="1" dirty="0">
                <a:latin typeface="黑体" panose="02010609060101010101" charset="-122"/>
                <a:ea typeface="黑体" panose="02010609060101010101" charset="-122"/>
              </a:rPr>
              <a:t>①面对得与失，或以“雄关漫道真如铁，而今迈步从头越”为起点，凡是过往，皆为序章；或以“上车睡觉，下车尿尿”为终点，直奔目的地，各种拍照与炫耀或叹息；或以“不在乎终点，在乎沿途风景”为过程，诗情画意，享受生活，创造美好。</a:t>
            </a:r>
            <a:endParaRPr sz="2800" b="1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40000"/>
              </a:lnSpc>
            </a:pPr>
            <a:r>
              <a:rPr sz="2800" b="1" dirty="0">
                <a:latin typeface="黑体" panose="02010609060101010101" charset="-122"/>
                <a:ea typeface="黑体" panose="02010609060101010101" charset="-122"/>
              </a:rPr>
              <a:t>②我之所得，未必不是他人所赐。一往无前不慕名利，如袁隆平，稻养天下; 悠然自得任凭风波起，如苏子瞻，美文传世。绞架上，李大钊失去了生命，为赤旗插遍的世界奠基; 疫情中，无数人最美逆行，换来了山河安宁万家团圆。作为人类个体，我们当然有权利求得美好生活，但绝不能以占便宜的态度度过这一生。    </a:t>
            </a:r>
            <a:r>
              <a:rPr sz="2800" b="0" dirty="0">
                <a:latin typeface="黑体" panose="02010609060101010101" charset="-122"/>
                <a:ea typeface="黑体" panose="02010609060101010101" charset="-122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                                                                                      </a:t>
            </a:r>
            <a:endParaRPr sz="3200" b="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DA5AF4-D76D-4D43-B954-22D0CAD049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直接连接符 35"/>
          <p:cNvCxnSpPr/>
          <p:nvPr/>
        </p:nvCxnSpPr>
        <p:spPr>
          <a:xfrm>
            <a:off x="0" y="6639124"/>
            <a:ext cx="12192000" cy="0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321310" y="0"/>
            <a:ext cx="11185525" cy="63290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558165" algn="l" fontAlgn="auto">
              <a:lnSpc>
                <a:spcPct val="130000"/>
              </a:lnSpc>
            </a:pPr>
            <a:r>
              <a:rPr sz="2800" b="1" dirty="0">
                <a:latin typeface="黑体" panose="02010609060101010101" charset="-122"/>
                <a:ea typeface="黑体" panose="02010609060101010101" charset="-122"/>
              </a:rPr>
              <a:t>参考示例：</a:t>
            </a:r>
            <a:endParaRPr sz="2800" b="1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30000"/>
              </a:lnSpc>
            </a:pPr>
            <a:r>
              <a:rPr sz="2800" b="1" dirty="0">
                <a:latin typeface="黑体" panose="02010609060101010101" charset="-122"/>
                <a:ea typeface="黑体" panose="02010609060101010101" charset="-122"/>
              </a:rPr>
              <a:t>③方仲永年少名扬万里，却在乡人的喝彩中泯然众人；王阳明中年失其荣华，反于贵州龙场收获“心外无物”的顿悟。成长的万花筒中，得失之光交相辉映；现实的荆棘丛里，芳馨与尖刺处处联结。得失无法预料，充实生命的每一个角落。</a:t>
            </a:r>
            <a:endParaRPr sz="2800" b="1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30000"/>
              </a:lnSpc>
            </a:pPr>
            <a:r>
              <a:rPr sz="2800" b="1" dirty="0">
                <a:latin typeface="黑体" panose="02010609060101010101" charset="-122"/>
                <a:ea typeface="黑体" panose="02010609060101010101" charset="-122"/>
              </a:rPr>
              <a:t>④毛姆笔下“堕落”的爱德华，甘愿放弃芝加哥车水马龙里精英式的生活，前往人们心中没有未来的塔希提岛，却在慷慨的阳光和粉红色的晚霞里找到了自己“真正的灵魂”。因文采春风得意又因诗言数次获罪的刘梦得，亦是在几十年的大起大落中练就了“前度刘郎今又来”的乐观情怀。得中有失、失而复得，恰如海浪拍击礁石，得失的转变会带来珍贵的起伏与磨炼，充实并推动我们的人生过程。</a:t>
            </a:r>
            <a:r>
              <a:rPr sz="2800" b="0" dirty="0">
                <a:latin typeface="黑体" panose="02010609060101010101" charset="-122"/>
                <a:ea typeface="黑体" panose="02010609060101010101" charset="-122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                                                                                      </a:t>
            </a:r>
            <a:endParaRPr sz="3200" b="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DA5AF4-D76D-4D43-B954-22D0CAD049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直接连接符 35"/>
          <p:cNvCxnSpPr/>
          <p:nvPr/>
        </p:nvCxnSpPr>
        <p:spPr>
          <a:xfrm>
            <a:off x="0" y="6639124"/>
            <a:ext cx="12192000" cy="0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391160" y="245745"/>
            <a:ext cx="11185525" cy="63665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558165" algn="l" fontAlgn="auto">
              <a:lnSpc>
                <a:spcPct val="120000"/>
              </a:lnSpc>
            </a:pPr>
            <a:r>
              <a:rPr sz="2800" b="1" dirty="0">
                <a:latin typeface="黑体" panose="02010609060101010101" charset="-122"/>
                <a:ea typeface="黑体" panose="02010609060101010101" charset="-122"/>
              </a:rPr>
              <a:t>参考示例：</a:t>
            </a:r>
            <a:endParaRPr sz="2800" b="1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20000"/>
              </a:lnSpc>
            </a:pPr>
            <a:r>
              <a:rPr sz="2800" b="1" dirty="0">
                <a:latin typeface="黑体" panose="02010609060101010101" charset="-122"/>
                <a:ea typeface="黑体" panose="02010609060101010101" charset="-122"/>
              </a:rPr>
              <a:t>⑤若不是心无杂念，渔樵于江渚之上，苏子瞻何以发出“物与我皆无尽也”的感叹？若计较于一时富贵，则“一箪食，一瓢饮”万不能不改颜回之乐了。正因一切都只是过程，我们可以剥去功过的茧，抽离得失的丝，于寂静中探寻世界万物和你我灵魂的内核。当我们能够不数数然于世，不再将得失变化作为人生的定功章，而去珍惜当下体验的分秒，一切便会为我们展开最纯粹的美好。</a:t>
            </a:r>
            <a:endParaRPr sz="2800" b="1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20000"/>
              </a:lnSpc>
            </a:pPr>
            <a:r>
              <a:rPr sz="2800" b="1" dirty="0">
                <a:latin typeface="黑体" panose="02010609060101010101" charset="-122"/>
                <a:ea typeface="黑体" panose="02010609060101010101" charset="-122"/>
              </a:rPr>
              <a:t>⑥得失的囹圄中，困着很多人。有人为得一沓纸币，日拼夜拼，忘了背后的亲情；有人为得学术盛名，剽窃钻营，抛弃尊严和道德。可得失的天平之下，也涌动着幸福而满足的人潮。就如叶嘉莹教授捐去全部财产，得传诗词绝学，育桃李天下；袁隆平院士用一生的坚守，去换得真理和一个“禾下乘凉”的美梦。        </a:t>
            </a:r>
            <a:r>
              <a:rPr sz="2800" b="0" dirty="0">
                <a:latin typeface="黑体" panose="02010609060101010101" charset="-122"/>
                <a:ea typeface="黑体" panose="02010609060101010101" charset="-122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                                                                                      </a:t>
            </a:r>
            <a:endParaRPr sz="3200" b="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DA5AF4-D76D-4D43-B954-22D0CAD049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直接连接符 35"/>
          <p:cNvCxnSpPr/>
          <p:nvPr/>
        </p:nvCxnSpPr>
        <p:spPr>
          <a:xfrm>
            <a:off x="0" y="6721674"/>
            <a:ext cx="12192000" cy="0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321310" y="0"/>
            <a:ext cx="11185525" cy="63290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558165" algn="l" fontAlgn="auto">
              <a:lnSpc>
                <a:spcPct val="130000"/>
              </a:lnSpc>
            </a:pPr>
            <a:r>
              <a:rPr sz="2800" b="1" dirty="0">
                <a:latin typeface="黑体" panose="02010609060101010101" charset="-122"/>
                <a:ea typeface="黑体" panose="02010609060101010101" charset="-122"/>
              </a:rPr>
              <a:t>⑦继月光族、啃老族、低头族之后，又有一族在我们的身边悄然兴起，名曰“躺平族”。他们在内卷之下，选择佛系人生，不争是非对错，不问过往得失，将自己放松到一种真空状态，似乎深得老庄真传。然而，在他们的眼中，我们看不到生活的热力，更看不到星辰大海。而“不问得失”的清流人设仿佛成为了他们逃避现实、囿居一隅的挡箭牌。我想，在当今时代，相较于“患得患失”的功利，更可怕的是“得失心”的缺位。 </a:t>
            </a:r>
            <a:endParaRPr sz="2800" b="1" dirty="0">
              <a:latin typeface="黑体" panose="02010609060101010101" charset="-122"/>
              <a:ea typeface="黑体" panose="02010609060101010101" charset="-122"/>
            </a:endParaRPr>
          </a:p>
          <a:p>
            <a:pPr indent="558165" algn="l" fontAlgn="auto">
              <a:lnSpc>
                <a:spcPct val="130000"/>
              </a:lnSpc>
            </a:pPr>
            <a:r>
              <a:rPr sz="2800" b="1" dirty="0">
                <a:latin typeface="黑体" panose="02010609060101010101" charset="-122"/>
                <a:ea typeface="黑体" panose="02010609060101010101" charset="-122"/>
              </a:rPr>
              <a:t>⑧“天下熙熙皆为利来，天下攘攘皆为利往。常言道“人为财死，鸟为食亡”。这被很多人奉为人生至理。这样的人，一定会把荣华富贵看作是得，把贫穷卑贱看作是失。这样的人为了获得功名利禄，可以不择手段，直到到头来“机关算尽太聪明，反误了卿卿性命”。 </a:t>
            </a:r>
            <a:r>
              <a:rPr sz="3200" b="1" dirty="0">
                <a:latin typeface="黑体" panose="02010609060101010101" charset="-122"/>
                <a:ea typeface="黑体" panose="02010609060101010101" charset="-122"/>
              </a:rPr>
              <a:t>   </a:t>
            </a:r>
            <a:r>
              <a:rPr sz="2800" b="0" dirty="0">
                <a:latin typeface="黑体" panose="02010609060101010101" charset="-122"/>
                <a:ea typeface="黑体" panose="02010609060101010101" charset="-122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sz="3200" b="0" dirty="0">
                <a:latin typeface="黑体" panose="02010609060101010101" charset="-122"/>
                <a:ea typeface="黑体" panose="02010609060101010101" charset="-122"/>
              </a:rPr>
              <a:t>                                                                                      </a:t>
            </a:r>
            <a:endParaRPr sz="3200" b="0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4DA5AF4-D76D-4D43-B954-22D0CAD049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组合 57" descr="7b0a202020202274657874626f78223a20227b5c2263617465676f72795f69645c223a31303234352c5c2269645c223a32303334313936317d220a7d0a"/>
          <p:cNvGrpSpPr/>
          <p:nvPr/>
        </p:nvGrpSpPr>
        <p:grpSpPr>
          <a:xfrm>
            <a:off x="0" y="28575"/>
            <a:ext cx="12192635" cy="6980556"/>
            <a:chOff x="5369" y="2974"/>
            <a:chExt cx="8461" cy="3805"/>
          </a:xfrm>
        </p:grpSpPr>
        <p:grpSp>
          <p:nvGrpSpPr>
            <p:cNvPr id="59" name="组合 58"/>
            <p:cNvGrpSpPr/>
            <p:nvPr/>
          </p:nvGrpSpPr>
          <p:grpSpPr>
            <a:xfrm>
              <a:off x="5369" y="2974"/>
              <a:ext cx="8461" cy="3805"/>
              <a:chOff x="3409632" y="1888729"/>
              <a:chExt cx="5372735" cy="2415962"/>
            </a:xfrm>
          </p:grpSpPr>
          <p:sp>
            <p:nvSpPr>
              <p:cNvPr id="60" name="矩形: 折角 6"/>
              <p:cNvSpPr/>
              <p:nvPr/>
            </p:nvSpPr>
            <p:spPr>
              <a:xfrm>
                <a:off x="3409632" y="1904391"/>
                <a:ext cx="5372735" cy="2400300"/>
              </a:xfrm>
              <a:prstGeom prst="foldedCorner">
                <a:avLst>
                  <a:gd name="adj" fmla="val 20608"/>
                </a:avLst>
              </a:prstGeom>
              <a:solidFill>
                <a:srgbClr val="E6EDF5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1" name="矩形 60"/>
              <p:cNvSpPr/>
              <p:nvPr/>
            </p:nvSpPr>
            <p:spPr>
              <a:xfrm>
                <a:off x="3601262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2" name="矩形 61"/>
              <p:cNvSpPr/>
              <p:nvPr/>
            </p:nvSpPr>
            <p:spPr>
              <a:xfrm>
                <a:off x="3888408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3" name="矩形 62"/>
              <p:cNvSpPr/>
              <p:nvPr/>
            </p:nvSpPr>
            <p:spPr>
              <a:xfrm>
                <a:off x="4175554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4" name="矩形 63"/>
              <p:cNvSpPr/>
              <p:nvPr/>
            </p:nvSpPr>
            <p:spPr>
              <a:xfrm>
                <a:off x="4462700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5" name="矩形 64"/>
              <p:cNvSpPr/>
              <p:nvPr/>
            </p:nvSpPr>
            <p:spPr>
              <a:xfrm>
                <a:off x="4749846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6" name="矩形 65"/>
              <p:cNvSpPr/>
              <p:nvPr/>
            </p:nvSpPr>
            <p:spPr>
              <a:xfrm>
                <a:off x="4925427" y="206725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7" name="矩形 66"/>
              <p:cNvSpPr/>
              <p:nvPr/>
            </p:nvSpPr>
            <p:spPr>
              <a:xfrm>
                <a:off x="5324138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8" name="矩形 67"/>
              <p:cNvSpPr/>
              <p:nvPr/>
            </p:nvSpPr>
            <p:spPr>
              <a:xfrm>
                <a:off x="5611284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9" name="矩形 68"/>
              <p:cNvSpPr/>
              <p:nvPr/>
            </p:nvSpPr>
            <p:spPr>
              <a:xfrm>
                <a:off x="5898430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0" name="矩形 69"/>
              <p:cNvSpPr/>
              <p:nvPr/>
            </p:nvSpPr>
            <p:spPr>
              <a:xfrm>
                <a:off x="6185576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1" name="矩形 70"/>
              <p:cNvSpPr/>
              <p:nvPr/>
            </p:nvSpPr>
            <p:spPr>
              <a:xfrm>
                <a:off x="6472722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2" name="矩形 71"/>
              <p:cNvSpPr/>
              <p:nvPr/>
            </p:nvSpPr>
            <p:spPr>
              <a:xfrm>
                <a:off x="6759868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3" name="矩形 72"/>
              <p:cNvSpPr/>
              <p:nvPr/>
            </p:nvSpPr>
            <p:spPr>
              <a:xfrm>
                <a:off x="7047014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4" name="矩形 73"/>
              <p:cNvSpPr/>
              <p:nvPr/>
            </p:nvSpPr>
            <p:spPr>
              <a:xfrm>
                <a:off x="7334160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5" name="矩形 74"/>
              <p:cNvSpPr/>
              <p:nvPr/>
            </p:nvSpPr>
            <p:spPr>
              <a:xfrm>
                <a:off x="7621306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6" name="矩形 75"/>
              <p:cNvSpPr/>
              <p:nvPr/>
            </p:nvSpPr>
            <p:spPr>
              <a:xfrm>
                <a:off x="7908452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7" name="矩形 76"/>
              <p:cNvSpPr/>
              <p:nvPr/>
            </p:nvSpPr>
            <p:spPr>
              <a:xfrm>
                <a:off x="8195598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8" name="矩形 77"/>
              <p:cNvSpPr/>
              <p:nvPr/>
            </p:nvSpPr>
            <p:spPr>
              <a:xfrm>
                <a:off x="8482736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80" name="图形 2"/>
              <p:cNvSpPr/>
              <p:nvPr/>
            </p:nvSpPr>
            <p:spPr>
              <a:xfrm rot="20966657">
                <a:off x="8215631" y="1888729"/>
                <a:ext cx="314566" cy="400330"/>
              </a:xfrm>
              <a:custGeom>
                <a:avLst/>
                <a:gdLst>
                  <a:gd name="connsiteX0" fmla="*/ 822880 w 1499210"/>
                  <a:gd name="connsiteY0" fmla="*/ 732141 h 1666642"/>
                  <a:gd name="connsiteX1" fmla="*/ 822880 w 1499210"/>
                  <a:gd name="connsiteY1" fmla="*/ 620334 h 1666642"/>
                  <a:gd name="connsiteX2" fmla="*/ 711073 w 1499210"/>
                  <a:gd name="connsiteY2" fmla="*/ 620334 h 1666642"/>
                  <a:gd name="connsiteX3" fmla="*/ 313330 w 1499210"/>
                  <a:gd name="connsiteY3" fmla="*/ 1018264 h 1666642"/>
                  <a:gd name="connsiteX4" fmla="*/ 275565 w 1499210"/>
                  <a:gd name="connsiteY4" fmla="*/ 1323733 h 1666642"/>
                  <a:gd name="connsiteX5" fmla="*/ 641124 w 1499210"/>
                  <a:gd name="connsiteY5" fmla="*/ 1360940 h 1666642"/>
                  <a:gd name="connsiteX6" fmla="*/ 976173 w 1499210"/>
                  <a:gd name="connsiteY6" fmla="*/ 1025891 h 1666642"/>
                  <a:gd name="connsiteX7" fmla="*/ 1046308 w 1499210"/>
                  <a:gd name="connsiteY7" fmla="*/ 955756 h 1666642"/>
                  <a:gd name="connsiteX8" fmla="*/ 1395124 w 1499210"/>
                  <a:gd name="connsiteY8" fmla="*/ 606754 h 1666642"/>
                  <a:gd name="connsiteX9" fmla="*/ 1395124 w 1499210"/>
                  <a:gd name="connsiteY9" fmla="*/ 104087 h 1666642"/>
                  <a:gd name="connsiteX10" fmla="*/ 892457 w 1499210"/>
                  <a:gd name="connsiteY10" fmla="*/ 104087 h 1666642"/>
                  <a:gd name="connsiteX11" fmla="*/ 473320 w 1499210"/>
                  <a:gd name="connsiteY11" fmla="*/ 523038 h 1666642"/>
                  <a:gd name="connsiteX12" fmla="*/ 417509 w 1499210"/>
                  <a:gd name="connsiteY12" fmla="*/ 578848 h 1666642"/>
                  <a:gd name="connsiteX13" fmla="*/ 138271 w 1499210"/>
                  <a:gd name="connsiteY13" fmla="*/ 858087 h 1666642"/>
                  <a:gd name="connsiteX14" fmla="*/ 138271 w 1499210"/>
                  <a:gd name="connsiteY14" fmla="*/ 1528372 h 1666642"/>
                  <a:gd name="connsiteX15" fmla="*/ 808555 w 1499210"/>
                  <a:gd name="connsiteY15" fmla="*/ 1528372 h 1666642"/>
                  <a:gd name="connsiteX16" fmla="*/ 1199601 w 1499210"/>
                  <a:gd name="connsiteY16" fmla="*/ 1137326 h 1666642"/>
                  <a:gd name="connsiteX17" fmla="*/ 1199601 w 1499210"/>
                  <a:gd name="connsiteY17" fmla="*/ 1025519 h 1666642"/>
                  <a:gd name="connsiteX18" fmla="*/ 1087794 w 1499210"/>
                  <a:gd name="connsiteY18" fmla="*/ 1025519 h 1666642"/>
                  <a:gd name="connsiteX19" fmla="*/ 696748 w 1499210"/>
                  <a:gd name="connsiteY19" fmla="*/ 1416751 h 1666642"/>
                  <a:gd name="connsiteX20" fmla="*/ 228684 w 1499210"/>
                  <a:gd name="connsiteY20" fmla="*/ 1393310 h 1666642"/>
                  <a:gd name="connsiteX21" fmla="*/ 259938 w 1499210"/>
                  <a:gd name="connsiteY21" fmla="*/ 959848 h 1666642"/>
                  <a:gd name="connsiteX22" fmla="*/ 529317 w 1499210"/>
                  <a:gd name="connsiteY22" fmla="*/ 690470 h 1666642"/>
                  <a:gd name="connsiteX23" fmla="*/ 585127 w 1499210"/>
                  <a:gd name="connsiteY23" fmla="*/ 634659 h 1666642"/>
                  <a:gd name="connsiteX24" fmla="*/ 1004078 w 1499210"/>
                  <a:gd name="connsiteY24" fmla="*/ 215708 h 1666642"/>
                  <a:gd name="connsiteX25" fmla="*/ 1283317 w 1499210"/>
                  <a:gd name="connsiteY25" fmla="*/ 215708 h 1666642"/>
                  <a:gd name="connsiteX26" fmla="*/ 1283317 w 1499210"/>
                  <a:gd name="connsiteY26" fmla="*/ 494947 h 1666642"/>
                  <a:gd name="connsiteX27" fmla="*/ 934501 w 1499210"/>
                  <a:gd name="connsiteY27" fmla="*/ 843949 h 1666642"/>
                  <a:gd name="connsiteX28" fmla="*/ 864366 w 1499210"/>
                  <a:gd name="connsiteY28" fmla="*/ 914084 h 1666642"/>
                  <a:gd name="connsiteX29" fmla="*/ 529317 w 1499210"/>
                  <a:gd name="connsiteY29" fmla="*/ 1249133 h 1666642"/>
                  <a:gd name="connsiteX30" fmla="*/ 417509 w 1499210"/>
                  <a:gd name="connsiteY30" fmla="*/ 1249133 h 1666642"/>
                  <a:gd name="connsiteX31" fmla="*/ 417509 w 1499210"/>
                  <a:gd name="connsiteY31" fmla="*/ 1137326 h 1666642"/>
                  <a:gd name="connsiteX32" fmla="*/ 822880 w 1499210"/>
                  <a:gd name="connsiteY32" fmla="*/ 732141 h 1666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499210" h="1666642">
                    <a:moveTo>
                      <a:pt x="822880" y="732141"/>
                    </a:moveTo>
                    <a:cubicBezTo>
                      <a:pt x="853762" y="701260"/>
                      <a:pt x="853762" y="651216"/>
                      <a:pt x="822880" y="620334"/>
                    </a:cubicBezTo>
                    <a:cubicBezTo>
                      <a:pt x="791998" y="589452"/>
                      <a:pt x="741955" y="589452"/>
                      <a:pt x="711073" y="620334"/>
                    </a:cubicBezTo>
                    <a:lnTo>
                      <a:pt x="313330" y="1018264"/>
                    </a:lnTo>
                    <a:cubicBezTo>
                      <a:pt x="232218" y="1099375"/>
                      <a:pt x="211755" y="1228297"/>
                      <a:pt x="275565" y="1323733"/>
                    </a:cubicBezTo>
                    <a:cubicBezTo>
                      <a:pt x="361141" y="1451725"/>
                      <a:pt x="537874" y="1464004"/>
                      <a:pt x="641124" y="1360940"/>
                    </a:cubicBezTo>
                    <a:lnTo>
                      <a:pt x="976173" y="1025891"/>
                    </a:lnTo>
                    <a:lnTo>
                      <a:pt x="1046308" y="955756"/>
                    </a:lnTo>
                    <a:lnTo>
                      <a:pt x="1395124" y="606754"/>
                    </a:lnTo>
                    <a:cubicBezTo>
                      <a:pt x="1533906" y="467971"/>
                      <a:pt x="1533906" y="242869"/>
                      <a:pt x="1395124" y="104087"/>
                    </a:cubicBezTo>
                    <a:cubicBezTo>
                      <a:pt x="1256342" y="-34696"/>
                      <a:pt x="1031239" y="-34696"/>
                      <a:pt x="892457" y="104087"/>
                    </a:cubicBezTo>
                    <a:lnTo>
                      <a:pt x="473320" y="523038"/>
                    </a:lnTo>
                    <a:lnTo>
                      <a:pt x="417509" y="578848"/>
                    </a:lnTo>
                    <a:lnTo>
                      <a:pt x="138271" y="858087"/>
                    </a:lnTo>
                    <a:cubicBezTo>
                      <a:pt x="-46090" y="1042448"/>
                      <a:pt x="-46090" y="1344011"/>
                      <a:pt x="138271" y="1528372"/>
                    </a:cubicBezTo>
                    <a:cubicBezTo>
                      <a:pt x="322631" y="1712733"/>
                      <a:pt x="624194" y="1712733"/>
                      <a:pt x="808555" y="1528372"/>
                    </a:cubicBezTo>
                    <a:lnTo>
                      <a:pt x="1199601" y="1137326"/>
                    </a:lnTo>
                    <a:cubicBezTo>
                      <a:pt x="1230483" y="1106444"/>
                      <a:pt x="1230483" y="1056401"/>
                      <a:pt x="1199601" y="1025519"/>
                    </a:cubicBezTo>
                    <a:cubicBezTo>
                      <a:pt x="1168719" y="994637"/>
                      <a:pt x="1118676" y="994637"/>
                      <a:pt x="1087794" y="1025519"/>
                    </a:cubicBezTo>
                    <a:lnTo>
                      <a:pt x="696748" y="1416751"/>
                    </a:lnTo>
                    <a:cubicBezTo>
                      <a:pt x="566152" y="1547347"/>
                      <a:pt x="348862" y="1539534"/>
                      <a:pt x="228684" y="1393310"/>
                    </a:cubicBezTo>
                    <a:cubicBezTo>
                      <a:pt x="123946" y="1265876"/>
                      <a:pt x="143294" y="1076493"/>
                      <a:pt x="259938" y="959848"/>
                    </a:cubicBezTo>
                    <a:lnTo>
                      <a:pt x="529317" y="690470"/>
                    </a:lnTo>
                    <a:lnTo>
                      <a:pt x="585127" y="634659"/>
                    </a:lnTo>
                    <a:lnTo>
                      <a:pt x="1004078" y="215708"/>
                    </a:lnTo>
                    <a:cubicBezTo>
                      <a:pt x="1081097" y="138689"/>
                      <a:pt x="1206299" y="138689"/>
                      <a:pt x="1283317" y="215708"/>
                    </a:cubicBezTo>
                    <a:cubicBezTo>
                      <a:pt x="1360336" y="292726"/>
                      <a:pt x="1360336" y="417928"/>
                      <a:pt x="1283317" y="494947"/>
                    </a:cubicBezTo>
                    <a:lnTo>
                      <a:pt x="934501" y="843949"/>
                    </a:lnTo>
                    <a:lnTo>
                      <a:pt x="864366" y="914084"/>
                    </a:lnTo>
                    <a:lnTo>
                      <a:pt x="529317" y="1249133"/>
                    </a:lnTo>
                    <a:cubicBezTo>
                      <a:pt x="498993" y="1279457"/>
                      <a:pt x="447833" y="1279457"/>
                      <a:pt x="417509" y="1249133"/>
                    </a:cubicBezTo>
                    <a:cubicBezTo>
                      <a:pt x="387186" y="1218809"/>
                      <a:pt x="387186" y="1167650"/>
                      <a:pt x="417509" y="1137326"/>
                    </a:cubicBezTo>
                    <a:lnTo>
                      <a:pt x="822880" y="732141"/>
                    </a:lnTo>
                    <a:close/>
                  </a:path>
                </a:pathLst>
              </a:custGeom>
              <a:solidFill>
                <a:srgbClr val="4A71A8"/>
              </a:solidFill>
              <a:ln w="1860" cap="flat">
                <a:noFill/>
                <a:prstDash val="solid"/>
                <a:miter/>
              </a:ln>
              <a:effectLst>
                <a:outerShdw blurRad="25400" dist="25400" dir="5400000" algn="t" rotWithShape="0">
                  <a:prstClr val="black">
                    <a:alpha val="20000"/>
                  </a:prstClr>
                </a:outerShdw>
              </a:effectLst>
            </p:spPr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endParaRPr lang="zh-CN" altLang="en-US"/>
              </a:p>
            </p:txBody>
          </p:sp>
        </p:grpSp>
        <p:sp>
          <p:nvSpPr>
            <p:cNvPr id="81" name="文本框 80"/>
            <p:cNvSpPr txBox="1"/>
            <p:nvPr/>
          </p:nvSpPr>
          <p:spPr>
            <a:xfrm>
              <a:off x="5534" y="3385"/>
              <a:ext cx="7824" cy="291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600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   </a:t>
              </a:r>
              <a:r>
                <a:rPr lang="en-US" altLang="zh-CN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 </a:t>
              </a:r>
              <a:r>
                <a:rPr lang="zh-CN" altLang="en-US" sz="3200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【作文题目】【202</a:t>
              </a:r>
              <a:r>
                <a:rPr lang="en-US" altLang="zh-CN" sz="3200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0</a:t>
              </a:r>
              <a:r>
                <a:rPr lang="zh-CN" altLang="en-US" sz="3200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年】</a:t>
              </a:r>
              <a:r>
                <a:rPr lang="zh-CN" altLang="en-US" sz="3200" b="1" dirty="0">
                  <a:solidFill>
                    <a:srgbClr val="060998"/>
                  </a:solidFill>
                  <a:latin typeface="黑体" panose="02010609060101010101" charset="-122"/>
                  <a:ea typeface="黑体" panose="02010609060101010101" charset="-122"/>
                  <a:cs typeface="楷体" panose="02010609060101010101" charset="-122"/>
                  <a:sym typeface="微软雅黑" panose="020B0503020204020204" pitchFamily="34" charset="-122"/>
                </a:rPr>
                <a:t>个人与家庭、社会</a:t>
              </a:r>
              <a:endParaRPr lang="zh-CN" altLang="en-US" sz="3200" b="1" dirty="0">
                <a:solidFill>
                  <a:srgbClr val="060998"/>
                </a:solidFill>
                <a:latin typeface="黑体" panose="02010609060101010101" charset="-122"/>
                <a:ea typeface="黑体" panose="02010609060101010101" charset="-122"/>
                <a:cs typeface="宋体" panose="02010600030101010101" pitchFamily="2" charset="-122"/>
                <a:sym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800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阅读下面的材料，根据要求写作。</a:t>
              </a:r>
              <a:endPara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800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   </a:t>
              </a:r>
              <a:r>
                <a:rPr lang="zh-CN" altLang="en-US" sz="2800" b="1" dirty="0">
                  <a:latin typeface="楷体" panose="02010609060101010101" charset="-122"/>
                  <a:ea typeface="楷体" panose="02010609060101010101" charset="-122"/>
                  <a:cs typeface="楷体" panose="02010609060101010101" charset="-122"/>
                  <a:sym typeface="微软雅黑" panose="020B0503020204020204" pitchFamily="34" charset="-122"/>
                </a:rPr>
                <a:t>每个人都有自己的人生坐标，也有对未来的美好期望。家庭可能对我们有不同的预期，社会也可能会赋予我们别样的角色。在不断变化的现实生活中，个人与家庭、社会之间的落差或错位难免会产生。</a:t>
              </a:r>
              <a:endParaRPr lang="zh-CN" altLang="en-US" sz="28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800" b="1" dirty="0">
                  <a:latin typeface="楷体" panose="02010609060101010101" charset="-122"/>
                  <a:ea typeface="楷体" panose="02010609060101010101" charset="-122"/>
                  <a:cs typeface="楷体" panose="02010609060101010101" charset="-122"/>
                  <a:sym typeface="微软雅黑" panose="020B0503020204020204" pitchFamily="34" charset="-122"/>
                </a:rPr>
                <a:t>     </a:t>
              </a:r>
              <a:r>
                <a:rPr lang="zh-CN" altLang="en-US" sz="2800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对此，你有怎样的体验与思考？写一篇文章，谈谈自己的看法。</a:t>
              </a:r>
              <a:endPara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800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  </a:t>
              </a:r>
              <a:r>
                <a:rPr lang="zh-CN" altLang="en-US" sz="2800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【注意】①角度自选，立意自定，题目自拟。②明确文体，不得写成诗歌。③不得少于800字。④不得抄袭、套作。</a:t>
              </a:r>
              <a:endPara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from x="0" y="0"/>
                                      <p:to x="100000" y="100000"/>
                                    </p:animScale>
                                    <p:anim to=""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5"/>
                                          </p:val>
                                        </p:tav>
                                        <p:tav tm="100000">
                                          <p:val>
                                            <p:fltVal val="0.497384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id="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78"/>
                                          </p:val>
                                        </p:tav>
                                        <p:tav tm="100000">
                                          <p:val>
                                            <p:fltVal val="0.466328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组合 57" descr="7b0a202020202274657874626f78223a20227b5c2263617465676f72795f69645c223a31303234352c5c2269645c223a32303334313936317d220a7d0a"/>
          <p:cNvGrpSpPr/>
          <p:nvPr/>
        </p:nvGrpSpPr>
        <p:grpSpPr>
          <a:xfrm>
            <a:off x="-635" y="0"/>
            <a:ext cx="12192635" cy="6935471"/>
            <a:chOff x="5369" y="2974"/>
            <a:chExt cx="8461" cy="3780"/>
          </a:xfrm>
        </p:grpSpPr>
        <p:grpSp>
          <p:nvGrpSpPr>
            <p:cNvPr id="59" name="组合 58"/>
            <p:cNvGrpSpPr/>
            <p:nvPr/>
          </p:nvGrpSpPr>
          <p:grpSpPr>
            <a:xfrm>
              <a:off x="5369" y="2974"/>
              <a:ext cx="8461" cy="3780"/>
              <a:chOff x="3409352" y="1888729"/>
              <a:chExt cx="5372735" cy="2400358"/>
            </a:xfrm>
          </p:grpSpPr>
          <p:sp>
            <p:nvSpPr>
              <p:cNvPr id="60" name="矩形: 折角 6"/>
              <p:cNvSpPr/>
              <p:nvPr/>
            </p:nvSpPr>
            <p:spPr>
              <a:xfrm>
                <a:off x="3409352" y="1888787"/>
                <a:ext cx="5372735" cy="2400300"/>
              </a:xfrm>
              <a:prstGeom prst="foldedCorner">
                <a:avLst>
                  <a:gd name="adj" fmla="val 20608"/>
                </a:avLst>
              </a:prstGeom>
              <a:solidFill>
                <a:srgbClr val="E6EDF5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1" name="矩形 60"/>
              <p:cNvSpPr/>
              <p:nvPr/>
            </p:nvSpPr>
            <p:spPr>
              <a:xfrm>
                <a:off x="3601262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2" name="矩形 61"/>
              <p:cNvSpPr/>
              <p:nvPr/>
            </p:nvSpPr>
            <p:spPr>
              <a:xfrm>
                <a:off x="3888408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3" name="矩形 62"/>
              <p:cNvSpPr/>
              <p:nvPr/>
            </p:nvSpPr>
            <p:spPr>
              <a:xfrm>
                <a:off x="4175554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4" name="矩形 63"/>
              <p:cNvSpPr/>
              <p:nvPr/>
            </p:nvSpPr>
            <p:spPr>
              <a:xfrm>
                <a:off x="4462700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5" name="矩形 64"/>
              <p:cNvSpPr/>
              <p:nvPr/>
            </p:nvSpPr>
            <p:spPr>
              <a:xfrm>
                <a:off x="4749846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6" name="矩形 65"/>
              <p:cNvSpPr/>
              <p:nvPr/>
            </p:nvSpPr>
            <p:spPr>
              <a:xfrm>
                <a:off x="4925427" y="206725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7" name="矩形 66"/>
              <p:cNvSpPr/>
              <p:nvPr/>
            </p:nvSpPr>
            <p:spPr>
              <a:xfrm>
                <a:off x="5324138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8" name="矩形 67"/>
              <p:cNvSpPr/>
              <p:nvPr/>
            </p:nvSpPr>
            <p:spPr>
              <a:xfrm>
                <a:off x="5611284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9" name="矩形 68"/>
              <p:cNvSpPr/>
              <p:nvPr/>
            </p:nvSpPr>
            <p:spPr>
              <a:xfrm>
                <a:off x="5898430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0" name="矩形 69"/>
              <p:cNvSpPr/>
              <p:nvPr/>
            </p:nvSpPr>
            <p:spPr>
              <a:xfrm>
                <a:off x="6185576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1" name="矩形 70"/>
              <p:cNvSpPr/>
              <p:nvPr/>
            </p:nvSpPr>
            <p:spPr>
              <a:xfrm>
                <a:off x="6472722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2" name="矩形 71"/>
              <p:cNvSpPr/>
              <p:nvPr/>
            </p:nvSpPr>
            <p:spPr>
              <a:xfrm>
                <a:off x="6759868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3" name="矩形 72"/>
              <p:cNvSpPr/>
              <p:nvPr/>
            </p:nvSpPr>
            <p:spPr>
              <a:xfrm>
                <a:off x="7047014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4" name="矩形 73"/>
              <p:cNvSpPr/>
              <p:nvPr/>
            </p:nvSpPr>
            <p:spPr>
              <a:xfrm>
                <a:off x="7334160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5" name="矩形 74"/>
              <p:cNvSpPr/>
              <p:nvPr/>
            </p:nvSpPr>
            <p:spPr>
              <a:xfrm>
                <a:off x="7621306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6" name="矩形 75"/>
              <p:cNvSpPr/>
              <p:nvPr/>
            </p:nvSpPr>
            <p:spPr>
              <a:xfrm>
                <a:off x="7908452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7" name="矩形 76"/>
              <p:cNvSpPr/>
              <p:nvPr/>
            </p:nvSpPr>
            <p:spPr>
              <a:xfrm>
                <a:off x="8195598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8" name="矩形 77"/>
              <p:cNvSpPr/>
              <p:nvPr/>
            </p:nvSpPr>
            <p:spPr>
              <a:xfrm>
                <a:off x="8482736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80" name="图形 2"/>
              <p:cNvSpPr/>
              <p:nvPr/>
            </p:nvSpPr>
            <p:spPr>
              <a:xfrm rot="20966657">
                <a:off x="8215631" y="1888729"/>
                <a:ext cx="314566" cy="400330"/>
              </a:xfrm>
              <a:custGeom>
                <a:avLst/>
                <a:gdLst>
                  <a:gd name="connsiteX0" fmla="*/ 822880 w 1499210"/>
                  <a:gd name="connsiteY0" fmla="*/ 732141 h 1666642"/>
                  <a:gd name="connsiteX1" fmla="*/ 822880 w 1499210"/>
                  <a:gd name="connsiteY1" fmla="*/ 620334 h 1666642"/>
                  <a:gd name="connsiteX2" fmla="*/ 711073 w 1499210"/>
                  <a:gd name="connsiteY2" fmla="*/ 620334 h 1666642"/>
                  <a:gd name="connsiteX3" fmla="*/ 313330 w 1499210"/>
                  <a:gd name="connsiteY3" fmla="*/ 1018264 h 1666642"/>
                  <a:gd name="connsiteX4" fmla="*/ 275565 w 1499210"/>
                  <a:gd name="connsiteY4" fmla="*/ 1323733 h 1666642"/>
                  <a:gd name="connsiteX5" fmla="*/ 641124 w 1499210"/>
                  <a:gd name="connsiteY5" fmla="*/ 1360940 h 1666642"/>
                  <a:gd name="connsiteX6" fmla="*/ 976173 w 1499210"/>
                  <a:gd name="connsiteY6" fmla="*/ 1025891 h 1666642"/>
                  <a:gd name="connsiteX7" fmla="*/ 1046308 w 1499210"/>
                  <a:gd name="connsiteY7" fmla="*/ 955756 h 1666642"/>
                  <a:gd name="connsiteX8" fmla="*/ 1395124 w 1499210"/>
                  <a:gd name="connsiteY8" fmla="*/ 606754 h 1666642"/>
                  <a:gd name="connsiteX9" fmla="*/ 1395124 w 1499210"/>
                  <a:gd name="connsiteY9" fmla="*/ 104087 h 1666642"/>
                  <a:gd name="connsiteX10" fmla="*/ 892457 w 1499210"/>
                  <a:gd name="connsiteY10" fmla="*/ 104087 h 1666642"/>
                  <a:gd name="connsiteX11" fmla="*/ 473320 w 1499210"/>
                  <a:gd name="connsiteY11" fmla="*/ 523038 h 1666642"/>
                  <a:gd name="connsiteX12" fmla="*/ 417509 w 1499210"/>
                  <a:gd name="connsiteY12" fmla="*/ 578848 h 1666642"/>
                  <a:gd name="connsiteX13" fmla="*/ 138271 w 1499210"/>
                  <a:gd name="connsiteY13" fmla="*/ 858087 h 1666642"/>
                  <a:gd name="connsiteX14" fmla="*/ 138271 w 1499210"/>
                  <a:gd name="connsiteY14" fmla="*/ 1528372 h 1666642"/>
                  <a:gd name="connsiteX15" fmla="*/ 808555 w 1499210"/>
                  <a:gd name="connsiteY15" fmla="*/ 1528372 h 1666642"/>
                  <a:gd name="connsiteX16" fmla="*/ 1199601 w 1499210"/>
                  <a:gd name="connsiteY16" fmla="*/ 1137326 h 1666642"/>
                  <a:gd name="connsiteX17" fmla="*/ 1199601 w 1499210"/>
                  <a:gd name="connsiteY17" fmla="*/ 1025519 h 1666642"/>
                  <a:gd name="connsiteX18" fmla="*/ 1087794 w 1499210"/>
                  <a:gd name="connsiteY18" fmla="*/ 1025519 h 1666642"/>
                  <a:gd name="connsiteX19" fmla="*/ 696748 w 1499210"/>
                  <a:gd name="connsiteY19" fmla="*/ 1416751 h 1666642"/>
                  <a:gd name="connsiteX20" fmla="*/ 228684 w 1499210"/>
                  <a:gd name="connsiteY20" fmla="*/ 1393310 h 1666642"/>
                  <a:gd name="connsiteX21" fmla="*/ 259938 w 1499210"/>
                  <a:gd name="connsiteY21" fmla="*/ 959848 h 1666642"/>
                  <a:gd name="connsiteX22" fmla="*/ 529317 w 1499210"/>
                  <a:gd name="connsiteY22" fmla="*/ 690470 h 1666642"/>
                  <a:gd name="connsiteX23" fmla="*/ 585127 w 1499210"/>
                  <a:gd name="connsiteY23" fmla="*/ 634659 h 1666642"/>
                  <a:gd name="connsiteX24" fmla="*/ 1004078 w 1499210"/>
                  <a:gd name="connsiteY24" fmla="*/ 215708 h 1666642"/>
                  <a:gd name="connsiteX25" fmla="*/ 1283317 w 1499210"/>
                  <a:gd name="connsiteY25" fmla="*/ 215708 h 1666642"/>
                  <a:gd name="connsiteX26" fmla="*/ 1283317 w 1499210"/>
                  <a:gd name="connsiteY26" fmla="*/ 494947 h 1666642"/>
                  <a:gd name="connsiteX27" fmla="*/ 934501 w 1499210"/>
                  <a:gd name="connsiteY27" fmla="*/ 843949 h 1666642"/>
                  <a:gd name="connsiteX28" fmla="*/ 864366 w 1499210"/>
                  <a:gd name="connsiteY28" fmla="*/ 914084 h 1666642"/>
                  <a:gd name="connsiteX29" fmla="*/ 529317 w 1499210"/>
                  <a:gd name="connsiteY29" fmla="*/ 1249133 h 1666642"/>
                  <a:gd name="connsiteX30" fmla="*/ 417509 w 1499210"/>
                  <a:gd name="connsiteY30" fmla="*/ 1249133 h 1666642"/>
                  <a:gd name="connsiteX31" fmla="*/ 417509 w 1499210"/>
                  <a:gd name="connsiteY31" fmla="*/ 1137326 h 1666642"/>
                  <a:gd name="connsiteX32" fmla="*/ 822880 w 1499210"/>
                  <a:gd name="connsiteY32" fmla="*/ 732141 h 1666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499210" h="1666642">
                    <a:moveTo>
                      <a:pt x="822880" y="732141"/>
                    </a:moveTo>
                    <a:cubicBezTo>
                      <a:pt x="853762" y="701260"/>
                      <a:pt x="853762" y="651216"/>
                      <a:pt x="822880" y="620334"/>
                    </a:cubicBezTo>
                    <a:cubicBezTo>
                      <a:pt x="791998" y="589452"/>
                      <a:pt x="741955" y="589452"/>
                      <a:pt x="711073" y="620334"/>
                    </a:cubicBezTo>
                    <a:lnTo>
                      <a:pt x="313330" y="1018264"/>
                    </a:lnTo>
                    <a:cubicBezTo>
                      <a:pt x="232218" y="1099375"/>
                      <a:pt x="211755" y="1228297"/>
                      <a:pt x="275565" y="1323733"/>
                    </a:cubicBezTo>
                    <a:cubicBezTo>
                      <a:pt x="361141" y="1451725"/>
                      <a:pt x="537874" y="1464004"/>
                      <a:pt x="641124" y="1360940"/>
                    </a:cubicBezTo>
                    <a:lnTo>
                      <a:pt x="976173" y="1025891"/>
                    </a:lnTo>
                    <a:lnTo>
                      <a:pt x="1046308" y="955756"/>
                    </a:lnTo>
                    <a:lnTo>
                      <a:pt x="1395124" y="606754"/>
                    </a:lnTo>
                    <a:cubicBezTo>
                      <a:pt x="1533906" y="467971"/>
                      <a:pt x="1533906" y="242869"/>
                      <a:pt x="1395124" y="104087"/>
                    </a:cubicBezTo>
                    <a:cubicBezTo>
                      <a:pt x="1256342" y="-34696"/>
                      <a:pt x="1031239" y="-34696"/>
                      <a:pt x="892457" y="104087"/>
                    </a:cubicBezTo>
                    <a:lnTo>
                      <a:pt x="473320" y="523038"/>
                    </a:lnTo>
                    <a:lnTo>
                      <a:pt x="417509" y="578848"/>
                    </a:lnTo>
                    <a:lnTo>
                      <a:pt x="138271" y="858087"/>
                    </a:lnTo>
                    <a:cubicBezTo>
                      <a:pt x="-46090" y="1042448"/>
                      <a:pt x="-46090" y="1344011"/>
                      <a:pt x="138271" y="1528372"/>
                    </a:cubicBezTo>
                    <a:cubicBezTo>
                      <a:pt x="322631" y="1712733"/>
                      <a:pt x="624194" y="1712733"/>
                      <a:pt x="808555" y="1528372"/>
                    </a:cubicBezTo>
                    <a:lnTo>
                      <a:pt x="1199601" y="1137326"/>
                    </a:lnTo>
                    <a:cubicBezTo>
                      <a:pt x="1230483" y="1106444"/>
                      <a:pt x="1230483" y="1056401"/>
                      <a:pt x="1199601" y="1025519"/>
                    </a:cubicBezTo>
                    <a:cubicBezTo>
                      <a:pt x="1168719" y="994637"/>
                      <a:pt x="1118676" y="994637"/>
                      <a:pt x="1087794" y="1025519"/>
                    </a:cubicBezTo>
                    <a:lnTo>
                      <a:pt x="696748" y="1416751"/>
                    </a:lnTo>
                    <a:cubicBezTo>
                      <a:pt x="566152" y="1547347"/>
                      <a:pt x="348862" y="1539534"/>
                      <a:pt x="228684" y="1393310"/>
                    </a:cubicBezTo>
                    <a:cubicBezTo>
                      <a:pt x="123946" y="1265876"/>
                      <a:pt x="143294" y="1076493"/>
                      <a:pt x="259938" y="959848"/>
                    </a:cubicBezTo>
                    <a:lnTo>
                      <a:pt x="529317" y="690470"/>
                    </a:lnTo>
                    <a:lnTo>
                      <a:pt x="585127" y="634659"/>
                    </a:lnTo>
                    <a:lnTo>
                      <a:pt x="1004078" y="215708"/>
                    </a:lnTo>
                    <a:cubicBezTo>
                      <a:pt x="1081097" y="138689"/>
                      <a:pt x="1206299" y="138689"/>
                      <a:pt x="1283317" y="215708"/>
                    </a:cubicBezTo>
                    <a:cubicBezTo>
                      <a:pt x="1360336" y="292726"/>
                      <a:pt x="1360336" y="417928"/>
                      <a:pt x="1283317" y="494947"/>
                    </a:cubicBezTo>
                    <a:lnTo>
                      <a:pt x="934501" y="843949"/>
                    </a:lnTo>
                    <a:lnTo>
                      <a:pt x="864366" y="914084"/>
                    </a:lnTo>
                    <a:lnTo>
                      <a:pt x="529317" y="1249133"/>
                    </a:lnTo>
                    <a:cubicBezTo>
                      <a:pt x="498993" y="1279457"/>
                      <a:pt x="447833" y="1279457"/>
                      <a:pt x="417509" y="1249133"/>
                    </a:cubicBezTo>
                    <a:cubicBezTo>
                      <a:pt x="387186" y="1218809"/>
                      <a:pt x="387186" y="1167650"/>
                      <a:pt x="417509" y="1137326"/>
                    </a:cubicBezTo>
                    <a:lnTo>
                      <a:pt x="822880" y="732141"/>
                    </a:lnTo>
                    <a:close/>
                  </a:path>
                </a:pathLst>
              </a:custGeom>
              <a:solidFill>
                <a:srgbClr val="4A71A8"/>
              </a:solidFill>
              <a:ln w="1860" cap="flat">
                <a:noFill/>
                <a:prstDash val="solid"/>
                <a:miter/>
              </a:ln>
              <a:effectLst>
                <a:outerShdw blurRad="25400" dist="25400" dir="5400000" algn="t" rotWithShape="0">
                  <a:prstClr val="black">
                    <a:alpha val="20000"/>
                  </a:prstClr>
                </a:outerShdw>
              </a:effectLst>
            </p:spPr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endParaRPr lang="zh-CN" altLang="en-US"/>
              </a:p>
            </p:txBody>
          </p:sp>
        </p:grpSp>
        <p:sp>
          <p:nvSpPr>
            <p:cNvPr id="81" name="文本框 80"/>
            <p:cNvSpPr txBox="1"/>
            <p:nvPr/>
          </p:nvSpPr>
          <p:spPr>
            <a:xfrm>
              <a:off x="5534" y="3182"/>
              <a:ext cx="7824" cy="332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600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   </a:t>
              </a:r>
              <a:r>
                <a:rPr lang="zh-CN" altLang="en-US" sz="3600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【作文题目】【20</a:t>
              </a:r>
              <a:r>
                <a:rPr lang="en-US" altLang="zh-CN" sz="3600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19</a:t>
              </a:r>
              <a:r>
                <a:rPr lang="zh-CN" altLang="en-US" sz="3600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年】</a:t>
              </a:r>
              <a:r>
                <a:rPr lang="zh-CN" altLang="en-US" sz="3600" b="1" dirty="0">
                  <a:solidFill>
                    <a:srgbClr val="060998"/>
                  </a:solidFill>
                  <a:latin typeface="黑体" panose="02010609060101010101" charset="-122"/>
                  <a:ea typeface="黑体" panose="02010609060101010101" charset="-122"/>
                  <a:cs typeface="楷体" panose="02010609060101010101" charset="-122"/>
                  <a:sym typeface="微软雅黑" panose="020B0503020204020204" pitchFamily="34" charset="-122"/>
                </a:rPr>
                <a:t>作家与读者</a:t>
              </a:r>
              <a:endParaRPr lang="zh-CN" altLang="en-US" sz="3600" b="1" dirty="0">
                <a:solidFill>
                  <a:srgbClr val="060998"/>
                </a:solidFill>
                <a:latin typeface="黑体" panose="02010609060101010101" charset="-122"/>
                <a:ea typeface="黑体" panose="02010609060101010101" charset="-122"/>
                <a:cs typeface="楷体" panose="02010609060101010101" charset="-122"/>
                <a:sym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3200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阅读下面的材料，根据要求写作。</a:t>
              </a:r>
              <a:endParaRPr lang="zh-CN" altLang="en-US" sz="32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3200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     </a:t>
              </a:r>
              <a:r>
                <a:rPr lang="en-US" altLang="zh-CN" sz="3200" b="1" dirty="0">
                  <a:latin typeface="楷体" panose="02010609060101010101" charset="-122"/>
                  <a:ea typeface="楷体" panose="02010609060101010101" charset="-122"/>
                  <a:cs typeface="楷体" panose="02010609060101010101" charset="-122"/>
                  <a:sym typeface="微软雅黑" panose="020B0503020204020204" pitchFamily="34" charset="-122"/>
                </a:rPr>
                <a:t> </a:t>
              </a:r>
              <a:r>
                <a:rPr lang="zh-CN" altLang="en-US" sz="3200" b="1" dirty="0">
                  <a:latin typeface="楷体" panose="02010609060101010101" charset="-122"/>
                  <a:ea typeface="楷体" panose="02010609060101010101" charset="-122"/>
                  <a:cs typeface="楷体" panose="02010609060101010101" charset="-122"/>
                  <a:sym typeface="微软雅黑" panose="020B0503020204020204" pitchFamily="34" charset="-122"/>
                </a:rPr>
                <a:t>有一种观点认为：作家写作时心里要装着读者，多倾听读者的呼声。另一种看法是：作家写作时应该坚持自己的想法，不为读者所左右。</a:t>
              </a:r>
              <a:endPara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3200" b="1" dirty="0">
                  <a:latin typeface="楷体" panose="02010609060101010101" charset="-122"/>
                  <a:ea typeface="楷体" panose="02010609060101010101" charset="-122"/>
                  <a:cs typeface="楷体" panose="02010609060101010101" charset="-122"/>
                  <a:sym typeface="微软雅黑" panose="020B0503020204020204" pitchFamily="34" charset="-122"/>
                </a:rPr>
                <a:t>     </a:t>
              </a:r>
              <a:r>
                <a:rPr lang="zh-CN" altLang="en-US" sz="3200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假如你是创造生活的“作家”，你的生活就成了一部“作品”，那么你将如何对待你的“读者”？</a:t>
              </a:r>
              <a:endParaRPr lang="zh-CN" altLang="en-US" sz="32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3200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    </a:t>
              </a:r>
              <a:r>
                <a:rPr lang="zh-CN" altLang="en-US" sz="3200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根据材料写一篇文章，谈谈你的看法。</a:t>
              </a:r>
              <a:r>
                <a:rPr lang="zh-CN" altLang="en-US" sz="2800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 </a:t>
              </a:r>
              <a:r>
                <a:rPr lang="en-US" altLang="zh-CN" sz="2000" b="1" dirty="0">
                  <a:latin typeface="楷体" panose="02010609060101010101" charset="-122"/>
                  <a:ea typeface="楷体" panose="02010609060101010101" charset="-122"/>
                  <a:cs typeface="楷体" panose="02010609060101010101" charset="-122"/>
                  <a:sym typeface="微软雅黑" panose="020B0503020204020204" pitchFamily="34" charset="-122"/>
                </a:rPr>
                <a:t>    </a:t>
              </a:r>
              <a:endParaRPr lang="zh-CN" altLang="en-US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from x="0" y="0"/>
                                      <p:to x="100000" y="100000"/>
                                    </p:animScale>
                                    <p:anim to=""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5"/>
                                          </p:val>
                                        </p:tav>
                                        <p:tav tm="100000">
                                          <p:val>
                                            <p:fltVal val="0.497384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id="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78"/>
                                          </p:val>
                                        </p:tav>
                                        <p:tav tm="100000">
                                          <p:val>
                                            <p:fltVal val="0.466328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组合 57" descr="7b0a202020202274657874626f78223a20227b5c2263617465676f72795f69645c223a31303234352c5c2269645c223a32303334313936317d220a7d0a"/>
          <p:cNvGrpSpPr/>
          <p:nvPr/>
        </p:nvGrpSpPr>
        <p:grpSpPr>
          <a:xfrm>
            <a:off x="-635" y="0"/>
            <a:ext cx="12192635" cy="6935471"/>
            <a:chOff x="5369" y="2974"/>
            <a:chExt cx="8461" cy="3780"/>
          </a:xfrm>
        </p:grpSpPr>
        <p:grpSp>
          <p:nvGrpSpPr>
            <p:cNvPr id="59" name="组合 58"/>
            <p:cNvGrpSpPr/>
            <p:nvPr/>
          </p:nvGrpSpPr>
          <p:grpSpPr>
            <a:xfrm>
              <a:off x="5369" y="2974"/>
              <a:ext cx="8461" cy="3780"/>
              <a:chOff x="3409352" y="1888729"/>
              <a:chExt cx="5372735" cy="2400358"/>
            </a:xfrm>
          </p:grpSpPr>
          <p:sp>
            <p:nvSpPr>
              <p:cNvPr id="60" name="矩形: 折角 6"/>
              <p:cNvSpPr/>
              <p:nvPr/>
            </p:nvSpPr>
            <p:spPr>
              <a:xfrm>
                <a:off x="3409352" y="1888787"/>
                <a:ext cx="5372735" cy="2400300"/>
              </a:xfrm>
              <a:prstGeom prst="foldedCorner">
                <a:avLst>
                  <a:gd name="adj" fmla="val 20608"/>
                </a:avLst>
              </a:prstGeom>
              <a:solidFill>
                <a:srgbClr val="E6EDF5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1" name="矩形 60"/>
              <p:cNvSpPr/>
              <p:nvPr/>
            </p:nvSpPr>
            <p:spPr>
              <a:xfrm>
                <a:off x="3601262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2" name="矩形 61"/>
              <p:cNvSpPr/>
              <p:nvPr/>
            </p:nvSpPr>
            <p:spPr>
              <a:xfrm>
                <a:off x="3888408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3" name="矩形 62"/>
              <p:cNvSpPr/>
              <p:nvPr/>
            </p:nvSpPr>
            <p:spPr>
              <a:xfrm>
                <a:off x="4175554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4" name="矩形 63"/>
              <p:cNvSpPr/>
              <p:nvPr/>
            </p:nvSpPr>
            <p:spPr>
              <a:xfrm>
                <a:off x="4462700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5" name="矩形 64"/>
              <p:cNvSpPr/>
              <p:nvPr/>
            </p:nvSpPr>
            <p:spPr>
              <a:xfrm>
                <a:off x="4749846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6" name="矩形 65"/>
              <p:cNvSpPr/>
              <p:nvPr/>
            </p:nvSpPr>
            <p:spPr>
              <a:xfrm>
                <a:off x="4925427" y="206725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7" name="矩形 66"/>
              <p:cNvSpPr/>
              <p:nvPr/>
            </p:nvSpPr>
            <p:spPr>
              <a:xfrm>
                <a:off x="5324138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8" name="矩形 67"/>
              <p:cNvSpPr/>
              <p:nvPr/>
            </p:nvSpPr>
            <p:spPr>
              <a:xfrm>
                <a:off x="5611284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9" name="矩形 68"/>
              <p:cNvSpPr/>
              <p:nvPr/>
            </p:nvSpPr>
            <p:spPr>
              <a:xfrm>
                <a:off x="5898430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0" name="矩形 69"/>
              <p:cNvSpPr/>
              <p:nvPr/>
            </p:nvSpPr>
            <p:spPr>
              <a:xfrm>
                <a:off x="6185576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1" name="矩形 70"/>
              <p:cNvSpPr/>
              <p:nvPr/>
            </p:nvSpPr>
            <p:spPr>
              <a:xfrm>
                <a:off x="6472722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2" name="矩形 71"/>
              <p:cNvSpPr/>
              <p:nvPr/>
            </p:nvSpPr>
            <p:spPr>
              <a:xfrm>
                <a:off x="6759868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3" name="矩形 72"/>
              <p:cNvSpPr/>
              <p:nvPr/>
            </p:nvSpPr>
            <p:spPr>
              <a:xfrm>
                <a:off x="7047014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4" name="矩形 73"/>
              <p:cNvSpPr/>
              <p:nvPr/>
            </p:nvSpPr>
            <p:spPr>
              <a:xfrm>
                <a:off x="7334160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5" name="矩形 74"/>
              <p:cNvSpPr/>
              <p:nvPr/>
            </p:nvSpPr>
            <p:spPr>
              <a:xfrm>
                <a:off x="7621306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6" name="矩形 75"/>
              <p:cNvSpPr/>
              <p:nvPr/>
            </p:nvSpPr>
            <p:spPr>
              <a:xfrm>
                <a:off x="7908452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7" name="矩形 76"/>
              <p:cNvSpPr/>
              <p:nvPr/>
            </p:nvSpPr>
            <p:spPr>
              <a:xfrm>
                <a:off x="8195598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8" name="矩形 77"/>
              <p:cNvSpPr/>
              <p:nvPr/>
            </p:nvSpPr>
            <p:spPr>
              <a:xfrm>
                <a:off x="8482736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80" name="图形 2"/>
              <p:cNvSpPr/>
              <p:nvPr/>
            </p:nvSpPr>
            <p:spPr>
              <a:xfrm rot="20966657">
                <a:off x="8215631" y="1888729"/>
                <a:ext cx="314566" cy="400330"/>
              </a:xfrm>
              <a:custGeom>
                <a:avLst/>
                <a:gdLst>
                  <a:gd name="connsiteX0" fmla="*/ 822880 w 1499210"/>
                  <a:gd name="connsiteY0" fmla="*/ 732141 h 1666642"/>
                  <a:gd name="connsiteX1" fmla="*/ 822880 w 1499210"/>
                  <a:gd name="connsiteY1" fmla="*/ 620334 h 1666642"/>
                  <a:gd name="connsiteX2" fmla="*/ 711073 w 1499210"/>
                  <a:gd name="connsiteY2" fmla="*/ 620334 h 1666642"/>
                  <a:gd name="connsiteX3" fmla="*/ 313330 w 1499210"/>
                  <a:gd name="connsiteY3" fmla="*/ 1018264 h 1666642"/>
                  <a:gd name="connsiteX4" fmla="*/ 275565 w 1499210"/>
                  <a:gd name="connsiteY4" fmla="*/ 1323733 h 1666642"/>
                  <a:gd name="connsiteX5" fmla="*/ 641124 w 1499210"/>
                  <a:gd name="connsiteY5" fmla="*/ 1360940 h 1666642"/>
                  <a:gd name="connsiteX6" fmla="*/ 976173 w 1499210"/>
                  <a:gd name="connsiteY6" fmla="*/ 1025891 h 1666642"/>
                  <a:gd name="connsiteX7" fmla="*/ 1046308 w 1499210"/>
                  <a:gd name="connsiteY7" fmla="*/ 955756 h 1666642"/>
                  <a:gd name="connsiteX8" fmla="*/ 1395124 w 1499210"/>
                  <a:gd name="connsiteY8" fmla="*/ 606754 h 1666642"/>
                  <a:gd name="connsiteX9" fmla="*/ 1395124 w 1499210"/>
                  <a:gd name="connsiteY9" fmla="*/ 104087 h 1666642"/>
                  <a:gd name="connsiteX10" fmla="*/ 892457 w 1499210"/>
                  <a:gd name="connsiteY10" fmla="*/ 104087 h 1666642"/>
                  <a:gd name="connsiteX11" fmla="*/ 473320 w 1499210"/>
                  <a:gd name="connsiteY11" fmla="*/ 523038 h 1666642"/>
                  <a:gd name="connsiteX12" fmla="*/ 417509 w 1499210"/>
                  <a:gd name="connsiteY12" fmla="*/ 578848 h 1666642"/>
                  <a:gd name="connsiteX13" fmla="*/ 138271 w 1499210"/>
                  <a:gd name="connsiteY13" fmla="*/ 858087 h 1666642"/>
                  <a:gd name="connsiteX14" fmla="*/ 138271 w 1499210"/>
                  <a:gd name="connsiteY14" fmla="*/ 1528372 h 1666642"/>
                  <a:gd name="connsiteX15" fmla="*/ 808555 w 1499210"/>
                  <a:gd name="connsiteY15" fmla="*/ 1528372 h 1666642"/>
                  <a:gd name="connsiteX16" fmla="*/ 1199601 w 1499210"/>
                  <a:gd name="connsiteY16" fmla="*/ 1137326 h 1666642"/>
                  <a:gd name="connsiteX17" fmla="*/ 1199601 w 1499210"/>
                  <a:gd name="connsiteY17" fmla="*/ 1025519 h 1666642"/>
                  <a:gd name="connsiteX18" fmla="*/ 1087794 w 1499210"/>
                  <a:gd name="connsiteY18" fmla="*/ 1025519 h 1666642"/>
                  <a:gd name="connsiteX19" fmla="*/ 696748 w 1499210"/>
                  <a:gd name="connsiteY19" fmla="*/ 1416751 h 1666642"/>
                  <a:gd name="connsiteX20" fmla="*/ 228684 w 1499210"/>
                  <a:gd name="connsiteY20" fmla="*/ 1393310 h 1666642"/>
                  <a:gd name="connsiteX21" fmla="*/ 259938 w 1499210"/>
                  <a:gd name="connsiteY21" fmla="*/ 959848 h 1666642"/>
                  <a:gd name="connsiteX22" fmla="*/ 529317 w 1499210"/>
                  <a:gd name="connsiteY22" fmla="*/ 690470 h 1666642"/>
                  <a:gd name="connsiteX23" fmla="*/ 585127 w 1499210"/>
                  <a:gd name="connsiteY23" fmla="*/ 634659 h 1666642"/>
                  <a:gd name="connsiteX24" fmla="*/ 1004078 w 1499210"/>
                  <a:gd name="connsiteY24" fmla="*/ 215708 h 1666642"/>
                  <a:gd name="connsiteX25" fmla="*/ 1283317 w 1499210"/>
                  <a:gd name="connsiteY25" fmla="*/ 215708 h 1666642"/>
                  <a:gd name="connsiteX26" fmla="*/ 1283317 w 1499210"/>
                  <a:gd name="connsiteY26" fmla="*/ 494947 h 1666642"/>
                  <a:gd name="connsiteX27" fmla="*/ 934501 w 1499210"/>
                  <a:gd name="connsiteY27" fmla="*/ 843949 h 1666642"/>
                  <a:gd name="connsiteX28" fmla="*/ 864366 w 1499210"/>
                  <a:gd name="connsiteY28" fmla="*/ 914084 h 1666642"/>
                  <a:gd name="connsiteX29" fmla="*/ 529317 w 1499210"/>
                  <a:gd name="connsiteY29" fmla="*/ 1249133 h 1666642"/>
                  <a:gd name="connsiteX30" fmla="*/ 417509 w 1499210"/>
                  <a:gd name="connsiteY30" fmla="*/ 1249133 h 1666642"/>
                  <a:gd name="connsiteX31" fmla="*/ 417509 w 1499210"/>
                  <a:gd name="connsiteY31" fmla="*/ 1137326 h 1666642"/>
                  <a:gd name="connsiteX32" fmla="*/ 822880 w 1499210"/>
                  <a:gd name="connsiteY32" fmla="*/ 732141 h 1666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499210" h="1666642">
                    <a:moveTo>
                      <a:pt x="822880" y="732141"/>
                    </a:moveTo>
                    <a:cubicBezTo>
                      <a:pt x="853762" y="701260"/>
                      <a:pt x="853762" y="651216"/>
                      <a:pt x="822880" y="620334"/>
                    </a:cubicBezTo>
                    <a:cubicBezTo>
                      <a:pt x="791998" y="589452"/>
                      <a:pt x="741955" y="589452"/>
                      <a:pt x="711073" y="620334"/>
                    </a:cubicBezTo>
                    <a:lnTo>
                      <a:pt x="313330" y="1018264"/>
                    </a:lnTo>
                    <a:cubicBezTo>
                      <a:pt x="232218" y="1099375"/>
                      <a:pt x="211755" y="1228297"/>
                      <a:pt x="275565" y="1323733"/>
                    </a:cubicBezTo>
                    <a:cubicBezTo>
                      <a:pt x="361141" y="1451725"/>
                      <a:pt x="537874" y="1464004"/>
                      <a:pt x="641124" y="1360940"/>
                    </a:cubicBezTo>
                    <a:lnTo>
                      <a:pt x="976173" y="1025891"/>
                    </a:lnTo>
                    <a:lnTo>
                      <a:pt x="1046308" y="955756"/>
                    </a:lnTo>
                    <a:lnTo>
                      <a:pt x="1395124" y="606754"/>
                    </a:lnTo>
                    <a:cubicBezTo>
                      <a:pt x="1533906" y="467971"/>
                      <a:pt x="1533906" y="242869"/>
                      <a:pt x="1395124" y="104087"/>
                    </a:cubicBezTo>
                    <a:cubicBezTo>
                      <a:pt x="1256342" y="-34696"/>
                      <a:pt x="1031239" y="-34696"/>
                      <a:pt x="892457" y="104087"/>
                    </a:cubicBezTo>
                    <a:lnTo>
                      <a:pt x="473320" y="523038"/>
                    </a:lnTo>
                    <a:lnTo>
                      <a:pt x="417509" y="578848"/>
                    </a:lnTo>
                    <a:lnTo>
                      <a:pt x="138271" y="858087"/>
                    </a:lnTo>
                    <a:cubicBezTo>
                      <a:pt x="-46090" y="1042448"/>
                      <a:pt x="-46090" y="1344011"/>
                      <a:pt x="138271" y="1528372"/>
                    </a:cubicBezTo>
                    <a:cubicBezTo>
                      <a:pt x="322631" y="1712733"/>
                      <a:pt x="624194" y="1712733"/>
                      <a:pt x="808555" y="1528372"/>
                    </a:cubicBezTo>
                    <a:lnTo>
                      <a:pt x="1199601" y="1137326"/>
                    </a:lnTo>
                    <a:cubicBezTo>
                      <a:pt x="1230483" y="1106444"/>
                      <a:pt x="1230483" y="1056401"/>
                      <a:pt x="1199601" y="1025519"/>
                    </a:cubicBezTo>
                    <a:cubicBezTo>
                      <a:pt x="1168719" y="994637"/>
                      <a:pt x="1118676" y="994637"/>
                      <a:pt x="1087794" y="1025519"/>
                    </a:cubicBezTo>
                    <a:lnTo>
                      <a:pt x="696748" y="1416751"/>
                    </a:lnTo>
                    <a:cubicBezTo>
                      <a:pt x="566152" y="1547347"/>
                      <a:pt x="348862" y="1539534"/>
                      <a:pt x="228684" y="1393310"/>
                    </a:cubicBezTo>
                    <a:cubicBezTo>
                      <a:pt x="123946" y="1265876"/>
                      <a:pt x="143294" y="1076493"/>
                      <a:pt x="259938" y="959848"/>
                    </a:cubicBezTo>
                    <a:lnTo>
                      <a:pt x="529317" y="690470"/>
                    </a:lnTo>
                    <a:lnTo>
                      <a:pt x="585127" y="634659"/>
                    </a:lnTo>
                    <a:lnTo>
                      <a:pt x="1004078" y="215708"/>
                    </a:lnTo>
                    <a:cubicBezTo>
                      <a:pt x="1081097" y="138689"/>
                      <a:pt x="1206299" y="138689"/>
                      <a:pt x="1283317" y="215708"/>
                    </a:cubicBezTo>
                    <a:cubicBezTo>
                      <a:pt x="1360336" y="292726"/>
                      <a:pt x="1360336" y="417928"/>
                      <a:pt x="1283317" y="494947"/>
                    </a:cubicBezTo>
                    <a:lnTo>
                      <a:pt x="934501" y="843949"/>
                    </a:lnTo>
                    <a:lnTo>
                      <a:pt x="864366" y="914084"/>
                    </a:lnTo>
                    <a:lnTo>
                      <a:pt x="529317" y="1249133"/>
                    </a:lnTo>
                    <a:cubicBezTo>
                      <a:pt x="498993" y="1279457"/>
                      <a:pt x="447833" y="1279457"/>
                      <a:pt x="417509" y="1249133"/>
                    </a:cubicBezTo>
                    <a:cubicBezTo>
                      <a:pt x="387186" y="1218809"/>
                      <a:pt x="387186" y="1167650"/>
                      <a:pt x="417509" y="1137326"/>
                    </a:cubicBezTo>
                    <a:lnTo>
                      <a:pt x="822880" y="732141"/>
                    </a:lnTo>
                    <a:close/>
                  </a:path>
                </a:pathLst>
              </a:custGeom>
              <a:solidFill>
                <a:srgbClr val="4A71A8"/>
              </a:solidFill>
              <a:ln w="1860" cap="flat">
                <a:noFill/>
                <a:prstDash val="solid"/>
                <a:miter/>
              </a:ln>
              <a:effectLst>
                <a:outerShdw blurRad="25400" dist="25400" dir="5400000" algn="t" rotWithShape="0">
                  <a:prstClr val="black">
                    <a:alpha val="20000"/>
                  </a:prstClr>
                </a:outerShdw>
              </a:effectLst>
            </p:spPr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endParaRPr lang="zh-CN" altLang="en-US"/>
              </a:p>
            </p:txBody>
          </p:sp>
        </p:grpSp>
        <p:sp>
          <p:nvSpPr>
            <p:cNvPr id="81" name="文本框 80"/>
            <p:cNvSpPr txBox="1"/>
            <p:nvPr/>
          </p:nvSpPr>
          <p:spPr>
            <a:xfrm>
              <a:off x="5534" y="3433"/>
              <a:ext cx="7824" cy="281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2400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    </a:t>
              </a:r>
              <a:r>
                <a:rPr lang="zh-CN" altLang="en-US" sz="4000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【作文题目】【20</a:t>
              </a:r>
              <a:r>
                <a:rPr lang="en-US" altLang="zh-CN" sz="4000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17</a:t>
              </a:r>
              <a:r>
                <a:rPr lang="zh-CN" altLang="en-US" sz="4000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年】</a:t>
              </a:r>
              <a:r>
                <a:rPr lang="en-US" altLang="zh-CN" sz="4000" b="1" dirty="0">
                  <a:solidFill>
                    <a:srgbClr val="060998"/>
                  </a:solidFill>
                  <a:latin typeface="黑体" panose="02010609060101010101" charset="-122"/>
                  <a:ea typeface="黑体" panose="02010609060101010101" charset="-122"/>
                  <a:cs typeface="楷体" panose="02010609060101010101" charset="-122"/>
                  <a:sym typeface="微软雅黑" panose="020B0503020204020204" pitchFamily="34" charset="-122"/>
                </a:rPr>
                <a:t> </a:t>
              </a:r>
              <a:r>
                <a:rPr lang="zh-CN" altLang="en-US" sz="4000" b="1" dirty="0">
                  <a:solidFill>
                    <a:srgbClr val="060998"/>
                  </a:solidFill>
                  <a:latin typeface="黑体" panose="02010609060101010101" charset="-122"/>
                  <a:ea typeface="黑体" panose="02010609060101010101" charset="-122"/>
                  <a:cs typeface="楷体" panose="02010609060101010101" charset="-122"/>
                  <a:sym typeface="微软雅黑" panose="020B0503020204020204" pitchFamily="34" charset="-122"/>
                </a:rPr>
                <a:t>人生三本书</a:t>
              </a:r>
              <a:endParaRPr lang="zh-CN" altLang="en-US" sz="4000" b="1" dirty="0">
                <a:solidFill>
                  <a:srgbClr val="060998"/>
                </a:solidFill>
                <a:latin typeface="黑体" panose="02010609060101010101" charset="-122"/>
                <a:ea typeface="黑体" panose="02010609060101010101" charset="-122"/>
                <a:cs typeface="楷体" panose="02010609060101010101" charset="-122"/>
                <a:sym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3600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阅读下面的材料，根据要求写作。</a:t>
              </a:r>
              <a:endPara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3600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     </a:t>
              </a:r>
              <a:r>
                <a:rPr lang="zh-CN" altLang="en-US" sz="3600" b="1" dirty="0">
                  <a:latin typeface="楷体" panose="02010609060101010101" charset="-122"/>
                  <a:ea typeface="楷体" panose="02010609060101010101" charset="-122"/>
                  <a:cs typeface="楷体" panose="02010609060101010101" charset="-122"/>
                  <a:sym typeface="微软雅黑" panose="020B0503020204020204" pitchFamily="34" charset="-122"/>
                </a:rPr>
                <a:t>有位作家说，人要读三本大书，一本是“有字之书”，一本是“无字之书”，一本“心灵之书”，对此你有怎样的思考？请对作家的观点加以评说。</a:t>
              </a:r>
              <a:endParaRPr lang="zh-CN" altLang="en-US" sz="36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3600" b="1" dirty="0">
                  <a:latin typeface="楷体" panose="02010609060101010101" charset="-122"/>
                  <a:ea typeface="楷体" panose="02010609060101010101" charset="-122"/>
                  <a:cs typeface="楷体" panose="02010609060101010101" charset="-122"/>
                  <a:sym typeface="微软雅黑" panose="020B0503020204020204" pitchFamily="34" charset="-122"/>
                </a:rPr>
                <a:t>      </a:t>
              </a:r>
              <a:r>
                <a:rPr lang="zh-CN" altLang="en-US" sz="3600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自拟题目，写一篇800字的作文。</a:t>
              </a:r>
              <a:r>
                <a:rPr lang="zh-CN" altLang="en-US" sz="2400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  </a:t>
              </a:r>
              <a:endPara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from x="0" y="0"/>
                                      <p:to x="100000" y="100000"/>
                                    </p:animScale>
                                    <p:anim to=""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5"/>
                                          </p:val>
                                        </p:tav>
                                        <p:tav tm="100000">
                                          <p:val>
                                            <p:fltVal val="0.497384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id="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78"/>
                                          </p:val>
                                        </p:tav>
                                        <p:tav tm="100000">
                                          <p:val>
                                            <p:fltVal val="0.466328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组合 57" descr="7b0a202020202274657874626f78223a20227b5c2263617465676f72795f69645c223a31303234352c5c2269645c223a32303334313936317d220a7d0a"/>
          <p:cNvGrpSpPr/>
          <p:nvPr/>
        </p:nvGrpSpPr>
        <p:grpSpPr>
          <a:xfrm>
            <a:off x="-635" y="0"/>
            <a:ext cx="12192635" cy="6935471"/>
            <a:chOff x="5369" y="2974"/>
            <a:chExt cx="8461" cy="3780"/>
          </a:xfrm>
        </p:grpSpPr>
        <p:grpSp>
          <p:nvGrpSpPr>
            <p:cNvPr id="59" name="组合 58"/>
            <p:cNvGrpSpPr/>
            <p:nvPr/>
          </p:nvGrpSpPr>
          <p:grpSpPr>
            <a:xfrm>
              <a:off x="5369" y="2974"/>
              <a:ext cx="8461" cy="3780"/>
              <a:chOff x="3409352" y="1888729"/>
              <a:chExt cx="5372735" cy="2400358"/>
            </a:xfrm>
          </p:grpSpPr>
          <p:sp>
            <p:nvSpPr>
              <p:cNvPr id="60" name="矩形: 折角 6"/>
              <p:cNvSpPr/>
              <p:nvPr/>
            </p:nvSpPr>
            <p:spPr>
              <a:xfrm>
                <a:off x="3409352" y="1888787"/>
                <a:ext cx="5372735" cy="2400300"/>
              </a:xfrm>
              <a:prstGeom prst="foldedCorner">
                <a:avLst>
                  <a:gd name="adj" fmla="val 20608"/>
                </a:avLst>
              </a:prstGeom>
              <a:solidFill>
                <a:srgbClr val="E6EDF5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1" name="矩形 60"/>
              <p:cNvSpPr/>
              <p:nvPr/>
            </p:nvSpPr>
            <p:spPr>
              <a:xfrm>
                <a:off x="3601262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2" name="矩形 61"/>
              <p:cNvSpPr/>
              <p:nvPr/>
            </p:nvSpPr>
            <p:spPr>
              <a:xfrm>
                <a:off x="3888408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3" name="矩形 62"/>
              <p:cNvSpPr/>
              <p:nvPr/>
            </p:nvSpPr>
            <p:spPr>
              <a:xfrm>
                <a:off x="4175554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4" name="矩形 63"/>
              <p:cNvSpPr/>
              <p:nvPr/>
            </p:nvSpPr>
            <p:spPr>
              <a:xfrm>
                <a:off x="4462700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5" name="矩形 64"/>
              <p:cNvSpPr/>
              <p:nvPr/>
            </p:nvSpPr>
            <p:spPr>
              <a:xfrm>
                <a:off x="4749846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6" name="矩形 65"/>
              <p:cNvSpPr/>
              <p:nvPr/>
            </p:nvSpPr>
            <p:spPr>
              <a:xfrm>
                <a:off x="4925427" y="206725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7" name="矩形 66"/>
              <p:cNvSpPr/>
              <p:nvPr/>
            </p:nvSpPr>
            <p:spPr>
              <a:xfrm>
                <a:off x="5324138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8" name="矩形 67"/>
              <p:cNvSpPr/>
              <p:nvPr/>
            </p:nvSpPr>
            <p:spPr>
              <a:xfrm>
                <a:off x="5611284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9" name="矩形 68"/>
              <p:cNvSpPr/>
              <p:nvPr/>
            </p:nvSpPr>
            <p:spPr>
              <a:xfrm>
                <a:off x="5898430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0" name="矩形 69"/>
              <p:cNvSpPr/>
              <p:nvPr/>
            </p:nvSpPr>
            <p:spPr>
              <a:xfrm>
                <a:off x="6185576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1" name="矩形 70"/>
              <p:cNvSpPr/>
              <p:nvPr/>
            </p:nvSpPr>
            <p:spPr>
              <a:xfrm>
                <a:off x="6472722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2" name="矩形 71"/>
              <p:cNvSpPr/>
              <p:nvPr/>
            </p:nvSpPr>
            <p:spPr>
              <a:xfrm>
                <a:off x="6759868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3" name="矩形 72"/>
              <p:cNvSpPr/>
              <p:nvPr/>
            </p:nvSpPr>
            <p:spPr>
              <a:xfrm>
                <a:off x="7047014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4" name="矩形 73"/>
              <p:cNvSpPr/>
              <p:nvPr/>
            </p:nvSpPr>
            <p:spPr>
              <a:xfrm>
                <a:off x="7334160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5" name="矩形 74"/>
              <p:cNvSpPr/>
              <p:nvPr/>
            </p:nvSpPr>
            <p:spPr>
              <a:xfrm>
                <a:off x="7621306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6" name="矩形 75"/>
              <p:cNvSpPr/>
              <p:nvPr/>
            </p:nvSpPr>
            <p:spPr>
              <a:xfrm>
                <a:off x="7908452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7" name="矩形 76"/>
              <p:cNvSpPr/>
              <p:nvPr/>
            </p:nvSpPr>
            <p:spPr>
              <a:xfrm>
                <a:off x="8195598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8" name="矩形 77"/>
              <p:cNvSpPr/>
              <p:nvPr/>
            </p:nvSpPr>
            <p:spPr>
              <a:xfrm>
                <a:off x="8482736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80" name="图形 2"/>
              <p:cNvSpPr/>
              <p:nvPr/>
            </p:nvSpPr>
            <p:spPr>
              <a:xfrm rot="20966657">
                <a:off x="8215631" y="1888729"/>
                <a:ext cx="314566" cy="400330"/>
              </a:xfrm>
              <a:custGeom>
                <a:avLst/>
                <a:gdLst>
                  <a:gd name="connsiteX0" fmla="*/ 822880 w 1499210"/>
                  <a:gd name="connsiteY0" fmla="*/ 732141 h 1666642"/>
                  <a:gd name="connsiteX1" fmla="*/ 822880 w 1499210"/>
                  <a:gd name="connsiteY1" fmla="*/ 620334 h 1666642"/>
                  <a:gd name="connsiteX2" fmla="*/ 711073 w 1499210"/>
                  <a:gd name="connsiteY2" fmla="*/ 620334 h 1666642"/>
                  <a:gd name="connsiteX3" fmla="*/ 313330 w 1499210"/>
                  <a:gd name="connsiteY3" fmla="*/ 1018264 h 1666642"/>
                  <a:gd name="connsiteX4" fmla="*/ 275565 w 1499210"/>
                  <a:gd name="connsiteY4" fmla="*/ 1323733 h 1666642"/>
                  <a:gd name="connsiteX5" fmla="*/ 641124 w 1499210"/>
                  <a:gd name="connsiteY5" fmla="*/ 1360940 h 1666642"/>
                  <a:gd name="connsiteX6" fmla="*/ 976173 w 1499210"/>
                  <a:gd name="connsiteY6" fmla="*/ 1025891 h 1666642"/>
                  <a:gd name="connsiteX7" fmla="*/ 1046308 w 1499210"/>
                  <a:gd name="connsiteY7" fmla="*/ 955756 h 1666642"/>
                  <a:gd name="connsiteX8" fmla="*/ 1395124 w 1499210"/>
                  <a:gd name="connsiteY8" fmla="*/ 606754 h 1666642"/>
                  <a:gd name="connsiteX9" fmla="*/ 1395124 w 1499210"/>
                  <a:gd name="connsiteY9" fmla="*/ 104087 h 1666642"/>
                  <a:gd name="connsiteX10" fmla="*/ 892457 w 1499210"/>
                  <a:gd name="connsiteY10" fmla="*/ 104087 h 1666642"/>
                  <a:gd name="connsiteX11" fmla="*/ 473320 w 1499210"/>
                  <a:gd name="connsiteY11" fmla="*/ 523038 h 1666642"/>
                  <a:gd name="connsiteX12" fmla="*/ 417509 w 1499210"/>
                  <a:gd name="connsiteY12" fmla="*/ 578848 h 1666642"/>
                  <a:gd name="connsiteX13" fmla="*/ 138271 w 1499210"/>
                  <a:gd name="connsiteY13" fmla="*/ 858087 h 1666642"/>
                  <a:gd name="connsiteX14" fmla="*/ 138271 w 1499210"/>
                  <a:gd name="connsiteY14" fmla="*/ 1528372 h 1666642"/>
                  <a:gd name="connsiteX15" fmla="*/ 808555 w 1499210"/>
                  <a:gd name="connsiteY15" fmla="*/ 1528372 h 1666642"/>
                  <a:gd name="connsiteX16" fmla="*/ 1199601 w 1499210"/>
                  <a:gd name="connsiteY16" fmla="*/ 1137326 h 1666642"/>
                  <a:gd name="connsiteX17" fmla="*/ 1199601 w 1499210"/>
                  <a:gd name="connsiteY17" fmla="*/ 1025519 h 1666642"/>
                  <a:gd name="connsiteX18" fmla="*/ 1087794 w 1499210"/>
                  <a:gd name="connsiteY18" fmla="*/ 1025519 h 1666642"/>
                  <a:gd name="connsiteX19" fmla="*/ 696748 w 1499210"/>
                  <a:gd name="connsiteY19" fmla="*/ 1416751 h 1666642"/>
                  <a:gd name="connsiteX20" fmla="*/ 228684 w 1499210"/>
                  <a:gd name="connsiteY20" fmla="*/ 1393310 h 1666642"/>
                  <a:gd name="connsiteX21" fmla="*/ 259938 w 1499210"/>
                  <a:gd name="connsiteY21" fmla="*/ 959848 h 1666642"/>
                  <a:gd name="connsiteX22" fmla="*/ 529317 w 1499210"/>
                  <a:gd name="connsiteY22" fmla="*/ 690470 h 1666642"/>
                  <a:gd name="connsiteX23" fmla="*/ 585127 w 1499210"/>
                  <a:gd name="connsiteY23" fmla="*/ 634659 h 1666642"/>
                  <a:gd name="connsiteX24" fmla="*/ 1004078 w 1499210"/>
                  <a:gd name="connsiteY24" fmla="*/ 215708 h 1666642"/>
                  <a:gd name="connsiteX25" fmla="*/ 1283317 w 1499210"/>
                  <a:gd name="connsiteY25" fmla="*/ 215708 h 1666642"/>
                  <a:gd name="connsiteX26" fmla="*/ 1283317 w 1499210"/>
                  <a:gd name="connsiteY26" fmla="*/ 494947 h 1666642"/>
                  <a:gd name="connsiteX27" fmla="*/ 934501 w 1499210"/>
                  <a:gd name="connsiteY27" fmla="*/ 843949 h 1666642"/>
                  <a:gd name="connsiteX28" fmla="*/ 864366 w 1499210"/>
                  <a:gd name="connsiteY28" fmla="*/ 914084 h 1666642"/>
                  <a:gd name="connsiteX29" fmla="*/ 529317 w 1499210"/>
                  <a:gd name="connsiteY29" fmla="*/ 1249133 h 1666642"/>
                  <a:gd name="connsiteX30" fmla="*/ 417509 w 1499210"/>
                  <a:gd name="connsiteY30" fmla="*/ 1249133 h 1666642"/>
                  <a:gd name="connsiteX31" fmla="*/ 417509 w 1499210"/>
                  <a:gd name="connsiteY31" fmla="*/ 1137326 h 1666642"/>
                  <a:gd name="connsiteX32" fmla="*/ 822880 w 1499210"/>
                  <a:gd name="connsiteY32" fmla="*/ 732141 h 1666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499210" h="1666642">
                    <a:moveTo>
                      <a:pt x="822880" y="732141"/>
                    </a:moveTo>
                    <a:cubicBezTo>
                      <a:pt x="853762" y="701260"/>
                      <a:pt x="853762" y="651216"/>
                      <a:pt x="822880" y="620334"/>
                    </a:cubicBezTo>
                    <a:cubicBezTo>
                      <a:pt x="791998" y="589452"/>
                      <a:pt x="741955" y="589452"/>
                      <a:pt x="711073" y="620334"/>
                    </a:cubicBezTo>
                    <a:lnTo>
                      <a:pt x="313330" y="1018264"/>
                    </a:lnTo>
                    <a:cubicBezTo>
                      <a:pt x="232218" y="1099375"/>
                      <a:pt x="211755" y="1228297"/>
                      <a:pt x="275565" y="1323733"/>
                    </a:cubicBezTo>
                    <a:cubicBezTo>
                      <a:pt x="361141" y="1451725"/>
                      <a:pt x="537874" y="1464004"/>
                      <a:pt x="641124" y="1360940"/>
                    </a:cubicBezTo>
                    <a:lnTo>
                      <a:pt x="976173" y="1025891"/>
                    </a:lnTo>
                    <a:lnTo>
                      <a:pt x="1046308" y="955756"/>
                    </a:lnTo>
                    <a:lnTo>
                      <a:pt x="1395124" y="606754"/>
                    </a:lnTo>
                    <a:cubicBezTo>
                      <a:pt x="1533906" y="467971"/>
                      <a:pt x="1533906" y="242869"/>
                      <a:pt x="1395124" y="104087"/>
                    </a:cubicBezTo>
                    <a:cubicBezTo>
                      <a:pt x="1256342" y="-34696"/>
                      <a:pt x="1031239" y="-34696"/>
                      <a:pt x="892457" y="104087"/>
                    </a:cubicBezTo>
                    <a:lnTo>
                      <a:pt x="473320" y="523038"/>
                    </a:lnTo>
                    <a:lnTo>
                      <a:pt x="417509" y="578848"/>
                    </a:lnTo>
                    <a:lnTo>
                      <a:pt x="138271" y="858087"/>
                    </a:lnTo>
                    <a:cubicBezTo>
                      <a:pt x="-46090" y="1042448"/>
                      <a:pt x="-46090" y="1344011"/>
                      <a:pt x="138271" y="1528372"/>
                    </a:cubicBezTo>
                    <a:cubicBezTo>
                      <a:pt x="322631" y="1712733"/>
                      <a:pt x="624194" y="1712733"/>
                      <a:pt x="808555" y="1528372"/>
                    </a:cubicBezTo>
                    <a:lnTo>
                      <a:pt x="1199601" y="1137326"/>
                    </a:lnTo>
                    <a:cubicBezTo>
                      <a:pt x="1230483" y="1106444"/>
                      <a:pt x="1230483" y="1056401"/>
                      <a:pt x="1199601" y="1025519"/>
                    </a:cubicBezTo>
                    <a:cubicBezTo>
                      <a:pt x="1168719" y="994637"/>
                      <a:pt x="1118676" y="994637"/>
                      <a:pt x="1087794" y="1025519"/>
                    </a:cubicBezTo>
                    <a:lnTo>
                      <a:pt x="696748" y="1416751"/>
                    </a:lnTo>
                    <a:cubicBezTo>
                      <a:pt x="566152" y="1547347"/>
                      <a:pt x="348862" y="1539534"/>
                      <a:pt x="228684" y="1393310"/>
                    </a:cubicBezTo>
                    <a:cubicBezTo>
                      <a:pt x="123946" y="1265876"/>
                      <a:pt x="143294" y="1076493"/>
                      <a:pt x="259938" y="959848"/>
                    </a:cubicBezTo>
                    <a:lnTo>
                      <a:pt x="529317" y="690470"/>
                    </a:lnTo>
                    <a:lnTo>
                      <a:pt x="585127" y="634659"/>
                    </a:lnTo>
                    <a:lnTo>
                      <a:pt x="1004078" y="215708"/>
                    </a:lnTo>
                    <a:cubicBezTo>
                      <a:pt x="1081097" y="138689"/>
                      <a:pt x="1206299" y="138689"/>
                      <a:pt x="1283317" y="215708"/>
                    </a:cubicBezTo>
                    <a:cubicBezTo>
                      <a:pt x="1360336" y="292726"/>
                      <a:pt x="1360336" y="417928"/>
                      <a:pt x="1283317" y="494947"/>
                    </a:cubicBezTo>
                    <a:lnTo>
                      <a:pt x="934501" y="843949"/>
                    </a:lnTo>
                    <a:lnTo>
                      <a:pt x="864366" y="914084"/>
                    </a:lnTo>
                    <a:lnTo>
                      <a:pt x="529317" y="1249133"/>
                    </a:lnTo>
                    <a:cubicBezTo>
                      <a:pt x="498993" y="1279457"/>
                      <a:pt x="447833" y="1279457"/>
                      <a:pt x="417509" y="1249133"/>
                    </a:cubicBezTo>
                    <a:cubicBezTo>
                      <a:pt x="387186" y="1218809"/>
                      <a:pt x="387186" y="1167650"/>
                      <a:pt x="417509" y="1137326"/>
                    </a:cubicBezTo>
                    <a:lnTo>
                      <a:pt x="822880" y="732141"/>
                    </a:lnTo>
                    <a:close/>
                  </a:path>
                </a:pathLst>
              </a:custGeom>
              <a:solidFill>
                <a:srgbClr val="4A71A8"/>
              </a:solidFill>
              <a:ln w="1860" cap="flat">
                <a:noFill/>
                <a:prstDash val="solid"/>
                <a:miter/>
              </a:ln>
              <a:effectLst>
                <a:outerShdw blurRad="25400" dist="25400" dir="5400000" algn="t" rotWithShape="0">
                  <a:prstClr val="black">
                    <a:alpha val="20000"/>
                  </a:prstClr>
                </a:outerShdw>
              </a:effectLst>
            </p:spPr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endParaRPr lang="zh-CN" altLang="en-US"/>
              </a:p>
            </p:txBody>
          </p:sp>
        </p:grpSp>
        <p:sp>
          <p:nvSpPr>
            <p:cNvPr id="81" name="文本框 80"/>
            <p:cNvSpPr txBox="1"/>
            <p:nvPr/>
          </p:nvSpPr>
          <p:spPr>
            <a:xfrm>
              <a:off x="5534" y="3282"/>
              <a:ext cx="7824" cy="31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600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    </a:t>
              </a:r>
              <a:r>
                <a:rPr lang="zh-CN" altLang="en-US" sz="2800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【作文题目】【20</a:t>
              </a:r>
              <a:r>
                <a:rPr lang="en-US" altLang="zh-CN" sz="2800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16</a:t>
              </a:r>
              <a:r>
                <a:rPr lang="zh-CN" altLang="en-US" sz="2800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年】</a:t>
              </a:r>
              <a:r>
                <a:rPr lang="en-US" altLang="zh-CN" sz="2800" b="1" dirty="0">
                  <a:solidFill>
                    <a:srgbClr val="060998"/>
                  </a:solidFill>
                  <a:latin typeface="黑体" panose="02010609060101010101" charset="-122"/>
                  <a:ea typeface="黑体" panose="02010609060101010101" charset="-122"/>
                  <a:cs typeface="楷体" panose="02010609060101010101" charset="-122"/>
                  <a:sym typeface="微软雅黑" panose="020B0503020204020204" pitchFamily="34" charset="-122"/>
                </a:rPr>
                <a:t> </a:t>
              </a:r>
              <a:r>
                <a:rPr lang="zh-CN" altLang="en-US" sz="2800" b="1" dirty="0">
                  <a:solidFill>
                    <a:srgbClr val="060998"/>
                  </a:solidFill>
                  <a:latin typeface="黑体" panose="02010609060101010101" charset="-122"/>
                  <a:ea typeface="黑体" panose="02010609060101010101" charset="-122"/>
                  <a:cs typeface="楷体" panose="02010609060101010101" charset="-122"/>
                  <a:sym typeface="微软雅黑" panose="020B0503020204020204" pitchFamily="34" charset="-122"/>
                </a:rPr>
                <a:t>虚拟与现实</a:t>
              </a:r>
              <a:endParaRPr lang="zh-CN" altLang="en-US" sz="2800" b="1" dirty="0">
                <a:solidFill>
                  <a:srgbClr val="060998"/>
                </a:solidFill>
                <a:latin typeface="黑体" panose="02010609060101010101" charset="-122"/>
                <a:ea typeface="黑体" panose="02010609060101010101" charset="-122"/>
                <a:cs typeface="楷体" panose="02010609060101010101" charset="-122"/>
                <a:sym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400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阅读下面的文字，根据要求写作。</a:t>
              </a:r>
              <a:endPara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400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     </a:t>
              </a:r>
              <a:r>
                <a:rPr lang="zh-CN" altLang="en-US" sz="2400" b="1" dirty="0">
                  <a:latin typeface="楷体" panose="02010609060101010101" charset="-122"/>
                  <a:ea typeface="楷体" panose="02010609060101010101" charset="-122"/>
                  <a:cs typeface="楷体" panose="02010609060101010101" charset="-122"/>
                  <a:sym typeface="微软雅黑" panose="020B0503020204020204" pitchFamily="34" charset="-122"/>
                </a:rPr>
                <a:t>网上购物，视频聊天，线上娱乐，已成为当下很多人生活中不可或缺的一部分。业内人士指出，不远的将来，我们只需要在家里安装VR（虚拟现实）设备，便可以足不出户地穿梭于各个虚拟场景：时而在商店的衣帽间里试穿新衣，时而在诊室里与医生面对面交流，时而在足球场上观看比赛，时而化身为新闻事件的“现场目击者”......</a:t>
              </a:r>
              <a:endParaRPr lang="zh-CN" altLang="en-US" sz="24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400" b="1" dirty="0">
                  <a:latin typeface="楷体" panose="02010609060101010101" charset="-122"/>
                  <a:ea typeface="楷体" panose="02010609060101010101" charset="-122"/>
                  <a:cs typeface="楷体" panose="02010609060101010101" charset="-122"/>
                  <a:sym typeface="微软雅黑" panose="020B0503020204020204" pitchFamily="34" charset="-122"/>
                </a:rPr>
                <a:t>     </a:t>
              </a:r>
              <a:r>
                <a:rPr lang="zh-CN" altLang="en-US" sz="2400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当虚拟世界中的“虚拟”越来越成为现实世界中的“现实”时，是选择拥抱这个新世界，还是刻意远离，或者与它保持适当距离？对材料提出的问题，你有怎样的思考？写一篇论述类文章。</a:t>
              </a:r>
              <a:endPara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from x="0" y="0"/>
                                      <p:to x="100000" y="100000"/>
                                    </p:animScale>
                                    <p:anim to=""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5"/>
                                          </p:val>
                                        </p:tav>
                                        <p:tav tm="100000">
                                          <p:val>
                                            <p:fltVal val="0.497384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id="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78"/>
                                          </p:val>
                                        </p:tav>
                                        <p:tav tm="100000">
                                          <p:val>
                                            <p:fltVal val="0.466328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组合 57" descr="7b0a202020202274657874626f78223a20227b5c2263617465676f72795f69645c223a31303234352c5c2269645c223a32303334313936317d220a7d0a"/>
          <p:cNvGrpSpPr/>
          <p:nvPr/>
        </p:nvGrpSpPr>
        <p:grpSpPr>
          <a:xfrm>
            <a:off x="-635" y="0"/>
            <a:ext cx="12192635" cy="6935471"/>
            <a:chOff x="5369" y="2974"/>
            <a:chExt cx="8461" cy="3780"/>
          </a:xfrm>
        </p:grpSpPr>
        <p:grpSp>
          <p:nvGrpSpPr>
            <p:cNvPr id="59" name="组合 58"/>
            <p:cNvGrpSpPr/>
            <p:nvPr/>
          </p:nvGrpSpPr>
          <p:grpSpPr>
            <a:xfrm>
              <a:off x="5369" y="2974"/>
              <a:ext cx="8461" cy="3780"/>
              <a:chOff x="3409352" y="1888729"/>
              <a:chExt cx="5372735" cy="2400358"/>
            </a:xfrm>
          </p:grpSpPr>
          <p:sp>
            <p:nvSpPr>
              <p:cNvPr id="60" name="矩形: 折角 6"/>
              <p:cNvSpPr/>
              <p:nvPr/>
            </p:nvSpPr>
            <p:spPr>
              <a:xfrm>
                <a:off x="3409352" y="1888787"/>
                <a:ext cx="5372735" cy="2400300"/>
              </a:xfrm>
              <a:prstGeom prst="foldedCorner">
                <a:avLst>
                  <a:gd name="adj" fmla="val 20608"/>
                </a:avLst>
              </a:prstGeom>
              <a:solidFill>
                <a:srgbClr val="E6EDF5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1" name="矩形 60"/>
              <p:cNvSpPr/>
              <p:nvPr/>
            </p:nvSpPr>
            <p:spPr>
              <a:xfrm>
                <a:off x="3601262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2" name="矩形 61"/>
              <p:cNvSpPr/>
              <p:nvPr/>
            </p:nvSpPr>
            <p:spPr>
              <a:xfrm>
                <a:off x="3888408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3" name="矩形 62"/>
              <p:cNvSpPr/>
              <p:nvPr/>
            </p:nvSpPr>
            <p:spPr>
              <a:xfrm>
                <a:off x="4175554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4" name="矩形 63"/>
              <p:cNvSpPr/>
              <p:nvPr/>
            </p:nvSpPr>
            <p:spPr>
              <a:xfrm>
                <a:off x="4462700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5" name="矩形 64"/>
              <p:cNvSpPr/>
              <p:nvPr/>
            </p:nvSpPr>
            <p:spPr>
              <a:xfrm>
                <a:off x="4749846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6" name="矩形 65"/>
              <p:cNvSpPr/>
              <p:nvPr/>
            </p:nvSpPr>
            <p:spPr>
              <a:xfrm>
                <a:off x="4925427" y="206725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7" name="矩形 66"/>
              <p:cNvSpPr/>
              <p:nvPr/>
            </p:nvSpPr>
            <p:spPr>
              <a:xfrm>
                <a:off x="5324138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8" name="矩形 67"/>
              <p:cNvSpPr/>
              <p:nvPr/>
            </p:nvSpPr>
            <p:spPr>
              <a:xfrm>
                <a:off x="5611284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9" name="矩形 68"/>
              <p:cNvSpPr/>
              <p:nvPr/>
            </p:nvSpPr>
            <p:spPr>
              <a:xfrm>
                <a:off x="5898430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0" name="矩形 69"/>
              <p:cNvSpPr/>
              <p:nvPr/>
            </p:nvSpPr>
            <p:spPr>
              <a:xfrm>
                <a:off x="6185576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1" name="矩形 70"/>
              <p:cNvSpPr/>
              <p:nvPr/>
            </p:nvSpPr>
            <p:spPr>
              <a:xfrm>
                <a:off x="6472722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2" name="矩形 71"/>
              <p:cNvSpPr/>
              <p:nvPr/>
            </p:nvSpPr>
            <p:spPr>
              <a:xfrm>
                <a:off x="6759868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3" name="矩形 72"/>
              <p:cNvSpPr/>
              <p:nvPr/>
            </p:nvSpPr>
            <p:spPr>
              <a:xfrm>
                <a:off x="7047014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4" name="矩形 73"/>
              <p:cNvSpPr/>
              <p:nvPr/>
            </p:nvSpPr>
            <p:spPr>
              <a:xfrm>
                <a:off x="7334160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5" name="矩形 74"/>
              <p:cNvSpPr/>
              <p:nvPr/>
            </p:nvSpPr>
            <p:spPr>
              <a:xfrm>
                <a:off x="7621306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6" name="矩形 75"/>
              <p:cNvSpPr/>
              <p:nvPr/>
            </p:nvSpPr>
            <p:spPr>
              <a:xfrm>
                <a:off x="7908452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7" name="矩形 76"/>
              <p:cNvSpPr/>
              <p:nvPr/>
            </p:nvSpPr>
            <p:spPr>
              <a:xfrm>
                <a:off x="8195598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8" name="矩形 77"/>
              <p:cNvSpPr/>
              <p:nvPr/>
            </p:nvSpPr>
            <p:spPr>
              <a:xfrm>
                <a:off x="8482736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80" name="图形 2"/>
              <p:cNvSpPr/>
              <p:nvPr/>
            </p:nvSpPr>
            <p:spPr>
              <a:xfrm rot="20966657">
                <a:off x="8215631" y="1888729"/>
                <a:ext cx="314566" cy="400330"/>
              </a:xfrm>
              <a:custGeom>
                <a:avLst/>
                <a:gdLst>
                  <a:gd name="connsiteX0" fmla="*/ 822880 w 1499210"/>
                  <a:gd name="connsiteY0" fmla="*/ 732141 h 1666642"/>
                  <a:gd name="connsiteX1" fmla="*/ 822880 w 1499210"/>
                  <a:gd name="connsiteY1" fmla="*/ 620334 h 1666642"/>
                  <a:gd name="connsiteX2" fmla="*/ 711073 w 1499210"/>
                  <a:gd name="connsiteY2" fmla="*/ 620334 h 1666642"/>
                  <a:gd name="connsiteX3" fmla="*/ 313330 w 1499210"/>
                  <a:gd name="connsiteY3" fmla="*/ 1018264 h 1666642"/>
                  <a:gd name="connsiteX4" fmla="*/ 275565 w 1499210"/>
                  <a:gd name="connsiteY4" fmla="*/ 1323733 h 1666642"/>
                  <a:gd name="connsiteX5" fmla="*/ 641124 w 1499210"/>
                  <a:gd name="connsiteY5" fmla="*/ 1360940 h 1666642"/>
                  <a:gd name="connsiteX6" fmla="*/ 976173 w 1499210"/>
                  <a:gd name="connsiteY6" fmla="*/ 1025891 h 1666642"/>
                  <a:gd name="connsiteX7" fmla="*/ 1046308 w 1499210"/>
                  <a:gd name="connsiteY7" fmla="*/ 955756 h 1666642"/>
                  <a:gd name="connsiteX8" fmla="*/ 1395124 w 1499210"/>
                  <a:gd name="connsiteY8" fmla="*/ 606754 h 1666642"/>
                  <a:gd name="connsiteX9" fmla="*/ 1395124 w 1499210"/>
                  <a:gd name="connsiteY9" fmla="*/ 104087 h 1666642"/>
                  <a:gd name="connsiteX10" fmla="*/ 892457 w 1499210"/>
                  <a:gd name="connsiteY10" fmla="*/ 104087 h 1666642"/>
                  <a:gd name="connsiteX11" fmla="*/ 473320 w 1499210"/>
                  <a:gd name="connsiteY11" fmla="*/ 523038 h 1666642"/>
                  <a:gd name="connsiteX12" fmla="*/ 417509 w 1499210"/>
                  <a:gd name="connsiteY12" fmla="*/ 578848 h 1666642"/>
                  <a:gd name="connsiteX13" fmla="*/ 138271 w 1499210"/>
                  <a:gd name="connsiteY13" fmla="*/ 858087 h 1666642"/>
                  <a:gd name="connsiteX14" fmla="*/ 138271 w 1499210"/>
                  <a:gd name="connsiteY14" fmla="*/ 1528372 h 1666642"/>
                  <a:gd name="connsiteX15" fmla="*/ 808555 w 1499210"/>
                  <a:gd name="connsiteY15" fmla="*/ 1528372 h 1666642"/>
                  <a:gd name="connsiteX16" fmla="*/ 1199601 w 1499210"/>
                  <a:gd name="connsiteY16" fmla="*/ 1137326 h 1666642"/>
                  <a:gd name="connsiteX17" fmla="*/ 1199601 w 1499210"/>
                  <a:gd name="connsiteY17" fmla="*/ 1025519 h 1666642"/>
                  <a:gd name="connsiteX18" fmla="*/ 1087794 w 1499210"/>
                  <a:gd name="connsiteY18" fmla="*/ 1025519 h 1666642"/>
                  <a:gd name="connsiteX19" fmla="*/ 696748 w 1499210"/>
                  <a:gd name="connsiteY19" fmla="*/ 1416751 h 1666642"/>
                  <a:gd name="connsiteX20" fmla="*/ 228684 w 1499210"/>
                  <a:gd name="connsiteY20" fmla="*/ 1393310 h 1666642"/>
                  <a:gd name="connsiteX21" fmla="*/ 259938 w 1499210"/>
                  <a:gd name="connsiteY21" fmla="*/ 959848 h 1666642"/>
                  <a:gd name="connsiteX22" fmla="*/ 529317 w 1499210"/>
                  <a:gd name="connsiteY22" fmla="*/ 690470 h 1666642"/>
                  <a:gd name="connsiteX23" fmla="*/ 585127 w 1499210"/>
                  <a:gd name="connsiteY23" fmla="*/ 634659 h 1666642"/>
                  <a:gd name="connsiteX24" fmla="*/ 1004078 w 1499210"/>
                  <a:gd name="connsiteY24" fmla="*/ 215708 h 1666642"/>
                  <a:gd name="connsiteX25" fmla="*/ 1283317 w 1499210"/>
                  <a:gd name="connsiteY25" fmla="*/ 215708 h 1666642"/>
                  <a:gd name="connsiteX26" fmla="*/ 1283317 w 1499210"/>
                  <a:gd name="connsiteY26" fmla="*/ 494947 h 1666642"/>
                  <a:gd name="connsiteX27" fmla="*/ 934501 w 1499210"/>
                  <a:gd name="connsiteY27" fmla="*/ 843949 h 1666642"/>
                  <a:gd name="connsiteX28" fmla="*/ 864366 w 1499210"/>
                  <a:gd name="connsiteY28" fmla="*/ 914084 h 1666642"/>
                  <a:gd name="connsiteX29" fmla="*/ 529317 w 1499210"/>
                  <a:gd name="connsiteY29" fmla="*/ 1249133 h 1666642"/>
                  <a:gd name="connsiteX30" fmla="*/ 417509 w 1499210"/>
                  <a:gd name="connsiteY30" fmla="*/ 1249133 h 1666642"/>
                  <a:gd name="connsiteX31" fmla="*/ 417509 w 1499210"/>
                  <a:gd name="connsiteY31" fmla="*/ 1137326 h 1666642"/>
                  <a:gd name="connsiteX32" fmla="*/ 822880 w 1499210"/>
                  <a:gd name="connsiteY32" fmla="*/ 732141 h 1666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499210" h="1666642">
                    <a:moveTo>
                      <a:pt x="822880" y="732141"/>
                    </a:moveTo>
                    <a:cubicBezTo>
                      <a:pt x="853762" y="701260"/>
                      <a:pt x="853762" y="651216"/>
                      <a:pt x="822880" y="620334"/>
                    </a:cubicBezTo>
                    <a:cubicBezTo>
                      <a:pt x="791998" y="589452"/>
                      <a:pt x="741955" y="589452"/>
                      <a:pt x="711073" y="620334"/>
                    </a:cubicBezTo>
                    <a:lnTo>
                      <a:pt x="313330" y="1018264"/>
                    </a:lnTo>
                    <a:cubicBezTo>
                      <a:pt x="232218" y="1099375"/>
                      <a:pt x="211755" y="1228297"/>
                      <a:pt x="275565" y="1323733"/>
                    </a:cubicBezTo>
                    <a:cubicBezTo>
                      <a:pt x="361141" y="1451725"/>
                      <a:pt x="537874" y="1464004"/>
                      <a:pt x="641124" y="1360940"/>
                    </a:cubicBezTo>
                    <a:lnTo>
                      <a:pt x="976173" y="1025891"/>
                    </a:lnTo>
                    <a:lnTo>
                      <a:pt x="1046308" y="955756"/>
                    </a:lnTo>
                    <a:lnTo>
                      <a:pt x="1395124" y="606754"/>
                    </a:lnTo>
                    <a:cubicBezTo>
                      <a:pt x="1533906" y="467971"/>
                      <a:pt x="1533906" y="242869"/>
                      <a:pt x="1395124" y="104087"/>
                    </a:cubicBezTo>
                    <a:cubicBezTo>
                      <a:pt x="1256342" y="-34696"/>
                      <a:pt x="1031239" y="-34696"/>
                      <a:pt x="892457" y="104087"/>
                    </a:cubicBezTo>
                    <a:lnTo>
                      <a:pt x="473320" y="523038"/>
                    </a:lnTo>
                    <a:lnTo>
                      <a:pt x="417509" y="578848"/>
                    </a:lnTo>
                    <a:lnTo>
                      <a:pt x="138271" y="858087"/>
                    </a:lnTo>
                    <a:cubicBezTo>
                      <a:pt x="-46090" y="1042448"/>
                      <a:pt x="-46090" y="1344011"/>
                      <a:pt x="138271" y="1528372"/>
                    </a:cubicBezTo>
                    <a:cubicBezTo>
                      <a:pt x="322631" y="1712733"/>
                      <a:pt x="624194" y="1712733"/>
                      <a:pt x="808555" y="1528372"/>
                    </a:cubicBezTo>
                    <a:lnTo>
                      <a:pt x="1199601" y="1137326"/>
                    </a:lnTo>
                    <a:cubicBezTo>
                      <a:pt x="1230483" y="1106444"/>
                      <a:pt x="1230483" y="1056401"/>
                      <a:pt x="1199601" y="1025519"/>
                    </a:cubicBezTo>
                    <a:cubicBezTo>
                      <a:pt x="1168719" y="994637"/>
                      <a:pt x="1118676" y="994637"/>
                      <a:pt x="1087794" y="1025519"/>
                    </a:cubicBezTo>
                    <a:lnTo>
                      <a:pt x="696748" y="1416751"/>
                    </a:lnTo>
                    <a:cubicBezTo>
                      <a:pt x="566152" y="1547347"/>
                      <a:pt x="348862" y="1539534"/>
                      <a:pt x="228684" y="1393310"/>
                    </a:cubicBezTo>
                    <a:cubicBezTo>
                      <a:pt x="123946" y="1265876"/>
                      <a:pt x="143294" y="1076493"/>
                      <a:pt x="259938" y="959848"/>
                    </a:cubicBezTo>
                    <a:lnTo>
                      <a:pt x="529317" y="690470"/>
                    </a:lnTo>
                    <a:lnTo>
                      <a:pt x="585127" y="634659"/>
                    </a:lnTo>
                    <a:lnTo>
                      <a:pt x="1004078" y="215708"/>
                    </a:lnTo>
                    <a:cubicBezTo>
                      <a:pt x="1081097" y="138689"/>
                      <a:pt x="1206299" y="138689"/>
                      <a:pt x="1283317" y="215708"/>
                    </a:cubicBezTo>
                    <a:cubicBezTo>
                      <a:pt x="1360336" y="292726"/>
                      <a:pt x="1360336" y="417928"/>
                      <a:pt x="1283317" y="494947"/>
                    </a:cubicBezTo>
                    <a:lnTo>
                      <a:pt x="934501" y="843949"/>
                    </a:lnTo>
                    <a:lnTo>
                      <a:pt x="864366" y="914084"/>
                    </a:lnTo>
                    <a:lnTo>
                      <a:pt x="529317" y="1249133"/>
                    </a:lnTo>
                    <a:cubicBezTo>
                      <a:pt x="498993" y="1279457"/>
                      <a:pt x="447833" y="1279457"/>
                      <a:pt x="417509" y="1249133"/>
                    </a:cubicBezTo>
                    <a:cubicBezTo>
                      <a:pt x="387186" y="1218809"/>
                      <a:pt x="387186" y="1167650"/>
                      <a:pt x="417509" y="1137326"/>
                    </a:cubicBezTo>
                    <a:lnTo>
                      <a:pt x="822880" y="732141"/>
                    </a:lnTo>
                    <a:close/>
                  </a:path>
                </a:pathLst>
              </a:custGeom>
              <a:solidFill>
                <a:srgbClr val="4A71A8"/>
              </a:solidFill>
              <a:ln w="1860" cap="flat">
                <a:noFill/>
                <a:prstDash val="solid"/>
                <a:miter/>
              </a:ln>
              <a:effectLst>
                <a:outerShdw blurRad="25400" dist="25400" dir="5400000" algn="t" rotWithShape="0">
                  <a:prstClr val="black">
                    <a:alpha val="20000"/>
                  </a:prstClr>
                </a:outerShdw>
              </a:effectLst>
            </p:spPr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endParaRPr lang="zh-CN" altLang="en-US"/>
              </a:p>
            </p:txBody>
          </p:sp>
        </p:grpSp>
        <p:sp>
          <p:nvSpPr>
            <p:cNvPr id="81" name="文本框 80"/>
            <p:cNvSpPr txBox="1"/>
            <p:nvPr/>
          </p:nvSpPr>
          <p:spPr>
            <a:xfrm>
              <a:off x="5534" y="3383"/>
              <a:ext cx="7824" cy="291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    </a:t>
              </a:r>
              <a:r>
                <a:rPr lang="zh-CN" altLang="en-US" sz="3200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【作文题目】【20</a:t>
              </a:r>
              <a:r>
                <a:rPr lang="en-US" altLang="zh-CN" sz="3200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15</a:t>
              </a:r>
              <a:r>
                <a:rPr lang="zh-CN" altLang="en-US" sz="3200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年】</a:t>
              </a:r>
              <a:r>
                <a:rPr lang="en-US" altLang="zh-CN" sz="3200" b="1" dirty="0">
                  <a:solidFill>
                    <a:srgbClr val="060998"/>
                  </a:solidFill>
                  <a:latin typeface="黑体" panose="02010609060101010101" charset="-122"/>
                  <a:ea typeface="黑体" panose="02010609060101010101" charset="-122"/>
                  <a:cs typeface="楷体" panose="02010609060101010101" charset="-122"/>
                  <a:sym typeface="微软雅黑" panose="020B0503020204020204" pitchFamily="34" charset="-122"/>
                </a:rPr>
                <a:t> </a:t>
              </a:r>
              <a:r>
                <a:rPr lang="zh-CN" altLang="en-US" sz="3200" b="1" dirty="0">
                  <a:solidFill>
                    <a:srgbClr val="060998"/>
                  </a:solidFill>
                  <a:latin typeface="黑体" panose="02010609060101010101" charset="-122"/>
                  <a:ea typeface="黑体" panose="02010609060101010101" charset="-122"/>
                  <a:cs typeface="楷体" panose="02010609060101010101" charset="-122"/>
                  <a:sym typeface="微软雅黑" panose="020B0503020204020204" pitchFamily="34" charset="-122"/>
                </a:rPr>
                <a:t>文章和人品</a:t>
              </a:r>
              <a:endParaRPr lang="zh-CN" altLang="en-US" sz="3200" b="1" dirty="0">
                <a:solidFill>
                  <a:srgbClr val="060998"/>
                </a:solidFill>
                <a:latin typeface="黑体" panose="02010609060101010101" charset="-122"/>
                <a:ea typeface="黑体" panose="02010609060101010101" charset="-122"/>
                <a:cs typeface="楷体" panose="02010609060101010101" charset="-122"/>
                <a:sym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800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阅读下面的文字，根据要求写作。</a:t>
              </a:r>
              <a:endPara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800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     </a:t>
              </a:r>
              <a:r>
                <a:rPr lang="zh-CN" altLang="en-US" sz="2800" b="1" dirty="0">
                  <a:latin typeface="楷体" panose="02010609060101010101" charset="-122"/>
                  <a:ea typeface="楷体" panose="02010609060101010101" charset="-122"/>
                  <a:cs typeface="楷体" panose="02010609060101010101" charset="-122"/>
                  <a:sym typeface="微软雅黑" panose="020B0503020204020204" pitchFamily="34" charset="-122"/>
                </a:rPr>
                <a:t>古人说：“言为心声，文如其人”。性情偏急则为文急促，品性澄淡，则下笔悠远，这意味着作品的格调趣味与作者的人品应该是一致的。金代元问好《论诗绝句》却认为“心画心声总失真，文章宁复见为人”艺术家笔下的文雅不能证明其为人的脱俗。这意味着作品的格调趣味与作者人品有可能是背离的。</a:t>
              </a:r>
              <a:endParaRPr lang="zh-CN" altLang="en-US" sz="28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800" b="1" dirty="0">
                  <a:latin typeface="楷体" panose="02010609060101010101" charset="-122"/>
                  <a:ea typeface="楷体" panose="02010609060101010101" charset="-122"/>
                  <a:cs typeface="楷体" panose="02010609060101010101" charset="-122"/>
                  <a:sym typeface="微软雅黑" panose="020B0503020204020204" pitchFamily="34" charset="-122"/>
                </a:rPr>
                <a:t>    </a:t>
              </a:r>
              <a:r>
                <a:rPr lang="zh-CN" altLang="en-US" sz="2800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对此你有什么看法？写一篇文章阐明你的观点。</a:t>
              </a:r>
              <a:endPara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from x="0" y="0"/>
                                      <p:to x="100000" y="100000"/>
                                    </p:animScale>
                                    <p:anim to=""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5"/>
                                          </p:val>
                                        </p:tav>
                                        <p:tav tm="100000">
                                          <p:val>
                                            <p:fltVal val="0.497384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id="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78"/>
                                          </p:val>
                                        </p:tav>
                                        <p:tav tm="100000">
                                          <p:val>
                                            <p:fltVal val="0.466328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组合 57" descr="7b0a202020202274657874626f78223a20227b5c2263617465676f72795f69645c223a31303234352c5c2269645c223a32303334313936317d220a7d0a"/>
          <p:cNvGrpSpPr/>
          <p:nvPr/>
        </p:nvGrpSpPr>
        <p:grpSpPr>
          <a:xfrm>
            <a:off x="-635" y="0"/>
            <a:ext cx="12192635" cy="6935471"/>
            <a:chOff x="5369" y="2974"/>
            <a:chExt cx="8461" cy="3780"/>
          </a:xfrm>
        </p:grpSpPr>
        <p:grpSp>
          <p:nvGrpSpPr>
            <p:cNvPr id="59" name="组合 58"/>
            <p:cNvGrpSpPr/>
            <p:nvPr/>
          </p:nvGrpSpPr>
          <p:grpSpPr>
            <a:xfrm>
              <a:off x="5369" y="2974"/>
              <a:ext cx="8461" cy="3780"/>
              <a:chOff x="3409352" y="1888729"/>
              <a:chExt cx="5372735" cy="2400358"/>
            </a:xfrm>
          </p:grpSpPr>
          <p:sp>
            <p:nvSpPr>
              <p:cNvPr id="60" name="矩形: 折角 6"/>
              <p:cNvSpPr/>
              <p:nvPr/>
            </p:nvSpPr>
            <p:spPr>
              <a:xfrm>
                <a:off x="3409352" y="1888787"/>
                <a:ext cx="5372735" cy="2400300"/>
              </a:xfrm>
              <a:prstGeom prst="foldedCorner">
                <a:avLst>
                  <a:gd name="adj" fmla="val 20608"/>
                </a:avLst>
              </a:prstGeom>
              <a:solidFill>
                <a:srgbClr val="E6EDF5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1" name="矩形 60"/>
              <p:cNvSpPr/>
              <p:nvPr/>
            </p:nvSpPr>
            <p:spPr>
              <a:xfrm>
                <a:off x="3601262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2" name="矩形 61"/>
              <p:cNvSpPr/>
              <p:nvPr/>
            </p:nvSpPr>
            <p:spPr>
              <a:xfrm>
                <a:off x="3888408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3" name="矩形 62"/>
              <p:cNvSpPr/>
              <p:nvPr/>
            </p:nvSpPr>
            <p:spPr>
              <a:xfrm>
                <a:off x="4175554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4" name="矩形 63"/>
              <p:cNvSpPr/>
              <p:nvPr/>
            </p:nvSpPr>
            <p:spPr>
              <a:xfrm>
                <a:off x="4462700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5" name="矩形 64"/>
              <p:cNvSpPr/>
              <p:nvPr/>
            </p:nvSpPr>
            <p:spPr>
              <a:xfrm>
                <a:off x="4749846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6" name="矩形 65"/>
              <p:cNvSpPr/>
              <p:nvPr/>
            </p:nvSpPr>
            <p:spPr>
              <a:xfrm>
                <a:off x="4925427" y="206725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7" name="矩形 66"/>
              <p:cNvSpPr/>
              <p:nvPr/>
            </p:nvSpPr>
            <p:spPr>
              <a:xfrm>
                <a:off x="5324138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8" name="矩形 67"/>
              <p:cNvSpPr/>
              <p:nvPr/>
            </p:nvSpPr>
            <p:spPr>
              <a:xfrm>
                <a:off x="5611284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69" name="矩形 68"/>
              <p:cNvSpPr/>
              <p:nvPr/>
            </p:nvSpPr>
            <p:spPr>
              <a:xfrm>
                <a:off x="5898430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0" name="矩形 69"/>
              <p:cNvSpPr/>
              <p:nvPr/>
            </p:nvSpPr>
            <p:spPr>
              <a:xfrm>
                <a:off x="6185576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1" name="矩形 70"/>
              <p:cNvSpPr/>
              <p:nvPr/>
            </p:nvSpPr>
            <p:spPr>
              <a:xfrm>
                <a:off x="6472722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2" name="矩形 71"/>
              <p:cNvSpPr/>
              <p:nvPr/>
            </p:nvSpPr>
            <p:spPr>
              <a:xfrm>
                <a:off x="6759868" y="2073349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3" name="矩形 72"/>
              <p:cNvSpPr/>
              <p:nvPr/>
            </p:nvSpPr>
            <p:spPr>
              <a:xfrm>
                <a:off x="7047014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4" name="矩形 73"/>
              <p:cNvSpPr/>
              <p:nvPr/>
            </p:nvSpPr>
            <p:spPr>
              <a:xfrm>
                <a:off x="7334160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5" name="矩形 74"/>
              <p:cNvSpPr/>
              <p:nvPr/>
            </p:nvSpPr>
            <p:spPr>
              <a:xfrm>
                <a:off x="7621306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6" name="矩形 75"/>
              <p:cNvSpPr/>
              <p:nvPr/>
            </p:nvSpPr>
            <p:spPr>
              <a:xfrm>
                <a:off x="7908452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7" name="矩形 76"/>
              <p:cNvSpPr/>
              <p:nvPr/>
            </p:nvSpPr>
            <p:spPr>
              <a:xfrm>
                <a:off x="8195598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78" name="矩形 77"/>
              <p:cNvSpPr/>
              <p:nvPr/>
            </p:nvSpPr>
            <p:spPr>
              <a:xfrm>
                <a:off x="8482736" y="2067312"/>
                <a:ext cx="108000" cy="108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rgbClr val="6096E6">
                  <a:shade val="50000"/>
                </a:srgbClr>
              </a:lnRef>
              <a:fillRef idx="1">
                <a:srgbClr val="6096E6"/>
              </a:fillRef>
              <a:effectRef idx="0">
                <a:srgbClr val="6096E6"/>
              </a:effectRef>
              <a:fontRef idx="minor">
                <a:srgbClr val="FFFFFF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FFFFFF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80" name="图形 2"/>
              <p:cNvSpPr/>
              <p:nvPr/>
            </p:nvSpPr>
            <p:spPr>
              <a:xfrm rot="20966657">
                <a:off x="8215631" y="1888729"/>
                <a:ext cx="314566" cy="400330"/>
              </a:xfrm>
              <a:custGeom>
                <a:avLst/>
                <a:gdLst>
                  <a:gd name="connsiteX0" fmla="*/ 822880 w 1499210"/>
                  <a:gd name="connsiteY0" fmla="*/ 732141 h 1666642"/>
                  <a:gd name="connsiteX1" fmla="*/ 822880 w 1499210"/>
                  <a:gd name="connsiteY1" fmla="*/ 620334 h 1666642"/>
                  <a:gd name="connsiteX2" fmla="*/ 711073 w 1499210"/>
                  <a:gd name="connsiteY2" fmla="*/ 620334 h 1666642"/>
                  <a:gd name="connsiteX3" fmla="*/ 313330 w 1499210"/>
                  <a:gd name="connsiteY3" fmla="*/ 1018264 h 1666642"/>
                  <a:gd name="connsiteX4" fmla="*/ 275565 w 1499210"/>
                  <a:gd name="connsiteY4" fmla="*/ 1323733 h 1666642"/>
                  <a:gd name="connsiteX5" fmla="*/ 641124 w 1499210"/>
                  <a:gd name="connsiteY5" fmla="*/ 1360940 h 1666642"/>
                  <a:gd name="connsiteX6" fmla="*/ 976173 w 1499210"/>
                  <a:gd name="connsiteY6" fmla="*/ 1025891 h 1666642"/>
                  <a:gd name="connsiteX7" fmla="*/ 1046308 w 1499210"/>
                  <a:gd name="connsiteY7" fmla="*/ 955756 h 1666642"/>
                  <a:gd name="connsiteX8" fmla="*/ 1395124 w 1499210"/>
                  <a:gd name="connsiteY8" fmla="*/ 606754 h 1666642"/>
                  <a:gd name="connsiteX9" fmla="*/ 1395124 w 1499210"/>
                  <a:gd name="connsiteY9" fmla="*/ 104087 h 1666642"/>
                  <a:gd name="connsiteX10" fmla="*/ 892457 w 1499210"/>
                  <a:gd name="connsiteY10" fmla="*/ 104087 h 1666642"/>
                  <a:gd name="connsiteX11" fmla="*/ 473320 w 1499210"/>
                  <a:gd name="connsiteY11" fmla="*/ 523038 h 1666642"/>
                  <a:gd name="connsiteX12" fmla="*/ 417509 w 1499210"/>
                  <a:gd name="connsiteY12" fmla="*/ 578848 h 1666642"/>
                  <a:gd name="connsiteX13" fmla="*/ 138271 w 1499210"/>
                  <a:gd name="connsiteY13" fmla="*/ 858087 h 1666642"/>
                  <a:gd name="connsiteX14" fmla="*/ 138271 w 1499210"/>
                  <a:gd name="connsiteY14" fmla="*/ 1528372 h 1666642"/>
                  <a:gd name="connsiteX15" fmla="*/ 808555 w 1499210"/>
                  <a:gd name="connsiteY15" fmla="*/ 1528372 h 1666642"/>
                  <a:gd name="connsiteX16" fmla="*/ 1199601 w 1499210"/>
                  <a:gd name="connsiteY16" fmla="*/ 1137326 h 1666642"/>
                  <a:gd name="connsiteX17" fmla="*/ 1199601 w 1499210"/>
                  <a:gd name="connsiteY17" fmla="*/ 1025519 h 1666642"/>
                  <a:gd name="connsiteX18" fmla="*/ 1087794 w 1499210"/>
                  <a:gd name="connsiteY18" fmla="*/ 1025519 h 1666642"/>
                  <a:gd name="connsiteX19" fmla="*/ 696748 w 1499210"/>
                  <a:gd name="connsiteY19" fmla="*/ 1416751 h 1666642"/>
                  <a:gd name="connsiteX20" fmla="*/ 228684 w 1499210"/>
                  <a:gd name="connsiteY20" fmla="*/ 1393310 h 1666642"/>
                  <a:gd name="connsiteX21" fmla="*/ 259938 w 1499210"/>
                  <a:gd name="connsiteY21" fmla="*/ 959848 h 1666642"/>
                  <a:gd name="connsiteX22" fmla="*/ 529317 w 1499210"/>
                  <a:gd name="connsiteY22" fmla="*/ 690470 h 1666642"/>
                  <a:gd name="connsiteX23" fmla="*/ 585127 w 1499210"/>
                  <a:gd name="connsiteY23" fmla="*/ 634659 h 1666642"/>
                  <a:gd name="connsiteX24" fmla="*/ 1004078 w 1499210"/>
                  <a:gd name="connsiteY24" fmla="*/ 215708 h 1666642"/>
                  <a:gd name="connsiteX25" fmla="*/ 1283317 w 1499210"/>
                  <a:gd name="connsiteY25" fmla="*/ 215708 h 1666642"/>
                  <a:gd name="connsiteX26" fmla="*/ 1283317 w 1499210"/>
                  <a:gd name="connsiteY26" fmla="*/ 494947 h 1666642"/>
                  <a:gd name="connsiteX27" fmla="*/ 934501 w 1499210"/>
                  <a:gd name="connsiteY27" fmla="*/ 843949 h 1666642"/>
                  <a:gd name="connsiteX28" fmla="*/ 864366 w 1499210"/>
                  <a:gd name="connsiteY28" fmla="*/ 914084 h 1666642"/>
                  <a:gd name="connsiteX29" fmla="*/ 529317 w 1499210"/>
                  <a:gd name="connsiteY29" fmla="*/ 1249133 h 1666642"/>
                  <a:gd name="connsiteX30" fmla="*/ 417509 w 1499210"/>
                  <a:gd name="connsiteY30" fmla="*/ 1249133 h 1666642"/>
                  <a:gd name="connsiteX31" fmla="*/ 417509 w 1499210"/>
                  <a:gd name="connsiteY31" fmla="*/ 1137326 h 1666642"/>
                  <a:gd name="connsiteX32" fmla="*/ 822880 w 1499210"/>
                  <a:gd name="connsiteY32" fmla="*/ 732141 h 1666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499210" h="1666642">
                    <a:moveTo>
                      <a:pt x="822880" y="732141"/>
                    </a:moveTo>
                    <a:cubicBezTo>
                      <a:pt x="853762" y="701260"/>
                      <a:pt x="853762" y="651216"/>
                      <a:pt x="822880" y="620334"/>
                    </a:cubicBezTo>
                    <a:cubicBezTo>
                      <a:pt x="791998" y="589452"/>
                      <a:pt x="741955" y="589452"/>
                      <a:pt x="711073" y="620334"/>
                    </a:cubicBezTo>
                    <a:lnTo>
                      <a:pt x="313330" y="1018264"/>
                    </a:lnTo>
                    <a:cubicBezTo>
                      <a:pt x="232218" y="1099375"/>
                      <a:pt x="211755" y="1228297"/>
                      <a:pt x="275565" y="1323733"/>
                    </a:cubicBezTo>
                    <a:cubicBezTo>
                      <a:pt x="361141" y="1451725"/>
                      <a:pt x="537874" y="1464004"/>
                      <a:pt x="641124" y="1360940"/>
                    </a:cubicBezTo>
                    <a:lnTo>
                      <a:pt x="976173" y="1025891"/>
                    </a:lnTo>
                    <a:lnTo>
                      <a:pt x="1046308" y="955756"/>
                    </a:lnTo>
                    <a:lnTo>
                      <a:pt x="1395124" y="606754"/>
                    </a:lnTo>
                    <a:cubicBezTo>
                      <a:pt x="1533906" y="467971"/>
                      <a:pt x="1533906" y="242869"/>
                      <a:pt x="1395124" y="104087"/>
                    </a:cubicBezTo>
                    <a:cubicBezTo>
                      <a:pt x="1256342" y="-34696"/>
                      <a:pt x="1031239" y="-34696"/>
                      <a:pt x="892457" y="104087"/>
                    </a:cubicBezTo>
                    <a:lnTo>
                      <a:pt x="473320" y="523038"/>
                    </a:lnTo>
                    <a:lnTo>
                      <a:pt x="417509" y="578848"/>
                    </a:lnTo>
                    <a:lnTo>
                      <a:pt x="138271" y="858087"/>
                    </a:lnTo>
                    <a:cubicBezTo>
                      <a:pt x="-46090" y="1042448"/>
                      <a:pt x="-46090" y="1344011"/>
                      <a:pt x="138271" y="1528372"/>
                    </a:cubicBezTo>
                    <a:cubicBezTo>
                      <a:pt x="322631" y="1712733"/>
                      <a:pt x="624194" y="1712733"/>
                      <a:pt x="808555" y="1528372"/>
                    </a:cubicBezTo>
                    <a:lnTo>
                      <a:pt x="1199601" y="1137326"/>
                    </a:lnTo>
                    <a:cubicBezTo>
                      <a:pt x="1230483" y="1106444"/>
                      <a:pt x="1230483" y="1056401"/>
                      <a:pt x="1199601" y="1025519"/>
                    </a:cubicBezTo>
                    <a:cubicBezTo>
                      <a:pt x="1168719" y="994637"/>
                      <a:pt x="1118676" y="994637"/>
                      <a:pt x="1087794" y="1025519"/>
                    </a:cubicBezTo>
                    <a:lnTo>
                      <a:pt x="696748" y="1416751"/>
                    </a:lnTo>
                    <a:cubicBezTo>
                      <a:pt x="566152" y="1547347"/>
                      <a:pt x="348862" y="1539534"/>
                      <a:pt x="228684" y="1393310"/>
                    </a:cubicBezTo>
                    <a:cubicBezTo>
                      <a:pt x="123946" y="1265876"/>
                      <a:pt x="143294" y="1076493"/>
                      <a:pt x="259938" y="959848"/>
                    </a:cubicBezTo>
                    <a:lnTo>
                      <a:pt x="529317" y="690470"/>
                    </a:lnTo>
                    <a:lnTo>
                      <a:pt x="585127" y="634659"/>
                    </a:lnTo>
                    <a:lnTo>
                      <a:pt x="1004078" y="215708"/>
                    </a:lnTo>
                    <a:cubicBezTo>
                      <a:pt x="1081097" y="138689"/>
                      <a:pt x="1206299" y="138689"/>
                      <a:pt x="1283317" y="215708"/>
                    </a:cubicBezTo>
                    <a:cubicBezTo>
                      <a:pt x="1360336" y="292726"/>
                      <a:pt x="1360336" y="417928"/>
                      <a:pt x="1283317" y="494947"/>
                    </a:cubicBezTo>
                    <a:lnTo>
                      <a:pt x="934501" y="843949"/>
                    </a:lnTo>
                    <a:lnTo>
                      <a:pt x="864366" y="914084"/>
                    </a:lnTo>
                    <a:lnTo>
                      <a:pt x="529317" y="1249133"/>
                    </a:lnTo>
                    <a:cubicBezTo>
                      <a:pt x="498993" y="1279457"/>
                      <a:pt x="447833" y="1279457"/>
                      <a:pt x="417509" y="1249133"/>
                    </a:cubicBezTo>
                    <a:cubicBezTo>
                      <a:pt x="387186" y="1218809"/>
                      <a:pt x="387186" y="1167650"/>
                      <a:pt x="417509" y="1137326"/>
                    </a:cubicBezTo>
                    <a:lnTo>
                      <a:pt x="822880" y="732141"/>
                    </a:lnTo>
                    <a:close/>
                  </a:path>
                </a:pathLst>
              </a:custGeom>
              <a:solidFill>
                <a:srgbClr val="4A71A8"/>
              </a:solidFill>
              <a:ln w="1860" cap="flat">
                <a:noFill/>
                <a:prstDash val="solid"/>
                <a:miter/>
              </a:ln>
              <a:effectLst>
                <a:outerShdw blurRad="25400" dist="25400" dir="5400000" algn="t" rotWithShape="0">
                  <a:prstClr val="black">
                    <a:alpha val="20000"/>
                  </a:prstClr>
                </a:outerShdw>
              </a:effectLst>
            </p:spPr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rgbClr val="000000"/>
                    </a:solidFill>
                    <a:latin typeface="Arial" panose="020B0604020202020204" pitchFamily="34" charset="0"/>
                    <a:ea typeface="微软雅黑" panose="020B0503020204020204" pitchFamily="34" charset="-122"/>
                    <a:cs typeface="+mn-ea"/>
                  </a:defRPr>
                </a:lvl9pPr>
              </a:lstStyle>
              <a:p>
                <a:endParaRPr lang="zh-CN" altLang="en-US"/>
              </a:p>
            </p:txBody>
          </p:sp>
        </p:grpSp>
        <p:sp>
          <p:nvSpPr>
            <p:cNvPr id="81" name="文本框 80"/>
            <p:cNvSpPr txBox="1"/>
            <p:nvPr/>
          </p:nvSpPr>
          <p:spPr>
            <a:xfrm>
              <a:off x="5534" y="3383"/>
              <a:ext cx="7824" cy="291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    </a:t>
              </a:r>
              <a:r>
                <a:rPr lang="zh-CN" altLang="en-US" sz="3200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【作文题目】【20</a:t>
              </a:r>
              <a:r>
                <a:rPr lang="en-US" altLang="zh-CN" sz="3200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14</a:t>
              </a:r>
              <a:r>
                <a:rPr lang="zh-CN" altLang="en-US" sz="3200" b="1" dirty="0">
                  <a:solidFill>
                    <a:srgbClr val="FF0000"/>
                  </a:solidFill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年】</a:t>
              </a:r>
              <a:r>
                <a:rPr lang="en-US" altLang="zh-CN" sz="3200" b="1" dirty="0">
                  <a:solidFill>
                    <a:srgbClr val="060998"/>
                  </a:solidFill>
                  <a:latin typeface="黑体" panose="02010609060101010101" charset="-122"/>
                  <a:ea typeface="黑体" panose="02010609060101010101" charset="-122"/>
                  <a:cs typeface="楷体" panose="02010609060101010101" charset="-122"/>
                  <a:sym typeface="微软雅黑" panose="020B0503020204020204" pitchFamily="34" charset="-122"/>
                </a:rPr>
                <a:t> </a:t>
              </a:r>
              <a:r>
                <a:rPr lang="zh-CN" altLang="en-US" sz="3200" b="1" dirty="0">
                  <a:solidFill>
                    <a:srgbClr val="060998"/>
                  </a:solidFill>
                  <a:latin typeface="黑体" panose="02010609060101010101" charset="-122"/>
                  <a:ea typeface="黑体" panose="02010609060101010101" charset="-122"/>
                  <a:cs typeface="楷体" panose="02010609060101010101" charset="-122"/>
                  <a:sym typeface="微软雅黑" panose="020B0503020204020204" pitchFamily="34" charset="-122"/>
                </a:rPr>
                <a:t>门与路</a:t>
              </a:r>
              <a:endParaRPr lang="zh-CN" altLang="en-US" sz="3200" b="1" dirty="0">
                <a:solidFill>
                  <a:srgbClr val="060998"/>
                </a:solidFill>
                <a:latin typeface="黑体" panose="02010609060101010101" charset="-122"/>
                <a:ea typeface="黑体" panose="02010609060101010101" charset="-122"/>
                <a:cs typeface="楷体" panose="02010609060101010101" charset="-122"/>
                <a:sym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800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阅读下面的文字，根据要求写作。</a:t>
              </a:r>
              <a:endPara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800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     </a:t>
              </a:r>
              <a:r>
                <a:rPr sz="2800" b="1" dirty="0">
                  <a:latin typeface="楷体" panose="02010609060101010101" charset="-122"/>
                  <a:ea typeface="楷体" panose="02010609060101010101" charset="-122"/>
                  <a:cs typeface="楷体" panose="02010609060101010101" charset="-122"/>
                  <a:sym typeface="微软雅黑" panose="020B0503020204020204" pitchFamily="34" charset="-122"/>
                </a:rPr>
                <a:t>门与路，永远相连。门是路的终点，也是路的起点。它可以挡住你的脚步，也可以让你走向世界。</a:t>
              </a:r>
              <a:endParaRPr sz="28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sz="2800" b="1" dirty="0">
                  <a:latin typeface="楷体" panose="02010609060101010101" charset="-122"/>
                  <a:ea typeface="楷体" panose="02010609060101010101" charset="-122"/>
                  <a:cs typeface="楷体" panose="02010609060101010101" charset="-122"/>
                  <a:sym typeface="微软雅黑" panose="020B0503020204020204" pitchFamily="34" charset="-122"/>
                </a:rPr>
                <a:t>    </a:t>
              </a:r>
              <a:r>
                <a:rPr sz="2800" b="1" dirty="0">
                  <a:latin typeface="楷体" panose="02010609060101010101" charset="-122"/>
                  <a:ea typeface="楷体" panose="02010609060101010101" charset="-122"/>
                  <a:cs typeface="楷体" panose="02010609060101010101" charset="-122"/>
                  <a:sym typeface="微软雅黑" panose="020B0503020204020204" pitchFamily="34" charset="-122"/>
                </a:rPr>
                <a:t>大学的门，一边连接已知，一边通往未知，学习、探索、创造，是它的通行证；大学的路，从过去到未来，无数脚印在此交集，有的很浅，有的很深。</a:t>
              </a:r>
              <a:endParaRPr sz="28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sz="2800" dirty="0">
                  <a:sym typeface="微软雅黑" panose="020B0503020204020204" pitchFamily="34" charset="-122"/>
                </a:rPr>
                <a:t>       </a:t>
              </a:r>
              <a:r>
                <a:rPr lang="zh-CN" altLang="en-US" sz="2800" dirty="0">
                  <a:latin typeface="宋体" panose="02010600030101010101" pitchFamily="2" charset="-122"/>
                  <a:ea typeface="宋体" panose="02010600030101010101" pitchFamily="2" charset="-122"/>
                  <a:cs typeface="宋体" panose="02010600030101010101" pitchFamily="2" charset="-122"/>
                  <a:sym typeface="微软雅黑" panose="020B0503020204020204" pitchFamily="34" charset="-122"/>
                </a:rPr>
                <a:t>综合上述材料，结合你的所感所思，写一篇不少于800字的文章。</a:t>
              </a:r>
              <a:endPara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from x="0" y="0"/>
                                      <p:to x="100000" y="100000"/>
                                    </p:animScale>
                                    <p:anim to=""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5"/>
                                          </p:val>
                                        </p:tav>
                                        <p:tav tm="100000">
                                          <p:val>
                                            <p:fltVal val="0.497384"/>
                                          </p:val>
                                        </p:tav>
                                      </p:tavLst>
                                    </p:anim>
                                    <p:animEffect filter="fade">
                                      <p:cBhvr>
                                        <p:cTn id="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to="" calcmode="lin" valueType="num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78"/>
                                          </p:val>
                                        </p:tav>
                                        <p:tav tm="100000">
                                          <p:val>
                                            <p:fltVal val="0.466328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77090"/>
</p:tagLst>
</file>

<file path=ppt/tags/tag10.xml><?xml version="1.0" encoding="utf-8"?>
<p:tagLst xmlns:p="http://schemas.openxmlformats.org/presentationml/2006/main">
  <p:tag name="KSO_WM_TEMPLATE_CATEGORY" val=""/>
  <p:tag name="KSO_WM_TEMPLATE_INDEX" val="20177090"/>
</p:tagLst>
</file>

<file path=ppt/tags/tag11.xml><?xml version="1.0" encoding="utf-8"?>
<p:tagLst xmlns:p="http://schemas.openxmlformats.org/presentationml/2006/main">
  <p:tag name="KSO_WM_TEMPLATE_CATEGORY" val=""/>
  <p:tag name="KSO_WM_TEMPLATE_INDEX" val="20177090"/>
</p:tagLst>
</file>

<file path=ppt/tags/tag12.xml><?xml version="1.0" encoding="utf-8"?>
<p:tagLst xmlns:p="http://schemas.openxmlformats.org/presentationml/2006/main">
  <p:tag name="KSO_WM_TEMPLATE_CATEGORY" val=""/>
  <p:tag name="KSO_WM_TEMPLATE_INDEX" val="20177090"/>
</p:tagLst>
</file>

<file path=ppt/tags/tag13.xml><?xml version="1.0" encoding="utf-8"?>
<p:tagLst xmlns:p="http://schemas.openxmlformats.org/presentationml/2006/main">
  <p:tag name="KSO_WM_TEMPLATE_CATEGORY" val=""/>
  <p:tag name="KSO_WM_TEMPLATE_INDEX" val="20177090"/>
</p:tagLst>
</file>

<file path=ppt/tags/tag14.xml><?xml version="1.0" encoding="utf-8"?>
<p:tagLst xmlns:p="http://schemas.openxmlformats.org/presentationml/2006/main">
  <p:tag name="KSO_WM_TEMPLATE_CATEGORY" val=""/>
  <p:tag name="KSO_WM_TEMPLATE_INDEX" val="20177090"/>
</p:tagLst>
</file>

<file path=ppt/tags/tag15.xml><?xml version="1.0" encoding="utf-8"?>
<p:tagLst xmlns:p="http://schemas.openxmlformats.org/presentationml/2006/main">
  <p:tag name="KSO_WM_UNIT_TABLE_BEAUTIFY" val="smartTable{782f0ec3-7fbd-4cc6-81c0-df1afb96303a}"/>
  <p:tag name="TABLE_ENDDRAG_ORIGIN_RECT" val="628*461"/>
  <p:tag name="TABLE_ENDDRAG_RECT" val="213*39*628*461"/>
</p:tagLst>
</file>

<file path=ppt/tags/tag16.xml><?xml version="1.0" encoding="utf-8"?>
<p:tagLst xmlns:p="http://schemas.openxmlformats.org/presentationml/2006/main">
  <p:tag name="KSO_WM_TEMPLATE_CATEGORY" val=""/>
  <p:tag name="KSO_WM_TEMPLATE_INDEX" val="20177090"/>
</p:tagLst>
</file>

<file path=ppt/tags/tag17.xml><?xml version="1.0" encoding="utf-8"?>
<p:tagLst xmlns:p="http://schemas.openxmlformats.org/presentationml/2006/main">
  <p:tag name="KSO_WM_TEMPLATE_CATEGORY" val=""/>
  <p:tag name="KSO_WM_TEMPLATE_INDEX" val="20177090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77090"/>
</p:tagLst>
</file>

<file path=ppt/tags/tag3.xml><?xml version="1.0" encoding="utf-8"?>
<p:tagLst xmlns:p="http://schemas.openxmlformats.org/presentationml/2006/main">
  <p:tag name="KSO_WM_TAG_VERSION" val="1.0"/>
  <p:tag name="KSO_WM_BEAUTIFY_FLAG" val="#wm#"/>
  <p:tag name="KSO_WM_COMBINE_RELATE_SLIDE_ID" val="background20176378_1"/>
  <p:tag name="KSO_WM_TEMPLATE_CATEGORY" val="custom"/>
  <p:tag name="KSO_WM_TEMPLATE_INDEX" val="20177090"/>
  <p:tag name="KSO_WM_TEMPLATE_SUBCATEGORY" val="combine"/>
  <p:tag name="KSO_WM_TEMPLATE_THUMBS_INDEX" val="1、3、5、6、12、13、20、27、32、33"/>
</p:tagLst>
</file>

<file path=ppt/tags/tag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"/>
  <p:tag name="KSO_WM_TEMPLATE_INDEX" val="20177090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5.xml><?xml version="1.0" encoding="utf-8"?>
<p:tagLst xmlns:p="http://schemas.openxmlformats.org/presentationml/2006/main">
  <p:tag name="KSO_WM_FULL_TEXT_BEAUTIFY_COPY_ID" val="237569"/>
</p:tagLst>
</file>

<file path=ppt/tags/tag6.xml><?xml version="1.0" encoding="utf-8"?>
<p:tagLst xmlns:p="http://schemas.openxmlformats.org/presentationml/2006/main">
  <p:tag name="KSO_WM_FULL_TEXT_BEAUTIFY_COPY_ID" val="72"/>
</p:tagLst>
</file>

<file path=ppt/tags/tag7.xml><?xml version="1.0" encoding="utf-8"?>
<p:tagLst xmlns:p="http://schemas.openxmlformats.org/presentationml/2006/main">
  <p:tag name="KSO_WM_TEMPLATE_CATEGORY" val=""/>
  <p:tag name="KSO_WM_TEMPLATE_INDEX" val="20177090"/>
</p:tagLst>
</file>

<file path=ppt/tags/tag8.xml><?xml version="1.0" encoding="utf-8"?>
<p:tagLst xmlns:p="http://schemas.openxmlformats.org/presentationml/2006/main">
  <p:tag name="KSO_WM_TEMPLATE_CATEGORY" val=""/>
  <p:tag name="KSO_WM_TEMPLATE_INDEX" val="20177090"/>
</p:tagLst>
</file>

<file path=ppt/tags/tag9.xml><?xml version="1.0" encoding="utf-8"?>
<p:tagLst xmlns:p="http://schemas.openxmlformats.org/presentationml/2006/main">
  <p:tag name="KSO_WM_TEMPLATE_CATEGORY" val=""/>
  <p:tag name="KSO_WM_TEMPLATE_INDEX" val="20177090"/>
</p:tagLst>
</file>

<file path=ppt/theme/theme1.xml><?xml version="1.0" encoding="utf-8"?>
<a:theme xmlns:a="http://schemas.openxmlformats.org/drawingml/2006/main" name="Office 主题">
  <a:themeElements>
    <a:clrScheme name="Office">
      <a:dk1>
        <a:srgbClr val="000000"/>
      </a:dk1>
      <a:lt1>
        <a:srgbClr val="445390"/>
      </a:lt1>
      <a:dk2>
        <a:srgbClr val="44546A"/>
      </a:dk2>
      <a:lt2>
        <a:srgbClr val="E7E6E6"/>
      </a:lt2>
      <a:accent1>
        <a:srgbClr val="44539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9742</Words>
  <Application>WPS 演示</Application>
  <PresentationFormat>宽屏</PresentationFormat>
  <Paragraphs>274</Paragraphs>
  <Slides>33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43" baseType="lpstr">
      <vt:lpstr>Arial</vt:lpstr>
      <vt:lpstr>宋体</vt:lpstr>
      <vt:lpstr>Wingdings</vt:lpstr>
      <vt:lpstr>微软雅黑</vt:lpstr>
      <vt:lpstr>方正粗黑宋简体</vt:lpstr>
      <vt:lpstr>楷体</vt:lpstr>
      <vt:lpstr>黑体</vt:lpstr>
      <vt:lpstr>Arial Unicode MS</vt:lpstr>
      <vt:lpstr>Calibri</vt:lpstr>
      <vt:lpstr>Office 主题</vt:lpstr>
      <vt:lpstr>2021年高考江浙卷作文  这个审题训练，有不一样的“烟火” </vt:lpstr>
      <vt:lpstr>2021年高考作文风向标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浙江高考2006至2021年  关系型思辨类作文典范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Administrator</dc:creator>
  <cp:lastModifiedBy>风信子</cp:lastModifiedBy>
  <cp:revision>159</cp:revision>
  <dcterms:created xsi:type="dcterms:W3CDTF">2019-06-19T02:08:00Z</dcterms:created>
  <dcterms:modified xsi:type="dcterms:W3CDTF">2022-03-11T02:13:13Z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2052-11.1.0.11365</vt:lpwstr>
  </property>
  <property fmtid="{D5CDD505-2E9C-101B-9397-08002B2CF9AE}" pid="3" name="ICV">
    <vt:lpwstr>D56D2639FAA24C19B7374732157283B5</vt:lpwstr>
  </property>
</Properties>
</file>