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7" r:id="rId2"/>
    <p:sldId id="363" r:id="rId3"/>
    <p:sldId id="369" r:id="rId4"/>
    <p:sldId id="367" r:id="rId5"/>
    <p:sldId id="368" r:id="rId6"/>
    <p:sldId id="365" r:id="rId7"/>
    <p:sldId id="366" r:id="rId8"/>
    <p:sldId id="370" r:id="rId9"/>
    <p:sldId id="260" r:id="rId10"/>
    <p:sldId id="263" r:id="rId11"/>
    <p:sldId id="264" r:id="rId12"/>
    <p:sldId id="293" r:id="rId13"/>
    <p:sldId id="320" r:id="rId14"/>
    <p:sldId id="322" r:id="rId15"/>
    <p:sldId id="321" r:id="rId16"/>
    <p:sldId id="259" r:id="rId17"/>
    <p:sldId id="258" r:id="rId18"/>
    <p:sldId id="294" r:id="rId19"/>
    <p:sldId id="297" r:id="rId20"/>
    <p:sldId id="298" r:id="rId21"/>
    <p:sldId id="276" r:id="rId22"/>
    <p:sldId id="364" r:id="rId23"/>
    <p:sldId id="357" r:id="rId24"/>
    <p:sldId id="358" r:id="rId25"/>
    <p:sldId id="359" r:id="rId26"/>
    <p:sldId id="360" r:id="rId27"/>
    <p:sldId id="361" r:id="rId28"/>
    <p:sldId id="362" r:id="rId29"/>
    <p:sldId id="265" r:id="rId30"/>
    <p:sldId id="299" r:id="rId31"/>
    <p:sldId id="300" r:id="rId32"/>
    <p:sldId id="301" r:id="rId33"/>
    <p:sldId id="302" r:id="rId34"/>
    <p:sldId id="303" r:id="rId35"/>
    <p:sldId id="279" r:id="rId36"/>
    <p:sldId id="304" r:id="rId37"/>
    <p:sldId id="305" r:id="rId38"/>
    <p:sldId id="277" r:id="rId39"/>
    <p:sldId id="280" r:id="rId40"/>
    <p:sldId id="307" r:id="rId41"/>
    <p:sldId id="308" r:id="rId42"/>
    <p:sldId id="309" r:id="rId43"/>
    <p:sldId id="306" r:id="rId44"/>
    <p:sldId id="266" r:id="rId45"/>
    <p:sldId id="278" r:id="rId46"/>
    <p:sldId id="267" r:id="rId47"/>
    <p:sldId id="262" r:id="rId48"/>
    <p:sldId id="273" r:id="rId49"/>
    <p:sldId id="310" r:id="rId50"/>
  </p:sldIdLst>
  <p:sldSz cx="12192000" cy="6858000"/>
  <p:notesSz cx="6858000" cy="9144000"/>
  <p:custDataLst>
    <p:tags r:id="rId5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婷" initials="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BBB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64" y="-108"/>
      </p:cViewPr>
      <p:guideLst>
        <p:guide orient="horz" pos="218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2022/3/4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7157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20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2022/3/4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2022/3/4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0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222885" y="484505"/>
            <a:ext cx="117455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40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zh-CN" altLang="en-US" sz="4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二轮复习议论文升格写作指导</a:t>
            </a:r>
            <a:r>
              <a:rPr lang="en-US" altLang="zh-CN" sz="40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——</a:t>
            </a:r>
            <a:endParaRPr lang="zh-CN" altLang="en-US" sz="66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890520" y="1845310"/>
            <a:ext cx="6410325" cy="25533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8000" b="1">
                <a:ea typeface="宋体" panose="02010600030101010101" pitchFamily="2" charset="-122"/>
              </a:rPr>
              <a:t>写好核心段落</a:t>
            </a:r>
            <a:r>
              <a:rPr lang="zh-CN" sz="8000" b="1">
                <a:ea typeface="宋体" panose="02010600030101010101" pitchFamily="2" charset="-122"/>
                <a:cs typeface="MT Extra" panose="05050102010205020202" charset="0"/>
              </a:rPr>
              <a:t>   学会叙例说理</a:t>
            </a:r>
            <a:endParaRPr lang="zh-CN" altLang="en-US" sz="8000" b="1">
              <a:ea typeface="宋体" panose="02010600030101010101" pitchFamily="2" charset="-122"/>
              <a:cs typeface="MT Extra" panose="05050102010205020202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12080" y="4591685"/>
            <a:ext cx="31394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/>
              <a:t>2022.3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5990" y="542290"/>
            <a:ext cx="103193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000" b="1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活动1：掌握例证式主体段落的构成和写法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79400" y="1249045"/>
            <a:ext cx="11633200" cy="540639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1．这两个优秀主体段落在思路和层次上有什么共同特点？</a:t>
            </a: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答：____________________________</a:t>
            </a: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2．比较两个段落中的“表述观点”部分在句式上有何异同。</a:t>
            </a: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答：_____________________________</a:t>
            </a: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3．段落二画线句是“叙述事例”部分，共4句话，它们分别叙述了什么内容？</a:t>
            </a: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答：_____________________________</a:t>
            </a: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4．比较两个段落在议论分析部分的分析方法有何不同。</a:t>
            </a: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答：_____________________________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5985" y="607695"/>
            <a:ext cx="107511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000" b="1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活动1：掌握例证式主体段落的构成和写法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79400" y="1452245"/>
            <a:ext cx="11633200" cy="507746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1．这两个优秀主体段落在思路和层次上有什么共同特点？</a:t>
            </a: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答：____________________________</a:t>
            </a:r>
          </a:p>
          <a:p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答案：都是按照“表述观点→叙述事例→议论分析”的思路进行的。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2．比较两个段落中的“表述观点”部分在句式上有何异同。</a:t>
            </a: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答：_____________________________</a:t>
            </a:r>
          </a:p>
          <a:p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答案：都是简洁的陈述句，所不同的是：段落一采用的是必要条件陈述，段落二采用的是“是”字句陈述。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2465" y="495300"/>
            <a:ext cx="1104328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400" b="1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活动1：掌握例证式主体段落的构成和写法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2885" y="1354455"/>
            <a:ext cx="11746230" cy="507746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3．段落二画线句是“叙述事例”部分，共4句话，它们分别叙述了什么内容？</a:t>
            </a: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答：_____________________________</a:t>
            </a:r>
          </a:p>
          <a:p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答案：第一句话叙述了事例发生的背景，第二句话叙述了“肯德基”的做法，第三、四句话叙述了这样做的结果。</a:t>
            </a: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4．比较两个段落在议论分析部分的分析方法有何不同。</a:t>
            </a: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答：_____________________________</a:t>
            </a:r>
          </a:p>
          <a:p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答案：段落一采用的是因果分析法，段落二采用的是假设分析法。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82" y="327225"/>
            <a:ext cx="10852237" cy="648000"/>
          </a:xfrm>
        </p:spPr>
        <p:txBody>
          <a:bodyPr/>
          <a:lstStyle/>
          <a:p>
            <a:r>
              <a:rPr lang="zh-CN" altLang="en-US" dirty="0"/>
              <a:t>解析优秀文</a:t>
            </a:r>
            <a:r>
              <a:rPr lang="zh-CN" altLang="en-US" dirty="0" smtClean="0"/>
              <a:t>段，分析句群关系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3677" y="1057875"/>
            <a:ext cx="10852237" cy="5041355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tx1"/>
                </a:solidFill>
              </a:rPr>
              <a:t>   </a:t>
            </a:r>
            <a:r>
              <a:rPr lang="en-US" altLang="zh-CN" sz="2400" b="1" dirty="0">
                <a:solidFill>
                  <a:schemeClr val="tx1"/>
                </a:solidFill>
              </a:rPr>
              <a:t>   </a:t>
            </a:r>
            <a:r>
              <a:rPr sz="2400" b="1" dirty="0">
                <a:solidFill>
                  <a:schemeClr val="tx1"/>
                </a:solidFill>
                <a:latin typeface="Calibri" panose="020F0502020204030204" charset="0"/>
                <a:sym typeface="+mn-ea"/>
              </a:rPr>
              <a:t>①</a:t>
            </a:r>
            <a:r>
              <a:rPr lang="zh-CN" altLang="en-US" sz="2400" b="1" dirty="0">
                <a:solidFill>
                  <a:schemeClr val="tx1"/>
                </a:solidFill>
              </a:rPr>
              <a:t>广纳百川终成海之大，在于其“杂”，在于其能兼收并蓄，不局于一隅。</a:t>
            </a:r>
            <a:r>
              <a:rPr lang="zh-CN" altLang="en-US" sz="2400" b="1" dirty="0">
                <a:solidFill>
                  <a:schemeClr val="tx1"/>
                </a:solidFill>
                <a:latin typeface="Calibri" panose="020F0502020204030204" charset="0"/>
              </a:rPr>
              <a:t>②</a:t>
            </a:r>
            <a:r>
              <a:rPr lang="zh-CN" altLang="en-US" sz="2400" b="1" dirty="0">
                <a:solidFill>
                  <a:schemeClr val="tx1"/>
                </a:solidFill>
              </a:rPr>
              <a:t>若无百川的汇聚，则海不成海；若无广博知识的支撑，则人难以在当今时代有卓越成就。</a:t>
            </a:r>
            <a:r>
              <a:rPr lang="zh-CN" altLang="en-US" sz="2400" b="1" dirty="0">
                <a:solidFill>
                  <a:schemeClr val="tx1"/>
                </a:solidFill>
                <a:latin typeface="Calibri" panose="020F0502020204030204" charset="0"/>
              </a:rPr>
              <a:t>③</a:t>
            </a:r>
            <a:r>
              <a:rPr lang="zh-CN" altLang="en-US" sz="2400" b="1" dirty="0">
                <a:solidFill>
                  <a:schemeClr val="tx1"/>
                </a:solidFill>
              </a:rPr>
              <a:t>东汉张衡精通数算，造侯风地动仪名流后世，又兼具文采，两篇《二京赋》风行一时；文艺复兴时期的巨匠达芬奇是出了名的全才，除绘画外，还精通建筑、工程等术；以英语培训机构“新东方"起家的俞敏洪，在工作之余却总会抽出时间学习计算机编程，让人津津乐道。④多一点“杂学”便能多开拓一点思路与眼界，也能多积累一点底蕴和涵养。⑤如此便可为自身的发展做好支撑，如此才可让自身的发展广开天地。</a:t>
            </a:r>
            <a:r>
              <a:rPr sz="2400" b="1" dirty="0">
                <a:solidFill>
                  <a:schemeClr val="tx1"/>
                </a:solidFill>
                <a:sym typeface="+mn-ea"/>
              </a:rPr>
              <a:t>⑥</a:t>
            </a:r>
            <a:r>
              <a:rPr lang="zh-CN" altLang="en-US" sz="2400" b="1" dirty="0">
                <a:solidFill>
                  <a:schemeClr val="tx1"/>
                </a:solidFill>
              </a:rPr>
              <a:t>因此，我们在生活与学习。可以对各个学科和行业多一点关注，多一点思考，以求更广阔的未来。</a:t>
            </a:r>
          </a:p>
          <a:p>
            <a:pPr marL="0" indent="0" algn="r">
              <a:buNone/>
            </a:pPr>
            <a:r>
              <a:rPr lang="en-US" altLang="zh-CN" sz="2400" dirty="0"/>
              <a:t>——</a:t>
            </a:r>
            <a:r>
              <a:rPr sz="2400" dirty="0"/>
              <a:t>《广汇百川终成海，厚积微土方为山》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9682" y="327225"/>
            <a:ext cx="10852237" cy="648000"/>
          </a:xfrm>
        </p:spPr>
        <p:txBody>
          <a:bodyPr/>
          <a:lstStyle/>
          <a:p>
            <a:r>
              <a:rPr lang="zh-CN" altLang="en-US" dirty="0"/>
              <a:t>优秀文段考场呈现形式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882" y="975325"/>
            <a:ext cx="10852237" cy="5041355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  </a:t>
            </a:r>
            <a:r>
              <a:rPr lang="en-US" altLang="zh-CN" sz="2400" dirty="0"/>
              <a:t>   </a:t>
            </a:r>
            <a:r>
              <a:rPr lang="zh-CN" altLang="en-US" sz="2400" b="1" dirty="0">
                <a:solidFill>
                  <a:schemeClr val="tx1"/>
                </a:solidFill>
              </a:rPr>
              <a:t>广纳百川终成海之大，在于其“杂”，在于其能兼收并蓄，不局于一隅。</a:t>
            </a:r>
          </a:p>
          <a:p>
            <a:pPr marL="0" indent="0">
              <a:buNone/>
            </a:pPr>
            <a:r>
              <a:rPr lang="zh-CN" altLang="en-US" sz="2400" b="1" dirty="0">
                <a:solidFill>
                  <a:schemeClr val="tx1"/>
                </a:solidFill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</a:rPr>
              <a:t>     </a:t>
            </a:r>
            <a:r>
              <a:rPr lang="zh-CN" altLang="en-US" sz="2400" b="1" dirty="0">
                <a:solidFill>
                  <a:schemeClr val="tx1"/>
                </a:solidFill>
              </a:rPr>
              <a:t>若无百川的汇聚，则海不成海；若无广博知识的支撑，则人难以在当今时代有卓越成就。东汉张衡精通数算，造侯风地动仪名流后世，又兼具文采，两篇《二京赋》风行一时；文艺复兴时期的巨匠达芬奇是出了名的全才，除绘画外，还精通建筑、工程等术；以英语培训机构“新东方"起家的俞敏洪，在工作之余却总会抽出时间学习计算机编程，让人津津乐道。  </a:t>
            </a:r>
          </a:p>
          <a:p>
            <a:pPr marL="0" indent="0">
              <a:buNone/>
            </a:pPr>
            <a:r>
              <a:rPr lang="zh-CN" altLang="en-US" sz="2400" b="1" dirty="0">
                <a:solidFill>
                  <a:schemeClr val="tx1"/>
                </a:solidFill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</a:rPr>
              <a:t>    </a:t>
            </a:r>
            <a:r>
              <a:rPr lang="zh-CN" altLang="en-US" sz="2400" b="1" dirty="0">
                <a:solidFill>
                  <a:schemeClr val="tx1"/>
                </a:solidFill>
              </a:rPr>
              <a:t>多一点“杂学”便能多开拓一点思路与眼界，也能多积累一点底蕴和涵养。如此便可为自身的发展做好支撑，如此才可让自身的发展广开天地。</a:t>
            </a:r>
            <a:r>
              <a:rPr lang="en-US" altLang="zh-CN" sz="2400" b="1" dirty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en-US" altLang="zh-CN" sz="2400" b="1" dirty="0">
                <a:solidFill>
                  <a:schemeClr val="tx1"/>
                </a:solidFill>
              </a:rPr>
              <a:t>     </a:t>
            </a:r>
            <a:r>
              <a:rPr lang="zh-CN" altLang="en-US" sz="2400" b="1" dirty="0">
                <a:solidFill>
                  <a:schemeClr val="tx1"/>
                </a:solidFill>
              </a:rPr>
              <a:t>因此，我们在生活与学习。可以对各个学科和行业多一点关注，多一点思考，以求更广阔的未来。</a:t>
            </a:r>
          </a:p>
          <a:p>
            <a:pPr marL="0" indent="0" algn="r">
              <a:buNone/>
            </a:pPr>
            <a:r>
              <a:rPr lang="en-US" altLang="zh-CN" sz="2400" dirty="0">
                <a:solidFill>
                  <a:schemeClr val="tx1"/>
                </a:solidFill>
              </a:rPr>
              <a:t>——</a:t>
            </a:r>
            <a:r>
              <a:rPr sz="2400" dirty="0">
                <a:solidFill>
                  <a:schemeClr val="tx1"/>
                </a:solidFill>
              </a:rPr>
              <a:t>《广汇百川终成海，厚积微土方为山》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967" y="763235"/>
            <a:ext cx="11125019" cy="5041355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    </a:t>
            </a:r>
            <a:r>
              <a:rPr lang="zh-CN" altLang="en-US" sz="2400" b="1" dirty="0">
                <a:solidFill>
                  <a:schemeClr val="tx1"/>
                </a:solidFill>
              </a:rPr>
              <a:t>“杂"是一种不惧挑战，生无所畏的气质!</a:t>
            </a:r>
          </a:p>
          <a:p>
            <a:pPr marL="0" indent="0">
              <a:buNone/>
            </a:pPr>
            <a:r>
              <a:rPr lang="en-US" altLang="zh-CN" sz="2400" b="1" dirty="0">
                <a:solidFill>
                  <a:schemeClr val="tx1"/>
                </a:solidFill>
              </a:rPr>
              <a:t>   </a:t>
            </a:r>
            <a:r>
              <a:rPr lang="zh-CN" altLang="en-US" sz="2400" b="1" dirty="0">
                <a:solidFill>
                  <a:schemeClr val="tx1"/>
                </a:solidFill>
              </a:rPr>
              <a:t>“触类旁通"“融会贯通”。杂学之人在有限的生命里更多了迎难而上、孜孜以求的勇气和创造开拓的实力。翻开史籍，无数全能的人都是专与杂的典范。因为在认识论、逻辑学、数学、自然科学、工程学等方面颇有建树，墨子才书写了墨家学派的传奇；因为诗、书、画、音乐样样精通，王维才创下了“诗中有画、画中有诗"“诗中有禅”的意境。</a:t>
            </a:r>
          </a:p>
          <a:p>
            <a:pPr marL="0" indent="0">
              <a:buNone/>
            </a:pPr>
            <a:r>
              <a:rPr lang="en-US" altLang="zh-CN" sz="2400" b="1" dirty="0">
                <a:solidFill>
                  <a:schemeClr val="tx1"/>
                </a:solidFill>
              </a:rPr>
              <a:t>   </a:t>
            </a:r>
            <a:r>
              <a:rPr lang="zh-CN" altLang="en-US" sz="2400" b="1" dirty="0">
                <a:solidFill>
                  <a:schemeClr val="tx1"/>
                </a:solidFill>
              </a:rPr>
              <a:t>“杂学"可以带来跨领域的碰撞和灵感，能加深我们对所钻研的那一件“精”的东西的理解和感悟。奋然前行的我们，若能迎挑战，拓眼界，应时而学，定能裨补阙漏、增益不能、有所广益。</a:t>
            </a:r>
          </a:p>
          <a:p>
            <a:pPr marL="0" indent="0" algn="r">
              <a:buNone/>
            </a:pPr>
            <a:r>
              <a:rPr lang="en-US" altLang="zh-CN" sz="2400" b="1" dirty="0">
                <a:solidFill>
                  <a:schemeClr val="tx1"/>
                </a:solidFill>
              </a:rPr>
              <a:t>——</a:t>
            </a:r>
            <a:r>
              <a:rPr sz="2400" b="1" dirty="0">
                <a:solidFill>
                  <a:schemeClr val="tx1"/>
                </a:solidFill>
              </a:rPr>
              <a:t>《“专”以求深 “杂”以求远</a:t>
            </a:r>
            <a:r>
              <a:rPr sz="2400" b="1" dirty="0">
                <a:solidFill>
                  <a:schemeClr val="tx1"/>
                </a:solidFill>
                <a:sym typeface="+mn-ea"/>
              </a:rPr>
              <a:t>》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QQ图片202111261057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055" y="283845"/>
            <a:ext cx="10058400" cy="62903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0215" y="198755"/>
            <a:ext cx="736600" cy="68707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zh-CN" altLang="en-US" sz="3600" b="1">
                <a:solidFill>
                  <a:srgbClr val="070BBB"/>
                </a:solidFill>
                <a:latin typeface="华康古籍木兰W3" panose="02020309000000000000" charset="-122"/>
                <a:ea typeface="华康古籍木兰W3" panose="02020309000000000000" charset="-122"/>
                <a:cs typeface="华康古籍木兰W3" panose="02020309000000000000" charset="-122"/>
              </a:rPr>
              <a:t>一轮知识回顾——主体段落构成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QQ图片202111261057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660" y="126365"/>
            <a:ext cx="9937750" cy="66046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74650" y="829310"/>
            <a:ext cx="736600" cy="54330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3600" b="1">
                <a:solidFill>
                  <a:srgbClr val="070BBB"/>
                </a:solidFill>
                <a:latin typeface="华康古籍木兰W3" panose="02020309000000000000" charset="-122"/>
                <a:ea typeface="华康古籍木兰W3" panose="02020309000000000000" charset="-122"/>
                <a:cs typeface="华康古籍木兰W3" panose="02020309000000000000" charset="-122"/>
              </a:rPr>
              <a:t>一轮知识回顾——例证法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4355" y="335915"/>
            <a:ext cx="11075670" cy="298958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总结：</a:t>
            </a:r>
          </a:p>
          <a:p>
            <a:pPr algn="ctr">
              <a:lnSpc>
                <a:spcPct val="160000"/>
              </a:lnSpc>
            </a:pPr>
            <a:r>
              <a:rPr lang="zh-CN" altLang="en-US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0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4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例证式主体段落的构成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上面两个段落是典型的例证式主体段落，均由“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表述观点”“叙述事例”“议论分析”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三部分组成，也是最可模仿的范式。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4355" y="3412490"/>
            <a:ext cx="11075035" cy="288988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     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一个规范的议论段，应该依次包含如下五种功能不同的句子：</a:t>
            </a:r>
            <a:r>
              <a:rPr lang="zh-CN" altLang="en-US" sz="2800" b="1" dirty="0">
                <a:solidFill>
                  <a:srgbClr val="FF0000"/>
                </a:solidFill>
                <a:latin typeface="方正粗黑宋简体" pitchFamily="2" charset="-122"/>
                <a:ea typeface="方正粗黑宋简体" pitchFamily="2" charset="-122"/>
                <a:sym typeface="+mn-ea"/>
              </a:rPr>
              <a:t>观点句、阐释句、材料句、分析句、结论句。</a:t>
            </a:r>
            <a:endParaRPr lang="zh-CN" altLang="en-US" sz="2800" b="1" dirty="0">
              <a:solidFill>
                <a:srgbClr val="FF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  </a:t>
            </a:r>
            <a:r>
              <a:rPr lang="en-US" altLang="zh-CN" sz="28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 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对于一个规范的议论语段来说，字数是相对固定的，</a:t>
            </a:r>
            <a:r>
              <a:rPr lang="zh-CN" altLang="en-US" sz="2800" b="1" dirty="0">
                <a:latin typeface="方正粗黑宋简体" pitchFamily="2" charset="-122"/>
                <a:ea typeface="方正粗黑宋简体" pitchFamily="2" charset="-122"/>
                <a:sym typeface="+mn-ea"/>
              </a:rPr>
              <a:t>200-300字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不等（取决于用例），写法差不多，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分论点句、阐释句、事例句、分析句、小结句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Soloman\Desktop\荷叶.png"/>
          <p:cNvPicPr>
            <a:picLocks noChangeAspect="1"/>
          </p:cNvPicPr>
          <p:nvPr/>
        </p:nvPicPr>
        <p:blipFill>
          <a:blip r:embed="rId3"/>
          <a:srcRect l="83331" t="36375" r="2292" b="40009"/>
          <a:stretch>
            <a:fillRect/>
          </a:stretch>
        </p:blipFill>
        <p:spPr>
          <a:xfrm>
            <a:off x="11205528" y="5384165"/>
            <a:ext cx="1116012" cy="137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Text Box 3"/>
          <p:cNvSpPr txBox="1"/>
          <p:nvPr/>
        </p:nvSpPr>
        <p:spPr>
          <a:xfrm>
            <a:off x="372745" y="0"/>
            <a:ext cx="11447145" cy="6711950"/>
          </a:xfrm>
          <a:prstGeom prst="rect">
            <a:avLst/>
          </a:prstGeom>
          <a:solidFill>
            <a:schemeClr val="bg1">
              <a:alpha val="56078"/>
            </a:schemeClr>
          </a:solidFill>
          <a:ln w="9525">
            <a:noFill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60000"/>
              </a:lnSpc>
              <a:buFont typeface="Arial" panose="020B0604020202020204" pitchFamily="34" charset="0"/>
            </a:pP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例文</a:t>
            </a: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】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   </a:t>
            </a:r>
            <a:r>
              <a:rPr lang="en-US" altLang="zh-CN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 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在独处中，常有惊天的创造。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（观点句）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孤独能孕育、唤醒和激发巨大的精神创造力。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（阐释句）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艺术天才大多属于忧郁性气质，如贝多芬、卡夫卡；思想天才也大多选择了孤独，如牛顿、康德。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（材料句）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由于孤独的专注意义和对秩序的执着寻求，促成了创造在不断的内省中诞生。思想的本质是丰富的，但思想的过程注定是孤独的。太多的干扰，既破坏了思维也破坏了创造，因此耐得寂寞是思想者必备的基本功。人只有把自己彻底地投入到孤独无助的环境中，而且还要使自己的行为得到彻底的改变，平淡人生才会出现意想不到的奇迹。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（分析句）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书屋读书思考，野外行吟独步等等，都极有可能在突然之间发现一个魅力无穷的精神新天地。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（结论句）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4579" y="758118"/>
            <a:ext cx="10852237" cy="5041355"/>
          </a:xfrm>
        </p:spPr>
        <p:txBody>
          <a:bodyPr/>
          <a:lstStyle/>
          <a:p>
            <a:r>
              <a:rPr lang="zh-CN" altLang="en-US" sz="3600" b="1" dirty="0">
                <a:solidFill>
                  <a:schemeClr val="tx1"/>
                </a:solidFill>
              </a:rPr>
              <a:t>你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在议论文段落写作中遇到的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困惑</a:t>
            </a:r>
            <a:r>
              <a:rPr lang="zh-CN" altLang="en-US" sz="3600" b="1" dirty="0">
                <a:solidFill>
                  <a:schemeClr val="tx1"/>
                </a:solidFill>
              </a:rPr>
              <a:t>或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问题</a:t>
            </a:r>
            <a:r>
              <a:rPr lang="zh-CN" altLang="en-US" sz="3600" b="1" dirty="0" smtClean="0">
                <a:solidFill>
                  <a:schemeClr val="tx1"/>
                </a:solidFill>
              </a:rPr>
              <a:t>是什么？</a:t>
            </a:r>
            <a:endParaRPr lang="zh-CN" alt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1475" y="367030"/>
            <a:ext cx="11642725" cy="61239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议论文核心段落基本结构：</a:t>
            </a:r>
          </a:p>
          <a:p>
            <a:endParaRPr lang="zh-CN" altLang="en-US" sz="28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（1）分论点句（</a:t>
            </a:r>
            <a:r>
              <a:rPr lang="zh-CN" alt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段首简洁提出，或者准确或者生动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（2）阐释句（</a:t>
            </a:r>
            <a:r>
              <a:rPr lang="zh-CN" alt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阐释分论点句，用化简为繁使之清晰，用比喻、对偶、排比等修辞使之生动，用引用名言、诗句、俗语等使之更有韵味。</a:t>
            </a:r>
            <a:r>
              <a:rPr lang="zh-CN" altLang="en-US" sz="3200" b="1" dirty="0">
                <a:solidFill>
                  <a:srgbClr val="FF0000"/>
                </a:solidFill>
                <a:latin typeface="+mn-ea"/>
                <a:cs typeface="楷体" panose="02010609060101010101" charset="-122"/>
              </a:rPr>
              <a:t>注意与事例的衔接。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（3）事例句（</a:t>
            </a:r>
            <a:r>
              <a:rPr lang="zh-CN" alt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紧接阐释句，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叙述简明，剪裁紧扣分论点</a:t>
            </a:r>
            <a:r>
              <a:rPr lang="zh-CN" alt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（4）分析句（</a:t>
            </a:r>
            <a:r>
              <a:rPr lang="zh-CN" alt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紧扣分论点，对事实进行剖析。可用</a:t>
            </a:r>
            <a:r>
              <a:rPr lang="zh-CN" altLang="en-US" sz="3200" b="1" dirty="0">
                <a:solidFill>
                  <a:srgbClr val="FF0000"/>
                </a:solidFill>
                <a:latin typeface="方正粗黑宋简体" pitchFamily="2" charset="-122"/>
                <a:ea typeface="方正粗黑宋简体" pitchFamily="2" charset="-122"/>
                <a:cs typeface="楷体" panose="02010609060101010101" charset="-122"/>
              </a:rPr>
              <a:t>因果、假设等分析法</a:t>
            </a:r>
            <a:r>
              <a:rPr lang="zh-CN" altLang="en-US" sz="32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（5）小结句（</a:t>
            </a:r>
            <a:r>
              <a:rPr lang="zh-CN" altLang="en-US" sz="3200" b="1" dirty="0">
                <a:solidFill>
                  <a:srgbClr val="FF0000"/>
                </a:solidFill>
                <a:latin typeface="方正粗黑宋简体" pitchFamily="2" charset="-122"/>
                <a:ea typeface="方正粗黑宋简体" pitchFamily="2" charset="-122"/>
                <a:cs typeface="楷体" panose="02010609060101010101" charset="-122"/>
              </a:rPr>
              <a:t>联系实际，适当延伸，回应段首观点句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</a:p>
          <a:p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dirty="0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语段模式：观点句 ＋ 阐释句 ＋ 材料句 ＋分析句 ＋ 结论句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4599921" y="2547756"/>
            <a:ext cx="67009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zh-CN" sz="32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等线" panose="02010600030101010101" pitchFamily="2" charset="-122"/>
              </a:rPr>
              <a:t>请看到学案上的几篇古文，同桌之间互相讨论，作者在论证过程中分别用到了哪些论证方法，有何作用？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962015" y="118745"/>
            <a:ext cx="52285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4000" b="1" dirty="0">
                <a:solidFill>
                  <a:schemeClr val="tx1"/>
                </a:solidFill>
                <a:latin typeface="华康古籍木兰W3" panose="02020309000000000000" charset="-122"/>
                <a:ea typeface="华康古籍木兰W3" panose="02020309000000000000" charset="-122"/>
                <a:cs typeface="华康古籍木兰W3" panose="02020309000000000000" charset="-122"/>
              </a:rPr>
              <a:t>2021</a:t>
            </a:r>
            <a:r>
              <a:rPr lang="zh-CN" altLang="en-US" sz="4000" b="1" dirty="0">
                <a:solidFill>
                  <a:schemeClr val="tx1"/>
                </a:solidFill>
                <a:latin typeface="华康古籍木兰W3" panose="02020309000000000000" charset="-122"/>
                <a:ea typeface="华康古籍木兰W3" panose="02020309000000000000" charset="-122"/>
                <a:cs typeface="华康古籍木兰W3" panose="02020309000000000000" charset="-122"/>
              </a:rPr>
              <a:t>新高考</a:t>
            </a:r>
            <a:r>
              <a:rPr lang="en-US" altLang="zh-CN" sz="4000" b="1" dirty="0">
                <a:solidFill>
                  <a:schemeClr val="tx1"/>
                </a:solidFill>
                <a:latin typeface="华康古籍木兰W3" panose="02020309000000000000" charset="-122"/>
                <a:ea typeface="华康古籍木兰W3" panose="02020309000000000000" charset="-122"/>
                <a:cs typeface="华康古籍木兰W3" panose="02020309000000000000" charset="-122"/>
              </a:rPr>
              <a:t>1</a:t>
            </a:r>
            <a:r>
              <a:rPr lang="zh-CN" altLang="en-US" sz="4000" b="1" dirty="0">
                <a:solidFill>
                  <a:schemeClr val="tx1"/>
                </a:solidFill>
                <a:latin typeface="华康古籍木兰W3" panose="02020309000000000000" charset="-122"/>
                <a:ea typeface="华康古籍木兰W3" panose="02020309000000000000" charset="-122"/>
                <a:cs typeface="华康古籍木兰W3" panose="02020309000000000000" charset="-122"/>
              </a:rPr>
              <a:t>卷范文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康古籍木兰W3" panose="02020309000000000000" charset="-122"/>
              <a:ea typeface="华康古籍木兰W3" panose="02020309000000000000" charset="-122"/>
              <a:cs typeface="华康古籍木兰W3" panose="02020309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05045" y="954723"/>
            <a:ext cx="10386466" cy="526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kern="0" spc="40" dirty="0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 </a:t>
            </a:r>
            <a:r>
              <a:rPr lang="zh-CN" altLang="zh-CN" sz="2800" b="1" u="dbl" kern="0" spc="40" dirty="0">
                <a:effectLst/>
                <a:uFill>
                  <a:solidFill>
                    <a:schemeClr val="accent1"/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强者不能恒强，</a:t>
            </a:r>
            <a:r>
              <a:rPr lang="zh-CN" altLang="en-US" sz="2800" b="1" u="dbl" kern="0" spc="40" dirty="0">
                <a:uFill>
                  <a:solidFill>
                    <a:schemeClr val="accent1"/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败在</a:t>
            </a:r>
            <a:r>
              <a:rPr lang="zh-CN" altLang="zh-CN" sz="2800" b="1" u="dbl" kern="0" spc="40" dirty="0">
                <a:effectLst/>
                <a:uFill>
                  <a:solidFill>
                    <a:schemeClr val="accent1"/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其“滥用其强”；弱者不会恒弱，</a:t>
            </a:r>
            <a:r>
              <a:rPr lang="zh-CN" altLang="en-US" sz="2800" b="1" u="dbl" kern="0" spc="40" dirty="0">
                <a:uFill>
                  <a:solidFill>
                    <a:schemeClr val="accent1"/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贵在</a:t>
            </a:r>
            <a:r>
              <a:rPr lang="zh-CN" altLang="zh-CN" sz="2800" b="1" u="dbl" kern="0" spc="40" dirty="0">
                <a:effectLst/>
                <a:uFill>
                  <a:solidFill>
                    <a:schemeClr val="accent1"/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其“增益</a:t>
            </a:r>
            <a:r>
              <a:rPr lang="zh-CN" altLang="en-US" sz="2800" b="1" u="dbl" kern="0" spc="40" dirty="0">
                <a:effectLst/>
                <a:uFill>
                  <a:solidFill>
                    <a:schemeClr val="accent1"/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其</a:t>
            </a:r>
            <a:r>
              <a:rPr lang="zh-CN" altLang="zh-CN" sz="2800" b="1" u="dbl" kern="0" spc="40" dirty="0">
                <a:effectLst/>
                <a:uFill>
                  <a:solidFill>
                    <a:schemeClr val="accent1"/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所不能”</a:t>
            </a:r>
            <a:r>
              <a:rPr lang="zh-CN" altLang="zh-CN" sz="2800" b="1" kern="0" spc="40" dirty="0">
                <a:uFill>
                  <a:solidFill>
                    <a:srgbClr val="FF0000"/>
                  </a:solidFill>
                </a:uFill>
                <a:latin typeface="楷体" panose="02010609060101010101" charset="-122"/>
                <a:ea typeface="楷体" panose="02010609060101010101" charset="-122"/>
              </a:rPr>
              <a:t>。</a:t>
            </a:r>
            <a:r>
              <a:rPr lang="zh-CN" altLang="zh-CN" sz="2800" b="1" u="wavyDbl" kern="0" spc="40" dirty="0">
                <a:uFill>
                  <a:solidFill>
                    <a:srgbClr val="FF0000"/>
                  </a:solidFill>
                </a:uFill>
                <a:latin typeface="楷体" panose="02010609060101010101" charset="-122"/>
                <a:ea typeface="楷体" panose="02010609060101010101" charset="-122"/>
              </a:rPr>
              <a:t>强和弱的变化，或许不在一朝一夕，而要经年累月。强变弱，就如锋利之刀剑久而斫，不见其损日有所亏；弱变强，就如春起之苗，不见其增日有所长。强弱转化，往往是一个量变到质变的跨越。</a:t>
            </a:r>
            <a:r>
              <a:rPr lang="zh-CN" altLang="zh-CN" sz="2800" b="1" u="wavyHeavy" kern="0" spc="40" dirty="0">
                <a:effectLst/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中国女排惊艳世界，然而最初的中国女排也不是天生的“王者”，而是一支弱旅</a:t>
            </a:r>
            <a:r>
              <a:rPr lang="zh-CN" altLang="zh-CN" sz="2800" b="1" kern="0" spc="40" dirty="0">
                <a:effectLst/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，</a:t>
            </a:r>
            <a:r>
              <a:rPr lang="zh-CN" altLang="zh-CN" sz="2800" b="1" u="wavyHeavy" kern="0" spc="40" dirty="0">
                <a:uFill>
                  <a:solidFill>
                    <a:schemeClr val="accent1">
                      <a:lumMod val="75000"/>
                    </a:schemeClr>
                  </a:solidFill>
                </a:uFill>
                <a:latin typeface="楷体" panose="02010609060101010101" charset="-122"/>
                <a:ea typeface="楷体" panose="02010609060101010101" charset="-122"/>
              </a:rPr>
              <a:t>然而这支弱旅“勤自锻炼”，慢慢走向强大，铸就了一个又一个的辉煌。</a:t>
            </a:r>
            <a:r>
              <a:rPr lang="zh-CN" altLang="zh-CN" sz="2800" b="1" u="dash" kern="0" cap="small" spc="40" dirty="0">
                <a:uFill>
                  <a:solidFill>
                    <a:schemeClr val="accent2"/>
                  </a:solidFill>
                </a:uFill>
                <a:latin typeface="楷体" panose="02010609060101010101" charset="-122"/>
                <a:ea typeface="楷体" panose="02010609060101010101" charset="-122"/>
              </a:rPr>
              <a:t>回首我们伟大的中国共产党何尝不是如此？历经百年，由最初的几个人到现在的九千多万党员的泱泱大党，一条红船从历史的深处驶来，乘风破浪，已经化为新时代、新征程的一艘巍巍巨轮。</a:t>
            </a:r>
            <a:r>
              <a:rPr lang="zh-CN" altLang="zh-CN" sz="2800" b="1" u="heavy" kern="0" spc="40" dirty="0">
                <a:effectLst/>
                <a:uFill>
                  <a:solidFill>
                    <a:schemeClr val="accent3"/>
                  </a:solidFill>
                </a:u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强者，不恃其强，谦虚不盈，不断成长；弱者，不甘其弱，补齐弱板，走向强大：这是每一个“新青年”都应奉行的金科玉律。</a:t>
            </a:r>
            <a:endParaRPr kumimoji="0" lang="zh-CN" altLang="en-US" sz="2800" b="1" i="0" u="heavy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>
                <a:solidFill>
                  <a:schemeClr val="accent3"/>
                </a:solidFill>
              </a:u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对话气泡: 矩形 3"/>
          <p:cNvSpPr/>
          <p:nvPr/>
        </p:nvSpPr>
        <p:spPr>
          <a:xfrm>
            <a:off x="2774611" y="323798"/>
            <a:ext cx="1563554" cy="760837"/>
          </a:xfrm>
          <a:prstGeom prst="wedgeRectCallou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观点句</a:t>
            </a:r>
          </a:p>
        </p:txBody>
      </p:sp>
      <p:sp>
        <p:nvSpPr>
          <p:cNvPr id="10" name="对话气泡: 矩形 9"/>
          <p:cNvSpPr/>
          <p:nvPr/>
        </p:nvSpPr>
        <p:spPr>
          <a:xfrm>
            <a:off x="10951845" y="555625"/>
            <a:ext cx="1143635" cy="663575"/>
          </a:xfrm>
          <a:prstGeom prst="wedgeRectCallout">
            <a:avLst>
              <a:gd name="adj1" fmla="val -44169"/>
              <a:gd name="adj2" fmla="val 13641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rgbClr val="FF0000"/>
                </a:solidFill>
              </a:rPr>
              <a:t>阐述句</a:t>
            </a:r>
          </a:p>
        </p:txBody>
      </p:sp>
      <p:sp>
        <p:nvSpPr>
          <p:cNvPr id="14" name="对话气泡: 矩形 13"/>
          <p:cNvSpPr/>
          <p:nvPr/>
        </p:nvSpPr>
        <p:spPr>
          <a:xfrm>
            <a:off x="10778490" y="2131060"/>
            <a:ext cx="1413510" cy="579120"/>
          </a:xfrm>
          <a:prstGeom prst="wedgeRectCallout">
            <a:avLst>
              <a:gd name="adj1" fmla="val -145777"/>
              <a:gd name="adj2" fmla="val 115679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材料句</a:t>
            </a:r>
            <a:r>
              <a:rPr lang="en-US" altLang="zh-CN" sz="2000" b="1" dirty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分析句</a:t>
            </a:r>
          </a:p>
        </p:txBody>
      </p:sp>
      <p:sp>
        <p:nvSpPr>
          <p:cNvPr id="19" name="对话气泡: 矩形 18"/>
          <p:cNvSpPr/>
          <p:nvPr/>
        </p:nvSpPr>
        <p:spPr>
          <a:xfrm>
            <a:off x="9627250" y="5923913"/>
            <a:ext cx="1563554" cy="760837"/>
          </a:xfrm>
          <a:prstGeom prst="wedgeRectCallout">
            <a:avLst>
              <a:gd name="adj1" fmla="val -89882"/>
              <a:gd name="adj2" fmla="val -8480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总结句</a:t>
            </a:r>
          </a:p>
        </p:txBody>
      </p:sp>
      <p:sp>
        <p:nvSpPr>
          <p:cNvPr id="20" name="对话气泡: 矩形 19"/>
          <p:cNvSpPr/>
          <p:nvPr/>
        </p:nvSpPr>
        <p:spPr>
          <a:xfrm>
            <a:off x="10951845" y="3282950"/>
            <a:ext cx="1176020" cy="607060"/>
          </a:xfrm>
          <a:prstGeom prst="wedgeRectCallout">
            <a:avLst>
              <a:gd name="adj1" fmla="val -79751"/>
              <a:gd name="adj2" fmla="val 3723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材料句</a:t>
            </a:r>
            <a:r>
              <a:rPr lang="en-US" altLang="zh-CN" sz="2000" b="1" dirty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zh-CN" altLang="en-US" sz="2000" b="1" dirty="0">
                <a:solidFill>
                  <a:srgbClr val="FF0000"/>
                </a:solidFill>
              </a:rPr>
              <a:t>分析句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10" grpId="0" bldLvl="0" animBg="1"/>
      <p:bldP spid="14" grpId="0" bldLvl="0" animBg="1"/>
      <p:bldP spid="19" grpId="0" bldLvl="0" animBg="1"/>
      <p:bldP spid="20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dirty="0" smtClean="0"/>
              <a:t>学以致用，升格文段</a:t>
            </a:r>
            <a:endParaRPr lang="en-US" altLang="zh-CN" sz="3600" dirty="0" smtClean="0"/>
          </a:p>
          <a:p>
            <a:r>
              <a:rPr lang="zh-CN" altLang="en-US" sz="3600" dirty="0" smtClean="0"/>
              <a:t>按照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楷体" panose="02010609060101010101" charset="-122"/>
              </a:rPr>
              <a:t>例证</a:t>
            </a:r>
            <a:r>
              <a:rPr lang="zh-CN" altLang="en-US" sz="36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楷体" panose="02010609060101010101" charset="-122"/>
              </a:rPr>
              <a:t>式主体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楷体" panose="02010609060101010101" charset="-122"/>
              </a:rPr>
              <a:t>段落模式</a:t>
            </a:r>
            <a:r>
              <a:rPr lang="zh-CN" altLang="en-US" sz="3600" dirty="0" smtClean="0"/>
              <a:t>修改自己的文段（在你的文章中</a:t>
            </a:r>
            <a:r>
              <a:rPr lang="en-US" altLang="zh-CN" sz="3600" dirty="0" smtClean="0"/>
              <a:t>2-4</a:t>
            </a:r>
            <a:r>
              <a:rPr lang="zh-CN" altLang="en-US" sz="3600" dirty="0" smtClean="0"/>
              <a:t>段中选择一段文字）。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572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0385" y="551180"/>
            <a:ext cx="5988685" cy="82994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zh-CN" altLang="zh-CN" sz="4800" b="1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en-US" sz="48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核心技巧</a:t>
            </a:r>
            <a:r>
              <a:rPr lang="zh-CN" altLang="zh-CN" sz="4800" b="1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en-US" sz="4800" b="1" dirty="0" smtClean="0">
                <a:solidFill>
                  <a:schemeClr val="tx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叙例</a:t>
            </a:r>
          </a:p>
        </p:txBody>
      </p:sp>
      <p:sp>
        <p:nvSpPr>
          <p:cNvPr id="5" name="Rectangle 3"/>
          <p:cNvSpPr txBox="1">
            <a:spLocks noRot="1"/>
          </p:cNvSpPr>
          <p:nvPr/>
        </p:nvSpPr>
        <p:spPr>
          <a:xfrm>
            <a:off x="1276985" y="1795145"/>
            <a:ext cx="9871710" cy="38887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拥有两个材料</a:t>
            </a:r>
            <a:r>
              <a:rPr lang="zh-CN" altLang="en-US" sz="4400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：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同构</a:t>
            </a:r>
            <a:r>
              <a:rPr lang="zh-CN" altLang="en-US" sz="4400" b="1" dirty="0" smtClean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叠加</a:t>
            </a:r>
            <a:r>
              <a:rPr lang="zh-CN" altLang="en-US" sz="4400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或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正反对比</a:t>
            </a:r>
            <a:r>
              <a:rPr lang="zh-CN" altLang="en-US" sz="4400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endParaRPr lang="zh-CN" altLang="en-US" sz="44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lvl="0">
              <a:lnSpc>
                <a:spcPct val="150000"/>
              </a:lnSpc>
              <a:spcBef>
                <a:spcPct val="50000"/>
              </a:spcBef>
              <a:defRPr/>
            </a:pP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有三四个材料</a:t>
            </a:r>
            <a:r>
              <a:rPr lang="zh-CN" altLang="en-US" sz="4400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：</a:t>
            </a:r>
            <a:r>
              <a:rPr kumimoji="0" lang="zh-CN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排引组合</a:t>
            </a: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4175" marR="0" lvl="0" indent="-384175" algn="l" defTabSz="1024255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5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09295" y="467360"/>
            <a:ext cx="5203190" cy="70675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核心技巧</a:t>
            </a:r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en-US" sz="4000" b="1" dirty="0" smtClean="0">
                <a:solidFill>
                  <a:srgbClr val="FFFF00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叙例</a:t>
            </a:r>
          </a:p>
        </p:txBody>
      </p:sp>
      <p:sp>
        <p:nvSpPr>
          <p:cNvPr id="5" name="Rectangle 3"/>
          <p:cNvSpPr txBox="1">
            <a:spLocks noRot="1"/>
          </p:cNvSpPr>
          <p:nvPr/>
        </p:nvSpPr>
        <p:spPr>
          <a:xfrm>
            <a:off x="1703512" y="980728"/>
            <a:ext cx="8568952" cy="4752528"/>
          </a:xfrm>
          <a:prstGeom prst="rect">
            <a:avLst/>
          </a:prstGeom>
        </p:spPr>
        <p:txBody>
          <a:bodyPr/>
          <a:lstStyle/>
          <a:p>
            <a:pPr marL="384175" marR="0" lvl="0" indent="-384175" algn="l" defTabSz="10242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框 2"/>
          <p:cNvSpPr txBox="1"/>
          <p:nvPr/>
        </p:nvSpPr>
        <p:spPr>
          <a:xfrm>
            <a:off x="946150" y="1442720"/>
            <a:ext cx="10498455" cy="13735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同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构相</a:t>
            </a:r>
            <a:r>
              <a:rPr lang="zh-CN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叠</a:t>
            </a:r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:</a:t>
            </a:r>
          </a:p>
          <a:p>
            <a:pPr fontAlgn="auto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en-US" altLang="zh-CN" sz="3200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zh-CN" altLang="en-US" sz="3200" b="1" dirty="0" smtClean="0">
                <a:latin typeface="华文楷体" panose="02010600040101010101" charset="-122"/>
                <a:ea typeface="华文楷体" panose="02010600040101010101" charset="-122"/>
                <a:cs typeface="黑体" panose="02010609060101010101" charset="-122"/>
                <a:sym typeface="+mn-ea"/>
              </a:rPr>
              <a:t>两</a:t>
            </a:r>
            <a:r>
              <a:rPr lang="zh-CN" altLang="en-US" sz="3200" b="1" dirty="0">
                <a:latin typeface="华文楷体" panose="02010600040101010101" charset="-122"/>
                <a:ea typeface="华文楷体" panose="02010600040101010101" charset="-122"/>
                <a:cs typeface="黑体" panose="02010609060101010101" charset="-122"/>
                <a:sym typeface="+mn-ea"/>
              </a:rPr>
              <a:t>个事例性质相同，并列在一起，共同证明一个道理。</a:t>
            </a:r>
          </a:p>
        </p:txBody>
      </p:sp>
      <p:sp>
        <p:nvSpPr>
          <p:cNvPr id="6" name="文本框 1"/>
          <p:cNvSpPr txBox="1"/>
          <p:nvPr/>
        </p:nvSpPr>
        <p:spPr>
          <a:xfrm>
            <a:off x="1703599" y="3085098"/>
            <a:ext cx="8388932" cy="2306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 smtClean="0">
                <a:solidFill>
                  <a:srgbClr val="0E128C"/>
                </a:solidFill>
                <a:sym typeface="+mn-ea"/>
              </a:rPr>
              <a:t>      </a:t>
            </a:r>
            <a:r>
              <a:rPr lang="zh-CN" altLang="en-US" sz="3200" b="1" dirty="0" smtClean="0">
                <a:solidFill>
                  <a:srgbClr val="0E128C"/>
                </a:solidFill>
                <a:sym typeface="+mn-ea"/>
              </a:rPr>
              <a:t>假</a:t>
            </a:r>
            <a:r>
              <a:rPr lang="zh-CN" altLang="en-US" sz="3200" b="1" dirty="0">
                <a:solidFill>
                  <a:srgbClr val="0E128C"/>
                </a:solidFill>
                <a:sym typeface="+mn-ea"/>
              </a:rPr>
              <a:t>舆马者</a:t>
            </a:r>
            <a:r>
              <a:rPr lang="zh-CN" altLang="en-US" sz="3200" b="1" dirty="0">
                <a:sym typeface="+mn-ea"/>
              </a:rPr>
              <a:t>，非利足也，而致千里</a:t>
            </a:r>
            <a:r>
              <a:rPr lang="zh-CN" altLang="en-US" sz="3200" b="1" dirty="0" smtClean="0">
                <a:sym typeface="+mn-ea"/>
              </a:rPr>
              <a:t>；</a:t>
            </a:r>
            <a:endParaRPr lang="en-US" altLang="zh-CN" sz="3200" b="1" dirty="0" smtClean="0">
              <a:sym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olidFill>
                  <a:srgbClr val="0E128C"/>
                </a:solidFill>
                <a:sym typeface="+mn-ea"/>
              </a:rPr>
              <a:t>      </a:t>
            </a:r>
            <a:r>
              <a:rPr lang="zh-CN" altLang="en-US" sz="3200" b="1" dirty="0">
                <a:solidFill>
                  <a:srgbClr val="0E128C"/>
                </a:solidFill>
                <a:sym typeface="+mn-ea"/>
              </a:rPr>
              <a:t>假舟楫者</a:t>
            </a:r>
            <a:r>
              <a:rPr lang="zh-CN" altLang="en-US" sz="3200" b="1" dirty="0">
                <a:sym typeface="+mn-ea"/>
              </a:rPr>
              <a:t>，非能水也，而绝江河。</a:t>
            </a:r>
            <a:endParaRPr lang="en-US" altLang="zh-CN" sz="3200" b="1" dirty="0">
              <a:sym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200" b="1" dirty="0">
                <a:sym typeface="+mn-ea"/>
              </a:rPr>
              <a:t>    </a:t>
            </a:r>
            <a:r>
              <a:rPr lang="en-US" altLang="zh-CN" sz="3200" b="1" dirty="0" smtClean="0">
                <a:sym typeface="+mn-ea"/>
              </a:rPr>
              <a:t>  </a:t>
            </a:r>
            <a:r>
              <a:rPr lang="zh-CN" altLang="en-US" sz="3200" b="1" dirty="0" smtClean="0">
                <a:sym typeface="+mn-ea"/>
              </a:rPr>
              <a:t>君子</a:t>
            </a:r>
            <a:r>
              <a:rPr lang="zh-CN" altLang="en-US" sz="3200" b="1" dirty="0">
                <a:sym typeface="+mn-ea"/>
              </a:rPr>
              <a:t>生非异也，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善假于物</a:t>
            </a:r>
            <a:r>
              <a:rPr lang="zh-CN" altLang="en-US" sz="3200" b="1" dirty="0">
                <a:sym typeface="+mn-ea"/>
              </a:rPr>
              <a:t>也。</a:t>
            </a:r>
            <a:endParaRPr lang="zh-CN" altLang="en-US" sz="3200" b="1" dirty="0"/>
          </a:p>
        </p:txBody>
      </p:sp>
    </p:spTree>
    <p:custDataLst>
      <p:tags r:id="rId1"/>
    </p:custData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12495" y="831215"/>
            <a:ext cx="4838700" cy="70675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核心技巧</a:t>
            </a:r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en-US" sz="4000" b="1" dirty="0" smtClean="0">
                <a:solidFill>
                  <a:srgbClr val="FFFF00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叙例</a:t>
            </a:r>
          </a:p>
        </p:txBody>
      </p:sp>
      <p:sp>
        <p:nvSpPr>
          <p:cNvPr id="7" name="文本框 3"/>
          <p:cNvSpPr txBox="1"/>
          <p:nvPr/>
        </p:nvSpPr>
        <p:spPr>
          <a:xfrm>
            <a:off x="1024255" y="1711325"/>
            <a:ext cx="10275570" cy="38766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  <a:sym typeface="+mn-ea"/>
              </a:rPr>
              <a:t>正反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  <a:sym typeface="+mn-ea"/>
              </a:rPr>
              <a:t>对</a:t>
            </a:r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  <a:sym typeface="+mn-ea"/>
              </a:rPr>
              <a:t>比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charset="-122"/>
              <a:ea typeface="黑体" panose="02010609060101010101" charset="-122"/>
              <a:sym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latin typeface="+mn-lt"/>
                <a:ea typeface="+mn-ea"/>
                <a:sym typeface="+mn-ea"/>
              </a:rPr>
              <a:t>         </a:t>
            </a:r>
            <a:r>
              <a:rPr lang="zh-CN" altLang="en-US" sz="2400" b="1" dirty="0">
                <a:latin typeface="+mn-lt"/>
                <a:ea typeface="+mn-ea"/>
                <a:sym typeface="+mn-ea"/>
              </a:rPr>
              <a:t> </a:t>
            </a:r>
            <a:r>
              <a:rPr lang="zh-CN" altLang="en-US" sz="3200" b="1" dirty="0" smtClean="0">
                <a:solidFill>
                  <a:srgbClr val="0E128C"/>
                </a:solidFill>
                <a:latin typeface="+mn-lt"/>
                <a:ea typeface="+mn-ea"/>
                <a:sym typeface="+mn-ea"/>
              </a:rPr>
              <a:t>骐</a:t>
            </a:r>
            <a:r>
              <a:rPr lang="zh-CN" altLang="en-US" sz="3200" b="1" dirty="0">
                <a:solidFill>
                  <a:srgbClr val="0E128C"/>
                </a:solidFill>
                <a:latin typeface="+mn-lt"/>
                <a:ea typeface="+mn-ea"/>
                <a:sym typeface="+mn-ea"/>
              </a:rPr>
              <a:t>骥</a:t>
            </a:r>
            <a:r>
              <a:rPr lang="zh-CN" altLang="en-US" sz="3200" b="1" dirty="0">
                <a:latin typeface="+mn-lt"/>
                <a:ea typeface="+mn-ea"/>
                <a:sym typeface="+mn-ea"/>
              </a:rPr>
              <a:t>一跃，不能十步；</a:t>
            </a:r>
            <a:r>
              <a:rPr lang="zh-CN" altLang="en-US" sz="3200" b="1" dirty="0">
                <a:solidFill>
                  <a:srgbClr val="0E128C"/>
                </a:solidFill>
                <a:sym typeface="+mn-ea"/>
              </a:rPr>
              <a:t>驽马</a:t>
            </a:r>
            <a:r>
              <a:rPr lang="zh-CN" altLang="en-US" sz="3200" b="1" dirty="0">
                <a:latin typeface="+mn-lt"/>
                <a:ea typeface="+mn-ea"/>
                <a:sym typeface="+mn-ea"/>
              </a:rPr>
              <a:t>十驾，功在不舍。锲而</a:t>
            </a:r>
            <a:r>
              <a:rPr lang="zh-CN" altLang="en-US" sz="3200" b="1" dirty="0">
                <a:solidFill>
                  <a:srgbClr val="0E128C"/>
                </a:solidFill>
                <a:sym typeface="+mn-ea"/>
              </a:rPr>
              <a:t>舍之</a:t>
            </a:r>
            <a:r>
              <a:rPr lang="zh-CN" altLang="en-US" sz="3200" b="1" dirty="0">
                <a:latin typeface="+mn-lt"/>
                <a:ea typeface="+mn-ea"/>
                <a:sym typeface="+mn-ea"/>
              </a:rPr>
              <a:t>，朽木不折；锲而</a:t>
            </a:r>
            <a:r>
              <a:rPr lang="zh-CN" altLang="en-US" sz="3200" b="1" dirty="0">
                <a:solidFill>
                  <a:srgbClr val="0E128C"/>
                </a:solidFill>
                <a:sym typeface="+mn-ea"/>
              </a:rPr>
              <a:t>不舍</a:t>
            </a:r>
            <a:r>
              <a:rPr lang="zh-CN" altLang="en-US" sz="3200" b="1" dirty="0">
                <a:latin typeface="+mn-lt"/>
                <a:ea typeface="+mn-ea"/>
                <a:sym typeface="+mn-ea"/>
              </a:rPr>
              <a:t>，金石可镂。</a:t>
            </a:r>
            <a:r>
              <a:rPr lang="zh-CN" altLang="en-US" sz="3200" b="1" dirty="0">
                <a:solidFill>
                  <a:srgbClr val="0E128C"/>
                </a:solidFill>
                <a:sym typeface="+mn-ea"/>
              </a:rPr>
              <a:t>蚓</a:t>
            </a:r>
            <a:r>
              <a:rPr lang="zh-CN" altLang="en-US" sz="3200" b="1" dirty="0">
                <a:latin typeface="+mn-lt"/>
                <a:ea typeface="+mn-ea"/>
                <a:sym typeface="+mn-ea"/>
              </a:rPr>
              <a:t>无爪牙之利，筋骨之强，上食埃土，下饮黄泉，用心一也。</a:t>
            </a:r>
            <a:r>
              <a:rPr lang="zh-CN" altLang="en-US" sz="3200" b="1" dirty="0">
                <a:solidFill>
                  <a:srgbClr val="0E128C"/>
                </a:solidFill>
                <a:sym typeface="+mn-ea"/>
              </a:rPr>
              <a:t>蟹</a:t>
            </a:r>
            <a:r>
              <a:rPr lang="zh-CN" altLang="en-US" sz="3200" b="1" dirty="0">
                <a:latin typeface="+mn-lt"/>
                <a:ea typeface="+mn-ea"/>
                <a:sym typeface="+mn-ea"/>
              </a:rPr>
              <a:t>六跪而二螯，非蛇鳝之穴无可寄托者，用心躁也。</a:t>
            </a:r>
          </a:p>
        </p:txBody>
      </p:sp>
    </p:spTree>
    <p:custDataLst>
      <p:tags r:id="rId1"/>
    </p:custData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1240" y="663575"/>
            <a:ext cx="4670425" cy="70675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核心技巧</a:t>
            </a:r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en-US" sz="4000" b="1" dirty="0" smtClean="0">
                <a:solidFill>
                  <a:srgbClr val="FFFF00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叙例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86410" y="1602740"/>
            <a:ext cx="11219180" cy="4390390"/>
          </a:xfrm>
          <a:prstGeom prst="rect">
            <a:avLst/>
          </a:prstGeom>
        </p:spPr>
        <p:txBody>
          <a:bodyPr/>
          <a:lstStyle/>
          <a:p>
            <a:pPr marL="384175" marR="0" lvl="0" indent="-384175" algn="l" defTabSz="10242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楷体_GB2312" pitchFamily="49" charset="-122"/>
              </a:rPr>
              <a:t>           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我们相信自己时，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也要相信别人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。这是由事物的多变性和自我的局限性决定的。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E128C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唐太宗接纳魏征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等人的进谏，于是有了开明盛世；</a:t>
            </a:r>
            <a:r>
              <a:rPr lang="zh-CN" altLang="en-US" sz="3600" b="1" dirty="0" smtClean="0">
                <a:solidFill>
                  <a:srgbClr val="0E128C"/>
                </a:solidFill>
                <a:latin typeface="楷体" panose="02010609060101010101" charset="-122"/>
                <a:ea typeface="楷体" panose="02010609060101010101" charset="-122"/>
              </a:rPr>
              <a:t>朱元璋接受了朱升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“高筑墙、广积粮”的建议，于是国泰民安。</a:t>
            </a:r>
            <a:r>
              <a:rPr lang="zh-CN" altLang="en-US" sz="3600" b="1" dirty="0" smtClean="0">
                <a:solidFill>
                  <a:srgbClr val="0E128C"/>
                </a:solidFill>
                <a:latin typeface="楷体" panose="02010609060101010101" charset="-122"/>
                <a:ea typeface="楷体" panose="02010609060101010101" charset="-122"/>
              </a:rPr>
              <a:t>相反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那顽固的</a:t>
            </a:r>
            <a:r>
              <a:rPr lang="zh-CN" altLang="en-US" sz="3600" b="1" dirty="0" smtClean="0">
                <a:solidFill>
                  <a:srgbClr val="0E128C"/>
                </a:solidFill>
                <a:latin typeface="楷体" panose="02010609060101010101" charset="-122"/>
                <a:ea typeface="楷体" panose="02010609060101010101" charset="-122"/>
              </a:rPr>
              <a:t>马谡置王平的忠言不顾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charset="-122"/>
                <a:ea typeface="楷体" panose="02010609060101010101" charset="-122"/>
              </a:rPr>
              <a:t>，自认为“熟读兵书”，结果痛失街亭，丢掉性命。因此对于别人的意见取其精华，弃其糟粕，才是明智之举。</a:t>
            </a:r>
          </a:p>
        </p:txBody>
      </p:sp>
    </p:spTree>
    <p:custDataLst>
      <p:tags r:id="rId1"/>
    </p:custData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53085" y="467360"/>
            <a:ext cx="5749925" cy="76835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zh-CN" altLang="zh-CN" sz="44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核心技巧</a:t>
            </a:r>
            <a:r>
              <a:rPr lang="zh-CN" altLang="zh-CN" sz="44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en-US" sz="4400" b="1" dirty="0" smtClean="0">
                <a:solidFill>
                  <a:srgbClr val="FFFF00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叙例</a:t>
            </a:r>
          </a:p>
        </p:txBody>
      </p:sp>
      <p:sp>
        <p:nvSpPr>
          <p:cNvPr id="8" name="文本框 2"/>
          <p:cNvSpPr txBox="1"/>
          <p:nvPr/>
        </p:nvSpPr>
        <p:spPr>
          <a:xfrm>
            <a:off x="553085" y="1361440"/>
            <a:ext cx="11086465" cy="47078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排</a:t>
            </a:r>
            <a:r>
              <a:rPr lang="zh-CN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引组</a:t>
            </a:r>
            <a:r>
              <a:rPr lang="zh-CN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合</a:t>
            </a:r>
            <a:r>
              <a:rPr lang="en-US" altLang="zh-CN" sz="4000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</a:t>
            </a:r>
            <a:r>
              <a:rPr lang="en-US" altLang="zh-CN" sz="4000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   </a:t>
            </a:r>
            <a:r>
              <a:rPr lang="zh-CN" altLang="en-US" sz="4000" b="1" dirty="0" smtClean="0">
                <a:latin typeface="华文楷体" panose="02010600040101010101" charset="-122"/>
                <a:ea typeface="华文楷体" panose="02010600040101010101" charset="-122"/>
                <a:cs typeface="黑体" panose="02010609060101010101" charset="-122"/>
                <a:sym typeface="+mn-ea"/>
              </a:rPr>
              <a:t>将</a:t>
            </a:r>
            <a:r>
              <a:rPr lang="zh-CN" altLang="en-US" sz="4000" b="1" dirty="0">
                <a:latin typeface="华文楷体" panose="02010600040101010101" charset="-122"/>
                <a:ea typeface="华文楷体" panose="02010600040101010101" charset="-122"/>
                <a:cs typeface="黑体" panose="02010609060101010101" charset="-122"/>
                <a:sym typeface="+mn-ea"/>
              </a:rPr>
              <a:t>排比名人事例和引用诗文名句巧妙叠加在一起，共同证明某个道理。其作用如同集束炸弹，威力大，效果好，同时还能增加所写文章的文化底蕴</a:t>
            </a:r>
            <a:r>
              <a:rPr lang="zh-CN" altLang="en-US" sz="4000" b="1" dirty="0" smtClean="0">
                <a:latin typeface="华文楷体" panose="02010600040101010101" charset="-122"/>
                <a:ea typeface="华文楷体" panose="02010600040101010101" charset="-122"/>
                <a:cs typeface="黑体" panose="02010609060101010101" charset="-122"/>
                <a:sym typeface="+mn-ea"/>
              </a:rPr>
              <a:t>。</a:t>
            </a:r>
            <a:endParaRPr lang="zh-CN" altLang="en-US" sz="3200" dirty="0">
              <a:latin typeface="华文楷体" panose="02010600040101010101" charset="-122"/>
              <a:ea typeface="华文楷体" panose="02010600040101010101" charset="-122"/>
              <a:cs typeface="黑体" panose="020106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292" y="273477"/>
            <a:ext cx="4320480" cy="70675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核心技巧</a:t>
            </a:r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en-US" sz="4000" b="1" dirty="0" smtClean="0">
                <a:solidFill>
                  <a:srgbClr val="FFFF00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叙例</a:t>
            </a:r>
          </a:p>
        </p:txBody>
      </p:sp>
      <p:sp>
        <p:nvSpPr>
          <p:cNvPr id="5" name="Rectangle 3"/>
          <p:cNvSpPr txBox="1">
            <a:spLocks noRot="1"/>
          </p:cNvSpPr>
          <p:nvPr/>
        </p:nvSpPr>
        <p:spPr>
          <a:xfrm>
            <a:off x="1703512" y="980728"/>
            <a:ext cx="8568952" cy="4752528"/>
          </a:xfrm>
          <a:prstGeom prst="rect">
            <a:avLst/>
          </a:prstGeom>
        </p:spPr>
        <p:txBody>
          <a:bodyPr/>
          <a:lstStyle/>
          <a:p>
            <a:pPr marL="384175" marR="0" lvl="0" indent="-384175" algn="l" defTabSz="102425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文本框 1"/>
          <p:cNvSpPr txBox="1"/>
          <p:nvPr/>
        </p:nvSpPr>
        <p:spPr>
          <a:xfrm>
            <a:off x="197485" y="1245235"/>
            <a:ext cx="11797665" cy="5262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 smtClean="0">
                <a:latin typeface="+mj-ea"/>
                <a:ea typeface="+mj-ea"/>
                <a:cs typeface="+mj-ea"/>
                <a:sym typeface="+mn-ea"/>
              </a:rPr>
              <a:t>标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准段——排引组合法</a:t>
            </a:r>
            <a:endParaRPr lang="zh-CN" altLang="en-US" sz="2800" b="1" noProof="1">
              <a:solidFill>
                <a:schemeClr val="hlink"/>
              </a:solidFill>
              <a:latin typeface="+mn-lt"/>
              <a:ea typeface="+mn-ea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1" dirty="0">
                <a:solidFill>
                  <a:schemeClr val="hlink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   </a:t>
            </a:r>
            <a:r>
              <a:rPr lang="zh-CN" altLang="en-US" sz="2800" b="1" dirty="0" smtClean="0">
                <a:solidFill>
                  <a:schemeClr val="hlink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 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人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有意气，才能千古留名，流芳百世，才能在国家危难之时挺身而出。几百年的风风雨雨，早已涤荡了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风波亭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的点点残血；几百年的潮起潮落，早已淹没了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零丁洋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里的声声叹息；几百年的猎猎西风，早已拂走了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牧羊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的老者；几百年的漫漫黄沙，早已淹没了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西域路上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的声声驼铃……然而，</a:t>
            </a:r>
            <a:r>
              <a:rPr lang="zh-CN" altLang="en-US" sz="2800" b="1" dirty="0" smtClean="0">
                <a:solidFill>
                  <a:srgbClr val="0E128C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岳武穆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的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满腔热血，</a:t>
            </a:r>
            <a:r>
              <a:rPr lang="zh-CN" altLang="en-US" sz="2800" b="1" dirty="0" smtClean="0">
                <a:solidFill>
                  <a:srgbClr val="0E128C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文天祥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的一颗丹心，</a:t>
            </a:r>
            <a:r>
              <a:rPr lang="zh-CN" altLang="en-US" sz="2800" b="1" dirty="0" smtClean="0">
                <a:solidFill>
                  <a:srgbClr val="0E128C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苏武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的一根竹杖，</a:t>
            </a:r>
            <a:r>
              <a:rPr lang="zh-CN" altLang="en-US" sz="2800" b="1" dirty="0" smtClean="0">
                <a:solidFill>
                  <a:srgbClr val="0E128C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张骞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的十几年牢狱之苦，早已载入史册，成为民族的精神瑰宝。若无意气，他们怎会有如此壮行</a:t>
            </a:r>
            <a:r>
              <a:rPr lang="zh-CN" altLang="en-US" sz="2800" b="1" dirty="0" smtClean="0">
                <a:latin typeface="楷体" panose="02010609060101010101" charset="-122"/>
                <a:ea typeface="楷体" panose="02010609060101010101" charset="-122"/>
                <a:cs typeface="华文楷体" panose="02010600040101010101" charset="-122"/>
                <a:sym typeface="+mn-ea"/>
              </a:rPr>
              <a:t>？</a:t>
            </a:r>
          </a:p>
        </p:txBody>
      </p:sp>
    </p:spTree>
    <p:custDataLst>
      <p:tags r:id="rId1"/>
    </p:custData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/>
          <p:nvPr/>
        </p:nvSpPr>
        <p:spPr>
          <a:xfrm>
            <a:off x="763905" y="1452245"/>
            <a:ext cx="10834370" cy="50158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6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000066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在论证过程中，关键是如何分析材料，论证的本质就是分析。</a:t>
            </a:r>
            <a:r>
              <a:rPr lang="zh-CN" altLang="en-US" sz="4000" b="1" dirty="0">
                <a:solidFill>
                  <a:srgbClr val="070BBB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分析，就是把事实论据蕴含的意义挖掘出来，使材料与论点发生内在的联系。</a:t>
            </a:r>
            <a:r>
              <a:rPr lang="zh-CN" altLang="en-US" sz="40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换个角度说：分析论证，就是</a:t>
            </a:r>
            <a:r>
              <a:rPr lang="zh-CN" altLang="en-US" sz="40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变单纯举例为就例说理。</a:t>
            </a:r>
          </a:p>
        </p:txBody>
      </p:sp>
      <p:sp>
        <p:nvSpPr>
          <p:cNvPr id="3" name="矩形 2"/>
          <p:cNvSpPr/>
          <p:nvPr/>
        </p:nvSpPr>
        <p:spPr>
          <a:xfrm>
            <a:off x="763905" y="483870"/>
            <a:ext cx="6184265" cy="70675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【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核心技巧</a:t>
            </a:r>
            <a:r>
              <a:rPr lang="zh-CN" altLang="zh-CN" sz="4000" b="1" dirty="0" smtClean="0">
                <a:solidFill>
                  <a:schemeClr val="bg1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】</a:t>
            </a:r>
            <a:r>
              <a:rPr lang="zh-CN" altLang="en-US" sz="4000" b="1" dirty="0" smtClean="0">
                <a:solidFill>
                  <a:srgbClr val="FFFF00"/>
                </a:solidFill>
                <a:effectLst/>
                <a:latin typeface="Tahoma" panose="020B060403050404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议论分析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问题诊断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882" y="1296001"/>
            <a:ext cx="10852237" cy="3770852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chemeClr val="tx1"/>
                </a:solidFill>
              </a:rPr>
              <a:t>      其实，不仅仅只有学术研究上有这种独立和融合的困惑，生活中的各个方面都有这种困惑。正如古话说：“艺多不压身。”多学习一门技术便能更加全面地完善自己。举一个简单的例子：军人们阅兵时所站的方陈，难道只需要每个人都站好军姿就可以做到整齐划一，如出一辙吗？重要的是在团队协作以及标准的军姿。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6527" y="5550946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置换核心关键词，事例与观点脱节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4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/>
          <p:nvPr/>
        </p:nvSpPr>
        <p:spPr>
          <a:xfrm>
            <a:off x="433070" y="1328420"/>
            <a:ext cx="11325860" cy="474535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   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例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：嫉妒使人走向毁灭。庞涓孙膑师出同门，当初，两人同拜一师，同习兵法，共论天下，情同手足。按照常理，他们都会成为叱咤风云的将才。然而，遗憾的是，庞涓却无法容忍师弟比自己聪明，心生嫉妒。他把孙膑骗到魏国，在魏王面前进谗言，残忍地剜掉孙膑的膝盖骨，而自己最终在马陵之战中战败而亡。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为什么同样才华卓群庞涓下场竟如此可悲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?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那是因为他心胸狭窄</a:t>
            </a:r>
            <a:r>
              <a:rPr lang="en-US" altLang="zh-CN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,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容不下师弟强于自己；那是因为他利欲熏心，生怕师弟抢占自己权利地位；那是因为他急功近利难于辨别师弟减灶的计谋。嫉妒之心冲昏了他的头脑以至于他迷失人生航向，也迷失了自己，最终战场上一败涂地；人生身败名裂。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可见，嫉妒使人走向毁灭！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33070" y="512445"/>
            <a:ext cx="61379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/>
              <a:t>下面文段用了什么分析方法？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ldLvl="0"/>
      <p:bldP spid="25603" grpId="1" bldLvl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Soloman\Desktop\荷叶.png"/>
          <p:cNvPicPr>
            <a:picLocks noChangeAspect="1"/>
          </p:cNvPicPr>
          <p:nvPr/>
        </p:nvPicPr>
        <p:blipFill>
          <a:blip r:embed="rId3"/>
          <a:srcRect l="83331" t="36375" r="2292" b="40009"/>
          <a:stretch>
            <a:fillRect/>
          </a:stretch>
        </p:blipFill>
        <p:spPr>
          <a:xfrm>
            <a:off x="9551988" y="5514975"/>
            <a:ext cx="1116012" cy="137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Text Box 3"/>
          <p:cNvSpPr txBox="1"/>
          <p:nvPr/>
        </p:nvSpPr>
        <p:spPr>
          <a:xfrm>
            <a:off x="689610" y="293370"/>
            <a:ext cx="3616960" cy="832485"/>
          </a:xfrm>
          <a:prstGeom prst="rect">
            <a:avLst/>
          </a:prstGeom>
          <a:solidFill>
            <a:srgbClr val="003300"/>
          </a:solidFill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4800" b="1" dirty="0">
                <a:solidFill>
                  <a:srgbClr val="FFFF00"/>
                </a:solidFill>
                <a:latin typeface="迷你简启体" pitchFamily="1" charset="-122"/>
                <a:ea typeface="迷你简启体" pitchFamily="1" charset="-122"/>
                <a:sym typeface="Arial" panose="020B0604020202020204" pitchFamily="34" charset="0"/>
              </a:rPr>
              <a:t>因果分析法</a:t>
            </a:r>
          </a:p>
        </p:txBody>
      </p:sp>
      <p:sp>
        <p:nvSpPr>
          <p:cNvPr id="20484" name="Text Box 4"/>
          <p:cNvSpPr txBox="1"/>
          <p:nvPr/>
        </p:nvSpPr>
        <p:spPr>
          <a:xfrm>
            <a:off x="689610" y="1125855"/>
            <a:ext cx="10813415" cy="56083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   </a:t>
            </a: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就是在列举事例的基础上，分析</a:t>
            </a:r>
            <a:r>
              <a:rPr lang="zh-CN" altLang="en-US" sz="3200" b="1" dirty="0">
                <a:solidFill>
                  <a:srgbClr val="FF33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产生这一事实的直接或间接的原因</a:t>
            </a: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，这原因就是所要证明的观点。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   一般思路：</a:t>
            </a:r>
            <a:r>
              <a:rPr lang="zh-CN" altLang="en-US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为什么→是因为。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   关键：</a:t>
            </a:r>
            <a:r>
              <a:rPr lang="zh-CN" altLang="en-US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找准因果关系</a:t>
            </a: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，将原因与观点对应起来，归因要正确。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    </a:t>
            </a: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标志性词语： </a:t>
            </a:r>
            <a:r>
              <a:rPr lang="zh-CN" altLang="en-US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为什么……，是因为…（果推因）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</a:t>
            </a:r>
            <a:r>
              <a:rPr lang="zh-CN" altLang="en-US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之所以……，是因为… （果推因）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         </a:t>
            </a:r>
            <a:r>
              <a:rPr lang="en-US" altLang="zh-CN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   </a:t>
            </a:r>
            <a:r>
              <a:rPr lang="zh-CN" altLang="en-US" sz="32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正因为……，所以…… （因推果）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ldLvl="0" animBg="1"/>
      <p:bldP spid="20484" grpId="0" bldLvl="0"/>
      <p:bldP spid="20484" grpId="1" bldLvl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Soloman\Desktop\荷叶.png"/>
          <p:cNvPicPr>
            <a:picLocks noChangeAspect="1"/>
          </p:cNvPicPr>
          <p:nvPr/>
        </p:nvPicPr>
        <p:blipFill>
          <a:blip r:embed="rId3"/>
          <a:srcRect l="83331" t="36375" r="2292" b="40009"/>
          <a:stretch>
            <a:fillRect/>
          </a:stretch>
        </p:blipFill>
        <p:spPr>
          <a:xfrm>
            <a:off x="11191558" y="5385435"/>
            <a:ext cx="1116012" cy="137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7" name="Text Box 3"/>
          <p:cNvSpPr txBox="1"/>
          <p:nvPr/>
        </p:nvSpPr>
        <p:spPr>
          <a:xfrm>
            <a:off x="633095" y="1551940"/>
            <a:ext cx="10730865" cy="45256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   </a:t>
            </a: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磨难，能历练人生。贝多芬双耳失聪，却能在这样的磨难下创造出不朽的交响曲，撼人心灵；司马迁遭受腐刑，却能在这样的耻辱中写成</a:t>
            </a:r>
            <a:r>
              <a:rPr lang="en-US" altLang="zh-CN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《</a:t>
            </a: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史记</a:t>
            </a:r>
            <a:r>
              <a:rPr lang="en-US" altLang="zh-CN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》</a:t>
            </a: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，汗青溢光；一代体操王子李宁泪洒汉城后黯然退出体坛，却又另辟天地，让“李宁牌”系列运动用品风靡中国的体育用品市场。磨难，能带领人冲破黑暗，绽放光彩。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33095" y="475615"/>
            <a:ext cx="1055878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/>
              <a:t>试一试：下段举例缺少分析，请用因果分析法充实文段，使议论更有力度。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ldLvl="0"/>
      <p:bldP spid="21507" grpId="1" bldLvl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Soloman\Desktop\荷叶.png"/>
          <p:cNvPicPr>
            <a:picLocks noChangeAspect="1"/>
          </p:cNvPicPr>
          <p:nvPr/>
        </p:nvPicPr>
        <p:blipFill>
          <a:blip r:embed="rId3"/>
          <a:srcRect l="83331" t="36375" r="2292" b="40009"/>
          <a:stretch>
            <a:fillRect/>
          </a:stretch>
        </p:blipFill>
        <p:spPr>
          <a:xfrm>
            <a:off x="9551988" y="5514975"/>
            <a:ext cx="1116012" cy="137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1" name="Text Box 3"/>
          <p:cNvSpPr txBox="1"/>
          <p:nvPr/>
        </p:nvSpPr>
        <p:spPr>
          <a:xfrm>
            <a:off x="681990" y="765175"/>
            <a:ext cx="10551160" cy="5264785"/>
          </a:xfrm>
          <a:prstGeom prst="rect">
            <a:avLst/>
          </a:prstGeom>
          <a:solidFill>
            <a:srgbClr val="003300"/>
          </a:solidFill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3200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【</a:t>
            </a:r>
            <a:r>
              <a:rPr lang="zh-CN" altLang="en-US" sz="3200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分析</a:t>
            </a:r>
            <a:r>
              <a:rPr lang="en-US" altLang="zh-CN" sz="3200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】</a:t>
            </a:r>
            <a:r>
              <a:rPr lang="zh-CN" altLang="en-US" sz="3200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这一叙例语段，采用了总分总的结构。中间列举贝多芬、司马迁和李宁三个例子来证明论点。毛病是在例子和论点之间缺少分析语言。那么，怎样展开议论呢？阅读语段，我们发现，“三位人物在磨难下的结果”已告知我们了，</a:t>
            </a:r>
            <a:r>
              <a:rPr lang="zh-CN" altLang="en-US" sz="3200" dirty="0">
                <a:solidFill>
                  <a:srgbClr val="FFFF00"/>
                </a:solidFill>
                <a:latin typeface="黑体" panose="02010609060101010101" charset="-122"/>
                <a:ea typeface="黑体" panose="02010609060101010101" charset="-122"/>
              </a:rPr>
              <a:t>而对于原因则只字未提</a:t>
            </a:r>
            <a:r>
              <a:rPr lang="zh-CN" altLang="en-US" sz="3200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</a:rPr>
              <a:t>，所以，我们就可以添加“原因探究”的分析文字，以较好地架起事例与结论之间的桥梁，达到“叙”为“议”服务的目的。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ldLvl="0"/>
      <p:bldP spid="22531" grpId="1" bldLvl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/>
          <p:nvPr/>
        </p:nvSpPr>
        <p:spPr>
          <a:xfrm>
            <a:off x="398780" y="583565"/>
            <a:ext cx="11395075" cy="569150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【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修改</a:t>
            </a:r>
            <a:r>
              <a: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】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：有时候，磨难恰恰能够历练人生，绽放光彩。贝多芬双耳失聪，却能在这样的磨难下创造出不朽的交响曲，撼人心灵，</a:t>
            </a:r>
            <a:r>
              <a:rPr lang="zh-CN" altLang="en-US" sz="2800" u="sng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那是因为他不屈服命运的压打，顽强抗拒厄运，才谱出了人类的心灵之歌；</a:t>
            </a:r>
            <a:r>
              <a:rPr lang="en-US" altLang="zh-CN" sz="2800" dirty="0"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司马迁遭受腐刑，却能在这样的耻辱中写成《史记》，汗青溢光，</a:t>
            </a:r>
            <a:r>
              <a:rPr lang="zh-CN" altLang="en-US" sz="2800" u="sng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那是因为他有坚定如山的信念，刚毅如铁的意志，于诽谤讥嘲中坚持自己的志向，才突围成为“史圣”；</a:t>
            </a:r>
            <a:r>
              <a:rPr lang="en-US" altLang="zh-CN" sz="2800" dirty="0"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一代体操王子李宁泪洒汉城黯然退出体坛后，却又另辟天地开创了自己的事业，让李宁牌系列运动用品风靡中国的体育用品市场，</a:t>
            </a:r>
            <a:r>
              <a:rPr lang="zh-CN" altLang="en-US" sz="2800" u="sng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那是因为他懂得承受失败，不为失败所吓倒，才能在失败中开拓出一条新路。</a:t>
            </a:r>
            <a:r>
              <a:rPr lang="en-US" altLang="zh-CN" sz="2800" dirty="0"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磨难，是祸，又是福。它对于意志坚强者，只不过是人生路上的一帘风雨，只要勇敢地走过去，前方是另一片蓝天。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ldLvl="0"/>
      <p:bldP spid="23555" grpId="1" bldLvl="0"/>
      <p:bldP spid="23555" grpId="2" bldLvl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7195" y="669925"/>
            <a:ext cx="11356975" cy="5692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【例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: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】</a:t>
            </a: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靠奋斗冲破“埋没”的压力。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（观点）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古今中外，许多取得了重大成就的人，很多都遭受过“埋没”的命运。爱因斯坦就曾被埋没在一个专利局中，充当小职员的平凡角色。但他没有灰心，抓紧一切机会进行研究，终于开创了物理学的新天地。华罗庚曾“埋没”在小店铺里，但他没有消沉，每天在做好营业工作后，高中语文资料整理 抓紧一分一秒的时间，昼夜不停，寒暑不辨，刻苦自学，潜心钻研数学，终成著名的数学家。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（事例）</a:t>
            </a:r>
            <a:r>
              <a:rPr lang="zh-CN" altLang="en-US" sz="2800" b="1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为什么他们没有因“埋没”而“窒息”，并且能有建树？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（设问+因果分析）</a:t>
            </a:r>
            <a:r>
              <a:rPr lang="zh-CN" altLang="en-US" sz="2800" b="1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因为他们不甘心忍受被“埋没”的命运；不管在怎样不利的情况下，他们始终没有丧失向上的勇气和力量；他们坚信：不失千里之志的千里马，终有奋蹄腾飞的日子。因此，他们在“埋没”的情况下，不是怨天尤人，而是努力拼搏奋斗，终于冲破“埋没”，脱颖而出。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（分析总结）</a:t>
            </a:r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idx="1"/>
          </p:nvPr>
        </p:nvSpPr>
        <p:spPr>
          <a:xfrm>
            <a:off x="506095" y="1507490"/>
            <a:ext cx="11179810" cy="48545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anchor="t"/>
          <a:lstStyle/>
          <a:p>
            <a:pPr marL="0" indent="0" eaLnBrk="1" hangingPunct="1">
              <a:buNone/>
            </a:pPr>
            <a:r>
              <a:rPr lang="en-US" altLang="zh-CN" sz="3200" b="1" dirty="0">
                <a:solidFill>
                  <a:srgbClr val="FF3300"/>
                </a:solidFill>
              </a:rPr>
              <a:t>     </a:t>
            </a:r>
            <a:r>
              <a:rPr sz="3200" b="1" dirty="0">
                <a:solidFill>
                  <a:srgbClr val="FF3300"/>
                </a:solidFill>
              </a:rPr>
              <a:t>例</a:t>
            </a:r>
            <a:r>
              <a:rPr lang="en-US" altLang="zh-CN" sz="3200" b="1" dirty="0">
                <a:solidFill>
                  <a:srgbClr val="FF3300"/>
                </a:solidFill>
              </a:rPr>
              <a:t>2</a:t>
            </a:r>
            <a:r>
              <a:rPr sz="3200" b="1" dirty="0">
                <a:solidFill>
                  <a:srgbClr val="FF3300"/>
                </a:solidFill>
              </a:rPr>
              <a:t>：</a:t>
            </a:r>
            <a:r>
              <a:rPr lang="zh-CN" altLang="en-US" sz="3200" b="1" dirty="0">
                <a:solidFill>
                  <a:srgbClr val="FF3300"/>
                </a:solidFill>
              </a:rPr>
              <a:t>人，应该珍惜生命。</a:t>
            </a:r>
            <a:r>
              <a:rPr lang="zh-CN" altLang="en-US" sz="3200" b="1" dirty="0">
                <a:solidFill>
                  <a:schemeClr val="tx1"/>
                </a:solidFill>
              </a:rPr>
              <a:t>因为每个人的生命只有一次。生命，像璀璨的夜明珠那般宝贵。</a:t>
            </a:r>
            <a:r>
              <a:rPr lang="zh-CN" altLang="en-US" sz="3200" b="1" dirty="0"/>
              <a:t>西汉史学家司马迁因替李陵败降之事辩解而受宫刑，这种莫大的耻辱天底下有几人能承受？而司马迁承受下来了。</a:t>
            </a:r>
            <a:r>
              <a:rPr lang="zh-CN" altLang="en-US" sz="3200" b="1" dirty="0">
                <a:solidFill>
                  <a:schemeClr val="hlink"/>
                </a:solidFill>
              </a:rPr>
              <a:t>假如司马迁选择了自杀，这世上还有被鲁迅先生誉为“史家之绝唱，无韵之离骚的中国第一部纪传体通史的</a:t>
            </a:r>
            <a:r>
              <a:rPr lang="en-US" altLang="zh-CN" sz="3200" b="1" dirty="0">
                <a:solidFill>
                  <a:schemeClr val="hlink"/>
                </a:solidFill>
              </a:rPr>
              <a:t>《</a:t>
            </a:r>
            <a:r>
              <a:rPr lang="zh-CN" altLang="en-US" sz="3200" b="1" dirty="0">
                <a:solidFill>
                  <a:schemeClr val="hlink"/>
                </a:solidFill>
              </a:rPr>
              <a:t>史记</a:t>
            </a:r>
            <a:r>
              <a:rPr lang="en-US" altLang="zh-CN" sz="3200" b="1" dirty="0">
                <a:solidFill>
                  <a:schemeClr val="hlink"/>
                </a:solidFill>
              </a:rPr>
              <a:t>》</a:t>
            </a:r>
            <a:r>
              <a:rPr lang="zh-CN" altLang="en-US" sz="3200" b="1" dirty="0">
                <a:solidFill>
                  <a:schemeClr val="hlink"/>
                </a:solidFill>
              </a:rPr>
              <a:t>吗？</a:t>
            </a:r>
            <a:r>
              <a:rPr lang="zh-CN" altLang="en-US" sz="3200" b="1" dirty="0">
                <a:solidFill>
                  <a:srgbClr val="FF3300"/>
                </a:solidFill>
              </a:rPr>
              <a:t>人生免不了挫折，免不了痛苦。坚强的人都不会放弃宝贵的生命。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06095" y="568960"/>
            <a:ext cx="61379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/>
              <a:t>下面文段用了什么分析方法？</a:t>
            </a:r>
          </a:p>
        </p:txBody>
      </p:sp>
    </p:spTree>
    <p:custDataLst>
      <p:tags r:id="rId1"/>
    </p:custData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Soloman\Desktop\荷叶.png"/>
          <p:cNvPicPr>
            <a:picLocks noChangeAspect="1"/>
          </p:cNvPicPr>
          <p:nvPr/>
        </p:nvPicPr>
        <p:blipFill>
          <a:blip r:embed="rId3"/>
          <a:srcRect l="83331" t="36375" r="2292" b="40009"/>
          <a:stretch>
            <a:fillRect/>
          </a:stretch>
        </p:blipFill>
        <p:spPr>
          <a:xfrm>
            <a:off x="9551988" y="5514975"/>
            <a:ext cx="1116012" cy="137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Text Box 3"/>
          <p:cNvSpPr txBox="1"/>
          <p:nvPr/>
        </p:nvSpPr>
        <p:spPr>
          <a:xfrm>
            <a:off x="629603" y="246380"/>
            <a:ext cx="3879215" cy="924560"/>
          </a:xfrm>
          <a:prstGeom prst="rect">
            <a:avLst/>
          </a:prstGeom>
          <a:solidFill>
            <a:srgbClr val="003300"/>
          </a:solidFill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FFFF00"/>
                </a:solidFill>
                <a:latin typeface="迷你简启体" pitchFamily="1" charset="-122"/>
                <a:ea typeface="迷你简启体" pitchFamily="1" charset="-122"/>
                <a:sym typeface="Arial" panose="020B0604020202020204" pitchFamily="34" charset="0"/>
              </a:rPr>
              <a:t>假设说理法</a:t>
            </a:r>
            <a:r>
              <a:rPr lang="zh-CN" altLang="en-US" sz="4000" dirty="0">
                <a:solidFill>
                  <a:srgbClr val="FFFF00"/>
                </a:solidFill>
                <a:latin typeface="迷你简启体" pitchFamily="1" charset="-122"/>
                <a:ea typeface="迷你简启体" pitchFamily="1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1268" name="Text Box 4"/>
          <p:cNvSpPr txBox="1"/>
          <p:nvPr/>
        </p:nvSpPr>
        <p:spPr>
          <a:xfrm>
            <a:off x="857250" y="1396365"/>
            <a:ext cx="10124440" cy="4184650"/>
          </a:xfrm>
          <a:prstGeom prst="rect">
            <a:avLst/>
          </a:prstGeom>
          <a:noFill/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90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   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用假设性的语言，把事物之间的因果关系讲出来，使得人们信服。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进行假设性的分析，如果所举例子是正面的，那么就从反面来假设分析；如果所举例子是反面的，就从正面来进行假设。</a:t>
            </a:r>
            <a:r>
              <a:rPr lang="zh-CN" altLang="en-US" sz="2800" b="1" dirty="0">
                <a:latin typeface="仿宋" panose="02010609060101010101" pitchFamily="49" charset="-122"/>
                <a:ea typeface="仿宋" panose="02010609060101010101" pitchFamily="49" charset="-122"/>
              </a:rPr>
              <a:t>简言之，正例反说，反例正说。这是最简单易行的说理方法，每个人都可以掌握。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ldLvl="0" animBg="1"/>
      <p:bldP spid="11268" grpId="0" bldLvl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8925" y="335915"/>
            <a:ext cx="11418570" cy="6185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【示例】</a:t>
            </a:r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2018年全国2卷《浮尘不拂，真珠难露》 </a:t>
            </a:r>
            <a:endParaRPr lang="zh-CN" altLang="en-US" sz="3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观本质者，柳暗花明，困境亦从容。</a:t>
            </a:r>
          </a:p>
          <a:p>
            <a:r>
              <a:rPr lang="en-US" altLang="zh-CN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3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瑞士化学家雄班在自家厨房做试验时，不慎打翻一瓶化学试剂，随手抓起围裙擦干后放在火炉上烤，突然，围裙“扑”地燃烧起来。表面上的一场小事故，雄班却嗅到了它的实质：于是仔细寻找根源，烈性炸药就这样诞生了。</a:t>
            </a:r>
            <a:r>
              <a:rPr lang="zh-CN" altLang="en-US" sz="3600" b="1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倘若雄班沉浸在表面上灾祸的痛苦之中，而不能从灾祸的背后挖掘本质，对于他个人是一次打击，烈性炸药更无从谈起。</a:t>
            </a:r>
          </a:p>
          <a:p>
            <a:r>
              <a:rPr lang="en-US" altLang="zh-CN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36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（分论点→叙例→假设分析：正面事例，反面假设，推知反面结果。）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4170" y="768985"/>
            <a:ext cx="11219815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【示例】</a:t>
            </a: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自信，但不能盲目。</a:t>
            </a: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国时的马谡乃蜀军一员大将。镇守街亭，他把二十万大军驻扎在高山上，久经沙场的老将王平力劝他撤离此山，理由让在场的将士信服，但唯有马谡仍然坚持自己的意见，结果被司马氏围山断水，放火烧山，蜀军不战而乱，几乎全军覆没。马谡也依军法被处斩，身首异处。</a:t>
            </a: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3200" b="1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假如当初马谡不狂妄自大，不盲目自信，能够听取他人的意见，选择有力地势防守，那么司马氏又怎么能在这次战争中轻易取胜呢？马谡自己又怎么可能身首异处呢？可见，人不能盲目自信。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（假设论证，反例正设）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</a:t>
            </a:r>
            <a:r>
              <a:rPr lang="zh-CN" altLang="en-US" dirty="0" smtClean="0"/>
              <a:t>诊断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dirty="0" smtClean="0">
                <a:solidFill>
                  <a:schemeClr val="tx1"/>
                </a:solidFill>
              </a:rPr>
              <a:t>“杂”是“狭而深”的集合。通过寻找共同点，将其纳入“杂”的范围内。武大靖是练习田径的，如今成为了冰雪项目的一员，这两个项目是具有共同点的。在“杂”的范围内，形成“狭而深”的元素。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6226" y="3958814"/>
            <a:ext cx="9212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对观点的阐释不够精准，对事例缺少必要的分析。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7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Soloman\Desktop\荷叶.png"/>
          <p:cNvPicPr>
            <a:picLocks noChangeAspect="1"/>
          </p:cNvPicPr>
          <p:nvPr/>
        </p:nvPicPr>
        <p:blipFill>
          <a:blip r:embed="rId3"/>
          <a:srcRect l="83331" t="36375" r="2292" b="40009"/>
          <a:stretch>
            <a:fillRect/>
          </a:stretch>
        </p:blipFill>
        <p:spPr>
          <a:xfrm>
            <a:off x="9551988" y="5514975"/>
            <a:ext cx="1116012" cy="137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Text Box 3"/>
          <p:cNvSpPr txBox="1"/>
          <p:nvPr/>
        </p:nvSpPr>
        <p:spPr>
          <a:xfrm>
            <a:off x="378460" y="358775"/>
            <a:ext cx="11075035" cy="3971925"/>
          </a:xfrm>
          <a:prstGeom prst="rect">
            <a:avLst/>
          </a:prstGeom>
          <a:noFill/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【</a:t>
            </a:r>
            <a:r>
              <a:rPr lang="zh-CN" altLang="en-US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例</a:t>
            </a:r>
            <a:r>
              <a:rPr lang="en-US" altLang="zh-CN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】“</a:t>
            </a:r>
            <a:r>
              <a:rPr lang="zh-CN" altLang="en-US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世界上没有完全相同的蛋，当你画了一个，再去画另一个时，形态又不同了。即使同一个蛋，从不同的角度去看，其形态也有很大的区别。只有把画蛋的基本功练好了，才能画出更好的画。”达</a:t>
            </a:r>
            <a:r>
              <a:rPr lang="en-US" altLang="zh-CN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·</a:t>
            </a:r>
            <a:r>
              <a:rPr lang="zh-CN" altLang="en-US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芬奇老师的谆谆教导，说出了一个真理：</a:t>
            </a:r>
            <a:r>
              <a:rPr lang="zh-CN" altLang="en-US" sz="2800" b="1" dirty="0">
                <a:solidFill>
                  <a:srgbClr val="070BBB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基本功训练很重要</a:t>
            </a:r>
            <a:r>
              <a:rPr lang="zh-CN" altLang="en-US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。由于达</a:t>
            </a:r>
            <a:r>
              <a:rPr lang="en-US" altLang="zh-CN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·</a:t>
            </a:r>
            <a:r>
              <a:rPr lang="zh-CN" altLang="en-US" sz="28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芬奇从师阶段培养了扎实的画画基础，他后来成为了欧洲文艺复兴时期的卓越的画家。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78460" y="4606925"/>
            <a:ext cx="11075035" cy="18656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square" lIns="90170" tIns="46990" rIns="90170" bIns="46990">
            <a:spAutoFit/>
          </a:bodyPr>
          <a:lstStyle/>
          <a:p>
            <a:pPr marR="0" defTabSz="914400">
              <a:lnSpc>
                <a:spcPct val="120000"/>
              </a:lnSpc>
              <a:buClrTx/>
              <a:buSzTx/>
              <a:buFont typeface="Arial" panose="020B0604020202020204" pitchFamily="34" charset="0"/>
              <a:defRPr/>
            </a:pPr>
            <a:r>
              <a:rPr kumimoji="0" lang="en-US" altLang="zh-CN" sz="3200" kern="1200" cap="none" spc="0" normalizeH="0" baseline="0" noProof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n-cs"/>
              </a:rPr>
              <a:t>【</a:t>
            </a:r>
            <a:r>
              <a:rPr kumimoji="0" lang="zh-CN" altLang="en-US" sz="3200" kern="1200" cap="none" spc="0" normalizeH="0" baseline="0" noProof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n-cs"/>
              </a:rPr>
              <a:t>问题</a:t>
            </a:r>
            <a:r>
              <a:rPr kumimoji="0" lang="en-US" altLang="zh-CN" sz="3200" kern="1200" cap="none" spc="0" normalizeH="0" baseline="0" noProof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n-cs"/>
              </a:rPr>
              <a:t>】 </a:t>
            </a:r>
            <a:r>
              <a:rPr kumimoji="0" lang="zh-CN" altLang="en-US" sz="3200" kern="1200" cap="none" spc="0" normalizeH="0" baseline="0" noProof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n-cs"/>
              </a:rPr>
              <a:t>这一语段陈述了达</a:t>
            </a:r>
            <a:r>
              <a:rPr kumimoji="0" lang="en-US" altLang="zh-CN" sz="3200" kern="1200" cap="none" spc="0" normalizeH="0" baseline="0" noProof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n-cs"/>
              </a:rPr>
              <a:t>·</a:t>
            </a:r>
            <a:r>
              <a:rPr kumimoji="0" lang="zh-CN" altLang="en-US" sz="3200" kern="1200" cap="none" spc="0" normalizeH="0" baseline="0" noProof="0" smtClean="0">
                <a:solidFill>
                  <a:schemeClr val="tx1"/>
                </a:solidFill>
                <a:effectLst/>
                <a:latin typeface="黑体" panose="02010609060101010101" charset="-122"/>
                <a:ea typeface="黑体" panose="02010609060101010101" charset="-122"/>
                <a:cs typeface="+mn-cs"/>
              </a:rPr>
              <a:t>芬奇的奋斗结果并且作了简单的原因分析，应该说有“叙”也有“议”。但说理是否可再深入一点，再透彻一些呢？试用假设论证升格。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ldLvl="0" animBg="1"/>
      <p:bldP spid="14340" grpId="0" bldLvl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Soloman\Desktop\荷叶.png"/>
          <p:cNvPicPr>
            <a:picLocks noChangeAspect="1"/>
          </p:cNvPicPr>
          <p:nvPr/>
        </p:nvPicPr>
        <p:blipFill>
          <a:blip r:embed="rId3"/>
          <a:srcRect l="83331" t="36375" r="2292" b="40009"/>
          <a:stretch>
            <a:fillRect/>
          </a:stretch>
        </p:blipFill>
        <p:spPr>
          <a:xfrm>
            <a:off x="9551988" y="5514975"/>
            <a:ext cx="1116012" cy="1374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4" name="Text Box 4"/>
          <p:cNvSpPr txBox="1"/>
          <p:nvPr/>
        </p:nvSpPr>
        <p:spPr>
          <a:xfrm>
            <a:off x="462280" y="439420"/>
            <a:ext cx="11170920" cy="600329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参考：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 </a:t>
            </a:r>
            <a:r>
              <a:rPr lang="en-US" altLang="zh-CN" sz="3200" b="1" dirty="0">
                <a:latin typeface="仿宋" panose="02010609060101010101" pitchFamily="49" charset="-122"/>
                <a:ea typeface="仿宋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rgbClr val="FF33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试想，他没有扎实的绘画基本功，不能从不同角度观察到同一对象的细微差别，不能发现创作对象随着光影、色调的变化而变化，不能认识到“世界上是没有完全相同的鸡蛋的”，他能创作出被誉为世界画坛一绝的</a:t>
            </a:r>
            <a:r>
              <a:rPr lang="en-US" altLang="zh-CN" sz="3200" b="1" dirty="0">
                <a:solidFill>
                  <a:srgbClr val="FF33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《</a:t>
            </a:r>
            <a:r>
              <a:rPr lang="zh-CN" altLang="en-US" sz="3200" b="1" dirty="0">
                <a:solidFill>
                  <a:srgbClr val="FF33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蒙娜丽莎</a:t>
            </a:r>
            <a:r>
              <a:rPr lang="en-US" altLang="zh-CN" sz="3200" b="1" dirty="0">
                <a:solidFill>
                  <a:srgbClr val="FF33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》</a:t>
            </a:r>
            <a:r>
              <a:rPr lang="zh-CN" altLang="en-US" sz="3200" b="1" dirty="0">
                <a:solidFill>
                  <a:srgbClr val="FF33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吗？</a:t>
            </a:r>
            <a:r>
              <a:rPr lang="zh-CN" altLang="en-US" sz="32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那“神秘的微笑”决不可能是信手就能抹出来的。干什么事，都要从打基础开始。俗话说得好，万丈高楼平地起，这也是达</a:t>
            </a:r>
            <a:r>
              <a:rPr lang="en-US" altLang="zh-CN" sz="32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·</a:t>
            </a:r>
            <a:r>
              <a:rPr lang="zh-CN" altLang="en-US" sz="3200" b="1" dirty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芬奇画蛋的故事给予人们的深刻的教育意义所在。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ldLvl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7355" y="1102360"/>
            <a:ext cx="11337290" cy="5556250"/>
          </a:xfrm>
        </p:spPr>
        <p:txBody>
          <a:bodyPr/>
          <a:lstStyle/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en-US" alt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俗话说：勤能补拙。</a:t>
            </a:r>
            <a:endParaRPr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就拿我国明代的张溥来说吧，他小时候很“笨”，别人读一会儿就能背下来的东西，他往往要读几十遍才能背下来。但是，他并没有灰心，每拿到一篇文章，先认真抄一遍，校正好，再大声朗读一遍，然后烧掉，接着再抄。这样，一篇文章往往要抄六七遍。后来，他逐渐变得文思敏捷，出口成章。26岁写下了名扬天下的《五人墓碑记》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相反，仲永5岁就能赋诗，可谓天赋出众。凭着聪明，他父亲带他四处作诗炫耀。仲永再也不思进取，长大以后，他变得庸庸碌碌，“泯然众人矣”! 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80000"/>
              </a:lnSpc>
              <a:spcAft>
                <a:spcPts val="0"/>
              </a:spcAft>
              <a:buNone/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不难看出，张溥虽然很“笨”，但他肯勤学苦练，正是勤学苦练才使他的文思变得逐渐敏捷起来；而仲永虽然天赋出众，但他后来不思进取，终致庸庸碌碌，“泯然众人矣”! 由此可见，尽管先天智力因素的差异不可否认，但后天的勤奋则能弥补先天智力上的不足。</a:t>
            </a:r>
            <a:endParaRPr lang="zh-CN" altLang="en-US"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3700" y="330835"/>
            <a:ext cx="61379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/>
              <a:t>下面文段用了什么分析方法？</a:t>
            </a:r>
          </a:p>
        </p:txBody>
      </p:sp>
    </p:spTree>
    <p:custDataLst>
      <p:tags r:id="rId1"/>
    </p:custData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2755" y="189865"/>
            <a:ext cx="11286490" cy="5041265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alt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俗话说：勤能补拙。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（观点）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就拿我国明代的张溥来说吧，他小时候很“笨”，别人读一会儿就能背下来的东西，他往往要读几十遍才能背下来。但是，他并没有灰心，每拿到一篇文章，先认真抄一遍，校正好，再大声朗读一遍，然后烧掉，接着再抄。这样，一篇文章往往要抄六七遍。后来，他逐渐变得文思敏捷，出口成章。26岁写下了名扬天下的《五人墓碑记》。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（正面事例）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相反，仲永5岁就能赋诗，可谓天赋出众。凭着聪明，他父亲带他四处作诗炫耀。仲永再也不思进取，长大以后，他变得庸庸碌碌，“泯然众人矣”! 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（反面事例，注意其转述的简洁及侧重点）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不难看出，张溥虽然很“笨”，但他肯勤学苦练，正是勤学苦练才使他的文思变得逐渐敏捷起来；而仲永虽然天赋出众，但他后来不思进取，终致庸庸碌碌，“泯然众人矣”! 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（分别对两个事例作对比分析论证）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由此可见，尽管先天智力因素的差异不可否认，但后天的勤奋则能弥补先天智力上的不足。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（总结）</a:t>
            </a:r>
            <a:endParaRPr lang="zh-CN" altLang="en-US"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5775" y="1170940"/>
            <a:ext cx="11219815" cy="58464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zh-CN" altLang="en-US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通过两种或两种以上的事物的比较与分析来阐明论点，能够厘清道理，突显论点。</a:t>
            </a:r>
          </a:p>
          <a:p>
            <a:r>
              <a:rPr lang="en-US" altLang="zh-CN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zh-CN" altLang="en-US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它有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类比与对比</a:t>
            </a:r>
            <a:r>
              <a:rPr lang="zh-CN" altLang="en-US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两种。</a:t>
            </a:r>
          </a:p>
          <a:p>
            <a:r>
              <a:rPr lang="zh-CN" altLang="en-US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zh-CN" altLang="en-US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常用的语言标志词是：</a:t>
            </a:r>
          </a:p>
          <a:p>
            <a:r>
              <a:rPr lang="en-US" altLang="zh-CN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与……不同的是……；与……相反…… 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</a:p>
          <a:p>
            <a:r>
              <a:rPr lang="en-US" altLang="zh-CN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zh-CN" altLang="en-US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运用时应注意：</a:t>
            </a:r>
          </a:p>
          <a:p>
            <a:r>
              <a:rPr lang="en-US" altLang="zh-CN" sz="40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a.找准比较的对象；</a:t>
            </a:r>
          </a:p>
          <a:p>
            <a:r>
              <a:rPr lang="en-US" altLang="zh-CN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</a:t>
            </a:r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b.要理性地推断结论。</a:t>
            </a:r>
            <a:endParaRPr lang="zh-CN" altLang="en-US" sz="40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1267" name="Text Box 3"/>
          <p:cNvSpPr txBox="1"/>
          <p:nvPr/>
        </p:nvSpPr>
        <p:spPr>
          <a:xfrm>
            <a:off x="629603" y="246380"/>
            <a:ext cx="3879215" cy="924560"/>
          </a:xfrm>
          <a:prstGeom prst="rect">
            <a:avLst/>
          </a:prstGeom>
          <a:solidFill>
            <a:srgbClr val="003300"/>
          </a:solidFill>
          <a:ln w="9525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5400" b="1" dirty="0">
                <a:solidFill>
                  <a:srgbClr val="FFFF00"/>
                </a:solidFill>
                <a:latin typeface="迷你简启体" pitchFamily="1" charset="-122"/>
                <a:ea typeface="迷你简启体" pitchFamily="1" charset="-122"/>
                <a:sym typeface="Arial" panose="020B0604020202020204" pitchFamily="34" charset="0"/>
              </a:rPr>
              <a:t>比较分析法</a:t>
            </a:r>
            <a:r>
              <a:rPr lang="zh-CN" altLang="en-US" sz="4000" dirty="0">
                <a:solidFill>
                  <a:srgbClr val="FFFF00"/>
                </a:solidFill>
                <a:latin typeface="迷你简启体" pitchFamily="1" charset="-122"/>
                <a:ea typeface="迷你简启体" pitchFamily="1" charset="-122"/>
                <a:sym typeface="Arial" panose="020B0604020202020204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ldLvl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5920" y="736600"/>
            <a:ext cx="11607800" cy="5384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zh-CN" altLang="en-US" sz="20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【示例】“感情的亲疏和对事物的认知”</a:t>
            </a:r>
          </a:p>
          <a:p>
            <a:r>
              <a:rPr lang="en-US" altLang="zh-CN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其实探知也如同喝茶的艺术，我们泡茶的时候，第一遍淡洌，第二遍沉香，为什么第三遍才最爽口宜人？因为前两遍冲去了茶叶上的蜡质和灰尘，第三遍才泡出了茶叶的真纯之味。</a:t>
            </a:r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（类比物）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我们探知也是如此，</a:t>
            </a:r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（话题）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在对事物的认知上，越过感情布下的迷雾，抛过感情亲疏的羁绊，用一尘不染的心灵，轻装上路，才能取得丰硕的成果，领悟认知的真谛。</a:t>
            </a:r>
            <a:r>
              <a:rPr lang="zh-CN" altLang="en-US" sz="36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（分析二者相似点推理得出结论）</a:t>
            </a:r>
          </a:p>
        </p:txBody>
      </p:sp>
    </p:spTree>
    <p:custDataLst>
      <p:tags r:id="rId1"/>
    </p:custData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0835" y="375285"/>
            <a:ext cx="11219815" cy="6163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边练边悟： </a:t>
            </a:r>
            <a:endParaRPr lang="zh-CN" altLang="en-US" sz="40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请以“自信，但不能盲目”为论点，灵活运用各种分析方法写一则核心段落。</a:t>
            </a:r>
          </a:p>
          <a:p>
            <a:endParaRPr lang="zh-CN" altLang="en-US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(示例一)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自信，但不能盲目。</a:t>
            </a:r>
            <a:r>
              <a:rPr lang="zh-CN" altLang="en-US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国时的马谡乃蜀军大将。镇守街亭，他把二十万大军驻扎在高山上，久经沙场的老将王平力劝他撤离此山，但马谡仍然坚持自己的意见，结果被司马氏围山断水，放火烧山，蜀军不战而乱，几乎全军覆没。马谡也被依军法处斩，身首异处。</a:t>
            </a:r>
            <a:r>
              <a:rPr lang="zh-CN" alt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街亭失守，是因为马谡不懂兵法吗？不，他自幼熟读兵法，曾献计于孔明，使其七擒孟获，平定南方边境。马谡的失败，是因为他狂妄自大，盲目自信，不听取别人的正确意见。</a:t>
            </a:r>
          </a:p>
          <a:p>
            <a:pPr>
              <a:lnSpc>
                <a:spcPct val="90000"/>
              </a:lnSpc>
            </a:pPr>
            <a:endParaRPr lang="zh-CN" altLang="en-US" sz="24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(示例二)</a:t>
            </a:r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自信，但不能盲目。</a:t>
            </a:r>
            <a:r>
              <a:rPr lang="zh-CN" altLang="en-US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国时的马谡乃蜀军大将。镇守街亭，他把二十万大军驻扎在高山上，久经沙场的老将王平力劝他撤离此山，但马谡仍然坚持自己的意见，结果被司马氏围山断水，放火烧山，蜀军不战而乱，几乎全军覆没。马谡也被依军法处斩，身首异处。</a:t>
            </a:r>
            <a:r>
              <a:rPr lang="zh-CN" alt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假如他能够虚心考虑王平的意见，而不是狂妄自大、固执己见，那么街亭便不会落入敌军之手，他也不必因此而断送性命。</a:t>
            </a:r>
            <a:r>
              <a:rPr lang="zh-CN" altLang="en-US" sz="24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可见，一个人的盲目自信，只会换来沉重的代价。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QQ图片202111261626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825" y="161925"/>
            <a:ext cx="7847965" cy="66960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84200" y="728345"/>
            <a:ext cx="859790" cy="55632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b="1">
                <a:solidFill>
                  <a:srgbClr val="FF0000"/>
                </a:solidFill>
              </a:rPr>
              <a:t>灵活运用</a:t>
            </a:r>
            <a:r>
              <a:rPr lang="en-US" altLang="zh-CN" sz="4400" b="1">
                <a:solidFill>
                  <a:srgbClr val="FF0000"/>
                </a:solidFill>
              </a:rPr>
              <a:t>    </a:t>
            </a:r>
            <a:r>
              <a:rPr lang="zh-CN" altLang="en-US" sz="4400" b="1">
                <a:solidFill>
                  <a:srgbClr val="FF0000"/>
                </a:solidFill>
              </a:rPr>
              <a:t>融会贯通</a:t>
            </a:r>
          </a:p>
        </p:txBody>
      </p:sp>
    </p:spTree>
    <p:custDataLst>
      <p:tags r:id="rId1"/>
    </p:custData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3870" y="582295"/>
            <a:ext cx="11054715" cy="5692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核心段基本结构：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一个标准的议论段（语段基本结构），应该功能俱全，层次清晰，具体说来包括以下五种功能句：</a:t>
            </a: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（1）分论点句（段首简洁提出，或者准确或者生动）</a:t>
            </a: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（2） 阐释句（阐释分论点句，用化简为繁使之清晰，用比喻、对偶、排比等修辞使之生动，用引用名言、诗句、俗语等使之更有韵味。注意与事例的衔接。）</a:t>
            </a: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（3）事例句（紧接阐释句，叙述简明，剪裁紧扣分论点。）</a:t>
            </a: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（4）分析句（紧扣分论点，对事实进行剖析。可用因果、假设等分析法。）</a:t>
            </a:r>
          </a:p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（5）小结句（联系实际，适当延伸，回应段首观点句）</a:t>
            </a:r>
          </a:p>
          <a:p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800" b="1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语段模式：观点句 ＋ 阐释句 ＋ 材料句 ＋分析句 ＋ 结论句</a:t>
            </a:r>
          </a:p>
        </p:txBody>
      </p:sp>
    </p:spTree>
    <p:custDataLst>
      <p:tags r:id="rId1"/>
    </p:custData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4112" y="281505"/>
            <a:ext cx="10852237" cy="648000"/>
          </a:xfrm>
        </p:spPr>
        <p:txBody>
          <a:bodyPr/>
          <a:lstStyle/>
          <a:p>
            <a:r>
              <a:rPr lang="zh-CN" altLang="en-US" sz="3600"/>
              <a:t>本次作文：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8645" y="1069975"/>
            <a:ext cx="11095355" cy="504126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/>
              <a:t>阅读下面的材料，根据要求写作。</a:t>
            </a:r>
          </a:p>
          <a:p>
            <a:pPr marL="0" indent="0">
              <a:buNone/>
            </a:pPr>
            <a:r>
              <a:rPr lang="en-US" altLang="zh-CN" sz="2800"/>
              <a:t>     </a:t>
            </a:r>
            <a:r>
              <a:rPr lang="zh-CN" altLang="en-US" sz="2800"/>
              <a:t>宋代邵博在《闻见后录》中说：“书生之见，可言而不可用者哉!”后多借书生之见来指读书人不切实际或不合时宜的见解。然而若书生不见，或书生无见，也未必是时代之福。</a:t>
            </a:r>
          </a:p>
          <a:p>
            <a:pPr marL="0" indent="0">
              <a:buNone/>
            </a:pPr>
            <a:r>
              <a:rPr lang="en-US" altLang="zh-CN" sz="2800"/>
              <a:t>     </a:t>
            </a:r>
            <a:r>
              <a:rPr lang="zh-CN" altLang="en-US" sz="2800"/>
              <a:t>对此，你有怎样的体验和思考?写一篇文章，谈谈自己的看法。</a:t>
            </a:r>
          </a:p>
          <a:p>
            <a:pPr marL="0" indent="0">
              <a:buNone/>
            </a:pPr>
            <a:r>
              <a:rPr lang="en-US" altLang="zh-CN" sz="2800"/>
              <a:t>     </a:t>
            </a:r>
            <a:r>
              <a:rPr lang="zh-CN" altLang="en-US" sz="2800"/>
              <a:t>要求：结合材料，选好角度，确定立意，明确文体，自拟标题；不要套作，不得抄袭；不得泄露个人信息；不少于800字。</a:t>
            </a:r>
          </a:p>
          <a:p>
            <a:pPr marL="0" indent="0">
              <a:buNone/>
            </a:pPr>
            <a:r>
              <a:rPr lang="en-US" altLang="zh-CN" sz="2800"/>
              <a:t>     </a:t>
            </a:r>
            <a:r>
              <a:rPr sz="2800"/>
              <a:t>（</a:t>
            </a:r>
            <a:r>
              <a:rPr lang="en-US" altLang="zh-CN" sz="2800"/>
              <a:t>1</a:t>
            </a:r>
            <a:r>
              <a:rPr sz="2800"/>
              <a:t>）必须有概念界定</a:t>
            </a:r>
            <a:r>
              <a:rPr lang="en-US" altLang="zh-CN" sz="2800"/>
              <a:t>    </a:t>
            </a:r>
            <a:r>
              <a:rPr sz="2800"/>
              <a:t>（</a:t>
            </a:r>
            <a:r>
              <a:rPr lang="en-US" altLang="zh-CN" sz="2800"/>
              <a:t>2</a:t>
            </a:r>
            <a:r>
              <a:rPr sz="2800"/>
              <a:t>）核心段落至少两段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911" y="0"/>
            <a:ext cx="11575228" cy="5041355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chemeClr val="tx1"/>
                </a:solidFill>
              </a:rPr>
              <a:t>李泽厚在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《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走我自己的路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》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一文中曾说：我自恨太不“杂”。缺少观点句放眼世界，因学得“杂”而流传千古的名人比比皆是，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《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蒙娜丽莎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》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的作者达芬奇不仅精通于数学、物理，还精通于雕塑、壁画；鲁迅同志精于外语、医学，文学造诣更是令人钦佩无比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······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学得“杂”与“狭而深”本应相辅相成，互相成就。倘若我国的一众学者只知道进行“狭而深”的专题研究，那么便会裹足不前，目光短浅，只会对擅长的领域夸夸其谈，却对不熟悉的领域闭口不言，长此以往，国家将会日益腐败，湮灭于时间的长流之中；又或者，科研人员只知道学习知识，并不去系统的整理和归纳自身所学与不足，那么便是贪多且嚼不烂，对某些知识都只是粗略的懂些，却没有深究与思考，在科研的道路上也无法长久地走下去。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46257" y="6129190"/>
            <a:ext cx="5929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缺少观点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句，分析事例没有针对性。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87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094" y="663625"/>
            <a:ext cx="11048104" cy="504135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dirty="0" smtClean="0"/>
              <a:t>      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所谓“杂路”，是指广博地选择学习内容，而所谓“狭路”，则是指选择一条道路长久地学习发展下去。莫泊桑少时恃才自负，他的父亲带他去拜师，师傅自言早中晚各能花四小时在写作上，故能有底气地说特长写作。莫泊桑自此潜心追求文学造诣，终成文学巨匠。莫泊桑与其老师都选择了文学这一条路方有如今的文坛地位。如果只是凭喜好不断开辟不同领域的新道路，选择了“杂路”，那么也就不能登峰造极，或许只能徘徊于各个路口而碌碌无为过一生吧。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1374" y="5443370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缺少观点句，总结句，无辩证思维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5138" y="135374"/>
            <a:ext cx="1821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/>
              <a:t>问题</a:t>
            </a:r>
            <a:r>
              <a:rPr lang="zh-CN" altLang="en-US" sz="2800" b="1" dirty="0" smtClean="0"/>
              <a:t>诊断</a:t>
            </a:r>
            <a:r>
              <a:rPr lang="en-US" altLang="zh-CN" sz="2800" b="1" dirty="0" smtClean="0"/>
              <a:t>4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6370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7761" y="635256"/>
            <a:ext cx="11217317" cy="5041355"/>
          </a:xfrm>
        </p:spPr>
        <p:txBody>
          <a:bodyPr/>
          <a:lstStyle/>
          <a:p>
            <a:r>
              <a:rPr lang="zh-CN" altLang="en-US" sz="2400" dirty="0" smtClean="0"/>
              <a:t>     </a:t>
            </a:r>
            <a:r>
              <a:rPr lang="zh-CN" altLang="en-US" sz="2800" b="1" dirty="0" smtClean="0"/>
              <a:t>在学习上学得“杂”可使我们在学习上取得的成就变得更加的“狭而深”。数字可谓是理科之根本，历史上许多出名的物理学家、化学家，如牛顿、门捷列夫，同时他们都是出名的数学家，而学好其他科目对数学也有巨大帮助。“哲学”可谓是科学中的科学，其对其他科学都具有一定的指导意义，我国古代先贤，大多都具有着不只“哲学家”这一身份。由此可见，学得“杂”是对学得”狭而深“，获得更大的成就，是有着不可估量的帮助的。而我们在日常学习中，我们也应学得”杂“，这样才可取得更加”狭而深“的成就。</a:t>
            </a:r>
            <a:endParaRPr lang="zh-CN" alt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67435" y="5676611"/>
            <a:ext cx="5570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缺少对事例的分析，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道理不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清楚。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6484" y="92343"/>
            <a:ext cx="18213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/>
              <a:t>问题</a:t>
            </a:r>
            <a:r>
              <a:rPr lang="zh-CN" altLang="en-US" sz="2800" b="1" dirty="0" smtClean="0"/>
              <a:t>诊断</a:t>
            </a:r>
            <a:r>
              <a:rPr lang="en-US" altLang="zh-CN" sz="2800" b="1" dirty="0" smtClean="0"/>
              <a:t>5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8237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6000" b="1" dirty="0" smtClean="0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完整的核心主体段落是什么样的呢？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3757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63140" y="198755"/>
            <a:ext cx="816102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rgbClr val="070BBB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掌握例证式主体段落的构成和写法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4470" y="782320"/>
            <a:ext cx="11605895" cy="563118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阅读下面两则文段，回答问题。</a:t>
            </a:r>
          </a:p>
          <a:p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段落一：</a:t>
            </a:r>
          </a:p>
          <a:p>
            <a:pPr algn="l"/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en-US" altLang="zh-CN" sz="20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0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做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个新时代的实干者，要有勇于担当的精神。“90后”女孩王春丽，大学毕业后来到吉林向海自然保护区。在这里，她组建了一支8人的巡护队，与盗猎者搏斗，守护着仅余200只的丹顶鹤和湿地上的万物生灵；在这里，她和同事们开始探索环保与教育、商业结合的治贫环保之路……是什么让这位“丹顶鹤女孩”将自己的芳华献给了自然保护区？是什么让她面对盗猎者的威胁也毫不妥协退缩？因为责任，因为担当！柔肩担道义，丹心铸忠诚。王春丽的壮举怎能不令“佛系青年”汗颜？她的青春因勇于担当而大放异彩，她用实干谱写了一曲亮丽的青春之歌。</a:t>
            </a:r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</a:p>
          <a:p>
            <a:pPr algn="l"/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             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(2020年湖北武汉市高三模考优秀作文《做个新时代的实干者》主体段落)</a:t>
            </a:r>
          </a:p>
          <a:p>
            <a:endParaRPr lang="zh-CN" altLang="en-US" sz="2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段落二：</a:t>
            </a:r>
          </a:p>
          <a:p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en-US" altLang="zh-CN" sz="20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000" b="1" dirty="0" smtClean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适应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，也是一种接受，是有辨别有选择地拿来。</a:t>
            </a:r>
            <a:r>
              <a:rPr lang="zh-CN" altLang="en-US" sz="20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许多“洋公司”“洋企业”现已进军中国，谋求发财之路。举个有趣的例子，美国著名的“肯德基”初来中国时，便在自家快餐店门前挂上“毛主席万岁，社会主义万岁”的横额，这对于当时憎恨社会主义的资本主义国家，能够“入乡随俗”，适应这里的环境，是十分不易的一种接受，也是十分成功的一种宣传手段。这无疑增加了中国人对这家“洋饭店”的好感。久而久之，便“客如潮来”也。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假如“肯德基”不“入乡随俗”，还抱着资本主义国家的观念，那么它岂能在中国市场上获得成功？</a:t>
            </a:r>
          </a:p>
          <a:p>
            <a:r>
              <a:rPr lang="en-US" altLang="zh-CN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                     </a:t>
            </a:r>
            <a:r>
              <a:rPr lang="zh-CN" altLang="en-US" sz="2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(2020年吉林松原市高三模考优秀作文《要学会适应》主体段落)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DOCER_TEMPLATE_OPEN_ONCE_MARK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5986</Words>
  <Application>Microsoft Office PowerPoint</Application>
  <PresentationFormat>自定义</PresentationFormat>
  <Paragraphs>190</Paragraphs>
  <Slides>49</Slides>
  <Notes>0</Notes>
  <HiddenSlides>4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49</vt:i4>
      </vt:variant>
    </vt:vector>
  </HeadingPairs>
  <TitlesOfParts>
    <vt:vector size="50" baseType="lpstr">
      <vt:lpstr>Office 主题​​</vt:lpstr>
      <vt:lpstr>PowerPoint 演示文稿</vt:lpstr>
      <vt:lpstr>PowerPoint 演示文稿</vt:lpstr>
      <vt:lpstr>问题诊断1</vt:lpstr>
      <vt:lpstr>问题诊断2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解析优秀文段，分析句群关系</vt:lpstr>
      <vt:lpstr>优秀文段考场呈现形式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本次作文：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PC</cp:lastModifiedBy>
  <cp:revision>58</cp:revision>
  <dcterms:created xsi:type="dcterms:W3CDTF">2019-06-19T02:08:00Z</dcterms:created>
  <dcterms:modified xsi:type="dcterms:W3CDTF">2022-03-04T07:11:57Z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DCFCD01682A84274BF62C6A6C8E56A44</vt:lpwstr>
  </property>
</Properties>
</file>