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heme/theme3.xml" ContentType="application/vnd.openxmlformats-officedocument.them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9" r:id="rId2"/>
  </p:sldMasterIdLst>
  <p:notesMasterIdLst>
    <p:notesMasterId r:id="rId20"/>
  </p:notesMasterIdLst>
  <p:sldIdLst>
    <p:sldId id="463" r:id="rId3"/>
    <p:sldId id="464" r:id="rId4"/>
    <p:sldId id="465" r:id="rId5"/>
    <p:sldId id="467" r:id="rId6"/>
    <p:sldId id="468" r:id="rId7"/>
    <p:sldId id="466" r:id="rId8"/>
    <p:sldId id="469" r:id="rId9"/>
    <p:sldId id="470" r:id="rId10"/>
    <p:sldId id="471" r:id="rId11"/>
    <p:sldId id="472" r:id="rId12"/>
    <p:sldId id="473" r:id="rId13"/>
    <p:sldId id="474" r:id="rId14"/>
    <p:sldId id="370" r:id="rId15"/>
    <p:sldId id="371" r:id="rId16"/>
    <p:sldId id="285" r:id="rId17"/>
    <p:sldId id="475" r:id="rId18"/>
    <p:sldId id="476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0" clrIdx="0"/>
  <p:cmAuthor id="7" name="姜伟光" initials="姜" lastIdx="0" clrIdx="0"/>
  <p:cmAuthor id="1" name="admin" initials="a" lastIdx="0" clrIdx="0"/>
  <p:cmAuthor id="8" name="ming qiu" initials="m" lastIdx="0" clrIdx="1"/>
  <p:cmAuthor id="2" name="weihua" initials="w" lastIdx="0" clrIdx="1"/>
  <p:cmAuthor id="9" name="chenl" initials="c" lastIdx="0" clrIdx="0"/>
  <p:cmAuthor id="3" name="翟宏帅" initials="翟" lastIdx="0" clrIdx="0"/>
  <p:cmAuthor id="4" name="作者" initials="A" lastIdx="0" clrIdx="3"/>
  <p:cmAuthor id="5" name="Administrator" initials="A" lastIdx="0" clrIdx="4"/>
  <p:cmAuthor id="6" name="1206988966@qq.com" initials="1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4660"/>
  </p:normalViewPr>
  <p:slideViewPr>
    <p:cSldViewPr snapToGrid="0">
      <p:cViewPr>
        <p:scale>
          <a:sx n="84" d="100"/>
          <a:sy n="84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7" Type="http://schemas.openxmlformats.org/officeDocument/2006/relationships/tags" Target="../tags/tag135.xml"/><Relationship Id="rId2" Type="http://schemas.openxmlformats.org/officeDocument/2006/relationships/tags" Target="../tags/tag130.xml"/><Relationship Id="rId1" Type="http://schemas.openxmlformats.org/officeDocument/2006/relationships/theme" Target="../theme/theme3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0333-E13E-4E32-B08A-52E88DC1ADA4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2BBBD-1690-40A4-8388-E831EE64F5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492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0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0.xml"/><Relationship Id="rId4" Type="http://schemas.openxmlformats.org/officeDocument/2006/relationships/tags" Target="../tags/tag119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2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67500" tIns="35100" rIns="67500" bIns="35100" anchor="b"/>
          <a:lstStyle>
            <a:lvl1pPr algn="ctr">
              <a:defRPr sz="6000" b="1" i="0" spc="225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fontAlgn="base"/>
            <a:r>
              <a:rPr kumimoji="0" lang="zh-CN" altLang="en-US" sz="4500" b="1" i="0" u="none" strike="noStrike" kern="1200" cap="none" spc="225" normalizeH="0" baseline="0" noProof="0">
                <a:uLnTx/>
                <a:uFillTx/>
              </a:rPr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65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kumimoji="0" lang="zh-CN" altLang="en-US" sz="1800" b="0" i="0" u="none" strike="noStrike" kern="1200" cap="none" spc="150" normalizeH="0" baseline="0" noProof="0">
                <a:uLnTx/>
                <a:uFillTx/>
              </a:rPr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lIns="67500" tIns="35100" rIns="67500" bIns="35100"/>
          <a:lstStyle>
            <a:lvl1pPr marL="0" marR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27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rtlCol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marR="0" lvl="1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tabLst>
                <a:tab pos="1207135" algn="l"/>
              </a:tabLst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kumimoji="0" lang="zh-CN" altLang="en-US" sz="1200" b="0" i="0" u="none" strike="noStrike" kern="1200" cap="none" spc="0" normalizeH="0" baseline="0" noProof="1">
                <a:uLnTx/>
                <a:uFillTx/>
                <a:sym typeface="+mn-ea"/>
              </a:rPr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67500" tIns="35100" rIns="67500" bIns="35100" anchor="b"/>
          <a:lstStyle>
            <a:lvl1pPr>
              <a:defRPr sz="4400" b="1" i="0" u="none" strike="noStrike" kern="1200" cap="none" spc="225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pPr fontAlgn="base"/>
            <a:r>
              <a:rPr kumimoji="0" lang="zh-CN" altLang="en-US" sz="3300" b="1" i="0" u="none" strike="noStrike" kern="1200" cap="none" spc="225" normalizeH="0" baseline="0" noProof="0">
                <a:uLnTx/>
                <a:uFillTx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65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kumimoji="0" lang="zh-CN" altLang="en-US" sz="1400" b="0" i="0" u="none" strike="noStrike" kern="1200" cap="none" spc="113" normalizeH="0" baseline="0" noProof="1">
                <a:uLnTx/>
                <a:uFillTx/>
              </a:rPr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lIns="67500" tIns="35100" rIns="67500" bIns="35100"/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27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rtlCol="0">
            <a:normAutofit/>
          </a:bodyPr>
          <a:lstStyle>
            <a:lvl1pPr marL="228600" marR="0" lvl="0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tabLst>
                <a:tab pos="1207135" algn="l"/>
              </a:tabLst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单击此处编辑母版文本样式</a:t>
            </a:r>
          </a:p>
          <a:p>
            <a:pPr lvl="1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第二级</a:t>
            </a:r>
          </a:p>
          <a:p>
            <a:pPr lvl="2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第三级</a:t>
            </a:r>
          </a:p>
          <a:p>
            <a:pPr lvl="3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第四级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13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13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13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13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单击此处编辑母版文本样式</a:t>
            </a:r>
          </a:p>
          <a:p>
            <a:pPr lvl="1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第二级</a:t>
            </a:r>
          </a:p>
          <a:p>
            <a:pPr lvl="2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第三级</a:t>
            </a:r>
          </a:p>
          <a:p>
            <a:pPr lvl="3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第四级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lIns="67500" tIns="35100" rIns="67500" bIns="35100"/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27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76200" tIns="28575" rIns="57150" bIns="28575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65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kumimoji="0" lang="zh-CN" altLang="en-US" sz="1500" b="1" i="0" u="none" strike="noStrike" kern="1200" cap="none" spc="150" normalizeH="0" baseline="0" noProof="0">
                <a:uLnTx/>
                <a:uFillTx/>
              </a:rPr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lIns="76200" tIns="0" rIns="61913" bIns="0" rtlCol="0">
            <a:normAutofit/>
          </a:bodyPr>
          <a:lstStyle>
            <a:lvl1pPr marL="228600" marR="0" lvl="0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tabLst>
                <a:tab pos="1207135" algn="l"/>
              </a:tabLst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单击此处编辑母版文本样式</a:t>
            </a:r>
          </a:p>
          <a:p>
            <a:pPr lvl="1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第二级</a:t>
            </a:r>
          </a:p>
          <a:p>
            <a:pPr lvl="2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第三级</a:t>
            </a:r>
          </a:p>
          <a:p>
            <a:pPr lvl="3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第四级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235751" y="1421729"/>
            <a:ext cx="5342400" cy="381600"/>
          </a:xfrm>
        </p:spPr>
        <p:txBody>
          <a:bodyPr lIns="76200" tIns="28575" rIns="57150" bIns="28575" rtlCol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65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kumimoji="0" lang="zh-CN" altLang="en-US" sz="1500" b="1" i="0" u="none" strike="noStrike" kern="1200" cap="none" spc="150" normalizeH="0" baseline="0" noProof="1">
                <a:uLnTx/>
                <a:uFillTx/>
                <a:sym typeface="+mn-ea"/>
              </a:rPr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1" y="1854000"/>
            <a:ext cx="5342400" cy="4395600"/>
          </a:xfrm>
        </p:spPr>
        <p:txBody>
          <a:bodyPr lIns="76200" tIns="0" rIns="61913" bIns="0" rtlCol="0">
            <a:normAutofit/>
          </a:bodyPr>
          <a:lstStyle>
            <a:lvl1pPr marL="228600" marR="0" lvl="0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tabLst>
                <a:tab pos="1207135" algn="l"/>
              </a:tabLst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单击此处编辑母版文本样式</a:t>
            </a:r>
          </a:p>
          <a:p>
            <a:pPr lvl="1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第二级</a:t>
            </a:r>
          </a:p>
          <a:p>
            <a:pPr lvl="2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第三级</a:t>
            </a:r>
          </a:p>
          <a:p>
            <a:pPr lvl="3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lIns="67500" tIns="35100" rIns="67500" bIns="35100"/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27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wrap="square" lIns="67500" tIns="35100" rIns="67500" bIns="35100" numCol="1" rtlCol="0" anchor="t" anchorCtr="0" compatLnSpc="1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1207135" algn="l"/>
              </a:tabLst>
              <a:defRPr kumimoji="0" lang="zh-CN" altLang="en-US" sz="1600" b="0" i="0" u="none" strike="noStrike" kern="1200" cap="none" spc="113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13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13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13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rtlCol="0">
            <a:normAutofit/>
          </a:bodyPr>
          <a:lstStyle>
            <a:lvl1pPr marL="0" marR="0" lvl="0" indent="0" algn="l" defTabSz="6858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75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13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 fontAlgn="auto"/>
            <a:r>
              <a:rPr kumimoji="0" lang="zh-CN" altLang="en-US" sz="1200" b="0" i="0" u="none" strike="noStrike" kern="1200" cap="none" spc="113" normalizeH="0" baseline="0" noProof="1">
                <a:uLnTx/>
                <a:uFillTx/>
                <a:sym typeface="+mn-ea"/>
              </a:rPr>
              <a:t>单击此处编辑母版文本样式</a:t>
            </a: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7484" y="607484"/>
            <a:ext cx="10970683" cy="649816"/>
          </a:xfrm>
        </p:spPr>
        <p:txBody>
          <a:bodyPr/>
          <a:lstStyle>
            <a:lvl1pPr>
              <a:defRPr baseline="0"/>
            </a:lvl1pPr>
          </a:lstStyle>
          <a:p>
            <a:pPr fontAlgn="base"/>
            <a:r>
              <a:rPr kumimoji="0" lang="zh-CN" altLang="en-US" sz="2700" b="1" i="0" u="none" strike="noStrike" kern="1200" cap="none" spc="225" normalizeH="0" baseline="0" noProof="0">
                <a:uLnTx/>
                <a:uFillTx/>
              </a:rPr>
              <a:t>单击此处编辑母版标题样式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67500" tIns="35100" rIns="67500" bIns="35100"/>
          <a:lstStyle>
            <a:lvl1pPr marL="0" marR="0" lvl="0" algn="l" defTabSz="6858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21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35100" rIns="35100"/>
          <a:lstStyle>
            <a:lvl1pPr indent="0" eaLnBrk="1" fontAlgn="auto" latinLnBrk="0" hangingPunct="1">
              <a:lnSpc>
                <a:spcPct val="160000"/>
              </a:lnSpc>
              <a:spcAft>
                <a:spcPts val="1200"/>
              </a:spcAft>
              <a:buNone/>
              <a:defRPr spc="22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200"/>
              </a:spcAft>
              <a:buNone/>
              <a:defRPr spc="22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200"/>
              </a:spcAft>
              <a:buNone/>
              <a:defRPr spc="22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200"/>
              </a:spcAft>
              <a:buNone/>
              <a:defRPr spc="22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200"/>
              </a:spcAft>
              <a:buNone/>
              <a:defRPr spc="22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auto"/>
            <a:r>
              <a:rPr kumimoji="0" lang="zh-CN" altLang="en-US" sz="1200" b="0" i="0" u="none" strike="noStrike" kern="1200" cap="none" spc="225" normalizeH="0" baseline="0" noProof="0">
                <a:uLnTx/>
                <a:uFillTx/>
              </a:rPr>
              <a:t>单击此处编辑母版文本样式</a:t>
            </a:r>
          </a:p>
          <a:p>
            <a:pPr lvl="1" fontAlgn="auto"/>
            <a:r>
              <a:rPr kumimoji="0" lang="zh-CN" altLang="en-US" sz="1200" b="0" i="0" u="none" strike="noStrike" kern="1200" cap="none" spc="225" normalizeH="0" baseline="0" noProof="0">
                <a:uLnTx/>
                <a:uFillTx/>
              </a:rPr>
              <a:t>第二级</a:t>
            </a:r>
          </a:p>
          <a:p>
            <a:pPr lvl="2" fontAlgn="auto"/>
            <a:r>
              <a:rPr kumimoji="0" lang="zh-CN" altLang="en-US" sz="1200" b="0" i="0" u="none" strike="noStrike" kern="1200" cap="none" spc="225" normalizeH="0" baseline="0" noProof="0">
                <a:uLnTx/>
                <a:uFillTx/>
              </a:rPr>
              <a:t>第三级</a:t>
            </a:r>
          </a:p>
          <a:p>
            <a:pPr lvl="3" fontAlgn="auto"/>
            <a:r>
              <a:rPr kumimoji="0" lang="zh-CN" altLang="en-US" sz="1200" b="0" i="0" u="none" strike="noStrike" kern="1200" cap="none" spc="225" normalizeH="0" baseline="0" noProof="0">
                <a:uLnTx/>
                <a:uFillTx/>
              </a:rPr>
              <a:t>第四级</a:t>
            </a:r>
          </a:p>
          <a:p>
            <a:pPr lvl="4" fontAlgn="auto"/>
            <a:r>
              <a:rPr kumimoji="0" lang="zh-CN" altLang="en-US" sz="1200" b="0" i="0" u="none" strike="noStrike" kern="1200" cap="none" spc="225" normalizeH="0" baseline="0" noProof="0">
                <a:uLnTx/>
                <a:uFillTx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1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1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1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1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1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单击此处编辑母版文本样式</a:t>
            </a:r>
          </a:p>
          <a:p>
            <a:pPr lvl="1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第二级</a:t>
            </a:r>
          </a:p>
          <a:p>
            <a:pPr lvl="2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第三级</a:t>
            </a:r>
          </a:p>
          <a:p>
            <a:pPr lvl="3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第四级</a:t>
            </a:r>
          </a:p>
          <a:p>
            <a:pPr lvl="4" fontAlgn="base"/>
            <a:r>
              <a:rPr kumimoji="0" lang="zh-CN" altLang="en-US" sz="1200" b="0" i="0" u="none" strike="noStrike" kern="1200" cap="none" spc="113" normalizeH="0" baseline="0" noProof="0">
                <a:uLnTx/>
                <a:uFillTx/>
              </a:rPr>
              <a:t>第五级</a:t>
            </a:r>
          </a:p>
        </p:txBody>
      </p:sp>
      <p:sp>
        <p:nvSpPr>
          <p:cNvPr id="2051" name="灯片编号占位符 5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>
          <a:xfrm>
            <a:off x="8877300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algn="r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>
              <a:ea typeface="微软雅黑" panose="020B0503020204020204" charset="-122"/>
            </a:endParaRPr>
          </a:p>
        </p:txBody>
      </p:sp>
      <p:sp>
        <p:nvSpPr>
          <p:cNvPr id="205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1717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fontAlgn="base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>
              <a:ea typeface="微软雅黑" panose="020B0503020204020204" charset="-122"/>
            </a:endParaRPr>
          </a:p>
        </p:txBody>
      </p:sp>
      <p:sp>
        <p:nvSpPr>
          <p:cNvPr id="205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917" y="6314017"/>
            <a:ext cx="39581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algn="ctr" fontAlgn="base"/>
            <a:endParaRPr lang="zh-CN" altLang="en-US" strike="noStrike" noProof="1"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98800" y="2484000"/>
            <a:ext cx="9799200" cy="1018800"/>
          </a:xfrm>
        </p:spPr>
        <p:txBody>
          <a:bodyPr lIns="67500" tIns="35100" rIns="67500" bIns="35100" anchor="t"/>
          <a:lstStyle>
            <a:lvl1pPr marL="0" marR="0" algn="ctr" defTabSz="6858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225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 fontAlgn="auto"/>
            <a:r>
              <a:rPr kumimoji="0" lang="zh-CN" altLang="en-US" sz="4500" b="1" i="0" u="none" strike="noStrike" kern="1200" cap="none" spc="225" normalizeH="0" baseline="0" noProof="1">
                <a:uLnTx/>
                <a:uFillTx/>
                <a:sym typeface="+mn-ea"/>
              </a:rPr>
              <a:t>单击此处编辑母版标题样式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98800" y="3560400"/>
            <a:ext cx="9799200" cy="471600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base"/>
            <a:r>
              <a:rPr kumimoji="0" lang="zh-CN" altLang="en-US" sz="1800" b="0" i="0" u="none" strike="noStrike" kern="1200" cap="none" spc="150" normalizeH="0" baseline="0" noProof="0">
                <a:uLnTx/>
                <a:uFillTx/>
              </a:rPr>
              <a:t>单击此处编辑母版文本样式</a:t>
            </a:r>
          </a:p>
        </p:txBody>
      </p:sp>
      <p:sp>
        <p:nvSpPr>
          <p:cNvPr id="3075" name="灯片编号占位符 5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8877300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algn="r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>
              <a:ea typeface="微软雅黑" panose="020B0503020204020204" charset="-122"/>
            </a:endParaRPr>
          </a:p>
        </p:txBody>
      </p:sp>
      <p:sp>
        <p:nvSpPr>
          <p:cNvPr id="3078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1717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fontAlgn="base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>
              <a:ea typeface="微软雅黑" panose="020B0503020204020204" charset="-122"/>
            </a:endParaRPr>
          </a:p>
        </p:txBody>
      </p:sp>
      <p:sp>
        <p:nvSpPr>
          <p:cNvPr id="3079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917" y="6314017"/>
            <a:ext cx="39581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/>
          <a:p>
            <a:pPr algn="ctr" fontAlgn="base"/>
            <a:endParaRPr lang="zh-CN" altLang="en-US" strike="noStrike" noProof="1"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3" Type="http://schemas.openxmlformats.org/officeDocument/2006/relationships/slideLayout" Target="../slideLayouts/slideLayout14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71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70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69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7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0DAD-6B3B-4B4F-AA03-0A56D53732B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6F23-8C0C-4D6B-948A-6C08CEA4630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" name="图片 1073743875" descr="学科网 zxxk.com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7484" y="607484"/>
            <a:ext cx="10970683" cy="649816"/>
          </a:xfrm>
          <a:prstGeom prst="rect">
            <a:avLst/>
          </a:prstGeom>
          <a:noFill/>
          <a:ln w="9525">
            <a:noFill/>
          </a:ln>
        </p:spPr>
        <p:txBody>
          <a:bodyPr lIns="76200" tIns="28575" rIns="57150" bIns="28575"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5"/>
            <p:custDataLst>
              <p:tags r:id="rId14"/>
            </p:custDataLst>
          </p:nvPr>
        </p:nvSpPr>
        <p:spPr>
          <a:xfrm>
            <a:off x="607484" y="1515533"/>
            <a:ext cx="10970683" cy="4737100"/>
          </a:xfrm>
          <a:prstGeom prst="rect">
            <a:avLst/>
          </a:prstGeom>
          <a:noFill/>
          <a:ln w="9525">
            <a:noFill/>
          </a:ln>
        </p:spPr>
        <p:txBody>
          <a:bodyPr lIns="67500" tIns="35100" rIns="67500" bIns="35100"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1717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>
            <a:lvl1pPr>
              <a:defRPr sz="1065">
                <a:solidFill>
                  <a:srgbClr val="898989"/>
                </a:solidFill>
                <a:ea typeface="微软雅黑" panose="020B0503020204020204" charset="-122"/>
              </a:defRPr>
            </a:lvl1pPr>
          </a:lstStyle>
          <a:p>
            <a:pPr lvl="0" eaLnBrk="1" fontAlgn="base" hangingPunct="1"/>
            <a:fld id="{BB962C8B-B14F-4D97-AF65-F5344CB8AC3E}" type="datetime1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2022/5/31</a:t>
            </a:fld>
            <a:endParaRPr lang="zh-CN" altLang="en-US" strike="noStrike" noProof="1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917" y="6314017"/>
            <a:ext cx="39581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>
            <a:lvl1pPr algn="ctr">
              <a:defRPr sz="1065">
                <a:solidFill>
                  <a:srgbClr val="898989"/>
                </a:solidFill>
                <a:ea typeface="微软雅黑" panose="020B0503020204020204" charset="-122"/>
              </a:defRPr>
            </a:lvl1pPr>
          </a:lstStyle>
          <a:p>
            <a:pPr lvl="0" eaLnBrk="1" fontAlgn="base" hangingPunct="1"/>
            <a:endParaRPr lang="zh-CN" altLang="en-US" strike="noStrike" noProof="1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300" y="6314017"/>
            <a:ext cx="2700867" cy="3175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lstStyle>
            <a:lvl1pPr algn="r">
              <a:defRPr sz="1065">
                <a:solidFill>
                  <a:srgbClr val="898989"/>
                </a:solidFill>
                <a:ea typeface="微软雅黑" panose="020B0503020204020204" charset="-122"/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  <p:sp>
        <p:nvSpPr>
          <p:cNvPr id="1031" name="KSO_TEMPLATE" hidden="1"/>
          <p:cNvSpPr/>
          <p:nvPr>
            <p:custDataLst>
              <p:tags r:id="rId18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46DA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40" tIns="45720" rIns="91440" bIns="45720" anchor="ctr" anchorCtr="0"/>
          <a:lstStyle/>
          <a:p>
            <a:pPr lvl="0" algn="ctr"/>
            <a:endParaRPr lang="zh-CN" altLang="en-US" sz="1865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032" name="图片 1073743875" descr="学科网 zxxk.com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kern="1200" spc="225" baseline="0">
          <a:solidFill>
            <a:srgbClr val="262626"/>
          </a:solidFill>
          <a:effectLst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0" fontAlgn="base" hangingPunct="0">
        <a:lnSpc>
          <a:spcPct val="130000"/>
        </a:lnSpc>
        <a:spcBef>
          <a:spcPct val="0"/>
        </a:spcBef>
        <a:spcAft>
          <a:spcPts val="750"/>
        </a:spcAft>
        <a:buClrTx/>
        <a:buSzTx/>
        <a:buFont typeface="Arial" panose="020B0604020202020204" pitchFamily="34" charset="0"/>
        <a:buChar char="•"/>
        <a:defRPr kumimoji="0" sz="1600" b="0" i="0" u="none" kern="1200" baseline="0">
          <a:solidFill>
            <a:srgbClr val="595959"/>
          </a:solidFill>
          <a:effectLst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0" fontAlgn="base" hangingPunct="0">
        <a:lnSpc>
          <a:spcPct val="130000"/>
        </a:lnSpc>
        <a:spcBef>
          <a:spcPct val="0"/>
        </a:spcBef>
        <a:spcAft>
          <a:spcPts val="750"/>
        </a:spcAft>
        <a:buClrTx/>
        <a:buSzTx/>
        <a:buFont typeface="Arial" panose="020B0604020202020204" pitchFamily="34" charset="0"/>
        <a:buChar char="•"/>
        <a:tabLst>
          <a:tab pos="1608455" algn="l"/>
        </a:tabLst>
        <a:defRPr kumimoji="0" sz="1600" b="0" i="0" u="none" kern="1200" baseline="0">
          <a:solidFill>
            <a:srgbClr val="595959"/>
          </a:solidFill>
          <a:effectLst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0" fontAlgn="base" hangingPunct="0">
        <a:lnSpc>
          <a:spcPct val="130000"/>
        </a:lnSpc>
        <a:spcBef>
          <a:spcPct val="0"/>
        </a:spcBef>
        <a:spcAft>
          <a:spcPts val="750"/>
        </a:spcAft>
        <a:buClrTx/>
        <a:buSzTx/>
        <a:buFont typeface="Arial" panose="020B0604020202020204" pitchFamily="34" charset="0"/>
        <a:buChar char="•"/>
        <a:defRPr kumimoji="0" sz="1600" b="0" i="0" u="none" kern="1200" baseline="0">
          <a:solidFill>
            <a:srgbClr val="595959"/>
          </a:solidFill>
          <a:effectLst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0" fontAlgn="base" hangingPunct="0">
        <a:lnSpc>
          <a:spcPct val="130000"/>
        </a:lnSpc>
        <a:spcBef>
          <a:spcPct val="0"/>
        </a:spcBef>
        <a:spcAft>
          <a:spcPts val="750"/>
        </a:spcAft>
        <a:buClrTx/>
        <a:buSzTx/>
        <a:buFont typeface="Arial" panose="020B0604020202020204" pitchFamily="34" charset="0"/>
        <a:buChar char="•"/>
        <a:defRPr kumimoji="0" sz="1600" b="0" i="0" u="none" kern="1200" baseline="0">
          <a:solidFill>
            <a:srgbClr val="595959"/>
          </a:solidFill>
          <a:effectLst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0" fontAlgn="base" hangingPunct="0">
        <a:lnSpc>
          <a:spcPct val="130000"/>
        </a:lnSpc>
        <a:spcBef>
          <a:spcPct val="0"/>
        </a:spcBef>
        <a:spcAft>
          <a:spcPts val="750"/>
        </a:spcAft>
        <a:buClrTx/>
        <a:buSzTx/>
        <a:buFont typeface="Arial" panose="020B0604020202020204" pitchFamily="34" charset="0"/>
        <a:buChar char="•"/>
        <a:defRPr kumimoji="0" sz="1600" b="0" i="0" u="none" kern="1200" baseline="0">
          <a:solidFill>
            <a:srgbClr val="595959"/>
          </a:solidFill>
          <a:effectLst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6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6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6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6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6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7" Type="http://schemas.openxmlformats.org/officeDocument/2006/relationships/image" Target="../media/image3.png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7.xml"/><Relationship Id="rId1" Type="http://schemas.openxmlformats.org/officeDocument/2006/relationships/tags" Target="../tags/tag1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89" y="216848"/>
            <a:ext cx="11875911" cy="2761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复习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推理的构成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推理的分类以及划分依据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5548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505" y="92668"/>
            <a:ext cx="11875911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3.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共变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法：</a:t>
            </a:r>
            <a:r>
              <a:rPr lang="en-US" altLang="zh-CN" sz="2800" b="1" dirty="0" err="1" smtClean="0">
                <a:solidFill>
                  <a:srgbClr val="0070C0"/>
                </a:solidFill>
                <a:latin typeface="Calibri"/>
                <a:cs typeface="Calibri"/>
              </a:rPr>
              <a:t>abc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是引起现象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产生的原因，在场合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中有现象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，在场合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中也有现象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，但是现象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发生了程度上的变化，而在场合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中，因素</a:t>
            </a:r>
            <a:r>
              <a:rPr lang="en-US" altLang="zh-CN" sz="2800" b="1" dirty="0" err="1" smtClean="0">
                <a:solidFill>
                  <a:srgbClr val="0070C0"/>
                </a:solidFill>
                <a:latin typeface="Calibri"/>
                <a:cs typeface="Calibri"/>
              </a:rPr>
              <a:t>bc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都没有发生变化，只有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发生程度上的变化。那这个变化的因素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与现象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之间就有因果联系。</a:t>
            </a:r>
            <a:endParaRPr lang="en-US" altLang="zh-CN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32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/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  <p:sp>
        <p:nvSpPr>
          <p:cNvPr id="5" name="文本框 99"/>
          <p:cNvSpPr txBox="1"/>
          <p:nvPr>
            <p:custDataLst>
              <p:tags r:id="rId1"/>
            </p:custDataLst>
          </p:nvPr>
        </p:nvSpPr>
        <p:spPr bwMode="auto">
          <a:xfrm>
            <a:off x="134901" y="2493789"/>
            <a:ext cx="11853898" cy="17532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sz="2400" b="1" noProof="0" dirty="0" smtClean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对一个物体加热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,在</a:t>
            </a:r>
            <a:r>
              <a:rPr sz="2400" b="1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其他条件不变的情况下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,随着</a:t>
            </a:r>
            <a:r>
              <a:rPr sz="2400" b="1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温度不断升高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,物体的</a:t>
            </a:r>
            <a:r>
              <a:rPr sz="2400" b="1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体积会不断膨胀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。由此,人们得出结论:物体受热与物体体积膨胀有因果联系。根据这一原理,人们制造了体温计、气压表等。</a:t>
            </a:r>
          </a:p>
        </p:txBody>
      </p:sp>
    </p:spTree>
    <p:extLst>
      <p:ext uri="{BB962C8B-B14F-4D97-AF65-F5344CB8AC3E}">
        <p14:creationId xmlns:p14="http://schemas.microsoft.com/office/powerpoint/2010/main" val="3536681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507" y="92668"/>
            <a:ext cx="1187591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4</a:t>
            </a:r>
            <a:r>
              <a:rPr lang="en-US" altLang="zh-CN" sz="2800" b="1" dirty="0">
                <a:solidFill>
                  <a:srgbClr val="0070C0"/>
                </a:solidFill>
                <a:latin typeface="Calibri"/>
                <a:cs typeface="Calibri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Calibri"/>
                <a:cs typeface="Calibri"/>
              </a:rPr>
              <a:t>求同求异并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用法：现象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中出现，在场合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中也出现，场合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中其他因素都不同，相同的是都有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因素；现象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3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、场合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4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中没有出现，场合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3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4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中其他因素都不同，相同点是都没有因素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，那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与现象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之间存在因果联系。</a:t>
            </a:r>
            <a:endParaRPr lang="en-US" altLang="zh-CN" sz="2800" b="1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  <p:sp>
        <p:nvSpPr>
          <p:cNvPr id="6" name="文本框 9"/>
          <p:cNvSpPr txBox="1"/>
          <p:nvPr>
            <p:custDataLst>
              <p:tags r:id="rId1"/>
            </p:custDataLst>
          </p:nvPr>
        </p:nvSpPr>
        <p:spPr>
          <a:xfrm>
            <a:off x="121034" y="2570269"/>
            <a:ext cx="11833899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 b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医疗队调查甲状腺肿大原因：</a:t>
            </a:r>
            <a:endParaRPr kumimoji="0" lang="zh-CN" altLang="en-US" sz="2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流行的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几个地区调查结果：地理环境、经济水平各不相同，但有一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共同点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：居民食物和饮用水中</a:t>
            </a:r>
            <a:r>
              <a:rPr lang="zh-CN" altLang="en-US" sz="2400" dirty="0">
                <a:ln>
                  <a:noFill/>
                </a:ln>
                <a:solidFill>
                  <a:srgbClr val="FF33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缺碘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kumimoji="0" lang="zh-CN" altLang="en-US" sz="2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不流行的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几个地区调查结果：地理环境、经济水平各不相同，但有一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共同点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：居民食物和饮用水中</a:t>
            </a:r>
            <a:r>
              <a:rPr lang="zh-CN" altLang="en-US" sz="2400" dirty="0">
                <a:ln>
                  <a:noFill/>
                </a:ln>
                <a:solidFill>
                  <a:srgbClr val="FF33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不缺碘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kumimoji="0" lang="zh-CN" altLang="en-US" sz="2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医疗队综合上述调查情况得出结论：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缺碘是</a:t>
            </a:r>
            <a:r>
              <a:rPr lang="zh-CN" altLang="en-US" sz="2400" dirty="0">
                <a:ln>
                  <a:noFill/>
                </a:ln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产生甲状腺肿大的</a:t>
            </a:r>
            <a:r>
              <a:rPr lang="zh-CN" altLang="en-US" sz="24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原因。</a:t>
            </a:r>
          </a:p>
        </p:txBody>
      </p:sp>
    </p:spTree>
    <p:extLst>
      <p:ext uri="{BB962C8B-B14F-4D97-AF65-F5344CB8AC3E}">
        <p14:creationId xmlns:p14="http://schemas.microsoft.com/office/powerpoint/2010/main" val="473250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507" y="92668"/>
            <a:ext cx="11875911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5.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剩余法：如果已知某一复合现象与另一复合现象之间有因果联系，又知前一现象中某一部分与后一现象中某一部分有因果联系。那前一现象的剩余部分和后一现象剩余部分之间有因果联系。</a:t>
            </a:r>
            <a:endParaRPr lang="en-US" altLang="zh-CN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0389136"/>
              </p:ext>
            </p:extLst>
          </p:nvPr>
        </p:nvGraphicFramePr>
        <p:xfrm>
          <a:off x="270933" y="1862667"/>
          <a:ext cx="3962400" cy="481083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962400"/>
              </a:tblGrid>
              <a:tr h="7824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“剩余法”逻辑形式</a:t>
                      </a:r>
                      <a:endParaRPr kumimoji="0" lang="zh-C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07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</a:pP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已知复合现象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A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B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C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是复合现象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a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b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c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0" lang="en-US" altLang="zh-CN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kumimoji="0" lang="zh-CN" altLang="en-US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的原因，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</a:pPr>
                      <a:r>
                        <a:rPr lang="en-US" altLang="zh-CN" sz="28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B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</a:t>
                      </a: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b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的原因，</a:t>
                      </a:r>
                      <a:endParaRPr kumimoji="0" lang="zh-CN" altLang="en-US" sz="28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</a:pP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</a:t>
                      </a: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的原因，</a:t>
                      </a:r>
                      <a:endParaRPr kumimoji="0" lang="zh-CN" altLang="en-US" sz="28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</a:pP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D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</a:t>
                      </a: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d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的原因，</a:t>
                      </a:r>
                      <a:endParaRPr kumimoji="0" lang="zh-CN" altLang="en-US" sz="28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buNone/>
                      </a:pP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所以，</a:t>
                      </a: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A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与</a:t>
                      </a:r>
                      <a:r>
                        <a:rPr lang="en-US" altLang="zh-CN" sz="28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a</a:t>
                      </a:r>
                      <a:r>
                        <a:rPr lang="zh-CN" altLang="en-US" sz="2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有因果联系。</a:t>
                      </a:r>
                      <a:endParaRPr kumimoji="0" lang="zh-C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2" marB="45712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707465" y="1998134"/>
            <a:ext cx="724746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en-US" altLang="zh-CN" sz="2800" b="1" dirty="0"/>
              <a:t>19</a:t>
            </a:r>
            <a:r>
              <a:rPr lang="zh-CN" altLang="zh-CN" sz="2800" b="1" dirty="0"/>
              <a:t>世纪期间，人们根据万有引力定律计算出已知的各个天体对天王星的影响，从而算出了天王星运行的轨道。但观测发现，天王星实际运行的轨道与算出的轨道有些偏离，由此推断，此偏离现象是由某个尚未发现的天体的引力造成的。后来果然找到了这个天体，被命名为海王星。</a:t>
            </a:r>
          </a:p>
        </p:txBody>
      </p:sp>
    </p:spTree>
    <p:extLst>
      <p:ext uri="{BB962C8B-B14F-4D97-AF65-F5344CB8AC3E}">
        <p14:creationId xmlns:p14="http://schemas.microsoft.com/office/powerpoint/2010/main" val="1161629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3"/>
          <p:cNvSpPr/>
          <p:nvPr>
            <p:custDataLst>
              <p:tags r:id="rId1"/>
            </p:custDataLst>
          </p:nvPr>
        </p:nvSpPr>
        <p:spPr>
          <a:xfrm>
            <a:off x="204470" y="1137920"/>
            <a:ext cx="1178306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 eaLnBrk="0" fontAlgn="auto" hangingPunct="0">
              <a:lnSpc>
                <a:spcPct val="125000"/>
              </a:lnSpc>
            </a:pPr>
            <a:r>
              <a:rPr lang="en-US" sz="32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夏天雨后，人们发现雨后的晴空会出现赤、橙、黄、绿、青、蓝、紫的七色美丽彩虹。后来，在早晨的露水珠里又看到了七色彩带，在瀑布溅起的水星里，在船桨打起的浪花里也能看到类似现象。这些场合有许多不同的情况，但有一点相同，就是阳光穿射过水珠。因此，阳光穿射过水珠可能是彩虹出现的原因。这里运用的是探求因果联系方法中的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　　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endParaRPr lang="en-US" altLang="zh-CN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fontAlgn="auto" hangingPunct="0">
              <a:lnSpc>
                <a:spcPct val="125000"/>
              </a:lnSpc>
            </a:pP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A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．求同法  	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．求异法</a:t>
            </a:r>
          </a:p>
          <a:p>
            <a:pPr eaLnBrk="0" fontAlgn="auto" hangingPunct="0">
              <a:lnSpc>
                <a:spcPct val="125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C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．共变法  	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．剩余法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/>
          <p:nvPr>
            <p:custDataLst>
              <p:tags r:id="rId1"/>
            </p:custDataLst>
          </p:nvPr>
        </p:nvSpPr>
        <p:spPr>
          <a:xfrm>
            <a:off x="258445" y="973773"/>
            <a:ext cx="11019155" cy="439991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 eaLnBrk="0" fontAlgn="auto" hangingPunct="0">
              <a:lnSpc>
                <a:spcPct val="125000"/>
              </a:lnSpc>
            </a:pP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我国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著名中医孙思邈发现山区的老百姓容易得一种怪病，病人的视力在白天很正常，到了晚上，光线不足，病人就像麻雀一样什么也看不见。人们把这种病称为“雀盲眼”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学名夜盲症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。为什么有钱人不得这种病呢？这分明是穷人身上缺少点什么才引起的，他分析，这可能是穷人很少吃荤的缘故。他用动物的肝脏来治夜盲症，果然有效。材料中使用的方法是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　　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</a:p>
          <a:p>
            <a:pPr eaLnBrk="0" fontAlgn="auto" hangingPunct="0">
              <a:lnSpc>
                <a:spcPct val="125000"/>
              </a:lnSpc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A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．求同法             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B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．求异法</a:t>
            </a:r>
          </a:p>
          <a:p>
            <a:pPr eaLnBrk="0" fontAlgn="auto" hangingPunct="0">
              <a:lnSpc>
                <a:spcPct val="125000"/>
              </a:lnSpc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C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．求同求异并用法     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．共变法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384810" y="1137920"/>
            <a:ext cx="11421745" cy="37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5000"/>
              </a:lnSpc>
            </a:pP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遇难落水的人在水中最多能坚持多久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有人研究发现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会游泳的人在水温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0℃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时可以坚持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,2.5 ℃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时是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,5℃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时是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,10℃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时是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,25℃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时是一昼夜。可见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人在水中坚持的时间长短与水温高低有因果联系（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</a:p>
          <a:p>
            <a:pPr fontAlgn="auto">
              <a:lnSpc>
                <a:spcPct val="125000"/>
              </a:lnSpc>
            </a:pP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A.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求同法           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B.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求异法    </a:t>
            </a:r>
            <a:endParaRPr lang="en-US" alt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25000"/>
              </a:lnSpc>
            </a:pP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C.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剩余法           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D.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共变法</a:t>
            </a:r>
          </a:p>
        </p:txBody>
      </p:sp>
      <p:pic>
        <p:nvPicPr>
          <p:cNvPr id="7" name="New picture"/>
          <p:cNvPicPr/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671300" y="12649200"/>
            <a:ext cx="317500" cy="241300"/>
          </a:xfrm>
          <a:prstGeom prst="cube">
            <a:avLst/>
          </a:prstGeom>
        </p:spPr>
      </p:pic>
      <p:sp>
        <p:nvSpPr>
          <p:cNvPr id="38915" name="WordArt 4"/>
          <p:cNvSpPr>
            <a:spLocks noTextEdit="1"/>
          </p:cNvSpPr>
          <p:nvPr>
            <p:custDataLst>
              <p:tags r:id="rId3"/>
            </p:custDataLst>
          </p:nvPr>
        </p:nvSpPr>
        <p:spPr>
          <a:xfrm>
            <a:off x="7804362" y="3497580"/>
            <a:ext cx="1278467" cy="16171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endParaRPr lang="en-US" altLang="zh-CN" sz="4800" b="1" dirty="0">
              <a:ln w="12700" cap="flat" cmpd="sng">
                <a:solidFill>
                  <a:srgbClr val="EAEAEA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</a:gsLst>
                <a:lin ang="0" scaled="1"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8917" name="New picture"/>
          <p:cNvPicPr/>
          <p:nvPr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88700" y="104267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0577" y="451556"/>
            <a:ext cx="112098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研究发现，体育竞赛中过度紧张会影响成绩，考试中焦虑情绪会影响水平的发挥，上台演讲时紧张情绪会使人丢三落四，所以，紧张心理对临场发挥有很大的不良影响。这个推论运用的方法是（  ）。</a:t>
            </a: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A: 求同法     B: 求异法     C: 剩余法   D: 共变法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1991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0577" y="451556"/>
            <a:ext cx="11209867" cy="4149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我国科学家发现,当太阳上黑子大量出现时，长江流域的雨量就多；当太阳上黑子出现很少时，长江流域的雨量也就少。这里运用的是探求因果联系方法中的</a:t>
            </a: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A.求同法          B.求异法</a:t>
            </a: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C.共变法          D.剩余法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3799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87591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归纳推理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1.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含义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642" y="1661993"/>
            <a:ext cx="9076268" cy="198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：我们摩擦冻僵了双手，手便暖和起来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我们敲击冰冷的石块，石块能发出火光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我们用锤子不断锤击铁块，铁块的温度会升高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由此可知，物体运动能够产生热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642" y="3673115"/>
            <a:ext cx="11729157" cy="234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例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： 微型小说是有故事情节的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短篇小说是有故事情节的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中篇小说是有故事情节的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长篇小说是有故事情节的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所以，所有的小说都是有故事情节的。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69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51" y="112889"/>
            <a:ext cx="1187591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归纳推理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1.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含义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2.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分类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      </a:t>
            </a:r>
            <a:r>
              <a:rPr lang="zh-CN" altLang="en-US" sz="3200" b="1" dirty="0" smtClean="0"/>
              <a:t>完全归纳推理</a:t>
            </a: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（必然推理）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                        </a:t>
            </a:r>
            <a:r>
              <a:rPr lang="zh-CN" altLang="en-US" sz="3200" b="1" dirty="0" smtClean="0"/>
              <a:t>简单枚举归纳推理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 </a:t>
            </a:r>
            <a:r>
              <a:rPr lang="en-US" altLang="zh-CN" sz="3200" b="1" dirty="0" smtClean="0"/>
              <a:t>     </a:t>
            </a:r>
            <a:r>
              <a:rPr lang="zh-CN" altLang="en-US" sz="3200" b="1" dirty="0" smtClean="0"/>
              <a:t>不完全归纳推理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      </a:t>
            </a: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（或然推理）         </a:t>
            </a:r>
            <a:r>
              <a:rPr lang="zh-CN" altLang="en-US" sz="3200" b="1" dirty="0" smtClean="0"/>
              <a:t>科学归纳推理 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        </a:t>
            </a:r>
            <a:endParaRPr lang="zh-CN" altLang="en-US" sz="3200" b="1" dirty="0"/>
          </a:p>
        </p:txBody>
      </p:sp>
      <p:sp>
        <p:nvSpPr>
          <p:cNvPr id="5" name="左大括号 4"/>
          <p:cNvSpPr/>
          <p:nvPr/>
        </p:nvSpPr>
        <p:spPr>
          <a:xfrm>
            <a:off x="784576" y="2790545"/>
            <a:ext cx="485424" cy="160083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" name="左大括号 5"/>
          <p:cNvSpPr/>
          <p:nvPr/>
        </p:nvSpPr>
        <p:spPr>
          <a:xfrm>
            <a:off x="4329285" y="3376472"/>
            <a:ext cx="485424" cy="17486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405283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89" y="216848"/>
            <a:ext cx="1187591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）完全归纳推理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①</a:t>
            </a:r>
            <a:r>
              <a:rPr lang="zh-CN" altLang="en-US" sz="2800" b="1" dirty="0" smtClean="0">
                <a:latin typeface="Calibri"/>
                <a:cs typeface="Calibri"/>
              </a:rPr>
              <a:t>含义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Calibri"/>
                <a:cs typeface="Calibri"/>
              </a:rPr>
              <a:t>（</a:t>
            </a:r>
            <a:r>
              <a:rPr lang="en-US" altLang="zh-CN" sz="2800" b="1" dirty="0" smtClean="0"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latin typeface="Calibri"/>
                <a:cs typeface="Calibri"/>
              </a:rPr>
              <a:t>）不完全归纳推理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①</a:t>
            </a:r>
            <a:r>
              <a:rPr lang="zh-CN" altLang="en-US" sz="2800" b="1" dirty="0" smtClean="0">
                <a:latin typeface="Calibri"/>
                <a:cs typeface="Calibri"/>
              </a:rPr>
              <a:t>含义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altLang="zh-CN" sz="2800" b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altLang="zh-CN" sz="2800" b="1" dirty="0" smtClean="0"/>
          </a:p>
          <a:p>
            <a:pPr>
              <a:lnSpc>
                <a:spcPct val="150000"/>
              </a:lnSpc>
            </a:pP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85491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642" y="352481"/>
            <a:ext cx="9076268" cy="198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：我们摩擦冻僵了双手，手便暖和起来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我们敲击冰冷的石块，石块能发出火光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我们用锤子不断锤击铁块，铁块的温度会升高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ts val="38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由此可知，物体运动能够产生热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641" y="3018359"/>
            <a:ext cx="11729157" cy="234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例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： 微型小说是有故事情节的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短篇小说是有故事情节的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中篇小说是有故事情节的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长篇小说是有故事情节的</a:t>
            </a:r>
            <a:endParaRPr lang="en-US" altLang="zh-CN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所以，所有的小说都是有故事情节的。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21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87" y="92669"/>
            <a:ext cx="11875911" cy="7761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）完全归纳推理</a:t>
            </a:r>
            <a:endParaRPr lang="en-US" altLang="zh-CN" sz="2800" b="1" dirty="0" smtClean="0"/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①</a:t>
            </a:r>
            <a:r>
              <a:rPr lang="zh-CN" altLang="en-US" sz="2800" b="1" dirty="0" smtClean="0">
                <a:latin typeface="Calibri"/>
                <a:cs typeface="Calibri"/>
              </a:rPr>
              <a:t>含义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②</a:t>
            </a:r>
            <a:r>
              <a:rPr lang="zh-CN" altLang="en-US" sz="2800" b="1" dirty="0" smtClean="0">
                <a:latin typeface="Calibri"/>
                <a:cs typeface="Calibri"/>
              </a:rPr>
              <a:t>特征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③</a:t>
            </a:r>
            <a:r>
              <a:rPr lang="zh-CN" altLang="en-US" sz="2800" b="1" dirty="0" smtClean="0">
                <a:latin typeface="Calibri"/>
                <a:cs typeface="Calibri"/>
              </a:rPr>
              <a:t>局限性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④</a:t>
            </a:r>
            <a:r>
              <a:rPr lang="zh-CN" altLang="en-US" sz="2800" b="1" dirty="0" smtClean="0">
                <a:latin typeface="Calibri"/>
                <a:cs typeface="Calibri"/>
              </a:rPr>
              <a:t>如何提高完全归纳推理的可靠性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en-US" sz="2800" b="1" dirty="0" smtClean="0">
                <a:latin typeface="Calibri"/>
                <a:cs typeface="Calibri"/>
              </a:rPr>
              <a:t>（</a:t>
            </a:r>
            <a:r>
              <a:rPr lang="en-US" altLang="zh-CN" sz="2800" b="1" dirty="0" smtClean="0"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latin typeface="Calibri"/>
                <a:cs typeface="Calibri"/>
              </a:rPr>
              <a:t>）不完全归纳推理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①</a:t>
            </a:r>
            <a:r>
              <a:rPr lang="zh-CN" altLang="en-US" sz="2800" b="1" dirty="0" smtClean="0">
                <a:latin typeface="Calibri"/>
                <a:cs typeface="Calibri"/>
              </a:rPr>
              <a:t>含义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②</a:t>
            </a:r>
            <a:r>
              <a:rPr lang="zh-CN" altLang="en-US" sz="2800" b="1" dirty="0">
                <a:latin typeface="Calibri"/>
                <a:cs typeface="Calibri"/>
              </a:rPr>
              <a:t>依据</a:t>
            </a:r>
            <a:endParaRPr lang="en-US" altLang="zh-CN" sz="2800" b="1" dirty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③</a:t>
            </a:r>
            <a:r>
              <a:rPr lang="zh-CN" altLang="en-US" sz="2800" b="1" dirty="0" smtClean="0">
                <a:latin typeface="Calibri"/>
                <a:cs typeface="Calibri"/>
              </a:rPr>
              <a:t>特征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en-US" sz="2800" b="1" dirty="0" smtClean="0">
                <a:latin typeface="Calibri"/>
                <a:cs typeface="Calibri"/>
              </a:rPr>
              <a:t>④分类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zh-CN" sz="2800" b="1" dirty="0" smtClean="0">
                <a:latin typeface="Calibri"/>
                <a:cs typeface="Calibri"/>
              </a:rPr>
              <a:t>⑤</a:t>
            </a:r>
            <a:r>
              <a:rPr lang="zh-CN" altLang="en-US" sz="2800" b="1" dirty="0" smtClean="0">
                <a:latin typeface="Calibri"/>
                <a:cs typeface="Calibri"/>
              </a:rPr>
              <a:t>如何提高不完全归纳推理的可靠性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/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08976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3622" y="0"/>
            <a:ext cx="6084288" cy="2936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：麻雀</a:t>
            </a:r>
            <a:r>
              <a:rPr lang="zh-CN" altLang="en-US" sz="2800" b="1" dirty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是卵生的。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燕子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是卵生的。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大雁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是卵生的。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老鹰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是卵生的。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麻雀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、燕子、大雁、老鹰都是鸟。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2800" b="1" dirty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所以，所有的鸟都是卵生的。</a:t>
            </a:r>
          </a:p>
        </p:txBody>
      </p:sp>
      <p:sp>
        <p:nvSpPr>
          <p:cNvPr id="4" name="内容占位符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03622" y="3042301"/>
            <a:ext cx="11130421" cy="3731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b="1" dirty="0" smtClean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金受热后体积膨胀，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银受热后体积膨胀，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铜受热后体积膨胀，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铁受热后体积膨胀，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因为金属受热后分子的凝聚力减弱，分子运动加速，分子彼此距   </a:t>
            </a:r>
            <a:endParaRPr lang="en-US" altLang="zh-CN" b="1" dirty="0">
              <a:solidFill>
                <a:srgbClr val="0C2BE6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b="1" dirty="0">
                <a:solidFill>
                  <a:srgbClr val="0C2BE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离加大，从而导致膨胀。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而金、银、铜、铁都是金属，</a:t>
            </a:r>
            <a:endParaRPr lang="en-US" altLang="zh-CN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所以，所有金属受热后体积都膨胀。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8844" y="256476"/>
            <a:ext cx="54751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#</a:t>
            </a:r>
            <a:r>
              <a:rPr lang="zh-CN" altLang="en-US" sz="2400" b="1" dirty="0" smtClean="0"/>
              <a:t>科学归纳推理要比简单枚举归纳推理更可靠。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#</a:t>
            </a:r>
            <a:r>
              <a:rPr lang="zh-CN" altLang="en-US" sz="2400" b="1" dirty="0" smtClean="0"/>
              <a:t>只根据一两件事实材料就简单地得出一般性结论，还认为结论一定可靠，这样的不完全归纳推理犯有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“轻率概括”</a:t>
            </a:r>
            <a:r>
              <a:rPr lang="zh-CN" altLang="en-US" sz="2400" b="1" dirty="0" smtClean="0"/>
              <a:t>的逻辑错误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99767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87" y="92669"/>
            <a:ext cx="11875911" cy="894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Calibri"/>
                <a:cs typeface="Calibri"/>
              </a:rPr>
              <a:t>如何提高不完全归纳推理的可靠性？</a:t>
            </a:r>
            <a:endParaRPr lang="en-US" altLang="zh-CN" sz="3200" b="1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2800" b="1" dirty="0" smtClean="0">
                <a:latin typeface="Calibri"/>
                <a:cs typeface="Calibri"/>
              </a:rPr>
              <a:t>1.</a:t>
            </a:r>
            <a:r>
              <a:rPr lang="zh-CN" altLang="en-US" sz="2800" b="1" dirty="0" smtClean="0">
                <a:latin typeface="Calibri"/>
                <a:cs typeface="Calibri"/>
              </a:rPr>
              <a:t>通过考察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cs typeface="Calibri"/>
              </a:rPr>
              <a:t>更多</a:t>
            </a:r>
            <a:r>
              <a:rPr lang="zh-CN" altLang="en-US" sz="2800" b="1" dirty="0" smtClean="0">
                <a:latin typeface="Calibri"/>
                <a:cs typeface="Calibri"/>
              </a:rPr>
              <a:t>的认识对象</a:t>
            </a: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2800" b="1" dirty="0" smtClean="0">
                <a:latin typeface="Calibri"/>
                <a:cs typeface="Calibri"/>
              </a:rPr>
              <a:t>2.</a:t>
            </a:r>
            <a:r>
              <a:rPr lang="zh-CN" altLang="en-US" sz="2800" b="1" dirty="0" smtClean="0">
                <a:latin typeface="Calibri"/>
                <a:cs typeface="Calibri"/>
              </a:rPr>
              <a:t>分析认识对象与有关现象之间的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cs typeface="Calibri"/>
              </a:rPr>
              <a:t>因果关系</a:t>
            </a:r>
            <a:endParaRPr lang="en-US" altLang="zh-CN" sz="32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32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Calibri"/>
                <a:cs typeface="Calibri"/>
              </a:rPr>
              <a:t>★</a:t>
            </a:r>
            <a:r>
              <a:rPr lang="zh-CN" altLang="en-US" sz="3200" b="1" dirty="0" smtClean="0">
                <a:solidFill>
                  <a:srgbClr val="0070C0"/>
                </a:solidFill>
                <a:latin typeface="Calibri"/>
                <a:cs typeface="Calibri"/>
              </a:rPr>
              <a:t>常用</a:t>
            </a:r>
            <a:r>
              <a:rPr lang="zh-CN" altLang="en-US" sz="3200" b="1" dirty="0">
                <a:solidFill>
                  <a:srgbClr val="0070C0"/>
                </a:solidFill>
                <a:latin typeface="Calibri"/>
                <a:cs typeface="Calibri"/>
              </a:rPr>
              <a:t>的探究因果联系的</a:t>
            </a:r>
            <a:r>
              <a:rPr lang="zh-CN" altLang="en-US" sz="3200" b="1" dirty="0" smtClean="0">
                <a:solidFill>
                  <a:srgbClr val="0070C0"/>
                </a:solidFill>
                <a:latin typeface="Calibri"/>
                <a:cs typeface="Calibri"/>
              </a:rPr>
              <a:t>方法</a:t>
            </a:r>
            <a:endParaRPr lang="en-US" altLang="zh-CN" sz="3200" b="1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3200" b="1" dirty="0" smtClean="0">
                <a:latin typeface="Calibri"/>
                <a:cs typeface="Calibri"/>
              </a:rPr>
              <a:t>1.</a:t>
            </a:r>
            <a:r>
              <a:rPr lang="zh-CN" altLang="en-US" sz="3200" b="1" dirty="0" smtClean="0">
                <a:latin typeface="Calibri"/>
                <a:cs typeface="Calibri"/>
              </a:rPr>
              <a:t>求同法</a:t>
            </a:r>
            <a:endParaRPr lang="en-US" altLang="zh-CN" sz="32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3200" b="1" dirty="0" smtClean="0">
                <a:latin typeface="Calibri"/>
                <a:cs typeface="Calibri"/>
              </a:rPr>
              <a:t>2.</a:t>
            </a:r>
            <a:r>
              <a:rPr lang="zh-CN" altLang="en-US" sz="3200" b="1" dirty="0" smtClean="0">
                <a:latin typeface="Calibri"/>
                <a:cs typeface="Calibri"/>
              </a:rPr>
              <a:t>求异法</a:t>
            </a:r>
            <a:endParaRPr lang="en-US" altLang="zh-CN" sz="32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3200" b="1" dirty="0" smtClean="0">
                <a:latin typeface="Calibri"/>
                <a:cs typeface="Calibri"/>
              </a:rPr>
              <a:t>3.</a:t>
            </a:r>
            <a:r>
              <a:rPr lang="zh-CN" altLang="en-US" sz="3200" b="1" dirty="0" smtClean="0">
                <a:latin typeface="Calibri"/>
                <a:cs typeface="Calibri"/>
              </a:rPr>
              <a:t>共变法</a:t>
            </a:r>
            <a:endParaRPr lang="en-US" altLang="zh-CN" sz="32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3200" b="1" dirty="0" smtClean="0">
                <a:latin typeface="Calibri"/>
                <a:cs typeface="Calibri"/>
              </a:rPr>
              <a:t>4.</a:t>
            </a:r>
            <a:r>
              <a:rPr lang="zh-CN" altLang="en-US" sz="3200" b="1" dirty="0" smtClean="0">
                <a:latin typeface="Calibri"/>
                <a:cs typeface="Calibri"/>
              </a:rPr>
              <a:t>求同求异并用法</a:t>
            </a:r>
            <a:endParaRPr lang="en-US" altLang="zh-CN" sz="32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r>
              <a:rPr lang="en-US" altLang="zh-CN" sz="3200" b="1" dirty="0" smtClean="0">
                <a:latin typeface="Calibri"/>
                <a:cs typeface="Calibri"/>
              </a:rPr>
              <a:t>5.</a:t>
            </a:r>
            <a:r>
              <a:rPr lang="zh-CN" altLang="en-US" sz="3200" b="1" dirty="0" smtClean="0">
                <a:latin typeface="Calibri"/>
                <a:cs typeface="Calibri"/>
              </a:rPr>
              <a:t>剩余法</a:t>
            </a:r>
            <a:endParaRPr lang="en-US" altLang="zh-CN" sz="32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32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32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/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77231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87" y="92669"/>
            <a:ext cx="11875911" cy="658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1.</a:t>
            </a:r>
            <a:r>
              <a:rPr lang="zh-CN" altLang="en-US" sz="2800" b="1" dirty="0">
                <a:solidFill>
                  <a:srgbClr val="0070C0"/>
                </a:solidFill>
                <a:latin typeface="Calibri"/>
                <a:cs typeface="Calibri"/>
              </a:rPr>
              <a:t>求同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法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: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某个现象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中出现，在场合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中也出现，而场合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中只有一个因素</a:t>
            </a:r>
            <a:r>
              <a:rPr lang="en-US" altLang="zh-CN" sz="2800" b="1" dirty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是相同的，其他因素都不相同。那因素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之间存在因果联系。</a:t>
            </a:r>
            <a:endParaRPr lang="en-US" altLang="zh-CN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32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/>
          </a:p>
          <a:p>
            <a:pPr>
              <a:lnSpc>
                <a:spcPts val="46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Calibri"/>
                <a:cs typeface="Calibri"/>
              </a:rPr>
              <a:t>2.</a:t>
            </a:r>
            <a:r>
              <a:rPr lang="zh-CN" altLang="en-US" sz="2800" b="1" dirty="0">
                <a:solidFill>
                  <a:srgbClr val="0070C0"/>
                </a:solidFill>
                <a:latin typeface="Calibri"/>
                <a:cs typeface="Calibri"/>
              </a:rPr>
              <a:t>求异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法：某个现象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中出现，但是在场合 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中没有出现，而场合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其他因素都相同，只有一个因素</a:t>
            </a:r>
            <a:r>
              <a:rPr lang="en-US" altLang="zh-CN" sz="2800" b="1" dirty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在场合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中有，而场合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2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中没有，因素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>
                <a:solidFill>
                  <a:srgbClr val="0070C0"/>
                </a:solidFill>
                <a:latin typeface="Calibri"/>
                <a:cs typeface="Calibri"/>
              </a:rPr>
              <a:t>与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现象</a:t>
            </a:r>
            <a:r>
              <a:rPr lang="en-US" altLang="zh-CN" sz="2800" b="1" dirty="0" smtClean="0">
                <a:solidFill>
                  <a:srgbClr val="0070C0"/>
                </a:solidFill>
                <a:latin typeface="Calibri"/>
                <a:cs typeface="Calibri"/>
              </a:rPr>
              <a:t>A</a:t>
            </a:r>
            <a:r>
              <a:rPr lang="zh-CN" altLang="en-US" sz="2800" b="1" dirty="0" smtClean="0">
                <a:solidFill>
                  <a:srgbClr val="0070C0"/>
                </a:solidFill>
                <a:latin typeface="Calibri"/>
                <a:cs typeface="Calibri"/>
              </a:rPr>
              <a:t>之间存在因果联系。</a:t>
            </a:r>
            <a:endParaRPr lang="en-US" altLang="zh-CN" sz="28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lnSpc>
                <a:spcPts val="4600"/>
              </a:lnSpc>
            </a:pPr>
            <a:endParaRPr lang="en-US" altLang="zh-CN" sz="2800" b="1" dirty="0" smtClean="0"/>
          </a:p>
          <a:p>
            <a:pPr>
              <a:lnSpc>
                <a:spcPts val="4600"/>
              </a:lnSpc>
            </a:pPr>
            <a:endParaRPr lang="zh-CN" altLang="en-US" sz="2800" b="1" dirty="0"/>
          </a:p>
        </p:txBody>
      </p:sp>
      <p:sp>
        <p:nvSpPr>
          <p:cNvPr id="3" name="文本框 4"/>
          <p:cNvSpPr txBox="1"/>
          <p:nvPr>
            <p:custDataLst>
              <p:tags r:id="rId1"/>
            </p:custDataLst>
          </p:nvPr>
        </p:nvSpPr>
        <p:spPr>
          <a:xfrm>
            <a:off x="112887" y="1905985"/>
            <a:ext cx="11875911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 b="1"/>
            </a:lvl1pPr>
          </a:lstStyle>
          <a:p>
            <a:pPr lvl="0" algn="just" fontAlgn="auto">
              <a:lnSpc>
                <a:spcPct val="125000"/>
              </a:lnSpc>
            </a:pPr>
            <a:r>
              <a:rPr sz="2400" noProof="0" dirty="0" smtClean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甲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、乙、丙、丁四户人家都报告说，</a:t>
            </a:r>
            <a:r>
              <a:rPr sz="2400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家人发生了</a:t>
            </a:r>
            <a:r>
              <a:rPr sz="2400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呕吐、昏迷现象。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警察发现，这些住户的</a:t>
            </a:r>
            <a:r>
              <a:rPr sz="2400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居住条件各不相同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饮食也不同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，中毒者的</a:t>
            </a:r>
            <a:r>
              <a:rPr sz="2400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年龄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sz="2400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健康情况也不同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，但</a:t>
            </a:r>
            <a:r>
              <a:rPr sz="2400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有一个情况是共同的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，他们</a:t>
            </a:r>
            <a:r>
              <a:rPr sz="2400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同饮一口井的水</a:t>
            </a:r>
            <a:r>
              <a:rPr sz="2400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。井水可能是引起呕吐、昏迷的原因。</a:t>
            </a:r>
            <a:endParaRPr lang="zh-CN" altLang="en-US" sz="2400" noProof="0" dirty="0">
              <a:ln w="1905"/>
              <a:solidFill>
                <a:srgbClr val="2D6C03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99"/>
          <p:cNvSpPr txBox="1"/>
          <p:nvPr>
            <p:custDataLst>
              <p:tags r:id="rId2"/>
            </p:custDataLst>
          </p:nvPr>
        </p:nvSpPr>
        <p:spPr bwMode="auto">
          <a:xfrm>
            <a:off x="112887" y="5372080"/>
            <a:ext cx="11966224" cy="1485920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9pPr>
          </a:lstStyle>
          <a:p>
            <a:pPr algn="just" fontAlgn="auto" hangingPunct="0">
              <a:lnSpc>
                <a:spcPct val="130000"/>
              </a:lnSpc>
            </a:pPr>
            <a:r>
              <a:rPr lang="en-US" altLang="zh-CN" sz="2400" b="1" dirty="0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在新疆天山深处一个解放军哨所驻地毒蛇很多,经常爬到房间里来捣乱，而当地哈萨克族人家里从来没有发现过蛇。战士们发现</a:t>
            </a:r>
            <a:r>
              <a:rPr sz="2400" b="1" u="sng" noProof="0" dirty="0">
                <a:ln w="1905"/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哈萨克族人家里就是比哨所多鹅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400" b="1" u="sng" noProof="0" dirty="0">
                <a:ln w="1905"/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其他居住条件与哨所一样</a:t>
            </a:r>
            <a:r>
              <a:rPr sz="2400" b="1" noProof="0" dirty="0">
                <a:ln w="1905"/>
                <a:solidFill>
                  <a:srgbClr val="2D6C03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。于是，战士们就买四只鹅养起来，哨所里再也没发现过毒蛇。</a:t>
            </a:r>
          </a:p>
        </p:txBody>
      </p:sp>
    </p:spTree>
    <p:extLst>
      <p:ext uri="{BB962C8B-B14F-4D97-AF65-F5344CB8AC3E}">
        <p14:creationId xmlns:p14="http://schemas.microsoft.com/office/powerpoint/2010/main" val="95049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DY4OTU4YjRkZTQxZmMzYmIxNTI1NjAzNGI2MjRlYjc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3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6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7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7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8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2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8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9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7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8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6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6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6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7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67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3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9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5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6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6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7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7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3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3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0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4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4"/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5"/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9"/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5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7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7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7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5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8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 charset="-122"/>
        <a:cs typeface="Arial"/>
      </a:majorFont>
      <a:minorFont>
        <a:latin typeface="Arial"/>
        <a:ea typeface="微软雅黑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1563</Words>
  <Application>Microsoft Office PowerPoint</Application>
  <PresentationFormat>自定义</PresentationFormat>
  <Paragraphs>118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PC</cp:lastModifiedBy>
  <cp:revision>30</cp:revision>
  <cp:lastPrinted>2022-05-23T16:58:32Z</cp:lastPrinted>
  <dcterms:created xsi:type="dcterms:W3CDTF">2022-05-23T16:58:32Z</dcterms:created>
  <dcterms:modified xsi:type="dcterms:W3CDTF">2022-05-31T08:47:20Z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