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heme/theme2.xml" ContentType="application/vnd.openxmlformats-officedocument.them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94" r:id="rId2"/>
    <p:sldId id="295" r:id="rId3"/>
    <p:sldId id="296" r:id="rId4"/>
    <p:sldId id="297" r:id="rId5"/>
    <p:sldId id="298" r:id="rId6"/>
    <p:sldId id="299" r:id="rId7"/>
    <p:sldId id="300" r:id="rId8"/>
    <p:sldId id="301" r:id="rId9"/>
  </p:sldIdLst>
  <p:sldSz cx="12192000" cy="6858000"/>
  <p:notesSz cx="7104063" cy="10234613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1" autoAdjust="0"/>
    <p:restoredTop sz="94660"/>
  </p:normalViewPr>
  <p:slideViewPr>
    <p:cSldViewPr snapToGrid="0">
      <p:cViewPr>
        <p:scale>
          <a:sx n="80" d="100"/>
          <a:sy n="80" d="100"/>
        </p:scale>
        <p:origin x="-318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2" Type="http://schemas.openxmlformats.org/officeDocument/2006/relationships/tags" Target="../tags/tag56.xml"/><Relationship Id="rId1" Type="http://schemas.openxmlformats.org/officeDocument/2006/relationships/theme" Target="../theme/theme2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783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9.xml"/><Relationship Id="rId4" Type="http://schemas.openxmlformats.org/officeDocument/2006/relationships/tags" Target="../tags/tag18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7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1.xml"/><Relationship Id="rId4" Type="http://schemas.openxmlformats.org/officeDocument/2006/relationships/tags" Target="../tags/tag5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  <p:custDataLst>
              <p:tags r:id="rId1"/>
            </p:custDataLst>
          </p:nvPr>
        </p:nvSpPr>
        <p:spPr>
          <a:xfrm>
            <a:off x="838200" y="365125"/>
            <a:ext cx="105156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186774" y="1778438"/>
            <a:ext cx="4873574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1186774" y="2665379"/>
            <a:ext cx="4873574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6256938" y="1778438"/>
            <a:ext cx="4897576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56938" y="2665379"/>
            <a:ext cx="4897576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9788" y="457200"/>
            <a:ext cx="416534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839788" y="2057400"/>
            <a:ext cx="416534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288E0-7875-42C4-84C8-98DBBD3BF4D2}" type="datetimeFigureOut">
              <a:rPr lang="zh-CN" altLang="en-US" smtClean="0"/>
              <a:t>2022/5/13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17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封面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28BA76F-6595-4878-B51E-000D76AE9FD7}"/>
              </a:ext>
            </a:extLst>
          </p:cNvPr>
          <p:cNvPicPr>
            <a:picLocks noChangeAspect="1"/>
          </p:cNvPicPr>
          <p:nvPr userDrawn="1">
            <p:custDataLst>
              <p:tags r:id="rId12"/>
            </p:custDataLst>
          </p:nvPr>
        </p:nvPicPr>
        <p:blipFill>
          <a:blip r:embed="rId15"/>
          <a:srcRect l="10872" t="231" r="8102" b="-231"/>
          <a:stretch>
            <a:fillRect/>
          </a:stretch>
        </p:blipFill>
        <p:spPr>
          <a:xfrm>
            <a:off x="-6985" y="-11430"/>
            <a:ext cx="12186285" cy="6880225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A2B9E96B-C7A3-469D-980A-B3578E596F42}"/>
              </a:ext>
            </a:extLst>
          </p:cNvPr>
          <p:cNvSpPr/>
          <p:nvPr userDrawn="1">
            <p:custDataLst>
              <p:tags r:id="rId13"/>
            </p:custDataLst>
          </p:nvPr>
        </p:nvSpPr>
        <p:spPr>
          <a:xfrm>
            <a:off x="114300" y="121920"/>
            <a:ext cx="11940540" cy="65760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73743875" descr="学科网 zxxk.com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6"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631" y="213756"/>
            <a:ext cx="11756572" cy="6365174"/>
          </a:xfrm>
        </p:spPr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抽象思维的思维形式：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zh-CN" altLang="en-US" b="1" dirty="0" smtClean="0"/>
              <a:t>概念、判断、推理</a:t>
            </a:r>
            <a:endParaRPr lang="en-US" altLang="zh-CN" sz="3200" b="1" dirty="0" smtClean="0"/>
          </a:p>
          <a:p>
            <a:pPr marL="0" indent="0">
              <a:lnSpc>
                <a:spcPts val="38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概念的含义：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zh-CN" altLang="en-US" b="1" dirty="0" smtClean="0"/>
              <a:t>通过揭示事物的本质属性而反映事物的思维形式</a:t>
            </a:r>
            <a:endParaRPr lang="en-US" altLang="zh-CN" sz="3200" b="1" dirty="0" smtClean="0"/>
          </a:p>
          <a:p>
            <a:pPr marL="0" indent="0">
              <a:lnSpc>
                <a:spcPts val="38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概念的基本特征：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zh-CN" altLang="en-US" b="1" dirty="0" smtClean="0"/>
              <a:t>内涵和外延</a:t>
            </a:r>
            <a:endParaRPr lang="en-US" altLang="zh-CN" b="1" dirty="0" smtClean="0"/>
          </a:p>
          <a:p>
            <a:pPr marL="0" indent="0">
              <a:lnSpc>
                <a:spcPts val="38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内涵：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800"/>
              </a:lnSpc>
              <a:buNone/>
            </a:pPr>
            <a:r>
              <a:rPr lang="zh-CN" altLang="en-US" b="1" dirty="0" smtClean="0"/>
              <a:t>揭示事物的本质属性、反映事物“质”的规定性，反映的是事物“是什么”</a:t>
            </a:r>
            <a:endParaRPr lang="en-US" altLang="zh-CN" b="1" dirty="0" smtClean="0"/>
          </a:p>
          <a:p>
            <a:pPr marL="0" indent="0">
              <a:lnSpc>
                <a:spcPts val="38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外延</a:t>
            </a:r>
            <a:r>
              <a:rPr lang="en-US" altLang="zh-CN" sz="32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0" indent="0">
              <a:lnSpc>
                <a:spcPts val="3800"/>
              </a:lnSpc>
              <a:buNone/>
            </a:pPr>
            <a:r>
              <a:rPr lang="zh-CN" altLang="en-US" b="1" dirty="0" smtClean="0"/>
              <a:t>揭示概念的范围，反映事物“量”的规定性，反映的是事物“有哪些”</a:t>
            </a: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33958236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631" y="213756"/>
            <a:ext cx="11756572" cy="6365174"/>
          </a:xfrm>
        </p:spPr>
        <p:txBody>
          <a:bodyPr/>
          <a:lstStyle/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外延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关系分类：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 smtClean="0"/>
              <a:t>相容关系和不相容关系</a:t>
            </a:r>
            <a:endParaRPr lang="en-US" altLang="zh-CN" b="1" dirty="0" smtClean="0"/>
          </a:p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相容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关系：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/>
              <a:t>全</a:t>
            </a:r>
            <a:r>
              <a:rPr lang="zh-CN" altLang="en-US" b="1" dirty="0"/>
              <a:t>同关系、属种关系、种属关系、交叉关系</a:t>
            </a:r>
            <a:endParaRPr lang="en-US" altLang="zh-CN" b="1" dirty="0"/>
          </a:p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不相容关系：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/>
              <a:t>又</a:t>
            </a:r>
            <a:r>
              <a:rPr lang="zh-CN" altLang="en-US" b="1" dirty="0"/>
              <a:t>叫全异关系。两种特殊：矛盾关系和反对关系</a:t>
            </a:r>
            <a:endParaRPr lang="en-US" altLang="zh-CN" b="1" dirty="0"/>
          </a:p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明确概念的方法：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/>
              <a:t>明确内涵与明确外延</a:t>
            </a:r>
            <a:endParaRPr lang="en-US" altLang="zh-CN" b="1" dirty="0"/>
          </a:p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明确内涵的方法：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/>
              <a:t>定义</a:t>
            </a:r>
            <a:endParaRPr lang="en-US" altLang="zh-CN" b="1" dirty="0"/>
          </a:p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明确外延的方法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/>
              <a:t>划分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4323721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631" y="213756"/>
            <a:ext cx="11756572" cy="6365174"/>
          </a:xfrm>
        </p:spPr>
        <p:txBody>
          <a:bodyPr/>
          <a:lstStyle/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定义构成：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 smtClean="0"/>
              <a:t>被定义项、定义联项、定义项</a:t>
            </a:r>
            <a:endParaRPr lang="en-US" altLang="zh-CN" b="1" dirty="0" smtClean="0"/>
          </a:p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定义</a:t>
            </a: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的</a:t>
            </a: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最基本、最常用的的方法：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 smtClean="0"/>
              <a:t>种差加属概念</a:t>
            </a:r>
            <a:endParaRPr lang="en-US" altLang="zh-CN" b="1" dirty="0" smtClean="0"/>
          </a:p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定义存在哪些逻辑错误：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 smtClean="0"/>
              <a:t>定义过宽、定义过窄、同语反复、循环定义、否定定义、比喻定义</a:t>
            </a:r>
            <a:endParaRPr lang="en-US" altLang="zh-CN" b="1" dirty="0" smtClean="0"/>
          </a:p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划分的构成：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/>
              <a:t>母</a:t>
            </a:r>
            <a:r>
              <a:rPr lang="zh-CN" altLang="en-US" b="1" dirty="0" smtClean="0"/>
              <a:t>项加子项</a:t>
            </a:r>
            <a:endParaRPr lang="en-US" altLang="zh-CN" b="1" dirty="0" smtClean="0"/>
          </a:p>
          <a:p>
            <a:pPr marL="0" indent="0">
              <a:lnSpc>
                <a:spcPts val="32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划分存在哪些逻辑错误：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zh-CN" altLang="en-US" b="1" dirty="0" smtClean="0"/>
              <a:t>划分标准不一、越级划分、划分不全、多出子项</a:t>
            </a: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728722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631" y="213756"/>
            <a:ext cx="11756572" cy="6365174"/>
          </a:xfrm>
        </p:spPr>
        <p:txBody>
          <a:bodyPr/>
          <a:lstStyle/>
          <a:p>
            <a:pPr marL="0" indent="0">
              <a:lnSpc>
                <a:spcPts val="2900"/>
              </a:lnSpc>
              <a:buNone/>
            </a:pP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一、判断的含义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判断就是对认识对象有所断定的思维形式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sz="3200" b="1" dirty="0">
                <a:solidFill>
                  <a:schemeClr val="accent1">
                    <a:lumMod val="75000"/>
                  </a:schemeClr>
                </a:solidFill>
              </a:rPr>
              <a:t>二、判断的基本特征</a:t>
            </a:r>
            <a:endParaRPr lang="en-US" altLang="zh-CN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2900"/>
              </a:lnSpc>
              <a:buNone/>
            </a:pPr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zh-CN" altLang="en-US" b="1" dirty="0" smtClean="0">
                <a:solidFill>
                  <a:schemeClr val="accent2">
                    <a:lumMod val="75000"/>
                  </a:schemeClr>
                </a:solidFill>
              </a:rPr>
              <a:t>对认识对象有所断定。</a:t>
            </a:r>
            <a:endParaRPr lang="en-US" altLang="zh-CN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断定的方式有两种：肯定和否定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判断分为肯定判断和否定判断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“这个学生成绩好”、“这个学生成绩不好”、“这个学生成绩怎么样”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判断不一定非得是陈述句。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如：这个学生成绩 难道不好吗？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肯定判断不等于真判断；否定判断不等于假判断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</a:rPr>
              <a:t>判断有真假之分。</a:t>
            </a:r>
            <a:endParaRPr lang="en-US" altLang="zh-CN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/>
              <a:t>真</a:t>
            </a:r>
            <a:r>
              <a:rPr lang="zh-CN" altLang="en-US" b="1" dirty="0" smtClean="0"/>
              <a:t>判断：符合认识对象的实际情况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假判断：不符合认识对象的实际情况</a:t>
            </a:r>
            <a:endParaRPr lang="en-US" altLang="zh-CN" b="1" dirty="0" smtClean="0"/>
          </a:p>
          <a:p>
            <a:pPr marL="0" indent="0">
              <a:lnSpc>
                <a:spcPts val="3200"/>
              </a:lnSpc>
              <a:buNone/>
            </a:pPr>
            <a:endParaRPr lang="en-US" altLang="zh-CN" b="1" dirty="0" smtClean="0"/>
          </a:p>
          <a:p>
            <a:pPr marL="0" indent="0">
              <a:lnSpc>
                <a:spcPts val="3200"/>
              </a:lnSpc>
              <a:buNone/>
            </a:pP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23505445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631" y="213756"/>
            <a:ext cx="11756572" cy="6365174"/>
          </a:xfrm>
        </p:spPr>
        <p:txBody>
          <a:bodyPr/>
          <a:lstStyle/>
          <a:p>
            <a:pPr marL="0" indent="0">
              <a:lnSpc>
                <a:spcPts val="2900"/>
              </a:lnSpc>
              <a:buNone/>
            </a:pPr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</a:rPr>
              <a:t>两个特征之间的关系</a:t>
            </a:r>
            <a:endParaRPr lang="en-US" altLang="zh-CN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/>
              <a:t>有</a:t>
            </a:r>
            <a:r>
              <a:rPr lang="zh-CN" altLang="en-US" b="1" dirty="0" smtClean="0"/>
              <a:t>断定就会有真假，两个基本特征相互联系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原因</a:t>
            </a:r>
            <a:r>
              <a:rPr lang="en-US" altLang="zh-CN" b="1" dirty="0" smtClean="0"/>
              <a:t>:</a:t>
            </a: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）判断的来源：实践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）判断真假的检验标准：实践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三、判断的表达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判断是通过语句来表达。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判断是语句的思想内容，语句是判断的语言形式。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注意：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1.</a:t>
            </a:r>
            <a:r>
              <a:rPr lang="zh-CN" altLang="en-US" b="1" dirty="0" smtClean="0">
                <a:solidFill>
                  <a:srgbClr val="FF0000"/>
                </a:solidFill>
              </a:rPr>
              <a:t>语句并不都表达判断。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“你上几年级了”“把书递给我”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2.</a:t>
            </a:r>
            <a:r>
              <a:rPr lang="zh-CN" altLang="en-US" b="1" dirty="0" smtClean="0">
                <a:solidFill>
                  <a:srgbClr val="FF0000"/>
                </a:solidFill>
              </a:rPr>
              <a:t>不同的语句可以表达同一个判断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“意志坚强的人不怕失败”“意志坚强的人难道会怕失败吗”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endParaRPr lang="en-US" altLang="zh-CN" sz="2400" b="1" dirty="0" smtClean="0"/>
          </a:p>
          <a:p>
            <a:pPr marL="0" indent="0">
              <a:lnSpc>
                <a:spcPts val="3200"/>
              </a:lnSpc>
              <a:buNone/>
            </a:pP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23436109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631" y="213756"/>
            <a:ext cx="11756572" cy="6365174"/>
          </a:xfrm>
        </p:spPr>
        <p:txBody>
          <a:bodyPr/>
          <a:lstStyle/>
          <a:p>
            <a:pPr marL="0" indent="0">
              <a:lnSpc>
                <a:spcPts val="3400"/>
              </a:lnSpc>
              <a:buNone/>
            </a:pPr>
            <a:r>
              <a:rPr lang="en-US" altLang="zh-CN" b="1" dirty="0">
                <a:solidFill>
                  <a:srgbClr val="FF0000"/>
                </a:solidFill>
              </a:rPr>
              <a:t>3.</a:t>
            </a:r>
            <a:r>
              <a:rPr lang="zh-CN" altLang="en-US" b="1" dirty="0">
                <a:solidFill>
                  <a:srgbClr val="FF0000"/>
                </a:solidFill>
              </a:rPr>
              <a:t>对于含义不明确的语句，我们需要依据语言的具体情况排除歧义，才能准确把握这些语句与其所表达的判断之间的关系（判断的表达一定要明确或准确）</a:t>
            </a:r>
            <a:endParaRPr lang="en-US" altLang="zh-CN" b="1" dirty="0">
              <a:solidFill>
                <a:srgbClr val="FF0000"/>
              </a:solidFill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zh-CN" altLang="en-US" b="1" dirty="0"/>
              <a:t>“这是新学生宿舍”</a:t>
            </a:r>
            <a:endParaRPr lang="en-US" altLang="zh-CN" b="1" dirty="0"/>
          </a:p>
          <a:p>
            <a:pPr marL="0" indent="0">
              <a:lnSpc>
                <a:spcPts val="3400"/>
              </a:lnSpc>
              <a:buNone/>
            </a:pPr>
            <a:r>
              <a:rPr lang="zh-CN" altLang="en-US" b="1" dirty="0"/>
              <a:t>“来到海边，小张尽情地呼吸着空气、阳光和海水”</a:t>
            </a:r>
            <a:endParaRPr lang="en-US" altLang="zh-CN" b="1" dirty="0"/>
          </a:p>
          <a:p>
            <a:pPr marL="0" indent="0">
              <a:lnSpc>
                <a:spcPts val="3400"/>
              </a:lnSpc>
              <a:buNone/>
            </a:pPr>
            <a:r>
              <a:rPr lang="zh-CN" altLang="en-US" b="1" dirty="0"/>
              <a:t>“一旦吸烟，就会犯肺癌</a:t>
            </a:r>
            <a:r>
              <a:rPr lang="zh-CN" altLang="en-US" b="1" dirty="0" smtClean="0"/>
              <a:t>”</a:t>
            </a:r>
            <a:endParaRPr lang="en-US" altLang="zh-CN" b="1" dirty="0" smtClean="0"/>
          </a:p>
          <a:p>
            <a:pPr marL="0" indent="0">
              <a:lnSpc>
                <a:spcPts val="3400"/>
              </a:lnSpc>
              <a:buNone/>
            </a:pPr>
            <a:endParaRPr lang="en-US" altLang="zh-CN" b="1" dirty="0"/>
          </a:p>
          <a:p>
            <a:pPr marL="0" indent="0">
              <a:lnSpc>
                <a:spcPts val="2900"/>
              </a:lnSpc>
              <a:buNone/>
            </a:pP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endParaRPr lang="en-US" altLang="zh-CN" sz="2400" b="1" dirty="0" smtClean="0"/>
          </a:p>
          <a:p>
            <a:pPr marL="0" indent="0">
              <a:lnSpc>
                <a:spcPts val="3200"/>
              </a:lnSpc>
              <a:buNone/>
            </a:pP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7480102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631" y="213756"/>
            <a:ext cx="11756572" cy="6365174"/>
          </a:xfrm>
        </p:spPr>
        <p:txBody>
          <a:bodyPr/>
          <a:lstStyle/>
          <a:p>
            <a:pPr marL="0" indent="0">
              <a:lnSpc>
                <a:spcPts val="3400"/>
              </a:lnSpc>
              <a:buNone/>
            </a:pPr>
            <a:r>
              <a:rPr lang="zh-CN" altLang="en-US" sz="3200" b="1" dirty="0" smtClean="0">
                <a:solidFill>
                  <a:schemeClr val="accent1">
                    <a:lumMod val="75000"/>
                  </a:schemeClr>
                </a:solidFill>
              </a:rPr>
              <a:t>四、判断的类型</a:t>
            </a:r>
            <a:endParaRPr lang="en-US" altLang="zh-CN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</a:rPr>
              <a:t>1.</a:t>
            </a:r>
            <a:r>
              <a:rPr lang="zh-CN" altLang="en-US" b="1" dirty="0" smtClean="0">
                <a:solidFill>
                  <a:schemeClr val="accent2">
                    <a:lumMod val="75000"/>
                  </a:schemeClr>
                </a:solidFill>
              </a:rPr>
              <a:t>划分标准：依据判断本事是否包含其他判断</a:t>
            </a:r>
            <a:endParaRPr lang="en-US" altLang="zh-CN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</a:rPr>
              <a:t>2.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</a:rPr>
              <a:t>判断分成简单判断和复合判断</a:t>
            </a:r>
            <a:endParaRPr lang="en-US" altLang="zh-CN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zh-CN" altLang="en-US" b="1" dirty="0" smtClean="0"/>
              <a:t>“他是中学校长”</a:t>
            </a:r>
            <a:endParaRPr lang="en-US" altLang="zh-CN" b="1" dirty="0" smtClean="0"/>
          </a:p>
          <a:p>
            <a:pPr marL="0" indent="0">
              <a:lnSpc>
                <a:spcPts val="3400"/>
              </a:lnSpc>
              <a:buNone/>
            </a:pPr>
            <a:r>
              <a:rPr lang="zh-CN" altLang="en-US" b="1" dirty="0" smtClean="0"/>
              <a:t>“张华认识雷锋”</a:t>
            </a:r>
            <a:endParaRPr lang="en-US" altLang="zh-CN" b="1" dirty="0" smtClean="0"/>
          </a:p>
          <a:p>
            <a:pPr marL="0" indent="0">
              <a:lnSpc>
                <a:spcPts val="3400"/>
              </a:lnSpc>
              <a:buNone/>
            </a:pPr>
            <a:r>
              <a:rPr lang="zh-CN" altLang="en-US" b="1" dirty="0" smtClean="0"/>
              <a:t>“中国共产党是为中国人民谋幸福的政党，也是为人类进步事业而奋斗的政党。”</a:t>
            </a:r>
            <a:endParaRPr lang="en-US" altLang="zh-CN" b="1" dirty="0" smtClean="0"/>
          </a:p>
          <a:p>
            <a:pPr marL="0" indent="0">
              <a:lnSpc>
                <a:spcPts val="3400"/>
              </a:lnSpc>
              <a:buNone/>
            </a:pPr>
            <a:r>
              <a:rPr lang="zh-CN" altLang="en-US" b="1" dirty="0" smtClean="0"/>
              <a:t>“如果某个数不能被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整除，他就不是偶数”</a:t>
            </a:r>
            <a:endParaRPr lang="en-US" altLang="zh-CN" b="1" dirty="0" smtClean="0"/>
          </a:p>
          <a:p>
            <a:pPr marL="0" indent="0">
              <a:lnSpc>
                <a:spcPts val="3400"/>
              </a:lnSpc>
              <a:buNone/>
            </a:pP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</a:rPr>
              <a:t>3.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</a:rPr>
              <a:t>简单判断分为性质判断和关系判断</a:t>
            </a:r>
            <a:endParaRPr lang="en-US" altLang="zh-CN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</a:rPr>
              <a:t>4.</a:t>
            </a:r>
            <a:r>
              <a:rPr lang="zh-CN" altLang="en-US" b="1" dirty="0">
                <a:solidFill>
                  <a:schemeClr val="accent2">
                    <a:lumMod val="75000"/>
                  </a:schemeClr>
                </a:solidFill>
              </a:rPr>
              <a:t>复合判断分为联言判断、选言判断、假言判断</a:t>
            </a:r>
            <a:endParaRPr lang="en-US" altLang="zh-CN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lnSpc>
                <a:spcPts val="2900"/>
              </a:lnSpc>
              <a:buNone/>
            </a:pP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endParaRPr lang="en-US" altLang="zh-CN" sz="2400" b="1" dirty="0" smtClean="0"/>
          </a:p>
          <a:p>
            <a:pPr marL="0" indent="0">
              <a:lnSpc>
                <a:spcPts val="3200"/>
              </a:lnSpc>
              <a:buNone/>
            </a:pP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36557174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5631" y="213756"/>
            <a:ext cx="11756572" cy="6365174"/>
          </a:xfrm>
        </p:spPr>
        <p:txBody>
          <a:bodyPr/>
          <a:lstStyle/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“或者你说错了，或者我说错了</a:t>
            </a:r>
            <a:r>
              <a:rPr lang="en-US" altLang="zh-CN" b="1" dirty="0" smtClean="0"/>
              <a:t>’</a:t>
            </a: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“身体不好，或者是由于有病，或者是由于缺少锻炼，或者是由于营养不良”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“中国位于亚洲东部”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“高一</a:t>
            </a:r>
            <a:r>
              <a:rPr lang="en-US" altLang="zh-CN" b="1" dirty="0" smtClean="0"/>
              <a:t>8</a:t>
            </a:r>
            <a:r>
              <a:rPr lang="zh-CN" altLang="en-US" b="1" dirty="0" smtClean="0"/>
              <a:t>班有些学生不是团员</a:t>
            </a:r>
            <a:r>
              <a:rPr lang="en-US" altLang="zh-CN" b="1" dirty="0" smtClean="0"/>
              <a:t>’</a:t>
            </a:r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“张三比李四大，李四比王五小”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“这篇文章文笔生动而且这篇文章富有哲理”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“国有经济是国民经济的主导”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r>
              <a:rPr lang="zh-CN" altLang="en-US" b="1" dirty="0" smtClean="0"/>
              <a:t>“如果学习方法不当，就不能提高学习效率”</a:t>
            </a:r>
            <a:endParaRPr lang="en-US" altLang="zh-CN" b="1" dirty="0" smtClean="0"/>
          </a:p>
          <a:p>
            <a:pPr marL="0" indent="0">
              <a:lnSpc>
                <a:spcPts val="2900"/>
              </a:lnSpc>
              <a:buNone/>
            </a:pPr>
            <a:endParaRPr lang="en-US" altLang="zh-CN" sz="2400" b="1" dirty="0" smtClean="0"/>
          </a:p>
          <a:p>
            <a:pPr marL="0" indent="0">
              <a:lnSpc>
                <a:spcPts val="3200"/>
              </a:lnSpc>
              <a:buNone/>
            </a:pP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3966879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7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8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9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0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5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7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8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19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2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3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63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56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711</Words>
  <Application>Microsoft Office PowerPoint</Application>
  <PresentationFormat>自定义</PresentationFormat>
  <Paragraphs>82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PC</cp:lastModifiedBy>
  <cp:revision>13</cp:revision>
  <cp:lastPrinted>2022-05-11T11:53:33Z</cp:lastPrinted>
  <dcterms:created xsi:type="dcterms:W3CDTF">2022-05-11T11:53:33Z</dcterms:created>
  <dcterms:modified xsi:type="dcterms:W3CDTF">2022-05-13T10:13:26Z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