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heme/theme2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2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3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4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5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6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7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8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notesSlides/notesSlide9.xml" ContentType="application/vnd.openxmlformats-officedocument.presentationml.notesSlide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10.xml" ContentType="application/vnd.openxmlformats-officedocument.presentationml.notesSlide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11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83" r:id="rId2"/>
    <p:sldId id="308" r:id="rId3"/>
    <p:sldId id="397" r:id="rId4"/>
    <p:sldId id="456" r:id="rId5"/>
    <p:sldId id="457" r:id="rId6"/>
    <p:sldId id="458" r:id="rId7"/>
    <p:sldId id="405" r:id="rId8"/>
    <p:sldId id="398" r:id="rId9"/>
    <p:sldId id="406" r:id="rId10"/>
    <p:sldId id="404" r:id="rId11"/>
    <p:sldId id="460" r:id="rId12"/>
    <p:sldId id="462" r:id="rId13"/>
    <p:sldId id="463" r:id="rId14"/>
    <p:sldId id="412" r:id="rId15"/>
    <p:sldId id="459" r:id="rId16"/>
    <p:sldId id="414" r:id="rId17"/>
    <p:sldId id="431" r:id="rId18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NESE-BC06F90" initials="" lastIdx="0" clrIdx="0"/>
  <p:cmAuthor id="1" name="幸全" initials="幸全" lastIdx="0" clrIdx="0"/>
  <p:cmAuthor id="2" name="作者" initials="A" lastIdx="0" clrIdx="1"/>
  <p:cmAuthor id="3" name="Author" initials="A" lastIdx="0" clrIdx="2"/>
  <p:cmAuthor id="4" name="1206988966@qq.com" initials="" lastIdx="0" clrIdx="2"/>
  <p:cmAuthor id="5" name="姜伟光" initials="" lastIdx="0" clrIdx="0"/>
  <p:cmAuthor id="6" name="宋洁然" initials="" lastIdx="0" clrIdx="1"/>
  <p:cmAuthor id="7" name="ming qiu" initials="" lastIdx="0" clrIdx="1"/>
  <p:cmAuthor id="8" name="微软中国" initials="" lastIdx="0" clrIdx="0"/>
  <p:cmAuthor id="9" name="chenl" initials="c" lastIdx="0" clrIdx="0"/>
  <p:cmAuthor id="10" name="Administrator" initials="A" lastIdx="0" clrIdx="9"/>
  <p:cmAuthor id="11" name="86137" initials="8" lastIdx="0" clrIdx="10"/>
  <p:cmAuthor id="14" name="coocaa" initials="c" lastIdx="0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4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-78" y="-114"/>
      </p:cViewPr>
      <p:guideLst>
        <p:guide orient="horz" pos="2197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theme" Target="../theme/theme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123B8-5DAF-4B48-8E45-EFF1C27D447D}" type="datetimeFigureOut">
              <a:rPr lang="zh-CN" altLang="en-US" smtClean="0"/>
              <a:t>2022/5/2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34027-7213-4DFD-ACBB-2450BC464B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664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" Target="../slides/slide1.xml"/><Relationship Id="rId4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5" Type="http://schemas.openxmlformats.org/officeDocument/2006/relationships/slide" Target="../slides/slide16.xml"/><Relationship Id="rId4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5" Type="http://schemas.openxmlformats.org/officeDocument/2006/relationships/slide" Target="../slides/slide17.xml"/><Relationship Id="rId4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slide" Target="../slides/slide2.xml"/><Relationship Id="rId4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slide" Target="../slides/slide3.xml"/><Relationship Id="rId4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slide" Target="../slides/slide4.xml"/><Relationship Id="rId4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slide" Target="../slides/slide5.xml"/><Relationship Id="rId4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slide" Target="../slides/slide6.xml"/><Relationship Id="rId4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slide" Target="../slides/slide8.xml"/><Relationship Id="rId4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5" Type="http://schemas.openxmlformats.org/officeDocument/2006/relationships/slide" Target="../slides/slide10.xml"/><Relationship Id="rId4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5" Type="http://schemas.openxmlformats.org/officeDocument/2006/relationships/slide" Target="../slides/slide14.xml"/><Relationship Id="rId4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534027-7213-4DFD-ACBB-2450BC464B1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53534027-7213-4DFD-ACBB-2450BC464B17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汉仪行者笔记简" panose="02010509060101010101" charset="-122"/>
                <a:cs typeface="汉仪行者笔记简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2022/5/2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汉仪行者笔记简" panose="02010509060101010101" charset="-122"/>
                <a:cs typeface="汉仪行者笔记简" panose="0201050906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ea typeface="汉仪行者笔记简" panose="02010509060101010101" charset="-122"/>
                <a:cs typeface="汉仪行者笔记简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行者笔记简" panose="02010509060101010101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行者笔记简" panose="02010509060101010101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行者笔记简" panose="02010509060101010101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行者笔记简" panose="02010509060101010101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行者笔记简" panose="02010509060101010101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2022/5/2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23888" y="406800"/>
            <a:ext cx="10944225" cy="86360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23888" y="1412875"/>
            <a:ext cx="10944224" cy="48958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2022/5/2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7570107" y="1556824"/>
            <a:ext cx="3494088" cy="4465078"/>
          </a:xfrm>
          <a:custGeom>
            <a:avLst/>
            <a:gdLst>
              <a:gd name="connsiteX0" fmla="*/ 0 w 3494088"/>
              <a:gd name="connsiteY0" fmla="*/ 0 h 4465078"/>
              <a:gd name="connsiteX1" fmla="*/ 3494088 w 3494088"/>
              <a:gd name="connsiteY1" fmla="*/ 0 h 4465078"/>
              <a:gd name="connsiteX2" fmla="*/ 3494088 w 3494088"/>
              <a:gd name="connsiteY2" fmla="*/ 4465078 h 4465078"/>
              <a:gd name="connsiteX3" fmla="*/ 0 w 3494088"/>
              <a:gd name="connsiteY3" fmla="*/ 4465078 h 4465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4088" h="4465078">
                <a:moveTo>
                  <a:pt x="0" y="0"/>
                </a:moveTo>
                <a:lnTo>
                  <a:pt x="3494088" y="0"/>
                </a:lnTo>
                <a:lnTo>
                  <a:pt x="3494088" y="4465078"/>
                </a:lnTo>
                <a:lnTo>
                  <a:pt x="0" y="446507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2025651" y="3406595"/>
            <a:ext cx="2174876" cy="2174876"/>
          </a:xfrm>
          <a:custGeom>
            <a:avLst/>
            <a:gdLst>
              <a:gd name="connsiteX0" fmla="*/ 1087438 w 2174876"/>
              <a:gd name="connsiteY0" fmla="*/ 0 h 2174876"/>
              <a:gd name="connsiteX1" fmla="*/ 2174876 w 2174876"/>
              <a:gd name="connsiteY1" fmla="*/ 1087438 h 2174876"/>
              <a:gd name="connsiteX2" fmla="*/ 1087438 w 2174876"/>
              <a:gd name="connsiteY2" fmla="*/ 2174876 h 2174876"/>
              <a:gd name="connsiteX3" fmla="*/ 0 w 2174876"/>
              <a:gd name="connsiteY3" fmla="*/ 1087438 h 2174876"/>
              <a:gd name="connsiteX4" fmla="*/ 1087438 w 2174876"/>
              <a:gd name="connsiteY4" fmla="*/ 0 h 217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4876" h="2174876">
                <a:moveTo>
                  <a:pt x="1087438" y="0"/>
                </a:moveTo>
                <a:cubicBezTo>
                  <a:pt x="1688013" y="0"/>
                  <a:pt x="2174876" y="486863"/>
                  <a:pt x="2174876" y="1087438"/>
                </a:cubicBezTo>
                <a:cubicBezTo>
                  <a:pt x="2174876" y="1688013"/>
                  <a:pt x="1688013" y="2174876"/>
                  <a:pt x="1087438" y="2174876"/>
                </a:cubicBezTo>
                <a:cubicBezTo>
                  <a:pt x="486863" y="2174876"/>
                  <a:pt x="0" y="1688013"/>
                  <a:pt x="0" y="1087438"/>
                </a:cubicBezTo>
                <a:cubicBezTo>
                  <a:pt x="0" y="486863"/>
                  <a:pt x="486863" y="0"/>
                  <a:pt x="108743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1168402" y="3243306"/>
            <a:ext cx="2300851" cy="2575677"/>
          </a:xfrm>
          <a:custGeom>
            <a:avLst/>
            <a:gdLst>
              <a:gd name="connsiteX0" fmla="*/ 0 w 2300851"/>
              <a:gd name="connsiteY0" fmla="*/ 0 h 2575677"/>
              <a:gd name="connsiteX1" fmla="*/ 2300851 w 2300851"/>
              <a:gd name="connsiteY1" fmla="*/ 0 h 2575677"/>
              <a:gd name="connsiteX2" fmla="*/ 2300851 w 2300851"/>
              <a:gd name="connsiteY2" fmla="*/ 2575677 h 2575677"/>
              <a:gd name="connsiteX3" fmla="*/ 0 w 2300851"/>
              <a:gd name="connsiteY3" fmla="*/ 2575677 h 257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0851" h="2575677">
                <a:moveTo>
                  <a:pt x="0" y="0"/>
                </a:moveTo>
                <a:lnTo>
                  <a:pt x="2300851" y="0"/>
                </a:lnTo>
                <a:lnTo>
                  <a:pt x="2300851" y="2575677"/>
                </a:lnTo>
                <a:lnTo>
                  <a:pt x="0" y="25756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  <p:custDataLst>
              <p:tags r:id="rId2"/>
            </p:custDataLst>
          </p:nvPr>
        </p:nvSpPr>
        <p:spPr>
          <a:xfrm>
            <a:off x="3686517" y="1759745"/>
            <a:ext cx="2300850" cy="2575677"/>
          </a:xfrm>
          <a:custGeom>
            <a:avLst/>
            <a:gdLst>
              <a:gd name="connsiteX0" fmla="*/ 0 w 2300850"/>
              <a:gd name="connsiteY0" fmla="*/ 0 h 2575677"/>
              <a:gd name="connsiteX1" fmla="*/ 2300850 w 2300850"/>
              <a:gd name="connsiteY1" fmla="*/ 0 h 2575677"/>
              <a:gd name="connsiteX2" fmla="*/ 2300850 w 2300850"/>
              <a:gd name="connsiteY2" fmla="*/ 2575677 h 2575677"/>
              <a:gd name="connsiteX3" fmla="*/ 0 w 2300850"/>
              <a:gd name="connsiteY3" fmla="*/ 2575677 h 257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0850" h="2575677">
                <a:moveTo>
                  <a:pt x="0" y="0"/>
                </a:moveTo>
                <a:lnTo>
                  <a:pt x="2300850" y="0"/>
                </a:lnTo>
                <a:lnTo>
                  <a:pt x="2300850" y="2575677"/>
                </a:lnTo>
                <a:lnTo>
                  <a:pt x="0" y="25756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  <p:custDataLst>
              <p:tags r:id="rId3"/>
            </p:custDataLst>
          </p:nvPr>
        </p:nvSpPr>
        <p:spPr>
          <a:xfrm>
            <a:off x="6204636" y="3243306"/>
            <a:ext cx="2300851" cy="2575677"/>
          </a:xfrm>
          <a:custGeom>
            <a:avLst/>
            <a:gdLst>
              <a:gd name="connsiteX0" fmla="*/ 0 w 2300851"/>
              <a:gd name="connsiteY0" fmla="*/ 0 h 2575677"/>
              <a:gd name="connsiteX1" fmla="*/ 2300851 w 2300851"/>
              <a:gd name="connsiteY1" fmla="*/ 0 h 2575677"/>
              <a:gd name="connsiteX2" fmla="*/ 2300851 w 2300851"/>
              <a:gd name="connsiteY2" fmla="*/ 2575677 h 2575677"/>
              <a:gd name="connsiteX3" fmla="*/ 0 w 2300851"/>
              <a:gd name="connsiteY3" fmla="*/ 2575677 h 257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0851" h="2575677">
                <a:moveTo>
                  <a:pt x="0" y="0"/>
                </a:moveTo>
                <a:lnTo>
                  <a:pt x="2300851" y="0"/>
                </a:lnTo>
                <a:lnTo>
                  <a:pt x="2300851" y="2575677"/>
                </a:lnTo>
                <a:lnTo>
                  <a:pt x="0" y="25756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  <p:custDataLst>
              <p:tags r:id="rId4"/>
            </p:custDataLst>
          </p:nvPr>
        </p:nvSpPr>
        <p:spPr>
          <a:xfrm>
            <a:off x="8722751" y="1759745"/>
            <a:ext cx="2300850" cy="2575677"/>
          </a:xfrm>
          <a:custGeom>
            <a:avLst/>
            <a:gdLst>
              <a:gd name="connsiteX0" fmla="*/ 0 w 2300850"/>
              <a:gd name="connsiteY0" fmla="*/ 0 h 2575677"/>
              <a:gd name="connsiteX1" fmla="*/ 2300850 w 2300850"/>
              <a:gd name="connsiteY1" fmla="*/ 0 h 2575677"/>
              <a:gd name="connsiteX2" fmla="*/ 2300850 w 2300850"/>
              <a:gd name="connsiteY2" fmla="*/ 2575677 h 2575677"/>
              <a:gd name="connsiteX3" fmla="*/ 0 w 2300850"/>
              <a:gd name="connsiteY3" fmla="*/ 2575677 h 2575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0850" h="2575677">
                <a:moveTo>
                  <a:pt x="0" y="0"/>
                </a:moveTo>
                <a:lnTo>
                  <a:pt x="2300850" y="0"/>
                </a:lnTo>
                <a:lnTo>
                  <a:pt x="2300850" y="2575677"/>
                </a:lnTo>
                <a:lnTo>
                  <a:pt x="0" y="257567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3783010" y="1685926"/>
            <a:ext cx="2363161" cy="2123312"/>
          </a:xfrm>
          <a:custGeom>
            <a:avLst/>
            <a:gdLst>
              <a:gd name="connsiteX0" fmla="*/ 0 w 2363161"/>
              <a:gd name="connsiteY0" fmla="*/ 0 h 2123312"/>
              <a:gd name="connsiteX1" fmla="*/ 2363161 w 2363161"/>
              <a:gd name="connsiteY1" fmla="*/ 0 h 2123312"/>
              <a:gd name="connsiteX2" fmla="*/ 2363161 w 2363161"/>
              <a:gd name="connsiteY2" fmla="*/ 2123312 h 2123312"/>
              <a:gd name="connsiteX3" fmla="*/ 0 w 2363161"/>
              <a:gd name="connsiteY3" fmla="*/ 2123312 h 2123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3161" h="2123312">
                <a:moveTo>
                  <a:pt x="0" y="0"/>
                </a:moveTo>
                <a:lnTo>
                  <a:pt x="2363161" y="0"/>
                </a:lnTo>
                <a:lnTo>
                  <a:pt x="2363161" y="2123312"/>
                </a:lnTo>
                <a:lnTo>
                  <a:pt x="0" y="21233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1"/>
            <p:custDataLst>
              <p:tags r:id="rId2"/>
            </p:custDataLst>
          </p:nvPr>
        </p:nvSpPr>
        <p:spPr>
          <a:xfrm>
            <a:off x="3783010" y="3794364"/>
            <a:ext cx="2363161" cy="2140046"/>
          </a:xfrm>
          <a:custGeom>
            <a:avLst/>
            <a:gdLst>
              <a:gd name="connsiteX0" fmla="*/ 0 w 2363161"/>
              <a:gd name="connsiteY0" fmla="*/ 0 h 2140046"/>
              <a:gd name="connsiteX1" fmla="*/ 2363161 w 2363161"/>
              <a:gd name="connsiteY1" fmla="*/ 0 h 2140046"/>
              <a:gd name="connsiteX2" fmla="*/ 2363161 w 2363161"/>
              <a:gd name="connsiteY2" fmla="*/ 2140046 h 2140046"/>
              <a:gd name="connsiteX3" fmla="*/ 0 w 2363161"/>
              <a:gd name="connsiteY3" fmla="*/ 2140046 h 214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3161" h="2140046">
                <a:moveTo>
                  <a:pt x="0" y="0"/>
                </a:moveTo>
                <a:lnTo>
                  <a:pt x="2363161" y="0"/>
                </a:lnTo>
                <a:lnTo>
                  <a:pt x="2363161" y="2140046"/>
                </a:lnTo>
                <a:lnTo>
                  <a:pt x="0" y="214004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0" name="图片占位符 9"/>
          <p:cNvSpPr>
            <a:spLocks noGrp="1"/>
          </p:cNvSpPr>
          <p:nvPr>
            <p:ph type="pic" sz="quarter" idx="12"/>
            <p:custDataLst>
              <p:tags r:id="rId3"/>
            </p:custDataLst>
          </p:nvPr>
        </p:nvSpPr>
        <p:spPr>
          <a:xfrm>
            <a:off x="6146171" y="3794364"/>
            <a:ext cx="2374316" cy="2140046"/>
          </a:xfrm>
          <a:custGeom>
            <a:avLst/>
            <a:gdLst>
              <a:gd name="connsiteX0" fmla="*/ 0 w 2374316"/>
              <a:gd name="connsiteY0" fmla="*/ 0 h 2140046"/>
              <a:gd name="connsiteX1" fmla="*/ 2374316 w 2374316"/>
              <a:gd name="connsiteY1" fmla="*/ 0 h 2140046"/>
              <a:gd name="connsiteX2" fmla="*/ 2374316 w 2374316"/>
              <a:gd name="connsiteY2" fmla="*/ 2140046 h 2140046"/>
              <a:gd name="connsiteX3" fmla="*/ 0 w 2374316"/>
              <a:gd name="connsiteY3" fmla="*/ 2140046 h 214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4316" h="2140046">
                <a:moveTo>
                  <a:pt x="0" y="0"/>
                </a:moveTo>
                <a:lnTo>
                  <a:pt x="2374316" y="0"/>
                </a:lnTo>
                <a:lnTo>
                  <a:pt x="2374316" y="2140046"/>
                </a:lnTo>
                <a:lnTo>
                  <a:pt x="0" y="214004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1304926" y="2113203"/>
            <a:ext cx="2903618" cy="2903618"/>
          </a:xfrm>
          <a:custGeom>
            <a:avLst/>
            <a:gdLst>
              <a:gd name="connsiteX0" fmla="*/ 1451809 w 2903618"/>
              <a:gd name="connsiteY0" fmla="*/ 0 h 2903618"/>
              <a:gd name="connsiteX1" fmla="*/ 2903618 w 2903618"/>
              <a:gd name="connsiteY1" fmla="*/ 1451809 h 2903618"/>
              <a:gd name="connsiteX2" fmla="*/ 1451809 w 2903618"/>
              <a:gd name="connsiteY2" fmla="*/ 2903618 h 2903618"/>
              <a:gd name="connsiteX3" fmla="*/ 0 w 2903618"/>
              <a:gd name="connsiteY3" fmla="*/ 1451809 h 2903618"/>
              <a:gd name="connsiteX4" fmla="*/ 1451809 w 2903618"/>
              <a:gd name="connsiteY4" fmla="*/ 0 h 2903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3618" h="2903618">
                <a:moveTo>
                  <a:pt x="1451809" y="0"/>
                </a:moveTo>
                <a:cubicBezTo>
                  <a:pt x="2253621" y="0"/>
                  <a:pt x="2903618" y="649997"/>
                  <a:pt x="2903618" y="1451809"/>
                </a:cubicBezTo>
                <a:cubicBezTo>
                  <a:pt x="2903618" y="2253621"/>
                  <a:pt x="2253621" y="2903618"/>
                  <a:pt x="1451809" y="2903618"/>
                </a:cubicBezTo>
                <a:cubicBezTo>
                  <a:pt x="649997" y="2903618"/>
                  <a:pt x="0" y="2253621"/>
                  <a:pt x="0" y="1451809"/>
                </a:cubicBezTo>
                <a:cubicBezTo>
                  <a:pt x="0" y="649997"/>
                  <a:pt x="649997" y="0"/>
                  <a:pt x="1451809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241300" sx="102000" sy="102000" algn="ctr" rotWithShape="0">
              <a:prstClr val="black">
                <a:alpha val="30000"/>
              </a:prstClr>
            </a:outerShdw>
          </a:effectLst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1"/>
            <p:custDataLst>
              <p:tags r:id="rId2"/>
            </p:custDataLst>
          </p:nvPr>
        </p:nvSpPr>
        <p:spPr>
          <a:xfrm>
            <a:off x="4262969" y="1923776"/>
            <a:ext cx="1348614" cy="1348614"/>
          </a:xfrm>
          <a:custGeom>
            <a:avLst/>
            <a:gdLst>
              <a:gd name="connsiteX0" fmla="*/ 674307 w 1348614"/>
              <a:gd name="connsiteY0" fmla="*/ 0 h 1348614"/>
              <a:gd name="connsiteX1" fmla="*/ 1348614 w 1348614"/>
              <a:gd name="connsiteY1" fmla="*/ 674307 h 1348614"/>
              <a:gd name="connsiteX2" fmla="*/ 674307 w 1348614"/>
              <a:gd name="connsiteY2" fmla="*/ 1348614 h 1348614"/>
              <a:gd name="connsiteX3" fmla="*/ 0 w 1348614"/>
              <a:gd name="connsiteY3" fmla="*/ 674307 h 1348614"/>
              <a:gd name="connsiteX4" fmla="*/ 674307 w 1348614"/>
              <a:gd name="connsiteY4" fmla="*/ 0 h 134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8614" h="1348614">
                <a:moveTo>
                  <a:pt x="674307" y="0"/>
                </a:moveTo>
                <a:cubicBezTo>
                  <a:pt x="1046716" y="0"/>
                  <a:pt x="1348614" y="301898"/>
                  <a:pt x="1348614" y="674307"/>
                </a:cubicBezTo>
                <a:cubicBezTo>
                  <a:pt x="1348614" y="1046716"/>
                  <a:pt x="1046716" y="1348614"/>
                  <a:pt x="674307" y="1348614"/>
                </a:cubicBezTo>
                <a:cubicBezTo>
                  <a:pt x="301898" y="1348614"/>
                  <a:pt x="0" y="1046716"/>
                  <a:pt x="0" y="674307"/>
                </a:cubicBezTo>
                <a:cubicBezTo>
                  <a:pt x="0" y="301898"/>
                  <a:pt x="301898" y="0"/>
                  <a:pt x="674307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241300" sx="102000" sy="102000" algn="ctr" rotWithShape="0">
              <a:prstClr val="black">
                <a:alpha val="30000"/>
              </a:prstClr>
            </a:outerShdw>
          </a:effectLst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2"/>
            <p:custDataLst>
              <p:tags r:id="rId3"/>
            </p:custDataLst>
          </p:nvPr>
        </p:nvSpPr>
        <p:spPr>
          <a:xfrm>
            <a:off x="4747847" y="3253305"/>
            <a:ext cx="1830666" cy="1830664"/>
          </a:xfrm>
          <a:custGeom>
            <a:avLst/>
            <a:gdLst>
              <a:gd name="connsiteX0" fmla="*/ 915333 w 1830666"/>
              <a:gd name="connsiteY0" fmla="*/ 0 h 1830664"/>
              <a:gd name="connsiteX1" fmla="*/ 1830666 w 1830666"/>
              <a:gd name="connsiteY1" fmla="*/ 915332 h 1830664"/>
              <a:gd name="connsiteX2" fmla="*/ 915333 w 1830666"/>
              <a:gd name="connsiteY2" fmla="*/ 1830664 h 1830664"/>
              <a:gd name="connsiteX3" fmla="*/ 0 w 1830666"/>
              <a:gd name="connsiteY3" fmla="*/ 915332 h 1830664"/>
              <a:gd name="connsiteX4" fmla="*/ 915333 w 1830666"/>
              <a:gd name="connsiteY4" fmla="*/ 0 h 1830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0666" h="1830664">
                <a:moveTo>
                  <a:pt x="915333" y="0"/>
                </a:moveTo>
                <a:cubicBezTo>
                  <a:pt x="1420857" y="0"/>
                  <a:pt x="1830666" y="409808"/>
                  <a:pt x="1830666" y="915332"/>
                </a:cubicBezTo>
                <a:cubicBezTo>
                  <a:pt x="1830666" y="1420856"/>
                  <a:pt x="1420857" y="1830664"/>
                  <a:pt x="915333" y="1830664"/>
                </a:cubicBezTo>
                <a:cubicBezTo>
                  <a:pt x="409809" y="1830664"/>
                  <a:pt x="0" y="1420856"/>
                  <a:pt x="0" y="915332"/>
                </a:cubicBezTo>
                <a:cubicBezTo>
                  <a:pt x="0" y="409808"/>
                  <a:pt x="409809" y="0"/>
                  <a:pt x="915333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241300" sx="102000" sy="102000" algn="ctr" rotWithShape="0">
              <a:prstClr val="black">
                <a:alpha val="30000"/>
              </a:prstClr>
            </a:outerShdw>
          </a:effectLst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3"/>
            <p:custDataLst>
              <p:tags r:id="rId4"/>
            </p:custDataLst>
          </p:nvPr>
        </p:nvSpPr>
        <p:spPr>
          <a:xfrm>
            <a:off x="6578512" y="1713486"/>
            <a:ext cx="2315544" cy="2315544"/>
          </a:xfrm>
          <a:custGeom>
            <a:avLst/>
            <a:gdLst>
              <a:gd name="connsiteX0" fmla="*/ 1157772 w 2315544"/>
              <a:gd name="connsiteY0" fmla="*/ 0 h 2315544"/>
              <a:gd name="connsiteX1" fmla="*/ 2315544 w 2315544"/>
              <a:gd name="connsiteY1" fmla="*/ 1157772 h 2315544"/>
              <a:gd name="connsiteX2" fmla="*/ 1157772 w 2315544"/>
              <a:gd name="connsiteY2" fmla="*/ 2315544 h 2315544"/>
              <a:gd name="connsiteX3" fmla="*/ 0 w 2315544"/>
              <a:gd name="connsiteY3" fmla="*/ 1157772 h 2315544"/>
              <a:gd name="connsiteX4" fmla="*/ 1157772 w 2315544"/>
              <a:gd name="connsiteY4" fmla="*/ 0 h 231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5544" h="2315544">
                <a:moveTo>
                  <a:pt x="1157772" y="0"/>
                </a:moveTo>
                <a:cubicBezTo>
                  <a:pt x="1797192" y="0"/>
                  <a:pt x="2315544" y="518352"/>
                  <a:pt x="2315544" y="1157772"/>
                </a:cubicBezTo>
                <a:cubicBezTo>
                  <a:pt x="2315544" y="1797192"/>
                  <a:pt x="1797192" y="2315544"/>
                  <a:pt x="1157772" y="2315544"/>
                </a:cubicBezTo>
                <a:cubicBezTo>
                  <a:pt x="518352" y="2315544"/>
                  <a:pt x="0" y="1797192"/>
                  <a:pt x="0" y="1157772"/>
                </a:cubicBezTo>
                <a:cubicBezTo>
                  <a:pt x="0" y="518352"/>
                  <a:pt x="518352" y="0"/>
                  <a:pt x="1157772" y="0"/>
                </a:cubicBezTo>
                <a:close/>
              </a:path>
            </a:pathLst>
          </a:cu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241300" sx="102000" sy="102000" algn="ctr" rotWithShape="0">
              <a:prstClr val="black">
                <a:alpha val="30000"/>
              </a:prstClr>
            </a:outerShdw>
          </a:effectLst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图片占位符 16"/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1432720" y="1746251"/>
            <a:ext cx="3036305" cy="2806137"/>
          </a:xfrm>
          <a:custGeom>
            <a:avLst/>
            <a:gdLst>
              <a:gd name="connsiteX0" fmla="*/ 0 w 3036305"/>
              <a:gd name="connsiteY0" fmla="*/ 0 h 2806137"/>
              <a:gd name="connsiteX1" fmla="*/ 3034688 w 3036305"/>
              <a:gd name="connsiteY1" fmla="*/ 157845 h 2806137"/>
              <a:gd name="connsiteX2" fmla="*/ 3036305 w 3036305"/>
              <a:gd name="connsiteY2" fmla="*/ 2507985 h 2806137"/>
              <a:gd name="connsiteX3" fmla="*/ 0 w 3036305"/>
              <a:gd name="connsiteY3" fmla="*/ 2806137 h 280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6305" h="2806137">
                <a:moveTo>
                  <a:pt x="0" y="0"/>
                </a:moveTo>
                <a:lnTo>
                  <a:pt x="3034688" y="157845"/>
                </a:lnTo>
                <a:cubicBezTo>
                  <a:pt x="3035228" y="941225"/>
                  <a:pt x="3035766" y="1724605"/>
                  <a:pt x="3036305" y="2507985"/>
                </a:cubicBezTo>
                <a:lnTo>
                  <a:pt x="0" y="2806137"/>
                </a:lnTo>
                <a:close/>
              </a:path>
            </a:pathLst>
          </a:custGeom>
          <a:solidFill>
            <a:schemeClr val="tx2"/>
          </a:solidFill>
          <a:ln w="25400" cap="flat" cmpd="sng">
            <a:solidFill>
              <a:srgbClr val="FFFFFF"/>
            </a:solidFill>
            <a:miter lim="800000"/>
          </a:ln>
          <a:effectLst>
            <a:outerShdw dist="25400" dir="54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>
              <a:defRPr lang="zh-CN" altLang="en-US" sz="1800"/>
            </a:lvl1pPr>
          </a:lstStyle>
          <a:p>
            <a:pPr marL="0" lvl="0"/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  <p:custDataLst>
              <p:tags r:id="rId2"/>
            </p:custDataLst>
          </p:nvPr>
        </p:nvSpPr>
        <p:spPr>
          <a:xfrm>
            <a:off x="3530110" y="1746251"/>
            <a:ext cx="3034388" cy="2806137"/>
          </a:xfrm>
          <a:custGeom>
            <a:avLst/>
            <a:gdLst>
              <a:gd name="connsiteX0" fmla="*/ 0 w 3034388"/>
              <a:gd name="connsiteY0" fmla="*/ 0 h 2806137"/>
              <a:gd name="connsiteX1" fmla="*/ 3032772 w 3034388"/>
              <a:gd name="connsiteY1" fmla="*/ 157845 h 2806137"/>
              <a:gd name="connsiteX2" fmla="*/ 3034388 w 3034388"/>
              <a:gd name="connsiteY2" fmla="*/ 2507985 h 2806137"/>
              <a:gd name="connsiteX3" fmla="*/ 0 w 3034388"/>
              <a:gd name="connsiteY3" fmla="*/ 2806137 h 280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4388" h="2806137">
                <a:moveTo>
                  <a:pt x="0" y="0"/>
                </a:moveTo>
                <a:lnTo>
                  <a:pt x="3032772" y="157845"/>
                </a:lnTo>
                <a:cubicBezTo>
                  <a:pt x="3033311" y="941225"/>
                  <a:pt x="3033849" y="1724605"/>
                  <a:pt x="3034388" y="2507985"/>
                </a:cubicBezTo>
                <a:lnTo>
                  <a:pt x="0" y="2806137"/>
                </a:lnTo>
                <a:close/>
              </a:path>
            </a:pathLst>
          </a:custGeom>
          <a:solidFill>
            <a:schemeClr val="tx2"/>
          </a:solidFill>
          <a:ln w="25400" cap="flat" cmpd="sng">
            <a:solidFill>
              <a:srgbClr val="FFFFFF"/>
            </a:solidFill>
            <a:miter lim="800000"/>
          </a:ln>
          <a:effectLst>
            <a:outerShdw dist="25400" dir="54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>
              <a:defRPr lang="zh-CN" altLang="en-US" sz="1800"/>
            </a:lvl1pPr>
          </a:lstStyle>
          <a:p>
            <a:pPr marL="0" lvl="0"/>
            <a:endParaRPr lang="zh-CN" altLang="en-US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2"/>
            <p:custDataLst>
              <p:tags r:id="rId3"/>
            </p:custDataLst>
          </p:nvPr>
        </p:nvSpPr>
        <p:spPr>
          <a:xfrm>
            <a:off x="5625584" y="1746251"/>
            <a:ext cx="3036306" cy="2806137"/>
          </a:xfrm>
          <a:custGeom>
            <a:avLst/>
            <a:gdLst>
              <a:gd name="connsiteX0" fmla="*/ 0 w 3036306"/>
              <a:gd name="connsiteY0" fmla="*/ 0 h 2806137"/>
              <a:gd name="connsiteX1" fmla="*/ 3034689 w 3036306"/>
              <a:gd name="connsiteY1" fmla="*/ 157845 h 2806137"/>
              <a:gd name="connsiteX2" fmla="*/ 3036306 w 3036306"/>
              <a:gd name="connsiteY2" fmla="*/ 2507985 h 2806137"/>
              <a:gd name="connsiteX3" fmla="*/ 0 w 3036306"/>
              <a:gd name="connsiteY3" fmla="*/ 2806137 h 280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6306" h="2806137">
                <a:moveTo>
                  <a:pt x="0" y="0"/>
                </a:moveTo>
                <a:lnTo>
                  <a:pt x="3034689" y="157845"/>
                </a:lnTo>
                <a:cubicBezTo>
                  <a:pt x="3035228" y="941225"/>
                  <a:pt x="3035767" y="1724605"/>
                  <a:pt x="3036306" y="2507985"/>
                </a:cubicBezTo>
                <a:lnTo>
                  <a:pt x="0" y="2806137"/>
                </a:lnTo>
                <a:close/>
              </a:path>
            </a:pathLst>
          </a:custGeom>
          <a:solidFill>
            <a:schemeClr val="tx2"/>
          </a:solidFill>
          <a:ln w="25400" cap="flat" cmpd="sng">
            <a:solidFill>
              <a:srgbClr val="FFFFFF"/>
            </a:solidFill>
            <a:miter lim="800000"/>
          </a:ln>
          <a:effectLst>
            <a:outerShdw dist="25400" dir="54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>
              <a:defRPr lang="zh-CN" altLang="en-US" sz="1800"/>
            </a:lvl1pPr>
          </a:lstStyle>
          <a:p>
            <a:pPr marL="0" lvl="0"/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3"/>
            <p:custDataLst>
              <p:tags r:id="rId4"/>
            </p:custDataLst>
          </p:nvPr>
        </p:nvSpPr>
        <p:spPr>
          <a:xfrm>
            <a:off x="7722977" y="1746251"/>
            <a:ext cx="3036305" cy="2806137"/>
          </a:xfrm>
          <a:custGeom>
            <a:avLst/>
            <a:gdLst>
              <a:gd name="connsiteX0" fmla="*/ 0 w 3036305"/>
              <a:gd name="connsiteY0" fmla="*/ 0 h 2806137"/>
              <a:gd name="connsiteX1" fmla="*/ 3034688 w 3036305"/>
              <a:gd name="connsiteY1" fmla="*/ 157845 h 2806137"/>
              <a:gd name="connsiteX2" fmla="*/ 3036305 w 3036305"/>
              <a:gd name="connsiteY2" fmla="*/ 2507985 h 2806137"/>
              <a:gd name="connsiteX3" fmla="*/ 0 w 3036305"/>
              <a:gd name="connsiteY3" fmla="*/ 2806137 h 280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6305" h="2806137">
                <a:moveTo>
                  <a:pt x="0" y="0"/>
                </a:moveTo>
                <a:lnTo>
                  <a:pt x="3034688" y="157845"/>
                </a:lnTo>
                <a:cubicBezTo>
                  <a:pt x="3035228" y="941225"/>
                  <a:pt x="3035766" y="1724605"/>
                  <a:pt x="3036305" y="2507985"/>
                </a:cubicBezTo>
                <a:lnTo>
                  <a:pt x="0" y="2806137"/>
                </a:lnTo>
                <a:close/>
              </a:path>
            </a:pathLst>
          </a:custGeom>
          <a:solidFill>
            <a:schemeClr val="tx2"/>
          </a:solidFill>
          <a:ln w="25400" cap="flat" cmpd="sng">
            <a:solidFill>
              <a:srgbClr val="FFFFFF"/>
            </a:solidFill>
            <a:miter lim="800000"/>
          </a:ln>
          <a:effectLst>
            <a:outerShdw dist="25400" dir="54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>
              <a:defRPr lang="zh-CN" altLang="en-US" sz="1800"/>
            </a:lvl1pPr>
          </a:lstStyle>
          <a:p>
            <a:pPr marL="0" lvl="0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073743875" descr="学科网 zxxk.com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7" r:link="rId18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5" name="图片 1073743875" descr="学科网 zxxk.com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 r:link="rId18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11" Type="http://schemas.openxmlformats.org/officeDocument/2006/relationships/image" Target="../media/image2.png"/><Relationship Id="rId5" Type="http://schemas.openxmlformats.org/officeDocument/2006/relationships/tags" Target="../tags/tag140.xml"/><Relationship Id="rId10" Type="http://schemas.openxmlformats.org/officeDocument/2006/relationships/notesSlide" Target="../notesSlides/notesSlide8.xml"/><Relationship Id="rId4" Type="http://schemas.openxmlformats.org/officeDocument/2006/relationships/tags" Target="../tags/tag139.xml"/><Relationship Id="rId9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14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15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3" Type="http://schemas.openxmlformats.org/officeDocument/2006/relationships/tags" Target="../tags/tag16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image" Target="../media/image3.jpeg"/><Relationship Id="rId5" Type="http://schemas.openxmlformats.org/officeDocument/2006/relationships/tags" Target="../tags/tag48.xml"/><Relationship Id="rId10" Type="http://schemas.openxmlformats.org/officeDocument/2006/relationships/image" Target="../media/image2.png"/><Relationship Id="rId4" Type="http://schemas.openxmlformats.org/officeDocument/2006/relationships/tags" Target="../tags/tag47.xml"/><Relationship Id="rId9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tags" Target="../tags/tag90.xml"/><Relationship Id="rId18" Type="http://schemas.openxmlformats.org/officeDocument/2006/relationships/tags" Target="../tags/tag95.xml"/><Relationship Id="rId26" Type="http://schemas.openxmlformats.org/officeDocument/2006/relationships/tags" Target="../tags/tag103.xml"/><Relationship Id="rId39" Type="http://schemas.openxmlformats.org/officeDocument/2006/relationships/image" Target="../media/image6.png"/><Relationship Id="rId3" Type="http://schemas.openxmlformats.org/officeDocument/2006/relationships/tags" Target="../tags/tag80.xml"/><Relationship Id="rId21" Type="http://schemas.openxmlformats.org/officeDocument/2006/relationships/tags" Target="../tags/tag98.xml"/><Relationship Id="rId34" Type="http://schemas.openxmlformats.org/officeDocument/2006/relationships/tags" Target="../tags/tag111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17" Type="http://schemas.openxmlformats.org/officeDocument/2006/relationships/tags" Target="../tags/tag94.xml"/><Relationship Id="rId25" Type="http://schemas.openxmlformats.org/officeDocument/2006/relationships/tags" Target="../tags/tag102.xml"/><Relationship Id="rId33" Type="http://schemas.openxmlformats.org/officeDocument/2006/relationships/tags" Target="../tags/tag110.xml"/><Relationship Id="rId38" Type="http://schemas.openxmlformats.org/officeDocument/2006/relationships/image" Target="NULL" TargetMode="External"/><Relationship Id="rId2" Type="http://schemas.openxmlformats.org/officeDocument/2006/relationships/tags" Target="../tags/tag79.xml"/><Relationship Id="rId16" Type="http://schemas.openxmlformats.org/officeDocument/2006/relationships/tags" Target="../tags/tag93.xml"/><Relationship Id="rId20" Type="http://schemas.openxmlformats.org/officeDocument/2006/relationships/tags" Target="../tags/tag97.xml"/><Relationship Id="rId29" Type="http://schemas.openxmlformats.org/officeDocument/2006/relationships/tags" Target="../tags/tag106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24" Type="http://schemas.openxmlformats.org/officeDocument/2006/relationships/tags" Target="../tags/tag101.xml"/><Relationship Id="rId32" Type="http://schemas.openxmlformats.org/officeDocument/2006/relationships/tags" Target="../tags/tag109.xml"/><Relationship Id="rId37" Type="http://schemas.openxmlformats.org/officeDocument/2006/relationships/image" Target="../media/image5.png"/><Relationship Id="rId5" Type="http://schemas.openxmlformats.org/officeDocument/2006/relationships/tags" Target="../tags/tag82.xml"/><Relationship Id="rId15" Type="http://schemas.openxmlformats.org/officeDocument/2006/relationships/tags" Target="../tags/tag92.xml"/><Relationship Id="rId23" Type="http://schemas.openxmlformats.org/officeDocument/2006/relationships/tags" Target="../tags/tag100.xml"/><Relationship Id="rId28" Type="http://schemas.openxmlformats.org/officeDocument/2006/relationships/tags" Target="../tags/tag105.xml"/><Relationship Id="rId36" Type="http://schemas.openxmlformats.org/officeDocument/2006/relationships/image" Target="../media/image4.jpeg"/><Relationship Id="rId10" Type="http://schemas.openxmlformats.org/officeDocument/2006/relationships/tags" Target="../tags/tag87.xml"/><Relationship Id="rId19" Type="http://schemas.openxmlformats.org/officeDocument/2006/relationships/tags" Target="../tags/tag96.xml"/><Relationship Id="rId31" Type="http://schemas.openxmlformats.org/officeDocument/2006/relationships/tags" Target="../tags/tag108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tags" Target="../tags/tag91.xml"/><Relationship Id="rId22" Type="http://schemas.openxmlformats.org/officeDocument/2006/relationships/tags" Target="../tags/tag99.xml"/><Relationship Id="rId27" Type="http://schemas.openxmlformats.org/officeDocument/2006/relationships/tags" Target="../tags/tag104.xml"/><Relationship Id="rId30" Type="http://schemas.openxmlformats.org/officeDocument/2006/relationships/tags" Target="../tags/tag107.xml"/><Relationship Id="rId35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11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5" Type="http://schemas.openxmlformats.org/officeDocument/2006/relationships/tags" Target="../tags/tag116.xml"/><Relationship Id="rId4" Type="http://schemas.openxmlformats.org/officeDocument/2006/relationships/tags" Target="../tags/tag115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13" Type="http://schemas.openxmlformats.org/officeDocument/2006/relationships/tags" Target="../tags/tag133.xml"/><Relationship Id="rId3" Type="http://schemas.openxmlformats.org/officeDocument/2006/relationships/tags" Target="../tags/tag123.xml"/><Relationship Id="rId7" Type="http://schemas.openxmlformats.org/officeDocument/2006/relationships/tags" Target="../tags/tag127.xml"/><Relationship Id="rId12" Type="http://schemas.openxmlformats.org/officeDocument/2006/relationships/tags" Target="../tags/tag132.xml"/><Relationship Id="rId17" Type="http://schemas.openxmlformats.org/officeDocument/2006/relationships/image" Target="../media/image2.png"/><Relationship Id="rId2" Type="http://schemas.openxmlformats.org/officeDocument/2006/relationships/tags" Target="../tags/tag122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1" Type="http://schemas.openxmlformats.org/officeDocument/2006/relationships/tags" Target="../tags/tag131.xml"/><Relationship Id="rId5" Type="http://schemas.openxmlformats.org/officeDocument/2006/relationships/tags" Target="../tags/tag125.xml"/><Relationship Id="rId15" Type="http://schemas.openxmlformats.org/officeDocument/2006/relationships/tags" Target="../tags/tag135.xml"/><Relationship Id="rId10" Type="http://schemas.openxmlformats.org/officeDocument/2006/relationships/tags" Target="../tags/tag130.xml"/><Relationship Id="rId4" Type="http://schemas.openxmlformats.org/officeDocument/2006/relationships/tags" Target="../tags/tag124.xml"/><Relationship Id="rId9" Type="http://schemas.openxmlformats.org/officeDocument/2006/relationships/tags" Target="../tags/tag129.xml"/><Relationship Id="rId14" Type="http://schemas.openxmlformats.org/officeDocument/2006/relationships/tags" Target="../tags/tag1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>
            <p:custDataLst>
              <p:tags r:id="rId1"/>
            </p:custDataLst>
          </p:nvPr>
        </p:nvSpPr>
        <p:spPr>
          <a:xfrm>
            <a:off x="2716848" y="3406594"/>
            <a:ext cx="6595110" cy="755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US" altLang="zh-CN" sz="4800" b="1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2.1</a:t>
            </a:r>
            <a:r>
              <a:rPr lang="zh-CN" altLang="en-US" sz="4800" b="1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“逻辑”的多种含义</a:t>
            </a:r>
            <a:endParaRPr kumimoji="0" lang="zh-CN" altLang="en-US" sz="4800" b="1" i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2611756" y="1773555"/>
            <a:ext cx="6968490" cy="9220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5400" b="1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第二课</a:t>
            </a:r>
            <a:r>
              <a:rPr lang="en-US" altLang="zh-CN" sz="5400" b="1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5400" b="1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把握逻辑要义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1761490" y="157480"/>
            <a:ext cx="578548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7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8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二、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狭义逻辑学与广义逻辑学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00" name="文本框 99"/>
          <p:cNvSpPr txBox="1"/>
          <p:nvPr>
            <p:custDataLst>
              <p:tags r:id="rId3"/>
            </p:custDataLst>
          </p:nvPr>
        </p:nvSpPr>
        <p:spPr bwMode="auto">
          <a:xfrm>
            <a:off x="812800" y="1619250"/>
            <a:ext cx="10641330" cy="9531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lnSpc>
                <a:spcPts val="336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(1)狭义的逻辑学: </a:t>
            </a:r>
          </a:p>
          <a:p>
            <a:pPr lvl="0" algn="l" eaLnBrk="1" hangingPunct="1">
              <a:lnSpc>
                <a:spcPts val="336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人们把研究</a:t>
            </a:r>
            <a:r>
              <a:rPr lang="en-US" altLang="zh-CN" sz="2800" b="1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思维形式结构及其规律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形式逻辑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视为狭义的逻辑学;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332865" y="970915"/>
            <a:ext cx="8627745" cy="5835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、逻辑学的含义：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研究思维规律与方法的学问</a:t>
            </a: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 bwMode="auto">
          <a:xfrm>
            <a:off x="812800" y="2786380"/>
            <a:ext cx="10641330" cy="1383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lnSpc>
                <a:spcPts val="336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(2)广义的逻辑学: </a:t>
            </a:r>
          </a:p>
          <a:p>
            <a:pPr lvl="0" algn="l" eaLnBrk="1" hangingPunct="1">
              <a:lnSpc>
                <a:spcPts val="336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而把含有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狭义的逻辑学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和研究辩证思维中的规律、规则与方法的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辩证逻辑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等视为广义的逻辑学。</a:t>
            </a: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 bwMode="auto">
          <a:xfrm>
            <a:off x="812800" y="4384040"/>
            <a:ext cx="10641330" cy="9531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lnSpc>
                <a:spcPts val="336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(3)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二者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关系：</a:t>
            </a:r>
          </a:p>
          <a:p>
            <a:pPr lvl="0" algn="l" eaLnBrk="1" hangingPunct="1">
              <a:lnSpc>
                <a:spcPts val="3360"/>
              </a:lnSpc>
            </a:pP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学习狭义逻辑学的基本知识与方法，是学习广义逻辑学的基础。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597" y="224454"/>
            <a:ext cx="11784330" cy="130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所有金属都是导电的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所有事物都是变化发展的</a:t>
            </a:r>
            <a:endParaRPr lang="zh-CN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2597" y="1885707"/>
            <a:ext cx="11784330" cy="130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这是两个（），这两个（），（）不同，（）相同，即：</a:t>
            </a:r>
            <a:r>
              <a:rPr lang="zh-CN" altLang="en-US" sz="2800" b="1" dirty="0" smtClean="0">
                <a:sym typeface="Wingdings" pitchFamily="2" charset="2"/>
              </a:rPr>
              <a:t>（）</a:t>
            </a:r>
            <a:endParaRPr lang="en-US" altLang="zh-CN" sz="28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ym typeface="Wingdings" pitchFamily="2" charset="2"/>
              </a:rPr>
              <a:t>2.</a:t>
            </a:r>
            <a:r>
              <a:rPr lang="zh-CN" altLang="en-US" sz="2800" b="1" dirty="0" smtClean="0">
                <a:sym typeface="Wingdings" pitchFamily="2" charset="2"/>
              </a:rPr>
              <a:t>这种形式是（）在（）中的联系方式。</a:t>
            </a:r>
            <a:endParaRPr lang="zh-CN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2597" y="3665863"/>
            <a:ext cx="11784330" cy="195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这是两个（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判断</a:t>
            </a:r>
            <a:r>
              <a:rPr lang="zh-CN" altLang="en-US" sz="2800" b="1" dirty="0" smtClean="0"/>
              <a:t>），这两个（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判断</a:t>
            </a:r>
            <a:r>
              <a:rPr lang="zh-CN" altLang="en-US" sz="2800" b="1" dirty="0" smtClean="0"/>
              <a:t>），（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内容</a:t>
            </a:r>
            <a:r>
              <a:rPr lang="zh-CN" altLang="en-US" sz="2800" b="1" dirty="0" smtClean="0"/>
              <a:t>）不同，（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形式</a:t>
            </a:r>
            <a:r>
              <a:rPr lang="zh-CN" altLang="en-US" sz="2800" b="1" dirty="0" smtClean="0"/>
              <a:t>）相同，即：</a:t>
            </a:r>
            <a:r>
              <a:rPr lang="zh-CN" altLang="en-US" sz="2800" b="1" dirty="0" smtClean="0">
                <a:sym typeface="Wingdings" pitchFamily="2" charset="2"/>
              </a:rPr>
              <a:t>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所有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…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都是</a:t>
            </a:r>
            <a:r>
              <a:rPr lang="zh-CN" altLang="en-US" sz="2800" b="1" dirty="0" smtClean="0">
                <a:sym typeface="Wingdings" pitchFamily="2" charset="2"/>
              </a:rPr>
              <a:t>）</a:t>
            </a:r>
            <a:endParaRPr lang="en-US" altLang="zh-CN" sz="28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ym typeface="Wingdings" pitchFamily="2" charset="2"/>
              </a:rPr>
              <a:t>2.</a:t>
            </a:r>
            <a:r>
              <a:rPr lang="zh-CN" altLang="en-US" sz="2800" b="1" dirty="0" smtClean="0">
                <a:sym typeface="Wingdings" pitchFamily="2" charset="2"/>
              </a:rPr>
              <a:t>这种形式是（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概念</a:t>
            </a:r>
            <a:r>
              <a:rPr lang="zh-CN" altLang="en-US" sz="2800" b="1" dirty="0" smtClean="0">
                <a:sym typeface="Wingdings" pitchFamily="2" charset="2"/>
              </a:rPr>
              <a:t>）在（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判断</a:t>
            </a:r>
            <a:r>
              <a:rPr lang="zh-CN" altLang="en-US" sz="2800" b="1" dirty="0" smtClean="0">
                <a:sym typeface="Wingdings" pitchFamily="2" charset="2"/>
              </a:rPr>
              <a:t>）中的联系方式。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5329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597" y="131857"/>
            <a:ext cx="117843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/>
              <a:t>所有马都是动物，所有白马都是马，所以，所有白马都是动物。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所有的学生都是人，所有高二</a:t>
            </a:r>
            <a:r>
              <a:rPr lang="en-US" altLang="zh-CN" sz="2800" b="1" dirty="0" smtClean="0"/>
              <a:t>13</a:t>
            </a:r>
            <a:r>
              <a:rPr lang="zh-CN" altLang="en-US" sz="2800" b="1" dirty="0" smtClean="0"/>
              <a:t>班的同学都是学生，所以，所有高二</a:t>
            </a:r>
            <a:r>
              <a:rPr lang="en-US" altLang="zh-CN" sz="2800" b="1" dirty="0" smtClean="0"/>
              <a:t>13</a:t>
            </a:r>
            <a:r>
              <a:rPr lang="zh-CN" altLang="en-US" sz="2800" b="1" dirty="0" smtClean="0"/>
              <a:t>班的同学都是人。</a:t>
            </a:r>
            <a:endParaRPr lang="zh-CN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2597" y="2163182"/>
            <a:ext cx="11784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这是两个（），这两个（），（）不同，（）相同，即：</a:t>
            </a:r>
            <a:r>
              <a:rPr lang="zh-CN" altLang="en-US" sz="2800" b="1" dirty="0" smtClean="0">
                <a:sym typeface="Wingdings" pitchFamily="2" charset="2"/>
              </a:rPr>
              <a:t>（）</a:t>
            </a:r>
            <a:endParaRPr lang="en-US" altLang="zh-CN" sz="28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ym typeface="Wingdings" pitchFamily="2" charset="2"/>
              </a:rPr>
              <a:t>2.</a:t>
            </a:r>
            <a:r>
              <a:rPr lang="zh-CN" altLang="en-US" sz="2800" b="1" dirty="0" smtClean="0">
                <a:sym typeface="Wingdings" pitchFamily="2" charset="2"/>
              </a:rPr>
              <a:t>这种形式是（）在（）中的联系方式；是</a:t>
            </a:r>
            <a:r>
              <a:rPr lang="zh-CN" altLang="en-US" sz="2800" b="1" dirty="0">
                <a:sym typeface="Wingdings" pitchFamily="2" charset="2"/>
              </a:rPr>
              <a:t>（）在（）中的联系方式。</a:t>
            </a:r>
            <a:endParaRPr lang="zh-CN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2597" y="3642713"/>
            <a:ext cx="117843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这是两个（</a:t>
            </a:r>
            <a:r>
              <a:rPr lang="zh-CN" altLang="en-US" sz="2800" b="1" dirty="0">
                <a:solidFill>
                  <a:srgbClr val="FF0000"/>
                </a:solidFill>
              </a:rPr>
              <a:t>推理</a:t>
            </a:r>
            <a:r>
              <a:rPr lang="zh-CN" altLang="en-US" sz="2800" b="1" dirty="0" smtClean="0"/>
              <a:t>），这两个（</a:t>
            </a:r>
            <a:r>
              <a:rPr lang="zh-CN" altLang="en-US" sz="2800" b="1" dirty="0">
                <a:solidFill>
                  <a:srgbClr val="FF0000"/>
                </a:solidFill>
              </a:rPr>
              <a:t>推理</a:t>
            </a:r>
            <a:r>
              <a:rPr lang="zh-CN" altLang="en-US" sz="2800" b="1" dirty="0" smtClean="0"/>
              <a:t>），（</a:t>
            </a:r>
            <a:r>
              <a:rPr lang="zh-CN" altLang="en-US" sz="2800" b="1" dirty="0">
                <a:solidFill>
                  <a:srgbClr val="FF0000"/>
                </a:solidFill>
              </a:rPr>
              <a:t>内容</a:t>
            </a:r>
            <a:r>
              <a:rPr lang="zh-CN" altLang="en-US" sz="2800" b="1" dirty="0" smtClean="0"/>
              <a:t>）不同，（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形式</a:t>
            </a:r>
            <a:r>
              <a:rPr lang="zh-CN" altLang="en-US" sz="2800" b="1" dirty="0" smtClean="0"/>
              <a:t>）相同，即：</a:t>
            </a:r>
            <a:r>
              <a:rPr lang="zh-CN" altLang="en-US" sz="2800" b="1" dirty="0" smtClean="0">
                <a:sym typeface="Wingdings" pitchFamily="2" charset="2"/>
              </a:rPr>
              <a:t>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所有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都是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，所有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都是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，所以，所有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都是</a:t>
            </a:r>
            <a:r>
              <a:rPr lang="en-US" altLang="zh-CN" sz="2800" b="1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zh-CN" altLang="en-US" sz="2800" b="1" dirty="0" smtClean="0">
                <a:sym typeface="Wingdings" pitchFamily="2" charset="2"/>
              </a:rPr>
              <a:t>）</a:t>
            </a:r>
            <a:endParaRPr lang="en-US" altLang="zh-CN" sz="2800" b="1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ym typeface="Wingdings" pitchFamily="2" charset="2"/>
              </a:rPr>
              <a:t>2.</a:t>
            </a:r>
            <a:r>
              <a:rPr lang="zh-CN" altLang="en-US" sz="2800" b="1" dirty="0" smtClean="0">
                <a:sym typeface="Wingdings" pitchFamily="2" charset="2"/>
              </a:rPr>
              <a:t>这种形式是（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概念</a:t>
            </a:r>
            <a:r>
              <a:rPr lang="zh-CN" altLang="en-US" sz="2800" b="1" dirty="0" smtClean="0">
                <a:sym typeface="Wingdings" pitchFamily="2" charset="2"/>
              </a:rPr>
              <a:t>）在（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判断</a:t>
            </a:r>
            <a:r>
              <a:rPr lang="zh-CN" altLang="en-US" sz="2800" b="1" dirty="0" smtClean="0">
                <a:sym typeface="Wingdings" pitchFamily="2" charset="2"/>
              </a:rPr>
              <a:t>）中的联系方式；是（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判断</a:t>
            </a:r>
            <a:r>
              <a:rPr lang="zh-CN" altLang="en-US" sz="2800" b="1" dirty="0" smtClean="0">
                <a:sym typeface="Wingdings" pitchFamily="2" charset="2"/>
              </a:rPr>
              <a:t>）在（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推理</a:t>
            </a:r>
            <a:r>
              <a:rPr lang="zh-CN" altLang="en-US" sz="2800" b="1" dirty="0" smtClean="0">
                <a:sym typeface="Wingdings" pitchFamily="2" charset="2"/>
              </a:rPr>
              <a:t>）中的联系方式。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9775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" y="228600"/>
            <a:ext cx="10664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这些联系方式就是思维形式结构，简称形式结构。（看书本定义）</a:t>
            </a:r>
            <a:endParaRPr lang="zh-CN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05740" y="883920"/>
            <a:ext cx="1127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srgbClr val="FF0000"/>
                </a:solidFill>
              </a:rPr>
              <a:t>什么是形式逻辑？</a:t>
            </a:r>
            <a:r>
              <a:rPr lang="zh-CN" altLang="en-US" sz="2400" dirty="0"/>
              <a:t>它</a:t>
            </a:r>
            <a:r>
              <a:rPr lang="zh-CN" altLang="en-US" sz="2400" dirty="0" smtClean="0"/>
              <a:t>研究的就是思维形式结构，即不管是什么内容，只研究只要具备了什么样的思维形式结构，就可以得到真结论。（当然，这里隐藏了一个条件，即给出的前提是真的）。也就是说，我给你一个前提，不管前提的内容是什么，我告诉你前提是真的，那只要具备了怎么样的形式结构，就可以得到真结论了呢？这就是形式逻辑所要研究的。（看书本的例子）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" y="3870960"/>
            <a:ext cx="10664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70C0"/>
                </a:solidFill>
              </a:rPr>
              <a:t>从形式逻辑的角度，什么样的推理结论是真的？</a:t>
            </a:r>
            <a:endParaRPr lang="en-US" altLang="zh-CN" sz="2400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" y="4497110"/>
            <a:ext cx="10664190" cy="113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/>
              <a:t>1.</a:t>
            </a:r>
            <a:r>
              <a:rPr lang="zh-CN" altLang="en-US" sz="2400" dirty="0" smtClean="0"/>
              <a:t>前提真实</a:t>
            </a:r>
            <a:endParaRPr lang="en-US" altLang="zh-CN" sz="2400" dirty="0" smtClean="0"/>
          </a:p>
          <a:p>
            <a:pPr>
              <a:lnSpc>
                <a:spcPct val="150000"/>
              </a:lnSpc>
            </a:pPr>
            <a:r>
              <a:rPr lang="en-US" altLang="zh-CN" sz="2400" dirty="0" smtClean="0"/>
              <a:t>2.</a:t>
            </a:r>
            <a:r>
              <a:rPr lang="zh-CN" altLang="en-US" sz="2400" dirty="0" smtClean="0"/>
              <a:t>形式有效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33550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1761490" y="157480"/>
            <a:ext cx="578548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5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6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二、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狭义逻辑学与广义逻辑学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00" name="文本框 99"/>
          <p:cNvSpPr txBox="1"/>
          <p:nvPr>
            <p:custDataLst>
              <p:tags r:id="rId3"/>
            </p:custDataLst>
          </p:nvPr>
        </p:nvSpPr>
        <p:spPr bwMode="auto">
          <a:xfrm>
            <a:off x="1024890" y="1745615"/>
            <a:ext cx="10566400" cy="39693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algn="just" fontAlgn="auto" hangingPunct="0">
              <a:lnSpc>
                <a:spcPct val="150000"/>
              </a:lnSpc>
            </a:pP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推理：是由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前提</a:t>
            </a: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结论</a:t>
            </a: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构成的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由前提推导结论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，前提作为结论的理由。</a:t>
            </a:r>
            <a:endParaRPr sz="28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 fontAlgn="auto" hangingPunct="0">
              <a:lnSpc>
                <a:spcPct val="150000"/>
              </a:lnSpc>
            </a:pP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）从形式逻辑角度看，从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真前提推出真结论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并不取决于思想的具体内容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，而是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取决于思想的形式结构</a:t>
            </a: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en-US" sz="2800" b="1" smtClean="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 fontAlgn="auto" hangingPunct="0">
              <a:lnSpc>
                <a:spcPct val="150000"/>
              </a:lnSpc>
            </a:pP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（3）形式逻辑的核心任务：</a:t>
            </a:r>
          </a:p>
          <a:p>
            <a:pPr algn="just" fontAlgn="auto" hangingPunct="0">
              <a:lnSpc>
                <a:spcPct val="150000"/>
              </a:lnSpc>
            </a:pPr>
            <a:r>
              <a:rPr sz="2800" b="1" smtClean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要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把握从真前提推导出真结论的规律和规则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24890" y="988695"/>
            <a:ext cx="59010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3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sz="3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形式逻辑特别关注推理问题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" y="31830"/>
            <a:ext cx="111137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论点：</a:t>
            </a:r>
            <a:r>
              <a:rPr lang="zh-CN" altLang="en-US" sz="3200" b="1" dirty="0" smtClean="0"/>
              <a:t>马老师是位好老师</a:t>
            </a:r>
            <a:endParaRPr lang="en-US" altLang="zh-CN" sz="3200" b="1" dirty="0" smtClean="0"/>
          </a:p>
          <a:p>
            <a:endParaRPr lang="zh-CN" alt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2617" y="701508"/>
            <a:ext cx="1178433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论据：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马老师脾气好，不骂人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马老师书教的好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 马老师放假不布置作业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4.</a:t>
            </a:r>
            <a:r>
              <a:rPr lang="zh-CN" altLang="en-US" sz="2800" b="1" dirty="0" smtClean="0"/>
              <a:t>同学们</a:t>
            </a:r>
            <a:r>
              <a:rPr lang="zh-CN" altLang="en-US" sz="2800" b="1" dirty="0"/>
              <a:t>都很喜欢她</a:t>
            </a:r>
            <a:endParaRPr lang="en-US" altLang="zh-CN" sz="2800" b="1" dirty="0"/>
          </a:p>
          <a:p>
            <a:endParaRPr lang="zh-CN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2617" y="4023343"/>
            <a:ext cx="117843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</a:rPr>
              <a:t>论据：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马老师头发短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马老师吃得多</a:t>
            </a:r>
            <a:endParaRPr lang="en-US" altLang="zh-CN" sz="2800" b="1" dirty="0" smtClean="0"/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马老师结婚了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0395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1761490" y="157480"/>
            <a:ext cx="578548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5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6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二、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狭义逻辑学与广义逻辑学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00" name="文本框 99"/>
          <p:cNvSpPr txBox="1"/>
          <p:nvPr>
            <p:custDataLst>
              <p:tags r:id="rId3"/>
            </p:custDataLst>
          </p:nvPr>
        </p:nvSpPr>
        <p:spPr bwMode="auto">
          <a:xfrm>
            <a:off x="666115" y="1767205"/>
            <a:ext cx="10566400" cy="33229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lvl="0" algn="just" hangingPunct="0">
              <a:lnSpc>
                <a:spcPct val="150000"/>
              </a:lnSpc>
            </a:pP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（</a:t>
            </a:r>
            <a:r>
              <a:rPr lang="en-US" altLang="zh-CN"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sz="2800" b="1" smtClean="0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把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推理的理由讲出来作为“论点”的“论据”，就构成了通常所说的</a:t>
            </a:r>
            <a:r>
              <a:rPr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“论证”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800" b="1">
              <a:solidFill>
                <a:prstClr val="black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algn="just" hangingPunct="0">
              <a:lnSpc>
                <a:spcPct val="150000"/>
              </a:lnSpc>
            </a:pPr>
            <a:r>
              <a:rPr sz="2800" b="1" smtClean="0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（</a:t>
            </a:r>
            <a:r>
              <a:rPr lang="en-US" altLang="zh-CN" sz="2800" b="1" smtClean="0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sz="2800" b="1" smtClean="0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）用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这样的论证方式去说服别人，让他人接受自己的观点，或者用这样的论证方式反驳别人的观点，就构成了</a:t>
            </a:r>
            <a:r>
              <a:rPr sz="28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“论辩”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800" b="1">
              <a:solidFill>
                <a:prstClr val="black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algn="just" hangingPunct="0">
              <a:lnSpc>
                <a:spcPct val="150000"/>
              </a:lnSpc>
            </a:pP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（</a:t>
            </a:r>
            <a:r>
              <a:rPr lang="en-US" altLang="zh-CN"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）论证和论辩中使用的</a:t>
            </a:r>
            <a:r>
              <a:rPr sz="2800" b="1" u="sng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推理是否有效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sz="2800" b="1" u="sng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直接影响说服的效果</a:t>
            </a: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8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1273175" y="999490"/>
            <a:ext cx="55048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3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sz="3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运用推理进行论证和论辩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1761490" y="157480"/>
            <a:ext cx="578548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5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6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二、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狭义逻辑学与广义逻辑学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897890" y="1384935"/>
            <a:ext cx="449770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、学习形式逻辑的意义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 bwMode="auto">
          <a:xfrm>
            <a:off x="897890" y="2305050"/>
            <a:ext cx="10605135" cy="1383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(1)学习狭义逻辑学的基本知识与方法，是学习广义逻辑学的基础</a:t>
            </a:r>
          </a:p>
          <a:p>
            <a:pPr lvl="0" algn="just">
              <a:lnSpc>
                <a:spcPct val="150000"/>
              </a:lnSpc>
            </a:pPr>
            <a:r>
              <a:rPr sz="2800" b="1">
                <a:solidFill>
                  <a:prstClr val="black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(2)遵循形式逻辑的规律与规则，是正确思维的必要条件。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1736725" y="83185"/>
            <a:ext cx="494982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6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7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一、</a:t>
              </a:r>
              <a:r>
                <a:rPr lang="en-US" altLang="zh-CN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“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逻辑</a:t>
              </a:r>
              <a:r>
                <a:rPr lang="en-US" altLang="zh-CN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”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的不同用法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2" name="矩形 1"/>
          <p:cNvSpPr/>
          <p:nvPr>
            <p:custDataLst>
              <p:tags r:id="rId3"/>
            </p:custDataLst>
          </p:nvPr>
        </p:nvSpPr>
        <p:spPr bwMode="auto">
          <a:xfrm>
            <a:off x="923290" y="1094105"/>
            <a:ext cx="4779010" cy="5219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rtlCol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18288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2860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7432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2004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buClrTx/>
              <a:buSzTx/>
              <a:buFontTx/>
            </a:pPr>
            <a:r>
              <a:rPr lang="en-US" altLang="zh-CN" sz="3200" b="1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1、“逻辑”的多种含义</a:t>
            </a:r>
          </a:p>
        </p:txBody>
      </p:sp>
      <p:sp>
        <p:nvSpPr>
          <p:cNvPr id="100" name="文本框 99"/>
          <p:cNvSpPr txBox="1"/>
          <p:nvPr>
            <p:custDataLst>
              <p:tags r:id="rId4"/>
            </p:custDataLst>
          </p:nvPr>
        </p:nvSpPr>
        <p:spPr bwMode="auto">
          <a:xfrm>
            <a:off x="431800" y="1816100"/>
            <a:ext cx="7959090" cy="3105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defTabSz="6858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3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lnSpc>
                <a:spcPct val="140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“逻辑”是一个多义词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现代汉语中的“逻辑”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</a:p>
          <a:p>
            <a:pPr lvl="0" algn="l" eaLnBrk="1" hangingPunct="1">
              <a:lnSpc>
                <a:spcPct val="140000"/>
              </a:lnSpc>
            </a:pP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或者与“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规律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”同义</a:t>
            </a: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 </a:t>
            </a:r>
          </a:p>
          <a:p>
            <a:pPr lvl="0" algn="l" eaLnBrk="1" hangingPunct="1">
              <a:lnSpc>
                <a:spcPct val="140000"/>
              </a:lnSpc>
            </a:pPr>
            <a:r>
              <a:rPr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或者指“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逻辑规律与规则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”，</a:t>
            </a:r>
          </a:p>
          <a:p>
            <a:pPr lvl="0" algn="l" eaLnBrk="1" hangingPunct="1">
              <a:lnSpc>
                <a:spcPct val="140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或者指认识问题的某种“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思维方法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”，</a:t>
            </a:r>
          </a:p>
          <a:p>
            <a:pPr lvl="0" algn="l" eaLnBrk="1" hangingPunct="1">
              <a:lnSpc>
                <a:spcPct val="140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或者指“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逻辑学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en-US" altLang="zh-CN" sz="2800" b="1" u="heavy">
                <a:solidFill>
                  <a:srgbClr val="FF0000"/>
                </a:solidFill>
                <a:effectLst/>
                <a:uFill>
                  <a:solidFill>
                    <a:srgbClr val="002060"/>
                  </a:solidFill>
                </a:u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这门学问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8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101" name="图片 100"/>
          <p:cNvPicPr/>
          <p:nvPr>
            <p:custDataLst>
              <p:tags r:id="rId5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8575040" y="1816100"/>
            <a:ext cx="3491230" cy="3105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140335" y="1884045"/>
            <a:ext cx="11810365" cy="6940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(1)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作为规律的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，是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客观事物变化发展的规律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，是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所有科学</a:t>
            </a:r>
            <a:r>
              <a:rPr lang="zh-CN" altLang="en-US" sz="28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的研究对象。</a:t>
            </a:r>
            <a:endParaRPr lang="zh-CN" altLang="en-US" sz="2800" b="1" u="sng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684530" y="3222625"/>
            <a:ext cx="10822940" cy="15684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例如：“历史的逻辑决定了人类社会将一直向前发展。”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“适者生存，优胜劣汏，这是自然界的逻辑，也是市场竞争的逻辑。”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577215" y="1816100"/>
            <a:ext cx="11261725" cy="12334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(2)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作为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</a:t>
            </a:r>
            <a:r>
              <a:rPr lang="zh-CN" altLang="en-US" sz="2800" b="1" dirty="0" smtClean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规律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和规则</a:t>
            </a:r>
            <a:r>
              <a:rPr lang="zh-CN" altLang="en-US" sz="2800" b="1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的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逻辑，是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思维领域内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的客观</a:t>
            </a:r>
            <a:r>
              <a:rPr lang="zh-CN" altLang="en-US" sz="2800" b="1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规律和规则。</a:t>
            </a:r>
            <a:endParaRPr lang="zh-CN" altLang="en-US" sz="2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Wingdings" panose="05000000000000000000" pitchFamily="2" charset="2"/>
            </a:endParaRPr>
          </a:p>
          <a:p>
            <a:pPr>
              <a:lnSpc>
                <a:spcPct val="140000"/>
              </a:lnSpc>
            </a:pP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逻辑规则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是根据思维的规律制定的</a:t>
            </a:r>
            <a:r>
              <a:rPr lang="zh-CN" altLang="en-US" sz="2800" b="1" dirty="0" smtClean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。</a:t>
            </a:r>
            <a:endParaRPr lang="zh-CN" altLang="en-US" sz="2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2292350" y="4765040"/>
            <a:ext cx="6451600" cy="1568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例如：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“某篇文章逻辑性强”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“某个说法不合逻辑”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说话写文章要合乎逻辑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165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868680" y="1868805"/>
            <a:ext cx="10266045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lstStyle/>
          <a:p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(3)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作为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思维方法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的逻辑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，认识问题的某种思维方法，也指</a:t>
            </a:r>
            <a:r>
              <a:rPr lang="zh-CN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某种理论、观点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。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222885" y="3938905"/>
            <a:ext cx="11968480" cy="1568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32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例如：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“只许州官放火，不许百姓点灯，这是哪一家的逻辑！”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“‘强权即公理’，这就是霸权主义者所奉行的逻辑。”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</a:t>
            </a:r>
            <a:r>
              <a:rPr lang="zh-CN" altLang="en-US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还有人著书《大学的逻辑》，探讨大学管理之道。</a:t>
            </a:r>
            <a:r>
              <a:rPr lang="en-US" altLang="zh-CN" sz="3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</a:t>
            </a:r>
            <a:endParaRPr lang="zh-CN" altLang="en-US" sz="3200" b="1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453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929005" y="1883410"/>
            <a:ext cx="8310880" cy="5835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⑷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逻辑学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是关于逻辑规律与规则的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知识体系</a:t>
            </a:r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。</a:t>
            </a: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846455" y="3155315"/>
            <a:ext cx="10896600" cy="2245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lstStyle/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例如：“大学生应该上逻辑课”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“在一般人的印象中，逻辑很难学”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“现代管理人员，为提高自身的综合素质，学一点逻辑很有必要。”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“学一点逻辑是有好处的”</a:t>
            </a:r>
          </a:p>
          <a:p>
            <a:pPr defTabSz="685800" eaLnBrk="0" fontAlgn="auto" hangingPunct="0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“逻辑也是一门基础学科” </a:t>
            </a:r>
          </a:p>
        </p:txBody>
      </p:sp>
    </p:spTree>
    <p:extLst>
      <p:ext uri="{BB962C8B-B14F-4D97-AF65-F5344CB8AC3E}">
        <p14:creationId xmlns:p14="http://schemas.microsoft.com/office/powerpoint/2010/main" val="240148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5"/>
          <p:cNvSpPr>
            <a:spLocks noChangeAspect="1"/>
          </p:cNvSpPr>
          <p:nvPr>
            <p:custDataLst>
              <p:tags r:id="rId2"/>
            </p:custDataLst>
          </p:nvPr>
        </p:nvSpPr>
        <p:spPr>
          <a:xfrm>
            <a:off x="188384" y="-192616"/>
            <a:ext cx="406400" cy="4064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defTabSz="685800">
              <a:buClrTx/>
              <a:buSzTx/>
              <a:buFontTx/>
              <a:buNone/>
            </a:pPr>
            <a:endParaRPr lang="zh-CN" altLang="en-US" sz="2400">
              <a:sym typeface="Wingdings" panose="05000000000000000000" pitchFamily="2" charset="2"/>
            </a:endParaRPr>
          </a:p>
        </p:txBody>
      </p:sp>
      <p:sp>
        <p:nvSpPr>
          <p:cNvPr id="8198" name="矩形 6"/>
          <p:cNvSpPr/>
          <p:nvPr>
            <p:custDataLst>
              <p:tags r:id="rId3"/>
            </p:custDataLst>
          </p:nvPr>
        </p:nvSpPr>
        <p:spPr>
          <a:xfrm>
            <a:off x="732155" y="5638800"/>
            <a:ext cx="8413750" cy="1076325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>
            <a:spAutoFit/>
          </a:bodyPr>
          <a:lstStyle/>
          <a:p>
            <a:pPr defTabSz="685800"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1.</a:t>
            </a:r>
            <a:r>
              <a:rPr lang="zh-CN" altLang="en-US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上述议论中的“逻辑”分别是什么意思</a:t>
            </a:r>
            <a:r>
              <a:rPr lang="en-US" altLang="zh-CN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?</a:t>
            </a:r>
          </a:p>
          <a:p>
            <a:pPr defTabSz="685800">
              <a:buClrTx/>
              <a:buSzTx/>
              <a:buFontTx/>
              <a:buNone/>
            </a:pPr>
            <a:r>
              <a:rPr lang="en-US" altLang="zh-CN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2.</a:t>
            </a:r>
            <a:r>
              <a:rPr lang="zh-CN" altLang="en-US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“逻辑”的不同用法之间有何区别与联系？</a:t>
            </a:r>
            <a:endParaRPr lang="en-US" altLang="zh-CN" sz="32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Wingdings" panose="05000000000000000000" pitchFamily="2" charset="2"/>
            </a:endParaRPr>
          </a:p>
        </p:txBody>
      </p:sp>
      <p:pic>
        <p:nvPicPr>
          <p:cNvPr id="8199" name="Picture 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6"/>
          <a:stretch>
            <a:fillRect/>
          </a:stretch>
        </p:blipFill>
        <p:spPr>
          <a:xfrm>
            <a:off x="4140200" y="3048000"/>
            <a:ext cx="3539067" cy="249978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0" name="TextBox 7"/>
          <p:cNvSpPr/>
          <p:nvPr>
            <p:custDataLst>
              <p:tags r:id="rId5"/>
            </p:custDataLst>
          </p:nvPr>
        </p:nvSpPr>
        <p:spPr>
          <a:xfrm>
            <a:off x="916728" y="864024"/>
            <a:ext cx="101396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小明正在专心致志地读一本有关逻辑的书，几位同学纷纷点赞。</a:t>
            </a:r>
          </a:p>
        </p:txBody>
      </p:sp>
      <p:sp>
        <p:nvSpPr>
          <p:cNvPr id="8201" name="圆角矩形标注 8"/>
          <p:cNvSpPr/>
          <p:nvPr>
            <p:custDataLst>
              <p:tags r:id="rId6"/>
            </p:custDataLst>
          </p:nvPr>
        </p:nvSpPr>
        <p:spPr>
          <a:xfrm>
            <a:off x="3778251" y="1835151"/>
            <a:ext cx="4777316" cy="965200"/>
          </a:xfrm>
          <a:prstGeom prst="wedgeRoundRectCallout">
            <a:avLst>
              <a:gd name="adj1" fmla="val -3935"/>
              <a:gd name="adj2" fmla="val 80574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665">
                <a:latin typeface="微软雅黑" panose="020B0503020204020204" charset="-122"/>
                <a:ea typeface="微软雅黑" panose="020B0503020204020204" charset="-122"/>
                <a:sym typeface="+mn-ea"/>
              </a:rPr>
              <a:t>学逻辑也要合乎学习的逻辑，先易后难，不能揠苗助长。</a:t>
            </a:r>
          </a:p>
        </p:txBody>
      </p:sp>
      <p:sp>
        <p:nvSpPr>
          <p:cNvPr id="8202" name="圆角矩形标注 9"/>
          <p:cNvSpPr/>
          <p:nvPr>
            <p:custDataLst>
              <p:tags r:id="rId7"/>
            </p:custDataLst>
          </p:nvPr>
        </p:nvSpPr>
        <p:spPr>
          <a:xfrm>
            <a:off x="7994651" y="2944284"/>
            <a:ext cx="3632200" cy="1790700"/>
          </a:xfrm>
          <a:prstGeom prst="wedgeRoundRectCallout">
            <a:avLst>
              <a:gd name="adj1" fmla="val -64398"/>
              <a:gd name="adj2" fmla="val -18685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665">
                <a:latin typeface="微软雅黑" panose="020B0503020204020204" charset="-122"/>
                <a:ea typeface="微软雅黑" panose="020B0503020204020204" charset="-122"/>
                <a:sym typeface="+mn-ea"/>
              </a:rPr>
              <a:t>逻辑太重要了，逻辑混乱的文章别人看不懂，不讲逻辑的人别人懒得理。</a:t>
            </a:r>
          </a:p>
        </p:txBody>
      </p:sp>
      <p:sp>
        <p:nvSpPr>
          <p:cNvPr id="8203" name="圆角矩形标注 10"/>
          <p:cNvSpPr/>
          <p:nvPr>
            <p:custDataLst>
              <p:tags r:id="rId8"/>
            </p:custDataLst>
          </p:nvPr>
        </p:nvSpPr>
        <p:spPr>
          <a:xfrm>
            <a:off x="542290" y="3037205"/>
            <a:ext cx="3136265" cy="1066165"/>
          </a:xfrm>
          <a:prstGeom prst="wedgeRoundRectCallout">
            <a:avLst>
              <a:gd name="adj1" fmla="val 63431"/>
              <a:gd name="adj2" fmla="val -7926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/>
          <a:lstStyle/>
          <a:p>
            <a:r>
              <a:rPr lang="zh-CN" altLang="en-US" sz="2665">
                <a:latin typeface="微软雅黑" panose="020B0503020204020204" charset="-122"/>
                <a:ea typeface="微软雅黑" panose="020B0503020204020204" charset="-122"/>
              </a:rPr>
              <a:t>毛主席曾号召大家都要学一点逻辑呢。</a:t>
            </a:r>
          </a:p>
        </p:txBody>
      </p:sp>
      <p:sp>
        <p:nvSpPr>
          <p:cNvPr id="8204" name="TextBox 11"/>
          <p:cNvSpPr/>
          <p:nvPr>
            <p:custDataLst>
              <p:tags r:id="rId9"/>
            </p:custDataLst>
          </p:nvPr>
        </p:nvSpPr>
        <p:spPr>
          <a:xfrm>
            <a:off x="1827742" y="4103582"/>
            <a:ext cx="1605280" cy="95313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defTabSz="685800">
              <a:buClrTx/>
              <a:buSzTx/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指逻辑学</a:t>
            </a:r>
          </a:p>
          <a:p>
            <a:pPr defTabSz="685800">
              <a:buClrTx/>
              <a:buSzTx/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这门学问</a:t>
            </a:r>
          </a:p>
        </p:txBody>
      </p:sp>
      <p:sp>
        <p:nvSpPr>
          <p:cNvPr id="8205" name="TextBox 12"/>
          <p:cNvSpPr/>
          <p:nvPr>
            <p:custDataLst>
              <p:tags r:id="rId10"/>
            </p:custDataLst>
          </p:nvPr>
        </p:nvSpPr>
        <p:spPr>
          <a:xfrm>
            <a:off x="171451" y="1714500"/>
            <a:ext cx="3449320" cy="58356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lvl="0" algn="l" defTabSz="685800">
              <a:buClrTx/>
              <a:buSzTx/>
              <a:buFontTx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指逻辑学这门学问</a:t>
            </a:r>
          </a:p>
        </p:txBody>
      </p:sp>
      <p:sp>
        <p:nvSpPr>
          <p:cNvPr id="8206" name="TextBox 13"/>
          <p:cNvSpPr/>
          <p:nvPr>
            <p:custDataLst>
              <p:tags r:id="rId11"/>
            </p:custDataLst>
          </p:nvPr>
        </p:nvSpPr>
        <p:spPr>
          <a:xfrm>
            <a:off x="7036223" y="1251797"/>
            <a:ext cx="4265930" cy="58356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lvl="0" algn="l" defTabSz="685800">
              <a:buClrTx/>
              <a:buSzTx/>
              <a:buFontTx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指规律，即学习的规律</a:t>
            </a:r>
          </a:p>
        </p:txBody>
      </p:sp>
      <p:cxnSp>
        <p:nvCxnSpPr>
          <p:cNvPr id="8207" name="直接连接符 15"/>
          <p:cNvCxnSpPr/>
          <p:nvPr>
            <p:custDataLst>
              <p:tags r:id="rId12"/>
            </p:custDataLst>
          </p:nvPr>
        </p:nvCxnSpPr>
        <p:spPr>
          <a:xfrm>
            <a:off x="4287521" y="2317751"/>
            <a:ext cx="637116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8208" name="直接连接符 17"/>
          <p:cNvCxnSpPr/>
          <p:nvPr>
            <p:custDataLst>
              <p:tags r:id="rId13"/>
            </p:custDataLst>
          </p:nvPr>
        </p:nvCxnSpPr>
        <p:spPr>
          <a:xfrm>
            <a:off x="7412567" y="2330451"/>
            <a:ext cx="637117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8209" name="直接连接符 18"/>
          <p:cNvCxnSpPr/>
          <p:nvPr>
            <p:custDataLst>
              <p:tags r:id="rId14"/>
            </p:custDataLst>
          </p:nvPr>
        </p:nvCxnSpPr>
        <p:spPr>
          <a:xfrm>
            <a:off x="8210551" y="3420533"/>
            <a:ext cx="637116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8210" name="直接连接符 19"/>
          <p:cNvCxnSpPr/>
          <p:nvPr>
            <p:custDataLst>
              <p:tags r:id="rId15"/>
            </p:custDataLst>
          </p:nvPr>
        </p:nvCxnSpPr>
        <p:spPr>
          <a:xfrm>
            <a:off x="9603317" y="4250267"/>
            <a:ext cx="6350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8211" name="直接连接符 20"/>
          <p:cNvCxnSpPr/>
          <p:nvPr>
            <p:custDataLst>
              <p:tags r:id="rId16"/>
            </p:custDataLst>
          </p:nvPr>
        </p:nvCxnSpPr>
        <p:spPr>
          <a:xfrm>
            <a:off x="10583333" y="3431117"/>
            <a:ext cx="637117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8212" name="TextBox 21"/>
          <p:cNvSpPr/>
          <p:nvPr>
            <p:custDataLst>
              <p:tags r:id="rId17"/>
            </p:custDataLst>
          </p:nvPr>
        </p:nvSpPr>
        <p:spPr>
          <a:xfrm>
            <a:off x="4622800" y="2921000"/>
            <a:ext cx="3449320" cy="58356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lvl="0" algn="l" defTabSz="685800">
              <a:buClrTx/>
              <a:buSzTx/>
              <a:buFontTx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指逻辑规律与规则</a:t>
            </a:r>
          </a:p>
        </p:txBody>
      </p:sp>
      <p:sp>
        <p:nvSpPr>
          <p:cNvPr id="8213" name="TextBox 22"/>
          <p:cNvSpPr/>
          <p:nvPr>
            <p:custDataLst>
              <p:tags r:id="rId18"/>
            </p:custDataLst>
          </p:nvPr>
        </p:nvSpPr>
        <p:spPr>
          <a:xfrm>
            <a:off x="9336617" y="2275417"/>
            <a:ext cx="2224405" cy="58356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lvl="0" algn="l" defTabSz="685800">
              <a:buClrTx/>
              <a:buSzTx/>
              <a:buFontTx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指思维方法</a:t>
            </a:r>
          </a:p>
        </p:txBody>
      </p:sp>
      <p:sp>
        <p:nvSpPr>
          <p:cNvPr id="8214" name="TextBox 23"/>
          <p:cNvSpPr/>
          <p:nvPr>
            <p:custDataLst>
              <p:tags r:id="rId19"/>
            </p:custDataLst>
          </p:nvPr>
        </p:nvSpPr>
        <p:spPr>
          <a:xfrm>
            <a:off x="8140700" y="4849496"/>
            <a:ext cx="3449320" cy="58356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 lvl="0" algn="l" defTabSz="685800">
              <a:buClrTx/>
              <a:buSzTx/>
              <a:buFontTx/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指逻辑规律与规则</a:t>
            </a:r>
          </a:p>
        </p:txBody>
      </p:sp>
      <p:grpSp>
        <p:nvGrpSpPr>
          <p:cNvPr id="2" name="组合 1"/>
          <p:cNvGrpSpPr/>
          <p:nvPr>
            <p:custDataLst>
              <p:tags r:id="rId20"/>
            </p:custDataLst>
          </p:nvPr>
        </p:nvGrpSpPr>
        <p:grpSpPr>
          <a:xfrm>
            <a:off x="1132205" y="0"/>
            <a:ext cx="3491865" cy="975360"/>
            <a:chOff x="901" y="-14"/>
            <a:chExt cx="5499" cy="1536"/>
          </a:xfrm>
        </p:grpSpPr>
        <p:grpSp>
          <p:nvGrpSpPr>
            <p:cNvPr id="7" name="组合 6"/>
            <p:cNvGrpSpPr/>
            <p:nvPr>
              <p:custDataLst>
                <p:tags r:id="rId23"/>
              </p:custDataLst>
            </p:nvPr>
          </p:nvGrpSpPr>
          <p:grpSpPr>
            <a:xfrm>
              <a:off x="901" y="-14"/>
              <a:ext cx="1772" cy="1164"/>
              <a:chOff x="431" y="1078"/>
              <a:chExt cx="918" cy="816"/>
            </a:xfrm>
          </p:grpSpPr>
          <p:pic>
            <p:nvPicPr>
              <p:cNvPr id="4" name="图片 6146" descr="L:/选择性必修一/2.2 单一制和复合制/未标题-3"/>
              <p:cNvPicPr>
                <a:picLocks noChangeAspect="1"/>
              </p:cNvPicPr>
              <p:nvPr>
                <p:custDataLst>
                  <p:tags r:id="rId33"/>
                </p:custDataLst>
              </p:nvPr>
            </p:nvPicPr>
            <p:blipFill>
              <a:blip r:embed="rId37" r:link="rId38"/>
              <a:stretch>
                <a:fillRect/>
              </a:stretch>
            </p:blipFill>
            <p:spPr>
              <a:xfrm>
                <a:off x="431" y="1078"/>
                <a:ext cx="918" cy="8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4" name="TextBox 77"/>
              <p:cNvSpPr/>
              <p:nvPr>
                <p:custDataLst>
                  <p:tags r:id="rId34"/>
                </p:custDataLst>
              </p:nvPr>
            </p:nvSpPr>
            <p:spPr>
              <a:xfrm>
                <a:off x="636" y="1156"/>
                <a:ext cx="557" cy="6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6366" tIns="43182" rIns="86366" bIns="43182" anchor="t" anchorCtr="0">
                <a:spAutoFit/>
              </a:bodyPr>
              <a:lstStyle/>
              <a:p>
                <a:pPr algn="ctr" defTabSz="431800"/>
                <a:r>
                  <a:rPr lang="zh-CN" altLang="en-US" sz="3200" b="1">
                    <a:solidFill>
                      <a:srgbClr val="00B0F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合</a:t>
                </a:r>
              </a:p>
            </p:txBody>
          </p:sp>
        </p:grpSp>
        <p:grpSp>
          <p:nvGrpSpPr>
            <p:cNvPr id="15" name="组合 14"/>
            <p:cNvGrpSpPr/>
            <p:nvPr>
              <p:custDataLst>
                <p:tags r:id="rId24"/>
              </p:custDataLst>
            </p:nvPr>
          </p:nvGrpSpPr>
          <p:grpSpPr>
            <a:xfrm>
              <a:off x="2107" y="358"/>
              <a:ext cx="1772" cy="1164"/>
              <a:chOff x="1282" y="1293"/>
              <a:chExt cx="918" cy="816"/>
            </a:xfrm>
          </p:grpSpPr>
          <p:pic>
            <p:nvPicPr>
              <p:cNvPr id="16" name="图片 6149" descr="L:/选择性必修一/2.2 单一制和复合制/未标题-3"/>
              <p:cNvPicPr>
                <a:picLocks noChangeAspect="1"/>
              </p:cNvPicPr>
              <p:nvPr>
                <p:custDataLst>
                  <p:tags r:id="rId31"/>
                </p:custDataLst>
              </p:nvPr>
            </p:nvPicPr>
            <p:blipFill>
              <a:blip r:embed="rId37" r:link="rId38"/>
              <a:stretch>
                <a:fillRect/>
              </a:stretch>
            </p:blipFill>
            <p:spPr>
              <a:xfrm>
                <a:off x="1282" y="1293"/>
                <a:ext cx="918" cy="8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" name="TextBox 77"/>
              <p:cNvSpPr/>
              <p:nvPr>
                <p:custDataLst>
                  <p:tags r:id="rId32"/>
                </p:custDataLst>
              </p:nvPr>
            </p:nvSpPr>
            <p:spPr>
              <a:xfrm>
                <a:off x="1460" y="1347"/>
                <a:ext cx="557" cy="6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6366" tIns="43182" rIns="86366" bIns="43182" anchor="t" anchorCtr="0">
                <a:spAutoFit/>
              </a:bodyPr>
              <a:lstStyle/>
              <a:p>
                <a:pPr algn="ctr" defTabSz="431800"/>
                <a:r>
                  <a:rPr lang="zh-CN" altLang="en-US" sz="3200" b="1">
                    <a:solidFill>
                      <a:srgbClr val="FA4140"/>
                    </a:solidFill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作</a:t>
                </a:r>
              </a:p>
            </p:txBody>
          </p:sp>
        </p:grpSp>
        <p:grpSp>
          <p:nvGrpSpPr>
            <p:cNvPr id="18" name="组合 17"/>
            <p:cNvGrpSpPr/>
            <p:nvPr>
              <p:custDataLst>
                <p:tags r:id="rId25"/>
              </p:custDataLst>
            </p:nvPr>
          </p:nvGrpSpPr>
          <p:grpSpPr>
            <a:xfrm>
              <a:off x="3395" y="0"/>
              <a:ext cx="1772" cy="1164"/>
              <a:chOff x="2201" y="1078"/>
              <a:chExt cx="918" cy="816"/>
            </a:xfrm>
          </p:grpSpPr>
          <p:pic>
            <p:nvPicPr>
              <p:cNvPr id="20" name="图片 6152" descr="L:/选择性必修一/2.2 单一制和复合制/未标题-3"/>
              <p:cNvPicPr>
                <a:picLocks noChangeAspect="1"/>
              </p:cNvPicPr>
              <p:nvPr>
                <p:custDataLst>
                  <p:tags r:id="rId29"/>
                </p:custDataLst>
              </p:nvPr>
            </p:nvPicPr>
            <p:blipFill>
              <a:blip r:embed="rId37" r:link="rId38"/>
              <a:stretch>
                <a:fillRect/>
              </a:stretch>
            </p:blipFill>
            <p:spPr>
              <a:xfrm>
                <a:off x="2201" y="1078"/>
                <a:ext cx="918" cy="8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1" name="TextBox 77"/>
              <p:cNvSpPr/>
              <p:nvPr>
                <p:custDataLst>
                  <p:tags r:id="rId30"/>
                </p:custDataLst>
              </p:nvPr>
            </p:nvSpPr>
            <p:spPr>
              <a:xfrm>
                <a:off x="2382" y="1157"/>
                <a:ext cx="557" cy="6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6366" tIns="43182" rIns="86366" bIns="43182" anchor="t" anchorCtr="0">
                <a:spAutoFit/>
              </a:bodyPr>
              <a:lstStyle/>
              <a:p>
                <a:pPr algn="ctr" defTabSz="431800"/>
                <a:r>
                  <a:rPr lang="zh-CN" altLang="en-US" sz="3200" b="1">
                    <a:solidFill>
                      <a:srgbClr val="00B050"/>
                    </a:solidFill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探</a:t>
                </a:r>
              </a:p>
            </p:txBody>
          </p:sp>
        </p:grpSp>
        <p:grpSp>
          <p:nvGrpSpPr>
            <p:cNvPr id="22" name="组合 21"/>
            <p:cNvGrpSpPr/>
            <p:nvPr>
              <p:custDataLst>
                <p:tags r:id="rId26"/>
              </p:custDataLst>
            </p:nvPr>
          </p:nvGrpSpPr>
          <p:grpSpPr>
            <a:xfrm>
              <a:off x="4628" y="359"/>
              <a:ext cx="1772" cy="1163"/>
              <a:chOff x="3050" y="1282"/>
              <a:chExt cx="918" cy="816"/>
            </a:xfrm>
          </p:grpSpPr>
          <p:pic>
            <p:nvPicPr>
              <p:cNvPr id="24" name="图片 6155" descr="L:/选择性必修一/2.2 单一制和复合制/未标题-3"/>
              <p:cNvPicPr>
                <a:picLocks noChangeAspect="1"/>
              </p:cNvPicPr>
              <p:nvPr>
                <p:custDataLst>
                  <p:tags r:id="rId27"/>
                </p:custDataLst>
              </p:nvPr>
            </p:nvPicPr>
            <p:blipFill>
              <a:blip r:embed="rId37" r:link="rId38"/>
              <a:stretch>
                <a:fillRect/>
              </a:stretch>
            </p:blipFill>
            <p:spPr>
              <a:xfrm>
                <a:off x="3050" y="1282"/>
                <a:ext cx="918" cy="8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5" name="TextBox 77"/>
              <p:cNvSpPr/>
              <p:nvPr>
                <p:custDataLst>
                  <p:tags r:id="rId28"/>
                </p:custDataLst>
              </p:nvPr>
            </p:nvSpPr>
            <p:spPr>
              <a:xfrm>
                <a:off x="3235" y="1361"/>
                <a:ext cx="557" cy="63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6366" tIns="43182" rIns="86366" bIns="43182" anchor="t" anchorCtr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 defTabSz="431800"/>
                <a:r>
                  <a:rPr lang="zh-CN" altLang="en-US" sz="3200" b="1">
                    <a:solidFill>
                      <a:srgbClr val="7030A0"/>
                    </a:solidFill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究</a:t>
                </a:r>
                <a:endParaRPr lang="zh-CN" altLang="en-US" sz="3200" b="1">
                  <a:solidFill>
                    <a:srgbClr val="7030A0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sym typeface="+mn-ea"/>
                </a:endParaRPr>
              </a:p>
            </p:txBody>
          </p:sp>
        </p:grpSp>
      </p:grpSp>
      <p:pic>
        <p:nvPicPr>
          <p:cNvPr id="6" name="图片 5"/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8890"/>
            <a:ext cx="1256030" cy="1297305"/>
          </a:xfrm>
          <a:prstGeom prst="rect">
            <a:avLst/>
          </a:prstGeom>
        </p:spPr>
      </p:pic>
      <p:cxnSp>
        <p:nvCxnSpPr>
          <p:cNvPr id="8" name="直接连接符 15"/>
          <p:cNvCxnSpPr/>
          <p:nvPr>
            <p:custDataLst>
              <p:tags r:id="rId22"/>
            </p:custDataLst>
          </p:nvPr>
        </p:nvCxnSpPr>
        <p:spPr>
          <a:xfrm>
            <a:off x="2386331" y="3999866"/>
            <a:ext cx="637116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8205" grpId="0" animBg="1"/>
      <p:bldP spid="8206" grpId="0" animBg="1"/>
      <p:bldP spid="8212" grpId="0" animBg="1"/>
      <p:bldP spid="8213" grpId="0" animBg="1"/>
      <p:bldP spid="82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1736725" y="83185"/>
            <a:ext cx="494982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5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6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一、</a:t>
              </a:r>
              <a:r>
                <a:rPr lang="en-US" altLang="zh-CN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“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逻辑</a:t>
              </a:r>
              <a:r>
                <a:rPr lang="en-US" altLang="zh-CN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”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的不同用法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2" name="矩形 1"/>
          <p:cNvSpPr/>
          <p:nvPr>
            <p:custDataLst>
              <p:tags r:id="rId3"/>
            </p:custDataLst>
          </p:nvPr>
        </p:nvSpPr>
        <p:spPr bwMode="auto">
          <a:xfrm>
            <a:off x="1052830" y="1112520"/>
            <a:ext cx="6370320" cy="5835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rtlCol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18288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2860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7432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2004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buClrTx/>
              <a:buSzTx/>
              <a:buFontTx/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2、逻辑学研究的对象</a:t>
            </a: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具体表现）</a:t>
            </a: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577215" y="1816100"/>
            <a:ext cx="11261725" cy="12334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规律与规则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，以及</a:t>
            </a:r>
            <a:r>
              <a:rPr lang="en-US" altLang="zh-CN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思维方法</a:t>
            </a:r>
            <a:r>
              <a:rPr lang="en-US" altLang="zh-CN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”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意义上的</a:t>
            </a:r>
            <a:r>
              <a:rPr lang="en-US" altLang="zh-CN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“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</a:t>
            </a:r>
            <a:r>
              <a:rPr lang="en-US" altLang="zh-CN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”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才是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逻辑学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研究对象</a:t>
            </a:r>
            <a:r>
              <a:rPr lang="zh-CN" altLang="en-US" sz="2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Wingdings" panose="05000000000000000000" pitchFamily="2" charset="2"/>
              </a:rPr>
              <a:t>。</a:t>
            </a:r>
            <a:endParaRPr lang="zh-CN" altLang="en-US" sz="2800" b="1" u="sng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595630" y="1914525"/>
            <a:ext cx="10758805" cy="2306955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 anchor="t">
            <a:spAutoFit/>
          </a:bodyPr>
          <a:lstStyle/>
          <a:p>
            <a:pPr lvl="0" algn="l" eaLnBrk="1" hangingPunct="1">
              <a:lnSpc>
                <a:spcPct val="150000"/>
              </a:lnSpc>
            </a:pPr>
            <a:r>
              <a:rPr lang="en-US" altLang="zh-CN" sz="32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⑴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逻辑学研究试图将</a:t>
            </a:r>
            <a:r>
              <a:rPr lang="en-US" altLang="zh-CN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逻辑规律与规则</a:t>
            </a:r>
            <a:r>
              <a:rPr lang="en-US" altLang="zh-CN" sz="3200" b="1" u="sng" dirty="0" err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运用到实际思维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中，以</a:t>
            </a:r>
            <a:r>
              <a:rPr lang="en-US" altLang="zh-CN" sz="3200" b="1" u="sng" dirty="0" err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区分正确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思维方法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3200" b="1" u="sng" dirty="0" err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不正确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思维方法</a:t>
            </a:r>
            <a:r>
              <a:rPr lang="en-US" altLang="zh-CN" sz="32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</a:p>
          <a:p>
            <a:pPr lvl="0" algn="l" eaLnBrk="1" hangingPunct="1">
              <a:lnSpc>
                <a:spcPct val="150000"/>
              </a:lnSpc>
            </a:pPr>
            <a:r>
              <a:rPr lang="en-US" altLang="zh-CN" sz="32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⑵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作为工具性学科的逻辑学是</a:t>
            </a:r>
            <a:r>
              <a:rPr lang="en-US" altLang="zh-CN" sz="3200" b="1" u="sng" dirty="0" err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为把握“规律”服务</a:t>
            </a:r>
            <a:r>
              <a:rPr lang="en-US" altLang="zh-CN" sz="3200" b="1" dirty="0" err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32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</a:p>
        </p:txBody>
      </p:sp>
      <p:sp>
        <p:nvSpPr>
          <p:cNvPr id="15365" name="Text Box 3"/>
          <p:cNvSpPr/>
          <p:nvPr>
            <p:custDataLst>
              <p:tags r:id="rId3"/>
            </p:custDataLst>
          </p:nvPr>
        </p:nvSpPr>
        <p:spPr>
          <a:xfrm>
            <a:off x="5265738" y="4708525"/>
            <a:ext cx="485775" cy="1383665"/>
          </a:xfrm>
          <a:prstGeom prst="rect">
            <a:avLst/>
          </a:prstGeom>
          <a:noFill/>
          <a:ln w="2540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defTabSz="685800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逻辑学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15366" name="Text Box 3"/>
          <p:cNvSpPr/>
          <p:nvPr>
            <p:custDataLst>
              <p:tags r:id="rId4"/>
            </p:custDataLst>
          </p:nvPr>
        </p:nvSpPr>
        <p:spPr>
          <a:xfrm>
            <a:off x="7680960" y="4806950"/>
            <a:ext cx="2800350" cy="52197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defTabSz="685800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逻辑规律与规则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15367" name="Text Box 3"/>
          <p:cNvSpPr/>
          <p:nvPr>
            <p:custDataLst>
              <p:tags r:id="rId5"/>
            </p:custDataLst>
          </p:nvPr>
        </p:nvSpPr>
        <p:spPr>
          <a:xfrm>
            <a:off x="1549718" y="5021898"/>
            <a:ext cx="1004887" cy="521970"/>
          </a:xfrm>
          <a:prstGeom prst="rect">
            <a:avLst/>
          </a:prstGeom>
          <a:noFill/>
          <a:ln w="254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 defTabSz="685800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规律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15368" name="Text Box 3"/>
          <p:cNvSpPr/>
          <p:nvPr>
            <p:custDataLst>
              <p:tags r:id="rId6"/>
            </p:custDataLst>
          </p:nvPr>
        </p:nvSpPr>
        <p:spPr>
          <a:xfrm>
            <a:off x="7680960" y="5282883"/>
            <a:ext cx="2405063" cy="52197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algn="ctr" defTabSz="685800"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思维方法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Wingdings" panose="05000000000000000000" pitchFamily="2" charset="2"/>
            </a:endParaRPr>
          </a:p>
        </p:txBody>
      </p:sp>
      <p:cxnSp>
        <p:nvCxnSpPr>
          <p:cNvPr id="15369" name="Line 14"/>
          <p:cNvCxnSpPr/>
          <p:nvPr>
            <p:custDataLst>
              <p:tags r:id="rId7"/>
            </p:custDataLst>
          </p:nvPr>
        </p:nvCxnSpPr>
        <p:spPr>
          <a:xfrm>
            <a:off x="5942330" y="5310505"/>
            <a:ext cx="1596390" cy="127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5370" name="Line 14"/>
          <p:cNvCxnSpPr>
            <a:endCxn id="15367" idx="3"/>
          </p:cNvCxnSpPr>
          <p:nvPr>
            <p:custDataLst>
              <p:tags r:id="rId8"/>
            </p:custDataLst>
          </p:nvPr>
        </p:nvCxnSpPr>
        <p:spPr>
          <a:xfrm flipH="1">
            <a:off x="2564130" y="5283200"/>
            <a:ext cx="2597150" cy="0"/>
          </a:xfrm>
          <a:prstGeom prst="line">
            <a:avLst/>
          </a:prstGeom>
          <a:ln w="349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5371" name="TextBox 12"/>
          <p:cNvSpPr/>
          <p:nvPr>
            <p:custDataLst>
              <p:tags r:id="rId9"/>
            </p:custDataLst>
          </p:nvPr>
        </p:nvSpPr>
        <p:spPr>
          <a:xfrm>
            <a:off x="5913438" y="4708525"/>
            <a:ext cx="16052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defTabSz="685800"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研究对象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Wingdings" panose="05000000000000000000" pitchFamily="2" charset="2"/>
            </a:endParaRPr>
          </a:p>
        </p:txBody>
      </p:sp>
      <p:sp>
        <p:nvSpPr>
          <p:cNvPr id="15372" name="TextBox 14"/>
          <p:cNvSpPr/>
          <p:nvPr>
            <p:custDataLst>
              <p:tags r:id="rId10"/>
            </p:custDataLst>
          </p:nvPr>
        </p:nvSpPr>
        <p:spPr>
          <a:xfrm>
            <a:off x="2554605" y="5310505"/>
            <a:ext cx="30353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defTabSz="685800">
              <a:buClrTx/>
              <a:buSzTx/>
              <a:buFontTx/>
              <a:buNone/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Wingdings" panose="05000000000000000000" pitchFamily="2" charset="2"/>
              </a:rPr>
              <a:t>为把握规律服务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Wingdings" panose="05000000000000000000" pitchFamily="2" charset="2"/>
            </a:endParaRPr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1" t="23612"/>
          <a:stretch>
            <a:fillRect/>
          </a:stretch>
        </p:blipFill>
        <p:spPr>
          <a:xfrm>
            <a:off x="0" y="1"/>
            <a:ext cx="1758505" cy="1816100"/>
          </a:xfrm>
          <a:prstGeom prst="rect">
            <a:avLst/>
          </a:prstGeom>
        </p:spPr>
      </p:pic>
      <p:grpSp>
        <p:nvGrpSpPr>
          <p:cNvPr id="13" name="组合 12"/>
          <p:cNvGrpSpPr/>
          <p:nvPr>
            <p:custDataLst>
              <p:tags r:id="rId12"/>
            </p:custDataLst>
          </p:nvPr>
        </p:nvGrpSpPr>
        <p:grpSpPr>
          <a:xfrm>
            <a:off x="1736725" y="83185"/>
            <a:ext cx="4949825" cy="657860"/>
            <a:chOff x="3833" y="187"/>
            <a:chExt cx="10449" cy="1036"/>
          </a:xfrm>
          <a:solidFill>
            <a:schemeClr val="accent2">
              <a:lumMod val="75000"/>
            </a:schemeClr>
          </a:solidFill>
        </p:grpSpPr>
        <p:sp>
          <p:nvSpPr>
            <p:cNvPr id="3" name="圆角矩形 4"/>
            <p:cNvSpPr/>
            <p:nvPr>
              <p:custDataLst>
                <p:tags r:id="rId14"/>
              </p:custDataLst>
            </p:nvPr>
          </p:nvSpPr>
          <p:spPr>
            <a:xfrm>
              <a:off x="3833" y="187"/>
              <a:ext cx="10449" cy="103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  <a:prstDash val="solid"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txBody>
            <a:bodyPr lIns="71316" tIns="35658" rIns="71316" bIns="3565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15"/>
              </p:custDataLst>
            </p:nvPr>
          </p:nvSpPr>
          <p:spPr>
            <a:xfrm>
              <a:off x="4167" y="245"/>
              <a:ext cx="9893" cy="9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一、</a:t>
              </a:r>
              <a:r>
                <a:rPr lang="en-US" altLang="zh-CN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“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逻辑</a:t>
              </a:r>
              <a:r>
                <a:rPr lang="en-US" altLang="zh-CN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”</a:t>
              </a:r>
              <a:r>
                <a:rPr lang="zh-CN" altLang="en-US" sz="32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的不同用法</a:t>
              </a:r>
              <a:endParaRPr lang="zh-CN" altLang="en-US" sz="32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2" name="矩形 1"/>
          <p:cNvSpPr/>
          <p:nvPr>
            <p:custDataLst>
              <p:tags r:id="rId13"/>
            </p:custDataLst>
          </p:nvPr>
        </p:nvSpPr>
        <p:spPr bwMode="auto">
          <a:xfrm>
            <a:off x="1166495" y="1105535"/>
            <a:ext cx="4423410" cy="58356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rtlCol="0" anchor="t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18288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2860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7432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200400" indent="457200" defTabSz="685800" eaLnBrk="0" fontAlgn="base" hangingPunct="0">
              <a:spcBef>
                <a:spcPct val="0"/>
              </a:spcBef>
              <a:spcAft>
                <a:spcPct val="0"/>
              </a:spcAft>
              <a:buSz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buClrTx/>
              <a:buSzTx/>
              <a:buFontTx/>
            </a:pP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3.逻辑学研究的目的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365" grpId="0" animBg="1"/>
      <p:bldP spid="15366" grpId="0" animBg="1"/>
      <p:bldP spid="15367" grpId="0" animBg="1"/>
      <p:bldP spid="15368" grpId="0" animBg="1"/>
      <p:bldP spid="15371" grpId="0"/>
      <p:bldP spid="1537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PRING_PRESENTATION_TITLE" val="PowerPoint 演示文稿"/>
  <p:tag name="COMMONDATA" val="eyJoZGlkIjoiNGM2N2I1YTJiMzFmYmI4ZTZiZGFhZDZiMzAwMWIxNz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6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7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9173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6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86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87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4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05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06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2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0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0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03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18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19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1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15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16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7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8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6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9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3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4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7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8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88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89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3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3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4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3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4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3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8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8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8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8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8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4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4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4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1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3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3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1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3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3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3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1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1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7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19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2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4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heme/theme1.xml><?xml version="1.0" encoding="utf-8"?>
<a:theme xmlns:a="http://schemas.openxmlformats.org/drawingml/2006/main" name="包图主题2">
  <a:themeElements>
    <a:clrScheme name="自定义 5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E7272"/>
      </a:accent1>
      <a:accent2>
        <a:srgbClr val="92BD61"/>
      </a:accent2>
      <a:accent3>
        <a:srgbClr val="ECD873"/>
      </a:accent3>
      <a:accent4>
        <a:srgbClr val="1CA196"/>
      </a:accent4>
      <a:accent5>
        <a:srgbClr val="DE7272"/>
      </a:accent5>
      <a:accent6>
        <a:srgbClr val="92BD61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1137</Words>
  <Application>Microsoft Office PowerPoint</Application>
  <PresentationFormat>自定义</PresentationFormat>
  <Paragraphs>118</Paragraphs>
  <Slides>17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PC</cp:lastModifiedBy>
  <cp:revision>12</cp:revision>
  <cp:lastPrinted>2022-04-29T13:26:00Z</cp:lastPrinted>
  <dcterms:created xsi:type="dcterms:W3CDTF">2022-04-29T13:26:00Z</dcterms:created>
  <dcterms:modified xsi:type="dcterms:W3CDTF">2022-05-02T10:22:47Z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601E708DA8BA4C209C0DA1897FC46B5E</vt:lpwstr>
  </property>
  <property fmtid="{D5CDD505-2E9C-101B-9397-08002B2CF9AE}" pid="7" name="KSOProductBuildVer">
    <vt:lpwstr>2052-11.1.0.10132</vt:lpwstr>
  </property>
</Properties>
</file>