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3" r:id="rId6"/>
    <p:sldId id="264" r:id="rId7"/>
    <p:sldId id="265" r:id="rId8"/>
    <p:sldId id="268" r:id="rId9"/>
    <p:sldId id="266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1610" y="130175"/>
            <a:ext cx="8830310" cy="6632575"/>
          </a:xfrm>
        </p:spPr>
        <p:txBody>
          <a:bodyPr/>
          <a:lstStyle/>
          <a:p>
            <a:pPr marL="0" indent="0">
              <a:buNone/>
            </a:pPr>
            <a:r>
              <a:rPr lang="en-US" altLang="zh-CN"/>
              <a:t>A</a:t>
            </a:r>
            <a:r>
              <a:rPr lang="zh-CN" altLang="en-US"/>
              <a:t>与非</a:t>
            </a:r>
            <a:r>
              <a:rPr lang="en-US" altLang="zh-CN"/>
              <a:t>A</a:t>
            </a:r>
          </a:p>
          <a:p>
            <a:pPr marL="0" indent="0">
              <a:buNone/>
            </a:pPr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51460" y="980440"/>
          <a:ext cx="853313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565"/>
                <a:gridCol w="4266565"/>
              </a:tblGrid>
              <a:tr h="4483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</a:rPr>
                        <a:t>非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我是女生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我从来不迟到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大家要带口罩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我投了赞成票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所有的学生都是勤奋的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251460" y="980440"/>
          <a:ext cx="853313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565"/>
                <a:gridCol w="4266565"/>
              </a:tblGrid>
              <a:tr h="4210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</a:rPr>
                        <a:t>非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我是女生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我从来不迟到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大家要带口罩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我投了赞成票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所有的学生都是勤奋的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315" y="153670"/>
            <a:ext cx="8864600" cy="6551295"/>
          </a:xfrm>
        </p:spPr>
        <p:txBody>
          <a:bodyPr/>
          <a:lstStyle/>
          <a:p>
            <a:pPr marL="0" indent="0" algn="ctr">
              <a:buNone/>
            </a:pPr>
            <a:endParaRPr lang="zh-CN" altLang="en-US" sz="2800" b="1"/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78765" y="1196340"/>
          <a:ext cx="8634730" cy="2540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315"/>
                <a:gridCol w="3427576"/>
                <a:gridCol w="3956839"/>
              </a:tblGrid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所犯错误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 b="1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>
                          <a:solidFill>
                            <a:srgbClr val="FF0000"/>
                          </a:solidFill>
                        </a:rPr>
                        <a:t>同一律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偷换概念、偷换论题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思维的</a:t>
                      </a:r>
                      <a:r>
                        <a:rPr lang="zh-CN" altLang="en-US" sz="2000" b="1">
                          <a:solidFill>
                            <a:srgbClr val="FF0000"/>
                          </a:solidFill>
                        </a:rPr>
                        <a:t>确定性</a:t>
                      </a:r>
                      <a:r>
                        <a:rPr lang="zh-CN" altLang="en-US" sz="2000" b="1"/>
                        <a:t>要求</a:t>
                      </a:r>
                    </a:p>
                  </a:txBody>
                  <a:tcPr/>
                </a:tc>
              </a:tr>
              <a:tr h="6508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>
                          <a:solidFill>
                            <a:srgbClr val="FF0000"/>
                          </a:solidFill>
                        </a:rPr>
                        <a:t>矛盾律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自相矛盾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思维的</a:t>
                      </a:r>
                      <a:r>
                        <a:rPr lang="zh-CN" altLang="en-US" sz="2000" b="1">
                          <a:solidFill>
                            <a:srgbClr val="FF0000"/>
                          </a:solidFill>
                        </a:rPr>
                        <a:t>一致性</a:t>
                      </a:r>
                      <a:r>
                        <a:rPr lang="zh-CN" altLang="en-US" sz="2000" b="1"/>
                        <a:t>要求</a:t>
                      </a:r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>
                          <a:solidFill>
                            <a:srgbClr val="FF0000"/>
                          </a:solidFill>
                        </a:rPr>
                        <a:t>排中律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在是与非之间骑墙居中、</a:t>
                      </a:r>
                      <a:r>
                        <a:rPr lang="en-US" altLang="zh-CN" sz="2000" b="1"/>
                        <a:t>“</a:t>
                      </a:r>
                      <a:r>
                        <a:rPr lang="zh-CN" altLang="en-US" sz="2000" b="1"/>
                        <a:t>两不可</a:t>
                      </a:r>
                      <a:r>
                        <a:rPr lang="en-US" altLang="zh-CN" sz="2000" b="1"/>
                        <a:t>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思维的</a:t>
                      </a:r>
                      <a:r>
                        <a:rPr lang="zh-CN" altLang="en-US" sz="2000" b="1">
                          <a:solidFill>
                            <a:srgbClr val="FF0000"/>
                          </a:solidFill>
                        </a:rPr>
                        <a:t>明确性</a:t>
                      </a:r>
                      <a:r>
                        <a:rPr lang="zh-CN" altLang="en-US" sz="2000" b="1"/>
                        <a:t>要求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618477"/>
              </p:ext>
            </p:extLst>
          </p:nvPr>
        </p:nvGraphicFramePr>
        <p:xfrm>
          <a:off x="179512" y="188640"/>
          <a:ext cx="8712969" cy="3471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2232248"/>
                <a:gridCol w="1177680"/>
                <a:gridCol w="2585784"/>
                <a:gridCol w="1349105"/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>
                          <a:solidFill>
                            <a:srgbClr val="C00000"/>
                          </a:solidFill>
                        </a:rPr>
                        <a:t>形式逻辑的基本规律</a:t>
                      </a:r>
                      <a:endParaRPr lang="zh-CN" alt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>
                          <a:solidFill>
                            <a:srgbClr val="C00000"/>
                          </a:solidFill>
                        </a:rPr>
                        <a:t>含义</a:t>
                      </a:r>
                      <a:endParaRPr lang="zh-CN" alt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>
                          <a:solidFill>
                            <a:srgbClr val="C00000"/>
                          </a:solidFill>
                        </a:rPr>
                        <a:t>思维的要求</a:t>
                      </a:r>
                      <a:endParaRPr lang="zh-CN" alt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>
                          <a:solidFill>
                            <a:srgbClr val="C00000"/>
                          </a:solidFill>
                        </a:rPr>
                        <a:t>逻辑错误</a:t>
                      </a:r>
                      <a:endParaRPr lang="zh-CN" alt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>
                          <a:solidFill>
                            <a:srgbClr val="C00000"/>
                          </a:solidFill>
                        </a:rPr>
                        <a:t>公式</a:t>
                      </a:r>
                      <a:endParaRPr lang="zh-CN" alt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96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rgbClr val="0070C0"/>
                          </a:solidFill>
                        </a:rPr>
                        <a:t>同一律</a:t>
                      </a:r>
                      <a:endParaRPr lang="zh-CN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rgbClr val="0070C0"/>
                          </a:solidFill>
                        </a:rPr>
                        <a:t>是什么就是什么，不能游离不定</a:t>
                      </a:r>
                      <a:endParaRPr lang="zh-CN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rgbClr val="0070C0"/>
                          </a:solidFill>
                        </a:rPr>
                        <a:t>确定性</a:t>
                      </a:r>
                      <a:endParaRPr lang="zh-CN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rgbClr val="0070C0"/>
                          </a:solidFill>
                        </a:rPr>
                        <a:t>“偷换概念”、“偷换论题”</a:t>
                      </a:r>
                      <a:endParaRPr lang="zh-CN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70C0"/>
                          </a:solidFill>
                        </a:rPr>
                        <a:t>A</a:t>
                      </a:r>
                      <a:r>
                        <a:rPr lang="zh-CN" altLang="en-US" sz="2000" b="1" dirty="0" smtClean="0">
                          <a:solidFill>
                            <a:srgbClr val="0070C0"/>
                          </a:solidFill>
                        </a:rPr>
                        <a:t>就是</a:t>
                      </a:r>
                      <a:r>
                        <a:rPr lang="en-US" altLang="zh-CN" sz="2000" b="1" dirty="0" smtClean="0">
                          <a:solidFill>
                            <a:srgbClr val="0070C0"/>
                          </a:solidFill>
                        </a:rPr>
                        <a:t>A</a:t>
                      </a:r>
                      <a:endParaRPr lang="zh-CN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96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solidFill>
                            <a:schemeClr val="tx1"/>
                          </a:solidFill>
                        </a:rPr>
                        <a:t>矛盾律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zh-CN" altLang="en-US" sz="2000" dirty="0" smtClean="0">
                          <a:solidFill>
                            <a:schemeClr val="tx1"/>
                          </a:solidFill>
                        </a:rPr>
                        <a:t>与非</a:t>
                      </a:r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zh-CN" altLang="en-US" sz="2000" dirty="0" smtClean="0">
                          <a:solidFill>
                            <a:schemeClr val="tx1"/>
                          </a:solidFill>
                        </a:rPr>
                        <a:t>不能同时为真，必有一假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solidFill>
                            <a:schemeClr val="tx1"/>
                          </a:solidFill>
                        </a:rPr>
                        <a:t>一致性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solidFill>
                            <a:schemeClr val="tx1"/>
                          </a:solidFill>
                        </a:rPr>
                        <a:t>自相矛盾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zh-CN" altLang="en-US" sz="2000" dirty="0" smtClean="0">
                          <a:solidFill>
                            <a:schemeClr val="tx1"/>
                          </a:solidFill>
                        </a:rPr>
                        <a:t>不是非</a:t>
                      </a:r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96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solidFill>
                            <a:srgbClr val="00B050"/>
                          </a:solidFill>
                        </a:rPr>
                        <a:t>排中律</a:t>
                      </a:r>
                      <a:endParaRPr lang="zh-CN" altLang="en-US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zh-CN" altLang="en-US" sz="2000" dirty="0" smtClean="0">
                          <a:solidFill>
                            <a:srgbClr val="00B050"/>
                          </a:solidFill>
                        </a:rPr>
                        <a:t>与非</a:t>
                      </a:r>
                      <a:r>
                        <a:rPr lang="en-US" altLang="zh-CN" sz="2000" dirty="0" smtClean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zh-CN" altLang="en-US" sz="2000" dirty="0" smtClean="0">
                          <a:solidFill>
                            <a:srgbClr val="00B050"/>
                          </a:solidFill>
                        </a:rPr>
                        <a:t>不能同时为假，必有一真</a:t>
                      </a:r>
                      <a:endParaRPr lang="zh-CN" altLang="en-US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solidFill>
                            <a:srgbClr val="00B050"/>
                          </a:solidFill>
                        </a:rPr>
                        <a:t>明确性</a:t>
                      </a:r>
                      <a:endParaRPr lang="zh-CN" altLang="en-US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solidFill>
                            <a:srgbClr val="00B050"/>
                          </a:solidFill>
                        </a:rPr>
                        <a:t>在是与非之间骑墙居中、“两不可”</a:t>
                      </a:r>
                      <a:endParaRPr lang="zh-CN" altLang="en-US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zh-CN" altLang="en-US" sz="2000" dirty="0" smtClean="0">
                          <a:solidFill>
                            <a:srgbClr val="00B050"/>
                          </a:solidFill>
                        </a:rPr>
                        <a:t>或者非</a:t>
                      </a:r>
                      <a:r>
                        <a:rPr lang="en-US" altLang="zh-CN" sz="2000" dirty="0" smtClean="0">
                          <a:solidFill>
                            <a:srgbClr val="00B050"/>
                          </a:solidFill>
                        </a:rPr>
                        <a:t>A</a:t>
                      </a:r>
                      <a:endParaRPr lang="zh-CN" altLang="en-US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9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 txBox="1">
            <a:spLocks noGrp="1"/>
          </p:cNvSpPr>
          <p:nvPr>
            <p:ph idx="1"/>
          </p:nvPr>
        </p:nvSpPr>
        <p:spPr>
          <a:xfrm>
            <a:off x="107950" y="115888"/>
            <a:ext cx="89281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注意：</a:t>
            </a:r>
            <a:endParaRPr lang="en-US" altLang="zh-CN" sz="2800" b="1" dirty="0" smtClean="0">
              <a:solidFill>
                <a:srgbClr val="0070C0"/>
              </a:solidFill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en-US" altLang="zh-CN" sz="1800" dirty="0" smtClean="0">
                <a:latin typeface="楷体" pitchFamily="49" charset="-122"/>
                <a:ea typeface="楷体" pitchFamily="49" charset="-122"/>
              </a:rPr>
              <a:t>1.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同一律、矛盾律、排中律都有个前提：在同一时间、同一方面、对同一对象所形成的论断。它们都不否认事物的复杂多样性及其变化和发展。</a:t>
            </a:r>
            <a:endParaRPr lang="en-US" altLang="zh-CN" sz="1800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1800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）同一律：</a:t>
            </a:r>
            <a:endParaRPr lang="en-US" altLang="zh-CN" sz="1800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zh-CN" sz="1800" dirty="0" smtClean="0">
                <a:latin typeface="楷体" pitchFamily="49" charset="-122"/>
                <a:ea typeface="楷体" pitchFamily="49" charset="-122"/>
                <a:cs typeface="Calibri"/>
              </a:rPr>
              <a:t>①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  <a:cs typeface="Calibri"/>
              </a:rPr>
              <a:t>杜文皓想要我多关照他，多喊他上课回答问题，于是有一天买</a:t>
            </a:r>
            <a:r>
              <a:rPr lang="zh-CN" altLang="en-US" sz="1800" dirty="0">
                <a:latin typeface="楷体" pitchFamily="49" charset="-122"/>
                <a:ea typeface="楷体" pitchFamily="49" charset="-122"/>
                <a:cs typeface="Calibri"/>
              </a:rPr>
              <a:t>了一包水果到我家送礼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  <a:cs typeface="Calibri"/>
              </a:rPr>
              <a:t>，对我说：“一点小</a:t>
            </a:r>
            <a:r>
              <a:rPr lang="zh-CN" altLang="en-US" sz="1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Calibri"/>
              </a:rPr>
              <a:t>意思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  <a:cs typeface="Calibri"/>
              </a:rPr>
              <a:t>。”</a:t>
            </a:r>
            <a:endParaRPr lang="en-US" altLang="zh-CN" sz="1800" dirty="0" smtClean="0">
              <a:latin typeface="楷体" pitchFamily="49" charset="-122"/>
              <a:ea typeface="楷体" pitchFamily="49" charset="-122"/>
              <a:cs typeface="Calibri"/>
            </a:endParaRPr>
          </a:p>
          <a:p>
            <a:pPr marL="0" indent="0">
              <a:buNone/>
            </a:pPr>
            <a:r>
              <a:rPr lang="zh-CN" altLang="en-US" sz="1800" dirty="0" smtClean="0">
                <a:latin typeface="楷体" pitchFamily="49" charset="-122"/>
                <a:ea typeface="楷体" pitchFamily="49" charset="-122"/>
                <a:cs typeface="Calibri"/>
              </a:rPr>
              <a:t>有一天，我在讲形式逻辑，杜文皓没听懂，于是，向我提问，我没听明白他想问什么，我对他说：“你说的是什么</a:t>
            </a:r>
            <a:r>
              <a:rPr lang="zh-CN" altLang="en-US" sz="1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Calibri"/>
              </a:rPr>
              <a:t>意思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  <a:cs typeface="Calibri"/>
              </a:rPr>
              <a:t>啊？”</a:t>
            </a:r>
            <a:endParaRPr lang="en-US" altLang="zh-CN" sz="1800" dirty="0" smtClean="0">
              <a:latin typeface="楷体" pitchFamily="49" charset="-122"/>
              <a:ea typeface="楷体" pitchFamily="49" charset="-122"/>
              <a:cs typeface="Calibri"/>
            </a:endParaRPr>
          </a:p>
          <a:p>
            <a:pPr marL="0" indent="0">
              <a:buNone/>
            </a:pPr>
            <a:r>
              <a:rPr lang="zh-CN" altLang="zh-CN" sz="1800" dirty="0" smtClean="0">
                <a:latin typeface="楷体" pitchFamily="49" charset="-122"/>
                <a:ea typeface="楷体" pitchFamily="49" charset="-122"/>
                <a:cs typeface="Calibri"/>
              </a:rPr>
              <a:t>②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  <a:cs typeface="Calibri"/>
              </a:rPr>
              <a:t>杜文皓看到树上有个形状很特别的苹果，但是还是青色的，于是他说，“这个</a:t>
            </a:r>
            <a:r>
              <a:rPr lang="zh-CN" altLang="en-US" sz="1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Calibri"/>
              </a:rPr>
              <a:t>苹果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  <a:cs typeface="Calibri"/>
              </a:rPr>
              <a:t>肯定很酸呢，不好吃。</a:t>
            </a:r>
            <a:r>
              <a:rPr lang="en-US" altLang="zh-CN" sz="1800" dirty="0" smtClean="0">
                <a:latin typeface="楷体" pitchFamily="49" charset="-122"/>
                <a:ea typeface="楷体" pitchFamily="49" charset="-122"/>
                <a:cs typeface="Calibri"/>
              </a:rPr>
              <a:t>”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  <a:cs typeface="Calibri"/>
              </a:rPr>
              <a:t>过了一段时间，那个苹果变红了成熟了，杜文皓摘下，尝了一口说，“哇，这个</a:t>
            </a:r>
            <a:r>
              <a:rPr lang="zh-CN" altLang="en-US" sz="1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Calibri"/>
              </a:rPr>
              <a:t>苹果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  <a:cs typeface="Calibri"/>
              </a:rPr>
              <a:t>真甜啊。”</a:t>
            </a:r>
            <a:endParaRPr lang="en-US" altLang="zh-CN" sz="1800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1800" dirty="0" smtClean="0"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）矛盾律：</a:t>
            </a:r>
            <a:endParaRPr lang="en-US" altLang="zh-CN" sz="1800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杜文皓看重了李尧的文具盒，拿在手上把玩，杨文韬看见了，问杜文皓：“这是谁的？”</a:t>
            </a:r>
            <a:r>
              <a:rPr lang="zh-CN" altLang="en-US" sz="1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杜文皓说：“这不是我的。”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李尧见杜文皓非常喜欢他的文具盒，于是将其送给了杜文皓。杜文皓很高兴，在杨文韬面前嘚瑟的说：</a:t>
            </a:r>
            <a:r>
              <a:rPr lang="zh-CN" altLang="en-US" sz="1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“这是我的文具盒。”</a:t>
            </a:r>
            <a:endParaRPr lang="en-US" altLang="zh-CN" sz="18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1800" dirty="0" smtClean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）排中律：</a:t>
            </a:r>
            <a:endParaRPr lang="en-US" altLang="zh-CN" sz="1800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1800" dirty="0">
                <a:latin typeface="楷体" pitchFamily="49" charset="-122"/>
                <a:ea typeface="楷体" pitchFamily="49" charset="-122"/>
              </a:rPr>
              <a:t>杜文皓看重了李尧的文具盒，拿在手上把玩，杨文韬看见了，问杜文皓：“这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是你的吗？</a:t>
            </a:r>
            <a:r>
              <a:rPr lang="zh-CN" altLang="en-US" sz="1800" dirty="0">
                <a:latin typeface="楷体" pitchFamily="49" charset="-122"/>
                <a:ea typeface="楷体" pitchFamily="49" charset="-122"/>
              </a:rPr>
              <a:t>”</a:t>
            </a:r>
            <a:r>
              <a:rPr lang="zh-CN" altLang="en-US" sz="18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杜文皓说：“这不是我的。”</a:t>
            </a:r>
            <a:r>
              <a:rPr lang="zh-CN" altLang="en-US" sz="1800" dirty="0">
                <a:latin typeface="楷体" pitchFamily="49" charset="-122"/>
                <a:ea typeface="楷体" pitchFamily="49" charset="-122"/>
              </a:rPr>
              <a:t>李尧见杜文皓非常喜欢他的文具盒，于是将其送给了杜文皓。杜文皓很高兴，在杨文韬面前嘚</a:t>
            </a:r>
            <a:r>
              <a:rPr lang="zh-CN" altLang="en-US" sz="1800" dirty="0" smtClean="0">
                <a:latin typeface="楷体" pitchFamily="49" charset="-122"/>
                <a:ea typeface="楷体" pitchFamily="49" charset="-122"/>
              </a:rPr>
              <a:t>瑟，杨文韬说：“这又不是你的文具盒。”杜文皓回答说，</a:t>
            </a:r>
            <a:r>
              <a:rPr lang="zh-CN" altLang="en-US" sz="1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“谁说不是我</a:t>
            </a:r>
            <a:r>
              <a:rPr lang="zh-CN" altLang="en-US" sz="18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的文具盒。”</a:t>
            </a:r>
            <a:endParaRPr lang="en-US" altLang="zh-CN" sz="1800" b="1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107866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 txBox="1">
            <a:spLocks noGrp="1"/>
          </p:cNvSpPr>
          <p:nvPr>
            <p:ph idx="1"/>
          </p:nvPr>
        </p:nvSpPr>
        <p:spPr>
          <a:xfrm>
            <a:off x="107950" y="115888"/>
            <a:ext cx="89281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CN" sz="2400" b="1" dirty="0" smtClean="0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2.</a:t>
            </a:r>
            <a:r>
              <a:rPr lang="zh-CN" altLang="en-US" sz="2400" b="1" dirty="0" smtClean="0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关于矛盾律，要注意区分“自相矛盾”与“辩证矛盾”。</a:t>
            </a:r>
            <a:endParaRPr lang="en-US" altLang="zh-CN" sz="2400" b="1" dirty="0" smtClean="0">
              <a:solidFill>
                <a:srgbClr val="0070C0"/>
              </a:solidFill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下雪既是好事，也是坏事。这句话违背矛盾律吗？（自相矛盾？）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不是。是辩证矛盾。即对待下雪这件事要一分为二的来看待。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为什么不是违背矛盾律？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下雪是好事：下雪</a:t>
            </a:r>
            <a:r>
              <a:rPr lang="zh-CN" altLang="en-US" sz="2000" dirty="0">
                <a:latin typeface="楷体" pitchFamily="49" charset="-122"/>
                <a:ea typeface="楷体" pitchFamily="49" charset="-122"/>
              </a:rPr>
              <a:t>对冬小麦是好事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。</a:t>
            </a:r>
            <a:r>
              <a:rPr lang="en-US" altLang="zh-CN" sz="2000" dirty="0" smtClean="0">
                <a:latin typeface="楷体" pitchFamily="49" charset="-122"/>
                <a:ea typeface="楷体" pitchFamily="49" charset="-122"/>
              </a:rPr>
              <a:t>A1</a:t>
            </a:r>
            <a:endParaRPr lang="en-US" altLang="zh-CN" sz="2000" dirty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下雪不是好事，是指下雪对交通来说不是好事。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2000" dirty="0">
                <a:latin typeface="楷体" pitchFamily="49" charset="-122"/>
                <a:ea typeface="楷体" pitchFamily="49" charset="-122"/>
              </a:rPr>
              <a:t>下雪是好事：下雪对冬小麦是好事。</a:t>
            </a:r>
            <a:r>
              <a:rPr lang="en-US" altLang="zh-CN" sz="2000" dirty="0">
                <a:latin typeface="楷体" pitchFamily="49" charset="-122"/>
                <a:ea typeface="楷体" pitchFamily="49" charset="-122"/>
              </a:rPr>
              <a:t>A1</a:t>
            </a:r>
          </a:p>
          <a:p>
            <a:pPr marL="0" indent="0">
              <a:buNone/>
            </a:pP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下雪对交通来说是好事算</a:t>
            </a:r>
            <a:r>
              <a:rPr lang="en-US" altLang="zh-CN" sz="2000" dirty="0" smtClean="0">
                <a:latin typeface="楷体" pitchFamily="49" charset="-122"/>
                <a:ea typeface="楷体" pitchFamily="49" charset="-122"/>
              </a:rPr>
              <a:t>A2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，那非</a:t>
            </a:r>
            <a:r>
              <a:rPr lang="en-US" altLang="zh-CN" sz="2000" dirty="0" smtClean="0">
                <a:latin typeface="楷体" pitchFamily="49" charset="-122"/>
                <a:ea typeface="楷体" pitchFamily="49" charset="-122"/>
              </a:rPr>
              <a:t>A2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是下雪对交通来说不是好事。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zh-CN" altLang="en-US" sz="2000" dirty="0">
                <a:latin typeface="楷体" pitchFamily="49" charset="-122"/>
                <a:ea typeface="楷体" pitchFamily="49" charset="-122"/>
              </a:rPr>
              <a:t>下雪既是好事，也是坏事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。是</a:t>
            </a:r>
            <a:r>
              <a:rPr lang="en-US" altLang="zh-CN" sz="2000" dirty="0" smtClean="0">
                <a:latin typeface="楷体" pitchFamily="49" charset="-122"/>
                <a:ea typeface="楷体" pitchFamily="49" charset="-122"/>
              </a:rPr>
              <a:t>A1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与非</a:t>
            </a:r>
            <a:r>
              <a:rPr lang="en-US" altLang="zh-CN" sz="2000" dirty="0" smtClean="0">
                <a:latin typeface="楷体" pitchFamily="49" charset="-122"/>
                <a:ea typeface="楷体" pitchFamily="49" charset="-122"/>
              </a:rPr>
              <a:t>A2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的关系，可以两者都赞同，并不是自相矛盾。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en-US" altLang="zh-CN" sz="2000" dirty="0" smtClean="0">
                <a:latin typeface="楷体" pitchFamily="49" charset="-122"/>
                <a:ea typeface="楷体" pitchFamily="49" charset="-122"/>
              </a:rPr>
              <a:t>3.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遵循形式逻辑的规律与规则，是正确思维的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必要条件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。只有遵循形式逻辑基本规律的思维，才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有可能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成为科学的思维，而违背形式逻辑基本规律的思维，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不可能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是科学的思维。</a:t>
            </a:r>
            <a:endParaRPr lang="en-US" altLang="zh-CN" sz="2000" dirty="0">
              <a:latin typeface="楷体" pitchFamily="49" charset="-122"/>
              <a:ea typeface="楷体" pitchFamily="49" charset="-122"/>
            </a:endParaRPr>
          </a:p>
          <a:p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411764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1610" y="130175"/>
            <a:ext cx="8830310" cy="6632575"/>
          </a:xfrm>
        </p:spPr>
        <p:txBody>
          <a:bodyPr/>
          <a:lstStyle/>
          <a:p>
            <a:pPr marL="0" indent="0">
              <a:buNone/>
            </a:pPr>
            <a:r>
              <a:rPr lang="en-US" altLang="zh-CN"/>
              <a:t>A</a:t>
            </a:r>
            <a:r>
              <a:rPr lang="zh-CN" altLang="en-US"/>
              <a:t>与非</a:t>
            </a:r>
            <a:r>
              <a:rPr lang="en-US" altLang="zh-CN"/>
              <a:t>A</a:t>
            </a:r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 sz="2400"/>
              <a:t>1.“</a:t>
            </a:r>
            <a:r>
              <a:rPr lang="zh-CN" altLang="en-US" sz="2400"/>
              <a:t>我投了赞成票</a:t>
            </a:r>
            <a:r>
              <a:rPr lang="en-US" altLang="zh-CN" sz="2400"/>
              <a:t>”</a:t>
            </a:r>
            <a:r>
              <a:rPr lang="zh-CN" altLang="en-US" sz="2400"/>
              <a:t>与</a:t>
            </a:r>
            <a:r>
              <a:rPr lang="en-US" altLang="zh-CN" sz="2400"/>
              <a:t>“</a:t>
            </a:r>
            <a:r>
              <a:rPr lang="zh-CN" altLang="en-US" sz="2400"/>
              <a:t>我投了反对票</a:t>
            </a:r>
            <a:r>
              <a:rPr lang="en-US" altLang="zh-CN" sz="2400"/>
              <a:t>”</a:t>
            </a:r>
            <a:r>
              <a:rPr lang="zh-CN" altLang="en-US" sz="2400"/>
              <a:t>是</a:t>
            </a:r>
            <a:r>
              <a:rPr lang="en-US" altLang="zh-CN" sz="2400"/>
              <a:t>A</a:t>
            </a:r>
            <a:r>
              <a:rPr lang="zh-CN" altLang="en-US" sz="2400"/>
              <a:t>与非</a:t>
            </a:r>
            <a:r>
              <a:rPr lang="en-US" altLang="zh-CN" sz="2400"/>
              <a:t>A</a:t>
            </a:r>
            <a:r>
              <a:rPr lang="zh-CN" altLang="en-US" sz="2400"/>
              <a:t>的关系吗？</a:t>
            </a:r>
          </a:p>
          <a:p>
            <a:pPr marL="0" indent="0">
              <a:buNone/>
            </a:pPr>
            <a:r>
              <a:rPr lang="en-US" altLang="zh-CN" sz="2400"/>
              <a:t>2.“</a:t>
            </a:r>
            <a:r>
              <a:rPr lang="zh-CN" altLang="en-US" sz="2400"/>
              <a:t>所有的学生都是勤奋的</a:t>
            </a:r>
            <a:r>
              <a:rPr lang="en-US" altLang="zh-CN" sz="2400"/>
              <a:t>”</a:t>
            </a:r>
            <a:r>
              <a:rPr lang="zh-CN" altLang="en-US" sz="2400"/>
              <a:t>与</a:t>
            </a:r>
            <a:r>
              <a:rPr lang="en-US" altLang="zh-CN" sz="2400"/>
              <a:t>“</a:t>
            </a:r>
            <a:r>
              <a:rPr lang="zh-CN" altLang="en-US" sz="2400"/>
              <a:t>所有的学生都是不勤奋的</a:t>
            </a:r>
            <a:r>
              <a:rPr lang="en-US" altLang="zh-CN" sz="2400"/>
              <a:t>”</a:t>
            </a:r>
            <a:r>
              <a:rPr lang="zh-CN" altLang="en-US" sz="2400"/>
              <a:t>是</a:t>
            </a:r>
            <a:r>
              <a:rPr lang="en-US" altLang="zh-CN" sz="2400"/>
              <a:t>A</a:t>
            </a:r>
            <a:r>
              <a:rPr lang="zh-CN" altLang="en-US" sz="2400"/>
              <a:t>与非</a:t>
            </a:r>
            <a:r>
              <a:rPr lang="en-US" altLang="zh-CN" sz="2400"/>
              <a:t>A </a:t>
            </a:r>
            <a:r>
              <a:rPr lang="zh-CN" altLang="en-US" sz="2400"/>
              <a:t>的关系吗？</a:t>
            </a:r>
          </a:p>
          <a:p>
            <a:pPr marL="0" indent="0"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A</a:t>
            </a:r>
            <a:r>
              <a:rPr lang="zh-CN" altLang="en-US" sz="2800" b="1">
                <a:solidFill>
                  <a:srgbClr val="FF0000"/>
                </a:solidFill>
              </a:rPr>
              <a:t>是对非</a:t>
            </a:r>
            <a:r>
              <a:rPr lang="en-US" altLang="zh-CN" sz="2800" b="1">
                <a:solidFill>
                  <a:srgbClr val="FF0000"/>
                </a:solidFill>
              </a:rPr>
              <a:t>A</a:t>
            </a:r>
            <a:r>
              <a:rPr lang="zh-CN" altLang="en-US" sz="2800" b="1">
                <a:solidFill>
                  <a:srgbClr val="FF0000"/>
                </a:solidFill>
              </a:rPr>
              <a:t>的否定，非</a:t>
            </a:r>
            <a:r>
              <a:rPr lang="en-US" altLang="zh-CN" sz="2800" b="1">
                <a:solidFill>
                  <a:srgbClr val="FF0000"/>
                </a:solidFill>
              </a:rPr>
              <a:t>A</a:t>
            </a:r>
            <a:r>
              <a:rPr lang="zh-CN" altLang="en-US" sz="2800" b="1">
                <a:solidFill>
                  <a:srgbClr val="FF0000"/>
                </a:solidFill>
              </a:rPr>
              <a:t>也是对</a:t>
            </a:r>
            <a:r>
              <a:rPr lang="en-US" altLang="zh-CN" sz="2800" b="1">
                <a:solidFill>
                  <a:srgbClr val="FF0000"/>
                </a:solidFill>
              </a:rPr>
              <a:t>A</a:t>
            </a:r>
            <a:r>
              <a:rPr lang="zh-CN" altLang="en-US" sz="2800" b="1">
                <a:solidFill>
                  <a:srgbClr val="FF0000"/>
                </a:solidFill>
              </a:rPr>
              <a:t>的否定，</a:t>
            </a:r>
            <a:r>
              <a:rPr lang="en-US" altLang="zh-CN" sz="2800" b="1">
                <a:solidFill>
                  <a:srgbClr val="FF0000"/>
                </a:solidFill>
              </a:rPr>
              <a:t>A</a:t>
            </a:r>
            <a:r>
              <a:rPr lang="zh-CN" altLang="en-US" sz="2800" b="1">
                <a:solidFill>
                  <a:srgbClr val="FF0000"/>
                </a:solidFill>
              </a:rPr>
              <a:t>与非</a:t>
            </a:r>
            <a:r>
              <a:rPr lang="en-US" altLang="zh-CN" sz="2800" b="1">
                <a:solidFill>
                  <a:srgbClr val="FF0000"/>
                </a:solidFill>
              </a:rPr>
              <a:t>A </a:t>
            </a:r>
            <a:r>
              <a:rPr lang="zh-CN" altLang="en-US" sz="2800" b="1">
                <a:solidFill>
                  <a:srgbClr val="FF0000"/>
                </a:solidFill>
              </a:rPr>
              <a:t>是互相否定的。</a:t>
            </a:r>
            <a:r>
              <a:rPr lang="en-US" altLang="zh-CN" sz="2800" b="1">
                <a:solidFill>
                  <a:srgbClr val="FF0000"/>
                </a:solidFill>
              </a:rPr>
              <a:t> </a:t>
            </a:r>
            <a:r>
              <a:rPr lang="en-US" altLang="zh-CN" sz="2800"/>
              <a:t> 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51460" y="980440"/>
          <a:ext cx="853313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565"/>
                <a:gridCol w="4266565"/>
              </a:tblGrid>
              <a:tr h="4483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</a:rPr>
                        <a:t>非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我是女生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我从来不迟到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大家要带口罩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我投了赞成票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所有的学生都是勤奋的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251460" y="908685"/>
          <a:ext cx="853313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565"/>
                <a:gridCol w="4266565"/>
              </a:tblGrid>
              <a:tr h="4210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</a:rPr>
                        <a:t>非</a:t>
                      </a:r>
                      <a:r>
                        <a:rPr lang="en-US" altLang="zh-CN" sz="240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我是女生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我不是女生</a:t>
                      </a:r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我从来不迟到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我迟到过</a:t>
                      </a:r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大家要带口罩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大家不要戴口罩</a:t>
                      </a:r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我投了赞成票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我没有投赞成票</a:t>
                      </a:r>
                    </a:p>
                  </a:txBody>
                  <a:tcPr/>
                </a:tc>
              </a:tr>
              <a:tr h="3956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所有的学生都是勤奋的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不是所有的学生都是勤奋的</a:t>
                      </a:r>
                      <a:r>
                        <a:rPr lang="en-US" altLang="zh-CN" sz="2400"/>
                        <a:t>/</a:t>
                      </a:r>
                      <a:r>
                        <a:rPr lang="zh-CN" altLang="en-US" sz="2400"/>
                        <a:t>有的学生不勤奋的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0965" y="157480"/>
            <a:ext cx="8864600" cy="655129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000" b="1" dirty="0"/>
              <a:t>逻辑思维的基本</a:t>
            </a:r>
            <a:r>
              <a:rPr lang="zh-CN" altLang="en-US" sz="4000" b="1" dirty="0" smtClean="0"/>
              <a:t>要求（形式逻辑遵循的基本规律）</a:t>
            </a:r>
            <a:endParaRPr lang="zh-CN" altLang="en-US" sz="4000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dirty="0">
                <a:solidFill>
                  <a:schemeClr val="accent2"/>
                </a:solidFill>
              </a:rPr>
              <a:t>1.</a:t>
            </a:r>
            <a:r>
              <a:rPr lang="zh-CN" altLang="en-US" dirty="0">
                <a:solidFill>
                  <a:schemeClr val="accent2"/>
                </a:solidFill>
              </a:rPr>
              <a:t>同一律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dirty="0">
                <a:solidFill>
                  <a:schemeClr val="accent2"/>
                </a:solidFill>
              </a:rPr>
              <a:t>2.</a:t>
            </a:r>
            <a:r>
              <a:rPr lang="zh-CN" altLang="en-US" dirty="0">
                <a:solidFill>
                  <a:schemeClr val="accent2"/>
                </a:solidFill>
              </a:rPr>
              <a:t>矛盾律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dirty="0">
                <a:solidFill>
                  <a:schemeClr val="accent2"/>
                </a:solidFill>
              </a:rPr>
              <a:t>3.</a:t>
            </a:r>
            <a:r>
              <a:rPr lang="zh-CN" altLang="en-US" dirty="0">
                <a:solidFill>
                  <a:schemeClr val="accent2"/>
                </a:solidFill>
              </a:rPr>
              <a:t>排中律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315" y="153670"/>
            <a:ext cx="8864600" cy="6551295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同一律</a:t>
            </a:r>
            <a:r>
              <a:rPr lang="zh-CN" altLang="en-US" b="1" dirty="0"/>
              <a:t>就是强调不能</a:t>
            </a:r>
            <a:r>
              <a:rPr lang="en-US" altLang="zh-CN" b="1" dirty="0">
                <a:solidFill>
                  <a:srgbClr val="FF0000"/>
                </a:solidFill>
              </a:rPr>
              <a:t>“</a:t>
            </a:r>
            <a:r>
              <a:rPr lang="zh-CN" altLang="en-US" b="1" dirty="0">
                <a:solidFill>
                  <a:srgbClr val="FF0000"/>
                </a:solidFill>
              </a:rPr>
              <a:t>偷换概念</a:t>
            </a:r>
            <a:r>
              <a:rPr lang="en-US" altLang="zh-CN" b="1" dirty="0">
                <a:solidFill>
                  <a:srgbClr val="FF0000"/>
                </a:solidFill>
              </a:rPr>
              <a:t>”</a:t>
            </a:r>
            <a:r>
              <a:rPr lang="zh-CN" altLang="en-US" b="1" dirty="0"/>
              <a:t>或者</a:t>
            </a:r>
            <a:r>
              <a:rPr lang="en-US" altLang="zh-CN" b="1" dirty="0">
                <a:solidFill>
                  <a:srgbClr val="FF0000"/>
                </a:solidFill>
              </a:rPr>
              <a:t>“</a:t>
            </a:r>
            <a:r>
              <a:rPr lang="zh-CN" altLang="en-US" b="1" dirty="0">
                <a:solidFill>
                  <a:srgbClr val="FF0000"/>
                </a:solidFill>
              </a:rPr>
              <a:t>偷换论题</a:t>
            </a:r>
            <a:r>
              <a:rPr lang="en-US" altLang="zh-CN" b="1" dirty="0">
                <a:solidFill>
                  <a:srgbClr val="FF0000"/>
                </a:solidFill>
              </a:rPr>
              <a:t>”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sz="3200" dirty="0"/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800" dirty="0"/>
              <a:t>1.书本P10的两个例子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800" dirty="0"/>
              <a:t>2.一青年人参加植树，见到“植树造林，造福</a:t>
            </a:r>
            <a:r>
              <a:rPr lang="zh-CN" alt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后代</a:t>
            </a:r>
            <a:r>
              <a:rPr lang="zh-CN" altLang="en-US" sz="2800" dirty="0"/>
              <a:t>”的标语说：“造福后代，我还没有结婚，哪来的</a:t>
            </a:r>
            <a:r>
              <a:rPr lang="zh-CN" alt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后代</a:t>
            </a:r>
            <a:r>
              <a:rPr lang="zh-CN" altLang="en-US" sz="2800" dirty="0"/>
              <a:t>呢？”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800" dirty="0"/>
              <a:t>3.四海之内皆</a:t>
            </a:r>
            <a:r>
              <a:rPr lang="zh-CN" alt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兄弟</a:t>
            </a:r>
            <a:r>
              <a:rPr lang="zh-CN" altLang="en-US" sz="2800" dirty="0"/>
              <a:t>，所有</a:t>
            </a:r>
            <a:r>
              <a:rPr lang="zh-CN" alt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兄弟</a:t>
            </a:r>
            <a:r>
              <a:rPr lang="zh-CN" altLang="en-US" sz="2800" dirty="0"/>
              <a:t>皆男性，所以，四海之内皆男性。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dirty="0"/>
              <a:t>4.</a:t>
            </a:r>
            <a:r>
              <a:rPr lang="zh-CN" altLang="en-US" sz="2800" dirty="0"/>
              <a:t>一住校生，在上学期间出现在街上，恰好被班主任撞见，班主任很诧异的问他：</a:t>
            </a:r>
            <a:r>
              <a:rPr lang="en-US" altLang="zh-CN" sz="2800" dirty="0"/>
              <a:t>“</a:t>
            </a:r>
            <a:r>
              <a:rPr lang="zh-CN" altLang="en-US" sz="2800" dirty="0"/>
              <a:t>你怎么出来的。</a:t>
            </a:r>
            <a:r>
              <a:rPr lang="en-US" altLang="zh-CN" sz="2800" dirty="0"/>
              <a:t>”</a:t>
            </a:r>
            <a:r>
              <a:rPr lang="zh-CN" altLang="en-US" sz="2800" dirty="0"/>
              <a:t>学生回答：</a:t>
            </a:r>
            <a:r>
              <a:rPr lang="en-US" altLang="zh-CN" sz="2800" dirty="0"/>
              <a:t>“</a:t>
            </a:r>
            <a:r>
              <a:rPr lang="zh-CN" altLang="en-US" sz="2800" dirty="0"/>
              <a:t>我是骑车出来的。</a:t>
            </a:r>
            <a:r>
              <a:rPr lang="en-US" altLang="zh-CN" sz="2800" dirty="0"/>
              <a:t>”</a:t>
            </a:r>
            <a:endParaRPr lang="zh-CN" altLang="en-US" sz="2800" dirty="0"/>
          </a:p>
          <a:p>
            <a:pPr marL="0" indent="0" algn="ctr">
              <a:buNone/>
            </a:pP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315" y="153670"/>
            <a:ext cx="8864600" cy="655129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800" b="1"/>
              <a:t>A</a:t>
            </a:r>
            <a:r>
              <a:rPr lang="zh-CN" altLang="en-US" sz="2800" b="1"/>
              <a:t>与非</a:t>
            </a:r>
            <a:r>
              <a:rPr lang="en-US" altLang="zh-CN" sz="2800" b="1"/>
              <a:t>A</a:t>
            </a:r>
            <a:r>
              <a:rPr lang="zh-CN" altLang="en-US" sz="2800" b="1"/>
              <a:t>，真假可能性的所有组合</a:t>
            </a:r>
          </a:p>
          <a:p>
            <a:pPr marL="0" indent="0" algn="ctr">
              <a:buNone/>
            </a:pPr>
            <a:endParaRPr lang="zh-CN" altLang="en-US" sz="2800" b="1"/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331595" y="1196340"/>
          <a:ext cx="6685280" cy="3028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427"/>
                <a:gridCol w="2228426"/>
                <a:gridCol w="2228427"/>
              </a:tblGrid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3200" b="1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非</a:t>
                      </a:r>
                      <a:r>
                        <a:rPr lang="en-US" altLang="zh-CN" sz="3200" b="1"/>
                        <a:t>A</a:t>
                      </a:r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3200" b="1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真</a:t>
                      </a:r>
                    </a:p>
                  </a:txBody>
                  <a:tcPr/>
                </a:tc>
              </a:tr>
              <a:tr h="6508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3200" b="1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假</a:t>
                      </a:r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3200" b="1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真</a:t>
                      </a:r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3200" b="1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假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267970" y="4402455"/>
            <a:ext cx="870458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</a:rPr>
              <a:t>矛盾律</a:t>
            </a:r>
            <a:r>
              <a:rPr lang="zh-CN" altLang="en-US" sz="2400" b="1"/>
              <a:t>强调</a:t>
            </a:r>
            <a:r>
              <a:rPr lang="en-US" altLang="zh-CN" sz="2400" b="1"/>
              <a:t>A</a:t>
            </a:r>
            <a:r>
              <a:rPr lang="zh-CN" altLang="en-US" sz="2400" b="1"/>
              <a:t>与非</a:t>
            </a:r>
            <a:r>
              <a:rPr lang="en-US" altLang="zh-CN" sz="2400" b="1"/>
              <a:t>A</a:t>
            </a:r>
            <a:r>
              <a:rPr lang="zh-CN" altLang="en-US" sz="2400" b="1"/>
              <a:t>不可能同时为真；（即必有一假）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</a:rPr>
              <a:t>排中律</a:t>
            </a:r>
            <a:r>
              <a:rPr lang="zh-CN" altLang="en-US" sz="2400" b="1"/>
              <a:t>强调</a:t>
            </a:r>
            <a:r>
              <a:rPr lang="en-US" altLang="zh-CN" sz="2400" b="1"/>
              <a:t>A</a:t>
            </a:r>
            <a:r>
              <a:rPr lang="zh-CN" altLang="en-US" sz="2400" b="1"/>
              <a:t>与非</a:t>
            </a:r>
            <a:r>
              <a:rPr lang="en-US" altLang="zh-CN" sz="2400" b="1"/>
              <a:t>A</a:t>
            </a:r>
            <a:r>
              <a:rPr lang="zh-CN" altLang="en-US" sz="2400" b="1"/>
              <a:t>不可能同时为假；（即必有一真）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也就是说，只要认为</a:t>
            </a:r>
            <a:r>
              <a:rPr lang="en-US" altLang="zh-CN" sz="2400" b="1"/>
              <a:t>A</a:t>
            </a:r>
            <a:r>
              <a:rPr lang="zh-CN" altLang="en-US" sz="2400" b="1"/>
              <a:t>与非</a:t>
            </a:r>
            <a:r>
              <a:rPr lang="en-US" altLang="zh-CN" sz="2400" b="1"/>
              <a:t>A</a:t>
            </a:r>
            <a:r>
              <a:rPr lang="zh-CN" altLang="en-US" sz="2400" b="1"/>
              <a:t>同时为真的就是违背矛盾律；只要认为</a:t>
            </a:r>
            <a:r>
              <a:rPr lang="en-US" altLang="zh-CN" sz="2400" b="1"/>
              <a:t>A</a:t>
            </a:r>
            <a:r>
              <a:rPr lang="zh-CN" altLang="en-US" sz="2400" b="1"/>
              <a:t>与非</a:t>
            </a:r>
            <a:r>
              <a:rPr lang="en-US" altLang="zh-CN" sz="2400" b="1"/>
              <a:t>A</a:t>
            </a:r>
            <a:r>
              <a:rPr lang="zh-CN" altLang="en-US" sz="2400" b="1"/>
              <a:t>同时为假的就是违背排中律。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315" y="153670"/>
            <a:ext cx="8864600" cy="6551295"/>
          </a:xfrm>
        </p:spPr>
        <p:txBody>
          <a:bodyPr/>
          <a:lstStyle/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b="1">
                <a:solidFill>
                  <a:srgbClr val="0070C0"/>
                </a:solidFill>
              </a:rPr>
              <a:t>举例：</a:t>
            </a:r>
            <a:r>
              <a:rPr lang="zh-CN" altLang="en-US" sz="2800" b="1">
                <a:solidFill>
                  <a:srgbClr val="FF0000"/>
                </a:solidFill>
              </a:rPr>
              <a:t>有同学说：</a:t>
            </a:r>
            <a:r>
              <a:rPr lang="en-US" altLang="zh-CN" sz="2800" b="1">
                <a:solidFill>
                  <a:srgbClr val="FF0000"/>
                </a:solidFill>
              </a:rPr>
              <a:t>“</a:t>
            </a:r>
            <a:r>
              <a:rPr lang="zh-CN" altLang="en-US" sz="2800" b="1">
                <a:solidFill>
                  <a:srgbClr val="FF0000"/>
                </a:solidFill>
              </a:rPr>
              <a:t>我坚信一位哲人的名言，</a:t>
            </a:r>
            <a:r>
              <a:rPr lang="en-US" altLang="zh-CN" sz="2800" b="1">
                <a:solidFill>
                  <a:srgbClr val="FF0000"/>
                </a:solidFill>
              </a:rPr>
              <a:t>‘</a:t>
            </a:r>
            <a:r>
              <a:rPr lang="zh-CN" altLang="en-US" sz="2800" b="1">
                <a:solidFill>
                  <a:srgbClr val="FF0000"/>
                </a:solidFill>
              </a:rPr>
              <a:t>不要相信人的话</a:t>
            </a:r>
            <a:r>
              <a:rPr lang="en-US" altLang="zh-CN" sz="2800" b="1">
                <a:solidFill>
                  <a:srgbClr val="FF0000"/>
                </a:solidFill>
              </a:rPr>
              <a:t>’</a:t>
            </a:r>
            <a:r>
              <a:rPr lang="zh-CN" altLang="en-US" sz="2800" b="1">
                <a:solidFill>
                  <a:srgbClr val="FF0000"/>
                </a:solidFill>
              </a:rPr>
              <a:t>。</a:t>
            </a:r>
            <a:r>
              <a:rPr lang="en-US" altLang="zh-CN" sz="2800" b="1">
                <a:solidFill>
                  <a:srgbClr val="FF0000"/>
                </a:solidFill>
              </a:rPr>
              <a:t>”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200" b="1">
                <a:solidFill>
                  <a:srgbClr val="0070C0"/>
                </a:solidFill>
              </a:rPr>
              <a:t>分析：</a:t>
            </a:r>
            <a:r>
              <a:rPr lang="en-US" altLang="zh-CN" sz="2800"/>
              <a:t>1.</a:t>
            </a:r>
            <a:r>
              <a:rPr lang="zh-CN" altLang="en-US" sz="2800"/>
              <a:t>这句话中有没有</a:t>
            </a:r>
            <a:r>
              <a:rPr lang="en-US" altLang="zh-CN" sz="2800"/>
              <a:t>A</a:t>
            </a:r>
            <a:r>
              <a:rPr lang="zh-CN" altLang="en-US" sz="2800"/>
              <a:t>与非</a:t>
            </a:r>
            <a:r>
              <a:rPr lang="en-US" altLang="zh-CN" sz="2800"/>
              <a:t>A</a:t>
            </a:r>
            <a:r>
              <a:rPr lang="zh-CN" altLang="en-US" sz="2800"/>
              <a:t>，如果有的话分别是什么？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/>
              <a:t>2.A:</a:t>
            </a:r>
            <a:r>
              <a:rPr lang="zh-CN" altLang="en-US" sz="2800"/>
              <a:t>我有相信的人（比如一位哲人）；非</a:t>
            </a:r>
            <a:r>
              <a:rPr lang="en-US" altLang="zh-CN" sz="2800"/>
              <a:t>A</a:t>
            </a:r>
            <a:r>
              <a:rPr lang="zh-CN" altLang="en-US" sz="2800"/>
              <a:t>：我不相信任何人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/>
              <a:t>3.</a:t>
            </a:r>
            <a:r>
              <a:rPr lang="zh-CN" altLang="en-US" sz="2800"/>
              <a:t>这位同学同时赞成</a:t>
            </a:r>
            <a:r>
              <a:rPr lang="en-US" altLang="zh-CN" sz="2800"/>
              <a:t>A</a:t>
            </a:r>
            <a:r>
              <a:rPr lang="zh-CN" altLang="en-US" sz="2800"/>
              <a:t>与非</a:t>
            </a:r>
            <a:r>
              <a:rPr lang="en-US" altLang="zh-CN" sz="2800"/>
              <a:t>A</a:t>
            </a:r>
            <a:r>
              <a:rPr lang="zh-CN" altLang="en-US" sz="2800"/>
              <a:t>，即认为</a:t>
            </a:r>
            <a:r>
              <a:rPr lang="en-US" altLang="zh-CN" sz="2800"/>
              <a:t>A</a:t>
            </a:r>
            <a:r>
              <a:rPr lang="zh-CN" altLang="en-US" sz="2800"/>
              <a:t>与非</a:t>
            </a:r>
            <a:r>
              <a:rPr lang="en-US" altLang="zh-CN" sz="2800"/>
              <a:t>A</a:t>
            </a:r>
            <a:r>
              <a:rPr lang="zh-CN" altLang="en-US" sz="2800"/>
              <a:t>都是真，那就是违背了矛盾律。</a:t>
            </a:r>
            <a:endParaRPr lang="en-US" altLang="zh-CN" sz="2800"/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书本</a:t>
            </a:r>
            <a:r>
              <a:rPr lang="en-US" altLang="zh-CN" sz="2800" b="1">
                <a:solidFill>
                  <a:srgbClr val="FF0000"/>
                </a:solidFill>
              </a:rPr>
              <a:t>11</a:t>
            </a:r>
            <a:r>
              <a:rPr lang="zh-CN" altLang="en-US" sz="2800" b="1">
                <a:solidFill>
                  <a:srgbClr val="FF0000"/>
                </a:solidFill>
              </a:rPr>
              <a:t>页的例子、书本</a:t>
            </a:r>
            <a:r>
              <a:rPr lang="en-US" altLang="zh-CN" sz="2800" b="1">
                <a:solidFill>
                  <a:srgbClr val="FF0000"/>
                </a:solidFill>
              </a:rPr>
              <a:t>12</a:t>
            </a:r>
            <a:r>
              <a:rPr lang="zh-CN" altLang="en-US" sz="2800" b="1">
                <a:solidFill>
                  <a:srgbClr val="FF0000"/>
                </a:solidFill>
              </a:rPr>
              <a:t>页最下面的例子、</a:t>
            </a:r>
            <a:r>
              <a:rPr lang="en-US" altLang="zh-CN" sz="2800" b="1">
                <a:solidFill>
                  <a:srgbClr val="FF0000"/>
                </a:solidFill>
              </a:rPr>
              <a:t>13</a:t>
            </a:r>
            <a:r>
              <a:rPr lang="zh-CN" altLang="en-US" sz="2800" b="1">
                <a:solidFill>
                  <a:srgbClr val="FF0000"/>
                </a:solidFill>
              </a:rPr>
              <a:t>页例子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315" y="153670"/>
            <a:ext cx="8864600" cy="6551295"/>
          </a:xfrm>
        </p:spPr>
        <p:txBody>
          <a:bodyPr/>
          <a:lstStyle/>
          <a:p>
            <a:pPr marL="0" indent="0" algn="ctr">
              <a:buNone/>
            </a:pPr>
            <a:endParaRPr lang="zh-CN" altLang="en-US" sz="2800" b="1"/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78765" y="1196340"/>
          <a:ext cx="8634730" cy="2433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750"/>
                <a:gridCol w="6316980"/>
              </a:tblGrid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所犯错误</a:t>
                      </a:r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违背同一律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偷换概念、偷换论题</a:t>
                      </a:r>
                    </a:p>
                  </a:txBody>
                  <a:tcPr/>
                </a:tc>
              </a:tr>
              <a:tr h="6508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违背矛盾律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自相矛盾</a:t>
                      </a:r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违背排中律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 b="1"/>
                        <a:t>在是与非之间骑墙居中、</a:t>
                      </a:r>
                      <a:r>
                        <a:rPr lang="en-US" altLang="zh-CN" sz="3200" b="1"/>
                        <a:t>“</a:t>
                      </a:r>
                      <a:r>
                        <a:rPr lang="zh-CN" altLang="en-US" sz="3200" b="1"/>
                        <a:t>两不可</a:t>
                      </a:r>
                      <a:r>
                        <a:rPr lang="en-US" altLang="zh-CN" sz="3200" b="1"/>
                        <a:t>”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315" y="153670"/>
            <a:ext cx="8864600" cy="6551295"/>
          </a:xfrm>
        </p:spPr>
        <p:txBody>
          <a:bodyPr/>
          <a:lstStyle/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1.</a:t>
            </a:r>
            <a:r>
              <a:rPr 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班级里所有的学生都能遵守纪律，只有他天天迟到。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2.</a:t>
            </a:r>
            <a:r>
              <a:rPr lang="zh-CN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关于地震的预测，专家说</a:t>
            </a:r>
            <a:r>
              <a:rPr lang="en-US" altLang="zh-CN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这次的预测，是一次例行的科学预测，这样的预测我们以前做过很多，既不能算成功，也不能算不成功。</a:t>
            </a:r>
            <a:r>
              <a:rPr lang="en-US" altLang="zh-CN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3.</a:t>
            </a:r>
            <a:r>
              <a:rPr lang="zh-CN" sz="280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某电站外高挂公告牌，上面用醒目的大字写着：</a:t>
            </a:r>
            <a:r>
              <a:rPr lang="en-US" altLang="zh-CN" sz="280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280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严禁触碰电线！千伏高压，一触即死，违者法办。</a:t>
            </a:r>
            <a:r>
              <a:rPr lang="en-US" altLang="zh-CN" sz="280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4.</a:t>
            </a:r>
            <a:r>
              <a:rPr lang="zh-CN" altLang="en-US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小明想画一个方的圆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5.</a:t>
            </a:r>
            <a:r>
              <a:rPr lang="zh-CN" altLang="en-US" sz="280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这几周的军训太紧张了，但已经不知不觉地过去了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315" y="153670"/>
            <a:ext cx="8864600" cy="6551295"/>
          </a:xfrm>
        </p:spPr>
        <p:txBody>
          <a:bodyPr/>
          <a:lstStyle/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6.有一个班级的同学分为四组，讨论世界上到底是先有鸡还是先有蛋的问题。</a:t>
            </a:r>
            <a:endParaRPr lang="zh-CN" altLang="en-US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第一组观点：世界上先有鸡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800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第二组观点：世界上先有蛋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8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第三组观点：既可以说世界上先有鸡，也可以说世界上先有蛋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800">
                <a:solidFill>
                  <a:srgbClr val="FFC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第四组观点：既不不能说世界上先有鸡，也不能说世界上先有蛋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</a:rPr>
              <a:t>同学们的观点是否存在逻辑错误？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44df0da-b366-45a5-bc53-5d1ad416757c}"/>
  <p:tag name="TABLE_ENDDRAG_ORIGIN_RECT" val="671*186"/>
  <p:tag name="TABLE_ENDDRAG_RECT" val="19*77*671*18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44df0da-b366-45a5-bc53-5d1ad416757c}"/>
  <p:tag name="TABLE_ENDDRAG_ORIGIN_RECT" val="671*186"/>
  <p:tag name="TABLE_ENDDRAG_RECT" val="19*77*671*18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44df0da-b366-45a5-bc53-5d1ad416757c}"/>
  <p:tag name="TABLE_ENDDRAG_ORIGIN_RECT" val="671*186"/>
  <p:tag name="TABLE_ENDDRAG_RECT" val="19*77*671*18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85d561c-e380-4126-9932-c8dc511105f5}"/>
  <p:tag name="TABLE_ENDDRAG_ORIGIN_RECT" val="671*186"/>
  <p:tag name="TABLE_ENDDRAG_RECT" val="19*77*671*18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79ff49a-c9a4-45e6-b761-0be07c376cd7}"/>
  <p:tag name="TABLE_ENDDRAG_ORIGIN_RECT" val="526*238"/>
  <p:tag name="TABLE_ENDDRAG_RECT" val="103*95*526*23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79ff49a-c9a4-45e6-b761-0be07c376cd7}"/>
  <p:tag name="TABLE_ENDDRAG_ORIGIN_RECT" val="526*238"/>
  <p:tag name="TABLE_ENDDRAG_RECT" val="103*95*526*23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79ff49a-c9a4-45e6-b761-0be07c376cd7}"/>
  <p:tag name="TABLE_ENDDRAG_ORIGIN_RECT" val="526*238"/>
  <p:tag name="TABLE_ENDDRAG_RECT" val="103*95*526*238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1436</Words>
  <Application>Microsoft Office PowerPoint</Application>
  <PresentationFormat>全屏显示(4:3)</PresentationFormat>
  <Paragraphs>145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PC</cp:lastModifiedBy>
  <cp:revision>23</cp:revision>
  <dcterms:created xsi:type="dcterms:W3CDTF">2022-05-03T14:59:00Z</dcterms:created>
  <dcterms:modified xsi:type="dcterms:W3CDTF">2022-05-05T02:34:41Z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540C7A8010A34E7AA46F682C2349BF41</vt:lpwstr>
  </property>
</Properties>
</file>