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52"/>
  </p:handoutMasterIdLst>
  <p:sldIdLst>
    <p:sldId id="592" r:id="rId3"/>
    <p:sldId id="624" r:id="rId4"/>
    <p:sldId id="628" r:id="rId6"/>
    <p:sldId id="629" r:id="rId7"/>
    <p:sldId id="625" r:id="rId8"/>
    <p:sldId id="643" r:id="rId9"/>
    <p:sldId id="576" r:id="rId10"/>
    <p:sldId id="713" r:id="rId11"/>
    <p:sldId id="725" r:id="rId12"/>
    <p:sldId id="726" r:id="rId13"/>
    <p:sldId id="727" r:id="rId14"/>
    <p:sldId id="714" r:id="rId15"/>
    <p:sldId id="730" r:id="rId16"/>
    <p:sldId id="626" r:id="rId17"/>
    <p:sldId id="599" r:id="rId18"/>
    <p:sldId id="605" r:id="rId19"/>
    <p:sldId id="757" r:id="rId20"/>
    <p:sldId id="758" r:id="rId21"/>
    <p:sldId id="733" r:id="rId22"/>
    <p:sldId id="692" r:id="rId23"/>
    <p:sldId id="627" r:id="rId24"/>
    <p:sldId id="609" r:id="rId25"/>
    <p:sldId id="613" r:id="rId26"/>
    <p:sldId id="715" r:id="rId27"/>
    <p:sldId id="742" r:id="rId28"/>
    <p:sldId id="759" r:id="rId29"/>
    <p:sldId id="743" r:id="rId30"/>
    <p:sldId id="666" r:id="rId31"/>
    <p:sldId id="760" r:id="rId32"/>
    <p:sldId id="761" r:id="rId33"/>
    <p:sldId id="762" r:id="rId34"/>
    <p:sldId id="763" r:id="rId35"/>
    <p:sldId id="764" r:id="rId36"/>
    <p:sldId id="765" r:id="rId37"/>
    <p:sldId id="767" r:id="rId38"/>
    <p:sldId id="768" r:id="rId39"/>
    <p:sldId id="769" r:id="rId40"/>
    <p:sldId id="770" r:id="rId41"/>
    <p:sldId id="766" r:id="rId42"/>
    <p:sldId id="772" r:id="rId43"/>
    <p:sldId id="771" r:id="rId44"/>
    <p:sldId id="741" r:id="rId45"/>
    <p:sldId id="270" r:id="rId46"/>
    <p:sldId id="291" r:id="rId47"/>
    <p:sldId id="305" r:id="rId48"/>
    <p:sldId id="292" r:id="rId49"/>
    <p:sldId id="293" r:id="rId50"/>
    <p:sldId id="593" r:id="rId5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BCD6"/>
    <a:srgbClr val="34AAD3"/>
    <a:srgbClr val="0000FF"/>
    <a:srgbClr val="97D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04" autoAdjust="0"/>
    <p:restoredTop sz="96318" autoAdjust="0"/>
  </p:normalViewPr>
  <p:slideViewPr>
    <p:cSldViewPr>
      <p:cViewPr varScale="1">
        <p:scale>
          <a:sx n="111" d="100"/>
          <a:sy n="111" d="100"/>
        </p:scale>
        <p:origin x="66" y="11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5" Type="http://schemas.openxmlformats.org/officeDocument/2006/relationships/tableStyles" Target="tableStyles.xml"/><Relationship Id="rId54" Type="http://schemas.openxmlformats.org/officeDocument/2006/relationships/viewProps" Target="viewProps.xml"/><Relationship Id="rId53" Type="http://schemas.openxmlformats.org/officeDocument/2006/relationships/presProps" Target="presProps.xml"/><Relationship Id="rId52" Type="http://schemas.openxmlformats.org/officeDocument/2006/relationships/handoutMaster" Target="handoutMasters/handoutMaster1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notesMaster" Target="notesMasters/notesMaster1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1.vml.rels><?xml version="1.0" encoding="UTF-8" standalone="yes"?>
<Relationships xmlns="http://schemas.openxmlformats.org/package/2006/relationships"><Relationship Id="rId4" Type="http://schemas.openxmlformats.org/officeDocument/2006/relationships/image" Target="../media/image33.emf"/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3.vml.rels><?xml version="1.0" encoding="UTF-8" standalone="yes"?>
<Relationships xmlns="http://schemas.openxmlformats.org/package/2006/relationships"><Relationship Id="rId4" Type="http://schemas.openxmlformats.org/officeDocument/2006/relationships/image" Target="../media/image38.emf"/><Relationship Id="rId3" Type="http://schemas.openxmlformats.org/officeDocument/2006/relationships/image" Target="../media/image37.wmf"/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14.vml.rels><?xml version="1.0" encoding="UTF-8" standalone="yes"?>
<Relationships xmlns="http://schemas.openxmlformats.org/package/2006/relationships"><Relationship Id="rId5" Type="http://schemas.openxmlformats.org/officeDocument/2006/relationships/image" Target="../media/image43.wmf"/><Relationship Id="rId4" Type="http://schemas.openxmlformats.org/officeDocument/2006/relationships/image" Target="../media/image42.wmf"/><Relationship Id="rId3" Type="http://schemas.openxmlformats.org/officeDocument/2006/relationships/image" Target="../media/image41.wmf"/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15.vml.rels><?xml version="1.0" encoding="UTF-8" standalone="yes"?>
<Relationships xmlns="http://schemas.openxmlformats.org/package/2006/relationships"><Relationship Id="rId5" Type="http://schemas.openxmlformats.org/officeDocument/2006/relationships/image" Target="../media/image48.emf"/><Relationship Id="rId4" Type="http://schemas.openxmlformats.org/officeDocument/2006/relationships/image" Target="../media/image47.emf"/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17.vml.rels><?xml version="1.0" encoding="UTF-8" standalone="yes"?>
<Relationships xmlns="http://schemas.openxmlformats.org/package/2006/relationships"><Relationship Id="rId4" Type="http://schemas.openxmlformats.org/officeDocument/2006/relationships/image" Target="../media/image53.emf"/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image" Target="../media/image50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image" Target="../media/image5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2.vml.rels><?xml version="1.0" encoding="UTF-8" standalone="yes"?>
<Relationships xmlns="http://schemas.openxmlformats.org/package/2006/relationships"><Relationship Id="rId7" Type="http://schemas.openxmlformats.org/officeDocument/2006/relationships/image" Target="../media/image11.emf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6" Type="http://schemas.openxmlformats.org/officeDocument/2006/relationships/image" Target="../media/image63.emf"/><Relationship Id="rId5" Type="http://schemas.openxmlformats.org/officeDocument/2006/relationships/image" Target="../media/image62.emf"/><Relationship Id="rId4" Type="http://schemas.openxmlformats.org/officeDocument/2006/relationships/image" Target="../media/image61.emf"/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emf"/></Relationships>
</file>

<file path=ppt/drawings/_rels/vmlDrawing21.vml.rels><?xml version="1.0" encoding="UTF-8" standalone="yes"?>
<Relationships xmlns="http://schemas.openxmlformats.org/package/2006/relationships"><Relationship Id="rId4" Type="http://schemas.openxmlformats.org/officeDocument/2006/relationships/image" Target="../media/image67.emf"/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image" Target="../media/image6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image" Target="../media/image69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image" Target="../media/image71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image" Target="../media/image73.emf"/></Relationships>
</file>

<file path=ppt/drawings/_rels/vmlDrawing3.vml.rels><?xml version="1.0" encoding="UTF-8" standalone="yes"?>
<Relationships xmlns="http://schemas.openxmlformats.org/package/2006/relationships"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1BDE6-D7CD-48AD-91D0-877B001684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9211A-EC15-48AF-9C00-CA884EFBB4D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F05D6-131D-4D04-9AD1-97898E0FD84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8344D-7117-4F88-AAA4-2EDA16E40D4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429000"/>
            <a:ext cx="12190413" cy="34305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717032"/>
            <a:ext cx="12190413" cy="314255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861048"/>
            <a:ext cx="12190413" cy="2998540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509120"/>
            <a:ext cx="12190413" cy="235046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869160"/>
            <a:ext cx="12190413" cy="199042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229200"/>
            <a:ext cx="12190413" cy="16303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589240"/>
            <a:ext cx="12190413" cy="127034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877272"/>
            <a:ext cx="12190413" cy="98231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1268760"/>
            <a:ext cx="12190413" cy="559082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1628800"/>
            <a:ext cx="12190413" cy="52307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1988840"/>
            <a:ext cx="12190413" cy="487074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2276872"/>
            <a:ext cx="12190413" cy="458271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2708920"/>
            <a:ext cx="12190413" cy="415066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212976"/>
            <a:ext cx="12190413" cy="3646612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1.png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9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package" Target="../embeddings/Document13.docx"/><Relationship Id="rId8" Type="http://schemas.openxmlformats.org/officeDocument/2006/relationships/image" Target="../media/image15.emf"/><Relationship Id="rId7" Type="http://schemas.openxmlformats.org/officeDocument/2006/relationships/package" Target="../embeddings/Document12.docx"/><Relationship Id="rId6" Type="http://schemas.openxmlformats.org/officeDocument/2006/relationships/image" Target="../media/image14.emf"/><Relationship Id="rId5" Type="http://schemas.openxmlformats.org/officeDocument/2006/relationships/package" Target="../embeddings/Document11.docx"/><Relationship Id="rId4" Type="http://schemas.openxmlformats.org/officeDocument/2006/relationships/image" Target="../media/image13.emf"/><Relationship Id="rId3" Type="http://schemas.openxmlformats.org/officeDocument/2006/relationships/package" Target="../embeddings/Document10.docx"/><Relationship Id="rId2" Type="http://schemas.openxmlformats.org/officeDocument/2006/relationships/image" Target="../media/image12.emf"/><Relationship Id="rId14" Type="http://schemas.openxmlformats.org/officeDocument/2006/relationships/vmlDrawing" Target="../drawings/vmlDrawing3.vml"/><Relationship Id="rId13" Type="http://schemas.openxmlformats.org/officeDocument/2006/relationships/slideLayout" Target="../slideLayouts/slideLayout3.xml"/><Relationship Id="rId12" Type="http://schemas.openxmlformats.org/officeDocument/2006/relationships/image" Target="../media/image17.emf"/><Relationship Id="rId11" Type="http://schemas.openxmlformats.org/officeDocument/2006/relationships/package" Target="../embeddings/Document14.docx"/><Relationship Id="rId10" Type="http://schemas.openxmlformats.org/officeDocument/2006/relationships/image" Target="../media/image16.emf"/><Relationship Id="rId1" Type="http://schemas.openxmlformats.org/officeDocument/2006/relationships/package" Target="../embeddings/Document9.docx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4.vml"/><Relationship Id="rId7" Type="http://schemas.openxmlformats.org/officeDocument/2006/relationships/slideLayout" Target="../slideLayouts/slideLayout8.xml"/><Relationship Id="rId6" Type="http://schemas.openxmlformats.org/officeDocument/2006/relationships/image" Target="../media/image20.emf"/><Relationship Id="rId5" Type="http://schemas.openxmlformats.org/officeDocument/2006/relationships/package" Target="../embeddings/Document17.docx"/><Relationship Id="rId4" Type="http://schemas.openxmlformats.org/officeDocument/2006/relationships/image" Target="../media/image19.emf"/><Relationship Id="rId3" Type="http://schemas.openxmlformats.org/officeDocument/2006/relationships/package" Target="../embeddings/Document16.docx"/><Relationship Id="rId2" Type="http://schemas.openxmlformats.org/officeDocument/2006/relationships/image" Target="../media/image18.emf"/><Relationship Id="rId1" Type="http://schemas.openxmlformats.org/officeDocument/2006/relationships/package" Target="../embeddings/Document15.docx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.png"/><Relationship Id="rId7" Type="http://schemas.openxmlformats.org/officeDocument/2006/relationships/slide" Target="slide2.xml"/><Relationship Id="rId6" Type="http://schemas.openxmlformats.org/officeDocument/2006/relationships/image" Target="../media/image23.emf"/><Relationship Id="rId5" Type="http://schemas.openxmlformats.org/officeDocument/2006/relationships/package" Target="../embeddings/Document20.docx"/><Relationship Id="rId4" Type="http://schemas.openxmlformats.org/officeDocument/2006/relationships/image" Target="../media/image22.emf"/><Relationship Id="rId3" Type="http://schemas.openxmlformats.org/officeDocument/2006/relationships/package" Target="../embeddings/Document19.docx"/><Relationship Id="rId2" Type="http://schemas.openxmlformats.org/officeDocument/2006/relationships/image" Target="../media/image21.emf"/><Relationship Id="rId10" Type="http://schemas.openxmlformats.org/officeDocument/2006/relationships/vmlDrawing" Target="../drawings/vmlDrawing5.vml"/><Relationship Id="rId1" Type="http://schemas.openxmlformats.org/officeDocument/2006/relationships/package" Target="../embeddings/Document18.docx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6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emf"/><Relationship Id="rId1" Type="http://schemas.openxmlformats.org/officeDocument/2006/relationships/package" Target="../embeddings/Document21.docx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7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6.emf"/><Relationship Id="rId3" Type="http://schemas.openxmlformats.org/officeDocument/2006/relationships/package" Target="../embeddings/Document23.docx"/><Relationship Id="rId2" Type="http://schemas.openxmlformats.org/officeDocument/2006/relationships/image" Target="../media/image25.emf"/><Relationship Id="rId1" Type="http://schemas.openxmlformats.org/officeDocument/2006/relationships/package" Target="../embeddings/Document22.docx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8.v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27.emf"/><Relationship Id="rId1" Type="http://schemas.openxmlformats.org/officeDocument/2006/relationships/package" Target="../embeddings/Document24.docx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43.xml"/><Relationship Id="rId8" Type="http://schemas.openxmlformats.org/officeDocument/2006/relationships/tags" Target="../tags/tag4.xml"/><Relationship Id="rId7" Type="http://schemas.openxmlformats.org/officeDocument/2006/relationships/slide" Target="slide3.xml"/><Relationship Id="rId6" Type="http://schemas.openxmlformats.org/officeDocument/2006/relationships/tags" Target="../tags/tag3.xml"/><Relationship Id="rId5" Type="http://schemas.openxmlformats.org/officeDocument/2006/relationships/slide" Target="slide21.xml"/><Relationship Id="rId4" Type="http://schemas.openxmlformats.org/officeDocument/2006/relationships/tags" Target="../tags/tag2.xml"/><Relationship Id="rId3" Type="http://schemas.openxmlformats.org/officeDocument/2006/relationships/slide" Target="slide14.xml"/><Relationship Id="rId2" Type="http://schemas.openxmlformats.org/officeDocument/2006/relationships/tags" Target="../tags/tag1.xml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5.xml"/><Relationship Id="rId1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9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openxmlformats.org/officeDocument/2006/relationships/slide" Target="slide2.xml"/><Relationship Id="rId2" Type="http://schemas.openxmlformats.org/officeDocument/2006/relationships/image" Target="../media/image28.emf"/><Relationship Id="rId1" Type="http://schemas.openxmlformats.org/officeDocument/2006/relationships/package" Target="../embeddings/Document25.docx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0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emf"/><Relationship Id="rId1" Type="http://schemas.openxmlformats.org/officeDocument/2006/relationships/package" Target="../embeddings/Document26.docx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33.emf"/><Relationship Id="rId7" Type="http://schemas.openxmlformats.org/officeDocument/2006/relationships/package" Target="../embeddings/Document30.docx"/><Relationship Id="rId6" Type="http://schemas.openxmlformats.org/officeDocument/2006/relationships/image" Target="../media/image32.emf"/><Relationship Id="rId5" Type="http://schemas.openxmlformats.org/officeDocument/2006/relationships/package" Target="../embeddings/Document29.docx"/><Relationship Id="rId4" Type="http://schemas.openxmlformats.org/officeDocument/2006/relationships/image" Target="../media/image31.emf"/><Relationship Id="rId3" Type="http://schemas.openxmlformats.org/officeDocument/2006/relationships/package" Target="../embeddings/Document28.docx"/><Relationship Id="rId2" Type="http://schemas.openxmlformats.org/officeDocument/2006/relationships/image" Target="../media/image30.emf"/><Relationship Id="rId10" Type="http://schemas.openxmlformats.org/officeDocument/2006/relationships/vmlDrawing" Target="../drawings/vmlDrawing11.vml"/><Relationship Id="rId1" Type="http://schemas.openxmlformats.org/officeDocument/2006/relationships/package" Target="../embeddings/Document27.docx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2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4.emf"/><Relationship Id="rId1" Type="http://schemas.openxmlformats.org/officeDocument/2006/relationships/package" Target="../embeddings/Document31.docx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38.emf"/><Relationship Id="rId7" Type="http://schemas.openxmlformats.org/officeDocument/2006/relationships/package" Target="../embeddings/Document34.docx"/><Relationship Id="rId6" Type="http://schemas.openxmlformats.org/officeDocument/2006/relationships/image" Target="../media/image3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6.emf"/><Relationship Id="rId3" Type="http://schemas.openxmlformats.org/officeDocument/2006/relationships/package" Target="../embeddings/Document33.docx"/><Relationship Id="rId2" Type="http://schemas.openxmlformats.org/officeDocument/2006/relationships/image" Target="../media/image35.emf"/><Relationship Id="rId10" Type="http://schemas.openxmlformats.org/officeDocument/2006/relationships/vmlDrawing" Target="../drawings/vmlDrawing13.vml"/><Relationship Id="rId1" Type="http://schemas.openxmlformats.org/officeDocument/2006/relationships/package" Target="../embeddings/Document32.docx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.bin"/><Relationship Id="rId8" Type="http://schemas.openxmlformats.org/officeDocument/2006/relationships/image" Target="../media/image42.wmf"/><Relationship Id="rId7" Type="http://schemas.openxmlformats.org/officeDocument/2006/relationships/oleObject" Target="../embeddings/oleObject3.bin"/><Relationship Id="rId6" Type="http://schemas.openxmlformats.org/officeDocument/2006/relationships/image" Target="../media/image4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0.emf"/><Relationship Id="rId3" Type="http://schemas.openxmlformats.org/officeDocument/2006/relationships/package" Target="../embeddings/Document36.docx"/><Relationship Id="rId2" Type="http://schemas.openxmlformats.org/officeDocument/2006/relationships/image" Target="../media/image39.emf"/><Relationship Id="rId12" Type="http://schemas.openxmlformats.org/officeDocument/2006/relationships/vmlDrawing" Target="../drawings/vmlDrawing14.vml"/><Relationship Id="rId11" Type="http://schemas.openxmlformats.org/officeDocument/2006/relationships/slideLayout" Target="../slideLayouts/slideLayout3.xml"/><Relationship Id="rId10" Type="http://schemas.openxmlformats.org/officeDocument/2006/relationships/image" Target="../media/image43.wmf"/><Relationship Id="rId1" Type="http://schemas.openxmlformats.org/officeDocument/2006/relationships/package" Target="../embeddings/Document35.docx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package" Target="../embeddings/Document41.docx"/><Relationship Id="rId8" Type="http://schemas.openxmlformats.org/officeDocument/2006/relationships/image" Target="../media/image47.emf"/><Relationship Id="rId7" Type="http://schemas.openxmlformats.org/officeDocument/2006/relationships/package" Target="../embeddings/Document40.docx"/><Relationship Id="rId6" Type="http://schemas.openxmlformats.org/officeDocument/2006/relationships/image" Target="../media/image46.emf"/><Relationship Id="rId5" Type="http://schemas.openxmlformats.org/officeDocument/2006/relationships/package" Target="../embeddings/Document39.docx"/><Relationship Id="rId4" Type="http://schemas.openxmlformats.org/officeDocument/2006/relationships/image" Target="../media/image45.emf"/><Relationship Id="rId3" Type="http://schemas.openxmlformats.org/officeDocument/2006/relationships/package" Target="../embeddings/Document38.docx"/><Relationship Id="rId2" Type="http://schemas.openxmlformats.org/officeDocument/2006/relationships/image" Target="../media/image44.emf"/><Relationship Id="rId12" Type="http://schemas.openxmlformats.org/officeDocument/2006/relationships/vmlDrawing" Target="../drawings/vmlDrawing15.vml"/><Relationship Id="rId11" Type="http://schemas.openxmlformats.org/officeDocument/2006/relationships/slideLayout" Target="../slideLayouts/slideLayout6.xml"/><Relationship Id="rId10" Type="http://schemas.openxmlformats.org/officeDocument/2006/relationships/image" Target="../media/image48.emf"/><Relationship Id="rId1" Type="http://schemas.openxmlformats.org/officeDocument/2006/relationships/package" Target="../embeddings/Document37.docx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6.v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49.emf"/><Relationship Id="rId1" Type="http://schemas.openxmlformats.org/officeDocument/2006/relationships/package" Target="../embeddings/Document42.docx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53.emf"/><Relationship Id="rId7" Type="http://schemas.openxmlformats.org/officeDocument/2006/relationships/package" Target="../embeddings/Document46.docx"/><Relationship Id="rId6" Type="http://schemas.openxmlformats.org/officeDocument/2006/relationships/image" Target="../media/image52.emf"/><Relationship Id="rId5" Type="http://schemas.openxmlformats.org/officeDocument/2006/relationships/package" Target="../embeddings/Document45.docx"/><Relationship Id="rId4" Type="http://schemas.openxmlformats.org/officeDocument/2006/relationships/image" Target="../media/image51.emf"/><Relationship Id="rId3" Type="http://schemas.openxmlformats.org/officeDocument/2006/relationships/package" Target="../embeddings/Document44.docx"/><Relationship Id="rId2" Type="http://schemas.openxmlformats.org/officeDocument/2006/relationships/image" Target="../media/image50.emf"/><Relationship Id="rId10" Type="http://schemas.openxmlformats.org/officeDocument/2006/relationships/vmlDrawing" Target="../drawings/vmlDrawing17.vml"/><Relationship Id="rId1" Type="http://schemas.openxmlformats.org/officeDocument/2006/relationships/package" Target="../embeddings/Document43.docx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8.vml"/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56.emf"/><Relationship Id="rId5" Type="http://schemas.openxmlformats.org/officeDocument/2006/relationships/package" Target="../embeddings/Document49.docx"/><Relationship Id="rId4" Type="http://schemas.openxmlformats.org/officeDocument/2006/relationships/image" Target="../media/image55.emf"/><Relationship Id="rId3" Type="http://schemas.openxmlformats.org/officeDocument/2006/relationships/package" Target="../embeddings/Document48.docx"/><Relationship Id="rId2" Type="http://schemas.openxmlformats.org/officeDocument/2006/relationships/image" Target="../media/image54.emf"/><Relationship Id="rId1" Type="http://schemas.openxmlformats.org/officeDocument/2006/relationships/package" Target="../embeddings/Document47.docx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9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7.emf"/><Relationship Id="rId1" Type="http://schemas.openxmlformats.org/officeDocument/2006/relationships/package" Target="../embeddings/Document50.docx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9" Type="http://schemas.openxmlformats.org/officeDocument/2006/relationships/package" Target="../embeddings/Document53.docx"/><Relationship Id="rId8" Type="http://schemas.openxmlformats.org/officeDocument/2006/relationships/image" Target="../media/image61.emf"/><Relationship Id="rId7" Type="http://schemas.openxmlformats.org/officeDocument/2006/relationships/package" Target="../embeddings/Document52.docx"/><Relationship Id="rId6" Type="http://schemas.openxmlformats.org/officeDocument/2006/relationships/image" Target="../media/image60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59.wmf"/><Relationship Id="rId3" Type="http://schemas.openxmlformats.org/officeDocument/2006/relationships/oleObject" Target="../embeddings/oleObject5.bin"/><Relationship Id="rId2" Type="http://schemas.openxmlformats.org/officeDocument/2006/relationships/image" Target="../media/image58.emf"/><Relationship Id="rId14" Type="http://schemas.openxmlformats.org/officeDocument/2006/relationships/vmlDrawing" Target="../drawings/vmlDrawing20.vml"/><Relationship Id="rId13" Type="http://schemas.openxmlformats.org/officeDocument/2006/relationships/slideLayout" Target="../slideLayouts/slideLayout3.xml"/><Relationship Id="rId12" Type="http://schemas.openxmlformats.org/officeDocument/2006/relationships/image" Target="../media/image63.emf"/><Relationship Id="rId11" Type="http://schemas.openxmlformats.org/officeDocument/2006/relationships/package" Target="../embeddings/Document54.docx"/><Relationship Id="rId10" Type="http://schemas.openxmlformats.org/officeDocument/2006/relationships/image" Target="../media/image62.emf"/><Relationship Id="rId1" Type="http://schemas.openxmlformats.org/officeDocument/2006/relationships/package" Target="../embeddings/Document51.docx"/></Relationships>
</file>

<file path=ppt/slides/_rels/slide4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67.emf"/><Relationship Id="rId7" Type="http://schemas.openxmlformats.org/officeDocument/2006/relationships/package" Target="../embeddings/Document58.docx"/><Relationship Id="rId6" Type="http://schemas.openxmlformats.org/officeDocument/2006/relationships/image" Target="../media/image66.emf"/><Relationship Id="rId5" Type="http://schemas.openxmlformats.org/officeDocument/2006/relationships/package" Target="../embeddings/Document57.docx"/><Relationship Id="rId4" Type="http://schemas.openxmlformats.org/officeDocument/2006/relationships/image" Target="../media/image65.emf"/><Relationship Id="rId3" Type="http://schemas.openxmlformats.org/officeDocument/2006/relationships/package" Target="../embeddings/Document56.docx"/><Relationship Id="rId2" Type="http://schemas.openxmlformats.org/officeDocument/2006/relationships/image" Target="../media/image64.emf"/><Relationship Id="rId10" Type="http://schemas.openxmlformats.org/officeDocument/2006/relationships/vmlDrawing" Target="../drawings/vmlDrawing21.vml"/><Relationship Id="rId1" Type="http://schemas.openxmlformats.org/officeDocument/2006/relationships/package" Target="../embeddings/Document55.docx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slide" Target="slide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2.vml"/><Relationship Id="rId7" Type="http://schemas.openxmlformats.org/officeDocument/2006/relationships/slideLayout" Target="../slideLayouts/slideLayout8.xml"/><Relationship Id="rId6" Type="http://schemas.openxmlformats.org/officeDocument/2006/relationships/image" Target="../media/image68.emf"/><Relationship Id="rId5" Type="http://schemas.openxmlformats.org/officeDocument/2006/relationships/package" Target="../embeddings/Document59.docx"/><Relationship Id="rId4" Type="http://schemas.openxmlformats.org/officeDocument/2006/relationships/slide" Target="slide47.xml"/><Relationship Id="rId3" Type="http://schemas.openxmlformats.org/officeDocument/2006/relationships/slide" Target="slide46.xml"/><Relationship Id="rId2" Type="http://schemas.openxmlformats.org/officeDocument/2006/relationships/slide" Target="slide45.xml"/><Relationship Id="rId1" Type="http://schemas.openxmlformats.org/officeDocument/2006/relationships/slide" Target="slide44.xml"/></Relationships>
</file>

<file path=ppt/slides/_rels/slide4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slide" Target="slide47.xml"/><Relationship Id="rId7" Type="http://schemas.openxmlformats.org/officeDocument/2006/relationships/slide" Target="slide46.xml"/><Relationship Id="rId6" Type="http://schemas.openxmlformats.org/officeDocument/2006/relationships/slide" Target="slide45.xml"/><Relationship Id="rId5" Type="http://schemas.openxmlformats.org/officeDocument/2006/relationships/slide" Target="slide44.xml"/><Relationship Id="rId4" Type="http://schemas.openxmlformats.org/officeDocument/2006/relationships/image" Target="../media/image70.emf"/><Relationship Id="rId3" Type="http://schemas.openxmlformats.org/officeDocument/2006/relationships/package" Target="../embeddings/Document61.docx"/><Relationship Id="rId2" Type="http://schemas.openxmlformats.org/officeDocument/2006/relationships/image" Target="../media/image69.emf"/><Relationship Id="rId10" Type="http://schemas.openxmlformats.org/officeDocument/2006/relationships/vmlDrawing" Target="../drawings/vmlDrawing23.vml"/><Relationship Id="rId1" Type="http://schemas.openxmlformats.org/officeDocument/2006/relationships/package" Target="../embeddings/Document60.docx"/></Relationships>
</file>

<file path=ppt/slides/_rels/slide4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.xml"/><Relationship Id="rId8" Type="http://schemas.openxmlformats.org/officeDocument/2006/relationships/image" Target="../media/image72.emf"/><Relationship Id="rId7" Type="http://schemas.openxmlformats.org/officeDocument/2006/relationships/package" Target="../embeddings/Document63.docx"/><Relationship Id="rId6" Type="http://schemas.openxmlformats.org/officeDocument/2006/relationships/image" Target="../media/image71.emf"/><Relationship Id="rId5" Type="http://schemas.openxmlformats.org/officeDocument/2006/relationships/package" Target="../embeddings/Document62.docx"/><Relationship Id="rId4" Type="http://schemas.openxmlformats.org/officeDocument/2006/relationships/slide" Target="slide47.xml"/><Relationship Id="rId3" Type="http://schemas.openxmlformats.org/officeDocument/2006/relationships/slide" Target="slide46.xml"/><Relationship Id="rId2" Type="http://schemas.openxmlformats.org/officeDocument/2006/relationships/slide" Target="slide45.xml"/><Relationship Id="rId11" Type="http://schemas.openxmlformats.org/officeDocument/2006/relationships/notesSlide" Target="../notesSlides/notesSlide4.xml"/><Relationship Id="rId10" Type="http://schemas.openxmlformats.org/officeDocument/2006/relationships/vmlDrawing" Target="../drawings/vmlDrawing24.vml"/><Relationship Id="rId1" Type="http://schemas.openxmlformats.org/officeDocument/2006/relationships/slide" Target="slide44.xml"/></Relationships>
</file>

<file path=ppt/slides/_rels/slide47.xml.rels><?xml version="1.0" encoding="UTF-8" standalone="yes"?>
<Relationships xmlns="http://schemas.openxmlformats.org/package/2006/relationships"><Relationship Id="rId9" Type="http://schemas.openxmlformats.org/officeDocument/2006/relationships/slide" Target="slide2.xml"/><Relationship Id="rId8" Type="http://schemas.openxmlformats.org/officeDocument/2006/relationships/image" Target="../media/image74.emf"/><Relationship Id="rId7" Type="http://schemas.openxmlformats.org/officeDocument/2006/relationships/package" Target="../embeddings/Document65.docx"/><Relationship Id="rId6" Type="http://schemas.openxmlformats.org/officeDocument/2006/relationships/image" Target="../media/image73.emf"/><Relationship Id="rId5" Type="http://schemas.openxmlformats.org/officeDocument/2006/relationships/package" Target="../embeddings/Document64.docx"/><Relationship Id="rId4" Type="http://schemas.openxmlformats.org/officeDocument/2006/relationships/slide" Target="slide47.xml"/><Relationship Id="rId3" Type="http://schemas.openxmlformats.org/officeDocument/2006/relationships/slide" Target="slide46.xml"/><Relationship Id="rId2" Type="http://schemas.openxmlformats.org/officeDocument/2006/relationships/slide" Target="slide45.xml"/><Relationship Id="rId12" Type="http://schemas.openxmlformats.org/officeDocument/2006/relationships/vmlDrawing" Target="../drawings/vmlDrawing25.vml"/><Relationship Id="rId11" Type="http://schemas.openxmlformats.org/officeDocument/2006/relationships/slideLayout" Target="../slideLayouts/slideLayout6.xml"/><Relationship Id="rId10" Type="http://schemas.openxmlformats.org/officeDocument/2006/relationships/image" Target="../media/image2.png"/><Relationship Id="rId1" Type="http://schemas.openxmlformats.org/officeDocument/2006/relationships/slide" Target="slide4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4.emf"/><Relationship Id="rId1" Type="http://schemas.openxmlformats.org/officeDocument/2006/relationships/package" Target="../embeddings/Document1.docx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package" Target="../embeddings/Document6.docx"/><Relationship Id="rId8" Type="http://schemas.openxmlformats.org/officeDocument/2006/relationships/image" Target="../media/image8.emf"/><Relationship Id="rId7" Type="http://schemas.openxmlformats.org/officeDocument/2006/relationships/package" Target="../embeddings/Document5.docx"/><Relationship Id="rId6" Type="http://schemas.openxmlformats.org/officeDocument/2006/relationships/image" Target="../media/image7.emf"/><Relationship Id="rId5" Type="http://schemas.openxmlformats.org/officeDocument/2006/relationships/package" Target="../embeddings/Document4.docx"/><Relationship Id="rId4" Type="http://schemas.openxmlformats.org/officeDocument/2006/relationships/image" Target="../media/image6.emf"/><Relationship Id="rId3" Type="http://schemas.openxmlformats.org/officeDocument/2006/relationships/package" Target="../embeddings/Document3.docx"/><Relationship Id="rId2" Type="http://schemas.openxmlformats.org/officeDocument/2006/relationships/image" Target="../media/image5.emf"/><Relationship Id="rId16" Type="http://schemas.openxmlformats.org/officeDocument/2006/relationships/vmlDrawing" Target="../drawings/vmlDrawing2.vml"/><Relationship Id="rId15" Type="http://schemas.openxmlformats.org/officeDocument/2006/relationships/slideLayout" Target="../slideLayouts/slideLayout3.xml"/><Relationship Id="rId14" Type="http://schemas.openxmlformats.org/officeDocument/2006/relationships/image" Target="../media/image11.emf"/><Relationship Id="rId13" Type="http://schemas.openxmlformats.org/officeDocument/2006/relationships/package" Target="../embeddings/Document8.docx"/><Relationship Id="rId12" Type="http://schemas.openxmlformats.org/officeDocument/2006/relationships/image" Target="../media/image10.emf"/><Relationship Id="rId11" Type="http://schemas.openxmlformats.org/officeDocument/2006/relationships/package" Target="../embeddings/Document7.docx"/><Relationship Id="rId10" Type="http://schemas.openxmlformats.org/officeDocument/2006/relationships/image" Target="../media/image9.emf"/><Relationship Id="rId1" Type="http://schemas.openxmlformats.org/officeDocument/2006/relationships/package" Target="../embeddings/Document2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/>
          <p:cNvSpPr/>
          <p:nvPr/>
        </p:nvSpPr>
        <p:spPr bwMode="auto">
          <a:xfrm>
            <a:off x="3698875" y="-9525"/>
            <a:ext cx="8489950" cy="6864350"/>
          </a:xfrm>
          <a:custGeom>
            <a:avLst/>
            <a:gdLst>
              <a:gd name="T0" fmla="*/ 1806 w 5348"/>
              <a:gd name="T1" fmla="*/ 0 h 4324"/>
              <a:gd name="T2" fmla="*/ 0 w 5348"/>
              <a:gd name="T3" fmla="*/ 4324 h 4324"/>
              <a:gd name="T4" fmla="*/ 4241 w 5348"/>
              <a:gd name="T5" fmla="*/ 4324 h 4324"/>
              <a:gd name="T6" fmla="*/ 5348 w 5348"/>
              <a:gd name="T7" fmla="*/ 1689 h 4324"/>
              <a:gd name="T8" fmla="*/ 5348 w 5348"/>
              <a:gd name="T9" fmla="*/ 0 h 4324"/>
              <a:gd name="T10" fmla="*/ 1806 w 5348"/>
              <a:gd name="T11" fmla="*/ 0 h 4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48" h="4324">
                <a:moveTo>
                  <a:pt x="1806" y="0"/>
                </a:moveTo>
                <a:lnTo>
                  <a:pt x="0" y="4324"/>
                </a:lnTo>
                <a:lnTo>
                  <a:pt x="4241" y="4324"/>
                </a:lnTo>
                <a:lnTo>
                  <a:pt x="5348" y="1689"/>
                </a:lnTo>
                <a:lnTo>
                  <a:pt x="5348" y="0"/>
                </a:lnTo>
                <a:lnTo>
                  <a:pt x="1806" y="0"/>
                </a:lnTo>
                <a:close/>
              </a:path>
            </a:pathLst>
          </a:custGeom>
          <a:solidFill>
            <a:srgbClr val="A6BCD6">
              <a:alpha val="3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7"/>
          <p:cNvSpPr/>
          <p:nvPr/>
        </p:nvSpPr>
        <p:spPr bwMode="auto">
          <a:xfrm>
            <a:off x="8886245" y="-9526"/>
            <a:ext cx="2298700" cy="5059363"/>
          </a:xfrm>
          <a:custGeom>
            <a:avLst/>
            <a:gdLst>
              <a:gd name="T0" fmla="*/ 1448 w 1448"/>
              <a:gd name="T1" fmla="*/ 0 h 3187"/>
              <a:gd name="T2" fmla="*/ 1323 w 1448"/>
              <a:gd name="T3" fmla="*/ 0 h 3187"/>
              <a:gd name="T4" fmla="*/ 0 w 1448"/>
              <a:gd name="T5" fmla="*/ 3187 h 3187"/>
              <a:gd name="T6" fmla="*/ 121 w 1448"/>
              <a:gd name="T7" fmla="*/ 3187 h 3187"/>
              <a:gd name="T8" fmla="*/ 1448 w 1448"/>
              <a:gd name="T9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8" h="3187">
                <a:moveTo>
                  <a:pt x="1448" y="0"/>
                </a:moveTo>
                <a:lnTo>
                  <a:pt x="1323" y="0"/>
                </a:lnTo>
                <a:lnTo>
                  <a:pt x="0" y="3187"/>
                </a:lnTo>
                <a:lnTo>
                  <a:pt x="121" y="3187"/>
                </a:lnTo>
                <a:lnTo>
                  <a:pt x="1448" y="0"/>
                </a:lnTo>
                <a:close/>
              </a:path>
            </a:pathLst>
          </a:custGeom>
          <a:solidFill>
            <a:srgbClr val="2894BA">
              <a:alpha val="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982662" y="2060345"/>
            <a:ext cx="11209337" cy="2223358"/>
          </a:xfrm>
          <a:prstGeom prst="rect">
            <a:avLst/>
          </a:prstGeom>
          <a:solidFill>
            <a:srgbClr val="2894BA">
              <a:alpha val="85000"/>
            </a:srgbClr>
          </a:solidFill>
          <a:ln w="28575">
            <a:noFill/>
          </a:ln>
        </p:spPr>
        <p:txBody>
          <a:bodyPr anchor="ctr"/>
          <a:lstStyle/>
          <a:p>
            <a:pPr algn="ctr"/>
            <a:endParaRPr lang="zh-CN" altLang="en-US" sz="5400">
              <a:solidFill>
                <a:srgbClr val="F5C131">
                  <a:lumMod val="20000"/>
                  <a:lumOff val="8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25336" y="2971014"/>
            <a:ext cx="7811023" cy="9047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1218565">
              <a:lnSpc>
                <a:spcPct val="130000"/>
              </a:lnSpc>
              <a:tabLst>
                <a:tab pos="2249805" algn="l"/>
              </a:tabLst>
            </a:pPr>
            <a:r>
              <a:rPr lang="zh-CN" altLang="zh-CN" sz="45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章末复习课</a:t>
            </a:r>
            <a:endParaRPr lang="zh-CN" altLang="zh-CN" sz="45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6" name="任意多边形 3"/>
          <p:cNvSpPr/>
          <p:nvPr/>
        </p:nvSpPr>
        <p:spPr>
          <a:xfrm>
            <a:off x="509901" y="395342"/>
            <a:ext cx="945521" cy="1046808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rgbClr val="419F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9044890" y="1799381"/>
            <a:ext cx="2298700" cy="5059363"/>
          </a:xfrm>
          <a:custGeom>
            <a:avLst/>
            <a:gdLst>
              <a:gd name="T0" fmla="*/ 1448 w 1448"/>
              <a:gd name="T1" fmla="*/ 0 h 3187"/>
              <a:gd name="T2" fmla="*/ 1323 w 1448"/>
              <a:gd name="T3" fmla="*/ 0 h 3187"/>
              <a:gd name="T4" fmla="*/ 0 w 1448"/>
              <a:gd name="T5" fmla="*/ 3187 h 3187"/>
              <a:gd name="T6" fmla="*/ 121 w 1448"/>
              <a:gd name="T7" fmla="*/ 3187 h 3187"/>
              <a:gd name="T8" fmla="*/ 1448 w 1448"/>
              <a:gd name="T9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8" h="3187">
                <a:moveTo>
                  <a:pt x="1448" y="0"/>
                </a:moveTo>
                <a:lnTo>
                  <a:pt x="1323" y="0"/>
                </a:lnTo>
                <a:lnTo>
                  <a:pt x="0" y="3187"/>
                </a:lnTo>
                <a:lnTo>
                  <a:pt x="121" y="3187"/>
                </a:lnTo>
                <a:lnTo>
                  <a:pt x="1448" y="0"/>
                </a:lnTo>
                <a:close/>
              </a:path>
            </a:pathLst>
          </a:custGeom>
          <a:solidFill>
            <a:srgbClr val="2BA1CB">
              <a:alpha val="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525336" y="2420888"/>
            <a:ext cx="7811023" cy="464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7</a:t>
            </a:r>
            <a:r>
              <a:rPr lang="zh-CN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章　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计数原理</a:t>
            </a:r>
            <a:endParaRPr lang="zh-CN" altLang="zh-CN" sz="2400" dirty="0">
              <a:solidFill>
                <a:schemeClr val="bg1"/>
              </a:solidFill>
              <a:latin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826000" y="1859915"/>
            <a:ext cx="2540000" cy="3138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本资料分享自高中数学同步资源大全QQ群483122854 专注收集同步资源期待你的加入与分享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联系QQ309000116加入百度网盘群2500G一线老师必备资料一键转存，自动更新，一劳永逸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23392" y="188640"/>
          <a:ext cx="10593388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431" name="文档" r:id="rId1" imgW="10594975" imgH="1283335" progId="Word.Document.12">
                  <p:embed/>
                </p:oleObj>
              </mc:Choice>
              <mc:Fallback>
                <p:oleObj name="文档" r:id="rId1" imgW="10594975" imgH="1283335" progId="Word.Document.12">
                  <p:embed/>
                  <p:pic>
                    <p:nvPicPr>
                      <p:cNvPr id="0" name="图片 61143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23392" y="188640"/>
                        <a:ext cx="10593388" cy="128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622300" y="1464444"/>
          <a:ext cx="105918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432" name="文档" r:id="rId3" imgW="10594975" imgH="1283335" progId="Word.Document.12">
                  <p:embed/>
                </p:oleObj>
              </mc:Choice>
              <mc:Fallback>
                <p:oleObj name="文档" r:id="rId3" imgW="10594975" imgH="1283335" progId="Word.Document.12">
                  <p:embed/>
                  <p:pic>
                    <p:nvPicPr>
                      <p:cNvPr id="0" name="图片 61143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2300" y="1464444"/>
                        <a:ext cx="10591800" cy="127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622300" y="2112144"/>
          <a:ext cx="105918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433" name="文档" r:id="rId5" imgW="10594975" imgH="1283335" progId="Word.Document.12">
                  <p:embed/>
                </p:oleObj>
              </mc:Choice>
              <mc:Fallback>
                <p:oleObj name="文档" r:id="rId5" imgW="10594975" imgH="1283335" progId="Word.Document.12">
                  <p:embed/>
                  <p:pic>
                    <p:nvPicPr>
                      <p:cNvPr id="0" name="图片 61143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2300" y="2112144"/>
                        <a:ext cx="10591800" cy="127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504776" y="2690336"/>
            <a:ext cx="107093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所以共有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75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100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185(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选派方法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622300" y="3475856"/>
          <a:ext cx="105918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434" name="文档" r:id="rId7" imgW="10594975" imgH="1283335" progId="Word.Document.12">
                  <p:embed/>
                </p:oleObj>
              </mc:Choice>
              <mc:Fallback>
                <p:oleObj name="文档" r:id="rId7" imgW="10594975" imgH="1283335" progId="Word.Document.12">
                  <p:embed/>
                  <p:pic>
                    <p:nvPicPr>
                      <p:cNvPr id="0" name="图片 61143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2300" y="3475856"/>
                        <a:ext cx="10591800" cy="127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622300" y="4672404"/>
          <a:ext cx="105918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435" name="文档" r:id="rId9" imgW="10594975" imgH="1283335" progId="Word.Document.12">
                  <p:embed/>
                </p:oleObj>
              </mc:Choice>
              <mc:Fallback>
                <p:oleObj name="文档" r:id="rId9" imgW="10594975" imgH="1283335" progId="Word.Document.12">
                  <p:embed/>
                  <p:pic>
                    <p:nvPicPr>
                      <p:cNvPr id="0" name="图片 61143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22300" y="4672404"/>
                        <a:ext cx="10591800" cy="127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622300" y="5307404"/>
          <a:ext cx="105918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436" name="文档" r:id="rId11" imgW="10594975" imgH="1283335" progId="Word.Document.12">
                  <p:embed/>
                </p:oleObj>
              </mc:Choice>
              <mc:Fallback>
                <p:oleObj name="文档" r:id="rId11" imgW="10594975" imgH="1283335" progId="Word.Document.12">
                  <p:embed/>
                  <p:pic>
                    <p:nvPicPr>
                      <p:cNvPr id="0" name="图片 61143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22300" y="5307404"/>
                        <a:ext cx="10591800" cy="127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 12"/>
          <p:cNvSpPr/>
          <p:nvPr/>
        </p:nvSpPr>
        <p:spPr>
          <a:xfrm>
            <a:off x="504776" y="5877272"/>
            <a:ext cx="108478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所以共有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120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185(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选派方法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2431" y="1043296"/>
            <a:ext cx="11187139" cy="3249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反思感悟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应用两个计数原理计数的四个步骤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明确完成的这件事是什么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思考如何完成这件事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判断它属于分类还是分步，是先分类后分步，还是先分步后分类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(4)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选择计数原理进行计算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0000" y="57324"/>
            <a:ext cx="1141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跟踪训练</a:t>
            </a:r>
            <a:r>
              <a:rPr lang="en-US" altLang="zh-CN" sz="2800" b="1" kern="100" dirty="0">
                <a:solidFill>
                  <a:srgbClr val="0000F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从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1,2,3,4,5,6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这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个数字中，任取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个数字组成无重复数字的三位数，其中，若有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必须排在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的前面；若只有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中的一个时，它应排在其他数字的前面，这样不同的三位数共有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用数字作答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436563" y="3517395"/>
          <a:ext cx="11004550" cy="144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654" name="文档" r:id="rId1" imgW="11132820" imgH="1455420" progId="Word.Document.12">
                  <p:embed/>
                </p:oleObj>
              </mc:Choice>
              <mc:Fallback>
                <p:oleObj name="文档" r:id="rId1" imgW="11132820" imgH="1455420" progId="Word.Document.12">
                  <p:embed/>
                  <p:pic>
                    <p:nvPicPr>
                      <p:cNvPr id="0" name="图片 57865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36563" y="3517395"/>
                        <a:ext cx="11004550" cy="1446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436563" y="4165467"/>
          <a:ext cx="11004550" cy="144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655" name="文档" r:id="rId3" imgW="11132820" imgH="1455420" progId="Word.Document.12">
                  <p:embed/>
                </p:oleObj>
              </mc:Choice>
              <mc:Fallback>
                <p:oleObj name="文档" r:id="rId3" imgW="11132820" imgH="1455420" progId="Word.Document.12">
                  <p:embed/>
                  <p:pic>
                    <p:nvPicPr>
                      <p:cNvPr id="0" name="图片 57865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6563" y="4165467"/>
                        <a:ext cx="11004550" cy="1446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9743008" y="1468036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60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390000" y="2780928"/>
            <a:ext cx="1141200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与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是特殊元素，以此为分类标准进行分类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393700" y="4812671"/>
          <a:ext cx="109728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656" name="文档" r:id="rId5" imgW="11132820" imgH="1784350" progId="Word.Document.12">
                  <p:embed/>
                </p:oleObj>
              </mc:Choice>
              <mc:Fallback>
                <p:oleObj name="文档" r:id="rId5" imgW="11132820" imgH="1784350" progId="Word.Document.12">
                  <p:embed/>
                  <p:pic>
                    <p:nvPicPr>
                      <p:cNvPr id="0" name="图片 57865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3700" y="4812671"/>
                        <a:ext cx="10972800" cy="175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0000" y="251874"/>
            <a:ext cx="1141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由甲、乙、丙、丁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名学生参加数学、写作、英语三科竞赛，每科至少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且每人仅报一科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，若学生甲、乙不能同时参加同一竞赛，则不同的参赛方案共有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046264" y="1683903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30</a:t>
            </a:r>
            <a:endParaRPr lang="zh-CN" altLang="en-US" dirty="0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492076" y="2353302"/>
          <a:ext cx="10704513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649" name="文档" r:id="rId1" imgW="10706100" imgH="852170" progId="Word.Document.12">
                  <p:embed/>
                </p:oleObj>
              </mc:Choice>
              <mc:Fallback>
                <p:oleObj name="文档" r:id="rId1" imgW="10706100" imgH="852170" progId="Word.Document.12">
                  <p:embed/>
                  <p:pic>
                    <p:nvPicPr>
                      <p:cNvPr id="0" name="图片 57964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92076" y="2353302"/>
                        <a:ext cx="10704513" cy="85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495300" y="3195942"/>
          <a:ext cx="111760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650" name="文档" r:id="rId3" imgW="11175365" imgH="1189990" progId="Word.Document.12">
                  <p:embed/>
                </p:oleObj>
              </mc:Choice>
              <mc:Fallback>
                <p:oleObj name="文档" r:id="rId3" imgW="11175365" imgH="1189990" progId="Word.Document.12">
                  <p:embed/>
                  <p:pic>
                    <p:nvPicPr>
                      <p:cNvPr id="0" name="图片 57964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5300" y="3195942"/>
                        <a:ext cx="11176000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495300" y="4377042"/>
          <a:ext cx="111760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651" name="文档" r:id="rId5" imgW="11175365" imgH="1189990" progId="Word.Document.12">
                  <p:embed/>
                </p:oleObj>
              </mc:Choice>
              <mc:Fallback>
                <p:oleObj name="文档" r:id="rId5" imgW="11175365" imgH="1189990" progId="Word.Document.12">
                  <p:embed/>
                  <p:pic>
                    <p:nvPicPr>
                      <p:cNvPr id="0" name="图片 57965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5300" y="4377042"/>
                        <a:ext cx="11176000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/>
          <p:nvPr/>
        </p:nvSpPr>
        <p:spPr>
          <a:xfrm>
            <a:off x="390000" y="5076410"/>
            <a:ext cx="11412000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所以不同的参赛方案共有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36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30(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种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1" name="返回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449463"/>
            <a:ext cx="12192000" cy="1407556"/>
          </a:xfrm>
          <a:prstGeom prst="rect">
            <a:avLst/>
          </a:prstGeom>
          <a:solidFill>
            <a:schemeClr val="accent1">
              <a:lumMod val="7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36674" y="2636912"/>
            <a:ext cx="9918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zh-CN" sz="4800" b="1" dirty="0">
                <a:solidFill>
                  <a:prstClr val="black"/>
                </a:solidFill>
                <a:latin typeface="微软雅黑" panose="020B0503020204020204" pitchFamily="34" charset="-122"/>
              </a:rPr>
              <a:t>二、排列与组合的综合应用</a:t>
            </a:r>
            <a:endParaRPr lang="zh-CN" altLang="zh-CN" sz="4800" b="1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0" y="3645024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2431" y="1111821"/>
            <a:ext cx="1118713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排列、组合是两类特殊的计数求解方式，在计数原理求解中起着举足轻重的作用，解决排列与组合的综合问题要树立先选后排，特殊元素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特殊位置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优先的原则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明确排列和组合的运算，重点提升数学建模及数学运算的素养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77032" y="731456"/>
            <a:ext cx="11237936" cy="13108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+mj-ea"/>
                <a:ea typeface="+mj-ea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在高三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班元旦晚会上，有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个演唱节目，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个舞蹈节目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当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个舞蹈节目要排在一起时，有多少种不同的节目安排顺序？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77032" y="4276691"/>
            <a:ext cx="11237936" cy="6644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根据分步计数原理，一共有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5 040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24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120 960(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种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安排顺序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84200" y="2235811"/>
          <a:ext cx="10998200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370" name="文档" r:id="rId1" imgW="11002010" imgH="2324100" progId="Word.Document.12">
                  <p:embed/>
                </p:oleObj>
              </mc:Choice>
              <mc:Fallback>
                <p:oleObj name="文档" r:id="rId1" imgW="11002010" imgH="2324100" progId="Word.Document.12">
                  <p:embed/>
                  <p:pic>
                    <p:nvPicPr>
                      <p:cNvPr id="0" name="图片 61236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84200" y="2235811"/>
                        <a:ext cx="10998200" cy="232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77032" y="731456"/>
            <a:ext cx="11237936" cy="13108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当要求每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个舞蹈节目之间至少安排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个演唱节目时，有多少种不同的节目安排顺序？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77032" y="3573016"/>
            <a:ext cx="11237936" cy="6644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×□×□×□×□×□×□×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84200" y="2235200"/>
          <a:ext cx="108458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411" name="文档" r:id="rId1" imgW="11002010" imgH="2324100" progId="Word.Document.12">
                  <p:embed/>
                </p:oleObj>
              </mc:Choice>
              <mc:Fallback>
                <p:oleObj name="文档" r:id="rId1" imgW="11002010" imgH="2324100" progId="Word.Document.12">
                  <p:embed/>
                  <p:pic>
                    <p:nvPicPr>
                      <p:cNvPr id="0" name="图片 61341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84200" y="2235200"/>
                        <a:ext cx="10845800" cy="228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584200" y="4432300"/>
          <a:ext cx="107061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412" name="文档" r:id="rId3" imgW="11002010" imgH="1566545" progId="Word.Document.12">
                  <p:embed/>
                </p:oleObj>
              </mc:Choice>
              <mc:Fallback>
                <p:oleObj name="文档" r:id="rId3" imgW="11002010" imgH="1566545" progId="Word.Document.12">
                  <p:embed/>
                  <p:pic>
                    <p:nvPicPr>
                      <p:cNvPr id="0" name="图片 6134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4200" y="4432300"/>
                        <a:ext cx="10706100" cy="15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477032" y="5575309"/>
            <a:ext cx="11237936" cy="6644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根据分步计数原理，一共有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720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840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 604 800(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种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安排顺序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77032" y="1038072"/>
            <a:ext cx="11237936" cy="13108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若已定好节目单，后来情况有变，需加上诗朗诵和快板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个节目，但不能改变原来节目的相对顺序，有多少种不同的节目演出顺序？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84200" y="2837284"/>
          <a:ext cx="10706100" cy="224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18" name="文档" r:id="rId1" imgW="11002010" imgH="2324100" progId="Word.Document.12">
                  <p:embed/>
                </p:oleObj>
              </mc:Choice>
              <mc:Fallback>
                <p:oleObj name="文档" r:id="rId1" imgW="11002010" imgH="2324100" progId="Word.Document.12">
                  <p:embed/>
                  <p:pic>
                    <p:nvPicPr>
                      <p:cNvPr id="0" name="图片 61441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84200" y="2837284"/>
                        <a:ext cx="10706100" cy="224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57813" y="908720"/>
            <a:ext cx="11076375" cy="3896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反思感悟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解决排列、组合综合问题要注意以下几点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首先要分清该问题是排列问题还是组合问题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对于含有多个限制条件的复杂问题，应认真分析每个限制条件，再考虑是分类还是分步，分类时要不重不漏，分步时要步步相接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对于含有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至多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至少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的问题，常采用间接法，此时要考虑全面，排除干净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69205" y="1277306"/>
            <a:ext cx="10030174" cy="5255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MH_SubTitle_1" descr="e7d195523061f1c0c7fdb8e83abb5dcf03375f2c8b662a4106267E0752567F7A4243849C9E2D773FC6511ADD776D3461389E8BB5BAFBB3C937DB9AB1E09A294486DA4CCF35679A92315A5BDF0C7F02D8DB0983A561B9AD4F9360F817F987ED6312BA78B3C26FE59D74499348EFC01217C87131E0D883B4A0A28311D4F4EF0E5123EE3175F2E8EA19">
            <a:hlinkClick r:id="rId1" action="ppaction://hlinksldjump"/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58702" y="2551361"/>
            <a:ext cx="8425730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just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>
                <a:solidFill>
                  <a:srgbClr val="161B1F"/>
                </a:solidFill>
                <a:latin typeface="明黑" panose="020B0300000000000000" pitchFamily="34" charset="-122"/>
                <a:ea typeface="明黑" panose="020B0300000000000000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defTabSz="914400">
              <a:lnSpc>
                <a:spcPct val="100000"/>
              </a:lnSpc>
              <a:spcBef>
                <a:spcPct val="0"/>
              </a:spcBef>
              <a:defRPr/>
            </a:pPr>
            <a:r>
              <a:rPr lang="zh-CN" altLang="zh-CN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一、两个计数原理</a:t>
            </a:r>
            <a:endParaRPr lang="zh-CN" altLang="zh-CN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MH_SubTitle_1" descr="e7d195523061f1c0c7fdb8e83abb5dcf03375f2c8b662a4106267E0752567F7A4243849C9E2D773FC6511ADD776D3461389E8BB5BAFBB3C937DB9AB1E09A294486DA4CCF35679A92315A5BDF0C7F02D8DB0983A561B9AD4F9360F817F987ED6312BA78B3C26FE59D74499348EFC01217C87131E0D883B4A0A28311D4F4EF0E5123EE3175F2E8EA19">
            <a:hlinkClick r:id="rId3" action="ppaction://hlinksldjump"/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58702" y="3304522"/>
            <a:ext cx="6625530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just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>
                <a:solidFill>
                  <a:srgbClr val="161B1F"/>
                </a:solidFill>
                <a:latin typeface="明黑" panose="020B0300000000000000" pitchFamily="34" charset="-122"/>
                <a:ea typeface="明黑" panose="020B0300000000000000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defTabSz="914400">
              <a:lnSpc>
                <a:spcPct val="100000"/>
              </a:lnSpc>
              <a:spcBef>
                <a:spcPct val="0"/>
              </a:spcBef>
              <a:defRPr/>
            </a:pPr>
            <a:r>
              <a:rPr lang="zh-CN" altLang="zh-CN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二、排列与组合的综合应用</a:t>
            </a:r>
            <a:endParaRPr lang="zh-CN" altLang="zh-CN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MH_SubTitle_1" descr="e7d195523061f1c0c7fdb8e83abb5dcf03375f2c8b662a4106267E0752567F7A4243849C9E2D773FC6511ADD776D3461389E8BB5BAFBB3C937DB9AB1E09A294486DA4CCF35679A92315A5BDF0C7F02D8DB0983A561B9AD4F9360F817F987ED6312BA78B3C26FE59D74499348EFC01217C87131E0D883B4A0A28311D4F4EF0E5123EE3175F2E8EA19">
            <a:hlinkClick r:id="rId5" action="ppaction://hlinksldjump"/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58702" y="4057683"/>
            <a:ext cx="6265490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just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>
                <a:solidFill>
                  <a:srgbClr val="161B1F"/>
                </a:solidFill>
                <a:latin typeface="明黑" panose="020B0300000000000000" pitchFamily="34" charset="-122"/>
                <a:ea typeface="明黑" panose="020B0300000000000000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defTabSz="914400">
              <a:lnSpc>
                <a:spcPct val="100000"/>
              </a:lnSpc>
              <a:spcBef>
                <a:spcPct val="0"/>
              </a:spcBef>
              <a:defRPr/>
            </a:pPr>
            <a:r>
              <a:rPr lang="zh-CN" altLang="zh-CN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三、二项式定理及其应用</a:t>
            </a:r>
            <a:endParaRPr lang="zh-CN" altLang="zh-CN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51384" y="504957"/>
            <a:ext cx="17773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spcAft>
                <a:spcPts val="600"/>
              </a:spcAft>
              <a:buClr>
                <a:srgbClr val="00544A"/>
              </a:buClr>
            </a:pPr>
            <a:r>
              <a:rPr lang="zh-CN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sym typeface="Arial" panose="020B0604020202020204" pitchFamily="34" charset="0"/>
              </a:rPr>
              <a:t>内容索引</a:t>
            </a:r>
            <a:endParaRPr lang="en-US" altLang="zh-CN" sz="28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1" y="764704"/>
            <a:ext cx="5513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H_SubTitle_1" descr="e7d195523061f1c0c7fdb8e83abb5dcf03375f2c8b662a4106267E0752567F7A4243849C9E2D773FC6511ADD776D3461389E8BB5BAFBB3C937DB9AB1E09A294486DA4CCF35679A92315A5BDF0C7F02D8DB0983A561B9AD4F9360F817F987ED6312BA78B3C26FE59D74499348EFC01217C87131E0D883B4A0A28311D4F4EF0E5123EE3175F2E8EA19">
            <a:hlinkClick r:id="rId7" action="ppaction://hlinksldjump"/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558702" y="1798200"/>
            <a:ext cx="4536000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just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>
                <a:solidFill>
                  <a:srgbClr val="161B1F"/>
                </a:solidFill>
                <a:latin typeface="明黑" panose="020B0300000000000000" pitchFamily="34" charset="-122"/>
                <a:ea typeface="明黑" panose="020B0300000000000000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defTabSz="914400">
              <a:lnSpc>
                <a:spcPct val="100000"/>
              </a:lnSpc>
              <a:spcBef>
                <a:spcPct val="0"/>
              </a:spcBef>
            </a:pPr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知识网络</a:t>
            </a:r>
            <a:endParaRPr lang="zh-CN" altLang="zh-CN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MH_SubTitle_1" descr="e7d195523061f1c0c7fdb8e83abb5dcf03375f2c8b662a4106267E0752567F7A4243849C9E2D773FC6511ADD776D3461389E8BB5BAFBB3C937DB9AB1E09A294486DA4CCF35679A92315A5BDF0C7F02D8DB0983A561B9AD4F9360F817F987ED6312BA78B3C26FE59D74499348EFC01217C87131E0D883B4A0A28311D4F4EF0E5123EE3175F2E8EA19">
            <a:hlinkClick r:id="rId9" action="ppaction://hlinksldjump"/>
          </p:cNvPr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58702" y="4797200"/>
            <a:ext cx="4536000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just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>
                <a:solidFill>
                  <a:srgbClr val="161B1F"/>
                </a:solidFill>
                <a:latin typeface="明黑" panose="020B0300000000000000" pitchFamily="34" charset="-122"/>
                <a:ea typeface="明黑" panose="020B0300000000000000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defTabSz="914400">
              <a:lnSpc>
                <a:spcPct val="100000"/>
              </a:lnSpc>
              <a:spcBef>
                <a:spcPct val="0"/>
              </a:spcBef>
            </a:pPr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随堂演练</a:t>
            </a:r>
            <a:endParaRPr lang="zh-CN" altLang="zh-CN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90000" y="638222"/>
            <a:ext cx="1141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跟踪训练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2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某局安排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位副局长带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名职员去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地调研，每地至少去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名副局长和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名职员，则不同的安排方法种数为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36160" y="1398397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900</a:t>
            </a:r>
            <a:endParaRPr lang="zh-CN" altLang="en-US" dirty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525984" y="2255415"/>
          <a:ext cx="10806113" cy="422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41" name="文档" r:id="rId1" imgW="10806430" imgH="4229100" progId="Word.Document.12">
                  <p:embed/>
                </p:oleObj>
              </mc:Choice>
              <mc:Fallback>
                <p:oleObj name="文档" r:id="rId1" imgW="10806430" imgH="4229100" progId="Word.Document.12">
                  <p:embed/>
                  <p:pic>
                    <p:nvPicPr>
                      <p:cNvPr id="0" name="图片 61544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25984" y="2255415"/>
                        <a:ext cx="10806113" cy="4227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返回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449463"/>
            <a:ext cx="12192000" cy="1407556"/>
          </a:xfrm>
          <a:prstGeom prst="rect">
            <a:avLst/>
          </a:prstGeom>
          <a:solidFill>
            <a:schemeClr val="accent1">
              <a:lumMod val="7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87522" y="2636912"/>
            <a:ext cx="90169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zh-CN" altLang="zh-CN" sz="4800" b="1" dirty="0">
                <a:solidFill>
                  <a:prstClr val="black"/>
                </a:solidFill>
                <a:latin typeface="微软雅黑" panose="020B0503020204020204" pitchFamily="34" charset="-122"/>
              </a:rPr>
              <a:t>三、二项式定理及其应用</a:t>
            </a:r>
            <a:endParaRPr lang="zh-CN" altLang="zh-CN" sz="4800" b="1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0" y="3645024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2431" y="1183392"/>
            <a:ext cx="1118713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二项式定理有比较广泛的应用，可用于代数式的化简、变形、证明整除、近似计算、证明不等式等，其原理可以用于二项式相应展开式项的系数求解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二项式原理所体现的是一种数学运算素养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02431" y="535181"/>
            <a:ext cx="1118713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角度</a:t>
            </a:r>
            <a:r>
              <a:rPr lang="en-US" altLang="zh-CN" sz="2800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二项展开式的</a:t>
            </a:r>
            <a:r>
              <a:rPr lang="en-US" altLang="zh-CN" sz="2800" b="1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赋值问题</a:t>
            </a:r>
            <a:r>
              <a:rPr lang="en-US" altLang="zh-CN" sz="2800" b="1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</a:t>
            </a:r>
            <a:r>
              <a:rPr lang="en-US" altLang="zh-CN" sz="2800" kern="100" spc="-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spc="-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spc="-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spc="-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spc="-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spc="-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spc="-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spc="-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spc="-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spc="-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spc="-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spc="-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spc="-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spc="-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spc="-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的值为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B.0         C.1          D.2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TextBox 19"/>
          <p:cNvSpPr txBox="1"/>
          <p:nvPr/>
        </p:nvSpPr>
        <p:spPr>
          <a:xfrm>
            <a:off x="3444404" y="2440707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3137866" y="1315368"/>
          <a:ext cx="121285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23" name="文档" r:id="rId1" imgW="1214755" imgH="737870" progId="Word.Document.12">
                  <p:embed/>
                </p:oleObj>
              </mc:Choice>
              <mc:Fallback>
                <p:oleObj name="文档" r:id="rId1" imgW="1214755" imgH="737870" progId="Word.Document.12">
                  <p:embed/>
                  <p:pic>
                    <p:nvPicPr>
                      <p:cNvPr id="0" name="图片 55302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137866" y="1315368"/>
                        <a:ext cx="121285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63563" y="839788"/>
          <a:ext cx="10993437" cy="205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377" name="文档" r:id="rId1" imgW="11073130" imgH="2073910" progId="Word.Document.12">
                  <p:embed/>
                </p:oleObj>
              </mc:Choice>
              <mc:Fallback>
                <p:oleObj name="文档" r:id="rId1" imgW="11073130" imgH="2073910" progId="Word.Document.12">
                  <p:embed/>
                  <p:pic>
                    <p:nvPicPr>
                      <p:cNvPr id="0" name="图片 5653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63563" y="839788"/>
                        <a:ext cx="10993437" cy="2052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561975" y="1772816"/>
          <a:ext cx="1106805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378" name="文档" r:id="rId3" imgW="11073130" imgH="1028700" progId="Word.Document.12">
                  <p:embed/>
                </p:oleObj>
              </mc:Choice>
              <mc:Fallback>
                <p:oleObj name="文档" r:id="rId3" imgW="11073130" imgH="1028700" progId="Word.Document.12">
                  <p:embed/>
                  <p:pic>
                    <p:nvPicPr>
                      <p:cNvPr id="0" name="图片 56537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1975" y="1772816"/>
                        <a:ext cx="11068050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561975" y="2553841"/>
          <a:ext cx="1106805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379" name="文档" r:id="rId5" imgW="11073130" imgH="1022350" progId="Word.Document.12">
                  <p:embed/>
                </p:oleObj>
              </mc:Choice>
              <mc:Fallback>
                <p:oleObj name="文档" r:id="rId5" imgW="11073130" imgH="1022350" progId="Word.Document.12">
                  <p:embed/>
                  <p:pic>
                    <p:nvPicPr>
                      <p:cNvPr id="0" name="图片 56537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1975" y="2553841"/>
                        <a:ext cx="11068050" cy="1019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468743" y="3212976"/>
            <a:ext cx="10955849" cy="637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两式相乘，得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561975" y="4000198"/>
          <a:ext cx="1106805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380" name="文档" r:id="rId7" imgW="11073130" imgH="1022350" progId="Word.Document.12">
                  <p:embed/>
                </p:oleObj>
              </mc:Choice>
              <mc:Fallback>
                <p:oleObj name="文档" r:id="rId7" imgW="11073130" imgH="1022350" progId="Word.Document.12">
                  <p:embed/>
                  <p:pic>
                    <p:nvPicPr>
                      <p:cNvPr id="0" name="图片 56537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1975" y="4000198"/>
                        <a:ext cx="11068050" cy="1019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/>
          <p:nvPr/>
        </p:nvSpPr>
        <p:spPr>
          <a:xfrm>
            <a:off x="468743" y="4700535"/>
            <a:ext cx="10955849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baseline="300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baseline="300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3)</a:t>
            </a:r>
            <a:r>
              <a:rPr lang="en-US" altLang="zh-CN" sz="2800" kern="100" baseline="300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12646" y="605803"/>
            <a:ext cx="10966708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 err="1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∈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，求：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12646" y="1396371"/>
            <a:ext cx="10966708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8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10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7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9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12646" y="2479536"/>
            <a:ext cx="109667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令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令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8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10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7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9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6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5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两式相乘，得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8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10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7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9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5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6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12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5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12646" y="605803"/>
            <a:ext cx="10966708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12646" y="1700808"/>
            <a:ext cx="10966708" cy="3888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令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，得－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9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·i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8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7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·i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5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·i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·i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·i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2i)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5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i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5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[(1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i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]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i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128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128i.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整理得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8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9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7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)·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128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128i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故－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8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128.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，所以－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8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127.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12646" y="908720"/>
            <a:ext cx="1096670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反思感悟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赋值法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在二项展开式中的应用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观察：先观察二项展开式左右两边式子的结构特征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赋值：结合待求和上述特征，对变量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赋值，常见的赋值有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等，视具体情况而定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解方程：赋值后结合待求建立方程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组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，求解便可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0000" y="620688"/>
            <a:ext cx="113226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跟踪训练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3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1)(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11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的值为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392144" y="1376685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5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90000" y="2487604"/>
            <a:ext cx="11322624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令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(2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1)(2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9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令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(3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1)(3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9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5.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0000" y="678117"/>
            <a:ext cx="11322624" cy="657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角度</a:t>
            </a:r>
            <a:r>
              <a:rPr lang="en-US" altLang="zh-CN" sz="2800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二项展开式的特定项问题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92076" y="1511008"/>
          <a:ext cx="10653713" cy="190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67" name="文档" r:id="rId1" imgW="10655935" imgH="1905000" progId="Word.Document.12">
                  <p:embed/>
                </p:oleObj>
              </mc:Choice>
              <mc:Fallback>
                <p:oleObj name="文档" r:id="rId1" imgW="10655935" imgH="1905000" progId="Word.Document.12">
                  <p:embed/>
                  <p:pic>
                    <p:nvPicPr>
                      <p:cNvPr id="0" name="图片 61646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92076" y="1511008"/>
                        <a:ext cx="10653713" cy="1903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390000" y="3268579"/>
            <a:ext cx="11322624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求展开式中的所有有理项；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2449463"/>
            <a:ext cx="12192000" cy="1407556"/>
          </a:xfrm>
          <a:prstGeom prst="rect">
            <a:avLst/>
          </a:prstGeom>
          <a:solidFill>
            <a:schemeClr val="accent1">
              <a:lumMod val="7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708713" y="2636912"/>
            <a:ext cx="6774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zh-CN" altLang="en-US" sz="4800" b="1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知识网络</a:t>
            </a:r>
            <a:endParaRPr lang="zh-CN" altLang="zh-CN" sz="4800" b="1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H="1">
            <a:off x="0" y="3645024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92076" y="620688"/>
          <a:ext cx="10653713" cy="190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50" name="文档" r:id="rId1" imgW="10655935" imgH="1905000" progId="Word.Document.12">
                  <p:embed/>
                </p:oleObj>
              </mc:Choice>
              <mc:Fallback>
                <p:oleObj name="文档" r:id="rId1" imgW="10655935" imgH="1905000" progId="Word.Document.12">
                  <p:embed/>
                  <p:pic>
                    <p:nvPicPr>
                      <p:cNvPr id="0" name="图片 61754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92076" y="620688"/>
                        <a:ext cx="10653713" cy="1903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390000" y="1340768"/>
            <a:ext cx="11322624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解得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10(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负值舍去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495300" y="1993900"/>
          <a:ext cx="81280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51" name="文档" r:id="rId3" imgW="8126095" imgH="1431925" progId="Word.Document.12">
                  <p:embed/>
                </p:oleObj>
              </mc:Choice>
              <mc:Fallback>
                <p:oleObj name="文档" r:id="rId3" imgW="8126095" imgH="1431925" progId="Word.Document.12">
                  <p:embed/>
                  <p:pic>
                    <p:nvPicPr>
                      <p:cNvPr id="0" name="图片 61755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5300" y="1993900"/>
                        <a:ext cx="8128000" cy="142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492076" y="3149502"/>
          <a:ext cx="2791711" cy="914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52" name="Equation" r:id="rId5" imgW="1078865" imgH="355600" progId="Equation.DSMT4">
                  <p:embed/>
                </p:oleObj>
              </mc:Choice>
              <mc:Fallback>
                <p:oleObj name="Equation" r:id="rId5" imgW="1078865" imgH="355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076" y="3149502"/>
                        <a:ext cx="2791711" cy="9141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491084" y="4149080"/>
          <a:ext cx="8139112" cy="143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53" name="文档" r:id="rId7" imgW="8126095" imgH="1431925" progId="Word.Document.12">
                  <p:embed/>
                </p:oleObj>
              </mc:Choice>
              <mc:Fallback>
                <p:oleObj name="文档" r:id="rId7" imgW="8126095" imgH="1431925" progId="Word.Document.12">
                  <p:embed/>
                  <p:pic>
                    <p:nvPicPr>
                      <p:cNvPr id="0" name="图片 61755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1084" y="4149080"/>
                        <a:ext cx="8139112" cy="1433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390000" y="5148418"/>
            <a:ext cx="11322624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于是有理项为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7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13 440.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90000" y="1036331"/>
            <a:ext cx="11322624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求展开式中系数的绝对值最大的项；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491084" y="747827"/>
          <a:ext cx="8139112" cy="143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633" name="文档" r:id="rId1" imgW="8126095" imgH="1431925" progId="Word.Document.12">
                  <p:embed/>
                </p:oleObj>
              </mc:Choice>
              <mc:Fallback>
                <p:oleObj name="文档" r:id="rId1" imgW="8126095" imgH="1431925" progId="Word.Document.12">
                  <p:embed/>
                  <p:pic>
                    <p:nvPicPr>
                      <p:cNvPr id="0" name="图片 61963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91084" y="747827"/>
                        <a:ext cx="8139112" cy="1433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491084" y="2115979"/>
          <a:ext cx="8139112" cy="143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634" name="文档" r:id="rId3" imgW="8126095" imgH="1431925" progId="Word.Document.12">
                  <p:embed/>
                </p:oleObj>
              </mc:Choice>
              <mc:Fallback>
                <p:oleObj name="文档" r:id="rId3" imgW="8126095" imgH="1431925" progId="Word.Document.12">
                  <p:embed/>
                  <p:pic>
                    <p:nvPicPr>
                      <p:cNvPr id="0" name="图片 61963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1084" y="2115979"/>
                        <a:ext cx="8139112" cy="1433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390000" y="2980075"/>
            <a:ext cx="11322624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又因为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</a:t>
            </a:r>
            <a:r>
              <a:rPr lang="en-US" altLang="zh-CN" sz="2800" kern="100" dirty="0" err="1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∈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90000" y="83350"/>
            <a:ext cx="11322624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设第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项系数的绝对值最大，则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90000" y="3435137"/>
            <a:ext cx="11322624" cy="771833"/>
            <a:chOff x="390000" y="3435137"/>
            <a:chExt cx="11322624" cy="771833"/>
          </a:xfrm>
        </p:grpSpPr>
        <p:sp>
          <p:nvSpPr>
            <p:cNvPr id="11" name="矩形 10"/>
            <p:cNvSpPr/>
            <p:nvPr/>
          </p:nvSpPr>
          <p:spPr>
            <a:xfrm>
              <a:off x="390000" y="3683750"/>
              <a:ext cx="1132262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zh-CN" sz="2800" kern="100" dirty="0" smtClean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当</a:t>
              </a:r>
              <a:r>
                <a:rPr lang="en-US" altLang="zh-CN" sz="2800" i="1" kern="100" dirty="0" smtClean="0">
                  <a:latin typeface="Times New Roman" panose="02020603050405020304" pitchFamily="18" charset="0"/>
                  <a:ea typeface="方正中等线简体" panose="03000509000000000000" pitchFamily="65" charset="-122"/>
                  <a:cs typeface="Courier New" panose="02070309020205020404" pitchFamily="49" charset="0"/>
                </a:rPr>
                <a:t>r</a:t>
              </a:r>
              <a:r>
                <a:rPr lang="zh-CN" altLang="zh-CN" sz="2800" kern="100" dirty="0" smtClean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800" kern="100" dirty="0" smtClean="0">
                  <a:latin typeface="Times New Roman" panose="02020603050405020304" pitchFamily="18" charset="0"/>
                  <a:ea typeface="方正中等线简体" panose="03000509000000000000" pitchFamily="65" charset="-122"/>
                  <a:cs typeface="Courier New" panose="02070309020205020404" pitchFamily="49" charset="0"/>
                </a:rPr>
                <a:t>7</a:t>
              </a:r>
              <a:r>
                <a:rPr lang="zh-CN" altLang="zh-CN" sz="2800" kern="100" dirty="0" smtClean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时，</a:t>
              </a:r>
              <a:r>
                <a:rPr lang="en-US" altLang="zh-CN" sz="2800" i="1" kern="100" dirty="0" smtClean="0">
                  <a:latin typeface="Times New Roman" panose="02020603050405020304" pitchFamily="18" charset="0"/>
                  <a:ea typeface="方正中等线简体" panose="03000509000000000000" pitchFamily="65" charset="-122"/>
                  <a:cs typeface="Courier New" panose="02070309020205020404" pitchFamily="49" charset="0"/>
                </a:rPr>
                <a:t>T</a:t>
              </a:r>
              <a:r>
                <a:rPr lang="en-US" altLang="zh-CN" sz="2800" kern="100" baseline="-25000" dirty="0" smtClean="0">
                  <a:latin typeface="Times New Roman" panose="02020603050405020304" pitchFamily="18" charset="0"/>
                  <a:ea typeface="方正中等线简体" panose="03000509000000000000" pitchFamily="65" charset="-122"/>
                  <a:cs typeface="Courier New" panose="02070309020205020404" pitchFamily="49" charset="0"/>
                </a:rPr>
                <a:t>8</a:t>
              </a:r>
              <a:r>
                <a:rPr lang="zh-CN" altLang="zh-CN" sz="2800" kern="100" dirty="0" smtClean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＝</a:t>
              </a:r>
              <a:r>
                <a:rPr lang="zh-CN" altLang="zh-CN" sz="2800" dirty="0"/>
                <a:t>－</a:t>
              </a:r>
              <a:r>
                <a:rPr lang="en-US" altLang="zh-CN" sz="2800" kern="100" dirty="0" smtClean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15 360      </a:t>
              </a:r>
              <a:r>
                <a:rPr lang="zh-CN" altLang="zh-CN" sz="2800" kern="100" dirty="0" smtClean="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，</a:t>
              </a:r>
              <a:endParaRPr lang="zh-CN" altLang="zh-CN" sz="105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  <p:graphicFrame>
          <p:nvGraphicFramePr>
            <p:cNvPr id="5" name="对象 4"/>
            <p:cNvGraphicFramePr>
              <a:graphicFrameLocks noChangeAspect="1"/>
            </p:cNvGraphicFramePr>
            <p:nvPr/>
          </p:nvGraphicFramePr>
          <p:xfrm>
            <a:off x="4224090" y="3435137"/>
            <a:ext cx="571500" cy="717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9635" name="Equation" r:id="rId5" imgW="5791200" imgH="7315200" progId="Equation.DSMT4">
                    <p:embed/>
                  </p:oleObj>
                </mc:Choice>
                <mc:Fallback>
                  <p:oleObj name="Equation" r:id="rId5" imgW="5791200" imgH="7315200" progId="Equation.DSMT4">
                    <p:embed/>
                    <p:pic>
                      <p:nvPicPr>
                        <p:cNvPr id="0" name="图片 6196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4090" y="3435137"/>
                          <a:ext cx="571500" cy="7175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矩形 12"/>
          <p:cNvSpPr/>
          <p:nvPr/>
        </p:nvSpPr>
        <p:spPr>
          <a:xfrm>
            <a:off x="390000" y="4356330"/>
            <a:ext cx="11322624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又因为当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r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时，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90000" y="5072063"/>
            <a:ext cx="11322624" cy="755650"/>
            <a:chOff x="390000" y="5072063"/>
            <a:chExt cx="11322624" cy="755650"/>
          </a:xfrm>
        </p:grpSpPr>
        <p:graphicFrame>
          <p:nvGraphicFramePr>
            <p:cNvPr id="15" name="对象 14"/>
            <p:cNvGraphicFramePr>
              <a:graphicFrameLocks noChangeAspect="1"/>
            </p:cNvGraphicFramePr>
            <p:nvPr/>
          </p:nvGraphicFramePr>
          <p:xfrm>
            <a:off x="3146425" y="5072063"/>
            <a:ext cx="3074988" cy="755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9636" name="Equation" r:id="rId7" imgW="34442400" imgH="8534400" progId="Equation.DSMT4">
                    <p:embed/>
                  </p:oleObj>
                </mc:Choice>
                <mc:Fallback>
                  <p:oleObj name="Equation" r:id="rId7" imgW="34442400" imgH="8534400" progId="Equation.DSMT4">
                    <p:embed/>
                    <p:pic>
                      <p:nvPicPr>
                        <p:cNvPr id="0" name="图片 6196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46425" y="5072063"/>
                          <a:ext cx="3074988" cy="755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矩形 13"/>
            <p:cNvSpPr/>
            <p:nvPr/>
          </p:nvSpPr>
          <p:spPr>
            <a:xfrm>
              <a:off x="390000" y="5121570"/>
              <a:ext cx="11322624" cy="656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800" kern="1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当</a:t>
              </a:r>
              <a:r>
                <a:rPr lang="en-US" altLang="zh-CN" sz="2800" i="1" kern="100">
                  <a:latin typeface="Times New Roman" panose="02020603050405020304" pitchFamily="18" charset="0"/>
                  <a:ea typeface="黑体" panose="02010609060101010101" charset="-122"/>
                  <a:cs typeface="Courier New" panose="02070309020205020404" pitchFamily="49" charset="0"/>
                </a:rPr>
                <a:t>r</a:t>
              </a:r>
              <a:r>
                <a:rPr lang="zh-CN" altLang="zh-CN" sz="2800" kern="1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800" kern="100">
                  <a:latin typeface="Times New Roman" panose="02020603050405020304" pitchFamily="18" charset="0"/>
                  <a:ea typeface="黑体" panose="02010609060101010101" charset="-122"/>
                  <a:cs typeface="Courier New" panose="02070309020205020404" pitchFamily="49" charset="0"/>
                </a:rPr>
                <a:t>10</a:t>
              </a:r>
              <a:r>
                <a:rPr lang="zh-CN" altLang="zh-CN" sz="2800" kern="1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时，</a:t>
              </a:r>
              <a:r>
                <a:rPr lang="en-US" altLang="zh-CN" sz="2800" i="1" kern="100">
                  <a:latin typeface="Times New Roman" panose="02020603050405020304" pitchFamily="18" charset="0"/>
                  <a:ea typeface="黑体" panose="02010609060101010101" charset="-122"/>
                  <a:cs typeface="Courier New" panose="02070309020205020404" pitchFamily="49" charset="0"/>
                </a:rPr>
                <a:t>T</a:t>
              </a:r>
              <a:r>
                <a:rPr lang="en-US" altLang="zh-CN" sz="2800" kern="100" baseline="-25000">
                  <a:latin typeface="Times New Roman" panose="02020603050405020304" pitchFamily="18" charset="0"/>
                  <a:ea typeface="黑体" panose="02010609060101010101" charset="-122"/>
                  <a:cs typeface="Courier New" panose="02070309020205020404" pitchFamily="49" charset="0"/>
                </a:rPr>
                <a:t>11</a:t>
              </a:r>
              <a:r>
                <a:rPr lang="zh-CN" altLang="zh-CN" sz="2800" kern="1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＝</a:t>
              </a:r>
              <a:endParaRPr lang="zh-CN" altLang="zh-CN" sz="1050" kern="100">
                <a:effectLst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90000" y="5753016"/>
            <a:ext cx="11322624" cy="875354"/>
            <a:chOff x="390000" y="5753016"/>
            <a:chExt cx="11322624" cy="875354"/>
          </a:xfrm>
        </p:grpSpPr>
        <p:sp>
          <p:nvSpPr>
            <p:cNvPr id="16" name="矩形 15"/>
            <p:cNvSpPr/>
            <p:nvPr/>
          </p:nvSpPr>
          <p:spPr>
            <a:xfrm>
              <a:off x="390000" y="5889706"/>
              <a:ext cx="11322624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800" kern="100" dirty="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所以系数的绝对值最大的项为</a:t>
              </a:r>
              <a:r>
                <a:rPr lang="en-US" altLang="zh-CN" sz="2800" i="1" kern="100" dirty="0">
                  <a:latin typeface="Times New Roman" panose="02020603050405020304" pitchFamily="18" charset="0"/>
                  <a:ea typeface="黑体" panose="02010609060101010101" charset="-122"/>
                  <a:cs typeface="Courier New" panose="02070309020205020404" pitchFamily="49" charset="0"/>
                </a:rPr>
                <a:t>T</a:t>
              </a:r>
              <a:r>
                <a:rPr lang="en-US" altLang="zh-CN" sz="2800" kern="100" baseline="-25000" dirty="0">
                  <a:latin typeface="Times New Roman" panose="02020603050405020304" pitchFamily="18" charset="0"/>
                  <a:ea typeface="黑体" panose="02010609060101010101" charset="-122"/>
                  <a:cs typeface="Courier New" panose="02070309020205020404" pitchFamily="49" charset="0"/>
                </a:rPr>
                <a:t>8</a:t>
              </a:r>
              <a:r>
                <a:rPr lang="zh-CN" altLang="zh-CN" sz="2800" kern="100" dirty="0" smtClean="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＝</a:t>
              </a:r>
              <a:r>
                <a:rPr lang="zh-CN" altLang="zh-CN" sz="2800" dirty="0">
                  <a:solidFill>
                    <a:prstClr val="black"/>
                  </a:solidFill>
                </a:rPr>
                <a:t>－</a:t>
              </a:r>
              <a:r>
                <a:rPr lang="en-US" altLang="zh-CN" sz="2800" kern="100" dirty="0">
                  <a:solidFill>
                    <a:prstClr val="black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15 360</a:t>
              </a:r>
              <a:r>
                <a:rPr lang="en-US" altLang="zh-CN" sz="2800" kern="100" dirty="0" smtClean="0">
                  <a:latin typeface="Times New Roman" panose="02020603050405020304" pitchFamily="18" charset="0"/>
                  <a:ea typeface="方正中等线简体" panose="03000509000000000000" pitchFamily="65" charset="-122"/>
                  <a:cs typeface="Courier New" panose="02070309020205020404" pitchFamily="49" charset="0"/>
                </a:rPr>
                <a:t>       </a:t>
              </a:r>
              <a:r>
                <a:rPr lang="en-US" altLang="zh-CN" sz="2800" kern="100" dirty="0">
                  <a:latin typeface="Times New Roman" panose="02020603050405020304" pitchFamily="18" charset="0"/>
                  <a:ea typeface="方正中等线简体" panose="03000509000000000000" pitchFamily="65" charset="-122"/>
                  <a:cs typeface="Courier New" panose="02070309020205020404" pitchFamily="49" charset="0"/>
                </a:rPr>
                <a:t>.</a:t>
              </a:r>
              <a:endParaRPr lang="zh-CN" altLang="zh-CN" sz="105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  <p:graphicFrame>
          <p:nvGraphicFramePr>
            <p:cNvPr id="7" name="对象 6"/>
            <p:cNvGraphicFramePr>
              <a:graphicFrameLocks noChangeAspect="1"/>
            </p:cNvGraphicFramePr>
            <p:nvPr/>
          </p:nvGraphicFramePr>
          <p:xfrm>
            <a:off x="7104112" y="5753016"/>
            <a:ext cx="571500" cy="719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9637" name="Equation" r:id="rId9" imgW="5791200" imgH="7315200" progId="Equation.DSMT4">
                    <p:embed/>
                  </p:oleObj>
                </mc:Choice>
                <mc:Fallback>
                  <p:oleObj name="Equation" r:id="rId9" imgW="5791200" imgH="7315200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04112" y="5753016"/>
                          <a:ext cx="571500" cy="7191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58800" y="999827"/>
          <a:ext cx="8139112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627" name="文档" r:id="rId1" imgW="8126095" imgH="988695" progId="Word.Document.12">
                  <p:embed/>
                </p:oleObj>
              </mc:Choice>
              <mc:Fallback>
                <p:oleObj name="文档" r:id="rId1" imgW="8126095" imgH="988695" progId="Word.Document.12">
                  <p:embed/>
                  <p:pic>
                    <p:nvPicPr>
                      <p:cNvPr id="0" name="图片 62062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58800" y="999827"/>
                        <a:ext cx="8139112" cy="989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58800" y="1988840"/>
          <a:ext cx="107696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628" name="文档" r:id="rId3" imgW="11073130" imgH="926465" progId="Word.Document.12">
                  <p:embed/>
                </p:oleObj>
              </mc:Choice>
              <mc:Fallback>
                <p:oleObj name="文档" r:id="rId3" imgW="11073130" imgH="926465" progId="Word.Document.12">
                  <p:embed/>
                  <p:pic>
                    <p:nvPicPr>
                      <p:cNvPr id="0" name="图片 62062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8800" y="1988840"/>
                        <a:ext cx="10769600" cy="90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563563" y="3717032"/>
          <a:ext cx="10696575" cy="120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629" name="文档" r:id="rId5" imgW="11141710" imgH="1257300" progId="Word.Document.12">
                  <p:embed/>
                </p:oleObj>
              </mc:Choice>
              <mc:Fallback>
                <p:oleObj name="文档" r:id="rId5" imgW="11141710" imgH="1257300" progId="Word.Document.12">
                  <p:embed/>
                  <p:pic>
                    <p:nvPicPr>
                      <p:cNvPr id="0" name="图片 62062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3563" y="3717032"/>
                        <a:ext cx="10696575" cy="1201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563563" y="2794819"/>
          <a:ext cx="10696575" cy="120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630" name="文档" r:id="rId7" imgW="11141710" imgH="1257300" progId="Word.Document.12">
                  <p:embed/>
                </p:oleObj>
              </mc:Choice>
              <mc:Fallback>
                <p:oleObj name="文档" r:id="rId7" imgW="11141710" imgH="1257300" progId="Word.Document.12">
                  <p:embed/>
                  <p:pic>
                    <p:nvPicPr>
                      <p:cNvPr id="0" name="图片 62062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3563" y="2794819"/>
                        <a:ext cx="10696575" cy="1201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563563" y="4779069"/>
          <a:ext cx="10696575" cy="120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631" name="文档" r:id="rId9" imgW="11141710" imgH="1257300" progId="Word.Document.12">
                  <p:embed/>
                </p:oleObj>
              </mc:Choice>
              <mc:Fallback>
                <p:oleObj name="文档" r:id="rId9" imgW="11141710" imgH="1257300" progId="Word.Document.12">
                  <p:embed/>
                  <p:pic>
                    <p:nvPicPr>
                      <p:cNvPr id="0" name="图片 62063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63563" y="4779069"/>
                        <a:ext cx="10696575" cy="1201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58800" y="719336"/>
          <a:ext cx="109728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591" name="文档" r:id="rId1" imgW="10979150" imgH="2134870" progId="Word.Document.12">
                  <p:embed/>
                </p:oleObj>
              </mc:Choice>
              <mc:Fallback>
                <p:oleObj name="文档" r:id="rId1" imgW="10979150" imgH="2134870" progId="Word.Document.12">
                  <p:embed/>
                  <p:pic>
                    <p:nvPicPr>
                      <p:cNvPr id="0" name="图片 62159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58800" y="719336"/>
                        <a:ext cx="10972800" cy="213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479376" y="2690336"/>
            <a:ext cx="111612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二项式系数之和为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baseline="30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256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，可得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8.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58800" y="548680"/>
          <a:ext cx="109728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656" name="文档" r:id="rId1" imgW="10979150" imgH="2134870" progId="Word.Document.12">
                  <p:embed/>
                </p:oleObj>
              </mc:Choice>
              <mc:Fallback>
                <p:oleObj name="文档" r:id="rId1" imgW="10979150" imgH="2134870" progId="Word.Document.12">
                  <p:embed/>
                  <p:pic>
                    <p:nvPicPr>
                      <p:cNvPr id="0" name="图片 62265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58800" y="548680"/>
                        <a:ext cx="10972800" cy="213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479376" y="1530152"/>
            <a:ext cx="1116124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设常数项为第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r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项，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558800" y="2394744"/>
          <a:ext cx="1097280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657" name="文档" r:id="rId3" imgW="10979150" imgH="1385570" progId="Word.Document.12">
                  <p:embed/>
                </p:oleObj>
              </mc:Choice>
              <mc:Fallback>
                <p:oleObj name="文档" r:id="rId3" imgW="10979150" imgH="1385570" progId="Word.Document.12">
                  <p:embed/>
                  <p:pic>
                    <p:nvPicPr>
                      <p:cNvPr id="0" name="图片 62265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8800" y="2394744"/>
                        <a:ext cx="10972800" cy="1384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479376" y="3446805"/>
            <a:ext cx="11161240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故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8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r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，即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r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558800" y="4176026"/>
          <a:ext cx="1097280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658" name="文档" r:id="rId5" imgW="10979150" imgH="1385570" progId="Word.Document.12">
                  <p:embed/>
                </p:oleObj>
              </mc:Choice>
              <mc:Fallback>
                <p:oleObj name="文档" r:id="rId5" imgW="10979150" imgH="1385570" progId="Word.Document.12">
                  <p:embed/>
                  <p:pic>
                    <p:nvPicPr>
                      <p:cNvPr id="0" name="图片 62265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8800" y="4176026"/>
                        <a:ext cx="10972800" cy="1384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558800" y="5155712"/>
          <a:ext cx="1097280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659" name="文档" r:id="rId7" imgW="10979150" imgH="1385570" progId="Word.Document.12">
                  <p:embed/>
                </p:oleObj>
              </mc:Choice>
              <mc:Fallback>
                <p:oleObj name="文档" r:id="rId7" imgW="10979150" imgH="1385570" progId="Word.Document.12">
                  <p:embed/>
                  <p:pic>
                    <p:nvPicPr>
                      <p:cNvPr id="0" name="图片 62265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8800" y="5155712"/>
                        <a:ext cx="10972800" cy="1384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79376" y="1324363"/>
            <a:ext cx="1116124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i="1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展开式中系数最大项只有第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项和第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项，求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的取值情况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79376" y="188640"/>
            <a:ext cx="1116124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易知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&gt;0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，设第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r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项系数最大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558800" y="908720"/>
          <a:ext cx="1097280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711" name="文档" r:id="rId1" imgW="10979150" imgH="1385570" progId="Word.Document.12">
                  <p:embed/>
                </p:oleObj>
              </mc:Choice>
              <mc:Fallback>
                <p:oleObj name="文档" r:id="rId1" imgW="10979150" imgH="1385570" progId="Word.Document.12">
                  <p:embed/>
                  <p:pic>
                    <p:nvPicPr>
                      <p:cNvPr id="0" name="图片 62571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58800" y="908720"/>
                        <a:ext cx="10972800" cy="1384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558800" y="2132856"/>
          <a:ext cx="1097280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712" name="文档" r:id="rId3" imgW="10979150" imgH="1385570" progId="Word.Document.12">
                  <p:embed/>
                </p:oleObj>
              </mc:Choice>
              <mc:Fallback>
                <p:oleObj name="文档" r:id="rId3" imgW="10979150" imgH="1385570" progId="Word.Document.12">
                  <p:embed/>
                  <p:pic>
                    <p:nvPicPr>
                      <p:cNvPr id="0" name="图片 6257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8800" y="2132856"/>
                        <a:ext cx="10972800" cy="1384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479376" y="3184917"/>
            <a:ext cx="11161240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由于只有第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项和第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7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项系数最大，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558800" y="3881264"/>
          <a:ext cx="10972800" cy="217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713" name="文档" r:id="rId5" imgW="10979150" imgH="2180590" progId="Word.Document.12">
                  <p:embed/>
                </p:oleObj>
              </mc:Choice>
              <mc:Fallback>
                <p:oleObj name="文档" r:id="rId5" imgW="10979150" imgH="2180590" progId="Word.Document.12">
                  <p:embed/>
                  <p:pic>
                    <p:nvPicPr>
                      <p:cNvPr id="0" name="图片 62571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8800" y="3881264"/>
                        <a:ext cx="10972800" cy="217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/>
          <p:cNvSpPr/>
          <p:nvPr/>
        </p:nvSpPr>
        <p:spPr>
          <a:xfrm>
            <a:off x="479376" y="5894820"/>
            <a:ext cx="11161240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只能等于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12646" y="908720"/>
            <a:ext cx="10966708" cy="5188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反思感悟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二项式特定项的求解策略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确定二项式中的有关元素：一般是根据已知条件，列出等式，从而可解得所要求的二项式中的有关元素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确定二项展开式中的常数项：先写出其通项公式，令未知数的指数为零，从而确定项数，然后代入通项公式，即可确定常数项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求二项展开式中条件项的系数：先写出其通项公式，再由条件确定项数，然后代入通项公式求出此项的系数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(4)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确定二项展开式中的系数最大项或最小项：利用二项式系数的性质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58800" y="723900"/>
          <a:ext cx="109728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635" name="文档" r:id="rId1" imgW="10979150" imgH="2134870" progId="Word.Document.12">
                  <p:embed/>
                </p:oleObj>
              </mc:Choice>
              <mc:Fallback>
                <p:oleObj name="文档" r:id="rId1" imgW="10979150" imgH="2134870" progId="Word.Document.12">
                  <p:embed/>
                  <p:pic>
                    <p:nvPicPr>
                      <p:cNvPr id="0" name="图片 62363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58800" y="723900"/>
                        <a:ext cx="10972800" cy="213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返回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pic>
        <p:nvPicPr>
          <p:cNvPr id="610306" name="Picture 2" descr="7-7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863" y="578972"/>
            <a:ext cx="8908275" cy="58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79376" y="616124"/>
            <a:ext cx="110522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由题意得，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baseline="30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1 024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∴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展开式的通项为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58800" y="1799084"/>
            <a:ext cx="10972800" cy="2251348"/>
            <a:chOff x="558800" y="1799084"/>
            <a:chExt cx="10972800" cy="2251348"/>
          </a:xfrm>
        </p:grpSpPr>
        <p:graphicFrame>
          <p:nvGraphicFramePr>
            <p:cNvPr id="2" name="对象 1"/>
            <p:cNvGraphicFramePr>
              <a:graphicFrameLocks noChangeAspect="1"/>
            </p:cNvGraphicFramePr>
            <p:nvPr/>
          </p:nvGraphicFramePr>
          <p:xfrm>
            <a:off x="558800" y="1916832"/>
            <a:ext cx="10972800" cy="2133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6795" name="文档" r:id="rId1" imgW="10979150" imgH="2134870" progId="Word.Document.12">
                    <p:embed/>
                  </p:oleObj>
                </mc:Choice>
                <mc:Fallback>
                  <p:oleObj name="文档" r:id="rId1" imgW="10979150" imgH="2134870" progId="Word.Document.12">
                    <p:embed/>
                    <p:pic>
                      <p:nvPicPr>
                        <p:cNvPr id="0" name="图片 626794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558800" y="1916832"/>
                          <a:ext cx="10972800" cy="2133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对象 5"/>
            <p:cNvGraphicFramePr>
              <a:graphicFrameLocks noChangeAspect="1"/>
            </p:cNvGraphicFramePr>
            <p:nvPr/>
          </p:nvGraphicFramePr>
          <p:xfrm>
            <a:off x="5903888" y="1799084"/>
            <a:ext cx="1222921" cy="8696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6796" name="Equation" r:id="rId3" imgW="431800" imgH="304800" progId="Equation.DSMT4">
                    <p:embed/>
                  </p:oleObj>
                </mc:Choice>
                <mc:Fallback>
                  <p:oleObj name="Equation" r:id="rId3" imgW="431800" imgH="30480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03888" y="1799084"/>
                          <a:ext cx="1222921" cy="86963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组合 10"/>
          <p:cNvGrpSpPr/>
          <p:nvPr/>
        </p:nvGrpSpPr>
        <p:grpSpPr>
          <a:xfrm>
            <a:off x="504032" y="2726763"/>
            <a:ext cx="8139112" cy="1206293"/>
            <a:chOff x="504032" y="2726763"/>
            <a:chExt cx="8139112" cy="1206293"/>
          </a:xfrm>
        </p:grpSpPr>
        <p:graphicFrame>
          <p:nvGraphicFramePr>
            <p:cNvPr id="9" name="对象 8"/>
            <p:cNvGraphicFramePr>
              <a:graphicFrameLocks noChangeAspect="1"/>
            </p:cNvGraphicFramePr>
            <p:nvPr/>
          </p:nvGraphicFramePr>
          <p:xfrm>
            <a:off x="2122860" y="2726763"/>
            <a:ext cx="842454" cy="8696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6797" name="Equation" r:id="rId5" imgW="292100" imgH="304800" progId="Equation.DSMT4">
                    <p:embed/>
                  </p:oleObj>
                </mc:Choice>
                <mc:Fallback>
                  <p:oleObj name="Equation" r:id="rId5" imgW="292100" imgH="30480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22860" y="2726763"/>
                          <a:ext cx="842454" cy="86963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对象 9"/>
            <p:cNvGraphicFramePr>
              <a:graphicFrameLocks noChangeAspect="1"/>
            </p:cNvGraphicFramePr>
            <p:nvPr/>
          </p:nvGraphicFramePr>
          <p:xfrm>
            <a:off x="504032" y="3031356"/>
            <a:ext cx="8139112" cy="901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6798" name="文档" r:id="rId7" imgW="8126095" imgH="900430" progId="Word.Document.12">
                    <p:embed/>
                  </p:oleObj>
                </mc:Choice>
                <mc:Fallback>
                  <p:oleObj name="文档" r:id="rId7" imgW="8126095" imgH="900430" progId="Word.Document.12">
                    <p:embed/>
                    <p:pic>
                      <p:nvPicPr>
                        <p:cNvPr id="0" name="图片 626797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04032" y="3031356"/>
                          <a:ext cx="8139112" cy="901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520700" y="4785328"/>
          <a:ext cx="813911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799" name="文档" r:id="rId9" imgW="8126095" imgH="976630" progId="Word.Document.12">
                  <p:embed/>
                </p:oleObj>
              </mc:Choice>
              <mc:Fallback>
                <p:oleObj name="文档" r:id="rId9" imgW="8126095" imgH="976630" progId="Word.Document.12">
                  <p:embed/>
                  <p:pic>
                    <p:nvPicPr>
                      <p:cNvPr id="0" name="图片 62679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0700" y="4785328"/>
                        <a:ext cx="8139112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520700" y="3789040"/>
          <a:ext cx="813911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800" name="文档" r:id="rId11" imgW="8126095" imgH="990600" progId="Word.Document.12">
                  <p:embed/>
                </p:oleObj>
              </mc:Choice>
              <mc:Fallback>
                <p:oleObj name="文档" r:id="rId11" imgW="8126095" imgH="990600" progId="Word.Document.12">
                  <p:embed/>
                  <p:pic>
                    <p:nvPicPr>
                      <p:cNvPr id="0" name="图片 626799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20700" y="3789040"/>
                        <a:ext cx="8139112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58800" y="1704676"/>
          <a:ext cx="109728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779" name="文档" r:id="rId1" imgW="10979150" imgH="2134870" progId="Word.Document.12">
                  <p:embed/>
                </p:oleObj>
              </mc:Choice>
              <mc:Fallback>
                <p:oleObj name="文档" r:id="rId1" imgW="10979150" imgH="2134870" progId="Word.Document.12">
                  <p:embed/>
                  <p:pic>
                    <p:nvPicPr>
                      <p:cNvPr id="0" name="图片 62777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58800" y="1704676"/>
                        <a:ext cx="10972800" cy="213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479376" y="593352"/>
            <a:ext cx="1116124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i="1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的展开式中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项的系数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558800" y="2465560"/>
          <a:ext cx="109728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780" name="文档" r:id="rId3" imgW="10979150" imgH="2134870" progId="Word.Document.12">
                  <p:embed/>
                </p:oleObj>
              </mc:Choice>
              <mc:Fallback>
                <p:oleObj name="文档" r:id="rId3" imgW="10979150" imgH="2134870" progId="Word.Document.12">
                  <p:embed/>
                  <p:pic>
                    <p:nvPicPr>
                      <p:cNvPr id="0" name="图片 62777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8800" y="2465560"/>
                        <a:ext cx="10972800" cy="213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558800" y="3225328"/>
          <a:ext cx="109728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781" name="文档" r:id="rId5" imgW="10979150" imgH="2134870" progId="Word.Document.12">
                  <p:embed/>
                </p:oleObj>
              </mc:Choice>
              <mc:Fallback>
                <p:oleObj name="文档" r:id="rId5" imgW="10979150" imgH="2134870" progId="Word.Document.12">
                  <p:embed/>
                  <p:pic>
                    <p:nvPicPr>
                      <p:cNvPr id="0" name="图片 62778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8800" y="3225328"/>
                        <a:ext cx="10972800" cy="213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558800" y="3959696"/>
          <a:ext cx="109728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782" name="文档" r:id="rId7" imgW="10979150" imgH="2134870" progId="Word.Document.12">
                  <p:embed/>
                </p:oleObj>
              </mc:Choice>
              <mc:Fallback>
                <p:oleObj name="文档" r:id="rId7" imgW="10979150" imgH="2134870" progId="Word.Document.12">
                  <p:embed/>
                  <p:pic>
                    <p:nvPicPr>
                      <p:cNvPr id="0" name="图片 62778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8800" y="3959696"/>
                        <a:ext cx="10972800" cy="213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02431" y="974333"/>
            <a:ext cx="1118713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知识清单：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两个计数原理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排列与组合的综合应用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二项式定理及其应用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方法归纳：分类讨论、先选后排法、特殊元素优先安置法、捆绑法、插空法、赋值法等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常见误区：一是对于含至多、至少的问题思考不全面；二是特殊元素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位置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考虑不周；三是混淆二项式系数和项的系数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cxnSp>
        <p:nvCxnSpPr>
          <p:cNvPr id="6" name="肘形连接符 5"/>
          <p:cNvCxnSpPr/>
          <p:nvPr/>
        </p:nvCxnSpPr>
        <p:spPr>
          <a:xfrm rot="10800000" flipH="1" flipV="1">
            <a:off x="612766" y="439864"/>
            <a:ext cx="11062414" cy="324839"/>
          </a:xfrm>
          <a:prstGeom prst="bentConnector3">
            <a:avLst>
              <a:gd name="adj1" fmla="val -1893"/>
            </a:avLst>
          </a:prstGeom>
          <a:noFill/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sp>
        <p:nvSpPr>
          <p:cNvPr id="8" name="矩形 7"/>
          <p:cNvSpPr/>
          <p:nvPr/>
        </p:nvSpPr>
        <p:spPr>
          <a:xfrm>
            <a:off x="409285" y="592668"/>
            <a:ext cx="11256212" cy="1611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990683" y="226924"/>
            <a:ext cx="94714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kern="100" dirty="0">
                <a:latin typeface="微软雅黑" panose="020B0503020204020204" pitchFamily="34" charset="-122"/>
                <a:cs typeface="Times New Roman" panose="02020603050405020304" pitchFamily="18" charset="0"/>
              </a:rPr>
              <a:t>课堂小结</a:t>
            </a:r>
            <a:endParaRPr lang="zh-CN" altLang="en-US" sz="2800" b="1" kern="100" dirty="0">
              <a:latin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流程图: 离页连接符 9"/>
          <p:cNvSpPr/>
          <p:nvPr/>
        </p:nvSpPr>
        <p:spPr>
          <a:xfrm>
            <a:off x="624802" y="350729"/>
            <a:ext cx="189621" cy="333731"/>
          </a:xfrm>
          <a:prstGeom prst="flowChartOffpageConnector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algn="ctr" defTabSz="1219200"/>
            <a:endParaRPr lang="zh-CN" altLang="en-US" sz="2400" kern="0">
              <a:solidFill>
                <a:prstClr val="white"/>
              </a:solidFill>
              <a:latin typeface="Arial" panose="020B0604020202020204"/>
              <a:ea typeface="黑体" panose="02010609060101010101" charset="-122"/>
            </a:endParaRPr>
          </a:p>
        </p:txBody>
      </p:sp>
      <p:pic>
        <p:nvPicPr>
          <p:cNvPr id="12" name="返回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2449463"/>
            <a:ext cx="12192000" cy="1407556"/>
          </a:xfrm>
          <a:prstGeom prst="rect">
            <a:avLst/>
          </a:prstGeom>
          <a:solidFill>
            <a:schemeClr val="accent1">
              <a:lumMod val="7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708713" y="2636912"/>
            <a:ext cx="6774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800" b="1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随堂演练</a:t>
            </a:r>
            <a:endParaRPr lang="zh-CN" altLang="en-US" sz="4800" b="1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0" y="3645024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79376" y="1083710"/>
            <a:ext cx="112332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的展开式中，含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项的系数为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A.30  </a:t>
            </a:r>
            <a:r>
              <a:rPr lang="zh-CN" altLang="en-US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B.20 </a:t>
            </a:r>
            <a:r>
              <a:rPr lang="zh-CN" altLang="en-US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C.15  </a:t>
            </a:r>
            <a:r>
              <a:rPr lang="zh-CN" altLang="en-US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D.10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596900" y="2780928"/>
          <a:ext cx="10985500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00" name="文档" r:id="rId5" imgW="11141710" imgH="1388110" progId="Word.Document.12">
                  <p:embed/>
                </p:oleObj>
              </mc:Choice>
              <mc:Fallback>
                <p:oleObj name="文档" r:id="rId5" imgW="11141710" imgH="1388110" progId="Word.Document.12">
                  <p:embed/>
                  <p:pic>
                    <p:nvPicPr>
                      <p:cNvPr id="0" name="图片 60419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6900" y="2780928"/>
                        <a:ext cx="10985500" cy="1358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9"/>
          <p:cNvSpPr txBox="1"/>
          <p:nvPr/>
        </p:nvSpPr>
        <p:spPr>
          <a:xfrm>
            <a:off x="3411406" y="1708066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95300" y="44624"/>
          <a:ext cx="11112500" cy="262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229" name="文档" r:id="rId1" imgW="11276330" imgH="2665730" progId="Word.Document.12">
                  <p:embed/>
                </p:oleObj>
              </mc:Choice>
              <mc:Fallback>
                <p:oleObj name="文档" r:id="rId1" imgW="11276330" imgH="2665730" progId="Word.Document.12">
                  <p:embed/>
                  <p:pic>
                    <p:nvPicPr>
                      <p:cNvPr id="0" name="图片 60522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95300" y="44624"/>
                        <a:ext cx="11112500" cy="2628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9"/>
          <p:cNvSpPr txBox="1"/>
          <p:nvPr/>
        </p:nvSpPr>
        <p:spPr>
          <a:xfrm>
            <a:off x="250652" y="1403946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7368" y="2348880"/>
            <a:ext cx="112004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令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，得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令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121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122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495300" y="5111452"/>
          <a:ext cx="111125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230" name="文档" r:id="rId3" imgW="11428730" imgH="1527175" progId="Word.Document.12">
                  <p:embed/>
                </p:oleObj>
              </mc:Choice>
              <mc:Fallback>
                <p:oleObj name="文档" r:id="rId3" imgW="11428730" imgH="1527175" progId="Word.Document.12">
                  <p:embed/>
                  <p:pic>
                    <p:nvPicPr>
                      <p:cNvPr id="0" name="图片 60522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5300" y="5111452"/>
                        <a:ext cx="11112500" cy="148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51384" y="137840"/>
            <a:ext cx="110892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身穿红、黄两种颜色衣服的各有两人，身穿蓝色衣服的有一人，现将这五人排成一行，要求穿相同颜色衣服的人不能相邻，则不同的排法种数共有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A.24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B.28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种</a:t>
            </a:r>
            <a:r>
              <a:rPr lang="en-US" altLang="zh-CN" sz="1050" kern="100" dirty="0" smtClean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  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C.36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D.48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种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4" name="TextBox 19"/>
          <p:cNvSpPr txBox="1"/>
          <p:nvPr/>
        </p:nvSpPr>
        <p:spPr>
          <a:xfrm>
            <a:off x="5918076" y="2030666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51384" y="2929747"/>
            <a:ext cx="11089232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分类计数原理，按红红之间有蓝无蓝两类来分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631900" y="3717032"/>
          <a:ext cx="8139112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253" name="文档" r:id="rId5" imgW="8126095" imgH="1459230" progId="Word.Document.12">
                  <p:embed/>
                </p:oleObj>
              </mc:Choice>
              <mc:Fallback>
                <p:oleObj name="文档" r:id="rId5" imgW="8126095" imgH="1459230" progId="Word.Document.12">
                  <p:embed/>
                  <p:pic>
                    <p:nvPicPr>
                      <p:cNvPr id="0" name="图片 60625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1900" y="3717032"/>
                        <a:ext cx="8139112" cy="146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>
            <a:graphicFrameLocks noChangeAspect="1"/>
          </p:cNvGraphicFramePr>
          <p:nvPr/>
        </p:nvGraphicFramePr>
        <p:xfrm>
          <a:off x="631900" y="4411712"/>
          <a:ext cx="8139112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254" name="文档" r:id="rId7" imgW="8126095" imgH="1459230" progId="Word.Document.12">
                  <p:embed/>
                </p:oleObj>
              </mc:Choice>
              <mc:Fallback>
                <p:oleObj name="文档" r:id="rId7" imgW="8126095" imgH="1459230" progId="Word.Document.12">
                  <p:embed/>
                  <p:pic>
                    <p:nvPicPr>
                      <p:cNvPr id="0" name="图片 60625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1900" y="4411712"/>
                        <a:ext cx="8139112" cy="146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矩形 19"/>
          <p:cNvSpPr/>
          <p:nvPr/>
        </p:nvSpPr>
        <p:spPr>
          <a:xfrm>
            <a:off x="551384" y="5049837"/>
            <a:ext cx="11089232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因此，这五个人排成一行，穿相同颜色衣服的人不能相邻，则有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48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种排法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2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0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51384" y="548680"/>
            <a:ext cx="11089232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从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1,3,5,7,9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中任取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个数字，从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0,2,4,6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中任取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个数字，一共可以组成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个没有重复数字的四位数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用数字作答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23392" y="1176064"/>
            <a:ext cx="99257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1 260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623392" y="2137260"/>
          <a:ext cx="9377362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247" name="文档" r:id="rId5" imgW="9378950" imgH="902335" progId="Word.Document.12">
                  <p:embed/>
                </p:oleObj>
              </mc:Choice>
              <mc:Fallback>
                <p:oleObj name="文档" r:id="rId5" imgW="9378950" imgH="902335" progId="Word.Document.12">
                  <p:embed/>
                  <p:pic>
                    <p:nvPicPr>
                      <p:cNvPr id="0" name="图片 56224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3392" y="2137260"/>
                        <a:ext cx="9377362" cy="90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623392" y="3038960"/>
          <a:ext cx="9377362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248" name="文档" r:id="rId7" imgW="9378950" imgH="903605" progId="Word.Document.12">
                  <p:embed/>
                </p:oleObj>
              </mc:Choice>
              <mc:Fallback>
                <p:oleObj name="文档" r:id="rId7" imgW="9378950" imgH="903605" progId="Word.Document.12">
                  <p:embed/>
                  <p:pic>
                    <p:nvPicPr>
                      <p:cNvPr id="0" name="图片 56224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3392" y="3038960"/>
                        <a:ext cx="9377362" cy="90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矩形 13"/>
          <p:cNvSpPr/>
          <p:nvPr/>
        </p:nvSpPr>
        <p:spPr>
          <a:xfrm>
            <a:off x="551384" y="3735099"/>
            <a:ext cx="11089232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综上，四位数的个数为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720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540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1 260.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5" name="返回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9F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82662" y="2060345"/>
            <a:ext cx="11209337" cy="222335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/>
          <a:lstStyle/>
          <a:p>
            <a:pPr algn="ctr"/>
            <a:endParaRPr lang="zh-CN" altLang="en-US" sz="5400">
              <a:solidFill>
                <a:srgbClr val="F5C131">
                  <a:lumMod val="20000"/>
                  <a:lumOff val="8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9044890" y="1799381"/>
            <a:ext cx="2298700" cy="5059363"/>
          </a:xfrm>
          <a:custGeom>
            <a:avLst/>
            <a:gdLst>
              <a:gd name="T0" fmla="*/ 1448 w 1448"/>
              <a:gd name="T1" fmla="*/ 0 h 3187"/>
              <a:gd name="T2" fmla="*/ 1323 w 1448"/>
              <a:gd name="T3" fmla="*/ 0 h 3187"/>
              <a:gd name="T4" fmla="*/ 0 w 1448"/>
              <a:gd name="T5" fmla="*/ 3187 h 3187"/>
              <a:gd name="T6" fmla="*/ 121 w 1448"/>
              <a:gd name="T7" fmla="*/ 3187 h 3187"/>
              <a:gd name="T8" fmla="*/ 1448 w 1448"/>
              <a:gd name="T9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8" h="3187">
                <a:moveTo>
                  <a:pt x="1448" y="0"/>
                </a:moveTo>
                <a:lnTo>
                  <a:pt x="1323" y="0"/>
                </a:lnTo>
                <a:lnTo>
                  <a:pt x="0" y="3187"/>
                </a:lnTo>
                <a:lnTo>
                  <a:pt x="121" y="3187"/>
                </a:lnTo>
                <a:lnTo>
                  <a:pt x="1448" y="0"/>
                </a:lnTo>
                <a:close/>
              </a:path>
            </a:pathLst>
          </a:custGeom>
          <a:solidFill>
            <a:srgbClr val="2BA1CB">
              <a:alpha val="7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7"/>
          <p:cNvSpPr/>
          <p:nvPr/>
        </p:nvSpPr>
        <p:spPr bwMode="auto">
          <a:xfrm>
            <a:off x="8886245" y="-9526"/>
            <a:ext cx="2298700" cy="5059363"/>
          </a:xfrm>
          <a:custGeom>
            <a:avLst/>
            <a:gdLst>
              <a:gd name="T0" fmla="*/ 1448 w 1448"/>
              <a:gd name="T1" fmla="*/ 0 h 3187"/>
              <a:gd name="T2" fmla="*/ 1323 w 1448"/>
              <a:gd name="T3" fmla="*/ 0 h 3187"/>
              <a:gd name="T4" fmla="*/ 0 w 1448"/>
              <a:gd name="T5" fmla="*/ 3187 h 3187"/>
              <a:gd name="T6" fmla="*/ 121 w 1448"/>
              <a:gd name="T7" fmla="*/ 3187 h 3187"/>
              <a:gd name="T8" fmla="*/ 1448 w 1448"/>
              <a:gd name="T9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8" h="3187">
                <a:moveTo>
                  <a:pt x="1448" y="0"/>
                </a:moveTo>
                <a:lnTo>
                  <a:pt x="1323" y="0"/>
                </a:lnTo>
                <a:lnTo>
                  <a:pt x="0" y="3187"/>
                </a:lnTo>
                <a:lnTo>
                  <a:pt x="121" y="3187"/>
                </a:lnTo>
                <a:lnTo>
                  <a:pt x="1448" y="0"/>
                </a:ln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255955" y="2328244"/>
            <a:ext cx="4648455" cy="670088"/>
          </a:xfrm>
          <a:prstGeom prst="rect">
            <a:avLst/>
          </a:prstGeom>
        </p:spPr>
        <p:txBody>
          <a:bodyPr wrap="square" lIns="91410" tIns="45704" rIns="91410" bIns="45704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rPr>
              <a:t>本课结束</a:t>
            </a:r>
            <a:endParaRPr lang="zh-CN" alt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10" name="标题 1"/>
          <p:cNvSpPr txBox="1"/>
          <p:nvPr/>
        </p:nvSpPr>
        <p:spPr>
          <a:xfrm>
            <a:off x="1847528" y="3092009"/>
            <a:ext cx="7465308" cy="913055"/>
          </a:xfrm>
          <a:prstGeom prst="rect">
            <a:avLst/>
          </a:prstGeom>
        </p:spPr>
        <p:txBody>
          <a:bodyPr vert="horz" lIns="91412" tIns="45707" rIns="91412" bIns="4570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latin typeface="微软雅黑" panose="020B0503020204020204" pitchFamily="34" charset="-122"/>
              </a:rPr>
              <a:t>更多精彩内容请登录：</a:t>
            </a:r>
            <a:r>
              <a:rPr lang="en-US" altLang="zh-CN" sz="2700" b="1" dirty="0" smtClean="0">
                <a:latin typeface="微软雅黑" panose="020B0503020204020204" pitchFamily="34" charset="-122"/>
              </a:rPr>
              <a:t>www.xinjiaoyu.com</a:t>
            </a:r>
            <a:endParaRPr lang="zh-CN" altLang="en-US" sz="2700" b="1" dirty="0">
              <a:latin typeface="微软雅黑" panose="020B0503020204020204" pitchFamily="34" charset="-122"/>
            </a:endParaRPr>
          </a:p>
        </p:txBody>
      </p:sp>
      <p:sp>
        <p:nvSpPr>
          <p:cNvPr id="11" name="任意多边形 3"/>
          <p:cNvSpPr/>
          <p:nvPr/>
        </p:nvSpPr>
        <p:spPr>
          <a:xfrm>
            <a:off x="509901" y="395342"/>
            <a:ext cx="945521" cy="1046808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2449463"/>
            <a:ext cx="12192000" cy="1407556"/>
          </a:xfrm>
          <a:prstGeom prst="rect">
            <a:avLst/>
          </a:prstGeom>
          <a:solidFill>
            <a:schemeClr val="accent1">
              <a:lumMod val="7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13469" y="2636912"/>
            <a:ext cx="9765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zh-CN" sz="4800" b="1" dirty="0">
                <a:solidFill>
                  <a:prstClr val="black"/>
                </a:solidFill>
                <a:latin typeface="微软雅黑" panose="020B0503020204020204" pitchFamily="34" charset="-122"/>
              </a:rPr>
              <a:t>一、两个计数原理</a:t>
            </a:r>
            <a:endParaRPr lang="zh-CN" altLang="zh-CN" sz="4800" b="1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H="1">
            <a:off x="0" y="3645024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2431" y="548680"/>
            <a:ext cx="1118713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分类计数原理和分步计数原理是本章内容的学习基础，在进行计数过程中，常因分类不明导致增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漏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解，因此在解题中既要保证类与类的互斥性，又要关注总数的完备性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掌握两个计数原理，提升逻辑推理和数学运算素养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5380" y="679336"/>
            <a:ext cx="111612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>
                <a:solidFill>
                  <a:srgbClr val="0000F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现有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16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张不同的卡片，其中红色、黄色、蓝色、绿色卡片各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张，从中任取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张，要求这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张卡片不能是同一颜色，且绿色卡片至多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张，则不同的取法种数为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A.484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B.472</a:t>
            </a:r>
            <a:r>
              <a:rPr lang="en-US" altLang="zh-CN" sz="1050" kern="100" dirty="0" smtClean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   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C.252 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D.232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TextBox 19"/>
          <p:cNvSpPr txBox="1"/>
          <p:nvPr/>
        </p:nvSpPr>
        <p:spPr>
          <a:xfrm>
            <a:off x="2194868" y="2620020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636092" y="3599656"/>
          <a:ext cx="10501313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456" name="文档" r:id="rId1" imgW="10501630" imgH="2134870" progId="Word.Document.12">
                  <p:embed/>
                </p:oleObj>
              </mc:Choice>
              <mc:Fallback>
                <p:oleObj name="文档" r:id="rId1" imgW="10501630" imgH="2134870" progId="Word.Document.12">
                  <p:embed/>
                  <p:pic>
                    <p:nvPicPr>
                      <p:cNvPr id="0" name="图片 57145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36092" y="3599656"/>
                        <a:ext cx="10501313" cy="213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2431" y="893619"/>
            <a:ext cx="1118713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车间有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名工人，其中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名男工是钳工，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名女工是车工，另外两名老师傅既能当车工又能当钳工，现在要在这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名工人里选派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名钳工，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名车工修理一台机床，则有多少种选派方法？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93916" y="351647"/>
            <a:ext cx="1104670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方法一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设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代表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位老师傅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690563" y="1088132"/>
          <a:ext cx="8113712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40" name="文档" r:id="rId1" imgW="8171815" imgH="1050290" progId="Word.Document.12">
                  <p:embed/>
                </p:oleObj>
              </mc:Choice>
              <mc:Fallback>
                <p:oleObj name="文档" r:id="rId1" imgW="8171815" imgH="1050290" progId="Word.Document.12">
                  <p:embed/>
                  <p:pic>
                    <p:nvPicPr>
                      <p:cNvPr id="0" name="图片 57363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90563" y="1088132"/>
                        <a:ext cx="8113712" cy="1030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685800" y="1736204"/>
          <a:ext cx="108458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41" name="文档" r:id="rId3" imgW="11006455" imgH="1043940" progId="Word.Document.12">
                  <p:embed/>
                </p:oleObj>
              </mc:Choice>
              <mc:Fallback>
                <p:oleObj name="文档" r:id="rId3" imgW="11006455" imgH="1043940" progId="Word.Document.12">
                  <p:embed/>
                  <p:pic>
                    <p:nvPicPr>
                      <p:cNvPr id="0" name="图片 57364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1736204"/>
                        <a:ext cx="10845800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685800" y="2430884"/>
          <a:ext cx="108966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42" name="文档" r:id="rId5" imgW="11057890" imgH="1043940" progId="Word.Document.12">
                  <p:embed/>
                </p:oleObj>
              </mc:Choice>
              <mc:Fallback>
                <p:oleObj name="文档" r:id="rId5" imgW="11057890" imgH="1043940" progId="Word.Document.12">
                  <p:embed/>
                  <p:pic>
                    <p:nvPicPr>
                      <p:cNvPr id="0" name="图片 57364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5800" y="2430884"/>
                        <a:ext cx="10896600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685800" y="3104356"/>
          <a:ext cx="109347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43" name="文档" r:id="rId7" imgW="11097895" imgH="1184275" progId="Word.Document.12">
                  <p:embed/>
                </p:oleObj>
              </mc:Choice>
              <mc:Fallback>
                <p:oleObj name="文档" r:id="rId7" imgW="11097895" imgH="1184275" progId="Word.Document.12">
                  <p:embed/>
                  <p:pic>
                    <p:nvPicPr>
                      <p:cNvPr id="0" name="图片 57364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5800" y="3104356"/>
                        <a:ext cx="10934700" cy="11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685800" y="3824436"/>
          <a:ext cx="109474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44" name="文档" r:id="rId9" imgW="11109960" imgH="1185545" progId="Word.Document.12">
                  <p:embed/>
                </p:oleObj>
              </mc:Choice>
              <mc:Fallback>
                <p:oleObj name="文档" r:id="rId9" imgW="11109960" imgH="1185545" progId="Word.Document.12">
                  <p:embed/>
                  <p:pic>
                    <p:nvPicPr>
                      <p:cNvPr id="0" name="图片 57364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85800" y="3824436"/>
                        <a:ext cx="10947400" cy="11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584200" y="4472508"/>
          <a:ext cx="109474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45" name="文档" r:id="rId11" imgW="11109960" imgH="1185545" progId="Word.Document.12">
                  <p:embed/>
                </p:oleObj>
              </mc:Choice>
              <mc:Fallback>
                <p:oleObj name="文档" r:id="rId11" imgW="11109960" imgH="1185545" progId="Word.Document.12">
                  <p:embed/>
                  <p:pic>
                    <p:nvPicPr>
                      <p:cNvPr id="0" name="图片 573644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84200" y="4472508"/>
                        <a:ext cx="10947400" cy="11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584200" y="5153620"/>
          <a:ext cx="108077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46" name="文档" r:id="rId13" imgW="11109960" imgH="1189990" progId="Word.Document.12">
                  <p:embed/>
                </p:oleObj>
              </mc:Choice>
              <mc:Fallback>
                <p:oleObj name="文档" r:id="rId13" imgW="11109960" imgH="1189990" progId="Word.Document.12">
                  <p:embed/>
                  <p:pic>
                    <p:nvPicPr>
                      <p:cNvPr id="0" name="图片 573645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84200" y="5153620"/>
                        <a:ext cx="10807700" cy="115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MH" val="20150816225314"/>
  <p:tag name="MH_LIBRARY" val="GRAPHIC"/>
  <p:tag name="MH_TYPE" val="SubTitle"/>
  <p:tag name="MH_ORDER" val="1"/>
</p:tagLst>
</file>

<file path=ppt/tags/tag2.xml><?xml version="1.0" encoding="utf-8"?>
<p:tagLst xmlns:p="http://schemas.openxmlformats.org/presentationml/2006/main">
  <p:tag name="MH" val="20150816225314"/>
  <p:tag name="MH_LIBRARY" val="GRAPHIC"/>
  <p:tag name="MH_TYPE" val="SubTitle"/>
  <p:tag name="MH_ORDER" val="1"/>
</p:tagLst>
</file>

<file path=ppt/tags/tag3.xml><?xml version="1.0" encoding="utf-8"?>
<p:tagLst xmlns:p="http://schemas.openxmlformats.org/presentationml/2006/main">
  <p:tag name="MH" val="20150816225314"/>
  <p:tag name="MH_LIBRARY" val="GRAPHIC"/>
  <p:tag name="MH_TYPE" val="SubTitle"/>
  <p:tag name="MH_ORDER" val="1"/>
</p:tagLst>
</file>

<file path=ppt/tags/tag4.xml><?xml version="1.0" encoding="utf-8"?>
<p:tagLst xmlns:p="http://schemas.openxmlformats.org/presentationml/2006/main">
  <p:tag name="MH" val="20150816225314"/>
  <p:tag name="MH_LIBRARY" val="GRAPHIC"/>
  <p:tag name="MH_TYPE" val="SubTitle"/>
  <p:tag name="MH_ORDER" val="1"/>
</p:tagLst>
</file>

<file path=ppt/tags/tag5.xml><?xml version="1.0" encoding="utf-8"?>
<p:tagLst xmlns:p="http://schemas.openxmlformats.org/presentationml/2006/main">
  <p:tag name="MH" val="20150816225314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1_Office 主题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3675</Words>
  <Application>WPS 演示</Application>
  <PresentationFormat>宽屏</PresentationFormat>
  <Paragraphs>249</Paragraphs>
  <Slides>48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71</vt:i4>
      </vt:variant>
      <vt:variant>
        <vt:lpstr>幻灯片标题</vt:lpstr>
      </vt:variant>
      <vt:variant>
        <vt:i4>48</vt:i4>
      </vt:variant>
    </vt:vector>
  </HeadingPairs>
  <TitlesOfParts>
    <vt:vector size="137" baseType="lpstr">
      <vt:lpstr>Arial</vt:lpstr>
      <vt:lpstr>宋体</vt:lpstr>
      <vt:lpstr>Wingdings</vt:lpstr>
      <vt:lpstr>微软雅黑</vt:lpstr>
      <vt:lpstr>Times New Roman</vt:lpstr>
      <vt:lpstr>明黑</vt:lpstr>
      <vt:lpstr>黑体</vt:lpstr>
      <vt:lpstr>Calibri</vt:lpstr>
      <vt:lpstr>方正中等线简体</vt:lpstr>
      <vt:lpstr>Courier New</vt:lpstr>
      <vt:lpstr>华文细黑</vt:lpstr>
      <vt:lpstr>Arial Unicode MS</vt:lpstr>
      <vt:lpstr>Arial</vt:lpstr>
      <vt:lpstr>Broadway</vt:lpstr>
      <vt:lpstr>楷体</vt:lpstr>
      <vt:lpstr>经典繁仿黑</vt:lpstr>
      <vt:lpstr>细等线拼音字体</vt:lpstr>
      <vt:lpstr>1_Office 主题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木鸟飞²⁰¹⁸</cp:lastModifiedBy>
  <cp:revision>1028</cp:revision>
  <dcterms:created xsi:type="dcterms:W3CDTF">2019-11-13T09:14:00Z</dcterms:created>
  <dcterms:modified xsi:type="dcterms:W3CDTF">2022-02-18T13:51:27Z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C102C0608020487E8249DB216A42B65A</vt:lpwstr>
  </property>
  <property fmtid="{D5CDD505-2E9C-101B-9397-08002B2CF9AE}" pid="3" name="KSOProductBuildVer">
    <vt:lpwstr>2052-11.1.0.11116</vt:lpwstr>
  </property>
</Properties>
</file>