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59"/>
  </p:handoutMasterIdLst>
  <p:sldIdLst>
    <p:sldId id="592" r:id="rId3"/>
    <p:sldId id="624" r:id="rId4"/>
    <p:sldId id="628" r:id="rId6"/>
    <p:sldId id="629" r:id="rId7"/>
    <p:sldId id="625" r:id="rId8"/>
    <p:sldId id="643" r:id="rId9"/>
    <p:sldId id="576" r:id="rId10"/>
    <p:sldId id="713" r:id="rId11"/>
    <p:sldId id="725" r:id="rId12"/>
    <p:sldId id="773" r:id="rId13"/>
    <p:sldId id="774" r:id="rId14"/>
    <p:sldId id="727" r:id="rId15"/>
    <p:sldId id="714" r:id="rId16"/>
    <p:sldId id="730" r:id="rId17"/>
    <p:sldId id="626" r:id="rId18"/>
    <p:sldId id="599" r:id="rId19"/>
    <p:sldId id="605" r:id="rId20"/>
    <p:sldId id="792" r:id="rId21"/>
    <p:sldId id="757" r:id="rId22"/>
    <p:sldId id="775" r:id="rId23"/>
    <p:sldId id="758" r:id="rId24"/>
    <p:sldId id="733" r:id="rId25"/>
    <p:sldId id="776" r:id="rId26"/>
    <p:sldId id="793" r:id="rId27"/>
    <p:sldId id="794" r:id="rId28"/>
    <p:sldId id="777" r:id="rId29"/>
    <p:sldId id="781" r:id="rId30"/>
    <p:sldId id="780" r:id="rId31"/>
    <p:sldId id="795" r:id="rId32"/>
    <p:sldId id="782" r:id="rId33"/>
    <p:sldId id="783" r:id="rId34"/>
    <p:sldId id="778" r:id="rId35"/>
    <p:sldId id="779" r:id="rId36"/>
    <p:sldId id="692" r:id="rId37"/>
    <p:sldId id="627" r:id="rId38"/>
    <p:sldId id="609" r:id="rId39"/>
    <p:sldId id="613" r:id="rId40"/>
    <p:sldId id="784" r:id="rId41"/>
    <p:sldId id="786" r:id="rId42"/>
    <p:sldId id="787" r:id="rId43"/>
    <p:sldId id="785" r:id="rId44"/>
    <p:sldId id="715" r:id="rId45"/>
    <p:sldId id="743" r:id="rId46"/>
    <p:sldId id="666" r:id="rId47"/>
    <p:sldId id="760" r:id="rId48"/>
    <p:sldId id="788" r:id="rId49"/>
    <p:sldId id="789" r:id="rId50"/>
    <p:sldId id="270" r:id="rId51"/>
    <p:sldId id="291" r:id="rId52"/>
    <p:sldId id="305" r:id="rId53"/>
    <p:sldId id="292" r:id="rId54"/>
    <p:sldId id="790" r:id="rId55"/>
    <p:sldId id="293" r:id="rId56"/>
    <p:sldId id="791" r:id="rId57"/>
    <p:sldId id="593" r:id="rId5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BCD6"/>
    <a:srgbClr val="34AAD3"/>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6318" autoAdjust="0"/>
  </p:normalViewPr>
  <p:slideViewPr>
    <p:cSldViewPr>
      <p:cViewPr varScale="1">
        <p:scale>
          <a:sx n="113" d="100"/>
          <a:sy n="113" d="100"/>
        </p:scale>
        <p:origin x="138"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4" Type="http://schemas.openxmlformats.org/officeDocument/2006/relationships/image" Target="../media/image31.emf"/><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7.emf"/><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5" Type="http://schemas.openxmlformats.org/officeDocument/2006/relationships/image" Target="../media/image40.emf"/><Relationship Id="rId4" Type="http://schemas.openxmlformats.org/officeDocument/2006/relationships/image" Target="../media/image39.emf"/><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27.emf"/><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21.emf"/><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9">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package" Target="../embeddings/Document3.docx"/><Relationship Id="rId4" Type="http://schemas.openxmlformats.org/officeDocument/2006/relationships/image" Target="../media/image6.emf"/><Relationship Id="rId3" Type="http://schemas.openxmlformats.org/officeDocument/2006/relationships/package" Target="../embeddings/Document2.docx"/><Relationship Id="rId2" Type="http://schemas.openxmlformats.org/officeDocument/2006/relationships/image" Target="../media/image5.emf"/><Relationship Id="rId1" Type="http://schemas.openxmlformats.org/officeDocument/2006/relationships/package" Target="../embeddings/Document1.doc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14.xml"/><Relationship Id="rId6" Type="http://schemas.openxmlformats.org/officeDocument/2006/relationships/image" Target="../media/image10.emf"/><Relationship Id="rId5" Type="http://schemas.openxmlformats.org/officeDocument/2006/relationships/package" Target="../embeddings/Document6.docx"/><Relationship Id="rId4" Type="http://schemas.openxmlformats.org/officeDocument/2006/relationships/image" Target="../media/image9.emf"/><Relationship Id="rId3" Type="http://schemas.openxmlformats.org/officeDocument/2006/relationships/package" Target="../embeddings/Document5.docx"/><Relationship Id="rId2" Type="http://schemas.openxmlformats.org/officeDocument/2006/relationships/image" Target="../media/image8.emf"/><Relationship Id="rId1" Type="http://schemas.openxmlformats.org/officeDocument/2006/relationships/package" Target="../embeddings/Document4.docx"/></Relationships>
</file>

<file path=ppt/slides/_rels/slide14.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2.png"/><Relationship Id="rId3" Type="http://schemas.openxmlformats.org/officeDocument/2006/relationships/slide" Target="slide2.xml"/><Relationship Id="rId2" Type="http://schemas.openxmlformats.org/officeDocument/2006/relationships/image" Target="../media/image11.emf"/><Relationship Id="rId1" Type="http://schemas.openxmlformats.org/officeDocument/2006/relationships/package" Target="../embeddings/Document7.docx"/></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2.xml"/><Relationship Id="rId4" Type="http://schemas.openxmlformats.org/officeDocument/2006/relationships/image" Target="../media/image15.emf"/><Relationship Id="rId3" Type="http://schemas.openxmlformats.org/officeDocument/2006/relationships/package" Target="../embeddings/Document9.docx"/><Relationship Id="rId2" Type="http://schemas.openxmlformats.org/officeDocument/2006/relationships/image" Target="../media/image14.emf"/><Relationship Id="rId1" Type="http://schemas.openxmlformats.org/officeDocument/2006/relationships/package" Target="../embeddings/Document8.docx"/></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3.xml"/><Relationship Id="rId4" Type="http://schemas.openxmlformats.org/officeDocument/2006/relationships/image" Target="../media/image17.emf"/><Relationship Id="rId3" Type="http://schemas.openxmlformats.org/officeDocument/2006/relationships/package" Target="../embeddings/Document11.docx"/><Relationship Id="rId2" Type="http://schemas.openxmlformats.org/officeDocument/2006/relationships/image" Target="../media/image16.emf"/><Relationship Id="rId1" Type="http://schemas.openxmlformats.org/officeDocument/2006/relationships/package" Target="../embeddings/Document10.docx"/></Relationships>
</file>

<file path=ppt/slides/_rels/slide2.xml.rels><?xml version="1.0" encoding="UTF-8" standalone="yes"?>
<Relationships xmlns="http://schemas.openxmlformats.org/package/2006/relationships"><Relationship Id="rId9" Type="http://schemas.openxmlformats.org/officeDocument/2006/relationships/slide" Target="slide48.xml"/><Relationship Id="rId8" Type="http://schemas.openxmlformats.org/officeDocument/2006/relationships/tags" Target="../tags/tag4.xml"/><Relationship Id="rId7" Type="http://schemas.openxmlformats.org/officeDocument/2006/relationships/slide" Target="slide3.xml"/><Relationship Id="rId6" Type="http://schemas.openxmlformats.org/officeDocument/2006/relationships/tags" Target="../tags/tag3.xml"/><Relationship Id="rId5" Type="http://schemas.openxmlformats.org/officeDocument/2006/relationships/slide" Target="slide35.xml"/><Relationship Id="rId4" Type="http://schemas.openxmlformats.org/officeDocument/2006/relationships/tags" Target="../tags/tag2.xml"/><Relationship Id="rId3" Type="http://schemas.openxmlformats.org/officeDocument/2006/relationships/slide" Target="slide15.xml"/><Relationship Id="rId2" Type="http://schemas.openxmlformats.org/officeDocument/2006/relationships/tags" Target="../tags/tag1.xml"/><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tags" Target="../tags/tag5.xml"/><Relationship Id="rId1" Type="http://schemas.openxmlformats.org/officeDocument/2006/relationships/slide" Target="slide5.xml"/></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15.emf"/><Relationship Id="rId3" Type="http://schemas.openxmlformats.org/officeDocument/2006/relationships/package" Target="../embeddings/Document13.docx"/><Relationship Id="rId2" Type="http://schemas.openxmlformats.org/officeDocument/2006/relationships/image" Target="../media/image14.emf"/><Relationship Id="rId1" Type="http://schemas.openxmlformats.org/officeDocument/2006/relationships/package" Target="../embeddings/Document12.docx"/></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1.emf"/><Relationship Id="rId7" Type="http://schemas.openxmlformats.org/officeDocument/2006/relationships/package" Target="../embeddings/Document17.docx"/><Relationship Id="rId6" Type="http://schemas.openxmlformats.org/officeDocument/2006/relationships/image" Target="../media/image20.emf"/><Relationship Id="rId5" Type="http://schemas.openxmlformats.org/officeDocument/2006/relationships/package" Target="../embeddings/Document16.docx"/><Relationship Id="rId4" Type="http://schemas.openxmlformats.org/officeDocument/2006/relationships/image" Target="../media/image19.emf"/><Relationship Id="rId3" Type="http://schemas.openxmlformats.org/officeDocument/2006/relationships/package" Target="../embeddings/Document15.docx"/><Relationship Id="rId2" Type="http://schemas.openxmlformats.org/officeDocument/2006/relationships/image" Target="../media/image18.emf"/><Relationship Id="rId10" Type="http://schemas.openxmlformats.org/officeDocument/2006/relationships/vmlDrawing" Target="../drawings/vmlDrawing7.vml"/><Relationship Id="rId1" Type="http://schemas.openxmlformats.org/officeDocument/2006/relationships/package" Target="../embeddings/Document14.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24.xml.rels><?xml version="1.0" encoding="UTF-8" standalone="yes"?>
<Relationships xmlns="http://schemas.openxmlformats.org/package/2006/relationships"><Relationship Id="rId6" Type="http://schemas.openxmlformats.org/officeDocument/2006/relationships/vmlDrawing" Target="../drawings/vmlDrawing8.vml"/><Relationship Id="rId5" Type="http://schemas.openxmlformats.org/officeDocument/2006/relationships/slideLayout" Target="../slideLayouts/slideLayout1.xml"/><Relationship Id="rId4" Type="http://schemas.openxmlformats.org/officeDocument/2006/relationships/image" Target="../media/image24.emf"/><Relationship Id="rId3" Type="http://schemas.openxmlformats.org/officeDocument/2006/relationships/package" Target="../embeddings/Document19.docx"/><Relationship Id="rId2" Type="http://schemas.openxmlformats.org/officeDocument/2006/relationships/image" Target="../media/image23.emf"/><Relationship Id="rId1" Type="http://schemas.openxmlformats.org/officeDocument/2006/relationships/package" Target="../embeddings/Document18.docx"/></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9.vml"/><Relationship Id="rId7"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package" Target="../embeddings/Document22.docx"/><Relationship Id="rId4" Type="http://schemas.openxmlformats.org/officeDocument/2006/relationships/image" Target="../media/image26.emf"/><Relationship Id="rId3" Type="http://schemas.openxmlformats.org/officeDocument/2006/relationships/package" Target="../embeddings/Document21.docx"/><Relationship Id="rId2" Type="http://schemas.openxmlformats.org/officeDocument/2006/relationships/image" Target="../media/image25.emf"/><Relationship Id="rId1" Type="http://schemas.openxmlformats.org/officeDocument/2006/relationships/package" Target="../embeddings/Document20.docx"/></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31.emf"/><Relationship Id="rId7" Type="http://schemas.openxmlformats.org/officeDocument/2006/relationships/package" Target="../embeddings/Document26.docx"/><Relationship Id="rId6" Type="http://schemas.openxmlformats.org/officeDocument/2006/relationships/image" Target="../media/image30.emf"/><Relationship Id="rId5" Type="http://schemas.openxmlformats.org/officeDocument/2006/relationships/package" Target="../embeddings/Document25.docx"/><Relationship Id="rId4" Type="http://schemas.openxmlformats.org/officeDocument/2006/relationships/image" Target="../media/image29.emf"/><Relationship Id="rId3" Type="http://schemas.openxmlformats.org/officeDocument/2006/relationships/package" Target="../embeddings/Document24.docx"/><Relationship Id="rId2" Type="http://schemas.openxmlformats.org/officeDocument/2006/relationships/image" Target="../media/image28.emf"/><Relationship Id="rId10" Type="http://schemas.openxmlformats.org/officeDocument/2006/relationships/vmlDrawing" Target="../drawings/vmlDrawing10.vml"/><Relationship Id="rId1" Type="http://schemas.openxmlformats.org/officeDocument/2006/relationships/package" Target="../embeddings/Document23.docx"/></Relationships>
</file>

<file path=ppt/slides/_rels/slide27.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3.xml"/><Relationship Id="rId4" Type="http://schemas.openxmlformats.org/officeDocument/2006/relationships/image" Target="../media/image33.emf"/><Relationship Id="rId3" Type="http://schemas.openxmlformats.org/officeDocument/2006/relationships/package" Target="../embeddings/Document28.docx"/><Relationship Id="rId2" Type="http://schemas.openxmlformats.org/officeDocument/2006/relationships/image" Target="../media/image32.emf"/><Relationship Id="rId1" Type="http://schemas.openxmlformats.org/officeDocument/2006/relationships/package" Target="../embeddings/Document27.docx"/></Relationships>
</file>

<file path=ppt/slides/_rels/slide28.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package" Target="../embeddings/Document31.docx"/><Relationship Id="rId4" Type="http://schemas.openxmlformats.org/officeDocument/2006/relationships/image" Target="../media/image23.emf"/><Relationship Id="rId3" Type="http://schemas.openxmlformats.org/officeDocument/2006/relationships/package" Target="../embeddings/Document30.docx"/><Relationship Id="rId2" Type="http://schemas.openxmlformats.org/officeDocument/2006/relationships/image" Target="../media/image34.emf"/><Relationship Id="rId1" Type="http://schemas.openxmlformats.org/officeDocument/2006/relationships/package" Target="../embeddings/Document29.docx"/></Relationships>
</file>

<file path=ppt/slides/_rels/slide29.xml.rels><?xml version="1.0" encoding="UTF-8" standalone="yes"?>
<Relationships xmlns="http://schemas.openxmlformats.org/package/2006/relationships"><Relationship Id="rId8" Type="http://schemas.openxmlformats.org/officeDocument/2006/relationships/vmlDrawing" Target="../drawings/vmlDrawing13.vml"/><Relationship Id="rId7"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package" Target="../embeddings/Document34.docx"/><Relationship Id="rId4" Type="http://schemas.openxmlformats.org/officeDocument/2006/relationships/image" Target="../media/image27.emf"/><Relationship Id="rId3" Type="http://schemas.openxmlformats.org/officeDocument/2006/relationships/package" Target="../embeddings/Document33.docx"/><Relationship Id="rId2" Type="http://schemas.openxmlformats.org/officeDocument/2006/relationships/image" Target="../media/image25.emf"/><Relationship Id="rId1" Type="http://schemas.openxmlformats.org/officeDocument/2006/relationships/package" Target="../embeddings/Document32.doc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package" Target="../embeddings/Document39.docx"/><Relationship Id="rId8" Type="http://schemas.openxmlformats.org/officeDocument/2006/relationships/image" Target="../media/image39.emf"/><Relationship Id="rId7" Type="http://schemas.openxmlformats.org/officeDocument/2006/relationships/package" Target="../embeddings/Document38.docx"/><Relationship Id="rId6" Type="http://schemas.openxmlformats.org/officeDocument/2006/relationships/image" Target="../media/image38.emf"/><Relationship Id="rId5" Type="http://schemas.openxmlformats.org/officeDocument/2006/relationships/package" Target="../embeddings/Document37.docx"/><Relationship Id="rId4" Type="http://schemas.openxmlformats.org/officeDocument/2006/relationships/image" Target="../media/image37.emf"/><Relationship Id="rId3" Type="http://schemas.openxmlformats.org/officeDocument/2006/relationships/package" Target="../embeddings/Document36.docx"/><Relationship Id="rId2" Type="http://schemas.openxmlformats.org/officeDocument/2006/relationships/image" Target="../media/image36.emf"/><Relationship Id="rId12" Type="http://schemas.openxmlformats.org/officeDocument/2006/relationships/vmlDrawing" Target="../drawings/vmlDrawing14.vml"/><Relationship Id="rId11" Type="http://schemas.openxmlformats.org/officeDocument/2006/relationships/slideLayout" Target="../slideLayouts/slideLayout3.xml"/><Relationship Id="rId10" Type="http://schemas.openxmlformats.org/officeDocument/2006/relationships/image" Target="../media/image40.emf"/><Relationship Id="rId1" Type="http://schemas.openxmlformats.org/officeDocument/2006/relationships/package" Target="../embeddings/Document35.docx"/></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15.vml"/><Relationship Id="rId5" Type="http://schemas.openxmlformats.org/officeDocument/2006/relationships/slideLayout" Target="../slideLayouts/slideLayout1.xml"/><Relationship Id="rId4" Type="http://schemas.openxmlformats.org/officeDocument/2006/relationships/image" Target="../media/image24.emf"/><Relationship Id="rId3" Type="http://schemas.openxmlformats.org/officeDocument/2006/relationships/package" Target="../embeddings/Document41.docx"/><Relationship Id="rId2" Type="http://schemas.openxmlformats.org/officeDocument/2006/relationships/image" Target="../media/image23.emf"/><Relationship Id="rId1" Type="http://schemas.openxmlformats.org/officeDocument/2006/relationships/package" Target="../embeddings/Document40.docx"/></Relationships>
</file>

<file path=ppt/slides/_rels/slide33.xml.rels><?xml version="1.0" encoding="UTF-8" standalone="yes"?>
<Relationships xmlns="http://schemas.openxmlformats.org/package/2006/relationships"><Relationship Id="rId8" Type="http://schemas.openxmlformats.org/officeDocument/2006/relationships/vmlDrawing" Target="../drawings/vmlDrawing16.vml"/><Relationship Id="rId7"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package" Target="../embeddings/Document44.docx"/><Relationship Id="rId4" Type="http://schemas.openxmlformats.org/officeDocument/2006/relationships/image" Target="../media/image27.emf"/><Relationship Id="rId3" Type="http://schemas.openxmlformats.org/officeDocument/2006/relationships/package" Target="../embeddings/Document43.docx"/><Relationship Id="rId2" Type="http://schemas.openxmlformats.org/officeDocument/2006/relationships/image" Target="../media/image25.emf"/><Relationship Id="rId1" Type="http://schemas.openxmlformats.org/officeDocument/2006/relationships/package" Target="../embeddings/Document42.docx"/></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png"/><Relationship Id="rId1" Type="http://schemas.openxmlformats.org/officeDocument/2006/relationships/slide" Target="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 Target="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2.xml"/><Relationship Id="rId2" Type="http://schemas.openxmlformats.org/officeDocument/2006/relationships/image" Target="../media/image43.emf"/><Relationship Id="rId1" Type="http://schemas.openxmlformats.org/officeDocument/2006/relationships/package" Target="../embeddings/Document45.docx"/></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3.xml"/><Relationship Id="rId2" Type="http://schemas.openxmlformats.org/officeDocument/2006/relationships/image" Target="../media/image44.emf"/><Relationship Id="rId1" Type="http://schemas.openxmlformats.org/officeDocument/2006/relationships/package" Target="../embeddings/Document46.docx"/></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2.xml"/><Relationship Id="rId2" Type="http://schemas.openxmlformats.org/officeDocument/2006/relationships/image" Target="../media/image45.emf"/><Relationship Id="rId1" Type="http://schemas.openxmlformats.org/officeDocument/2006/relationships/package" Target="../embeddings/Document47.docx"/></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1.xml"/><Relationship Id="rId2" Type="http://schemas.openxmlformats.org/officeDocument/2006/relationships/image" Target="../media/image46.emf"/><Relationship Id="rId1" Type="http://schemas.openxmlformats.org/officeDocument/2006/relationships/package" Target="../embeddings/Document48.docx"/></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4.xml"/><Relationship Id="rId2" Type="http://schemas.openxmlformats.org/officeDocument/2006/relationships/image" Target="../media/image47.emf"/><Relationship Id="rId1" Type="http://schemas.openxmlformats.org/officeDocument/2006/relationships/package" Target="../embeddings/Document49.docx"/></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vmlDrawing" Target="../drawings/vmlDrawing22.vml"/><Relationship Id="rId7"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49.emf"/><Relationship Id="rId3" Type="http://schemas.openxmlformats.org/officeDocument/2006/relationships/package" Target="../embeddings/Document51.docx"/><Relationship Id="rId2" Type="http://schemas.openxmlformats.org/officeDocument/2006/relationships/image" Target="../media/image48.emf"/><Relationship Id="rId1" Type="http://schemas.openxmlformats.org/officeDocument/2006/relationships/package" Target="../embeddings/Document50.docx"/></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slide" Target="slide53.xml"/><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 Target="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slide" Target="slide53.xml"/><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 Target="slide49.xml"/></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slide" Target="slide53.xml"/><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 Target="slide49.xml"/></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slide" Target="slide53.xml"/><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 Target="slide49.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slide" Target="slide53.xml"/><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 Target="slide49.xml"/></Relationships>
</file>

<file path=ppt/slides/_rels/slide54.xml.rels><?xml version="1.0" encoding="UTF-8" standalone="yes"?>
<Relationships xmlns="http://schemas.openxmlformats.org/package/2006/relationships"><Relationship Id="rId9" Type="http://schemas.openxmlformats.org/officeDocument/2006/relationships/package" Target="../embeddings/Document53.docx"/><Relationship Id="rId8" Type="http://schemas.openxmlformats.org/officeDocument/2006/relationships/image" Target="../media/image52.emf"/><Relationship Id="rId7" Type="http://schemas.openxmlformats.org/officeDocument/2006/relationships/package" Target="../embeddings/Document52.docx"/><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slide" Target="slide53.xml"/><Relationship Id="rId3" Type="http://schemas.openxmlformats.org/officeDocument/2006/relationships/slide" Target="slide51.xml"/><Relationship Id="rId2" Type="http://schemas.openxmlformats.org/officeDocument/2006/relationships/slide" Target="slide50.xml"/><Relationship Id="rId12" Type="http://schemas.openxmlformats.org/officeDocument/2006/relationships/vmlDrawing" Target="../drawings/vmlDrawing23.vml"/><Relationship Id="rId11" Type="http://schemas.openxmlformats.org/officeDocument/2006/relationships/slideLayout" Target="../slideLayouts/slideLayout3.xml"/><Relationship Id="rId10" Type="http://schemas.openxmlformats.org/officeDocument/2006/relationships/image" Target="../media/image53.emf"/><Relationship Id="rId1" Type="http://schemas.openxmlformats.org/officeDocument/2006/relationships/slide" Target="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698875" y="-9525"/>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7811023" cy="904799"/>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zh-CN" altLang="zh-CN" sz="4500" b="1" dirty="0">
                <a:solidFill>
                  <a:schemeClr val="bg1"/>
                </a:solidFill>
                <a:latin typeface="微软雅黑" panose="020B0503020204020204" pitchFamily="34" charset="-122"/>
              </a:rPr>
              <a:t>章末复习课</a:t>
            </a:r>
            <a:endParaRPr lang="zh-CN" altLang="zh-CN" sz="4500" b="1" dirty="0">
              <a:solidFill>
                <a:schemeClr val="bg1"/>
              </a:solidFill>
              <a:latin typeface="微软雅黑" panose="020B0503020204020204" pitchFamily="34" charset="-122"/>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10" name="矩形 9"/>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smtClean="0">
                <a:solidFill>
                  <a:schemeClr val="bg1"/>
                </a:solidFill>
                <a:latin typeface="微软雅黑" panose="020B0503020204020204" pitchFamily="34" charset="-122"/>
                <a:cs typeface="Times New Roman" panose="02020603050405020304" pitchFamily="18" charset="0"/>
              </a:rPr>
              <a:t>9</a:t>
            </a:r>
            <a:r>
              <a:rPr lang="zh-CN" altLang="zh-CN" sz="2400" dirty="0" smtClean="0">
                <a:solidFill>
                  <a:schemeClr val="bg1"/>
                </a:solidFill>
                <a:latin typeface="微软雅黑" panose="020B0503020204020204" pitchFamily="34" charset="-122"/>
                <a:cs typeface="Times New Roman" panose="02020603050405020304" pitchFamily="18" charset="0"/>
              </a:rPr>
              <a:t>章</a:t>
            </a:r>
            <a:r>
              <a:rPr lang="zh-CN" altLang="zh-CN" sz="2400" smtClean="0">
                <a:solidFill>
                  <a:schemeClr val="bg1"/>
                </a:solidFill>
                <a:latin typeface="微软雅黑" panose="020B0503020204020204" pitchFamily="34" charset="-122"/>
                <a:cs typeface="Times New Roman" panose="02020603050405020304" pitchFamily="18" charset="0"/>
              </a:rPr>
              <a:t>　</a:t>
            </a:r>
            <a:r>
              <a:rPr lang="zh-CN" altLang="en-US" sz="2400" smtClean="0">
                <a:solidFill>
                  <a:schemeClr val="bg1"/>
                </a:solidFill>
                <a:latin typeface="微软雅黑" panose="020B0503020204020204" pitchFamily="34" charset="-122"/>
                <a:cs typeface="Times New Roman" panose="02020603050405020304" pitchFamily="18" charset="0"/>
              </a:rPr>
              <a:t>统　计</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7" name="文本框 6"/>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822048"/>
            <a:ext cx="11187139"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在一次试验中，测得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的四组值分别为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的相关系数为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5109154" y="1607693"/>
            <a:ext cx="723275"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1</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623392" y="692696"/>
          <a:ext cx="9309100" cy="1417638"/>
        </p:xfrm>
        <a:graphic>
          <a:graphicData uri="http://schemas.openxmlformats.org/presentationml/2006/ole">
            <mc:AlternateContent xmlns:mc="http://schemas.openxmlformats.org/markup-compatibility/2006">
              <mc:Choice xmlns:v="urn:schemas-microsoft-com:vml" Requires="v">
                <p:oleObj spid="_x0000_s629832" name="文档" r:id="rId1" imgW="9310370" imgH="1418590" progId="Word.Document.12">
                  <p:embed/>
                </p:oleObj>
              </mc:Choice>
              <mc:Fallback>
                <p:oleObj name="文档" r:id="rId1" imgW="9310370" imgH="1418590" progId="Word.Document.12">
                  <p:embed/>
                  <p:pic>
                    <p:nvPicPr>
                      <p:cNvPr id="0" name="图片 629831"/>
                      <p:cNvPicPr/>
                      <p:nvPr/>
                    </p:nvPicPr>
                    <p:blipFill>
                      <a:blip r:embed="rId2"/>
                      <a:stretch>
                        <a:fillRect/>
                      </a:stretch>
                    </p:blipFill>
                    <p:spPr>
                      <a:xfrm>
                        <a:off x="623392" y="692696"/>
                        <a:ext cx="9309100" cy="141763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623392" y="1772816"/>
          <a:ext cx="9309100" cy="1417638"/>
        </p:xfrm>
        <a:graphic>
          <a:graphicData uri="http://schemas.openxmlformats.org/presentationml/2006/ole">
            <mc:AlternateContent xmlns:mc="http://schemas.openxmlformats.org/markup-compatibility/2006">
              <mc:Choice xmlns:v="urn:schemas-microsoft-com:vml" Requires="v">
                <p:oleObj spid="_x0000_s629833" name="文档" r:id="rId3" imgW="9310370" imgH="1418590" progId="Word.Document.12">
                  <p:embed/>
                </p:oleObj>
              </mc:Choice>
              <mc:Fallback>
                <p:oleObj name="文档" r:id="rId3" imgW="9310370" imgH="1418590" progId="Word.Document.12">
                  <p:embed/>
                  <p:pic>
                    <p:nvPicPr>
                      <p:cNvPr id="0" name="图片 629832"/>
                      <p:cNvPicPr/>
                      <p:nvPr/>
                    </p:nvPicPr>
                    <p:blipFill>
                      <a:blip r:embed="rId4"/>
                      <a:stretch>
                        <a:fillRect/>
                      </a:stretch>
                    </p:blipFill>
                    <p:spPr>
                      <a:xfrm>
                        <a:off x="623392" y="1772816"/>
                        <a:ext cx="9309100" cy="1417638"/>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627063" y="3073400"/>
          <a:ext cx="9239250" cy="1403350"/>
        </p:xfrm>
        <a:graphic>
          <a:graphicData uri="http://schemas.openxmlformats.org/presentationml/2006/ole">
            <mc:AlternateContent xmlns:mc="http://schemas.openxmlformats.org/markup-compatibility/2006">
              <mc:Choice xmlns:v="urn:schemas-microsoft-com:vml" Requires="v">
                <p:oleObj spid="_x0000_s629834" name="文档" r:id="rId5" imgW="9310370" imgH="1418590" progId="Word.Document.12">
                  <p:embed/>
                </p:oleObj>
              </mc:Choice>
              <mc:Fallback>
                <p:oleObj name="文档" r:id="rId5" imgW="9310370" imgH="1418590" progId="Word.Document.12">
                  <p:embed/>
                  <p:pic>
                    <p:nvPicPr>
                      <p:cNvPr id="0" name="图片 629833"/>
                      <p:cNvPicPr/>
                      <p:nvPr/>
                    </p:nvPicPr>
                    <p:blipFill>
                      <a:blip r:embed="rId6"/>
                      <a:stretch>
                        <a:fillRect/>
                      </a:stretch>
                    </p:blipFill>
                    <p:spPr>
                      <a:xfrm>
                        <a:off x="627063" y="3073400"/>
                        <a:ext cx="9239250" cy="1403350"/>
                      </a:xfrm>
                      <a:prstGeom prst="rect">
                        <a:avLst/>
                      </a:prstGeom>
                    </p:spPr>
                  </p:pic>
                </p:oleObj>
              </mc:Fallback>
            </mc:AlternateContent>
          </a:graphicData>
        </a:graphic>
      </p:graphicFrame>
      <p:sp>
        <p:nvSpPr>
          <p:cNvPr id="8" name="矩形 7"/>
          <p:cNvSpPr/>
          <p:nvPr/>
        </p:nvSpPr>
        <p:spPr>
          <a:xfrm>
            <a:off x="560884" y="4221088"/>
            <a:ext cx="11079732"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方法二</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观察四个点，发现其在一条单调递减的直线上，故</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的相关系数为－</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1043296"/>
            <a:ext cx="11187139" cy="260347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判断变量相关性的两种方法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散点图法：直观形象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公式法：可用公式精确计算，需注意特殊情形的相关系数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如点在一条直线上，</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时，正相关；</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时，负相关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345356"/>
            <a:ext cx="1141200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四名同学根据各自的样本数据研究变量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之间的相关关系，并求得线性回归方程，下列选项中，正确的是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nvGraphicFramePr>
        <p:xfrm>
          <a:off x="436563" y="1820590"/>
          <a:ext cx="10929937" cy="2976562"/>
        </p:xfrm>
        <a:graphic>
          <a:graphicData uri="http://schemas.openxmlformats.org/presentationml/2006/ole">
            <mc:AlternateContent xmlns:mc="http://schemas.openxmlformats.org/markup-compatibility/2006">
              <mc:Choice xmlns:v="urn:schemas-microsoft-com:vml" Requires="v">
                <p:oleObj spid="_x0000_s578712" name="文档" r:id="rId1" imgW="11132820" imgH="3040380" progId="Word.Document.12">
                  <p:embed/>
                </p:oleObj>
              </mc:Choice>
              <mc:Fallback>
                <p:oleObj name="文档" r:id="rId1" imgW="11132820" imgH="3040380" progId="Word.Document.12">
                  <p:embed/>
                  <p:pic>
                    <p:nvPicPr>
                      <p:cNvPr id="0" name="图片 578711"/>
                      <p:cNvPicPr/>
                      <p:nvPr/>
                    </p:nvPicPr>
                    <p:blipFill>
                      <a:blip r:embed="rId2"/>
                      <a:stretch>
                        <a:fillRect/>
                      </a:stretch>
                    </p:blipFill>
                    <p:spPr>
                      <a:xfrm>
                        <a:off x="436563" y="1820590"/>
                        <a:ext cx="10929937" cy="2976562"/>
                      </a:xfrm>
                      <a:prstGeom prst="rect">
                        <a:avLst/>
                      </a:prstGeom>
                    </p:spPr>
                  </p:pic>
                </p:oleObj>
              </mc:Fallback>
            </mc:AlternateContent>
          </a:graphicData>
        </a:graphic>
      </p:graphicFrame>
      <p:sp>
        <p:nvSpPr>
          <p:cNvPr id="8" name="TextBox 19"/>
          <p:cNvSpPr txBox="1"/>
          <p:nvPr/>
        </p:nvSpPr>
        <p:spPr>
          <a:xfrm>
            <a:off x="191344" y="253844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TextBox 19"/>
          <p:cNvSpPr txBox="1"/>
          <p:nvPr/>
        </p:nvSpPr>
        <p:spPr>
          <a:xfrm>
            <a:off x="191344" y="331574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14" name="对象 13"/>
          <p:cNvGraphicFramePr>
            <a:graphicFrameLocks noChangeAspect="1"/>
          </p:cNvGraphicFramePr>
          <p:nvPr/>
        </p:nvGraphicFramePr>
        <p:xfrm>
          <a:off x="436563" y="4929212"/>
          <a:ext cx="10929937" cy="1308100"/>
        </p:xfrm>
        <a:graphic>
          <a:graphicData uri="http://schemas.openxmlformats.org/presentationml/2006/ole">
            <mc:AlternateContent xmlns:mc="http://schemas.openxmlformats.org/markup-compatibility/2006">
              <mc:Choice xmlns:v="urn:schemas-microsoft-com:vml" Requires="v">
                <p:oleObj spid="_x0000_s578713" name="文档" r:id="rId3" imgW="11198225" imgH="1332230" progId="Word.Document.12">
                  <p:embed/>
                </p:oleObj>
              </mc:Choice>
              <mc:Fallback>
                <p:oleObj name="文档" r:id="rId3" imgW="11198225" imgH="1332230" progId="Word.Document.12">
                  <p:embed/>
                  <p:pic>
                    <p:nvPicPr>
                      <p:cNvPr id="0" name="图片 578712"/>
                      <p:cNvPicPr/>
                      <p:nvPr/>
                    </p:nvPicPr>
                    <p:blipFill>
                      <a:blip r:embed="rId4"/>
                      <a:stretch>
                        <a:fillRect/>
                      </a:stretch>
                    </p:blipFill>
                    <p:spPr>
                      <a:xfrm>
                        <a:off x="436563" y="4929212"/>
                        <a:ext cx="10929937" cy="1308100"/>
                      </a:xfrm>
                      <a:prstGeom prst="rect">
                        <a:avLst/>
                      </a:prstGeom>
                    </p:spPr>
                  </p:pic>
                </p:oleObj>
              </mc:Fallback>
            </mc:AlternateContent>
          </a:graphicData>
        </a:graphic>
      </p:graphicFrame>
      <p:graphicFrame>
        <p:nvGraphicFramePr>
          <p:cNvPr id="15" name="对象 14"/>
          <p:cNvGraphicFramePr>
            <a:graphicFrameLocks noChangeAspect="1"/>
          </p:cNvGraphicFramePr>
          <p:nvPr/>
        </p:nvGraphicFramePr>
        <p:xfrm>
          <a:off x="436563" y="5721300"/>
          <a:ext cx="10929937" cy="1308100"/>
        </p:xfrm>
        <a:graphic>
          <a:graphicData uri="http://schemas.openxmlformats.org/presentationml/2006/ole">
            <mc:AlternateContent xmlns:mc="http://schemas.openxmlformats.org/markup-compatibility/2006">
              <mc:Choice xmlns:v="urn:schemas-microsoft-com:vml" Requires="v">
                <p:oleObj spid="_x0000_s578714" name="文档" r:id="rId5" imgW="11198225" imgH="1332230" progId="Word.Document.12">
                  <p:embed/>
                </p:oleObj>
              </mc:Choice>
              <mc:Fallback>
                <p:oleObj name="文档" r:id="rId5" imgW="11198225" imgH="1332230" progId="Word.Document.12">
                  <p:embed/>
                  <p:pic>
                    <p:nvPicPr>
                      <p:cNvPr id="0" name="图片 578713"/>
                      <p:cNvPicPr/>
                      <p:nvPr/>
                    </p:nvPicPr>
                    <p:blipFill>
                      <a:blip r:embed="rId6"/>
                      <a:stretch>
                        <a:fillRect/>
                      </a:stretch>
                    </p:blipFill>
                    <p:spPr>
                      <a:xfrm>
                        <a:off x="436563" y="5721300"/>
                        <a:ext cx="10929937" cy="1308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p:cNvGraphicFramePr>
            <a:graphicFrameLocks noChangeAspect="1"/>
          </p:cNvGraphicFramePr>
          <p:nvPr/>
        </p:nvGraphicFramePr>
        <p:xfrm>
          <a:off x="500063" y="-16751"/>
          <a:ext cx="11099800" cy="2360613"/>
        </p:xfrm>
        <a:graphic>
          <a:graphicData uri="http://schemas.openxmlformats.org/presentationml/2006/ole">
            <mc:AlternateContent xmlns:mc="http://schemas.openxmlformats.org/markup-compatibility/2006">
              <mc:Choice xmlns:v="urn:schemas-microsoft-com:vml" Requires="v">
                <p:oleObj spid="_x0000_s579661" name="文档" r:id="rId1" imgW="11175365" imgH="2378710" progId="Word.Document.12">
                  <p:embed/>
                </p:oleObj>
              </mc:Choice>
              <mc:Fallback>
                <p:oleObj name="文档" r:id="rId1" imgW="11175365" imgH="2378710" progId="Word.Document.12">
                  <p:embed/>
                  <p:pic>
                    <p:nvPicPr>
                      <p:cNvPr id="0" name="图片 579660"/>
                      <p:cNvPicPr/>
                      <p:nvPr/>
                    </p:nvPicPr>
                    <p:blipFill>
                      <a:blip r:embed="rId2"/>
                      <a:stretch>
                        <a:fillRect/>
                      </a:stretch>
                    </p:blipFill>
                    <p:spPr>
                      <a:xfrm>
                        <a:off x="500063" y="-16751"/>
                        <a:ext cx="11099800" cy="2360613"/>
                      </a:xfrm>
                      <a:prstGeom prst="rect">
                        <a:avLst/>
                      </a:prstGeom>
                    </p:spPr>
                  </p:pic>
                </p:oleObj>
              </mc:Fallback>
            </mc:AlternateContent>
          </a:graphicData>
        </a:graphic>
      </p:graphicFrame>
      <p:sp>
        <p:nvSpPr>
          <p:cNvPr id="10" name="矩形 9"/>
          <p:cNvSpPr/>
          <p:nvPr/>
        </p:nvSpPr>
        <p:spPr>
          <a:xfrm>
            <a:off x="390000" y="2208056"/>
            <a:ext cx="11412000" cy="2677656"/>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B.0&lt;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&lt;0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pic>
        <p:nvPicPr>
          <p:cNvPr id="579636" name="Picture 52" descr="9-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7040" y="2352072"/>
            <a:ext cx="4157921" cy="2065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9"/>
          <p:cNvSpPr txBox="1"/>
          <p:nvPr/>
        </p:nvSpPr>
        <p:spPr>
          <a:xfrm>
            <a:off x="223243" y="414889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3" name="矩形 12"/>
          <p:cNvSpPr/>
          <p:nvPr/>
        </p:nvSpPr>
        <p:spPr>
          <a:xfrm>
            <a:off x="390000" y="4869160"/>
            <a:ext cx="11412000" cy="19495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由散点图得两个变量呈负相关关系，所以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&lt;0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&lt;0</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因为</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剔除点</a:t>
            </a:r>
            <a:r>
              <a:rPr lang="en-US" altLang="zh-CN" sz="2800" kern="100" dirty="0">
                <a:latin typeface="Times New Roman" panose="02020603050405020304" pitchFamily="18" charset="0"/>
                <a:ea typeface="黑体" panose="02010609060101010101" charset="-122"/>
                <a:cs typeface="Courier New" panose="02070309020205020404" pitchFamily="49" charset="0"/>
              </a:rPr>
              <a:t>(10,21)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后，剩下点的数据更具有线性相关性，</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更接近</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所以</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1&lt;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Times New Roman" panose="02020603050405020304" pitchFamily="18" charset="0"/>
                <a:ea typeface="黑体" panose="02010609060101010101" charset="-122"/>
                <a:cs typeface="Courier New" panose="02070309020205020404" pitchFamily="49" charset="0"/>
              </a:rPr>
              <a:t>&lt;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Times New Roman" panose="02020603050405020304" pitchFamily="18" charset="0"/>
                <a:ea typeface="黑体" panose="02010609060101010101" charset="-122"/>
                <a:cs typeface="Courier New" panose="02070309020205020404" pitchFamily="49" charset="0"/>
              </a:rPr>
              <a:t>&lt;0.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故选</a:t>
            </a:r>
            <a:r>
              <a:rPr lang="en-US" altLang="zh-CN" sz="2800" kern="100" dirty="0">
                <a:latin typeface="Times New Roman" panose="02020603050405020304" pitchFamily="18" charset="0"/>
                <a:ea typeface="黑体" panose="02010609060101010101" charset="-122"/>
                <a:cs typeface="Courier New" panose="02070309020205020404" pitchFamily="49" charset="0"/>
              </a:rPr>
              <a:t>D.</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linds(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blinds(horizontal)">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1136674" y="2636912"/>
            <a:ext cx="9918653"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二、线性回归方程</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1111821"/>
            <a:ext cx="11187139" cy="2031325"/>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主要考查两个变量线性相关的判定，以及利用最小二乘法求线性回归方程</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掌握求线性回归方程的方法和步骤，提升数学运算、数据分析素养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7032" y="404664"/>
            <a:ext cx="11237936" cy="1310808"/>
          </a:xfrm>
          <a:prstGeom prst="rect">
            <a:avLst/>
          </a:prstGeom>
        </p:spPr>
        <p:txBody>
          <a:bodyPr>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如图所示的是某企业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年污水净化量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的折线图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12366" name="Picture 14" descr="9-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4883" y="1870105"/>
            <a:ext cx="6102235" cy="296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77032" y="5142528"/>
            <a:ext cx="11237936" cy="1310808"/>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由折线图看出，可用线性回归模型拟合</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的关系，请用相关系数加以说明；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84200" y="260648"/>
          <a:ext cx="10802938" cy="2274887"/>
        </p:xfrm>
        <a:graphic>
          <a:graphicData uri="http://schemas.openxmlformats.org/presentationml/2006/ole">
            <mc:AlternateContent xmlns:mc="http://schemas.openxmlformats.org/markup-compatibility/2006">
              <mc:Choice xmlns:v="urn:schemas-microsoft-com:vml" Requires="v">
                <p:oleObj spid="_x0000_s652306" name="文档" r:id="rId1" imgW="11002010" imgH="2324100" progId="Word.Document.12">
                  <p:embed/>
                </p:oleObj>
              </mc:Choice>
              <mc:Fallback>
                <p:oleObj name="文档" r:id="rId1" imgW="11002010" imgH="2324100" progId="Word.Document.12">
                  <p:embed/>
                  <p:pic>
                    <p:nvPicPr>
                      <p:cNvPr id="0" name="图片 652305"/>
                      <p:cNvPicPr/>
                      <p:nvPr/>
                    </p:nvPicPr>
                    <p:blipFill>
                      <a:blip r:embed="rId2"/>
                      <a:stretch>
                        <a:fillRect/>
                      </a:stretch>
                    </p:blipFill>
                    <p:spPr>
                      <a:xfrm>
                        <a:off x="584200" y="260648"/>
                        <a:ext cx="10802938" cy="2274887"/>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84200" y="1158738"/>
          <a:ext cx="10814050" cy="5570538"/>
        </p:xfrm>
        <a:graphic>
          <a:graphicData uri="http://schemas.openxmlformats.org/presentationml/2006/ole">
            <mc:AlternateContent xmlns:mc="http://schemas.openxmlformats.org/markup-compatibility/2006">
              <mc:Choice xmlns:v="urn:schemas-microsoft-com:vml" Requires="v">
                <p:oleObj spid="_x0000_s652307" name="文档" r:id="rId3" imgW="11070590" imgH="5745480" progId="Word.Document.12">
                  <p:embed/>
                </p:oleObj>
              </mc:Choice>
              <mc:Fallback>
                <p:oleObj name="文档" r:id="rId3" imgW="11070590" imgH="5745480" progId="Word.Document.12">
                  <p:embed/>
                  <p:pic>
                    <p:nvPicPr>
                      <p:cNvPr id="0" name="图片 652306"/>
                      <p:cNvPicPr/>
                      <p:nvPr/>
                    </p:nvPicPr>
                    <p:blipFill>
                      <a:blip r:embed="rId4"/>
                      <a:stretch>
                        <a:fillRect/>
                      </a:stretch>
                    </p:blipFill>
                    <p:spPr>
                      <a:xfrm>
                        <a:off x="584200" y="1158738"/>
                        <a:ext cx="10814050" cy="55705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84200" y="620688"/>
          <a:ext cx="10802938" cy="1455737"/>
        </p:xfrm>
        <a:graphic>
          <a:graphicData uri="http://schemas.openxmlformats.org/presentationml/2006/ole">
            <mc:AlternateContent xmlns:mc="http://schemas.openxmlformats.org/markup-compatibility/2006">
              <mc:Choice xmlns:v="urn:schemas-microsoft-com:vml" Requires="v">
                <p:oleObj spid="_x0000_s613451" name="文档" r:id="rId1" imgW="11059795" imgH="1484630" progId="Word.Document.12">
                  <p:embed/>
                </p:oleObj>
              </mc:Choice>
              <mc:Fallback>
                <p:oleObj name="文档" r:id="rId1" imgW="11059795" imgH="1484630" progId="Word.Document.12">
                  <p:embed/>
                  <p:pic>
                    <p:nvPicPr>
                      <p:cNvPr id="0" name="图片 613450"/>
                      <p:cNvPicPr/>
                      <p:nvPr/>
                    </p:nvPicPr>
                    <p:blipFill>
                      <a:blip r:embed="rId2"/>
                      <a:stretch>
                        <a:fillRect/>
                      </a:stretch>
                    </p:blipFill>
                    <p:spPr>
                      <a:xfrm>
                        <a:off x="584200" y="620688"/>
                        <a:ext cx="10802938" cy="1455737"/>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84200" y="1744067"/>
          <a:ext cx="10675938" cy="2689225"/>
        </p:xfrm>
        <a:graphic>
          <a:graphicData uri="http://schemas.openxmlformats.org/presentationml/2006/ole">
            <mc:AlternateContent xmlns:mc="http://schemas.openxmlformats.org/markup-compatibility/2006">
              <mc:Choice xmlns:v="urn:schemas-microsoft-com:vml" Requires="v">
                <p:oleObj spid="_x0000_s613452" name="文档" r:id="rId3" imgW="11002010" imgH="2774950" progId="Word.Document.12">
                  <p:embed/>
                </p:oleObj>
              </mc:Choice>
              <mc:Fallback>
                <p:oleObj name="文档" r:id="rId3" imgW="11002010" imgH="2774950" progId="Word.Document.12">
                  <p:embed/>
                  <p:pic>
                    <p:nvPicPr>
                      <p:cNvPr id="0" name="图片 613451"/>
                      <p:cNvPicPr/>
                      <p:nvPr/>
                    </p:nvPicPr>
                    <p:blipFill>
                      <a:blip r:embed="rId4"/>
                      <a:stretch>
                        <a:fillRect/>
                      </a:stretch>
                    </p:blipFill>
                    <p:spPr>
                      <a:xfrm>
                        <a:off x="584200" y="1744067"/>
                        <a:ext cx="10675938" cy="2689225"/>
                      </a:xfrm>
                      <a:prstGeom prst="rect">
                        <a:avLst/>
                      </a:prstGeom>
                    </p:spPr>
                  </p:pic>
                </p:oleObj>
              </mc:Fallback>
            </mc:AlternateContent>
          </a:graphicData>
        </a:graphic>
      </p:graphicFrame>
      <p:sp>
        <p:nvSpPr>
          <p:cNvPr id="6" name="矩形 5"/>
          <p:cNvSpPr/>
          <p:nvPr/>
        </p:nvSpPr>
        <p:spPr>
          <a:xfrm>
            <a:off x="477032" y="4644362"/>
            <a:ext cx="11237936" cy="656846"/>
          </a:xfrm>
          <a:prstGeom prst="rect">
            <a:avLst/>
          </a:prstGeom>
        </p:spPr>
        <p:txBody>
          <a:bodyPr>
            <a:spAutoFit/>
          </a:bodyPr>
          <a:lstStyle/>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之间存在较强的正相关关系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205" y="1277306"/>
            <a:ext cx="10030174" cy="5255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1" action="ppaction://hlinksldjump"/>
          </p:cNvPr>
          <p:cNvSpPr txBox="1">
            <a:spLocks noChangeArrowheads="1"/>
          </p:cNvSpPr>
          <p:nvPr>
            <p:custDataLst>
              <p:tags r:id="rId2"/>
            </p:custDataLst>
          </p:nvPr>
        </p:nvSpPr>
        <p:spPr bwMode="auto">
          <a:xfrm>
            <a:off x="1558702" y="2551361"/>
            <a:ext cx="842573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rgbClr val="0070C0"/>
                </a:solidFill>
                <a:latin typeface="微软雅黑" panose="020B0503020204020204" pitchFamily="34" charset="-122"/>
                <a:ea typeface="微软雅黑" panose="020B0503020204020204" pitchFamily="34" charset="-122"/>
              </a:rPr>
              <a:t>一、变量的相关性</a:t>
            </a:r>
            <a:endParaRPr lang="zh-CN" altLang="zh-CN" sz="2800" b="1" dirty="0">
              <a:solidFill>
                <a:srgbClr val="0070C0"/>
              </a:solidFill>
              <a:latin typeface="微软雅黑" panose="020B0503020204020204" pitchFamily="34" charset="-122"/>
              <a:ea typeface="微软雅黑" panose="020B0503020204020204" pitchFamily="34" charset="-122"/>
            </a:endParaRPr>
          </a:p>
        </p:txBody>
      </p:sp>
      <p:sp>
        <p:nvSpPr>
          <p:cNvPr id="9"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3" action="ppaction://hlinksldjump"/>
          </p:cNvPr>
          <p:cNvSpPr txBox="1">
            <a:spLocks noChangeArrowheads="1"/>
          </p:cNvSpPr>
          <p:nvPr>
            <p:custDataLst>
              <p:tags r:id="rId4"/>
            </p:custDataLst>
          </p:nvPr>
        </p:nvSpPr>
        <p:spPr bwMode="auto">
          <a:xfrm>
            <a:off x="1558702" y="3304522"/>
            <a:ext cx="662553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rgbClr val="0070C0"/>
                </a:solidFill>
                <a:latin typeface="微软雅黑" panose="020B0503020204020204" pitchFamily="34" charset="-122"/>
                <a:ea typeface="微软雅黑" panose="020B0503020204020204" pitchFamily="34" charset="-122"/>
              </a:rPr>
              <a:t>二、线性回归方程</a:t>
            </a:r>
            <a:endParaRPr lang="zh-CN" altLang="zh-CN" sz="2800" b="1" dirty="0">
              <a:solidFill>
                <a:srgbClr val="0070C0"/>
              </a:solidFill>
              <a:latin typeface="微软雅黑" panose="020B0503020204020204" pitchFamily="34" charset="-122"/>
              <a:ea typeface="微软雅黑" panose="020B0503020204020204" pitchFamily="34" charset="-122"/>
            </a:endParaRPr>
          </a:p>
        </p:txBody>
      </p:sp>
      <p:sp>
        <p:nvSpPr>
          <p:cNvPr id="10"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p:cNvPr>
          <p:cNvSpPr txBox="1">
            <a:spLocks noChangeArrowheads="1"/>
          </p:cNvSpPr>
          <p:nvPr>
            <p:custDataLst>
              <p:tags r:id="rId6"/>
            </p:custDataLst>
          </p:nvPr>
        </p:nvSpPr>
        <p:spPr bwMode="auto">
          <a:xfrm>
            <a:off x="1558702" y="4057683"/>
            <a:ext cx="626549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rgbClr val="0070C0"/>
                </a:solidFill>
                <a:latin typeface="微软雅黑" panose="020B0503020204020204" pitchFamily="34" charset="-122"/>
                <a:ea typeface="微软雅黑" panose="020B0503020204020204" pitchFamily="34" charset="-122"/>
              </a:rPr>
              <a:t>三、独立性检验</a:t>
            </a:r>
            <a:endParaRPr lang="zh-CN" altLang="zh-CN" sz="2800" b="1" dirty="0">
              <a:solidFill>
                <a:srgbClr val="0070C0"/>
              </a:solidFill>
              <a:latin typeface="微软雅黑" panose="020B0503020204020204" pitchFamily="34" charset="-122"/>
              <a:ea typeface="微软雅黑" panose="020B0503020204020204" pitchFamily="34" charset="-122"/>
            </a:endParaRPr>
          </a:p>
        </p:txBody>
      </p:sp>
      <p:sp>
        <p:nvSpPr>
          <p:cNvPr id="13" name="矩形 12"/>
          <p:cNvSpPr/>
          <p:nvPr/>
        </p:nvSpPr>
        <p:spPr>
          <a:xfrm>
            <a:off x="551384" y="504957"/>
            <a:ext cx="1777329" cy="523220"/>
          </a:xfrm>
          <a:prstGeom prst="rect">
            <a:avLst/>
          </a:prstGeom>
        </p:spPr>
        <p:txBody>
          <a:bodyPr wrap="square">
            <a:spAutoFit/>
          </a:bodyPr>
          <a:lstStyle/>
          <a:p>
            <a:pPr algn="dist">
              <a:spcAft>
                <a:spcPts val="600"/>
              </a:spcAft>
              <a:buClr>
                <a:srgbClr val="00544A"/>
              </a:buClr>
            </a:pPr>
            <a:r>
              <a:rPr lang="zh-CN" altLang="en-US" sz="2800" b="1" dirty="0">
                <a:solidFill>
                  <a:schemeClr val="tx1">
                    <a:lumMod val="50000"/>
                    <a:lumOff val="50000"/>
                  </a:schemeClr>
                </a:solidFill>
                <a:latin typeface="+mj-ea"/>
                <a:ea typeface="+mj-ea"/>
                <a:sym typeface="Arial" panose="020B0604020202020204" pitchFamily="34" charset="0"/>
              </a:rPr>
              <a:t>内容索引</a:t>
            </a:r>
            <a:endParaRPr lang="en-US" altLang="zh-CN" sz="2800" b="1" dirty="0">
              <a:solidFill>
                <a:schemeClr val="tx1">
                  <a:lumMod val="50000"/>
                  <a:lumOff val="50000"/>
                </a:schemeClr>
              </a:solidFill>
              <a:latin typeface="+mj-ea"/>
              <a:ea typeface="+mj-ea"/>
            </a:endParaRPr>
          </a:p>
        </p:txBody>
      </p:sp>
      <p:cxnSp>
        <p:nvCxnSpPr>
          <p:cNvPr id="15" name="直接连接符 14"/>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p:cNvPr>
          <p:cNvSpPr txBox="1">
            <a:spLocks noChangeArrowheads="1"/>
          </p:cNvSpPr>
          <p:nvPr>
            <p:custDataLst>
              <p:tags r:id="rId8"/>
            </p:custDataLst>
          </p:nvPr>
        </p:nvSpPr>
        <p:spPr bwMode="auto">
          <a:xfrm>
            <a:off x="1558702" y="1798200"/>
            <a:ext cx="4536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en-US" sz="2800" b="1" dirty="0" smtClean="0">
                <a:solidFill>
                  <a:srgbClr val="0070C0"/>
                </a:solidFill>
                <a:latin typeface="微软雅黑" panose="020B0503020204020204" pitchFamily="34" charset="-122"/>
                <a:ea typeface="微软雅黑" panose="020B0503020204020204" pitchFamily="34" charset="-122"/>
              </a:rPr>
              <a:t>知识网络</a:t>
            </a:r>
            <a:endParaRPr lang="zh-CN" altLang="zh-CN" sz="2800" b="1" dirty="0">
              <a:solidFill>
                <a:srgbClr val="0070C0"/>
              </a:solidFill>
              <a:latin typeface="微软雅黑" panose="020B0503020204020204" pitchFamily="34" charset="-122"/>
              <a:ea typeface="微软雅黑" panose="020B0503020204020204" pitchFamily="34" charset="-122"/>
            </a:endParaRPr>
          </a:p>
        </p:txBody>
      </p:sp>
      <p:sp>
        <p:nvSpPr>
          <p:cNvPr id="12"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9" action="ppaction://hlinksldjump"/>
          </p:cNvPr>
          <p:cNvSpPr txBox="1">
            <a:spLocks noChangeArrowheads="1"/>
          </p:cNvSpPr>
          <p:nvPr>
            <p:custDataLst>
              <p:tags r:id="rId10"/>
            </p:custDataLst>
          </p:nvPr>
        </p:nvSpPr>
        <p:spPr bwMode="auto">
          <a:xfrm>
            <a:off x="1558702" y="4797200"/>
            <a:ext cx="4536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en-US" sz="2800" b="1" dirty="0" smtClean="0">
                <a:solidFill>
                  <a:srgbClr val="0070C0"/>
                </a:solidFill>
                <a:latin typeface="微软雅黑" panose="020B0503020204020204" pitchFamily="34" charset="-122"/>
                <a:ea typeface="微软雅黑" panose="020B0503020204020204" pitchFamily="34" charset="-122"/>
              </a:rPr>
              <a:t>随堂演练</a:t>
            </a:r>
            <a:endParaRPr lang="zh-CN" altLang="zh-CN" sz="2800" b="1"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7032" y="-31263"/>
            <a:ext cx="11237936" cy="664477"/>
          </a:xfrm>
          <a:prstGeom prst="rect">
            <a:avLst/>
          </a:prstGeom>
        </p:spPr>
        <p:txBody>
          <a:bodyPr>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建立</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关于</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的线性回归方程，预测</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2021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年该企业污水净化量</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84200" y="583840"/>
          <a:ext cx="10802938" cy="2274887"/>
        </p:xfrm>
        <a:graphic>
          <a:graphicData uri="http://schemas.openxmlformats.org/presentationml/2006/ole">
            <mc:AlternateContent xmlns:mc="http://schemas.openxmlformats.org/markup-compatibility/2006">
              <mc:Choice xmlns:v="urn:schemas-microsoft-com:vml" Requires="v">
                <p:oleObj spid="_x0000_s630832" name="文档" r:id="rId1" imgW="11002010" imgH="2324100" progId="Word.Document.12">
                  <p:embed/>
                </p:oleObj>
              </mc:Choice>
              <mc:Fallback>
                <p:oleObj name="文档" r:id="rId1" imgW="11002010" imgH="2324100" progId="Word.Document.12">
                  <p:embed/>
                  <p:pic>
                    <p:nvPicPr>
                      <p:cNvPr id="0" name="图片 630831"/>
                      <p:cNvPicPr/>
                      <p:nvPr/>
                    </p:nvPicPr>
                    <p:blipFill>
                      <a:blip r:embed="rId2"/>
                      <a:stretch>
                        <a:fillRect/>
                      </a:stretch>
                    </p:blipFill>
                    <p:spPr>
                      <a:xfrm>
                        <a:off x="584200" y="583840"/>
                        <a:ext cx="10802938" cy="2274887"/>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84200" y="1481930"/>
          <a:ext cx="10814050" cy="5570538"/>
        </p:xfrm>
        <a:graphic>
          <a:graphicData uri="http://schemas.openxmlformats.org/presentationml/2006/ole">
            <mc:AlternateContent xmlns:mc="http://schemas.openxmlformats.org/markup-compatibility/2006">
              <mc:Choice xmlns:v="urn:schemas-microsoft-com:vml" Requires="v">
                <p:oleObj spid="_x0000_s630833" name="文档" r:id="rId3" imgW="11070590" imgH="5745480" progId="Word.Document.12">
                  <p:embed/>
                </p:oleObj>
              </mc:Choice>
              <mc:Fallback>
                <p:oleObj name="文档" r:id="rId3" imgW="11070590" imgH="5745480" progId="Word.Document.12">
                  <p:embed/>
                  <p:pic>
                    <p:nvPicPr>
                      <p:cNvPr id="0" name="图片 630832"/>
                      <p:cNvPicPr/>
                      <p:nvPr/>
                    </p:nvPicPr>
                    <p:blipFill>
                      <a:blip r:embed="rId4"/>
                      <a:stretch>
                        <a:fillRect/>
                      </a:stretch>
                    </p:blipFill>
                    <p:spPr>
                      <a:xfrm>
                        <a:off x="584200" y="1481930"/>
                        <a:ext cx="10814050" cy="55705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84200" y="188640"/>
          <a:ext cx="10675938" cy="2690813"/>
        </p:xfrm>
        <a:graphic>
          <a:graphicData uri="http://schemas.openxmlformats.org/presentationml/2006/ole">
            <mc:AlternateContent xmlns:mc="http://schemas.openxmlformats.org/markup-compatibility/2006">
              <mc:Choice xmlns:v="urn:schemas-microsoft-com:vml" Requires="v">
                <p:oleObj spid="_x0000_s614507" name="文档" r:id="rId1" imgW="11002010" imgH="2774950" progId="Word.Document.12">
                  <p:embed/>
                </p:oleObj>
              </mc:Choice>
              <mc:Fallback>
                <p:oleObj name="文档" r:id="rId1" imgW="11002010" imgH="2774950" progId="Word.Document.12">
                  <p:embed/>
                  <p:pic>
                    <p:nvPicPr>
                      <p:cNvPr id="0" name="图片 614506"/>
                      <p:cNvPicPr/>
                      <p:nvPr/>
                    </p:nvPicPr>
                    <p:blipFill>
                      <a:blip r:embed="rId2"/>
                      <a:stretch>
                        <a:fillRect/>
                      </a:stretch>
                    </p:blipFill>
                    <p:spPr>
                      <a:xfrm>
                        <a:off x="584200" y="188640"/>
                        <a:ext cx="10675938" cy="2690813"/>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84200" y="2603624"/>
          <a:ext cx="10558463" cy="1041400"/>
        </p:xfrm>
        <a:graphic>
          <a:graphicData uri="http://schemas.openxmlformats.org/presentationml/2006/ole">
            <mc:AlternateContent xmlns:mc="http://schemas.openxmlformats.org/markup-compatibility/2006">
              <mc:Choice xmlns:v="urn:schemas-microsoft-com:vml" Requires="v">
                <p:oleObj spid="_x0000_s614508" name="文档" r:id="rId3" imgW="10939145" imgH="1086485" progId="Word.Document.12">
                  <p:embed/>
                </p:oleObj>
              </mc:Choice>
              <mc:Fallback>
                <p:oleObj name="文档" r:id="rId3" imgW="10939145" imgH="1086485" progId="Word.Document.12">
                  <p:embed/>
                  <p:pic>
                    <p:nvPicPr>
                      <p:cNvPr id="0" name="图片 614507"/>
                      <p:cNvPicPr/>
                      <p:nvPr/>
                    </p:nvPicPr>
                    <p:blipFill>
                      <a:blip r:embed="rId4"/>
                      <a:stretch>
                        <a:fillRect/>
                      </a:stretch>
                    </p:blipFill>
                    <p:spPr>
                      <a:xfrm>
                        <a:off x="584200" y="2603624"/>
                        <a:ext cx="10558463" cy="10414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84200" y="3498850"/>
          <a:ext cx="10494963" cy="1030288"/>
        </p:xfrm>
        <a:graphic>
          <a:graphicData uri="http://schemas.openxmlformats.org/presentationml/2006/ole">
            <mc:AlternateContent xmlns:mc="http://schemas.openxmlformats.org/markup-compatibility/2006">
              <mc:Choice xmlns:v="urn:schemas-microsoft-com:vml" Requires="v">
                <p:oleObj spid="_x0000_s614509" name="文档" r:id="rId5" imgW="10939145" imgH="1085215" progId="Word.Document.12">
                  <p:embed/>
                </p:oleObj>
              </mc:Choice>
              <mc:Fallback>
                <p:oleObj name="文档" r:id="rId5" imgW="10939145" imgH="1085215" progId="Word.Document.12">
                  <p:embed/>
                  <p:pic>
                    <p:nvPicPr>
                      <p:cNvPr id="0" name="图片 614508"/>
                      <p:cNvPicPr/>
                      <p:nvPr/>
                    </p:nvPicPr>
                    <p:blipFill>
                      <a:blip r:embed="rId6"/>
                      <a:stretch>
                        <a:fillRect/>
                      </a:stretch>
                    </p:blipFill>
                    <p:spPr>
                      <a:xfrm>
                        <a:off x="584200" y="3498850"/>
                        <a:ext cx="10494963" cy="1030288"/>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584200" y="4437112"/>
          <a:ext cx="10494963" cy="1030288"/>
        </p:xfrm>
        <a:graphic>
          <a:graphicData uri="http://schemas.openxmlformats.org/presentationml/2006/ole">
            <mc:AlternateContent xmlns:mc="http://schemas.openxmlformats.org/markup-compatibility/2006">
              <mc:Choice xmlns:v="urn:schemas-microsoft-com:vml" Requires="v">
                <p:oleObj spid="_x0000_s614510" name="文档" r:id="rId7" imgW="10939145" imgH="1085215" progId="Word.Document.12">
                  <p:embed/>
                </p:oleObj>
              </mc:Choice>
              <mc:Fallback>
                <p:oleObj name="文档" r:id="rId7" imgW="10939145" imgH="1085215" progId="Word.Document.12">
                  <p:embed/>
                  <p:pic>
                    <p:nvPicPr>
                      <p:cNvPr id="0" name="图片 614509"/>
                      <p:cNvPicPr/>
                      <p:nvPr/>
                    </p:nvPicPr>
                    <p:blipFill>
                      <a:blip r:embed="rId8"/>
                      <a:stretch>
                        <a:fillRect/>
                      </a:stretch>
                    </p:blipFill>
                    <p:spPr>
                      <a:xfrm>
                        <a:off x="584200" y="4437112"/>
                        <a:ext cx="10494963" cy="1030288"/>
                      </a:xfrm>
                      <a:prstGeom prst="rect">
                        <a:avLst/>
                      </a:prstGeom>
                    </p:spPr>
                  </p:pic>
                </p:oleObj>
              </mc:Fallback>
            </mc:AlternateContent>
          </a:graphicData>
        </a:graphic>
      </p:graphicFrame>
      <p:sp>
        <p:nvSpPr>
          <p:cNvPr id="8" name="矩形 7"/>
          <p:cNvSpPr/>
          <p:nvPr/>
        </p:nvSpPr>
        <p:spPr>
          <a:xfrm>
            <a:off x="500642" y="5373216"/>
            <a:ext cx="10995958"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预测</a:t>
            </a:r>
            <a:r>
              <a:rPr lang="en-US" altLang="zh-CN" sz="2800" kern="100" dirty="0">
                <a:latin typeface="Times New Roman" panose="02020603050405020304" pitchFamily="18" charset="0"/>
                <a:ea typeface="黑体" panose="02010609060101010101" charset="-122"/>
                <a:cs typeface="Courier New" panose="02070309020205020404" pitchFamily="49" charset="0"/>
              </a:rPr>
              <a:t>2021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年该企业污水净化量约为</a:t>
            </a:r>
            <a:r>
              <a:rPr lang="en-US" altLang="zh-CN" sz="2800" kern="100" dirty="0">
                <a:latin typeface="Times New Roman" panose="02020603050405020304" pitchFamily="18" charset="0"/>
                <a:ea typeface="黑体" panose="02010609060101010101" charset="-122"/>
                <a:cs typeface="Courier New" panose="02070309020205020404" pitchFamily="49" charset="0"/>
              </a:rPr>
              <a:t>57</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吨</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7813" y="908720"/>
            <a:ext cx="11076375" cy="3896131"/>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解决回归分析问题的一般步骤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画散点图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根据已知数据画出散点图</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判断变量的相关性并求线性回归方程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通过观察散点图，直观感知两个变量是否具有相关关系；在此基础上，利用最小二乘法求回归系数，然后写出线性回归方程</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实际应用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依据求得的线性回归方程解决实际问题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88640"/>
            <a:ext cx="1141200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二手车经销商小王对其所经营的</a:t>
            </a:r>
            <a:r>
              <a:rPr lang="en-US" altLang="zh-CN" sz="2800" i="1" kern="100" dirty="0">
                <a:latin typeface="Times New Roman" panose="02020603050405020304" pitchFamily="18" charset="0"/>
                <a:ea typeface="方正中等线简体" panose="03000509000000000000" pitchFamily="65" charset="-122"/>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型号二手汽车的使用年数</a:t>
            </a:r>
            <a:r>
              <a:rPr lang="en-US" altLang="zh-CN" sz="2800" i="1" kern="100" dirty="0">
                <a:latin typeface="Times New Roman" panose="02020603050405020304" pitchFamily="18" charset="0"/>
                <a:ea typeface="方正中等线简体" panose="03000509000000000000" pitchFamily="65" charset="-122"/>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与销售价格</a:t>
            </a:r>
            <a:r>
              <a:rPr lang="en-US" altLang="zh-CN" sz="2800" i="1" kern="100" dirty="0">
                <a:latin typeface="Times New Roman" panose="02020603050405020304" pitchFamily="18" charset="0"/>
                <a:ea typeface="方正中等线简体" panose="03000509000000000000" pitchFamily="65" charset="-122"/>
              </a:rPr>
              <a:t>y</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单位：万元</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辆</a:t>
            </a:r>
            <a:r>
              <a:rPr lang="en-US" altLang="zh-CN" sz="2800" kern="100" dirty="0">
                <a:latin typeface="Times New Roman" panose="02020603050405020304" pitchFamily="18" charset="0"/>
                <a:ea typeface="方正中等线简体" panose="03000509000000000000" pitchFamily="65" charset="-122"/>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进行整理，得到如下数据：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390000" y="3573016"/>
            <a:ext cx="11412000" cy="738664"/>
          </a:xfrm>
          <a:prstGeom prst="rect">
            <a:avLst/>
          </a:prstGeom>
        </p:spPr>
        <p:txBody>
          <a:bodyPr wrap="square">
            <a:spAutoFit/>
          </a:bodyPr>
          <a:lstStyle/>
          <a:p>
            <a:pPr algn="just">
              <a:lnSpc>
                <a:spcPct val="150000"/>
              </a:lnSpc>
              <a:spcAft>
                <a:spcPts val="0"/>
              </a:spcAft>
            </a:pPr>
            <a:r>
              <a:rPr lang="zh-CN" altLang="en-US" sz="2800" kern="100" dirty="0">
                <a:latin typeface="Times New Roman" panose="02020603050405020304" pitchFamily="18" charset="0"/>
                <a:ea typeface="方正中等线简体" panose="03000509000000000000" pitchFamily="65" charset="-122"/>
                <a:cs typeface="Times New Roman" panose="02020603050405020304" pitchFamily="18" charset="0"/>
              </a:rPr>
              <a:t>右</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的折线图：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15437" name="Picture 13" descr="9-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96255" y="3933056"/>
            <a:ext cx="3088177" cy="22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表格 7"/>
          <p:cNvGraphicFramePr>
            <a:graphicFrameLocks noGrp="1"/>
          </p:cNvGraphicFramePr>
          <p:nvPr/>
        </p:nvGraphicFramePr>
        <p:xfrm>
          <a:off x="479376" y="1556792"/>
          <a:ext cx="11161243" cy="1920240"/>
        </p:xfrm>
        <a:graphic>
          <a:graphicData uri="http://schemas.openxmlformats.org/drawingml/2006/table">
            <a:tbl>
              <a:tblPr/>
              <a:tblGrid>
                <a:gridCol w="2585455"/>
                <a:gridCol w="1429298"/>
                <a:gridCol w="1429298"/>
                <a:gridCol w="1429298"/>
                <a:gridCol w="1429298"/>
                <a:gridCol w="1429298"/>
                <a:gridCol w="1429298"/>
              </a:tblGrid>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使用年数</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售价</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z</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ln </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2.48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2.08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1.86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1.48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1.10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390000" y="4237493"/>
            <a:ext cx="5994032"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由折线图可以看出，可以用线性回归模型拟合</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的关系，请用相关系数加以说明；</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nvGraphicFramePr>
        <p:xfrm>
          <a:off x="530118" y="620688"/>
          <a:ext cx="8156575" cy="2097087"/>
        </p:xfrm>
        <a:graphic>
          <a:graphicData uri="http://schemas.openxmlformats.org/presentationml/2006/ole">
            <mc:AlternateContent xmlns:mc="http://schemas.openxmlformats.org/markup-compatibility/2006">
              <mc:Choice xmlns:v="urn:schemas-microsoft-com:vml" Requires="v">
                <p:oleObj spid="_x0000_s653330" name="文档" r:id="rId1" imgW="8171815" imgH="2101850" progId="Word.Document.12">
                  <p:embed/>
                </p:oleObj>
              </mc:Choice>
              <mc:Fallback>
                <p:oleObj name="文档" r:id="rId1" imgW="8171815" imgH="2101850" progId="Word.Document.12">
                  <p:embed/>
                  <p:pic>
                    <p:nvPicPr>
                      <p:cNvPr id="0" name="图片 653329"/>
                      <p:cNvPicPr/>
                      <p:nvPr/>
                    </p:nvPicPr>
                    <p:blipFill>
                      <a:blip r:embed="rId2"/>
                      <a:stretch>
                        <a:fillRect/>
                      </a:stretch>
                    </p:blipFill>
                    <p:spPr>
                      <a:xfrm>
                        <a:off x="530118" y="620688"/>
                        <a:ext cx="8156575" cy="209708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31813" y="2564904"/>
          <a:ext cx="11206162" cy="2903538"/>
        </p:xfrm>
        <a:graphic>
          <a:graphicData uri="http://schemas.openxmlformats.org/presentationml/2006/ole">
            <mc:AlternateContent xmlns:mc="http://schemas.openxmlformats.org/markup-compatibility/2006">
              <mc:Choice xmlns:v="urn:schemas-microsoft-com:vml" Requires="v">
                <p:oleObj spid="_x0000_s653331" name="文档" r:id="rId3" imgW="11472545" imgH="2990215" progId="Word.Document.12">
                  <p:embed/>
                </p:oleObj>
              </mc:Choice>
              <mc:Fallback>
                <p:oleObj name="文档" r:id="rId3" imgW="11472545" imgH="2990215" progId="Word.Document.12">
                  <p:embed/>
                  <p:pic>
                    <p:nvPicPr>
                      <p:cNvPr id="0" name="图片 653330"/>
                      <p:cNvPicPr/>
                      <p:nvPr/>
                    </p:nvPicPr>
                    <p:blipFill>
                      <a:blip r:embed="rId4"/>
                      <a:stretch>
                        <a:fillRect/>
                      </a:stretch>
                    </p:blipFill>
                    <p:spPr>
                      <a:xfrm>
                        <a:off x="531813" y="2564904"/>
                        <a:ext cx="11206162" cy="29035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531813" y="476672"/>
          <a:ext cx="11142662" cy="1106487"/>
        </p:xfrm>
        <a:graphic>
          <a:graphicData uri="http://schemas.openxmlformats.org/presentationml/2006/ole">
            <mc:AlternateContent xmlns:mc="http://schemas.openxmlformats.org/markup-compatibility/2006">
              <mc:Choice xmlns:v="urn:schemas-microsoft-com:vml" Requires="v">
                <p:oleObj spid="_x0000_s654350" name="文档" r:id="rId1" imgW="11413490" imgH="1139825" progId="Word.Document.12">
                  <p:embed/>
                </p:oleObj>
              </mc:Choice>
              <mc:Fallback>
                <p:oleObj name="文档" r:id="rId1" imgW="11413490" imgH="1139825" progId="Word.Document.12">
                  <p:embed/>
                  <p:pic>
                    <p:nvPicPr>
                      <p:cNvPr id="0" name="图片 654349"/>
                      <p:cNvPicPr/>
                      <p:nvPr/>
                    </p:nvPicPr>
                    <p:blipFill>
                      <a:blip r:embed="rId2"/>
                      <a:stretch>
                        <a:fillRect/>
                      </a:stretch>
                    </p:blipFill>
                    <p:spPr>
                      <a:xfrm>
                        <a:off x="531813" y="476672"/>
                        <a:ext cx="11142662" cy="1106487"/>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528638" y="1201738"/>
          <a:ext cx="11063287" cy="2930525"/>
        </p:xfrm>
        <a:graphic>
          <a:graphicData uri="http://schemas.openxmlformats.org/presentationml/2006/ole">
            <mc:AlternateContent xmlns:mc="http://schemas.openxmlformats.org/markup-compatibility/2006">
              <mc:Choice xmlns:v="urn:schemas-microsoft-com:vml" Requires="v">
                <p:oleObj spid="_x0000_s654351" name="文档" r:id="rId3" imgW="11421110" imgH="3028315" progId="Word.Document.12">
                  <p:embed/>
                </p:oleObj>
              </mc:Choice>
              <mc:Fallback>
                <p:oleObj name="文档" r:id="rId3" imgW="11421110" imgH="3028315" progId="Word.Document.12">
                  <p:embed/>
                  <p:pic>
                    <p:nvPicPr>
                      <p:cNvPr id="0" name="图片 654350"/>
                      <p:cNvPicPr/>
                      <p:nvPr/>
                    </p:nvPicPr>
                    <p:blipFill>
                      <a:blip r:embed="rId4"/>
                      <a:stretch>
                        <a:fillRect/>
                      </a:stretch>
                    </p:blipFill>
                    <p:spPr>
                      <a:xfrm>
                        <a:off x="528638" y="1201738"/>
                        <a:ext cx="11063287" cy="2930525"/>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31813" y="3614407"/>
          <a:ext cx="10950575" cy="2924175"/>
        </p:xfrm>
        <a:graphic>
          <a:graphicData uri="http://schemas.openxmlformats.org/presentationml/2006/ole">
            <mc:AlternateContent xmlns:mc="http://schemas.openxmlformats.org/markup-compatibility/2006">
              <mc:Choice xmlns:v="urn:schemas-microsoft-com:vml" Requires="v">
                <p:oleObj spid="_x0000_s654352" name="文档" r:id="rId5" imgW="11413490" imgH="3056890" progId="Word.Document.12">
                  <p:embed/>
                </p:oleObj>
              </mc:Choice>
              <mc:Fallback>
                <p:oleObj name="文档" r:id="rId5" imgW="11413490" imgH="3056890" progId="Word.Document.12">
                  <p:embed/>
                  <p:pic>
                    <p:nvPicPr>
                      <p:cNvPr id="0" name="图片 654351"/>
                      <p:cNvPicPr/>
                      <p:nvPr/>
                    </p:nvPicPr>
                    <p:blipFill>
                      <a:blip r:embed="rId6"/>
                      <a:stretch>
                        <a:fillRect/>
                      </a:stretch>
                    </p:blipFill>
                    <p:spPr>
                      <a:xfrm>
                        <a:off x="531813" y="3614407"/>
                        <a:ext cx="10950575" cy="292417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25463" y="1170687"/>
          <a:ext cx="11141075" cy="1390650"/>
        </p:xfrm>
        <a:graphic>
          <a:graphicData uri="http://schemas.openxmlformats.org/presentationml/2006/ole">
            <mc:AlternateContent xmlns:mc="http://schemas.openxmlformats.org/markup-compatibility/2006">
              <mc:Choice xmlns:v="urn:schemas-microsoft-com:vml" Requires="v">
                <p:oleObj spid="_x0000_s633955" name="文档" r:id="rId1" imgW="11141710" imgH="1391285" progId="Word.Document.12">
                  <p:embed/>
                </p:oleObj>
              </mc:Choice>
              <mc:Fallback>
                <p:oleObj name="文档" r:id="rId1" imgW="11141710" imgH="1391285" progId="Word.Document.12">
                  <p:embed/>
                  <p:pic>
                    <p:nvPicPr>
                      <p:cNvPr id="0" name="图片 633954"/>
                      <p:cNvPicPr/>
                      <p:nvPr/>
                    </p:nvPicPr>
                    <p:blipFill>
                      <a:blip r:embed="rId2"/>
                      <a:stretch>
                        <a:fillRect/>
                      </a:stretch>
                    </p:blipFill>
                    <p:spPr>
                      <a:xfrm>
                        <a:off x="525463" y="1170687"/>
                        <a:ext cx="11141075" cy="1390650"/>
                      </a:xfrm>
                      <a:prstGeom prst="rect">
                        <a:avLst/>
                      </a:prstGeom>
                    </p:spPr>
                  </p:pic>
                </p:oleObj>
              </mc:Fallback>
            </mc:AlternateContent>
          </a:graphicData>
        </a:graphic>
      </p:graphicFrame>
      <p:sp>
        <p:nvSpPr>
          <p:cNvPr id="5" name="矩形 4"/>
          <p:cNvSpPr/>
          <p:nvPr/>
        </p:nvSpPr>
        <p:spPr>
          <a:xfrm>
            <a:off x="428634" y="473105"/>
            <a:ext cx="11237904" cy="738664"/>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由题意，计算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对象 10"/>
          <p:cNvGraphicFramePr>
            <a:graphicFrameLocks noChangeAspect="1"/>
          </p:cNvGraphicFramePr>
          <p:nvPr/>
        </p:nvGraphicFramePr>
        <p:xfrm>
          <a:off x="525463" y="2129289"/>
          <a:ext cx="11141075" cy="1390650"/>
        </p:xfrm>
        <a:graphic>
          <a:graphicData uri="http://schemas.openxmlformats.org/presentationml/2006/ole">
            <mc:AlternateContent xmlns:mc="http://schemas.openxmlformats.org/markup-compatibility/2006">
              <mc:Choice xmlns:v="urn:schemas-microsoft-com:vml" Requires="v">
                <p:oleObj spid="_x0000_s633956" name="文档" r:id="rId3" imgW="11141710" imgH="1391285" progId="Word.Document.12">
                  <p:embed/>
                </p:oleObj>
              </mc:Choice>
              <mc:Fallback>
                <p:oleObj name="文档" r:id="rId3" imgW="11141710" imgH="1391285" progId="Word.Document.12">
                  <p:embed/>
                  <p:pic>
                    <p:nvPicPr>
                      <p:cNvPr id="0" name="图片 633955"/>
                      <p:cNvPicPr/>
                      <p:nvPr/>
                    </p:nvPicPr>
                    <p:blipFill>
                      <a:blip r:embed="rId4"/>
                      <a:stretch>
                        <a:fillRect/>
                      </a:stretch>
                    </p:blipFill>
                    <p:spPr>
                      <a:xfrm>
                        <a:off x="525463" y="2129289"/>
                        <a:ext cx="11141075" cy="1390650"/>
                      </a:xfrm>
                      <a:prstGeom prst="rect">
                        <a:avLst/>
                      </a:prstGeom>
                    </p:spPr>
                  </p:pic>
                </p:oleObj>
              </mc:Fallback>
            </mc:AlternateContent>
          </a:graphicData>
        </a:graphic>
      </p:graphicFrame>
      <p:graphicFrame>
        <p:nvGraphicFramePr>
          <p:cNvPr id="12" name="对象 11"/>
          <p:cNvGraphicFramePr>
            <a:graphicFrameLocks noChangeAspect="1"/>
          </p:cNvGraphicFramePr>
          <p:nvPr/>
        </p:nvGraphicFramePr>
        <p:xfrm>
          <a:off x="520700" y="3142536"/>
          <a:ext cx="11068050" cy="1573212"/>
        </p:xfrm>
        <a:graphic>
          <a:graphicData uri="http://schemas.openxmlformats.org/presentationml/2006/ole">
            <mc:AlternateContent xmlns:mc="http://schemas.openxmlformats.org/markup-compatibility/2006">
              <mc:Choice xmlns:v="urn:schemas-microsoft-com:vml" Requires="v">
                <p:oleObj spid="_x0000_s633957" name="文档" r:id="rId5" imgW="11141710" imgH="1586230" progId="Word.Document.12">
                  <p:embed/>
                </p:oleObj>
              </mc:Choice>
              <mc:Fallback>
                <p:oleObj name="文档" r:id="rId5" imgW="11141710" imgH="1586230" progId="Word.Document.12">
                  <p:embed/>
                  <p:pic>
                    <p:nvPicPr>
                      <p:cNvPr id="0" name="图片 633956"/>
                      <p:cNvPicPr/>
                      <p:nvPr/>
                    </p:nvPicPr>
                    <p:blipFill>
                      <a:blip r:embed="rId6"/>
                      <a:stretch>
                        <a:fillRect/>
                      </a:stretch>
                    </p:blipFill>
                    <p:spPr>
                      <a:xfrm>
                        <a:off x="520700" y="3142536"/>
                        <a:ext cx="11068050" cy="157321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520700" y="4664100"/>
          <a:ext cx="11068050" cy="1573212"/>
        </p:xfrm>
        <a:graphic>
          <a:graphicData uri="http://schemas.openxmlformats.org/presentationml/2006/ole">
            <mc:AlternateContent xmlns:mc="http://schemas.openxmlformats.org/markup-compatibility/2006">
              <mc:Choice xmlns:v="urn:schemas-microsoft-com:vml" Requires="v">
                <p:oleObj spid="_x0000_s633958" name="文档" r:id="rId7" imgW="11141710" imgH="1584960" progId="Word.Document.12">
                  <p:embed/>
                </p:oleObj>
              </mc:Choice>
              <mc:Fallback>
                <p:oleObj name="文档" r:id="rId7" imgW="11141710" imgH="1584960" progId="Word.Document.12">
                  <p:embed/>
                  <p:pic>
                    <p:nvPicPr>
                      <p:cNvPr id="0" name="图片 633957"/>
                      <p:cNvPicPr/>
                      <p:nvPr/>
                    </p:nvPicPr>
                    <p:blipFill>
                      <a:blip r:embed="rId8"/>
                      <a:stretch>
                        <a:fillRect/>
                      </a:stretch>
                    </p:blipFill>
                    <p:spPr>
                      <a:xfrm>
                        <a:off x="520700" y="4664100"/>
                        <a:ext cx="11068050" cy="157321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767408" y="692696"/>
          <a:ext cx="8156575" cy="2855913"/>
        </p:xfrm>
        <a:graphic>
          <a:graphicData uri="http://schemas.openxmlformats.org/presentationml/2006/ole">
            <mc:AlternateContent xmlns:mc="http://schemas.openxmlformats.org/markup-compatibility/2006">
              <mc:Choice xmlns:v="urn:schemas-microsoft-com:vml" Requires="v">
                <p:oleObj spid="_x0000_s638000" name="文档" r:id="rId1" imgW="8171815" imgH="2862580" progId="Word.Document.12">
                  <p:embed/>
                </p:oleObj>
              </mc:Choice>
              <mc:Fallback>
                <p:oleObj name="文档" r:id="rId1" imgW="8171815" imgH="2862580" progId="Word.Document.12">
                  <p:embed/>
                  <p:pic>
                    <p:nvPicPr>
                      <p:cNvPr id="0" name="图片 637999"/>
                      <p:cNvPicPr/>
                      <p:nvPr/>
                    </p:nvPicPr>
                    <p:blipFill>
                      <a:blip r:embed="rId2"/>
                      <a:stretch>
                        <a:fillRect/>
                      </a:stretch>
                    </p:blipFill>
                    <p:spPr>
                      <a:xfrm>
                        <a:off x="767408" y="692696"/>
                        <a:ext cx="8156575" cy="2855913"/>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765175" y="3663603"/>
          <a:ext cx="8154988" cy="1925637"/>
        </p:xfrm>
        <a:graphic>
          <a:graphicData uri="http://schemas.openxmlformats.org/presentationml/2006/ole">
            <mc:AlternateContent xmlns:mc="http://schemas.openxmlformats.org/markup-compatibility/2006">
              <mc:Choice xmlns:v="urn:schemas-microsoft-com:vml" Requires="v">
                <p:oleObj spid="_x0000_s638001" name="文档" r:id="rId3" imgW="8258810" imgH="1936750" progId="Word.Document.12">
                  <p:embed/>
                </p:oleObj>
              </mc:Choice>
              <mc:Fallback>
                <p:oleObj name="文档" r:id="rId3" imgW="8258810" imgH="1936750" progId="Word.Document.12">
                  <p:embed/>
                  <p:pic>
                    <p:nvPicPr>
                      <p:cNvPr id="0" name="图片 638000"/>
                      <p:cNvPicPr/>
                      <p:nvPr/>
                    </p:nvPicPr>
                    <p:blipFill>
                      <a:blip r:embed="rId4"/>
                      <a:stretch>
                        <a:fillRect/>
                      </a:stretch>
                    </p:blipFill>
                    <p:spPr>
                      <a:xfrm>
                        <a:off x="765175" y="3663603"/>
                        <a:ext cx="8154988" cy="1925637"/>
                      </a:xfrm>
                      <a:prstGeom prst="rect">
                        <a:avLst/>
                      </a:prstGeom>
                    </p:spPr>
                  </p:pic>
                </p:oleObj>
              </mc:Fallback>
            </mc:AlternateContent>
          </a:graphicData>
        </a:graphic>
      </p:graphicFrame>
      <p:sp>
        <p:nvSpPr>
          <p:cNvPr id="5" name="矩形 4"/>
          <p:cNvSpPr/>
          <p:nvPr/>
        </p:nvSpPr>
        <p:spPr>
          <a:xfrm>
            <a:off x="679558" y="4850576"/>
            <a:ext cx="10817041"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的相关系数大约为－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0.99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，说明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的线性相关程度很高</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25463" y="260648"/>
          <a:ext cx="11141075" cy="1390650"/>
        </p:xfrm>
        <a:graphic>
          <a:graphicData uri="http://schemas.openxmlformats.org/presentationml/2006/ole">
            <mc:AlternateContent xmlns:mc="http://schemas.openxmlformats.org/markup-compatibility/2006">
              <mc:Choice xmlns:v="urn:schemas-microsoft-com:vml" Requires="v">
                <p:oleObj spid="_x0000_s636968" name="文档" r:id="rId1" imgW="11141710" imgH="1391285" progId="Word.Document.12">
                  <p:embed/>
                </p:oleObj>
              </mc:Choice>
              <mc:Fallback>
                <p:oleObj name="文档" r:id="rId1" imgW="11141710" imgH="1391285" progId="Word.Document.12">
                  <p:embed/>
                  <p:pic>
                    <p:nvPicPr>
                      <p:cNvPr id="0" name="图片 636967"/>
                      <p:cNvPicPr/>
                      <p:nvPr/>
                    </p:nvPicPr>
                    <p:blipFill>
                      <a:blip r:embed="rId2"/>
                      <a:stretch>
                        <a:fillRect/>
                      </a:stretch>
                    </p:blipFill>
                    <p:spPr>
                      <a:xfrm>
                        <a:off x="525463" y="260648"/>
                        <a:ext cx="11141075" cy="139065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30118" y="1619945"/>
          <a:ext cx="8156575" cy="2097087"/>
        </p:xfrm>
        <a:graphic>
          <a:graphicData uri="http://schemas.openxmlformats.org/presentationml/2006/ole">
            <mc:AlternateContent xmlns:mc="http://schemas.openxmlformats.org/markup-compatibility/2006">
              <mc:Choice xmlns:v="urn:schemas-microsoft-com:vml" Requires="v">
                <p:oleObj spid="_x0000_s636969" name="文档" r:id="rId3" imgW="8171815" imgH="2101850" progId="Word.Document.12">
                  <p:embed/>
                </p:oleObj>
              </mc:Choice>
              <mc:Fallback>
                <p:oleObj name="文档" r:id="rId3" imgW="8171815" imgH="2101850" progId="Word.Document.12">
                  <p:embed/>
                  <p:pic>
                    <p:nvPicPr>
                      <p:cNvPr id="0" name="图片 636968"/>
                      <p:cNvPicPr/>
                      <p:nvPr/>
                    </p:nvPicPr>
                    <p:blipFill>
                      <a:blip r:embed="rId4"/>
                      <a:stretch>
                        <a:fillRect/>
                      </a:stretch>
                    </p:blipFill>
                    <p:spPr>
                      <a:xfrm>
                        <a:off x="530118" y="1619945"/>
                        <a:ext cx="8156575" cy="2097087"/>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31813" y="3429000"/>
          <a:ext cx="11206162" cy="2903538"/>
        </p:xfrm>
        <a:graphic>
          <a:graphicData uri="http://schemas.openxmlformats.org/presentationml/2006/ole">
            <mc:AlternateContent xmlns:mc="http://schemas.openxmlformats.org/markup-compatibility/2006">
              <mc:Choice xmlns:v="urn:schemas-microsoft-com:vml" Requires="v">
                <p:oleObj spid="_x0000_s636970" name="文档" r:id="rId5" imgW="11472545" imgH="2990215" progId="Word.Document.12">
                  <p:embed/>
                </p:oleObj>
              </mc:Choice>
              <mc:Fallback>
                <p:oleObj name="文档" r:id="rId5" imgW="11472545" imgH="2990215" progId="Word.Document.12">
                  <p:embed/>
                  <p:pic>
                    <p:nvPicPr>
                      <p:cNvPr id="0" name="图片 636969"/>
                      <p:cNvPicPr/>
                      <p:nvPr/>
                    </p:nvPicPr>
                    <p:blipFill>
                      <a:blip r:embed="rId6"/>
                      <a:stretch>
                        <a:fillRect/>
                      </a:stretch>
                    </p:blipFill>
                    <p:spPr>
                      <a:xfrm>
                        <a:off x="531813" y="3429000"/>
                        <a:ext cx="11206162" cy="29035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531813" y="476672"/>
          <a:ext cx="11142662" cy="1106487"/>
        </p:xfrm>
        <a:graphic>
          <a:graphicData uri="http://schemas.openxmlformats.org/presentationml/2006/ole">
            <mc:AlternateContent xmlns:mc="http://schemas.openxmlformats.org/markup-compatibility/2006">
              <mc:Choice xmlns:v="urn:schemas-microsoft-com:vml" Requires="v">
                <p:oleObj spid="_x0000_s655374" name="文档" r:id="rId1" imgW="11413490" imgH="1139825" progId="Word.Document.12">
                  <p:embed/>
                </p:oleObj>
              </mc:Choice>
              <mc:Fallback>
                <p:oleObj name="文档" r:id="rId1" imgW="11413490" imgH="1139825" progId="Word.Document.12">
                  <p:embed/>
                  <p:pic>
                    <p:nvPicPr>
                      <p:cNvPr id="0" name="图片 655373"/>
                      <p:cNvPicPr/>
                      <p:nvPr/>
                    </p:nvPicPr>
                    <p:blipFill>
                      <a:blip r:embed="rId2"/>
                      <a:stretch>
                        <a:fillRect/>
                      </a:stretch>
                    </p:blipFill>
                    <p:spPr>
                      <a:xfrm>
                        <a:off x="531813" y="476672"/>
                        <a:ext cx="11142662" cy="110648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31813" y="3614407"/>
          <a:ext cx="10950575" cy="2924175"/>
        </p:xfrm>
        <a:graphic>
          <a:graphicData uri="http://schemas.openxmlformats.org/presentationml/2006/ole">
            <mc:AlternateContent xmlns:mc="http://schemas.openxmlformats.org/markup-compatibility/2006">
              <mc:Choice xmlns:v="urn:schemas-microsoft-com:vml" Requires="v">
                <p:oleObj spid="_x0000_s655375" name="文档" r:id="rId3" imgW="11413490" imgH="3056890" progId="Word.Document.12">
                  <p:embed/>
                </p:oleObj>
              </mc:Choice>
              <mc:Fallback>
                <p:oleObj name="文档" r:id="rId3" imgW="11413490" imgH="3056890" progId="Word.Document.12">
                  <p:embed/>
                  <p:pic>
                    <p:nvPicPr>
                      <p:cNvPr id="0" name="图片 655374"/>
                      <p:cNvPicPr/>
                      <p:nvPr/>
                    </p:nvPicPr>
                    <p:blipFill>
                      <a:blip r:embed="rId4"/>
                      <a:stretch>
                        <a:fillRect/>
                      </a:stretch>
                    </p:blipFill>
                    <p:spPr>
                      <a:xfrm>
                        <a:off x="531813" y="3614407"/>
                        <a:ext cx="10950575" cy="2924175"/>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28638" y="1201738"/>
          <a:ext cx="11063287" cy="2930525"/>
        </p:xfrm>
        <a:graphic>
          <a:graphicData uri="http://schemas.openxmlformats.org/presentationml/2006/ole">
            <mc:AlternateContent xmlns:mc="http://schemas.openxmlformats.org/markup-compatibility/2006">
              <mc:Choice xmlns:v="urn:schemas-microsoft-com:vml" Requires="v">
                <p:oleObj spid="_x0000_s655376" name="文档" r:id="rId5" imgW="11421110" imgH="3028315" progId="Word.Document.12">
                  <p:embed/>
                </p:oleObj>
              </mc:Choice>
              <mc:Fallback>
                <p:oleObj name="文档" r:id="rId5" imgW="11421110" imgH="3028315" progId="Word.Document.12">
                  <p:embed/>
                  <p:pic>
                    <p:nvPicPr>
                      <p:cNvPr id="0" name="图片 655375"/>
                      <p:cNvPicPr/>
                      <p:nvPr/>
                    </p:nvPicPr>
                    <p:blipFill>
                      <a:blip r:embed="rId6"/>
                      <a:stretch>
                        <a:fillRect/>
                      </a:stretch>
                    </p:blipFill>
                    <p:spPr>
                      <a:xfrm>
                        <a:off x="528638" y="1201738"/>
                        <a:ext cx="11063287" cy="29305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2708713" y="2636912"/>
            <a:ext cx="6774574" cy="830997"/>
          </a:xfrm>
          <a:prstGeom prst="rect">
            <a:avLst/>
          </a:prstGeom>
          <a:noFill/>
        </p:spPr>
        <p:txBody>
          <a:bodyPr wrap="square" rtlCol="0">
            <a:spAutoFit/>
          </a:bodyPr>
          <a:lstStyle/>
          <a:p>
            <a:pPr algn="ctr">
              <a:spcBef>
                <a:spcPct val="0"/>
              </a:spcBef>
              <a:defRPr/>
            </a:pPr>
            <a:r>
              <a:rPr lang="zh-CN" altLang="en-US" sz="4800" b="1" dirty="0" smtClean="0">
                <a:solidFill>
                  <a:prstClr val="black"/>
                </a:solidFill>
                <a:latin typeface="微软雅黑" panose="020B0503020204020204" pitchFamily="34" charset="-122"/>
              </a:rPr>
              <a:t>知识网络</a:t>
            </a:r>
            <a:endParaRPr lang="zh-CN" altLang="zh-CN" sz="4800" b="1" dirty="0">
              <a:solidFill>
                <a:prstClr val="black"/>
              </a:solidFill>
              <a:latin typeface="微软雅黑" panose="020B0503020204020204" pitchFamily="34" charset="-122"/>
            </a:endParaRPr>
          </a:p>
        </p:txBody>
      </p:sp>
      <p:cxnSp>
        <p:nvCxnSpPr>
          <p:cNvPr id="17" name="直接连接符 16"/>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20700" y="80963"/>
          <a:ext cx="11007725" cy="2733675"/>
        </p:xfrm>
        <a:graphic>
          <a:graphicData uri="http://schemas.openxmlformats.org/presentationml/2006/ole">
            <mc:AlternateContent xmlns:mc="http://schemas.openxmlformats.org/markup-compatibility/2006">
              <mc:Choice xmlns:v="urn:schemas-microsoft-com:vml" Requires="v">
                <p:oleObj spid="_x0000_s639082" name="文档" r:id="rId1" imgW="11149330" imgH="2770505" progId="Word.Document.12">
                  <p:embed/>
                </p:oleObj>
              </mc:Choice>
              <mc:Fallback>
                <p:oleObj name="文档" r:id="rId1" imgW="11149330" imgH="2770505" progId="Word.Document.12">
                  <p:embed/>
                  <p:pic>
                    <p:nvPicPr>
                      <p:cNvPr id="0" name="图片 639081"/>
                      <p:cNvPicPr/>
                      <p:nvPr/>
                    </p:nvPicPr>
                    <p:blipFill>
                      <a:blip r:embed="rId2"/>
                      <a:stretch>
                        <a:fillRect/>
                      </a:stretch>
                    </p:blipFill>
                    <p:spPr>
                      <a:xfrm>
                        <a:off x="520700" y="80963"/>
                        <a:ext cx="11007725" cy="2733675"/>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20700" y="2639442"/>
          <a:ext cx="11068050" cy="1265238"/>
        </p:xfrm>
        <a:graphic>
          <a:graphicData uri="http://schemas.openxmlformats.org/presentationml/2006/ole">
            <mc:AlternateContent xmlns:mc="http://schemas.openxmlformats.org/markup-compatibility/2006">
              <mc:Choice xmlns:v="urn:schemas-microsoft-com:vml" Requires="v">
                <p:oleObj spid="_x0000_s639083" name="文档" r:id="rId3" imgW="11205845" imgH="1273810" progId="Word.Document.12">
                  <p:embed/>
                </p:oleObj>
              </mc:Choice>
              <mc:Fallback>
                <p:oleObj name="文档" r:id="rId3" imgW="11205845" imgH="1273810" progId="Word.Document.12">
                  <p:embed/>
                  <p:pic>
                    <p:nvPicPr>
                      <p:cNvPr id="0" name="图片 639082"/>
                      <p:cNvPicPr/>
                      <p:nvPr/>
                    </p:nvPicPr>
                    <p:blipFill>
                      <a:blip r:embed="rId4"/>
                      <a:stretch>
                        <a:fillRect/>
                      </a:stretch>
                    </p:blipFill>
                    <p:spPr>
                      <a:xfrm>
                        <a:off x="520700" y="2639442"/>
                        <a:ext cx="11068050" cy="1265238"/>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20700" y="3747938"/>
          <a:ext cx="11068050" cy="1265238"/>
        </p:xfrm>
        <a:graphic>
          <a:graphicData uri="http://schemas.openxmlformats.org/presentationml/2006/ole">
            <mc:AlternateContent xmlns:mc="http://schemas.openxmlformats.org/markup-compatibility/2006">
              <mc:Choice xmlns:v="urn:schemas-microsoft-com:vml" Requires="v">
                <p:oleObj spid="_x0000_s639084" name="文档" r:id="rId5" imgW="11205845" imgH="1273810" progId="Word.Document.12">
                  <p:embed/>
                </p:oleObj>
              </mc:Choice>
              <mc:Fallback>
                <p:oleObj name="文档" r:id="rId5" imgW="11205845" imgH="1273810" progId="Word.Document.12">
                  <p:embed/>
                  <p:pic>
                    <p:nvPicPr>
                      <p:cNvPr id="0" name="图片 639083"/>
                      <p:cNvPicPr/>
                      <p:nvPr/>
                    </p:nvPicPr>
                    <p:blipFill>
                      <a:blip r:embed="rId6"/>
                      <a:stretch>
                        <a:fillRect/>
                      </a:stretch>
                    </p:blipFill>
                    <p:spPr>
                      <a:xfrm>
                        <a:off x="520700" y="3747938"/>
                        <a:ext cx="11068050" cy="1265238"/>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20700" y="4436541"/>
          <a:ext cx="11068050" cy="1265238"/>
        </p:xfrm>
        <a:graphic>
          <a:graphicData uri="http://schemas.openxmlformats.org/presentationml/2006/ole">
            <mc:AlternateContent xmlns:mc="http://schemas.openxmlformats.org/markup-compatibility/2006">
              <mc:Choice xmlns:v="urn:schemas-microsoft-com:vml" Requires="v">
                <p:oleObj spid="_x0000_s639085" name="文档" r:id="rId7" imgW="11205845" imgH="1273810" progId="Word.Document.12">
                  <p:embed/>
                </p:oleObj>
              </mc:Choice>
              <mc:Fallback>
                <p:oleObj name="文档" r:id="rId7" imgW="11205845" imgH="1273810" progId="Word.Document.12">
                  <p:embed/>
                  <p:pic>
                    <p:nvPicPr>
                      <p:cNvPr id="0" name="图片 639084"/>
                      <p:cNvPicPr/>
                      <p:nvPr/>
                    </p:nvPicPr>
                    <p:blipFill>
                      <a:blip r:embed="rId8"/>
                      <a:stretch>
                        <a:fillRect/>
                      </a:stretch>
                    </p:blipFill>
                    <p:spPr>
                      <a:xfrm>
                        <a:off x="520700" y="4436541"/>
                        <a:ext cx="11068050" cy="1265238"/>
                      </a:xfrm>
                      <a:prstGeom prst="rect">
                        <a:avLst/>
                      </a:prstGeom>
                    </p:spPr>
                  </p:pic>
                </p:oleObj>
              </mc:Fallback>
            </mc:AlternateContent>
          </a:graphicData>
        </a:graphic>
      </p:graphicFrame>
      <p:sp>
        <p:nvSpPr>
          <p:cNvPr id="7" name="矩形 6"/>
          <p:cNvSpPr/>
          <p:nvPr/>
        </p:nvSpPr>
        <p:spPr>
          <a:xfrm>
            <a:off x="407368" y="4994592"/>
            <a:ext cx="11233248"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charset="-122"/>
                <a:cs typeface="Courier New" panose="02070309020205020404" pitchFamily="49" charset="0"/>
              </a:rPr>
              <a:t>z</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charset="-122"/>
                <a:cs typeface="Courier New" panose="02070309020205020404" pitchFamily="49" charset="0"/>
              </a:rPr>
              <a:t>ln</a:t>
            </a:r>
            <a:r>
              <a:rPr lang="en-US" altLang="zh-CN" sz="2800" kern="100" dirty="0">
                <a:latin typeface="Times New Roman" panose="02020603050405020304" pitchFamily="18" charset="0"/>
                <a:ea typeface="黑体" panose="02010609060101010101" charset="-122"/>
                <a:cs typeface="Courier New" panose="02070309020205020404" pitchFamily="49" charset="0"/>
              </a:rPr>
              <a:t> </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nvGraphicFramePr>
        <p:xfrm>
          <a:off x="520700" y="5765230"/>
          <a:ext cx="11004550" cy="1020762"/>
        </p:xfrm>
        <a:graphic>
          <a:graphicData uri="http://schemas.openxmlformats.org/presentationml/2006/ole">
            <mc:AlternateContent xmlns:mc="http://schemas.openxmlformats.org/markup-compatibility/2006">
              <mc:Choice xmlns:v="urn:schemas-microsoft-com:vml" Requires="v">
                <p:oleObj spid="_x0000_s639086" name="文档" r:id="rId9" imgW="11271250" imgH="1040765" progId="Word.Document.12">
                  <p:embed/>
                </p:oleObj>
              </mc:Choice>
              <mc:Fallback>
                <p:oleObj name="文档" r:id="rId9" imgW="11271250" imgH="1040765" progId="Word.Document.12">
                  <p:embed/>
                  <p:pic>
                    <p:nvPicPr>
                      <p:cNvPr id="0" name="图片 639085"/>
                      <p:cNvPicPr/>
                      <p:nvPr/>
                    </p:nvPicPr>
                    <p:blipFill>
                      <a:blip r:embed="rId10"/>
                      <a:stretch>
                        <a:fillRect/>
                      </a:stretch>
                    </p:blipFill>
                    <p:spPr>
                      <a:xfrm>
                        <a:off x="520700" y="5765230"/>
                        <a:ext cx="11004550" cy="1020762"/>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07368" y="980728"/>
            <a:ext cx="11233248"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令</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e</a:t>
            </a:r>
            <a:r>
              <a:rPr lang="zh-CN" altLang="zh-CN" sz="2800" kern="100" baseline="300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0.36</a:t>
            </a:r>
            <a:r>
              <a:rPr lang="en-US" altLang="zh-CN" sz="2800" kern="100" baseline="30000" dirty="0">
                <a:latin typeface="宋体" panose="02010600030101010101" pitchFamily="2" charset="-122"/>
                <a:ea typeface="黑体" panose="02010609060101010101" charset="-122"/>
                <a:cs typeface="Times New Roman" panose="02020603050405020304" pitchFamily="18" charset="0"/>
              </a:rPr>
              <a:t>×</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9</a:t>
            </a:r>
            <a:r>
              <a:rPr lang="zh-CN" altLang="zh-CN" sz="2800" kern="100" baseline="300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3.62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1.46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，即预测某辆</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型号二手车当使用年数为</a:t>
            </a:r>
            <a:r>
              <a:rPr lang="en-US" altLang="zh-CN" sz="2800" kern="100" dirty="0">
                <a:latin typeface="Times New Roman" panose="02020603050405020304" pitchFamily="18" charset="0"/>
                <a:ea typeface="黑体" panose="02010609060101010101" charset="-122"/>
                <a:cs typeface="Courier New" panose="02070309020205020404" pitchFamily="49" charset="0"/>
              </a:rPr>
              <a:t>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年时售价约</a:t>
            </a:r>
            <a:r>
              <a:rPr lang="en-US" altLang="zh-CN" sz="2800" kern="100" dirty="0">
                <a:latin typeface="Times New Roman" panose="02020603050405020304" pitchFamily="18" charset="0"/>
                <a:ea typeface="黑体" panose="02010609060101010101" charset="-122"/>
                <a:cs typeface="Courier New" panose="02070309020205020404" pitchFamily="49" charset="0"/>
              </a:rPr>
              <a:t>1.46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万元</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88640"/>
            <a:ext cx="11412000" cy="1310808"/>
          </a:xfrm>
          <a:prstGeom prst="rect">
            <a:avLst/>
          </a:prstGeom>
        </p:spPr>
        <p:txBody>
          <a:bodyPr wrap="square">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基于成本的考虑，该型号二手车的售价不得低于</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7 118</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元，请根据</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求出的回归方程预测在收购该型号二手车时车辆的使用年数不得超过多少年？</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30118" y="1619945"/>
          <a:ext cx="8156575" cy="2097087"/>
        </p:xfrm>
        <a:graphic>
          <a:graphicData uri="http://schemas.openxmlformats.org/presentationml/2006/ole">
            <mc:AlternateContent xmlns:mc="http://schemas.openxmlformats.org/markup-compatibility/2006">
              <mc:Choice xmlns:v="urn:schemas-microsoft-com:vml" Requires="v">
                <p:oleObj spid="_x0000_s634928" name="文档" r:id="rId1" imgW="8171815" imgH="2101850" progId="Word.Document.12">
                  <p:embed/>
                </p:oleObj>
              </mc:Choice>
              <mc:Fallback>
                <p:oleObj name="文档" r:id="rId1" imgW="8171815" imgH="2101850" progId="Word.Document.12">
                  <p:embed/>
                  <p:pic>
                    <p:nvPicPr>
                      <p:cNvPr id="0" name="图片 634927"/>
                      <p:cNvPicPr/>
                      <p:nvPr/>
                    </p:nvPicPr>
                    <p:blipFill>
                      <a:blip r:embed="rId2"/>
                      <a:stretch>
                        <a:fillRect/>
                      </a:stretch>
                    </p:blipFill>
                    <p:spPr>
                      <a:xfrm>
                        <a:off x="530118" y="1619945"/>
                        <a:ext cx="8156575" cy="209708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31813" y="3429000"/>
          <a:ext cx="11206162" cy="2903538"/>
        </p:xfrm>
        <a:graphic>
          <a:graphicData uri="http://schemas.openxmlformats.org/presentationml/2006/ole">
            <mc:AlternateContent xmlns:mc="http://schemas.openxmlformats.org/markup-compatibility/2006">
              <mc:Choice xmlns:v="urn:schemas-microsoft-com:vml" Requires="v">
                <p:oleObj spid="_x0000_s634929" name="文档" r:id="rId3" imgW="11472545" imgH="2990215" progId="Word.Document.12">
                  <p:embed/>
                </p:oleObj>
              </mc:Choice>
              <mc:Fallback>
                <p:oleObj name="文档" r:id="rId3" imgW="11472545" imgH="2990215" progId="Word.Document.12">
                  <p:embed/>
                  <p:pic>
                    <p:nvPicPr>
                      <p:cNvPr id="0" name="图片 634928"/>
                      <p:cNvPicPr/>
                      <p:nvPr/>
                    </p:nvPicPr>
                    <p:blipFill>
                      <a:blip r:embed="rId4"/>
                      <a:stretch>
                        <a:fillRect/>
                      </a:stretch>
                    </p:blipFill>
                    <p:spPr>
                      <a:xfrm>
                        <a:off x="531813" y="3429000"/>
                        <a:ext cx="11206162" cy="290353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对象 8"/>
          <p:cNvGraphicFramePr>
            <a:graphicFrameLocks noChangeAspect="1"/>
          </p:cNvGraphicFramePr>
          <p:nvPr/>
        </p:nvGraphicFramePr>
        <p:xfrm>
          <a:off x="531813" y="476672"/>
          <a:ext cx="11142662" cy="1106487"/>
        </p:xfrm>
        <a:graphic>
          <a:graphicData uri="http://schemas.openxmlformats.org/presentationml/2006/ole">
            <mc:AlternateContent xmlns:mc="http://schemas.openxmlformats.org/markup-compatibility/2006">
              <mc:Choice xmlns:v="urn:schemas-microsoft-com:vml" Requires="v">
                <p:oleObj spid="_x0000_s635976" name="文档" r:id="rId1" imgW="11413490" imgH="1139825" progId="Word.Document.12">
                  <p:embed/>
                </p:oleObj>
              </mc:Choice>
              <mc:Fallback>
                <p:oleObj name="文档" r:id="rId1" imgW="11413490" imgH="1139825" progId="Word.Document.12">
                  <p:embed/>
                  <p:pic>
                    <p:nvPicPr>
                      <p:cNvPr id="0" name="图片 635975"/>
                      <p:cNvPicPr/>
                      <p:nvPr/>
                    </p:nvPicPr>
                    <p:blipFill>
                      <a:blip r:embed="rId2"/>
                      <a:stretch>
                        <a:fillRect/>
                      </a:stretch>
                    </p:blipFill>
                    <p:spPr>
                      <a:xfrm>
                        <a:off x="531813" y="476672"/>
                        <a:ext cx="11142662" cy="1106487"/>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531813" y="3614407"/>
          <a:ext cx="10950575" cy="2924175"/>
        </p:xfrm>
        <a:graphic>
          <a:graphicData uri="http://schemas.openxmlformats.org/presentationml/2006/ole">
            <mc:AlternateContent xmlns:mc="http://schemas.openxmlformats.org/markup-compatibility/2006">
              <mc:Choice xmlns:v="urn:schemas-microsoft-com:vml" Requires="v">
                <p:oleObj spid="_x0000_s635977" name="文档" r:id="rId3" imgW="11413490" imgH="3056890" progId="Word.Document.12">
                  <p:embed/>
                </p:oleObj>
              </mc:Choice>
              <mc:Fallback>
                <p:oleObj name="文档" r:id="rId3" imgW="11413490" imgH="3056890" progId="Word.Document.12">
                  <p:embed/>
                  <p:pic>
                    <p:nvPicPr>
                      <p:cNvPr id="0" name="图片 635976"/>
                      <p:cNvPicPr/>
                      <p:nvPr/>
                    </p:nvPicPr>
                    <p:blipFill>
                      <a:blip r:embed="rId4"/>
                      <a:stretch>
                        <a:fillRect/>
                      </a:stretch>
                    </p:blipFill>
                    <p:spPr>
                      <a:xfrm>
                        <a:off x="531813" y="3614407"/>
                        <a:ext cx="10950575" cy="2924175"/>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28638" y="1201738"/>
          <a:ext cx="11063287" cy="2930525"/>
        </p:xfrm>
        <a:graphic>
          <a:graphicData uri="http://schemas.openxmlformats.org/presentationml/2006/ole">
            <mc:AlternateContent xmlns:mc="http://schemas.openxmlformats.org/markup-compatibility/2006">
              <mc:Choice xmlns:v="urn:schemas-microsoft-com:vml" Requires="v">
                <p:oleObj spid="_x0000_s635978" name="文档" r:id="rId5" imgW="11421110" imgH="3028315" progId="Word.Document.12">
                  <p:embed/>
                </p:oleObj>
              </mc:Choice>
              <mc:Fallback>
                <p:oleObj name="文档" r:id="rId5" imgW="11421110" imgH="3028315" progId="Word.Document.12">
                  <p:embed/>
                  <p:pic>
                    <p:nvPicPr>
                      <p:cNvPr id="0" name="图片 635977"/>
                      <p:cNvPicPr/>
                      <p:nvPr/>
                    </p:nvPicPr>
                    <p:blipFill>
                      <a:blip r:embed="rId6"/>
                      <a:stretch>
                        <a:fillRect/>
                      </a:stretch>
                    </p:blipFill>
                    <p:spPr>
                      <a:xfrm>
                        <a:off x="528638" y="1201738"/>
                        <a:ext cx="11063287" cy="29305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0000" y="1324363"/>
            <a:ext cx="11412000"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0.711 8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0" name="矩形 9"/>
          <p:cNvSpPr/>
          <p:nvPr/>
        </p:nvSpPr>
        <p:spPr>
          <a:xfrm>
            <a:off x="390000" y="2060848"/>
            <a:ext cx="11412000" cy="19495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黑体" panose="02010609060101010101" charset="-122"/>
                <a:cs typeface="Courier New" panose="02070309020205020404" pitchFamily="49" charset="0"/>
              </a:rPr>
              <a:t>e</a:t>
            </a:r>
            <a:r>
              <a:rPr lang="zh-CN" altLang="zh-CN" sz="2800" kern="100" baseline="300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0.36</a:t>
            </a:r>
            <a:r>
              <a:rPr lang="en-US" altLang="zh-CN" sz="2800" i="1" kern="100" baseline="300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baseline="300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3.62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0.711 8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charset="-122"/>
                <a:cs typeface="Courier New" panose="02070309020205020404" pitchFamily="49" charset="0"/>
              </a:rPr>
              <a:t>e</a:t>
            </a:r>
            <a:r>
              <a:rPr lang="en-US" altLang="zh-CN" sz="2800" kern="100" baseline="30000" dirty="0" err="1">
                <a:latin typeface="Times New Roman" panose="02020603050405020304" pitchFamily="18" charset="0"/>
                <a:ea typeface="黑体" panose="02010609060101010101" charset="-122"/>
                <a:cs typeface="Courier New" panose="02070309020205020404" pitchFamily="49" charset="0"/>
              </a:rPr>
              <a:t>ln</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 0.711 8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e</a:t>
            </a:r>
            <a:r>
              <a:rPr lang="zh-CN" altLang="zh-CN" sz="2800" kern="100" baseline="300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0.34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kern="100" dirty="0">
                <a:latin typeface="Times New Roman" panose="02020603050405020304" pitchFamily="18" charset="0"/>
                <a:ea typeface="黑体" panose="02010609060101010101" charset="-122"/>
                <a:cs typeface="Courier New" panose="02070309020205020404" pitchFamily="49" charset="0"/>
              </a:rPr>
              <a:t>0.36</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3.62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0.34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因此预测在收购该型号二手车时车辆的使用年数不得超过</a:t>
            </a:r>
            <a:r>
              <a:rPr lang="en-US" altLang="zh-CN" sz="2800" kern="100" dirty="0">
                <a:latin typeface="Times New Roman" panose="02020603050405020304" pitchFamily="18" charset="0"/>
                <a:ea typeface="黑体" panose="02010609060101010101" charset="-122"/>
                <a:cs typeface="Courier New" panose="02070309020205020404" pitchFamily="49" charset="0"/>
              </a:rPr>
              <a:t>11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年</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linds(horizontal)">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blinds(horizontal)">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1587522" y="2636912"/>
            <a:ext cx="9016957"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三、独立性检验</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1183392"/>
            <a:ext cx="11187139" cy="2677656"/>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主要考查根据样本制作</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列联表，由</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列联表计算</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χ</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，查表分析并判断相关性结论的可信程度</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通过计算</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χ</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的值，进而分析相关性结论的可信程度，提升数学运算、数据分析素养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2431" y="260648"/>
            <a:ext cx="11187139"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海水养殖场进行某水产品的新、旧网箱养殖方法的产量对比，收获时各随机抽取了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个网箱，测量各箱水产品的产量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kg)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，其频率分布直方图如图：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53022" name="Picture 62" descr="9-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3592" y="2372589"/>
            <a:ext cx="3858943" cy="343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3" name="Picture 63" descr="9-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8128" y="2262897"/>
            <a:ext cx="3083070" cy="406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2431" y="260648"/>
            <a:ext cx="11187139"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设两种养殖方法的箱产量相互独立，记</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表示事件</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旧养殖法的箱产量低于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50 kg</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，新养殖法的箱产量不低于</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50 kg</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，估计</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2431" y="260648"/>
            <a:ext cx="11187139" cy="5909310"/>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记</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表示事件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旧养殖法的箱产量低于</a:t>
            </a:r>
            <a:r>
              <a:rPr lang="en-US" altLang="zh-CN" sz="2800" kern="100" dirty="0">
                <a:latin typeface="Times New Roman" panose="02020603050405020304" pitchFamily="18" charset="0"/>
                <a:ea typeface="黑体" panose="02010609060101010101" charset="-122"/>
                <a:cs typeface="Courier New" panose="02070309020205020404" pitchFamily="49" charset="0"/>
              </a:rPr>
              <a:t>50 kg</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表示事件</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新养殖法的箱产量不低于</a:t>
            </a:r>
            <a:r>
              <a:rPr lang="en-US" altLang="zh-CN" sz="2800" kern="100" dirty="0">
                <a:latin typeface="Times New Roman" panose="02020603050405020304" pitchFamily="18" charset="0"/>
                <a:ea typeface="黑体" panose="02010609060101010101" charset="-122"/>
                <a:cs typeface="Courier New" panose="02070309020205020404" pitchFamily="49" charset="0"/>
              </a:rPr>
              <a:t>50 kg</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BC</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则旧养殖法的箱产量低于</a:t>
            </a:r>
            <a:r>
              <a:rPr lang="en-US" altLang="zh-CN" sz="2800" kern="100" dirty="0">
                <a:latin typeface="Times New Roman" panose="02020603050405020304" pitchFamily="18" charset="0"/>
                <a:ea typeface="黑体" panose="02010609060101010101" charset="-122"/>
                <a:cs typeface="Courier New" panose="02070309020205020404" pitchFamily="49" charset="0"/>
              </a:rPr>
              <a:t>50 kg</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的频率为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charset="-122"/>
                <a:cs typeface="Courier New" panose="02070309020205020404" pitchFamily="49" charset="0"/>
              </a:rPr>
              <a:t>(0.012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0.014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0.024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0.034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0.040)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0.62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的估计值为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0.62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新养殖法的箱产量不低于</a:t>
            </a:r>
            <a:r>
              <a:rPr lang="en-US" altLang="zh-CN" sz="2800" kern="100" dirty="0">
                <a:latin typeface="Times New Roman" panose="02020603050405020304" pitchFamily="18" charset="0"/>
                <a:ea typeface="黑体" panose="02010609060101010101" charset="-122"/>
                <a:cs typeface="Courier New" panose="02070309020205020404" pitchFamily="49" charset="0"/>
              </a:rPr>
              <a:t>50 kg</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的频率为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charset="-122"/>
                <a:cs typeface="Courier New" panose="02070309020205020404" pitchFamily="49" charset="0"/>
              </a:rPr>
              <a:t>(0.068</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0.046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0.010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0.008)</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0.66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C</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的估计值为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0.66</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zh-CN" altLang="zh-CN" sz="2800" kern="100" dirty="0" smtClean="0">
              <a:latin typeface="Times New Roman" panose="02020603050405020304" pitchFamily="18" charset="0"/>
              <a:ea typeface="黑体" panose="02010609060101010101"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linds(horizont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linds(horizont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linds(horizontal)">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linds(horizontal)">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pic>
        <p:nvPicPr>
          <p:cNvPr id="628738" name="Picture 2" descr="9-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2076" y="556218"/>
            <a:ext cx="9027849" cy="532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2431" y="1037635"/>
            <a:ext cx="11187139" cy="2031325"/>
          </a:xfrm>
          <a:prstGeom prst="rect">
            <a:avLst/>
          </a:prstGeom>
        </p:spPr>
        <p:txBody>
          <a:bodyPr wrap="square">
            <a:spAutoFit/>
          </a:bodyPr>
          <a:lstStyle/>
          <a:p>
            <a:pPr algn="just">
              <a:lnSpc>
                <a:spcPct val="150000"/>
              </a:lnSpc>
              <a:spcAft>
                <a:spcPts val="0"/>
              </a:spcAft>
            </a:pP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则事件</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A</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的概率估计值为</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P</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A</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P</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B</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P</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C</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0.62</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0.66</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0.409 2</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smtClean="0">
                <a:latin typeface="宋体" panose="02010600030101010101" pitchFamily="2" charset="-122"/>
                <a:ea typeface="黑体" panose="02010609060101010101" charset="-122"/>
                <a:cs typeface="Times New Roman" panose="02020603050405020304" pitchFamily="18" charset="0"/>
              </a:rPr>
              <a:t>∴</a:t>
            </a:r>
            <a:r>
              <a:rPr lang="en-US" altLang="zh-CN" sz="2800" i="1" kern="100" dirty="0" smtClean="0">
                <a:latin typeface="Times New Roman" panose="02020603050405020304" pitchFamily="18" charset="0"/>
                <a:ea typeface="黑体" panose="02010609060101010101" charset="-122"/>
                <a:cs typeface="Courier New" panose="02070309020205020404" pitchFamily="49" charset="0"/>
              </a:rPr>
              <a:t>A</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发生的概率为</a:t>
            </a: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0.409 2.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02431" y="-113906"/>
            <a:ext cx="11187139"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填写下面列联表，并根据列联表判断是否有</a:t>
            </a:r>
            <a:r>
              <a:rPr lang="en-US" altLang="zh-CN" sz="2800" kern="100" dirty="0">
                <a:latin typeface="Times New Roman" panose="02020603050405020304" pitchFamily="18" charset="0"/>
                <a:ea typeface="方正中等线简体" panose="03000509000000000000" pitchFamily="65" charset="-122"/>
              </a:rPr>
              <a:t>99%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的把握认为箱产量与养殖方法有关</a:t>
            </a:r>
            <a:r>
              <a:rPr lang="en-US" altLang="zh-CN" sz="2800" kern="100" dirty="0">
                <a:latin typeface="Times New Roman" panose="02020603050405020304" pitchFamily="18" charset="0"/>
                <a:ea typeface="方正中等线简体" panose="03000509000000000000" pitchFamily="65" charset="-122"/>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nvGraphicFramePr>
        <p:xfrm>
          <a:off x="623392" y="1167724"/>
          <a:ext cx="10873207" cy="2560320"/>
        </p:xfrm>
        <a:graphic>
          <a:graphicData uri="http://schemas.openxmlformats.org/drawingml/2006/table">
            <a:tbl>
              <a:tblPr/>
              <a:tblGrid>
                <a:gridCol w="2482780"/>
                <a:gridCol w="3284259"/>
                <a:gridCol w="3467051"/>
                <a:gridCol w="1639117"/>
              </a:tblGrid>
              <a:tr h="540000">
                <a:tc>
                  <a:txBody>
                    <a:bodyPr/>
                    <a:lstStyle/>
                    <a:p>
                      <a:pPr algn="ctr">
                        <a:lnSpc>
                          <a:spcPct val="150000"/>
                        </a:lnSpc>
                        <a:spcAft>
                          <a:spcPts val="0"/>
                        </a:spcAft>
                      </a:pPr>
                      <a:r>
                        <a:rPr lang="en-US" sz="28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箱产量</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&lt;50 kg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箱产量</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50 kg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旧养殖法</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新养殖法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502431" y="3673490"/>
            <a:ext cx="11187139"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表格 6"/>
          <p:cNvGraphicFramePr>
            <a:graphicFrameLocks noGrp="1"/>
          </p:cNvGraphicFramePr>
          <p:nvPr/>
        </p:nvGraphicFramePr>
        <p:xfrm>
          <a:off x="623392" y="4336076"/>
          <a:ext cx="6659553" cy="1280160"/>
        </p:xfrm>
        <a:graphic>
          <a:graphicData uri="http://schemas.openxmlformats.org/drawingml/2006/table">
            <a:tbl>
              <a:tblPr/>
              <a:tblGrid>
                <a:gridCol w="2351178"/>
                <a:gridCol w="1380523"/>
                <a:gridCol w="1380523"/>
                <a:gridCol w="1547329"/>
              </a:tblGrid>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χ</a:t>
                      </a:r>
                      <a:r>
                        <a:rPr lang="en-US" sz="2800" kern="100" baseline="30000" dirty="0">
                          <a:effectLst/>
                          <a:latin typeface="Times New Roman" panose="02020603050405020304" pitchFamily="18" charset="0"/>
                          <a:ea typeface="方正中等线简体" panose="03000509000000000000" pitchFamily="65" charset="-122"/>
                          <a:cs typeface="Courier New" panose="02070309020205020404" pitchFamily="49" charset="0"/>
                        </a:rPr>
                        <a:t>2</a:t>
                      </a: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0</a:t>
                      </a: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0.050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0.010</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0.001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x</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0</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3.841</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6.635</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10.828</a:t>
                      </a:r>
                      <a:endParaRPr lang="zh-CN" sz="105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对象 8"/>
          <p:cNvGraphicFramePr>
            <a:graphicFrameLocks noChangeAspect="1"/>
          </p:cNvGraphicFramePr>
          <p:nvPr/>
        </p:nvGraphicFramePr>
        <p:xfrm>
          <a:off x="491798" y="5592440"/>
          <a:ext cx="8156575" cy="1189037"/>
        </p:xfrm>
        <a:graphic>
          <a:graphicData uri="http://schemas.openxmlformats.org/presentationml/2006/ole">
            <mc:AlternateContent xmlns:mc="http://schemas.openxmlformats.org/markup-compatibility/2006">
              <mc:Choice xmlns:v="urn:schemas-microsoft-com:vml" Requires="v">
                <p:oleObj spid="_x0000_s641045" name="文档" r:id="rId1" imgW="8171815" imgH="1192530" progId="Word.Document.12">
                  <p:embed/>
                </p:oleObj>
              </mc:Choice>
              <mc:Fallback>
                <p:oleObj name="文档" r:id="rId1" imgW="8171815" imgH="1192530" progId="Word.Document.12">
                  <p:embed/>
                  <p:pic>
                    <p:nvPicPr>
                      <p:cNvPr id="0" name="图片 641044"/>
                      <p:cNvPicPr/>
                      <p:nvPr/>
                    </p:nvPicPr>
                    <p:blipFill>
                      <a:blip r:embed="rId2"/>
                      <a:stretch>
                        <a:fillRect/>
                      </a:stretch>
                    </p:blipFill>
                    <p:spPr>
                      <a:xfrm>
                        <a:off x="491798" y="5592440"/>
                        <a:ext cx="8156575" cy="118903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8743" y="260648"/>
            <a:ext cx="10955849"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根据箱产量的频率分布直方图得到列联表：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9" name="对象 8"/>
          <p:cNvGraphicFramePr>
            <a:graphicFrameLocks noChangeAspect="1"/>
          </p:cNvGraphicFramePr>
          <p:nvPr/>
        </p:nvGraphicFramePr>
        <p:xfrm>
          <a:off x="563563" y="3997325"/>
          <a:ext cx="10993437" cy="1011238"/>
        </p:xfrm>
        <a:graphic>
          <a:graphicData uri="http://schemas.openxmlformats.org/presentationml/2006/ole">
            <mc:AlternateContent xmlns:mc="http://schemas.openxmlformats.org/markup-compatibility/2006">
              <mc:Choice xmlns:v="urn:schemas-microsoft-com:vml" Requires="v">
                <p:oleObj spid="_x0000_s565400" name="文档" r:id="rId1" imgW="11073130" imgH="1022350" progId="Word.Document.12">
                  <p:embed/>
                </p:oleObj>
              </mc:Choice>
              <mc:Fallback>
                <p:oleObj name="文档" r:id="rId1" imgW="11073130" imgH="1022350" progId="Word.Document.12">
                  <p:embed/>
                  <p:pic>
                    <p:nvPicPr>
                      <p:cNvPr id="0" name="图片 565399"/>
                      <p:cNvPicPr/>
                      <p:nvPr/>
                    </p:nvPicPr>
                    <p:blipFill>
                      <a:blip r:embed="rId2"/>
                      <a:stretch>
                        <a:fillRect/>
                      </a:stretch>
                    </p:blipFill>
                    <p:spPr>
                      <a:xfrm>
                        <a:off x="563563" y="3997325"/>
                        <a:ext cx="10993437" cy="1011238"/>
                      </a:xfrm>
                      <a:prstGeom prst="rect">
                        <a:avLst/>
                      </a:prstGeom>
                    </p:spPr>
                  </p:pic>
                </p:oleObj>
              </mc:Fallback>
            </mc:AlternateContent>
          </a:graphicData>
        </a:graphic>
      </p:graphicFrame>
      <p:sp>
        <p:nvSpPr>
          <p:cNvPr id="10" name="矩形 9"/>
          <p:cNvSpPr/>
          <p:nvPr/>
        </p:nvSpPr>
        <p:spPr>
          <a:xfrm>
            <a:off x="468743" y="4930535"/>
            <a:ext cx="10955849" cy="13031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charset="-122"/>
                <a:cs typeface="Courier New" panose="02070309020205020404" pitchFamily="49" charset="0"/>
              </a:rPr>
              <a:t>15.705&gt;6.635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故有</a:t>
            </a:r>
            <a:r>
              <a:rPr lang="en-US" altLang="zh-CN" sz="2800" kern="100" dirty="0">
                <a:latin typeface="Times New Roman" panose="02020603050405020304" pitchFamily="18" charset="0"/>
                <a:ea typeface="黑体" panose="02010609060101010101" charset="-122"/>
                <a:cs typeface="Courier New" panose="02070309020205020404" pitchFamily="49" charset="0"/>
              </a:rPr>
              <a:t>99%</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的把握认为箱产量与养殖方法有关</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1" name="表格 10"/>
          <p:cNvGraphicFramePr>
            <a:graphicFrameLocks noGrp="1"/>
          </p:cNvGraphicFramePr>
          <p:nvPr/>
        </p:nvGraphicFramePr>
        <p:xfrm>
          <a:off x="561975" y="1084704"/>
          <a:ext cx="11068049" cy="2560320"/>
        </p:xfrm>
        <a:graphic>
          <a:graphicData uri="http://schemas.openxmlformats.org/drawingml/2006/table">
            <a:tbl>
              <a:tblPr/>
              <a:tblGrid>
                <a:gridCol w="2527270"/>
                <a:gridCol w="3343111"/>
                <a:gridCol w="3529180"/>
                <a:gridCol w="1668488"/>
              </a:tblGrid>
              <a:tr h="540000">
                <a:tc>
                  <a:txBody>
                    <a:bodyPr/>
                    <a:lstStyle/>
                    <a:p>
                      <a:pPr algn="ctr">
                        <a:lnSpc>
                          <a:spcPct val="150000"/>
                        </a:lnSpc>
                        <a:spcAft>
                          <a:spcPts val="0"/>
                        </a:spcAft>
                      </a:pPr>
                      <a:r>
                        <a:rPr lang="en-US" sz="2800" i="1" kern="100">
                          <a:effectLst/>
                          <a:latin typeface="Times New Roman" panose="02020603050405020304" pitchFamily="18" charset="0"/>
                          <a:ea typeface="仿宋_GB2312" panose="02010609030101010101" pitchFamily="49"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箱产量</a:t>
                      </a:r>
                      <a:r>
                        <a:rPr lang="en-US" sz="2800" kern="100">
                          <a:effectLst/>
                          <a:latin typeface="Times New Roman" panose="02020603050405020304" pitchFamily="18" charset="0"/>
                          <a:ea typeface="黑体" panose="02010609060101010101" charset="-122"/>
                          <a:cs typeface="Courier New" panose="02070309020205020404" pitchFamily="49" charset="0"/>
                        </a:rPr>
                        <a:t>&lt;50 kg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箱产量</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kern="100">
                          <a:effectLst/>
                          <a:latin typeface="Times New Roman" panose="02020603050405020304" pitchFamily="18" charset="0"/>
                          <a:ea typeface="黑体" panose="02010609060101010101" charset="-122"/>
                          <a:cs typeface="Courier New" panose="02070309020205020404" pitchFamily="49" charset="0"/>
                        </a:rPr>
                        <a:t>50 kg</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旧养殖法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62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38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新养殖法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34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66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100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96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104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charset="-122"/>
                          <a:cs typeface="Courier New" panose="02070309020205020404" pitchFamily="49" charset="0"/>
                        </a:rPr>
                        <a:t>200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3301" marR="33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linds(horizont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linds(horizontal)">
                                      <p:cBhvr>
                                        <p:cTn id="2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2646" y="908720"/>
            <a:ext cx="10966708" cy="131080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独立性检验的一般步骤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根据样本数据制成</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列联表；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702795" y="2383978"/>
          <a:ext cx="9496425" cy="1189038"/>
        </p:xfrm>
        <a:graphic>
          <a:graphicData uri="http://schemas.openxmlformats.org/presentationml/2006/ole">
            <mc:AlternateContent xmlns:mc="http://schemas.openxmlformats.org/markup-compatibility/2006">
              <mc:Choice xmlns:v="urn:schemas-microsoft-com:vml" Requires="v">
                <p:oleObj spid="_x0000_s646164" name="文档" r:id="rId1" imgW="9497695" imgH="1189990" progId="Word.Document.12">
                  <p:embed/>
                </p:oleObj>
              </mc:Choice>
              <mc:Fallback>
                <p:oleObj name="文档" r:id="rId1" imgW="9497695" imgH="1189990" progId="Word.Document.12">
                  <p:embed/>
                  <p:pic>
                    <p:nvPicPr>
                      <p:cNvPr id="0" name="图片 646163"/>
                      <p:cNvPicPr/>
                      <p:nvPr/>
                    </p:nvPicPr>
                    <p:blipFill>
                      <a:blip r:embed="rId2"/>
                      <a:stretch>
                        <a:fillRect/>
                      </a:stretch>
                    </p:blipFill>
                    <p:spPr>
                      <a:xfrm>
                        <a:off x="702795" y="2383978"/>
                        <a:ext cx="9496425" cy="1189038"/>
                      </a:xfrm>
                      <a:prstGeom prst="rect">
                        <a:avLst/>
                      </a:prstGeom>
                    </p:spPr>
                  </p:pic>
                </p:oleObj>
              </mc:Fallback>
            </mc:AlternateContent>
          </a:graphicData>
        </a:graphic>
      </p:graphicFrame>
      <p:sp>
        <p:nvSpPr>
          <p:cNvPr id="4" name="矩形 3"/>
          <p:cNvSpPr/>
          <p:nvPr/>
        </p:nvSpPr>
        <p:spPr>
          <a:xfrm>
            <a:off x="612646" y="3573016"/>
            <a:ext cx="10966708" cy="664477"/>
          </a:xfrm>
          <a:prstGeom prst="rect">
            <a:avLst/>
          </a:prstGeom>
        </p:spPr>
        <p:txBody>
          <a:bodyPr wrap="square">
            <a:spAutoFit/>
          </a:bodyPr>
          <a:lstStyle/>
          <a:p>
            <a:pPr algn="just">
              <a:lnSpc>
                <a:spcPct val="150000"/>
              </a:lnSpc>
              <a:spcAft>
                <a:spcPts val="0"/>
              </a:spcAft>
            </a:pP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查表比较</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χ</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与临界值的大小关系，作出统计判断</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332656"/>
            <a:ext cx="11322624"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户外运动已经成为一种时尚运动，某单位为了了解员工喜欢户外运动是否与性别有关，决定从本单位全体</a:t>
            </a:r>
            <a:r>
              <a:rPr lang="en-US" altLang="zh-CN" sz="2800" kern="100" dirty="0">
                <a:latin typeface="Times New Roman" panose="02020603050405020304" pitchFamily="18" charset="0"/>
                <a:ea typeface="方正中等线简体" panose="03000509000000000000" pitchFamily="65" charset="-122"/>
              </a:rPr>
              <a:t>650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人中采用分层抽样的办法抽取</a:t>
            </a:r>
            <a:r>
              <a:rPr lang="en-US" altLang="zh-CN" sz="2800" kern="100" dirty="0">
                <a:latin typeface="Times New Roman" panose="02020603050405020304" pitchFamily="18" charset="0"/>
                <a:ea typeface="方正中等线简体" panose="03000509000000000000" pitchFamily="65" charset="-122"/>
              </a:rPr>
              <a:t>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人进行问卷调查，得到了如下列联表：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表格 7"/>
          <p:cNvGraphicFramePr>
            <a:graphicFrameLocks noGrp="1"/>
          </p:cNvGraphicFramePr>
          <p:nvPr/>
        </p:nvGraphicFramePr>
        <p:xfrm>
          <a:off x="551384" y="2452856"/>
          <a:ext cx="11017223" cy="2560320"/>
        </p:xfrm>
        <a:graphic>
          <a:graphicData uri="http://schemas.openxmlformats.org/drawingml/2006/table">
            <a:tbl>
              <a:tblPr/>
              <a:tblGrid>
                <a:gridCol w="1744286"/>
                <a:gridCol w="3539876"/>
                <a:gridCol w="3988775"/>
                <a:gridCol w="1744286"/>
              </a:tblGrid>
              <a:tr h="540000">
                <a:tc>
                  <a:txBody>
                    <a:bodyPr/>
                    <a:lstStyle/>
                    <a:p>
                      <a:pPr algn="ctr">
                        <a:lnSpc>
                          <a:spcPct val="150000"/>
                        </a:lnSpc>
                        <a:spcAft>
                          <a:spcPts val="0"/>
                        </a:spcAft>
                      </a:pPr>
                      <a:r>
                        <a:rPr lang="en-US" sz="2800" i="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喜欢户外运动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不喜欢户外运动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男性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女性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50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对象 5"/>
          <p:cNvGraphicFramePr>
            <a:graphicFrameLocks noChangeAspect="1"/>
          </p:cNvGraphicFramePr>
          <p:nvPr/>
        </p:nvGraphicFramePr>
        <p:xfrm>
          <a:off x="472837" y="5186387"/>
          <a:ext cx="11156950" cy="1050925"/>
        </p:xfrm>
        <a:graphic>
          <a:graphicData uri="http://schemas.openxmlformats.org/presentationml/2006/ole">
            <mc:AlternateContent xmlns:mc="http://schemas.openxmlformats.org/markup-compatibility/2006">
              <mc:Choice xmlns:v="urn:schemas-microsoft-com:vml" Requires="v">
                <p:oleObj spid="_x0000_s647187" name="文档" r:id="rId1" imgW="11158855" imgH="1051560" progId="Word.Document.12">
                  <p:embed/>
                </p:oleObj>
              </mc:Choice>
              <mc:Fallback>
                <p:oleObj name="文档" r:id="rId1" imgW="11158855" imgH="1051560" progId="Word.Document.12">
                  <p:embed/>
                  <p:pic>
                    <p:nvPicPr>
                      <p:cNvPr id="0" name="图片 647186"/>
                      <p:cNvPicPr/>
                      <p:nvPr/>
                    </p:nvPicPr>
                    <p:blipFill>
                      <a:blip r:embed="rId2"/>
                      <a:stretch>
                        <a:fillRect/>
                      </a:stretch>
                    </p:blipFill>
                    <p:spPr>
                      <a:xfrm>
                        <a:off x="472837" y="5186387"/>
                        <a:ext cx="11156950" cy="10509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404664"/>
            <a:ext cx="11322624"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请将上面的列联表补充完整；</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88950" y="1464946"/>
          <a:ext cx="11090275" cy="2668588"/>
        </p:xfrm>
        <a:graphic>
          <a:graphicData uri="http://schemas.openxmlformats.org/presentationml/2006/ole">
            <mc:AlternateContent xmlns:mc="http://schemas.openxmlformats.org/markup-compatibility/2006">
              <mc:Choice xmlns:v="urn:schemas-microsoft-com:vml" Requires="v">
                <p:oleObj spid="_x0000_s616486" name="文档" r:id="rId1" imgW="11360150" imgH="2717165" progId="Word.Document.12">
                  <p:embed/>
                </p:oleObj>
              </mc:Choice>
              <mc:Fallback>
                <p:oleObj name="文档" r:id="rId1" imgW="11360150" imgH="2717165" progId="Word.Document.12">
                  <p:embed/>
                  <p:pic>
                    <p:nvPicPr>
                      <p:cNvPr id="0" name="图片 616485"/>
                      <p:cNvPicPr/>
                      <p:nvPr/>
                    </p:nvPicPr>
                    <p:blipFill>
                      <a:blip r:embed="rId2"/>
                      <a:stretch>
                        <a:fillRect/>
                      </a:stretch>
                    </p:blipFill>
                    <p:spPr>
                      <a:xfrm>
                        <a:off x="488950" y="1464946"/>
                        <a:ext cx="11090275" cy="2668588"/>
                      </a:xfrm>
                      <a:prstGeom prst="rect">
                        <a:avLst/>
                      </a:prstGeom>
                    </p:spPr>
                  </p:pic>
                </p:oleObj>
              </mc:Fallback>
            </mc:AlternateContent>
          </a:graphicData>
        </a:graphic>
      </p:graphicFrame>
      <p:graphicFrame>
        <p:nvGraphicFramePr>
          <p:cNvPr id="8" name="表格 7"/>
          <p:cNvGraphicFramePr>
            <a:graphicFrameLocks noGrp="1"/>
          </p:cNvGraphicFramePr>
          <p:nvPr/>
        </p:nvGraphicFramePr>
        <p:xfrm>
          <a:off x="488951" y="3857080"/>
          <a:ext cx="11079657" cy="2560320"/>
        </p:xfrm>
        <a:graphic>
          <a:graphicData uri="http://schemas.openxmlformats.org/drawingml/2006/table">
            <a:tbl>
              <a:tblPr/>
              <a:tblGrid>
                <a:gridCol w="1063853"/>
                <a:gridCol w="2742996"/>
                <a:gridCol w="3096344"/>
                <a:gridCol w="4176464"/>
              </a:tblGrid>
              <a:tr h="540000">
                <a:tc>
                  <a:txBody>
                    <a:bodyPr/>
                    <a:lstStyle/>
                    <a:p>
                      <a:pPr algn="ctr">
                        <a:lnSpc>
                          <a:spcPct val="150000"/>
                        </a:lnSpc>
                        <a:spcAft>
                          <a:spcPts val="0"/>
                        </a:spcAft>
                      </a:pPr>
                      <a:r>
                        <a:rPr lang="en-US" sz="2800" i="1" kern="100">
                          <a:effectLst/>
                          <a:latin typeface="Times New Roman" panose="02020603050405020304" pitchFamily="18" charset="0"/>
                          <a:ea typeface="仿宋_GB2312" panose="02010609030101010101" pitchFamily="49"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喜欢户外运动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不喜欢户外运动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男性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20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25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女性</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15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25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黑体" panose="02010609060101010101"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30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黑体" panose="02010609060101010101" charset="-122"/>
                          <a:cs typeface="Courier New" panose="02070309020205020404" pitchFamily="49" charset="0"/>
                        </a:rPr>
                        <a:t>20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黑体" panose="02010609060101010101" charset="-122"/>
                          <a:cs typeface="Courier New" panose="02070309020205020404" pitchFamily="49" charset="0"/>
                        </a:rPr>
                        <a:t>50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46621" marR="466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0203" y="1095501"/>
            <a:ext cx="11322624"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求该公司男、女员工各多少人；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80203" y="2564904"/>
            <a:ext cx="11322624" cy="131080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该公司男员工人数为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黑体" panose="02010609060101010101" charset="-122"/>
                <a:cs typeface="Courier New" panose="02070309020205020404" pitchFamily="49" charset="0"/>
              </a:rPr>
              <a:t>25÷50</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650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325(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，则女员工有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325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人</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894141"/>
            <a:ext cx="11322624"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试问：喜欢户外运动与性别是否有关？</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88950" y="1725737"/>
          <a:ext cx="10579100" cy="1882775"/>
        </p:xfrm>
        <a:graphic>
          <a:graphicData uri="http://schemas.openxmlformats.org/presentationml/2006/ole">
            <mc:AlternateContent xmlns:mc="http://schemas.openxmlformats.org/markup-compatibility/2006">
              <mc:Choice xmlns:v="urn:schemas-microsoft-com:vml" Requires="v">
                <p:oleObj spid="_x0000_s649255" name="文档" r:id="rId1" imgW="10655935" imgH="1905000" progId="Word.Document.12">
                  <p:embed/>
                </p:oleObj>
              </mc:Choice>
              <mc:Fallback>
                <p:oleObj name="文档" r:id="rId1" imgW="10655935" imgH="1905000" progId="Word.Document.12">
                  <p:embed/>
                  <p:pic>
                    <p:nvPicPr>
                      <p:cNvPr id="0" name="图片 649254"/>
                      <p:cNvPicPr/>
                      <p:nvPr/>
                    </p:nvPicPr>
                    <p:blipFill>
                      <a:blip r:embed="rId2"/>
                      <a:stretch>
                        <a:fillRect/>
                      </a:stretch>
                    </p:blipFill>
                    <p:spPr>
                      <a:xfrm>
                        <a:off x="488950" y="1725737"/>
                        <a:ext cx="10579100" cy="1882775"/>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488950" y="3490441"/>
          <a:ext cx="10579100" cy="1882775"/>
        </p:xfrm>
        <a:graphic>
          <a:graphicData uri="http://schemas.openxmlformats.org/presentationml/2006/ole">
            <mc:AlternateContent xmlns:mc="http://schemas.openxmlformats.org/markup-compatibility/2006">
              <mc:Choice xmlns:v="urn:schemas-microsoft-com:vml" Requires="v">
                <p:oleObj spid="_x0000_s649256" name="文档" r:id="rId3" imgW="10655935" imgH="1905000" progId="Word.Document.12">
                  <p:embed/>
                </p:oleObj>
              </mc:Choice>
              <mc:Fallback>
                <p:oleObj name="文档" r:id="rId3" imgW="10655935" imgH="1905000" progId="Word.Document.12">
                  <p:embed/>
                  <p:pic>
                    <p:nvPicPr>
                      <p:cNvPr id="0" name="图片 649255"/>
                      <p:cNvPicPr/>
                      <p:nvPr/>
                    </p:nvPicPr>
                    <p:blipFill>
                      <a:blip r:embed="rId4"/>
                      <a:stretch>
                        <a:fillRect/>
                      </a:stretch>
                    </p:blipFill>
                    <p:spPr>
                      <a:xfrm>
                        <a:off x="488950" y="3490441"/>
                        <a:ext cx="10579100" cy="1882775"/>
                      </a:xfrm>
                      <a:prstGeom prst="rect">
                        <a:avLst/>
                      </a:prstGeom>
                    </p:spPr>
                  </p:pic>
                </p:oleObj>
              </mc:Fallback>
            </mc:AlternateContent>
          </a:graphicData>
        </a:graphic>
      </p:graphicFrame>
      <p:sp>
        <p:nvSpPr>
          <p:cNvPr id="7" name="矩形 6"/>
          <p:cNvSpPr/>
          <p:nvPr/>
        </p:nvSpPr>
        <p:spPr>
          <a:xfrm>
            <a:off x="390000" y="4708739"/>
            <a:ext cx="11322624"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所以有</a:t>
            </a:r>
            <a:r>
              <a:rPr lang="en-US" altLang="zh-CN" sz="2800" kern="100">
                <a:latin typeface="Times New Roman" panose="02020603050405020304" pitchFamily="18" charset="0"/>
                <a:ea typeface="黑体" panose="02010609060101010101" charset="-122"/>
                <a:cs typeface="Courier New" panose="02070309020205020404" pitchFamily="49" charset="0"/>
              </a:rPr>
              <a:t>99%</a:t>
            </a:r>
            <a:r>
              <a:rPr lang="zh-CN" altLang="zh-CN" sz="2800" kern="100">
                <a:latin typeface="Times New Roman" panose="02020603050405020304" pitchFamily="18" charset="0"/>
                <a:ea typeface="黑体" panose="02010609060101010101" charset="-122"/>
                <a:cs typeface="Times New Roman" panose="02020603050405020304" pitchFamily="18" charset="0"/>
              </a:rPr>
              <a:t>的把握认为喜欢户外运动与性别有关</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随堂演练</a:t>
            </a:r>
            <a:endParaRPr lang="zh-CN" altLang="en-US" sz="4800" b="1" dirty="0">
              <a:solidFill>
                <a:prstClr val="black"/>
              </a:solidFill>
              <a:latin typeface="微软雅黑" panose="020B0503020204020204" pitchFamily="34" charset="-122"/>
            </a:endParaRPr>
          </a:p>
        </p:txBody>
      </p:sp>
      <p:cxnSp>
        <p:nvCxnSpPr>
          <p:cNvPr id="10" name="直接连接符 9"/>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9376" y="332656"/>
            <a:ext cx="11233248"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下列两个量之间的关系是相关关系的为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匀速直线运动的物体时间与位移的关系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学生的成绩和体重</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路上酒后驾驶的人数和交通事故发生的多少</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水的体积和重量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矩形 8"/>
          <p:cNvSpPr/>
          <p:nvPr/>
        </p:nvSpPr>
        <p:spPr>
          <a:xfrm>
            <a:off x="479376" y="3785489"/>
            <a:ext cx="11233248" cy="25958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选项，匀速直线运动的物体时间与位移的关系是函数关系</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B</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选项，成绩与体重之间不具有相关性</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C</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选项，路上酒后驾驶的人数和交通事故发生的多少是相关关系</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charset="-122"/>
              <a:cs typeface="Times New Roman" panose="02020603050405020304" pitchFamily="18" charset="0"/>
            </a:endParaRPr>
          </a:p>
          <a:p>
            <a:pPr algn="just">
              <a:lnSpc>
                <a:spcPct val="150000"/>
              </a:lnSpc>
              <a:spcAft>
                <a:spcPts val="0"/>
              </a:spcAft>
            </a:pPr>
            <a:r>
              <a:rPr lang="en-US" altLang="zh-CN" sz="2800" kern="100" dirty="0" smtClean="0">
                <a:latin typeface="Times New Roman" panose="02020603050405020304" pitchFamily="18" charset="0"/>
                <a:ea typeface="黑体" panose="02010609060101010101" charset="-122"/>
                <a:cs typeface="Courier New" panose="02070309020205020404" pitchFamily="49" charset="0"/>
              </a:rPr>
              <a:t>D</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选项，水的体积与重量是函数关系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19"/>
          <p:cNvSpPr txBox="1"/>
          <p:nvPr/>
        </p:nvSpPr>
        <p:spPr>
          <a:xfrm>
            <a:off x="335360" y="234888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linds(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linds(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blinds(horizontal)">
                                      <p:cBhvr>
                                        <p:cTn id="2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1213469" y="2636912"/>
            <a:ext cx="9765062"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一、变量的相关性</a:t>
            </a:r>
            <a:endParaRPr lang="zh-CN" altLang="zh-CN" sz="4800" b="1" dirty="0">
              <a:solidFill>
                <a:prstClr val="black"/>
              </a:solidFill>
              <a:latin typeface="微软雅黑" panose="020B0503020204020204" pitchFamily="34" charset="-122"/>
            </a:endParaRPr>
          </a:p>
        </p:txBody>
      </p:sp>
      <p:cxnSp>
        <p:nvCxnSpPr>
          <p:cNvPr id="13" name="直接连接符 12"/>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5784" y="245984"/>
            <a:ext cx="11200432"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如图所示，给出了样本容量均为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两组样本数据的散点图，已知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组样本数据的相关系数为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组样本数据的相关系数为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矩形 9"/>
          <p:cNvSpPr/>
          <p:nvPr/>
        </p:nvSpPr>
        <p:spPr>
          <a:xfrm>
            <a:off x="495784" y="3493759"/>
            <a:ext cx="11200432"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&lt;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C.</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&gt;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判定</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05238" name="Picture 54" descr="9-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60264" y="1729615"/>
            <a:ext cx="4471473" cy="175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9"/>
          <p:cNvSpPr txBox="1"/>
          <p:nvPr/>
        </p:nvSpPr>
        <p:spPr>
          <a:xfrm>
            <a:off x="3944771" y="350077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矩形 11"/>
          <p:cNvSpPr/>
          <p:nvPr/>
        </p:nvSpPr>
        <p:spPr>
          <a:xfrm>
            <a:off x="495784" y="4394580"/>
            <a:ext cx="11200432" cy="1949508"/>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根据</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两组样本数据的散点图知，</a:t>
            </a:r>
            <a:r>
              <a:rPr lang="en-US" altLang="zh-CN" sz="2800" i="1"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组样本数据几乎在一条直线上，且成正相关，</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相关系数</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应最接近</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组样本数据分散在一条直线附近，也成正相关，</a:t>
            </a:r>
            <a:r>
              <a:rPr lang="en-US" altLang="zh-CN" sz="2800" kern="100">
                <a:latin typeface="宋体" panose="02010600030101010101" pitchFamily="2" charset="-122"/>
                <a:ea typeface="黑体" panose="02010609060101010101"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相关系数</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满足</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en-US" altLang="zh-CN" sz="2800" kern="100">
                <a:latin typeface="Times New Roman" panose="02020603050405020304" pitchFamily="18" charset="0"/>
                <a:ea typeface="黑体" panose="02010609060101010101" charset="-122"/>
                <a:cs typeface="Courier New" panose="02070309020205020404" pitchFamily="49" charset="0"/>
              </a:rPr>
              <a:t>&lt;</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，即</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1</a:t>
            </a:r>
            <a:r>
              <a:rPr lang="en-US" altLang="zh-CN" sz="2800" kern="100">
                <a:latin typeface="Times New Roman" panose="02020603050405020304" pitchFamily="18" charset="0"/>
                <a:ea typeface="黑体" panose="02010609060101010101" charset="-122"/>
                <a:cs typeface="Courier New" panose="02070309020205020404" pitchFamily="49" charset="0"/>
              </a:rPr>
              <a:t>&gt;</a:t>
            </a:r>
            <a:r>
              <a:rPr lang="en-US" altLang="zh-CN" sz="2800" i="1" kern="100">
                <a:latin typeface="Times New Roman" panose="02020603050405020304" pitchFamily="18" charset="0"/>
                <a:ea typeface="黑体" panose="02010609060101010101" charset="-122"/>
                <a:cs typeface="Courier New" panose="02070309020205020404" pitchFamily="49" charset="0"/>
              </a:rPr>
              <a:t>r</a:t>
            </a:r>
            <a:r>
              <a:rPr lang="en-US" altLang="zh-CN" sz="2800" kern="100" baseline="-25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，故选</a:t>
            </a:r>
            <a:r>
              <a:rPr lang="en-US" altLang="zh-CN" sz="2800" kern="100">
                <a:latin typeface="Times New Roman" panose="02020603050405020304" pitchFamily="18" charset="0"/>
                <a:ea typeface="黑体" panose="02010609060101010101" charset="-122"/>
                <a:cs typeface="Courier New" panose="02070309020205020404" pitchFamily="49" charset="0"/>
              </a:rPr>
              <a:t>C.</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116632"/>
            <a:ext cx="11089232"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某校一个课外学习小组为研究某作物种子的发芽率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和温度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单位：</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的关系，在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个不同的温度条件下进行种子发芽实验，由实验数据</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i="1" kern="100" baseline="-25000" dirty="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y</a:t>
            </a:r>
            <a:r>
              <a:rPr lang="en-US" altLang="zh-CN" sz="2800" i="1" kern="100" baseline="-250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得到散点图如图所示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551384" y="3943689"/>
            <a:ext cx="11089232"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由此散点图，在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40 </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之间，下面四个回归方程类型中最适宜作为发芽率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和温度</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的回归方程类型的是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06263" name="Picture 55" descr="9-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7232" y="2174810"/>
            <a:ext cx="5657537" cy="177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551384" y="5146559"/>
            <a:ext cx="11089232"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bx</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bx</a:t>
            </a:r>
            <a:r>
              <a:rPr lang="en-US" altLang="zh-CN" sz="2800" kern="100" baseline="3000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i="1" kern="100" baseline="3000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ln </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14" name="TextBox 19"/>
          <p:cNvSpPr txBox="1"/>
          <p:nvPr/>
        </p:nvSpPr>
        <p:spPr>
          <a:xfrm>
            <a:off x="3132758" y="581454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3061927"/>
            <a:ext cx="11089232"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由散点图可以看出，随着温度</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的增加，发芽率</a:t>
            </a:r>
            <a:r>
              <a:rPr lang="en-US" altLang="zh-CN" sz="2800" i="1" kern="100" dirty="0">
                <a:latin typeface="Times New Roman" panose="02020603050405020304" pitchFamily="18" charset="0"/>
                <a:ea typeface="黑体" panose="02010609060101010101" charset="-122"/>
                <a:cs typeface="Courier New" panose="02070309020205020404" pitchFamily="49" charset="0"/>
              </a:rPr>
              <a:t>y</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增加到一定程度后，变化率越来越慢，符合对数型函数的图象特征</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06263" name="Picture 55" descr="9-10"/>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7232" y="1094690"/>
            <a:ext cx="5657537" cy="1778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606263"/>
                                        </p:tgtEl>
                                        <p:attrNameLst>
                                          <p:attrName>style.visibility</p:attrName>
                                        </p:attrNameLst>
                                      </p:cBhvr>
                                      <p:to>
                                        <p:strVal val="visible"/>
                                      </p:to>
                                    </p:set>
                                    <p:animEffect transition="in" filter="blinds(horizontal)">
                                      <p:cBhvr>
                                        <p:cTn id="10" dur="500"/>
                                        <p:tgtEl>
                                          <p:spTgt spid="60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51384" y="260648"/>
            <a:ext cx="11089232"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某销售部门为了研究具有相关大学学历和能按时完成销售任务的关系，对本部门</a:t>
            </a:r>
            <a:r>
              <a:rPr lang="en-US" altLang="zh-CN" sz="2800" kern="100" dirty="0">
                <a:latin typeface="Times New Roman" panose="02020603050405020304" pitchFamily="18" charset="0"/>
                <a:ea typeface="方正中等线简体" panose="03000509000000000000" pitchFamily="65" charset="-122"/>
              </a:rPr>
              <a:t>200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名销售人员进行调查，所得数据如下表所示：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6" name="表格 15"/>
          <p:cNvGraphicFramePr>
            <a:graphicFrameLocks noGrp="1"/>
          </p:cNvGraphicFramePr>
          <p:nvPr/>
        </p:nvGraphicFramePr>
        <p:xfrm>
          <a:off x="695400" y="1668760"/>
          <a:ext cx="10873207" cy="3200400"/>
        </p:xfrm>
        <a:graphic>
          <a:graphicData uri="http://schemas.openxmlformats.org/drawingml/2006/table">
            <a:tbl>
              <a:tblPr/>
              <a:tblGrid>
                <a:gridCol w="3611765"/>
                <a:gridCol w="2284603"/>
                <a:gridCol w="2311466"/>
                <a:gridCol w="2665373"/>
              </a:tblGrid>
              <a:tr h="540000">
                <a:tc>
                  <a:txBody>
                    <a:bodyPr/>
                    <a:lstStyle/>
                    <a:p>
                      <a:pPr algn="ctr">
                        <a:lnSpc>
                          <a:spcPct val="150000"/>
                        </a:lnSpc>
                        <a:spcAft>
                          <a:spcPts val="0"/>
                        </a:spcAft>
                      </a:pPr>
                      <a:r>
                        <a:rPr lang="en-US" sz="2800" i="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能按时完成销售任务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不能按时完成销售任务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具有相关大学学历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99</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不具有相关大学学历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合计</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107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200</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矩形 16"/>
          <p:cNvSpPr/>
          <p:nvPr/>
        </p:nvSpPr>
        <p:spPr>
          <a:xfrm>
            <a:off x="551384" y="4990302"/>
            <a:ext cx="11089232" cy="13108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根据上述数据能得出结论：有</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以上的把握认为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销售人员具有相关大学学历与能按时完成销售任务是有关系的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5519936" y="5006277"/>
            <a:ext cx="843501" cy="738664"/>
          </a:xfrm>
          <a:prstGeom prst="rect">
            <a:avLst/>
          </a:prstGeom>
        </p:spPr>
        <p:txBody>
          <a:bodyPr wrap="none">
            <a:spAutoFit/>
          </a:bodyPr>
          <a:lstStyle/>
          <a:p>
            <a:pPr algn="just">
              <a:lnSpc>
                <a:spcPct val="150000"/>
              </a:lnSpc>
              <a:spcAft>
                <a:spcPts val="0"/>
              </a:spcAft>
            </a:pP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99%</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0"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1"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2"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pic>
        <p:nvPicPr>
          <p:cNvPr id="15" name="返回">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7" name="矩形 16"/>
          <p:cNvSpPr/>
          <p:nvPr/>
        </p:nvSpPr>
        <p:spPr>
          <a:xfrm>
            <a:off x="551384" y="2708920"/>
            <a:ext cx="11089232" cy="128400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因为</a:t>
            </a:r>
            <a:r>
              <a:rPr lang="en-US" altLang="zh-CN" sz="2800" kern="100">
                <a:latin typeface="Times New Roman" panose="02020603050405020304" pitchFamily="18" charset="0"/>
                <a:ea typeface="黑体" panose="02010609060101010101" charset="-122"/>
                <a:cs typeface="Courier New" panose="02070309020205020404" pitchFamily="49" charset="0"/>
              </a:rPr>
              <a:t>9.67&gt;6.635</a:t>
            </a:r>
            <a:r>
              <a:rPr lang="zh-CN" altLang="zh-CN" sz="2800" kern="100">
                <a:latin typeface="Times New Roman" panose="02020603050405020304" pitchFamily="18" charset="0"/>
                <a:ea typeface="黑体" panose="02010609060101010101" charset="-122"/>
                <a:cs typeface="Times New Roman" panose="02020603050405020304" pitchFamily="18" charset="0"/>
              </a:rPr>
              <a:t>，所以有</a:t>
            </a:r>
            <a:r>
              <a:rPr lang="en-US" altLang="zh-CN" sz="2800" kern="100">
                <a:latin typeface="Times New Roman" panose="02020603050405020304" pitchFamily="18" charset="0"/>
                <a:ea typeface="黑体" panose="02010609060101010101" charset="-122"/>
                <a:cs typeface="Courier New" panose="02070309020205020404" pitchFamily="49" charset="0"/>
              </a:rPr>
              <a:t>99%</a:t>
            </a:r>
            <a:r>
              <a:rPr lang="zh-CN" altLang="zh-CN" sz="2800" kern="100">
                <a:latin typeface="Times New Roman" panose="02020603050405020304" pitchFamily="18" charset="0"/>
                <a:ea typeface="黑体" panose="02010609060101010101" charset="-122"/>
                <a:cs typeface="Times New Roman" panose="02020603050405020304" pitchFamily="18" charset="0"/>
              </a:rPr>
              <a:t>以上的把握认为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销售人员具有相关大学学历与能按时完成销售任务是有关系的</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52868" y="404664"/>
          <a:ext cx="8156575" cy="1262062"/>
        </p:xfrm>
        <a:graphic>
          <a:graphicData uri="http://schemas.openxmlformats.org/presentationml/2006/ole">
            <mc:AlternateContent xmlns:mc="http://schemas.openxmlformats.org/markup-compatibility/2006">
              <mc:Choice xmlns:v="urn:schemas-microsoft-com:vml" Requires="v">
                <p:oleObj spid="_x0000_s651292" name="文档" r:id="rId7" imgW="8171815" imgH="1265555" progId="Word.Document.12">
                  <p:embed/>
                </p:oleObj>
              </mc:Choice>
              <mc:Fallback>
                <p:oleObj name="文档" r:id="rId7" imgW="8171815" imgH="1265555" progId="Word.Document.12">
                  <p:embed/>
                  <p:pic>
                    <p:nvPicPr>
                      <p:cNvPr id="0" name="图片 651291"/>
                      <p:cNvPicPr/>
                      <p:nvPr/>
                    </p:nvPicPr>
                    <p:blipFill>
                      <a:blip r:embed="rId8"/>
                      <a:stretch>
                        <a:fillRect/>
                      </a:stretch>
                    </p:blipFill>
                    <p:spPr>
                      <a:xfrm>
                        <a:off x="652868" y="404664"/>
                        <a:ext cx="8156575" cy="1262062"/>
                      </a:xfrm>
                      <a:prstGeom prst="rect">
                        <a:avLst/>
                      </a:prstGeom>
                    </p:spPr>
                  </p:pic>
                </p:oleObj>
              </mc:Fallback>
            </mc:AlternateContent>
          </a:graphicData>
        </a:graphic>
      </p:graphicFrame>
      <p:graphicFrame>
        <p:nvGraphicFramePr>
          <p:cNvPr id="13" name="对象 12"/>
          <p:cNvGraphicFramePr>
            <a:graphicFrameLocks noChangeAspect="1"/>
          </p:cNvGraphicFramePr>
          <p:nvPr/>
        </p:nvGraphicFramePr>
        <p:xfrm>
          <a:off x="649288" y="1609923"/>
          <a:ext cx="8112125" cy="1243013"/>
        </p:xfrm>
        <a:graphic>
          <a:graphicData uri="http://schemas.openxmlformats.org/presentationml/2006/ole">
            <mc:AlternateContent xmlns:mc="http://schemas.openxmlformats.org/markup-compatibility/2006">
              <mc:Choice xmlns:v="urn:schemas-microsoft-com:vml" Requires="v">
                <p:oleObj spid="_x0000_s651293" name="文档" r:id="rId9" imgW="8171815" imgH="1265555" progId="Word.Document.12">
                  <p:embed/>
                </p:oleObj>
              </mc:Choice>
              <mc:Fallback>
                <p:oleObj name="文档" r:id="rId9" imgW="8171815" imgH="1265555" progId="Word.Document.12">
                  <p:embed/>
                  <p:pic>
                    <p:nvPicPr>
                      <p:cNvPr id="0" name="图片 651292"/>
                      <p:cNvPicPr/>
                      <p:nvPr/>
                    </p:nvPicPr>
                    <p:blipFill>
                      <a:blip r:embed="rId10"/>
                      <a:stretch>
                        <a:fillRect/>
                      </a:stretch>
                    </p:blipFill>
                    <p:spPr>
                      <a:xfrm>
                        <a:off x="649288" y="1609923"/>
                        <a:ext cx="8112125" cy="12430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548680"/>
            <a:ext cx="11187139" cy="2677656"/>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变量的相关关系与相关系数是学习线性回归模型的前提和基础，前者可借助散点图从直观上分析变量间的相关性，后者从数量上准确刻化了两个变量的相关程度</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在学习该部分知识时，体会直观想象和数学运算的素养</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5380" y="188640"/>
            <a:ext cx="11161240" cy="1384995"/>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某次考试，班主任从全班同学中随机抽取一个容量为</a:t>
            </a:r>
            <a:r>
              <a:rPr lang="en-US" altLang="zh-CN" sz="2800" kern="100" dirty="0">
                <a:latin typeface="Times New Roman" panose="02020603050405020304" pitchFamily="18" charset="0"/>
                <a:ea typeface="方正中等线简体" panose="03000509000000000000" pitchFamily="65" charset="-122"/>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的样本，他们的数学、物理成绩对应如下表：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0" name="表格 9"/>
          <p:cNvGraphicFramePr>
            <a:graphicFrameLocks noGrp="1"/>
          </p:cNvGraphicFramePr>
          <p:nvPr/>
        </p:nvGraphicFramePr>
        <p:xfrm>
          <a:off x="665922" y="1592492"/>
          <a:ext cx="11010697" cy="1920240"/>
        </p:xfrm>
        <a:graphic>
          <a:graphicData uri="http://schemas.openxmlformats.org/drawingml/2006/table">
            <a:tbl>
              <a:tblPr/>
              <a:tblGrid>
                <a:gridCol w="2442505"/>
                <a:gridCol w="1071024"/>
                <a:gridCol w="1071024"/>
                <a:gridCol w="1071024"/>
                <a:gridCol w="1071024"/>
                <a:gridCol w="1071024"/>
                <a:gridCol w="1071024"/>
                <a:gridCol w="1071024"/>
                <a:gridCol w="1071024"/>
              </a:tblGrid>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学生编号</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1</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数学成绩</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x</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65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00">
                <a:tc>
                  <a:txBody>
                    <a:bodyPr/>
                    <a:lstStyle/>
                    <a:p>
                      <a:pPr algn="ctr">
                        <a:lnSpc>
                          <a:spcPct val="150000"/>
                        </a:lnSpc>
                        <a:spcAft>
                          <a:spcPts val="0"/>
                        </a:spcAf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物理成绩</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y</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72</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77</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84</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88</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90</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a:effectLst/>
                          <a:latin typeface="Times New Roman" panose="02020603050405020304" pitchFamily="18" charset="0"/>
                          <a:ea typeface="方正中等线简体" panose="03000509000000000000" pitchFamily="65" charset="-122"/>
                          <a:cs typeface="Courier New" panose="02070309020205020404" pitchFamily="49" charset="0"/>
                        </a:rPr>
                        <a:t>93</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95</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8277" marR="582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矩形 10"/>
          <p:cNvSpPr/>
          <p:nvPr/>
        </p:nvSpPr>
        <p:spPr>
          <a:xfrm>
            <a:off x="515380" y="3645024"/>
            <a:ext cx="11161240"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绘出散点图</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如</a:t>
            </a: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右</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71451" name="Picture 59" descr="9-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5716" y="3935274"/>
            <a:ext cx="3840568" cy="249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692696"/>
            <a:ext cx="11187139" cy="461664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根据以上信息，判断下列结论：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根据此散点图，可以判断数学成绩与物理成绩具有线性相关关系；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根据此散点图，可以判断数学成绩与物理成绩具有一次函数关系；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甲同学数学考了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分，那么，他的物理成绩一定比数学只考了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分的乙同学的物理成绩要高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其中正确的个数为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C.2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TextBox 19"/>
          <p:cNvSpPr txBox="1"/>
          <p:nvPr/>
        </p:nvSpPr>
        <p:spPr>
          <a:xfrm>
            <a:off x="4655840" y="455835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93916" y="756568"/>
            <a:ext cx="11046700" cy="4616648"/>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对于</a:t>
            </a:r>
            <a:r>
              <a:rPr lang="en-US" altLang="zh-CN" sz="2800" kern="100" dirty="0">
                <a:latin typeface="宋体" panose="02010600030101010101" pitchFamily="2" charset="-122"/>
                <a:ea typeface="黑体" panose="02010609060101010101"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，根据此散点图知，各点都分布在一条直线附近，可以判断数学成绩与物理成绩具有较强的线性相关关系，</a:t>
            </a:r>
            <a:r>
              <a:rPr lang="en-US" altLang="zh-CN" sz="2800" kern="100" dirty="0">
                <a:latin typeface="宋体" panose="02010600030101010101" pitchFamily="2" charset="-122"/>
                <a:ea typeface="黑体" panose="02010609060101010101"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对于</a:t>
            </a:r>
            <a:r>
              <a:rPr lang="en-US" altLang="zh-CN" sz="2800" kern="100" dirty="0">
                <a:latin typeface="宋体" panose="02010600030101010101" pitchFamily="2" charset="-122"/>
                <a:ea typeface="黑体" panose="02010609060101010101"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，根据此散点图，可以判断数学成绩与物理成绩具有较强的线性相关关系，不是一次函数关系，</a:t>
            </a:r>
            <a:r>
              <a:rPr lang="en-US" altLang="zh-CN" sz="2800" kern="100" dirty="0">
                <a:latin typeface="宋体" panose="02010600030101010101" pitchFamily="2" charset="-122"/>
                <a:ea typeface="黑体" panose="02010609060101010101"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对于</a:t>
            </a:r>
            <a:r>
              <a:rPr lang="en-US" altLang="zh-CN" sz="2800" kern="100" dirty="0">
                <a:latin typeface="宋体" panose="02010600030101010101" pitchFamily="2" charset="-122"/>
                <a:ea typeface="黑体" panose="02010609060101010101" charset="-122"/>
                <a:cs typeface="Times New Roman" panose="02020603050405020304" pitchFamily="18" charset="0"/>
              </a:rPr>
              <a:t>③</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，甲同学数学考了</a:t>
            </a:r>
            <a:r>
              <a:rPr lang="en-US" altLang="zh-CN" sz="2800" kern="100" dirty="0">
                <a:latin typeface="Times New Roman" panose="02020603050405020304" pitchFamily="18" charset="0"/>
                <a:ea typeface="黑体" panose="02010609060101010101" charset="-122"/>
                <a:cs typeface="Courier New" panose="02070309020205020404" pitchFamily="49" charset="0"/>
              </a:rPr>
              <a:t>80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分，他的物理成绩可能比数学只考了</a:t>
            </a:r>
            <a:r>
              <a:rPr lang="en-US" altLang="zh-CN" sz="2800" kern="100" dirty="0">
                <a:latin typeface="Times New Roman" panose="02020603050405020304" pitchFamily="18" charset="0"/>
                <a:ea typeface="黑体" panose="02010609060101010101" charset="-122"/>
                <a:cs typeface="Courier New" panose="02070309020205020404" pitchFamily="49" charset="0"/>
              </a:rPr>
              <a:t>60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分的乙同学的物理成绩要高，所以</a:t>
            </a:r>
            <a:r>
              <a:rPr lang="en-US" altLang="zh-CN" sz="2800" kern="100" dirty="0">
                <a:latin typeface="宋体" panose="02010600030101010101" pitchFamily="2" charset="-122"/>
                <a:ea typeface="黑体" panose="02010609060101010101" charset="-122"/>
                <a:cs typeface="Times New Roman" panose="02020603050405020304" pitchFamily="18" charset="0"/>
              </a:rPr>
              <a:t>③</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错误</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综上，正确的命题是</a:t>
            </a:r>
            <a:r>
              <a:rPr lang="en-US" altLang="zh-CN" sz="2800" kern="100" dirty="0">
                <a:latin typeface="宋体" panose="02010600030101010101" pitchFamily="2" charset="-122"/>
                <a:ea typeface="黑体" panose="02010609060101010101"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，只有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50816225314"/>
  <p:tag name="MH_LIBRARY" val="GRAPHIC"/>
  <p:tag name="MH_TYPE" val="SubTitle"/>
  <p:tag name="MH_ORDER" val="1"/>
</p:tagLst>
</file>

<file path=ppt/tags/tag2.xml><?xml version="1.0" encoding="utf-8"?>
<p:tagLst xmlns:p="http://schemas.openxmlformats.org/presentationml/2006/main">
  <p:tag name="MH" val="20150816225314"/>
  <p:tag name="MH_LIBRARY" val="GRAPHIC"/>
  <p:tag name="MH_TYPE" val="SubTitle"/>
  <p:tag name="MH_ORDER" val="1"/>
</p:tagLst>
</file>

<file path=ppt/tags/tag3.xml><?xml version="1.0" encoding="utf-8"?>
<p:tagLst xmlns:p="http://schemas.openxmlformats.org/presentationml/2006/main">
  <p:tag name="MH" val="20150816225314"/>
  <p:tag name="MH_LIBRARY" val="GRAPHIC"/>
  <p:tag name="MH_TYPE" val="SubTitle"/>
  <p:tag name="MH_ORDER" val="1"/>
</p:tagLst>
</file>

<file path=ppt/tags/tag4.xml><?xml version="1.0" encoding="utf-8"?>
<p:tagLst xmlns:p="http://schemas.openxmlformats.org/presentationml/2006/main">
  <p:tag name="MH" val="20150816225314"/>
  <p:tag name="MH_LIBRARY" val="GRAPHIC"/>
  <p:tag name="MH_TYPE" val="SubTitle"/>
  <p:tag name="MH_ORDER" val="1"/>
</p:tagLst>
</file>

<file path=ppt/tags/tag5.xml><?xml version="1.0" encoding="utf-8"?>
<p:tagLst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3923</Words>
  <Application>WPS 演示</Application>
  <PresentationFormat>宽屏</PresentationFormat>
  <Paragraphs>530</Paragraphs>
  <Slides>55</Slides>
  <Notes>5</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53</vt:i4>
      </vt:variant>
      <vt:variant>
        <vt:lpstr>幻灯片标题</vt:lpstr>
      </vt:variant>
      <vt:variant>
        <vt:i4>55</vt:i4>
      </vt:variant>
    </vt:vector>
  </HeadingPairs>
  <TitlesOfParts>
    <vt:vector size="127" baseType="lpstr">
      <vt:lpstr>Arial</vt:lpstr>
      <vt:lpstr>宋体</vt:lpstr>
      <vt:lpstr>Wingdings</vt:lpstr>
      <vt:lpstr>微软雅黑</vt:lpstr>
      <vt:lpstr>Times New Roman</vt:lpstr>
      <vt:lpstr>明黑</vt:lpstr>
      <vt:lpstr>黑体</vt:lpstr>
      <vt:lpstr>Calibri</vt:lpstr>
      <vt:lpstr>方正中等线简体</vt:lpstr>
      <vt:lpstr>Courier New</vt:lpstr>
      <vt:lpstr>华文细黑</vt:lpstr>
      <vt:lpstr>Arial Unicode MS</vt:lpstr>
      <vt:lpstr>仿宋_GB2312</vt:lpstr>
      <vt:lpstr>Broadway</vt:lpstr>
      <vt:lpstr>楷体</vt:lpstr>
      <vt:lpstr>经典繁仿黑</vt:lpstr>
      <vt:lpstr>细等线拼音字体</vt:lpstr>
      <vt:lpstr>仿宋</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1079</cp:revision>
  <dcterms:created xsi:type="dcterms:W3CDTF">2019-11-13T09:14:00Z</dcterms:created>
  <dcterms:modified xsi:type="dcterms:W3CDTF">2022-02-18T13:53:53Z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2F6DA838D97B40969E1B65047901CFD8</vt:lpwstr>
  </property>
  <property fmtid="{D5CDD505-2E9C-101B-9397-08002B2CF9AE}" pid="3" name="KSOProductBuildVer">
    <vt:lpwstr>2052-11.1.0.11116</vt:lpwstr>
  </property>
</Properties>
</file>