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1"/>
  </p:handoutMasterIdLst>
  <p:sldIdLst>
    <p:sldId id="592" r:id="rId3"/>
    <p:sldId id="257" r:id="rId4"/>
    <p:sldId id="362" r:id="rId5"/>
    <p:sldId id="624" r:id="rId6"/>
    <p:sldId id="625" r:id="rId8"/>
    <p:sldId id="679" r:id="rId9"/>
    <p:sldId id="770" r:id="rId10"/>
    <p:sldId id="827" r:id="rId11"/>
    <p:sldId id="884" r:id="rId12"/>
    <p:sldId id="885" r:id="rId13"/>
    <p:sldId id="886" r:id="rId14"/>
    <p:sldId id="844" r:id="rId15"/>
    <p:sldId id="775" r:id="rId16"/>
    <p:sldId id="626" r:id="rId17"/>
    <p:sldId id="846" r:id="rId18"/>
    <p:sldId id="887" r:id="rId19"/>
    <p:sldId id="847" r:id="rId20"/>
    <p:sldId id="848" r:id="rId21"/>
    <p:sldId id="779" r:id="rId22"/>
    <p:sldId id="880" r:id="rId23"/>
    <p:sldId id="888" r:id="rId24"/>
    <p:sldId id="889" r:id="rId25"/>
    <p:sldId id="807" r:id="rId26"/>
    <p:sldId id="711" r:id="rId27"/>
    <p:sldId id="627" r:id="rId28"/>
    <p:sldId id="759" r:id="rId29"/>
    <p:sldId id="891" r:id="rId30"/>
    <p:sldId id="892" r:id="rId31"/>
    <p:sldId id="893" r:id="rId32"/>
    <p:sldId id="894" r:id="rId33"/>
    <p:sldId id="890" r:id="rId34"/>
    <p:sldId id="895" r:id="rId35"/>
    <p:sldId id="882" r:id="rId36"/>
    <p:sldId id="865" r:id="rId37"/>
    <p:sldId id="725" r:id="rId38"/>
    <p:sldId id="897" r:id="rId39"/>
    <p:sldId id="898" r:id="rId40"/>
    <p:sldId id="899" r:id="rId41"/>
    <p:sldId id="903" r:id="rId42"/>
    <p:sldId id="896" r:id="rId43"/>
    <p:sldId id="901" r:id="rId44"/>
    <p:sldId id="902" r:id="rId45"/>
    <p:sldId id="425" r:id="rId46"/>
    <p:sldId id="270" r:id="rId47"/>
    <p:sldId id="291" r:id="rId48"/>
    <p:sldId id="904" r:id="rId49"/>
    <p:sldId id="305" r:id="rId50"/>
    <p:sldId id="292" r:id="rId51"/>
    <p:sldId id="293" r:id="rId52"/>
    <p:sldId id="905" r:id="rId53"/>
    <p:sldId id="318" r:id="rId54"/>
    <p:sldId id="319" r:id="rId55"/>
    <p:sldId id="320" r:id="rId56"/>
    <p:sldId id="321" r:id="rId57"/>
    <p:sldId id="322" r:id="rId58"/>
    <p:sldId id="323" r:id="rId59"/>
    <p:sldId id="324" r:id="rId60"/>
    <p:sldId id="790" r:id="rId61"/>
    <p:sldId id="325" r:id="rId62"/>
    <p:sldId id="326" r:id="rId63"/>
    <p:sldId id="327" r:id="rId64"/>
    <p:sldId id="873" r:id="rId65"/>
    <p:sldId id="328" r:id="rId66"/>
    <p:sldId id="906" r:id="rId67"/>
    <p:sldId id="329" r:id="rId68"/>
    <p:sldId id="330" r:id="rId69"/>
    <p:sldId id="331" r:id="rId70"/>
    <p:sldId id="821" r:id="rId71"/>
    <p:sldId id="907" r:id="rId72"/>
    <p:sldId id="332" r:id="rId73"/>
    <p:sldId id="333" r:id="rId74"/>
    <p:sldId id="908" r:id="rId75"/>
    <p:sldId id="334" r:id="rId76"/>
    <p:sldId id="910" r:id="rId77"/>
    <p:sldId id="911" r:id="rId78"/>
    <p:sldId id="909" r:id="rId79"/>
    <p:sldId id="593" r:id="rId8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5131" autoAdjust="0"/>
  </p:normalViewPr>
  <p:slideViewPr>
    <p:cSldViewPr>
      <p:cViewPr varScale="1">
        <p:scale>
          <a:sx n="109" d="100"/>
          <a:sy n="109" d="100"/>
        </p:scale>
        <p:origin x="438" y="84"/>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4" Type="http://schemas.openxmlformats.org/officeDocument/2006/relationships/image" Target="../media/image47.emf"/><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5" Type="http://schemas.openxmlformats.org/officeDocument/2006/relationships/image" Target="../media/image26.emf"/><Relationship Id="rId4" Type="http://schemas.openxmlformats.org/officeDocument/2006/relationships/image" Target="../media/image25.emf"/><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png"/><Relationship Id="rId1" Type="http://schemas.openxmlformats.org/officeDocument/2006/relationships/slide" Target="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package" Target="../embeddings/Document4.docx"/><Relationship Id="rId4" Type="http://schemas.openxmlformats.org/officeDocument/2006/relationships/image" Target="../media/image11.emf"/><Relationship Id="rId3" Type="http://schemas.openxmlformats.org/officeDocument/2006/relationships/package" Target="../embeddings/Document3.docx"/><Relationship Id="rId2" Type="http://schemas.openxmlformats.org/officeDocument/2006/relationships/image" Target="../media/image10.emf"/><Relationship Id="rId1" Type="http://schemas.openxmlformats.org/officeDocument/2006/relationships/package" Target="../embeddings/Document2.docx"/></Relationships>
</file>

<file path=ppt/slides/_rels/slide28.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14.emf"/><Relationship Id="rId3" Type="http://schemas.openxmlformats.org/officeDocument/2006/relationships/package" Target="../embeddings/Document6.docx"/><Relationship Id="rId2" Type="http://schemas.openxmlformats.org/officeDocument/2006/relationships/image" Target="../media/image13.emf"/><Relationship Id="rId1" Type="http://schemas.openxmlformats.org/officeDocument/2006/relationships/package" Target="../embeddings/Document5.docx"/></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5.emf"/><Relationship Id="rId1" Type="http://schemas.openxmlformats.org/officeDocument/2006/relationships/package" Target="../embeddings/Document7.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6.emf"/><Relationship Id="rId1" Type="http://schemas.openxmlformats.org/officeDocument/2006/relationships/package" Target="../embeddings/Document8.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1.emf"/><Relationship Id="rId7" Type="http://schemas.openxmlformats.org/officeDocument/2006/relationships/package" Target="../embeddings/Document12.docx"/><Relationship Id="rId6" Type="http://schemas.openxmlformats.org/officeDocument/2006/relationships/image" Target="../media/image20.emf"/><Relationship Id="rId5" Type="http://schemas.openxmlformats.org/officeDocument/2006/relationships/package" Target="../embeddings/Document11.docx"/><Relationship Id="rId4" Type="http://schemas.openxmlformats.org/officeDocument/2006/relationships/image" Target="../media/image19.emf"/><Relationship Id="rId3" Type="http://schemas.openxmlformats.org/officeDocument/2006/relationships/package" Target="../embeddings/Document10.docx"/><Relationship Id="rId2" Type="http://schemas.openxmlformats.org/officeDocument/2006/relationships/image" Target="../media/image18.emf"/><Relationship Id="rId10" Type="http://schemas.openxmlformats.org/officeDocument/2006/relationships/vmlDrawing" Target="../drawings/vmlDrawing6.vml"/><Relationship Id="rId1" Type="http://schemas.openxmlformats.org/officeDocument/2006/relationships/package" Target="../embeddings/Document9.doc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slide" Target="slide25.xml"/><Relationship Id="rId6" Type="http://schemas.openxmlformats.org/officeDocument/2006/relationships/tags" Target="../tags/tag2.xml"/><Relationship Id="rId5" Type="http://schemas.openxmlformats.org/officeDocument/2006/relationships/slide" Target="slide14.xml"/><Relationship Id="rId4" Type="http://schemas.openxmlformats.org/officeDocument/2006/relationships/tags" Target="../tags/tag1.xml"/><Relationship Id="rId3" Type="http://schemas.openxmlformats.org/officeDocument/2006/relationships/slide" Target="slide5.xml"/><Relationship Id="rId2" Type="http://schemas.openxmlformats.org/officeDocument/2006/relationships/slide" Target="slide51.xml"/><Relationship Id="rId10" Type="http://schemas.openxmlformats.org/officeDocument/2006/relationships/notesSlide" Target="../notesSlides/notesSlide1.xml"/><Relationship Id="rId1" Type="http://schemas.openxmlformats.org/officeDocument/2006/relationships/slide" Target="slide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9" Type="http://schemas.openxmlformats.org/officeDocument/2006/relationships/package" Target="../embeddings/Document17.docx"/><Relationship Id="rId8" Type="http://schemas.openxmlformats.org/officeDocument/2006/relationships/image" Target="../media/image25.emf"/><Relationship Id="rId7" Type="http://schemas.openxmlformats.org/officeDocument/2006/relationships/package" Target="../embeddings/Document16.docx"/><Relationship Id="rId6" Type="http://schemas.openxmlformats.org/officeDocument/2006/relationships/image" Target="../media/image24.emf"/><Relationship Id="rId5" Type="http://schemas.openxmlformats.org/officeDocument/2006/relationships/package" Target="../embeddings/Document15.docx"/><Relationship Id="rId4" Type="http://schemas.openxmlformats.org/officeDocument/2006/relationships/image" Target="../media/image23.emf"/><Relationship Id="rId3" Type="http://schemas.openxmlformats.org/officeDocument/2006/relationships/package" Target="../embeddings/Document14.docx"/><Relationship Id="rId2" Type="http://schemas.openxmlformats.org/officeDocument/2006/relationships/image" Target="../media/image22.emf"/><Relationship Id="rId12" Type="http://schemas.openxmlformats.org/officeDocument/2006/relationships/vmlDrawing" Target="../drawings/vmlDrawing7.vml"/><Relationship Id="rId11" Type="http://schemas.openxmlformats.org/officeDocument/2006/relationships/slideLayout" Target="../slideLayouts/slideLayout3.xml"/><Relationship Id="rId10" Type="http://schemas.openxmlformats.org/officeDocument/2006/relationships/image" Target="../media/image26.emf"/><Relationship Id="rId1" Type="http://schemas.openxmlformats.org/officeDocument/2006/relationships/package" Target="../embeddings/Document13.docx"/></Relationships>
</file>

<file path=ppt/slides/_rels/slide42.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package" Target="../embeddings/Document20.docx"/><Relationship Id="rId4" Type="http://schemas.openxmlformats.org/officeDocument/2006/relationships/image" Target="../media/image28.emf"/><Relationship Id="rId3" Type="http://schemas.openxmlformats.org/officeDocument/2006/relationships/package" Target="../embeddings/Document19.docx"/><Relationship Id="rId2" Type="http://schemas.openxmlformats.org/officeDocument/2006/relationships/image" Target="../media/image27.emf"/><Relationship Id="rId1" Type="http://schemas.openxmlformats.org/officeDocument/2006/relationships/package" Target="../embeddings/Document18.docx"/></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slide" Target="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slide" Target="slide49.xml"/><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 Target="slide45.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slide" Target="slide49.xml"/><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 Target="slide45.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slide" Target="slide49.xml"/><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 Target="slide45.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slide" Target="slide49.xml"/><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 Target="slide45.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slide" Target="slide49.xml"/><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 Target="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package" Target="../embeddings/Document22.docx"/><Relationship Id="rId8" Type="http://schemas.openxmlformats.org/officeDocument/2006/relationships/image" Target="../media/image31.emf"/><Relationship Id="rId7" Type="http://schemas.openxmlformats.org/officeDocument/2006/relationships/package" Target="../embeddings/Document21.docx"/><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image" Target="../media/image4.png"/><Relationship Id="rId14" Type="http://schemas.openxmlformats.org/officeDocument/2006/relationships/vmlDrawing" Target="../drawings/vmlDrawing9.vml"/><Relationship Id="rId13" Type="http://schemas.openxmlformats.org/officeDocument/2006/relationships/slideLayout" Target="../slideLayouts/slideLayout3.xml"/><Relationship Id="rId12" Type="http://schemas.openxmlformats.org/officeDocument/2006/relationships/image" Target="../media/image33.emf"/><Relationship Id="rId11" Type="http://schemas.openxmlformats.org/officeDocument/2006/relationships/package" Target="../embeddings/Document23.docx"/><Relationship Id="rId10" Type="http://schemas.openxmlformats.org/officeDocument/2006/relationships/image" Target="../media/image32.emf"/><Relationship Id="rId1" Type="http://schemas.openxmlformats.org/officeDocument/2006/relationships/slide" Target="slid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9" Type="http://schemas.openxmlformats.org/officeDocument/2006/relationships/slide" Target="slide57.xml"/><Relationship Id="rId8" Type="http://schemas.openxmlformats.org/officeDocument/2006/relationships/slide" Target="slide56.xml"/><Relationship Id="rId7" Type="http://schemas.openxmlformats.org/officeDocument/2006/relationships/slide" Target="slide55.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 Id="rId3" Type="http://schemas.openxmlformats.org/officeDocument/2006/relationships/image" Target="../media/image36.png"/><Relationship Id="rId20" Type="http://schemas.openxmlformats.org/officeDocument/2006/relationships/slideLayout" Target="../slideLayouts/slideLayout1.xml"/><Relationship Id="rId2" Type="http://schemas.microsoft.com/office/2007/relationships/hdphoto" Target="../media/image35.wdp"/><Relationship Id="rId19" Type="http://schemas.openxmlformats.org/officeDocument/2006/relationships/slide" Target="slide73.xml"/><Relationship Id="rId18" Type="http://schemas.openxmlformats.org/officeDocument/2006/relationships/slide" Target="slide71.xml"/><Relationship Id="rId17" Type="http://schemas.openxmlformats.org/officeDocument/2006/relationships/slide" Target="slide70.xml"/><Relationship Id="rId16" Type="http://schemas.openxmlformats.org/officeDocument/2006/relationships/slide" Target="slide67.xml"/><Relationship Id="rId15" Type="http://schemas.openxmlformats.org/officeDocument/2006/relationships/slide" Target="slide66.xml"/><Relationship Id="rId14" Type="http://schemas.openxmlformats.org/officeDocument/2006/relationships/slide" Target="slide65.xml"/><Relationship Id="rId13" Type="http://schemas.openxmlformats.org/officeDocument/2006/relationships/slide" Target="slide63.xml"/><Relationship Id="rId12" Type="http://schemas.openxmlformats.org/officeDocument/2006/relationships/slide" Target="slide61.xml"/><Relationship Id="rId11" Type="http://schemas.openxmlformats.org/officeDocument/2006/relationships/slide" Target="slide60.xml"/><Relationship Id="rId10" Type="http://schemas.openxmlformats.org/officeDocument/2006/relationships/slide" Target="slide59.xml"/><Relationship Id="rId1" Type="http://schemas.openxmlformats.org/officeDocument/2006/relationships/image" Target="../media/image34.png"/></Relationships>
</file>

<file path=ppt/slides/_rels/slide53.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4.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54.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3.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55.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8" Type="http://schemas.openxmlformats.org/officeDocument/2006/relationships/slideLayout" Target="../slideLayouts/slideLayout12.xml"/><Relationship Id="rId17" Type="http://schemas.openxmlformats.org/officeDocument/2006/relationships/image" Target="../media/image37.png"/><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56.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4.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57.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58.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8" Type="http://schemas.openxmlformats.org/officeDocument/2006/relationships/slideLayout" Target="../slideLayouts/slideLayout3.xml"/><Relationship Id="rId17" Type="http://schemas.openxmlformats.org/officeDocument/2006/relationships/image" Target="../media/image38.png"/><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59.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0" Type="http://schemas.openxmlformats.org/officeDocument/2006/relationships/vmlDrawing" Target="../drawings/vmlDrawing10.vml"/><Relationship Id="rId2" Type="http://schemas.openxmlformats.org/officeDocument/2006/relationships/slide" Target="slide53.xml"/><Relationship Id="rId19" Type="http://schemas.openxmlformats.org/officeDocument/2006/relationships/slideLayout" Target="../slideLayouts/slideLayout10.xml"/><Relationship Id="rId18" Type="http://schemas.openxmlformats.org/officeDocument/2006/relationships/image" Target="../media/image39.emf"/><Relationship Id="rId17" Type="http://schemas.openxmlformats.org/officeDocument/2006/relationships/package" Target="../embeddings/Document24.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3.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1.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8" Type="http://schemas.openxmlformats.org/officeDocument/2006/relationships/slideLayout" Target="../slideLayouts/slideLayout12.xml"/><Relationship Id="rId17" Type="http://schemas.openxmlformats.org/officeDocument/2006/relationships/image" Target="../media/image40.png"/><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2.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8" Type="http://schemas.openxmlformats.org/officeDocument/2006/relationships/slideLayout" Target="../slideLayouts/slideLayout7.xml"/><Relationship Id="rId17" Type="http://schemas.openxmlformats.org/officeDocument/2006/relationships/image" Target="../media/image40.png"/><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3.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0" Type="http://schemas.openxmlformats.org/officeDocument/2006/relationships/vmlDrawing" Target="../drawings/vmlDrawing11.vml"/><Relationship Id="rId2" Type="http://schemas.openxmlformats.org/officeDocument/2006/relationships/slide" Target="slide53.xml"/><Relationship Id="rId19" Type="http://schemas.openxmlformats.org/officeDocument/2006/relationships/slideLayout" Target="../slideLayouts/slideLayout1.xml"/><Relationship Id="rId18" Type="http://schemas.openxmlformats.org/officeDocument/2006/relationships/image" Target="../media/image41.emf"/><Relationship Id="rId17" Type="http://schemas.openxmlformats.org/officeDocument/2006/relationships/package" Target="../embeddings/Document25.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4.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2" Type="http://schemas.openxmlformats.org/officeDocument/2006/relationships/vmlDrawing" Target="../drawings/vmlDrawing12.vml"/><Relationship Id="rId21" Type="http://schemas.openxmlformats.org/officeDocument/2006/relationships/slideLayout" Target="../slideLayouts/slideLayout3.xml"/><Relationship Id="rId20" Type="http://schemas.openxmlformats.org/officeDocument/2006/relationships/image" Target="../media/image43.emf"/><Relationship Id="rId2" Type="http://schemas.openxmlformats.org/officeDocument/2006/relationships/slide" Target="slide53.xml"/><Relationship Id="rId19" Type="http://schemas.openxmlformats.org/officeDocument/2006/relationships/package" Target="../embeddings/Document27.docx"/><Relationship Id="rId18" Type="http://schemas.openxmlformats.org/officeDocument/2006/relationships/image" Target="../media/image42.emf"/><Relationship Id="rId17" Type="http://schemas.openxmlformats.org/officeDocument/2006/relationships/package" Target="../embeddings/Document26.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5.xml.rels><?xml version="1.0" encoding="UTF-8" standalone="yes"?>
<Relationships xmlns="http://schemas.openxmlformats.org/package/2006/relationships"><Relationship Id="rId9" Type="http://schemas.openxmlformats.org/officeDocument/2006/relationships/slide" Target="slide57.xml"/><Relationship Id="rId8" Type="http://schemas.openxmlformats.org/officeDocument/2006/relationships/slide" Target="slide56.xml"/><Relationship Id="rId7" Type="http://schemas.openxmlformats.org/officeDocument/2006/relationships/slide" Target="slide55.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 Id="rId3" Type="http://schemas.openxmlformats.org/officeDocument/2006/relationships/image" Target="../media/image36.png"/><Relationship Id="rId20" Type="http://schemas.openxmlformats.org/officeDocument/2006/relationships/slideLayout" Target="../slideLayouts/slideLayout14.xml"/><Relationship Id="rId2" Type="http://schemas.microsoft.com/office/2007/relationships/hdphoto" Target="../media/image35.wdp"/><Relationship Id="rId19" Type="http://schemas.openxmlformats.org/officeDocument/2006/relationships/slide" Target="slide73.xml"/><Relationship Id="rId18" Type="http://schemas.openxmlformats.org/officeDocument/2006/relationships/slide" Target="slide71.xml"/><Relationship Id="rId17" Type="http://schemas.openxmlformats.org/officeDocument/2006/relationships/slide" Target="slide70.xml"/><Relationship Id="rId16" Type="http://schemas.openxmlformats.org/officeDocument/2006/relationships/slide" Target="slide67.xml"/><Relationship Id="rId15" Type="http://schemas.openxmlformats.org/officeDocument/2006/relationships/slide" Target="slide66.xml"/><Relationship Id="rId14" Type="http://schemas.openxmlformats.org/officeDocument/2006/relationships/slide" Target="slide65.xml"/><Relationship Id="rId13" Type="http://schemas.openxmlformats.org/officeDocument/2006/relationships/slide" Target="slide63.xml"/><Relationship Id="rId12" Type="http://schemas.openxmlformats.org/officeDocument/2006/relationships/slide" Target="slide61.xml"/><Relationship Id="rId11" Type="http://schemas.openxmlformats.org/officeDocument/2006/relationships/slide" Target="slide60.xml"/><Relationship Id="rId10" Type="http://schemas.openxmlformats.org/officeDocument/2006/relationships/slide" Target="slide59.xml"/><Relationship Id="rId1" Type="http://schemas.openxmlformats.org/officeDocument/2006/relationships/image" Target="../media/image34.png"/></Relationships>
</file>

<file path=ppt/slides/_rels/slide66.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4.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7.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8.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6" Type="http://schemas.openxmlformats.org/officeDocument/2006/relationships/vmlDrawing" Target="../drawings/vmlDrawing13.vml"/><Relationship Id="rId25" Type="http://schemas.openxmlformats.org/officeDocument/2006/relationships/slideLayout" Target="../slideLayouts/slideLayout3.xml"/><Relationship Id="rId24" Type="http://schemas.openxmlformats.org/officeDocument/2006/relationships/image" Target="../media/image47.emf"/><Relationship Id="rId23" Type="http://schemas.openxmlformats.org/officeDocument/2006/relationships/package" Target="../embeddings/Document31.docx"/><Relationship Id="rId22" Type="http://schemas.openxmlformats.org/officeDocument/2006/relationships/image" Target="../media/image46.emf"/><Relationship Id="rId21" Type="http://schemas.openxmlformats.org/officeDocument/2006/relationships/package" Target="../embeddings/Document30.docx"/><Relationship Id="rId20" Type="http://schemas.openxmlformats.org/officeDocument/2006/relationships/image" Target="../media/image45.emf"/><Relationship Id="rId2" Type="http://schemas.openxmlformats.org/officeDocument/2006/relationships/slide" Target="slide53.xml"/><Relationship Id="rId19" Type="http://schemas.openxmlformats.org/officeDocument/2006/relationships/package" Target="../embeddings/Document29.docx"/><Relationship Id="rId18" Type="http://schemas.openxmlformats.org/officeDocument/2006/relationships/image" Target="../media/image44.emf"/><Relationship Id="rId17" Type="http://schemas.openxmlformats.org/officeDocument/2006/relationships/package" Target="../embeddings/Document28.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69.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0" Type="http://schemas.openxmlformats.org/officeDocument/2006/relationships/vmlDrawing" Target="../drawings/vmlDrawing14.vml"/><Relationship Id="rId2" Type="http://schemas.openxmlformats.org/officeDocument/2006/relationships/slide" Target="slide53.xml"/><Relationship Id="rId19" Type="http://schemas.openxmlformats.org/officeDocument/2006/relationships/slideLayout" Target="../slideLayouts/slideLayout3.xml"/><Relationship Id="rId18" Type="http://schemas.openxmlformats.org/officeDocument/2006/relationships/image" Target="../media/image48.emf"/><Relationship Id="rId17" Type="http://schemas.openxmlformats.org/officeDocument/2006/relationships/package" Target="../embeddings/Document32.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4" Type="http://schemas.openxmlformats.org/officeDocument/2006/relationships/vmlDrawing" Target="../drawings/vmlDrawing15.vml"/><Relationship Id="rId23" Type="http://schemas.openxmlformats.org/officeDocument/2006/relationships/slideLayout" Target="../slideLayouts/slideLayout8.xml"/><Relationship Id="rId22" Type="http://schemas.openxmlformats.org/officeDocument/2006/relationships/image" Target="../media/image51.emf"/><Relationship Id="rId21" Type="http://schemas.openxmlformats.org/officeDocument/2006/relationships/package" Target="../embeddings/Document35.docx"/><Relationship Id="rId20" Type="http://schemas.openxmlformats.org/officeDocument/2006/relationships/image" Target="../media/image50.emf"/><Relationship Id="rId2" Type="http://schemas.openxmlformats.org/officeDocument/2006/relationships/slide" Target="slide53.xml"/><Relationship Id="rId19" Type="http://schemas.openxmlformats.org/officeDocument/2006/relationships/package" Target="../embeddings/Document34.docx"/><Relationship Id="rId18" Type="http://schemas.openxmlformats.org/officeDocument/2006/relationships/image" Target="../media/image49.emf"/><Relationship Id="rId17" Type="http://schemas.openxmlformats.org/officeDocument/2006/relationships/package" Target="../embeddings/Document33.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71.xml.rels><?xml version="1.0" encoding="UTF-8" standalone="yes"?>
<Relationships xmlns="http://schemas.openxmlformats.org/package/2006/relationships"><Relationship Id="rId9" Type="http://schemas.openxmlformats.org/officeDocument/2006/relationships/slide" Target="slide63.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6.xml"/><Relationship Id="rId3" Type="http://schemas.openxmlformats.org/officeDocument/2006/relationships/image" Target="../media/image36.png"/><Relationship Id="rId21" Type="http://schemas.openxmlformats.org/officeDocument/2006/relationships/slideLayout" Target="../slideLayouts/slideLayout1.xml"/><Relationship Id="rId20" Type="http://schemas.openxmlformats.org/officeDocument/2006/relationships/slide" Target="slide55.xml"/><Relationship Id="rId2" Type="http://schemas.microsoft.com/office/2007/relationships/hdphoto" Target="../media/image35.wdp"/><Relationship Id="rId19" Type="http://schemas.openxmlformats.org/officeDocument/2006/relationships/slide" Target="slide54.xml"/><Relationship Id="rId18" Type="http://schemas.openxmlformats.org/officeDocument/2006/relationships/slide" Target="slide53.xml"/><Relationship Id="rId17" Type="http://schemas.openxmlformats.org/officeDocument/2006/relationships/slide" Target="slide52.xml"/><Relationship Id="rId16" Type="http://schemas.openxmlformats.org/officeDocument/2006/relationships/image" Target="../media/image52.png"/><Relationship Id="rId15" Type="http://schemas.openxmlformats.org/officeDocument/2006/relationships/slide" Target="slide73.xml"/><Relationship Id="rId14" Type="http://schemas.openxmlformats.org/officeDocument/2006/relationships/slide" Target="slide71.xml"/><Relationship Id="rId13" Type="http://schemas.openxmlformats.org/officeDocument/2006/relationships/slide" Target="slide70.xml"/><Relationship Id="rId12" Type="http://schemas.openxmlformats.org/officeDocument/2006/relationships/slide" Target="slide67.xml"/><Relationship Id="rId11" Type="http://schemas.openxmlformats.org/officeDocument/2006/relationships/slide" Target="slide66.xml"/><Relationship Id="rId10" Type="http://schemas.openxmlformats.org/officeDocument/2006/relationships/slide" Target="slide65.xml"/><Relationship Id="rId1" Type="http://schemas.openxmlformats.org/officeDocument/2006/relationships/image" Target="../media/image34.png"/></Relationships>
</file>

<file path=ppt/slides/_rels/slide72.xml.rels><?xml version="1.0" encoding="UTF-8" standalone="yes"?>
<Relationships xmlns="http://schemas.openxmlformats.org/package/2006/relationships"><Relationship Id="rId9" Type="http://schemas.openxmlformats.org/officeDocument/2006/relationships/slide" Target="slide67.xml"/><Relationship Id="rId8" Type="http://schemas.openxmlformats.org/officeDocument/2006/relationships/slide" Target="slide66.xml"/><Relationship Id="rId7" Type="http://schemas.openxmlformats.org/officeDocument/2006/relationships/slide" Target="slide65.xml"/><Relationship Id="rId6" Type="http://schemas.openxmlformats.org/officeDocument/2006/relationships/slide" Target="slide63.xml"/><Relationship Id="rId5" Type="http://schemas.openxmlformats.org/officeDocument/2006/relationships/slide" Target="slide61.xml"/><Relationship Id="rId4" Type="http://schemas.openxmlformats.org/officeDocument/2006/relationships/slide" Target="slide60.xml"/><Relationship Id="rId3" Type="http://schemas.openxmlformats.org/officeDocument/2006/relationships/slide" Target="slide59.xml"/><Relationship Id="rId2" Type="http://schemas.openxmlformats.org/officeDocument/2006/relationships/slide" Target="slide57.xml"/><Relationship Id="rId18" Type="http://schemas.openxmlformats.org/officeDocument/2006/relationships/slideLayout" Target="../slideLayouts/slideLayout3.xml"/><Relationship Id="rId17" Type="http://schemas.openxmlformats.org/officeDocument/2006/relationships/slide" Target="slide55.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image" Target="../media/image52.png"/><Relationship Id="rId12" Type="http://schemas.openxmlformats.org/officeDocument/2006/relationships/slide" Target="slide73.xml"/><Relationship Id="rId11" Type="http://schemas.openxmlformats.org/officeDocument/2006/relationships/slide" Target="slide71.xml"/><Relationship Id="rId10" Type="http://schemas.openxmlformats.org/officeDocument/2006/relationships/slide" Target="slide70.xml"/><Relationship Id="rId1" Type="http://schemas.openxmlformats.org/officeDocument/2006/relationships/slide" Target="slide56.xml"/></Relationships>
</file>

<file path=ppt/slides/_rels/slide73.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74.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0" Type="http://schemas.openxmlformats.org/officeDocument/2006/relationships/vmlDrawing" Target="../drawings/vmlDrawing16.vml"/><Relationship Id="rId2" Type="http://schemas.openxmlformats.org/officeDocument/2006/relationships/slide" Target="slide53.xml"/><Relationship Id="rId19" Type="http://schemas.openxmlformats.org/officeDocument/2006/relationships/slideLayout" Target="../slideLayouts/slideLayout1.xml"/><Relationship Id="rId18" Type="http://schemas.openxmlformats.org/officeDocument/2006/relationships/image" Target="../media/image53.emf"/><Relationship Id="rId17" Type="http://schemas.openxmlformats.org/officeDocument/2006/relationships/package" Target="../embeddings/Document36.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75.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0" Type="http://schemas.openxmlformats.org/officeDocument/2006/relationships/vmlDrawing" Target="../drawings/vmlDrawing17.vml"/><Relationship Id="rId2" Type="http://schemas.openxmlformats.org/officeDocument/2006/relationships/slide" Target="slide53.xml"/><Relationship Id="rId19" Type="http://schemas.openxmlformats.org/officeDocument/2006/relationships/slideLayout" Target="../slideLayouts/slideLayout1.xml"/><Relationship Id="rId18" Type="http://schemas.openxmlformats.org/officeDocument/2006/relationships/image" Target="../media/image54.emf"/><Relationship Id="rId17" Type="http://schemas.openxmlformats.org/officeDocument/2006/relationships/package" Target="../embeddings/Document37.docx"/><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76.xml.rels><?xml version="1.0" encoding="UTF-8" standalone="yes"?>
<Relationships xmlns="http://schemas.openxmlformats.org/package/2006/relationships"><Relationship Id="rId9" Type="http://schemas.openxmlformats.org/officeDocument/2006/relationships/slide" Target="slide61.xml"/><Relationship Id="rId8" Type="http://schemas.openxmlformats.org/officeDocument/2006/relationships/slide" Target="slide60.xml"/><Relationship Id="rId7" Type="http://schemas.openxmlformats.org/officeDocument/2006/relationships/slide" Target="slide59.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4.xml"/><Relationship Id="rId22" Type="http://schemas.openxmlformats.org/officeDocument/2006/relationships/vmlDrawing" Target="../drawings/vmlDrawing18.vml"/><Relationship Id="rId21" Type="http://schemas.openxmlformats.org/officeDocument/2006/relationships/slideLayout" Target="../slideLayouts/slideLayout3.xml"/><Relationship Id="rId20" Type="http://schemas.openxmlformats.org/officeDocument/2006/relationships/image" Target="../media/image55.emf"/><Relationship Id="rId2" Type="http://schemas.openxmlformats.org/officeDocument/2006/relationships/slide" Target="slide53.xml"/><Relationship Id="rId19" Type="http://schemas.openxmlformats.org/officeDocument/2006/relationships/package" Target="../embeddings/Document38.docx"/><Relationship Id="rId18" Type="http://schemas.openxmlformats.org/officeDocument/2006/relationships/image" Target="../media/image4.png"/><Relationship Id="rId17" Type="http://schemas.openxmlformats.org/officeDocument/2006/relationships/slide" Target="slide4.xml"/><Relationship Id="rId16" Type="http://schemas.openxmlformats.org/officeDocument/2006/relationships/slide" Target="slide73.xml"/><Relationship Id="rId15" Type="http://schemas.openxmlformats.org/officeDocument/2006/relationships/slide" Target="slide71.xml"/><Relationship Id="rId14" Type="http://schemas.openxmlformats.org/officeDocument/2006/relationships/slide" Target="slide70.xml"/><Relationship Id="rId13" Type="http://schemas.openxmlformats.org/officeDocument/2006/relationships/slide" Target="slide67.xml"/><Relationship Id="rId12" Type="http://schemas.openxmlformats.org/officeDocument/2006/relationships/slide" Target="slide66.xml"/><Relationship Id="rId11" Type="http://schemas.openxmlformats.org/officeDocument/2006/relationships/slide" Target="slide65.xml"/><Relationship Id="rId10" Type="http://schemas.openxmlformats.org/officeDocument/2006/relationships/slide" Target="slide63.xml"/><Relationship Id="rId1" Type="http://schemas.openxmlformats.org/officeDocument/2006/relationships/slide" Target="slide5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8.xml"/><Relationship Id="rId2" Type="http://schemas.openxmlformats.org/officeDocument/2006/relationships/image" Target="../media/image3.emf"/><Relationship Id="rId1" Type="http://schemas.openxmlformats.org/officeDocument/2006/relationships/package" Target="../embeddings/Document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90479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en-US" altLang="zh-CN" sz="4500" b="1" dirty="0">
                <a:solidFill>
                  <a:schemeClr val="bg1"/>
                </a:solidFill>
                <a:latin typeface="微软雅黑" panose="020B0503020204020204" pitchFamily="34" charset="-122"/>
              </a:rPr>
              <a:t>9.1.1</a:t>
            </a:r>
            <a:r>
              <a:rPr lang="zh-CN" altLang="zh-CN" sz="4500" b="1" dirty="0">
                <a:solidFill>
                  <a:schemeClr val="bg1"/>
                </a:solidFill>
                <a:latin typeface="微软雅黑" panose="020B0503020204020204" pitchFamily="34" charset="-122"/>
              </a:rPr>
              <a:t>　变量的相关性</a:t>
            </a:r>
            <a:endParaRPr lang="zh-CN" altLang="zh-CN" sz="4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a:solidFill>
                  <a:schemeClr val="bg1"/>
                </a:solidFill>
                <a:latin typeface="微软雅黑" panose="020B0503020204020204" pitchFamily="34" charset="-122"/>
                <a:cs typeface="Times New Roman" panose="02020603050405020304" pitchFamily="18" charset="0"/>
              </a:rPr>
              <a:t>9</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en-US" altLang="zh-CN" sz="2400" dirty="0"/>
              <a:t>§9.1</a:t>
            </a:r>
            <a:r>
              <a:rPr lang="zh-CN" altLang="zh-CN" sz="2400" dirty="0"/>
              <a:t>　线性回归分析</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1252355"/>
            <a:ext cx="11305256"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学生的学号与身高；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2487604"/>
            <a:ext cx="1130525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学生的学号与身高之间没有任何关系，不具有相关关系</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1252355"/>
            <a:ext cx="11305256"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汽车匀速行驶时的路程与时间的关系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2348880"/>
            <a:ext cx="11305256"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若汽车匀速行驶时的速度为</a:t>
            </a:r>
            <a:r>
              <a:rPr lang="en-US" altLang="zh-CN" sz="2800" i="1" kern="100">
                <a:latin typeface="Book Antiqua" panose="02040602050305030304" pitchFamily="18" charset="0"/>
                <a:ea typeface="黑体" panose="02010609060101010101" charset="-122"/>
                <a:cs typeface="Times New Roman" panose="02020603050405020304" pitchFamily="18" charset="0"/>
              </a:rPr>
              <a:t>v</a:t>
            </a:r>
            <a:r>
              <a:rPr lang="zh-CN" altLang="zh-CN" sz="2800" kern="100">
                <a:latin typeface="Times New Roman" panose="02020603050405020304" pitchFamily="18" charset="0"/>
                <a:ea typeface="黑体" panose="02010609060101010101" charset="-122"/>
                <a:cs typeface="Times New Roman" panose="02020603050405020304" pitchFamily="18" charset="0"/>
              </a:rPr>
              <a:t>，行驶的路程为</a:t>
            </a:r>
            <a:r>
              <a:rPr lang="en-US" altLang="zh-CN" sz="2800" i="1" kern="100">
                <a:latin typeface="Times New Roman" panose="02020603050405020304" pitchFamily="18" charset="0"/>
                <a:ea typeface="黑体" panose="02010609060101010101" charset="-122"/>
                <a:cs typeface="Courier New" panose="02070309020205020404" pitchFamily="49" charset="0"/>
              </a:rPr>
              <a:t>s</a:t>
            </a:r>
            <a:r>
              <a:rPr lang="zh-CN" altLang="zh-CN" sz="2800" kern="100">
                <a:latin typeface="Times New Roman" panose="02020603050405020304" pitchFamily="18" charset="0"/>
                <a:ea typeface="黑体" panose="02010609060101010101" charset="-122"/>
                <a:cs typeface="Times New Roman" panose="02020603050405020304" pitchFamily="18" charset="0"/>
              </a:rPr>
              <a:t>，时间为</a:t>
            </a:r>
            <a:r>
              <a:rPr lang="en-US" altLang="zh-CN" sz="2800" i="1" kern="100">
                <a:latin typeface="Times New Roman" panose="02020603050405020304" pitchFamily="18" charset="0"/>
                <a:ea typeface="黑体" panose="02010609060101010101" charset="-122"/>
                <a:cs typeface="Courier New" panose="02070309020205020404" pitchFamily="49" charset="0"/>
              </a:rPr>
              <a:t>t</a:t>
            </a:r>
            <a:r>
              <a:rPr lang="zh-CN" altLang="zh-CN" sz="2800" kern="100">
                <a:latin typeface="Times New Roman" panose="02020603050405020304" pitchFamily="18" charset="0"/>
                <a:ea typeface="黑体" panose="02010609060101010101" charset="-122"/>
                <a:cs typeface="Times New Roman" panose="02020603050405020304" pitchFamily="18" charset="0"/>
              </a:rPr>
              <a:t>，则有</a:t>
            </a:r>
            <a:r>
              <a:rPr lang="en-US" altLang="zh-CN" sz="2800" i="1" kern="100">
                <a:latin typeface="Times New Roman" panose="02020603050405020304" pitchFamily="18" charset="0"/>
                <a:ea typeface="黑体" panose="02010609060101010101" charset="-122"/>
                <a:cs typeface="Courier New" panose="02070309020205020404" pitchFamily="49" charset="0"/>
              </a:rPr>
              <a:t>s</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Book Antiqua" panose="02040602050305030304" pitchFamily="18" charset="0"/>
                <a:ea typeface="黑体" panose="02010609060101010101" charset="-122"/>
                <a:cs typeface="Times New Roman" panose="02020603050405020304" pitchFamily="18" charset="0"/>
              </a:rPr>
              <a:t>v</a:t>
            </a:r>
            <a:r>
              <a:rPr lang="en-US" altLang="zh-CN" sz="2800" i="1" kern="100">
                <a:latin typeface="Times New Roman" panose="02020603050405020304" pitchFamily="18" charset="0"/>
                <a:ea typeface="黑体" panose="02010609060101010101" charset="-122"/>
                <a:cs typeface="Courier New" panose="02070309020205020404" pitchFamily="49" charset="0"/>
              </a:rPr>
              <a:t>t</a:t>
            </a:r>
            <a:r>
              <a:rPr lang="zh-CN" altLang="zh-CN" sz="2800" kern="100">
                <a:latin typeface="Times New Roman" panose="02020603050405020304" pitchFamily="18" charset="0"/>
                <a:ea typeface="黑体" panose="02010609060101010101" charset="-122"/>
                <a:cs typeface="Times New Roman" panose="02020603050405020304" pitchFamily="18" charset="0"/>
              </a:rPr>
              <a:t>，因此当速度一定时，路程由时间唯一确定，二者之间具有函数关系，而不是相关关系</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039813"/>
            <a:ext cx="11187139" cy="1957139"/>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函数关系是一种确定的关系，而相关关系是非随机变量与随机变量的关系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函数关系是一种因果关系，</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而相关关系不一定是因果关系，也可能是伴随关系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65890"/>
            <a:ext cx="11197736" cy="3323987"/>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闯红灯与交通事故发生率的关系是相关关系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同一物体的加速度与作用力是函数关系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产品的成本与产量之间的关系是函数关系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广告费用与销售量之间的关系是相关关系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9" name="TextBox 19"/>
          <p:cNvSpPr txBox="1"/>
          <p:nvPr/>
        </p:nvSpPr>
        <p:spPr>
          <a:xfrm>
            <a:off x="354203" y="71396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19"/>
          <p:cNvSpPr txBox="1"/>
          <p:nvPr/>
        </p:nvSpPr>
        <p:spPr>
          <a:xfrm>
            <a:off x="354203" y="136203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矩形 11"/>
          <p:cNvSpPr/>
          <p:nvPr/>
        </p:nvSpPr>
        <p:spPr>
          <a:xfrm>
            <a:off x="514888" y="3364898"/>
            <a:ext cx="11197736" cy="332398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闯红灯与发生交通事故之间不是因果关系，但具有相关性，是相关关系，所以</a:t>
            </a:r>
            <a:r>
              <a:rPr lang="en-US" altLang="zh-CN" sz="2800"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物体</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的加速度与作用力的关系是函数关系，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产品</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的成本与产量之间是相关关系，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广告费</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用与销售量之间是相关关系，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19"/>
          <p:cNvSpPr txBox="1"/>
          <p:nvPr/>
        </p:nvSpPr>
        <p:spPr>
          <a:xfrm>
            <a:off x="354203" y="263691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linds(horizont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linds(horizont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linds(horizont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二、散点图与相关性</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260648"/>
            <a:ext cx="1116124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在一次对人体脂肪含量和年龄之间关系的研究中，研究人员获得了一组样本数据如下表</a:t>
            </a:r>
            <a:r>
              <a:rPr lang="en-US" altLang="zh-CN" sz="2800" kern="100" dirty="0">
                <a:latin typeface="Times New Roman" panose="02020603050405020304" pitchFamily="18" charset="0"/>
                <a:ea typeface="方正中等线简体" panose="03000509000000000000" pitchFamily="65" charset="-122"/>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表格 11"/>
          <p:cNvGraphicFramePr>
            <a:graphicFrameLocks noGrp="1"/>
          </p:cNvGraphicFramePr>
          <p:nvPr/>
        </p:nvGraphicFramePr>
        <p:xfrm>
          <a:off x="623391" y="1612970"/>
          <a:ext cx="11053228" cy="2560320"/>
        </p:xfrm>
        <a:graphic>
          <a:graphicData uri="http://schemas.openxmlformats.org/drawingml/2006/table">
            <a:tbl>
              <a:tblPr/>
              <a:tblGrid>
                <a:gridCol w="2422382"/>
                <a:gridCol w="1232978"/>
                <a:gridCol w="1232978"/>
                <a:gridCol w="1232978"/>
                <a:gridCol w="1232978"/>
                <a:gridCol w="1232978"/>
                <a:gridCol w="1232978"/>
                <a:gridCol w="1232978"/>
              </a:tblGrid>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年龄</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脂肪含量</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17.8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21.2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27.5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26.3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28.2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年龄</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脂肪含量</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29.6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31.4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33.5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35.2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34.6</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515380" y="4369517"/>
            <a:ext cx="1116124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其中各年龄对应的脂肪数据是这个年龄人群脂肪含量的样本平均数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据上述数据，你能推断出人体的脂肪含量与年龄之间存在怎样的关系吗？</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840537"/>
            <a:ext cx="11161240"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solidFill>
                  <a:srgbClr val="C00000"/>
                </a:solidFill>
                <a:latin typeface="Times New Roman" panose="02020603050405020304" pitchFamily="18" charset="0"/>
                <a:ea typeface="黑体" panose="02010609060101010101" charset="-122"/>
                <a:cs typeface="Times New Roman" panose="02020603050405020304" pitchFamily="18" charset="0"/>
              </a:rPr>
              <a:t>画出散点图，散点图中的点散布在从左下角到右上角的区域，散点图成线性，即大致分布在一条直线附近，推断脂肪含量变量和年龄变量之间存在着相关关系</a:t>
            </a:r>
            <a:r>
              <a:rPr lang="en-US" altLang="zh-CN" sz="2800" kern="10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3538" name="Picture 2" descr="8-1S"/>
          <p:cNvPicPr>
            <a:picLocks noChangeAspect="1" noChangeArrowheads="1"/>
          </p:cNvPicPr>
          <p:nvPr/>
        </p:nvPicPr>
        <p:blipFill>
          <a:blip r:embed="rId1"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4191" y="2996952"/>
            <a:ext cx="6303619" cy="272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33538"/>
                                        </p:tgtEl>
                                        <p:attrNameLst>
                                          <p:attrName>style.visibility</p:attrName>
                                        </p:attrNameLst>
                                      </p:cBhvr>
                                      <p:to>
                                        <p:strVal val="visible"/>
                                      </p:to>
                                    </p:set>
                                    <p:animEffect transition="in" filter="blinds(horizontal)">
                                      <p:cBhvr>
                                        <p:cTn id="7" dur="500"/>
                                        <p:tgtEl>
                                          <p:spTgt spid="8335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24744"/>
            <a:ext cx="11161240"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散点图</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为直观地描述样本数据中两个变量间的关系，用横坐标表示其中的一个变量，纵坐标表示另一个变量，则样本数据都可以用直角坐标系中的点表示出来，由这些点组成的统计图叫作散点图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线性相关关系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散点落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附近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，我们称这两个变量线性相关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相关关系的分类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具有相关关系的两个变量的散点图</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518979" y="404664"/>
            <a:ext cx="1919234" cy="534146"/>
            <a:chOff x="5232856" y="1918920"/>
            <a:chExt cx="1919234" cy="534146"/>
          </a:xfrm>
        </p:grpSpPr>
        <p:sp>
          <p:nvSpPr>
            <p:cNvPr id="6" name="任意多边形 5"/>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7" name="矩形 6"/>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8" name="肘形连接符 7"/>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9" name="矩形 8"/>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
        <p:nvSpPr>
          <p:cNvPr id="4" name="矩形 3"/>
          <p:cNvSpPr/>
          <p:nvPr/>
        </p:nvSpPr>
        <p:spPr>
          <a:xfrm>
            <a:off x="1970278" y="441584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一条直线</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1374" y="476672"/>
            <a:ext cx="11269252" cy="5909310"/>
          </a:xfrm>
          <a:prstGeom prst="rect">
            <a:avLst/>
          </a:prstGeom>
        </p:spPr>
        <p:txBody>
          <a:bodyPr wrap="square">
            <a:spAutoFit/>
          </a:bodyPr>
          <a:lstStyle/>
          <a:p>
            <a:pPr lvl="0"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如果散点呈</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u="sng"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u="sng"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发展的趋势，称这两个变量之间正相关</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如果散点呈从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方向发展的趋势，则称这两个变量之间负相关</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注意</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散点图的作用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散点图具有直观、简明的特点，能体现样本数据的密切程度，可以根据散点图判断变量间是否具有相关关系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通过散点图不但可以从点的位置判断测量值的大小、高低、变动范围与趋势，还可以通过观察剔除异常数据，提高估计相关程度的准确性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018499" y="59942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左下</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4092832" y="61005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右上</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3158122" y="124539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左上</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4367808" y="123475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右下</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387821"/>
            <a:ext cx="1116124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某中学的兴趣小组在某座山测得海拔高度、气压和沸点的六组数据绘制成散点图如图所示，则下列说法正确的是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15380" y="1702481"/>
            <a:ext cx="11161240"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沸点与海拔高度呈正相关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沸点与气压呈正相关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沸点与海拔高度呈负相关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气压与海拔高度呈负相关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4562" name="Picture 2" descr="8-4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7265" y="1850325"/>
            <a:ext cx="6159335" cy="251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9"/>
          <p:cNvSpPr txBox="1"/>
          <p:nvPr/>
        </p:nvSpPr>
        <p:spPr>
          <a:xfrm>
            <a:off x="354203" y="236919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TextBox 19"/>
          <p:cNvSpPr txBox="1"/>
          <p:nvPr/>
        </p:nvSpPr>
        <p:spPr>
          <a:xfrm>
            <a:off x="354203" y="301726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TextBox 19"/>
          <p:cNvSpPr txBox="1"/>
          <p:nvPr/>
        </p:nvSpPr>
        <p:spPr>
          <a:xfrm>
            <a:off x="354203" y="364502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矩形 7"/>
          <p:cNvSpPr/>
          <p:nvPr/>
        </p:nvSpPr>
        <p:spPr>
          <a:xfrm>
            <a:off x="515380" y="4575836"/>
            <a:ext cx="11161240"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由左图知气压随海拔高度的增加而减小，由右图知沸点随气压的升高而升高，所以气压与海拔高度呈负相关，沸点与气压呈正相关，沸点与海拔高度呈负相关</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484784"/>
            <a:ext cx="10086673"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结合实例，体会两个变量间的相关关系</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掌握相关关系的判断，能根据散点图对线性相关关系进行判断</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了解两个变量间的相关系数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，能利用相关系数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判断两个</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变量</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线性相关</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程度的大小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260648"/>
            <a:ext cx="1116124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某种木材体积与树木的树龄之间有如下的对应关系：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15380" y="2490473"/>
            <a:ext cx="11161240" cy="664477"/>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请作出这些数据的散点图；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686691" y="1125646"/>
          <a:ext cx="7078521" cy="1280160"/>
        </p:xfrm>
        <a:graphic>
          <a:graphicData uri="http://schemas.openxmlformats.org/drawingml/2006/table">
            <a:tbl>
              <a:tblPr/>
              <a:tblGrid>
                <a:gridCol w="1141968"/>
                <a:gridCol w="848079"/>
                <a:gridCol w="848079"/>
                <a:gridCol w="848079"/>
                <a:gridCol w="848079"/>
                <a:gridCol w="848079"/>
                <a:gridCol w="848079"/>
                <a:gridCol w="848079"/>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树龄</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体积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70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515380" y="3356992"/>
            <a:ext cx="11161240" cy="1284006"/>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以</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轴表示树木的树龄，</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轴表示树木的体积，可得相应的散点图如图所示：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5585" name="Picture 1" descr="8-4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5399" y="4266879"/>
            <a:ext cx="4621203" cy="24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35585"/>
                                        </p:tgtEl>
                                        <p:attrNameLst>
                                          <p:attrName>style.visibility</p:attrName>
                                        </p:attrNameLst>
                                      </p:cBhvr>
                                      <p:to>
                                        <p:strVal val="visible"/>
                                      </p:to>
                                    </p:set>
                                    <p:animEffect transition="in" filter="blinds(horizontal)">
                                      <p:cBhvr>
                                        <p:cTn id="10" dur="500"/>
                                        <p:tgtEl>
                                          <p:spTgt spid="835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260648"/>
            <a:ext cx="11161240" cy="664477"/>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你能由散点图发现木材体积与树木的树龄近似成什么关系吗？</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15380" y="3926023"/>
            <a:ext cx="11161240"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由散点图发现木材体积随着树龄的增加而呈增加的趋势，且散点落在一条直线附近，所以木材的体积与树龄成相关关系且呈正相关</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5585" name="Picture 1" descr="8-4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5399" y="1170535"/>
            <a:ext cx="4621203" cy="24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764704"/>
            <a:ext cx="11161240" cy="13108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延伸探究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对于本例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，若近似成线性相关关系，请画出一条直线来近似地表示这种线性相关关系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15380" y="2420888"/>
            <a:ext cx="11161240"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近似拟合直线如图所示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6610" name="Picture 2" descr="8-4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5399" y="3347180"/>
            <a:ext cx="4621203" cy="24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36610"/>
                                        </p:tgtEl>
                                        <p:attrNameLst>
                                          <p:attrName>style.visibility</p:attrName>
                                        </p:attrNameLst>
                                      </p:cBhvr>
                                      <p:to>
                                        <p:strVal val="visible"/>
                                      </p:to>
                                    </p:set>
                                    <p:animEffect transition="in" filter="blinds(horizontal)">
                                      <p:cBhvr>
                                        <p:cTn id="10" dur="500"/>
                                        <p:tgtEl>
                                          <p:spTgt spid="83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324980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两个变量是否相关的两种判断方法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根据实际经验：借助积累的经验进行分析判断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利用散点图：通过散点图，观察它们的分布是否存在一定的规律，直观地进行判断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如果发现点的分布从整体上看大致在一条直线附近，那么这两个变量就是线性相关的，注意不要受个别点的位置的影响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620688"/>
            <a:ext cx="11089232"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在下列所示的四个图中，每个图的两个变量具有相关关系的图是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551384" y="3998031"/>
            <a:ext cx="11089232"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图</a:t>
            </a:r>
            <a:r>
              <a:rPr lang="en-US" altLang="zh-CN" sz="2800"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的两个变量具有函数关系</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图</a:t>
            </a:r>
            <a:r>
              <a:rPr lang="en-US" altLang="zh-CN" sz="2800"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的两个变量具有相关关系</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图</a:t>
            </a:r>
            <a:r>
              <a:rPr lang="en-US" altLang="zh-CN" sz="2800"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的两个变量之间既不是函数关系，也不是相关关系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7634" name="Picture 2" descr="8-4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009" y="1934767"/>
            <a:ext cx="6793983" cy="168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9"/>
          <p:cNvSpPr txBox="1"/>
          <p:nvPr/>
        </p:nvSpPr>
        <p:spPr>
          <a:xfrm>
            <a:off x="4943872" y="314096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TextBox 19"/>
          <p:cNvSpPr txBox="1"/>
          <p:nvPr/>
        </p:nvSpPr>
        <p:spPr>
          <a:xfrm>
            <a:off x="6672064" y="314096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7"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linds(horizont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linds(horizontal)">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三、相关系数</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764704"/>
            <a:ext cx="11233248" cy="2603470"/>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散点图可以说明变量间有无线性相关关系，但无法量化两个变量之间的相关程度的大小，更不能精确地说明样本数据之间关系的密切程度，那么我们如何才能寻找到这样一个合适的量来对样本数据的相关程度进行定量分析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95300" y="99913"/>
          <a:ext cx="11201400" cy="2900362"/>
        </p:xfrm>
        <a:graphic>
          <a:graphicData uri="http://schemas.openxmlformats.org/presentationml/2006/ole">
            <mc:AlternateContent xmlns:mc="http://schemas.openxmlformats.org/markup-compatibility/2006">
              <mc:Choice xmlns:v="urn:schemas-microsoft-com:vml" Requires="v">
                <p:oleObj spid="_x0000_s838721" name="文档" r:id="rId1" imgW="11202670" imgH="2901950" progId="Word.Document.12">
                  <p:embed/>
                </p:oleObj>
              </mc:Choice>
              <mc:Fallback>
                <p:oleObj name="文档" r:id="rId1" imgW="11202670" imgH="2901950" progId="Word.Document.12">
                  <p:embed/>
                  <p:pic>
                    <p:nvPicPr>
                      <p:cNvPr id="0" name="图片 838720"/>
                      <p:cNvPicPr/>
                      <p:nvPr/>
                    </p:nvPicPr>
                    <p:blipFill>
                      <a:blip r:embed="rId2"/>
                      <a:stretch>
                        <a:fillRect/>
                      </a:stretch>
                    </p:blipFill>
                    <p:spPr>
                      <a:xfrm>
                        <a:off x="495300" y="99913"/>
                        <a:ext cx="11201400" cy="2900362"/>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00063" y="2838450"/>
          <a:ext cx="10982325" cy="1446213"/>
        </p:xfrm>
        <a:graphic>
          <a:graphicData uri="http://schemas.openxmlformats.org/presentationml/2006/ole">
            <mc:AlternateContent xmlns:mc="http://schemas.openxmlformats.org/markup-compatibility/2006">
              <mc:Choice xmlns:v="urn:schemas-microsoft-com:vml" Requires="v">
                <p:oleObj spid="_x0000_s838722" name="文档" r:id="rId3" imgW="11449685" imgH="1517650" progId="Word.Document.12">
                  <p:embed/>
                </p:oleObj>
              </mc:Choice>
              <mc:Fallback>
                <p:oleObj name="文档" r:id="rId3" imgW="11449685" imgH="1517650" progId="Word.Document.12">
                  <p:embed/>
                  <p:pic>
                    <p:nvPicPr>
                      <p:cNvPr id="0" name="图片 838721"/>
                      <p:cNvPicPr/>
                      <p:nvPr/>
                    </p:nvPicPr>
                    <p:blipFill>
                      <a:blip r:embed="rId4"/>
                      <a:stretch>
                        <a:fillRect/>
                      </a:stretch>
                    </p:blipFill>
                    <p:spPr>
                      <a:xfrm>
                        <a:off x="500063" y="2838450"/>
                        <a:ext cx="10982325" cy="1446213"/>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00063" y="3789040"/>
          <a:ext cx="10918825" cy="3252788"/>
        </p:xfrm>
        <a:graphic>
          <a:graphicData uri="http://schemas.openxmlformats.org/presentationml/2006/ole">
            <mc:AlternateContent xmlns:mc="http://schemas.openxmlformats.org/markup-compatibility/2006">
              <mc:Choice xmlns:v="urn:schemas-microsoft-com:vml" Requires="v">
                <p:oleObj spid="_x0000_s838723" name="文档" r:id="rId5" imgW="11251565" imgH="3361690" progId="Word.Document.12">
                  <p:embed/>
                </p:oleObj>
              </mc:Choice>
              <mc:Fallback>
                <p:oleObj name="文档" r:id="rId5" imgW="11251565" imgH="3361690" progId="Word.Document.12">
                  <p:embed/>
                  <p:pic>
                    <p:nvPicPr>
                      <p:cNvPr id="0" name="图片 838722"/>
                      <p:cNvPicPr/>
                      <p:nvPr/>
                    </p:nvPicPr>
                    <p:blipFill>
                      <a:blip r:embed="rId6"/>
                      <a:stretch>
                        <a:fillRect/>
                      </a:stretch>
                    </p:blipFill>
                    <p:spPr>
                      <a:xfrm>
                        <a:off x="500063" y="3789040"/>
                        <a:ext cx="10918825" cy="32527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00063" y="552450"/>
          <a:ext cx="11122025" cy="4157663"/>
        </p:xfrm>
        <a:graphic>
          <a:graphicData uri="http://schemas.openxmlformats.org/presentationml/2006/ole">
            <mc:AlternateContent xmlns:mc="http://schemas.openxmlformats.org/markup-compatibility/2006">
              <mc:Choice xmlns:v="urn:schemas-microsoft-com:vml" Requires="v">
                <p:oleObj spid="_x0000_s839723" name="文档" r:id="rId1" imgW="11202670" imgH="4189730" progId="Word.Document.12">
                  <p:embed/>
                </p:oleObj>
              </mc:Choice>
              <mc:Fallback>
                <p:oleObj name="文档" r:id="rId1" imgW="11202670" imgH="4189730" progId="Word.Document.12">
                  <p:embed/>
                  <p:pic>
                    <p:nvPicPr>
                      <p:cNvPr id="0" name="图片 839722"/>
                      <p:cNvPicPr/>
                      <p:nvPr/>
                    </p:nvPicPr>
                    <p:blipFill>
                      <a:blip r:embed="rId2"/>
                      <a:stretch>
                        <a:fillRect/>
                      </a:stretch>
                    </p:blipFill>
                    <p:spPr>
                      <a:xfrm>
                        <a:off x="500063" y="552450"/>
                        <a:ext cx="11122025" cy="4157663"/>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00063" y="4365104"/>
          <a:ext cx="11004550" cy="1446213"/>
        </p:xfrm>
        <a:graphic>
          <a:graphicData uri="http://schemas.openxmlformats.org/presentationml/2006/ole">
            <mc:AlternateContent xmlns:mc="http://schemas.openxmlformats.org/markup-compatibility/2006">
              <mc:Choice xmlns:v="urn:schemas-microsoft-com:vml" Requires="v">
                <p:oleObj spid="_x0000_s839724" name="文档" r:id="rId3" imgW="11268710" imgH="1471930" progId="Word.Document.12">
                  <p:embed/>
                </p:oleObj>
              </mc:Choice>
              <mc:Fallback>
                <p:oleObj name="文档" r:id="rId3" imgW="11268710" imgH="1471930" progId="Word.Document.12">
                  <p:embed/>
                  <p:pic>
                    <p:nvPicPr>
                      <p:cNvPr id="0" name="图片 839723"/>
                      <p:cNvPicPr/>
                      <p:nvPr/>
                    </p:nvPicPr>
                    <p:blipFill>
                      <a:blip r:embed="rId4"/>
                      <a:stretch>
                        <a:fillRect/>
                      </a:stretch>
                    </p:blipFill>
                    <p:spPr>
                      <a:xfrm>
                        <a:off x="500063" y="4365104"/>
                        <a:ext cx="11004550" cy="14462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24744"/>
            <a:ext cx="1116124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相关系数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的公式计算：</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518979" y="404664"/>
            <a:ext cx="1919234" cy="534146"/>
            <a:chOff x="5232856" y="1918920"/>
            <a:chExt cx="1919234" cy="534146"/>
          </a:xfrm>
        </p:grpSpPr>
        <p:sp>
          <p:nvSpPr>
            <p:cNvPr id="6" name="任意多边形 5"/>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7" name="矩形 6"/>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8" name="肘形连接符 7"/>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9" name="矩形 8"/>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graphicFrame>
        <p:nvGraphicFramePr>
          <p:cNvPr id="2" name="对象 1"/>
          <p:cNvGraphicFramePr>
            <a:graphicFrameLocks noChangeAspect="1"/>
          </p:cNvGraphicFramePr>
          <p:nvPr/>
        </p:nvGraphicFramePr>
        <p:xfrm>
          <a:off x="658813" y="1776413"/>
          <a:ext cx="10888662" cy="3730625"/>
        </p:xfrm>
        <a:graphic>
          <a:graphicData uri="http://schemas.openxmlformats.org/presentationml/2006/ole">
            <mc:AlternateContent xmlns:mc="http://schemas.openxmlformats.org/markup-compatibility/2006">
              <mc:Choice xmlns:v="urn:schemas-microsoft-com:vml" Requires="v">
                <p:oleObj spid="_x0000_s840726" name="文档" r:id="rId1" imgW="11022965" imgH="3756660" progId="Word.Document.12">
                  <p:embed/>
                </p:oleObj>
              </mc:Choice>
              <mc:Fallback>
                <p:oleObj name="文档" r:id="rId1" imgW="11022965" imgH="3756660" progId="Word.Document.12">
                  <p:embed/>
                  <p:pic>
                    <p:nvPicPr>
                      <p:cNvPr id="0" name="图片 840725"/>
                      <p:cNvPicPr/>
                      <p:nvPr/>
                    </p:nvPicPr>
                    <p:blipFill>
                      <a:blip r:embed="rId2"/>
                      <a:stretch>
                        <a:fillRect/>
                      </a:stretch>
                    </p:blipFill>
                    <p:spPr>
                      <a:xfrm>
                        <a:off x="658813" y="1776413"/>
                        <a:ext cx="10888662" cy="37306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646" y="1412776"/>
            <a:ext cx="11027970" cy="3249800"/>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你知道</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名师出高徒</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的意思吗？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高明的师傅一定能教出技艺高的徒弟，比喻学识丰富的人对于培养人才的重要性</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也就是说，高水平的老师往往能教出高水平的学生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那么老师的水平与学生的水平之间具有怎样的关系呢？这种关系是确定的吗？</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0" name="直接连接符 9"/>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8802" y="504957"/>
            <a:ext cx="985241"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导语</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60400" y="782638"/>
          <a:ext cx="10793413" cy="3167062"/>
        </p:xfrm>
        <a:graphic>
          <a:graphicData uri="http://schemas.openxmlformats.org/presentationml/2006/ole">
            <mc:AlternateContent xmlns:mc="http://schemas.openxmlformats.org/markup-compatibility/2006">
              <mc:Choice xmlns:v="urn:schemas-microsoft-com:vml" Requires="v">
                <p:oleObj spid="_x0000_s841750" name="文档" r:id="rId1" imgW="11030585" imgH="3234055" progId="Word.Document.12">
                  <p:embed/>
                </p:oleObj>
              </mc:Choice>
              <mc:Fallback>
                <p:oleObj name="文档" r:id="rId1" imgW="11030585" imgH="3234055" progId="Word.Document.12">
                  <p:embed/>
                  <p:pic>
                    <p:nvPicPr>
                      <p:cNvPr id="0" name="图片 841749"/>
                      <p:cNvPicPr/>
                      <p:nvPr/>
                    </p:nvPicPr>
                    <p:blipFill>
                      <a:blip r:embed="rId2"/>
                      <a:stretch>
                        <a:fillRect/>
                      </a:stretch>
                    </p:blipFill>
                    <p:spPr>
                      <a:xfrm>
                        <a:off x="660400" y="782638"/>
                        <a:ext cx="10793413" cy="316706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60648"/>
            <a:ext cx="11233248" cy="590931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相关系数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具有下列性质：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呈</a:t>
            </a:r>
            <a:r>
              <a:rPr lang="zh-CN" altLang="en-US"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呈</a:t>
            </a:r>
            <a:r>
              <a:rPr lang="zh-CN" altLang="en-US"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接近</a:t>
            </a:r>
            <a:r>
              <a:rPr lang="zh-CN" altLang="en-US"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相关的程度就越强，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接近</a:t>
            </a:r>
            <a:r>
              <a:rPr lang="zh-CN" altLang="en-US"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相关的程度就越弱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通常情况下，当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时，认为线性相关关系显著；当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|&lt;0.3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时，认为几乎没有线性相关关系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时，两个变量完全正相关；当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时，两个变量完全负相关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885116" y="1668909"/>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正相关关系</a:t>
            </a:r>
            <a:endParaRPr lang="zh-CN" altLang="en-US" dirty="0">
              <a:solidFill>
                <a:srgbClr val="C00000"/>
              </a:solidFill>
            </a:endParaRPr>
          </a:p>
        </p:txBody>
      </p:sp>
      <p:sp>
        <p:nvSpPr>
          <p:cNvPr id="7" name="矩形 6"/>
          <p:cNvSpPr/>
          <p:nvPr/>
        </p:nvSpPr>
        <p:spPr>
          <a:xfrm>
            <a:off x="7136011" y="1668909"/>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负相关关系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2279576" y="234888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8147291" y="234888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linds(horizontal)">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764704"/>
            <a:ext cx="11233248" cy="3896131"/>
          </a:xfrm>
          <a:prstGeom prst="rect">
            <a:avLst/>
          </a:prstGeom>
        </p:spPr>
        <p:txBody>
          <a:bodyPr wrap="square">
            <a:spAutoFit/>
          </a:bodyPr>
          <a:lstStyle/>
          <a:p>
            <a:pPr algn="just">
              <a:lnSpc>
                <a:spcPct val="150000"/>
              </a:lnSpc>
              <a:spcAft>
                <a:spcPts val="0"/>
              </a:spcAft>
            </a:pPr>
            <a:r>
              <a:rPr lang="zh-CN" altLang="zh-CN" sz="2800" b="1"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角度</a:t>
            </a:r>
            <a:r>
              <a:rPr lang="en-US" altLang="zh-CN" sz="2800" b="1" kern="100">
                <a:solidFill>
                  <a:srgbClr val="C00000"/>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b="1"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相关系数的性质</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对两个变量的相关系数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越大，相关程度越大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越小，相关程度越大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趋近于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时，没有线性相关关系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越接近</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时，线性相关程度越强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19"/>
          <p:cNvSpPr txBox="1"/>
          <p:nvPr/>
        </p:nvSpPr>
        <p:spPr>
          <a:xfrm>
            <a:off x="314094" y="210095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TextBox 19"/>
          <p:cNvSpPr txBox="1"/>
          <p:nvPr/>
        </p:nvSpPr>
        <p:spPr>
          <a:xfrm>
            <a:off x="314094" y="400506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122934"/>
            <a:ext cx="11233248" cy="324217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越大，相关程度越大，</a:t>
            </a:r>
            <a:r>
              <a:rPr lang="en-US" altLang="zh-CN" sz="2800"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越小，相关程度越小，</a:t>
            </a: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趋近于</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时，线性相关关系越弱，</a:t>
            </a:r>
            <a:r>
              <a:rPr lang="en-US" altLang="zh-CN" sz="2800"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越接近</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时，线性相关程度越强，</a:t>
            </a:r>
            <a:r>
              <a:rPr lang="en-US" altLang="zh-CN" sz="2800"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正确</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综</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上，正确的是</a:t>
            </a:r>
            <a:r>
              <a:rPr lang="en-US" altLang="zh-CN" sz="2800" kern="100" dirty="0">
                <a:latin typeface="Times New Roman" panose="02020603050405020304" pitchFamily="18" charset="0"/>
                <a:ea typeface="黑体" panose="02010609060101010101" charset="-122"/>
                <a:cs typeface="Courier New" panose="02070309020205020404" pitchFamily="49" charset="0"/>
              </a:rPr>
              <a:t>AD.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1957139"/>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相关系数的性质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的绝对值越接近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，相关性越弱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的绝对值越接近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，相关性越强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16632"/>
            <a:ext cx="11175032" cy="1957139"/>
          </a:xfrm>
          <a:prstGeom prst="rect">
            <a:avLst/>
          </a:prstGeom>
        </p:spPr>
        <p:txBody>
          <a:bodyPr wrap="square">
            <a:spAutoFit/>
          </a:bodyPr>
          <a:lstStyle/>
          <a:p>
            <a:pPr algn="just">
              <a:lnSpc>
                <a:spcPct val="150000"/>
              </a:lnSpc>
              <a:spcAft>
                <a:spcPts val="0"/>
              </a:spcAft>
            </a:pPr>
            <a:r>
              <a:rPr lang="zh-CN"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角度</a:t>
            </a:r>
            <a:r>
              <a:rPr lang="en-US" altLang="zh-CN" sz="2800" b="1" kern="100" dirty="0">
                <a:solidFill>
                  <a:srgbClr val="C00000"/>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相关系数的计算及判断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cs typeface="Times New Roman" panose="02020603050405020304" pitchFamily="18"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某厂的生产原料耗费</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单位：百万元</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与销售额</a:t>
            </a:r>
            <a:r>
              <a:rPr lang="en-US" altLang="zh-CN" sz="2800" i="1" kern="100" dirty="0">
                <a:latin typeface="Times New Roman" panose="02020603050405020304" pitchFamily="18" charset="0"/>
                <a:ea typeface="方正中等线简体" panose="03000509000000000000" pitchFamily="65" charset="-122"/>
              </a:rPr>
              <a:t>y</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单位：百万元</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之间有如下的对应关系：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58110" y="3429000"/>
            <a:ext cx="11182506"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画出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的散点图；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623392" y="2130519"/>
          <a:ext cx="5317684" cy="1280160"/>
        </p:xfrm>
        <a:graphic>
          <a:graphicData uri="http://schemas.openxmlformats.org/drawingml/2006/table">
            <a:tbl>
              <a:tblPr/>
              <a:tblGrid>
                <a:gridCol w="894188"/>
                <a:gridCol w="1105874"/>
                <a:gridCol w="1105874"/>
                <a:gridCol w="1105874"/>
                <a:gridCol w="1105874"/>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70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58110" y="4293096"/>
            <a:ext cx="11182506"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的散点图如图所示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42753" name="Picture 1" descr="8-4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1944" y="4582808"/>
            <a:ext cx="2310601" cy="20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42753"/>
                                        </p:tgtEl>
                                        <p:attrNameLst>
                                          <p:attrName>style.visibility</p:attrName>
                                        </p:attrNameLst>
                                      </p:cBhvr>
                                      <p:to>
                                        <p:strVal val="visible"/>
                                      </p:to>
                                    </p:set>
                                    <p:animEffect transition="in" filter="blinds(horizontal)">
                                      <p:cBhvr>
                                        <p:cTn id="10" dur="500"/>
                                        <p:tgtEl>
                                          <p:spTgt spid="842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964323"/>
            <a:ext cx="11175032"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之间的相关系数，并刻画它们的相关程度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40751" y="147290"/>
          <a:ext cx="8156575" cy="833438"/>
        </p:xfrm>
        <a:graphic>
          <a:graphicData uri="http://schemas.openxmlformats.org/presentationml/2006/ole">
            <mc:AlternateContent xmlns:mc="http://schemas.openxmlformats.org/markup-compatibility/2006">
              <mc:Choice xmlns:v="urn:schemas-microsoft-com:vml" Requires="v">
                <p:oleObj spid="_x0000_s846934" name="文档" r:id="rId1" imgW="8171815" imgH="836295" progId="Word.Document.12">
                  <p:embed/>
                </p:oleObj>
              </mc:Choice>
              <mc:Fallback>
                <p:oleObj name="文档" r:id="rId1" imgW="8171815" imgH="836295" progId="Word.Document.12">
                  <p:embed/>
                  <p:pic>
                    <p:nvPicPr>
                      <p:cNvPr id="0" name="图片 846933"/>
                      <p:cNvPicPr/>
                      <p:nvPr/>
                    </p:nvPicPr>
                    <p:blipFill>
                      <a:blip r:embed="rId2"/>
                      <a:stretch>
                        <a:fillRect/>
                      </a:stretch>
                    </p:blipFill>
                    <p:spPr>
                      <a:xfrm>
                        <a:off x="540751" y="147290"/>
                        <a:ext cx="8156575" cy="83343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42925" y="692696"/>
          <a:ext cx="8112125" cy="1371600"/>
        </p:xfrm>
        <a:graphic>
          <a:graphicData uri="http://schemas.openxmlformats.org/presentationml/2006/ole">
            <mc:AlternateContent xmlns:mc="http://schemas.openxmlformats.org/markup-compatibility/2006">
              <mc:Choice xmlns:v="urn:schemas-microsoft-com:vml" Requires="v">
                <p:oleObj spid="_x0000_s846935" name="文档" r:id="rId3" imgW="8171815" imgH="1390650" progId="Word.Document.12">
                  <p:embed/>
                </p:oleObj>
              </mc:Choice>
              <mc:Fallback>
                <p:oleObj name="文档" r:id="rId3" imgW="8171815" imgH="1390650" progId="Word.Document.12">
                  <p:embed/>
                  <p:pic>
                    <p:nvPicPr>
                      <p:cNvPr id="0" name="图片 846934"/>
                      <p:cNvPicPr/>
                      <p:nvPr/>
                    </p:nvPicPr>
                    <p:blipFill>
                      <a:blip r:embed="rId4"/>
                      <a:stretch>
                        <a:fillRect/>
                      </a:stretch>
                    </p:blipFill>
                    <p:spPr>
                      <a:xfrm>
                        <a:off x="542925" y="692696"/>
                        <a:ext cx="8112125" cy="13716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42925" y="1653432"/>
          <a:ext cx="8112125" cy="2754313"/>
        </p:xfrm>
        <a:graphic>
          <a:graphicData uri="http://schemas.openxmlformats.org/presentationml/2006/ole">
            <mc:AlternateContent xmlns:mc="http://schemas.openxmlformats.org/markup-compatibility/2006">
              <mc:Choice xmlns:v="urn:schemas-microsoft-com:vml" Requires="v">
                <p:oleObj spid="_x0000_s846936" name="文档" r:id="rId5" imgW="8171815" imgH="2780030" progId="Word.Document.12">
                  <p:embed/>
                </p:oleObj>
              </mc:Choice>
              <mc:Fallback>
                <p:oleObj name="文档" r:id="rId5" imgW="8171815" imgH="2780030" progId="Word.Document.12">
                  <p:embed/>
                  <p:pic>
                    <p:nvPicPr>
                      <p:cNvPr id="0" name="图片 846935"/>
                      <p:cNvPicPr/>
                      <p:nvPr/>
                    </p:nvPicPr>
                    <p:blipFill>
                      <a:blip r:embed="rId6"/>
                      <a:stretch>
                        <a:fillRect/>
                      </a:stretch>
                    </p:blipFill>
                    <p:spPr>
                      <a:xfrm>
                        <a:off x="542925" y="1653432"/>
                        <a:ext cx="8112125" cy="2754313"/>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42925" y="4559862"/>
          <a:ext cx="8112125" cy="1871663"/>
        </p:xfrm>
        <a:graphic>
          <a:graphicData uri="http://schemas.openxmlformats.org/presentationml/2006/ole">
            <mc:AlternateContent xmlns:mc="http://schemas.openxmlformats.org/markup-compatibility/2006">
              <mc:Choice xmlns:v="urn:schemas-microsoft-com:vml" Requires="v">
                <p:oleObj spid="_x0000_s846937" name="文档" r:id="rId7" imgW="8223250" imgH="1886585" progId="Word.Document.12">
                  <p:embed/>
                </p:oleObj>
              </mc:Choice>
              <mc:Fallback>
                <p:oleObj name="文档" r:id="rId7" imgW="8223250" imgH="1886585" progId="Word.Document.12">
                  <p:embed/>
                  <p:pic>
                    <p:nvPicPr>
                      <p:cNvPr id="0" name="图片 846936"/>
                      <p:cNvPicPr/>
                      <p:nvPr/>
                    </p:nvPicPr>
                    <p:blipFill>
                      <a:blip r:embed="rId8"/>
                      <a:stretch>
                        <a:fillRect/>
                      </a:stretch>
                    </p:blipFill>
                    <p:spPr>
                      <a:xfrm>
                        <a:off x="542925" y="4559862"/>
                        <a:ext cx="8112125" cy="1871663"/>
                      </a:xfrm>
                      <a:prstGeom prst="rect">
                        <a:avLst/>
                      </a:prstGeom>
                    </p:spPr>
                  </p:pic>
                </p:oleObj>
              </mc:Fallback>
            </mc:AlternateContent>
          </a:graphicData>
        </a:graphic>
      </p:graphicFrame>
      <p:sp>
        <p:nvSpPr>
          <p:cNvPr id="4" name="矩形 3"/>
          <p:cNvSpPr/>
          <p:nvPr/>
        </p:nvSpPr>
        <p:spPr>
          <a:xfrm>
            <a:off x="463946" y="5572397"/>
            <a:ext cx="11320685"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由相关系数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0.982 7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，可以推断生产原料耗费与销售额这两个变量正线性相关，且相关程度很高</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线性相关强弱的判断方法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散点图：散点图只是粗略作出判断，其图象越接近直线，相关性越强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相关系数：相关系数能够较准确地判断相关的程度，其绝对值越大，相关性越强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332656"/>
            <a:ext cx="11175032"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甲、乙、丙、丁四位同学各自对</a:t>
            </a:r>
            <a:r>
              <a:rPr lang="en-US" altLang="zh-CN" sz="2800" i="1" kern="100" dirty="0">
                <a:latin typeface="Times New Roman" panose="02020603050405020304" pitchFamily="18" charset="0"/>
                <a:ea typeface="方正中等线简体" panose="03000509000000000000" pitchFamily="65" charset="-122"/>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两变量的线性相关性做试验，并分别求得相关系数</a:t>
            </a:r>
            <a:r>
              <a:rPr lang="en-US" altLang="zh-CN" sz="2800" i="1" kern="100" dirty="0">
                <a:latin typeface="Times New Roman" panose="02020603050405020304" pitchFamily="18" charset="0"/>
                <a:ea typeface="方正中等线简体" panose="03000509000000000000" pitchFamily="65" charset="-122"/>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如下表：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58110" y="3212976"/>
            <a:ext cx="11182506"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则哪位同学的试验结果体现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两变量有更强的线性相关性？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a:t>
            </a:r>
            <a:r>
              <a:rPr lang="en-US" altLang="zh-CN" sz="2800" kern="100" dirty="0">
                <a:latin typeface="Times New Roman" panose="02020603050405020304" pitchFamily="18" charset="0"/>
                <a:ea typeface="方正中等线简体" panose="03000509000000000000" pitchFamily="65" charset="-122"/>
              </a:rPr>
              <a:t>  </a:t>
            </a:r>
            <a:r>
              <a:rPr lang="zh-CN" altLang="en-US" sz="2800" kern="100" dirty="0" smtClean="0">
                <a:latin typeface="Times New Roman" panose="02020603050405020304" pitchFamily="18" charset="0"/>
                <a:ea typeface="方正中等线简体" panose="03000509000000000000" pitchFamily="65" charset="-122"/>
              </a:rPr>
              <a:t>      </a:t>
            </a:r>
            <a:r>
              <a:rPr lang="en-US" altLang="zh-CN" sz="2800" kern="100" dirty="0" smtClean="0">
                <a:latin typeface="Times New Roman" panose="02020603050405020304" pitchFamily="18" charset="0"/>
                <a:ea typeface="方正中等线简体" panose="03000509000000000000" pitchFamily="65" charset="-122"/>
              </a:rPr>
              <a:t>B</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a:t>
            </a:r>
            <a:r>
              <a:rPr lang="en-US" altLang="zh-CN" sz="2800" kern="100" dirty="0">
                <a:latin typeface="Times New Roman" panose="02020603050405020304" pitchFamily="18" charset="0"/>
                <a:ea typeface="方正中等线简体" panose="03000509000000000000" pitchFamily="65" charset="-122"/>
              </a:rPr>
              <a:t> </a:t>
            </a:r>
            <a:r>
              <a:rPr lang="zh-CN" altLang="en-US" sz="2800" kern="100" dirty="0" smtClean="0">
                <a:latin typeface="Times New Roman" panose="02020603050405020304" pitchFamily="18" charset="0"/>
                <a:ea typeface="方正中等线简体" panose="03000509000000000000" pitchFamily="65" charset="-122"/>
              </a:rPr>
              <a:t>     </a:t>
            </a:r>
            <a:r>
              <a:rPr lang="en-US" altLang="zh-CN" sz="2800" kern="100" dirty="0" smtClean="0">
                <a:latin typeface="Times New Roman" panose="02020603050405020304" pitchFamily="18" charset="0"/>
                <a:ea typeface="方正中等线简体" panose="03000509000000000000" pitchFamily="65" charset="-122"/>
              </a:rPr>
              <a:t> </a:t>
            </a:r>
            <a:r>
              <a:rPr lang="en-US" altLang="zh-CN" sz="2800" kern="100" dirty="0">
                <a:latin typeface="Times New Roman" panose="02020603050405020304" pitchFamily="18" charset="0"/>
                <a:ea typeface="方正中等线简体" panose="03000509000000000000" pitchFamily="65" charset="-122"/>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a:t>
            </a:r>
            <a:r>
              <a:rPr lang="en-US" altLang="zh-CN" sz="2800" kern="100" dirty="0">
                <a:latin typeface="Times New Roman" panose="02020603050405020304" pitchFamily="18" charset="0"/>
                <a:ea typeface="方正中等线简体" panose="03000509000000000000" pitchFamily="65" charset="-122"/>
              </a:rPr>
              <a:t>  </a:t>
            </a:r>
            <a:r>
              <a:rPr lang="zh-CN" altLang="en-US" sz="2800" kern="100" dirty="0" smtClean="0">
                <a:latin typeface="Times New Roman" panose="02020603050405020304" pitchFamily="18" charset="0"/>
                <a:ea typeface="方正中等线简体" panose="03000509000000000000" pitchFamily="65" charset="-122"/>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丁</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19"/>
          <p:cNvSpPr txBox="1"/>
          <p:nvPr/>
        </p:nvSpPr>
        <p:spPr>
          <a:xfrm>
            <a:off x="4338332" y="386104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矩形 7"/>
          <p:cNvSpPr/>
          <p:nvPr/>
        </p:nvSpPr>
        <p:spPr>
          <a:xfrm>
            <a:off x="458110" y="4996771"/>
            <a:ext cx="1118250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越接近</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，相关性越强，故选</a:t>
            </a:r>
            <a:r>
              <a:rPr lang="en-US" altLang="zh-CN" sz="2800" kern="100">
                <a:latin typeface="Times New Roman" panose="02020603050405020304" pitchFamily="18" charset="0"/>
                <a:ea typeface="黑体" panose="02010609060101010101" charset="-122"/>
                <a:cs typeface="Courier New" panose="02070309020205020404" pitchFamily="49" charset="0"/>
              </a:rPr>
              <a:t>D.</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表格 8"/>
          <p:cNvGraphicFramePr>
            <a:graphicFrameLocks noGrp="1"/>
          </p:cNvGraphicFramePr>
          <p:nvPr/>
        </p:nvGraphicFramePr>
        <p:xfrm>
          <a:off x="614683" y="1788800"/>
          <a:ext cx="6666660" cy="1280160"/>
        </p:xfrm>
        <a:graphic>
          <a:graphicData uri="http://schemas.openxmlformats.org/drawingml/2006/table">
            <a:tbl>
              <a:tblPr/>
              <a:tblGrid>
                <a:gridCol w="901716"/>
                <a:gridCol w="1441236"/>
                <a:gridCol w="1441236"/>
                <a:gridCol w="1441236"/>
                <a:gridCol w="1441236"/>
              </a:tblGrid>
              <a:tr h="0">
                <a:tc>
                  <a:txBody>
                    <a:bodyPr/>
                    <a:lstStyle/>
                    <a:p>
                      <a:pPr algn="ctr">
                        <a:lnSpc>
                          <a:spcPct val="150000"/>
                        </a:lnSpc>
                        <a:spcAft>
                          <a:spcPts val="0"/>
                        </a:spcAf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甲</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乙</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丙</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丁</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r</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0.82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0.78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0.69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0.85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2061642"/>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一、相关关系</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85373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二、散点图与相关性</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645818"/>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三、相关系数</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820307"/>
            <a:ext cx="11175032"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关于两个变量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组数据如下表所示：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58110" y="3212976"/>
            <a:ext cx="11182506" cy="6644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的相关系数，并判断变量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之间是正相关还是负相关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表格 9"/>
          <p:cNvGraphicFramePr>
            <a:graphicFrameLocks noGrp="1"/>
          </p:cNvGraphicFramePr>
          <p:nvPr/>
        </p:nvGraphicFramePr>
        <p:xfrm>
          <a:off x="614683" y="1878844"/>
          <a:ext cx="7204750" cy="1280160"/>
        </p:xfrm>
        <a:graphic>
          <a:graphicData uri="http://schemas.openxmlformats.org/drawingml/2006/table">
            <a:tbl>
              <a:tblPr/>
              <a:tblGrid>
                <a:gridCol w="715365"/>
                <a:gridCol w="884717"/>
                <a:gridCol w="884717"/>
                <a:gridCol w="884717"/>
                <a:gridCol w="884717"/>
                <a:gridCol w="884717"/>
                <a:gridCol w="1027790"/>
                <a:gridCol w="1038010"/>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325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00642" y="260648"/>
          <a:ext cx="8274050" cy="990600"/>
        </p:xfrm>
        <a:graphic>
          <a:graphicData uri="http://schemas.openxmlformats.org/presentationml/2006/ole">
            <mc:AlternateContent xmlns:mc="http://schemas.openxmlformats.org/markup-compatibility/2006">
              <mc:Choice xmlns:v="urn:schemas-microsoft-com:vml" Requires="v">
                <p:oleObj spid="_x0000_s850024" name="文档" r:id="rId1" imgW="8276590" imgH="991870" progId="Word.Document.12">
                  <p:embed/>
                </p:oleObj>
              </mc:Choice>
              <mc:Fallback>
                <p:oleObj name="文档" r:id="rId1" imgW="8276590" imgH="991870" progId="Word.Document.12">
                  <p:embed/>
                  <p:pic>
                    <p:nvPicPr>
                      <p:cNvPr id="0" name="图片 850023"/>
                      <p:cNvPicPr/>
                      <p:nvPr/>
                    </p:nvPicPr>
                    <p:blipFill>
                      <a:blip r:embed="rId2"/>
                      <a:stretch>
                        <a:fillRect/>
                      </a:stretch>
                    </p:blipFill>
                    <p:spPr>
                      <a:xfrm>
                        <a:off x="500642" y="260648"/>
                        <a:ext cx="8274050" cy="9906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75469" y="1241301"/>
          <a:ext cx="8207375" cy="977900"/>
        </p:xfrm>
        <a:graphic>
          <a:graphicData uri="http://schemas.openxmlformats.org/presentationml/2006/ole">
            <mc:AlternateContent xmlns:mc="http://schemas.openxmlformats.org/markup-compatibility/2006">
              <mc:Choice xmlns:v="urn:schemas-microsoft-com:vml" Requires="v">
                <p:oleObj spid="_x0000_s850025" name="文档" r:id="rId3" imgW="8276590" imgH="991870" progId="Word.Document.12">
                  <p:embed/>
                </p:oleObj>
              </mc:Choice>
              <mc:Fallback>
                <p:oleObj name="文档" r:id="rId3" imgW="8276590" imgH="991870" progId="Word.Document.12">
                  <p:embed/>
                  <p:pic>
                    <p:nvPicPr>
                      <p:cNvPr id="0" name="图片 850024"/>
                      <p:cNvPicPr/>
                      <p:nvPr/>
                    </p:nvPicPr>
                    <p:blipFill>
                      <a:blip r:embed="rId4"/>
                      <a:stretch>
                        <a:fillRect/>
                      </a:stretch>
                    </p:blipFill>
                    <p:spPr>
                      <a:xfrm>
                        <a:off x="375469" y="1241301"/>
                        <a:ext cx="8207375" cy="9779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00063" y="2208089"/>
          <a:ext cx="8207375" cy="1371600"/>
        </p:xfrm>
        <a:graphic>
          <a:graphicData uri="http://schemas.openxmlformats.org/presentationml/2006/ole">
            <mc:AlternateContent xmlns:mc="http://schemas.openxmlformats.org/markup-compatibility/2006">
              <mc:Choice xmlns:v="urn:schemas-microsoft-com:vml" Requires="v">
                <p:oleObj spid="_x0000_s850026" name="文档" r:id="rId5" imgW="8276590" imgH="1388110" progId="Word.Document.12">
                  <p:embed/>
                </p:oleObj>
              </mc:Choice>
              <mc:Fallback>
                <p:oleObj name="文档" r:id="rId5" imgW="8276590" imgH="1388110" progId="Word.Document.12">
                  <p:embed/>
                  <p:pic>
                    <p:nvPicPr>
                      <p:cNvPr id="0" name="图片 850025"/>
                      <p:cNvPicPr/>
                      <p:nvPr/>
                    </p:nvPicPr>
                    <p:blipFill>
                      <a:blip r:embed="rId6"/>
                      <a:stretch>
                        <a:fillRect/>
                      </a:stretch>
                    </p:blipFill>
                    <p:spPr>
                      <a:xfrm>
                        <a:off x="500063" y="2208089"/>
                        <a:ext cx="8207375" cy="13716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00063" y="3505076"/>
          <a:ext cx="11206162" cy="1946275"/>
        </p:xfrm>
        <a:graphic>
          <a:graphicData uri="http://schemas.openxmlformats.org/presentationml/2006/ole">
            <mc:AlternateContent xmlns:mc="http://schemas.openxmlformats.org/markup-compatibility/2006">
              <mc:Choice xmlns:v="urn:schemas-microsoft-com:vml" Requires="v">
                <p:oleObj spid="_x0000_s850027" name="文档" r:id="rId7" imgW="11475720" imgH="1982470" progId="Word.Document.12">
                  <p:embed/>
                </p:oleObj>
              </mc:Choice>
              <mc:Fallback>
                <p:oleObj name="文档" r:id="rId7" imgW="11475720" imgH="1982470" progId="Word.Document.12">
                  <p:embed/>
                  <p:pic>
                    <p:nvPicPr>
                      <p:cNvPr id="0" name="图片 850026"/>
                      <p:cNvPicPr/>
                      <p:nvPr/>
                    </p:nvPicPr>
                    <p:blipFill>
                      <a:blip r:embed="rId8"/>
                      <a:stretch>
                        <a:fillRect/>
                      </a:stretch>
                    </p:blipFill>
                    <p:spPr>
                      <a:xfrm>
                        <a:off x="500063" y="3505076"/>
                        <a:ext cx="11206162" cy="194627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500063" y="5323210"/>
          <a:ext cx="11142662" cy="1403350"/>
        </p:xfrm>
        <a:graphic>
          <a:graphicData uri="http://schemas.openxmlformats.org/presentationml/2006/ole">
            <mc:AlternateContent xmlns:mc="http://schemas.openxmlformats.org/markup-compatibility/2006">
              <mc:Choice xmlns:v="urn:schemas-microsoft-com:vml" Requires="v">
                <p:oleObj spid="_x0000_s850028" name="文档" r:id="rId9" imgW="11475720" imgH="1456690" progId="Word.Document.12">
                  <p:embed/>
                </p:oleObj>
              </mc:Choice>
              <mc:Fallback>
                <p:oleObj name="文档" r:id="rId9" imgW="11475720" imgH="1456690" progId="Word.Document.12">
                  <p:embed/>
                  <p:pic>
                    <p:nvPicPr>
                      <p:cNvPr id="0" name="图片 850027"/>
                      <p:cNvPicPr/>
                      <p:nvPr/>
                    </p:nvPicPr>
                    <p:blipFill>
                      <a:blip r:embed="rId10"/>
                      <a:stretch>
                        <a:fillRect/>
                      </a:stretch>
                    </p:blipFill>
                    <p:spPr>
                      <a:xfrm>
                        <a:off x="500063" y="5323210"/>
                        <a:ext cx="11142662" cy="14033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00063" y="255588"/>
          <a:ext cx="8207375" cy="2752725"/>
        </p:xfrm>
        <a:graphic>
          <a:graphicData uri="http://schemas.openxmlformats.org/presentationml/2006/ole">
            <mc:AlternateContent xmlns:mc="http://schemas.openxmlformats.org/markup-compatibility/2006">
              <mc:Choice xmlns:v="urn:schemas-microsoft-com:vml" Requires="v">
                <p:oleObj spid="_x0000_s851006" name="文档" r:id="rId1" imgW="8276590" imgH="2774950" progId="Word.Document.12">
                  <p:embed/>
                </p:oleObj>
              </mc:Choice>
              <mc:Fallback>
                <p:oleObj name="文档" r:id="rId1" imgW="8276590" imgH="2774950" progId="Word.Document.12">
                  <p:embed/>
                  <p:pic>
                    <p:nvPicPr>
                      <p:cNvPr id="0" name="图片 851005"/>
                      <p:cNvPicPr/>
                      <p:nvPr/>
                    </p:nvPicPr>
                    <p:blipFill>
                      <a:blip r:embed="rId2"/>
                      <a:stretch>
                        <a:fillRect/>
                      </a:stretch>
                    </p:blipFill>
                    <p:spPr>
                      <a:xfrm>
                        <a:off x="500063" y="255588"/>
                        <a:ext cx="8207375" cy="2752725"/>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00063" y="3068960"/>
          <a:ext cx="11206162" cy="1946275"/>
        </p:xfrm>
        <a:graphic>
          <a:graphicData uri="http://schemas.openxmlformats.org/presentationml/2006/ole">
            <mc:AlternateContent xmlns:mc="http://schemas.openxmlformats.org/markup-compatibility/2006">
              <mc:Choice xmlns:v="urn:schemas-microsoft-com:vml" Requires="v">
                <p:oleObj spid="_x0000_s851007" name="文档" r:id="rId3" imgW="11475720" imgH="1982470" progId="Word.Document.12">
                  <p:embed/>
                </p:oleObj>
              </mc:Choice>
              <mc:Fallback>
                <p:oleObj name="文档" r:id="rId3" imgW="11475720" imgH="1982470" progId="Word.Document.12">
                  <p:embed/>
                  <p:pic>
                    <p:nvPicPr>
                      <p:cNvPr id="0" name="图片 851006"/>
                      <p:cNvPicPr/>
                      <p:nvPr/>
                    </p:nvPicPr>
                    <p:blipFill>
                      <a:blip r:embed="rId4"/>
                      <a:stretch>
                        <a:fillRect/>
                      </a:stretch>
                    </p:blipFill>
                    <p:spPr>
                      <a:xfrm>
                        <a:off x="500063" y="3068960"/>
                        <a:ext cx="11206162" cy="194627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500063" y="4221088"/>
          <a:ext cx="11142662" cy="1403350"/>
        </p:xfrm>
        <a:graphic>
          <a:graphicData uri="http://schemas.openxmlformats.org/presentationml/2006/ole">
            <mc:AlternateContent xmlns:mc="http://schemas.openxmlformats.org/markup-compatibility/2006">
              <mc:Choice xmlns:v="urn:schemas-microsoft-com:vml" Requires="v">
                <p:oleObj spid="_x0000_s851008" name="文档" r:id="rId5" imgW="11475720" imgH="1456690" progId="Word.Document.12">
                  <p:embed/>
                </p:oleObj>
              </mc:Choice>
              <mc:Fallback>
                <p:oleObj name="文档" r:id="rId5" imgW="11475720" imgH="1456690" progId="Word.Document.12">
                  <p:embed/>
                  <p:pic>
                    <p:nvPicPr>
                      <p:cNvPr id="0" name="图片 851007"/>
                      <p:cNvPicPr/>
                      <p:nvPr/>
                    </p:nvPicPr>
                    <p:blipFill>
                      <a:blip r:embed="rId6"/>
                      <a:stretch>
                        <a:fillRect/>
                      </a:stretch>
                    </p:blipFill>
                    <p:spPr>
                      <a:xfrm>
                        <a:off x="500063" y="4221088"/>
                        <a:ext cx="11142662" cy="1403350"/>
                      </a:xfrm>
                      <a:prstGeom prst="rect">
                        <a:avLst/>
                      </a:prstGeom>
                    </p:spPr>
                  </p:pic>
                </p:oleObj>
              </mc:Fallback>
            </mc:AlternateContent>
          </a:graphicData>
        </a:graphic>
      </p:graphicFrame>
      <p:sp>
        <p:nvSpPr>
          <p:cNvPr id="4" name="矩形 3"/>
          <p:cNvSpPr/>
          <p:nvPr/>
        </p:nvSpPr>
        <p:spPr>
          <a:xfrm>
            <a:off x="367259" y="5282624"/>
            <a:ext cx="11338966"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&gt;0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变量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之间是正相关关系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461664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相关关系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散点图，正相关、负相关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相关系数的计算公式及相关系数的性质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方法归纳：数形结合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常见误区：相关关系与函数关系不分，相关系数绝对值的大小与相关程度的关系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2431" y="764704"/>
            <a:ext cx="11187139"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下列两个变量之间的关系不是函数关系的是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角度和它的余弦值</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眼睛的近视程度与看手机的时间</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边形的边数和内角和的度数</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人的年龄和身高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9"/>
          <p:cNvSpPr txBox="1"/>
          <p:nvPr/>
        </p:nvSpPr>
        <p:spPr>
          <a:xfrm>
            <a:off x="335360" y="203428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TextBox 19"/>
          <p:cNvSpPr txBox="1"/>
          <p:nvPr/>
        </p:nvSpPr>
        <p:spPr>
          <a:xfrm>
            <a:off x="335360" y="342900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2431" y="764704"/>
            <a:ext cx="11187139"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函数关系就是变量之间的一种确定性关系</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两项中的两个变量之间都是函数关系，可以写出相应的函数表达式，分别为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charset="-122"/>
                <a:cs typeface="Courier New" panose="02070309020205020404" pitchFamily="49" charset="0"/>
              </a:rPr>
              <a:t> </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h</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2)π</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en-US" altLang="zh-CN" sz="2800" kern="100" spc="-100" dirty="0" smtClean="0">
                <a:latin typeface="Times New Roman" panose="02020603050405020304" pitchFamily="18" charset="0"/>
                <a:ea typeface="黑体" panose="02010609060101010101" charset="-122"/>
                <a:cs typeface="Courier New" panose="02070309020205020404" pitchFamily="49" charset="0"/>
              </a:rPr>
              <a:t>B</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选项中的两个变量之间不是函数关系，眼睛的近视程度受很多因素影响</a:t>
            </a:r>
            <a:r>
              <a:rPr lang="en-US" altLang="zh-CN" sz="2800" kern="100" spc="-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spc="-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选项中的两个变量之间不是函数关系，对于年龄确定的人群，仍可以有不同的身高，故选</a:t>
            </a:r>
            <a:r>
              <a:rPr lang="en-US" altLang="zh-CN" sz="2800" kern="100" dirty="0">
                <a:latin typeface="Times New Roman" panose="02020603050405020304" pitchFamily="18" charset="0"/>
                <a:ea typeface="黑体" panose="02010609060101010101" charset="-122"/>
                <a:cs typeface="Courier New" panose="02070309020205020404" pitchFamily="49" charset="0"/>
              </a:rPr>
              <a:t>BD.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87388" y="764704"/>
            <a:ext cx="11017224"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已知某产品产量与产品单位成本之间的线性相关系数为－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0.97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，这说明二者之间存在着</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高度相关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中度相关</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弱度相关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极弱相关</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87388" y="3717032"/>
            <a:ext cx="11017224"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0.97|</a:t>
            </a:r>
            <a:r>
              <a:rPr lang="zh-CN" altLang="zh-CN" sz="2800" kern="100">
                <a:latin typeface="Times New Roman" panose="02020603050405020304" pitchFamily="18" charset="0"/>
                <a:ea typeface="黑体" panose="02010609060101010101" charset="-122"/>
                <a:cs typeface="Times New Roman" panose="02020603050405020304" pitchFamily="18" charset="0"/>
              </a:rPr>
              <a:t>比较接近</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知选</a:t>
            </a:r>
            <a:r>
              <a:rPr lang="en-US" altLang="zh-CN" sz="2800" kern="100">
                <a:latin typeface="Times New Roman" panose="02020603050405020304" pitchFamily="18" charset="0"/>
                <a:ea typeface="黑体" panose="02010609060101010101" charset="-122"/>
                <a:cs typeface="Courier New" panose="02070309020205020404" pitchFamily="49" charset="0"/>
              </a:rPr>
              <a:t>A.</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19"/>
          <p:cNvSpPr txBox="1"/>
          <p:nvPr/>
        </p:nvSpPr>
        <p:spPr>
          <a:xfrm>
            <a:off x="428634" y="210353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15380" y="462008"/>
            <a:ext cx="1116124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根据两个变量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之间的样本数据画出散点图如图，这两个变量是否具有线性相关关系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719736" y="1154505"/>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否</a:t>
            </a:r>
            <a:endParaRPr lang="zh-CN" altLang="en-US" dirty="0"/>
          </a:p>
        </p:txBody>
      </p:sp>
      <p:pic>
        <p:nvPicPr>
          <p:cNvPr id="851970" name="Picture 2" descr="8-4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5446" y="2234806"/>
            <a:ext cx="3541108" cy="27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515380" y="5356811"/>
            <a:ext cx="11161240"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图中的点分布杂乱，两个变量不具有线性相关关系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51142" y="675853"/>
            <a:ext cx="11089716"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某部门所属的</a:t>
            </a: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个工业企业生产性固定资产价值与工业增加值资料如下表</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单位：百万元</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731285" y="2292856"/>
          <a:ext cx="10729430" cy="1280160"/>
        </p:xfrm>
        <a:graphic>
          <a:graphicData uri="http://schemas.openxmlformats.org/drawingml/2006/table">
            <a:tbl>
              <a:tblPr/>
              <a:tblGrid>
                <a:gridCol w="2302740"/>
                <a:gridCol w="842669"/>
                <a:gridCol w="842669"/>
                <a:gridCol w="842669"/>
                <a:gridCol w="842669"/>
                <a:gridCol w="842669"/>
                <a:gridCol w="842669"/>
                <a:gridCol w="842669"/>
                <a:gridCol w="842669"/>
                <a:gridCol w="842669"/>
                <a:gridCol w="842669"/>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固定资产价值</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工业增加值</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45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551142" y="3844643"/>
            <a:ext cx="11089716" cy="6644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根据上表资料计算的相关系数约为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064101" y="3964634"/>
            <a:ext cx="126188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0.991 8</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一、相关关系</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23392" y="620688"/>
          <a:ext cx="8156575" cy="1241425"/>
        </p:xfrm>
        <a:graphic>
          <a:graphicData uri="http://schemas.openxmlformats.org/presentationml/2006/ole">
            <mc:AlternateContent xmlns:mc="http://schemas.openxmlformats.org/markup-compatibility/2006">
              <mc:Choice xmlns:v="urn:schemas-microsoft-com:vml" Requires="v">
                <p:oleObj spid="_x0000_s855102" name="文档" r:id="rId7" imgW="8171815" imgH="1243965" progId="Word.Document.12">
                  <p:embed/>
                </p:oleObj>
              </mc:Choice>
              <mc:Fallback>
                <p:oleObj name="文档" r:id="rId7" imgW="8171815" imgH="1243965" progId="Word.Document.12">
                  <p:embed/>
                  <p:pic>
                    <p:nvPicPr>
                      <p:cNvPr id="0" name="图片 855101"/>
                      <p:cNvPicPr/>
                      <p:nvPr/>
                    </p:nvPicPr>
                    <p:blipFill>
                      <a:blip r:embed="rId8"/>
                      <a:stretch>
                        <a:fillRect/>
                      </a:stretch>
                    </p:blipFill>
                    <p:spPr>
                      <a:xfrm>
                        <a:off x="623392" y="620688"/>
                        <a:ext cx="8156575" cy="1241425"/>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47477" y="1700808"/>
          <a:ext cx="9761537" cy="1573212"/>
        </p:xfrm>
        <a:graphic>
          <a:graphicData uri="http://schemas.openxmlformats.org/presentationml/2006/ole">
            <mc:AlternateContent xmlns:mc="http://schemas.openxmlformats.org/markup-compatibility/2006">
              <mc:Choice xmlns:v="urn:schemas-microsoft-com:vml" Requires="v">
                <p:oleObj spid="_x0000_s855103" name="文档" r:id="rId9" imgW="9883140" imgH="1584960" progId="Word.Document.12">
                  <p:embed/>
                </p:oleObj>
              </mc:Choice>
              <mc:Fallback>
                <p:oleObj name="文档" r:id="rId9" imgW="9883140" imgH="1584960" progId="Word.Document.12">
                  <p:embed/>
                  <p:pic>
                    <p:nvPicPr>
                      <p:cNvPr id="0" name="图片 855102"/>
                      <p:cNvPicPr/>
                      <p:nvPr/>
                    </p:nvPicPr>
                    <p:blipFill>
                      <a:blip r:embed="rId10"/>
                      <a:stretch>
                        <a:fillRect/>
                      </a:stretch>
                    </p:blipFill>
                    <p:spPr>
                      <a:xfrm>
                        <a:off x="447477" y="1700808"/>
                        <a:ext cx="9761537" cy="1573212"/>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46088" y="2780928"/>
          <a:ext cx="9707562" cy="2720975"/>
        </p:xfrm>
        <a:graphic>
          <a:graphicData uri="http://schemas.openxmlformats.org/presentationml/2006/ole">
            <mc:AlternateContent xmlns:mc="http://schemas.openxmlformats.org/markup-compatibility/2006">
              <mc:Choice xmlns:v="urn:schemas-microsoft-com:vml" Requires="v">
                <p:oleObj spid="_x0000_s855104" name="文档" r:id="rId11" imgW="9883140" imgH="2774950" progId="Word.Document.12">
                  <p:embed/>
                </p:oleObj>
              </mc:Choice>
              <mc:Fallback>
                <p:oleObj name="文档" r:id="rId11" imgW="9883140" imgH="2774950" progId="Word.Document.12">
                  <p:embed/>
                  <p:pic>
                    <p:nvPicPr>
                      <p:cNvPr id="0" name="图片 855103"/>
                      <p:cNvPicPr/>
                      <p:nvPr/>
                    </p:nvPicPr>
                    <p:blipFill>
                      <a:blip r:embed="rId12"/>
                      <a:stretch>
                        <a:fillRect/>
                      </a:stretch>
                    </p:blipFill>
                    <p:spPr>
                      <a:xfrm>
                        <a:off x="446088" y="2780928"/>
                        <a:ext cx="9707562" cy="27209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390000" y="908720"/>
            <a:ext cx="11412000"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给出下列关系，其中有相关关系的是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人的年龄与他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她</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拥有的财富之间的关系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曲线上的点与该点的坐标之间的关系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苹果的产量与气候之间的关系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森林中的同一种树木，其截面直径与高度之间的关系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TextBox 19"/>
          <p:cNvSpPr txBox="1"/>
          <p:nvPr/>
        </p:nvSpPr>
        <p:spPr>
          <a:xfrm>
            <a:off x="261764" y="162880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261764" y="286091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19"/>
          <p:cNvSpPr txBox="1"/>
          <p:nvPr/>
        </p:nvSpPr>
        <p:spPr>
          <a:xfrm>
            <a:off x="261764" y="346863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598165"/>
            <a:ext cx="11187139" cy="3323987"/>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对于线性相关系数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，以下说法错误的是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只能是正值，不能为负值</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越接近于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，相关程度越大；相反则越小</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越接近于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，相关程度越小；相反则越大</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&lt;0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时表示两个变量无相关关系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TextBox 19"/>
          <p:cNvSpPr txBox="1"/>
          <p:nvPr/>
        </p:nvSpPr>
        <p:spPr>
          <a:xfrm>
            <a:off x="356626" y="128634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6" name="矩形 25"/>
          <p:cNvSpPr/>
          <p:nvPr/>
        </p:nvSpPr>
        <p:spPr>
          <a:xfrm>
            <a:off x="502431" y="4509120"/>
            <a:ext cx="11187139" cy="664477"/>
          </a:xfrm>
          <a:prstGeom prst="rect">
            <a:avLst/>
          </a:prstGeom>
        </p:spPr>
        <p:txBody>
          <a:bodyPr>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由相关系数的性质知</a:t>
            </a: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正确，其余均错误</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356626" y="251831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9"/>
          <p:cNvSpPr txBox="1"/>
          <p:nvPr/>
        </p:nvSpPr>
        <p:spPr>
          <a:xfrm>
            <a:off x="356626" y="322023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2"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548680"/>
            <a:ext cx="11109374"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对于散点图下列说法正确的是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一定可以看出变量之间的变化规律</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一定不可以看出变量之间的变化规律</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可以看出正相关与负相关有明显区别</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看不出正相关与负相关有什么区别</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479376" y="4077072"/>
            <a:ext cx="11109374"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给出一组样本数据，总可以作出相应的散点图，但不一定能分析出两个变量的关系，不一定存在回归直线来模拟数据，但是通过散点图可以看出正相关与负相关有明显区别，故选</a:t>
            </a:r>
            <a:r>
              <a:rPr lang="en-US" altLang="zh-CN" sz="2800" kern="100">
                <a:latin typeface="Times New Roman" panose="02020603050405020304" pitchFamily="18" charset="0"/>
                <a:ea typeface="黑体" panose="02010609060101010101" charset="-122"/>
                <a:cs typeface="Courier New" panose="02070309020205020404" pitchFamily="49" charset="0"/>
              </a:rPr>
              <a:t>C.</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TextBox 19"/>
          <p:cNvSpPr txBox="1"/>
          <p:nvPr/>
        </p:nvSpPr>
        <p:spPr>
          <a:xfrm>
            <a:off x="335360" y="249289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8326" y="404664"/>
            <a:ext cx="1109042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下面的各图中，散点图与相关系数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符合的是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498326" y="3918392"/>
            <a:ext cx="11090424"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因为相关系数</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zh-CN" altLang="zh-CN" sz="2800" kern="100">
                <a:latin typeface="Times New Roman" panose="02020603050405020304" pitchFamily="18" charset="0"/>
                <a:ea typeface="黑体" panose="02010609060101010101" charset="-122"/>
                <a:cs typeface="Times New Roman" panose="02020603050405020304" pitchFamily="18" charset="0"/>
              </a:rPr>
              <a:t>的绝对值越接近</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，线性相关程度越高，且</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时正相关，</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a:latin typeface="Times New Roman" panose="02020603050405020304" pitchFamily="18" charset="0"/>
                <a:ea typeface="黑体" panose="02010609060101010101" charset="-122"/>
                <a:cs typeface="Courier New" panose="02070309020205020404" pitchFamily="49" charset="0"/>
              </a:rPr>
              <a:t>&lt;0</a:t>
            </a:r>
            <a:r>
              <a:rPr lang="zh-CN" altLang="zh-CN" sz="2800" kern="100">
                <a:latin typeface="Times New Roman" panose="02020603050405020304" pitchFamily="18" charset="0"/>
                <a:ea typeface="黑体" panose="02010609060101010101" charset="-122"/>
                <a:cs typeface="Times New Roman" panose="02020603050405020304" pitchFamily="18" charset="0"/>
              </a:rPr>
              <a:t>时负相关，故观察各选项，易知</a:t>
            </a:r>
            <a:r>
              <a:rPr lang="en-US" altLang="zh-CN" sz="2800"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不符合，</a:t>
            </a:r>
            <a:r>
              <a:rPr lang="en-US" altLang="zh-CN" sz="2800"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D</a:t>
            </a:r>
            <a:r>
              <a:rPr lang="zh-CN" altLang="zh-CN" sz="2800" kern="100">
                <a:latin typeface="Times New Roman" panose="02020603050405020304" pitchFamily="18" charset="0"/>
                <a:ea typeface="黑体" panose="02010609060101010101" charset="-122"/>
                <a:cs typeface="Times New Roman" panose="02020603050405020304" pitchFamily="18" charset="0"/>
              </a:rPr>
              <a:t>均符合</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56066" name="Picture 2" descr="8-5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4011" y="1224390"/>
            <a:ext cx="7003978" cy="17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19"/>
          <p:cNvSpPr txBox="1"/>
          <p:nvPr/>
        </p:nvSpPr>
        <p:spPr>
          <a:xfrm>
            <a:off x="3101493" y="237301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19"/>
          <p:cNvSpPr txBox="1"/>
          <p:nvPr/>
        </p:nvSpPr>
        <p:spPr>
          <a:xfrm>
            <a:off x="6809676" y="237301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9"/>
          <p:cNvSpPr txBox="1"/>
          <p:nvPr/>
        </p:nvSpPr>
        <p:spPr>
          <a:xfrm>
            <a:off x="8648179" y="237301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4" grpId="0"/>
      <p:bldP spid="22" grpId="0"/>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260648"/>
            <a:ext cx="11185585"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相对应的一组样本数据为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(11.8,3)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(12.5,4)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相对应的一组样本数据为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(11.8,3)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(12.5,2)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之间的相关系数，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表示变量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之间的相关系数，则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B.0&lt;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&lt;0&lt;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527038" y="4422448"/>
            <a:ext cx="11185585"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由已知中的数据可知：第一组的样本数据正相关，则相关系数大于零，第二组的样本数据负相关，则相关系数小于零，故选</a:t>
            </a:r>
            <a:r>
              <a:rPr lang="en-US" altLang="zh-CN" sz="2800" kern="100">
                <a:latin typeface="Times New Roman" panose="02020603050405020304" pitchFamily="18" charset="0"/>
                <a:ea typeface="黑体" panose="02010609060101010101" charset="-122"/>
                <a:cs typeface="Courier New" panose="02070309020205020404" pitchFamily="49" charset="0"/>
              </a:rPr>
              <a:t>C.</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TextBox 19"/>
          <p:cNvSpPr txBox="1"/>
          <p:nvPr/>
        </p:nvSpPr>
        <p:spPr>
          <a:xfrm>
            <a:off x="377892" y="348871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497558" y="260648"/>
            <a:ext cx="11196884" cy="664477"/>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rPr>
              <a:t>6.</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某商家今年上半年各月的人均销售额</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单位：千元</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与利润率统计表如下：</a:t>
            </a:r>
            <a:endParaRPr lang="zh-CN" altLang="zh-CN" sz="28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表格 24"/>
          <p:cNvGraphicFramePr>
            <a:graphicFrameLocks noGrp="1"/>
          </p:cNvGraphicFramePr>
          <p:nvPr/>
        </p:nvGraphicFramePr>
        <p:xfrm>
          <a:off x="623392" y="1052736"/>
          <a:ext cx="7848870" cy="1920240"/>
        </p:xfrm>
        <a:graphic>
          <a:graphicData uri="http://schemas.openxmlformats.org/drawingml/2006/table">
            <a:tbl>
              <a:tblPr/>
              <a:tblGrid>
                <a:gridCol w="2122270"/>
                <a:gridCol w="1000257"/>
                <a:gridCol w="1000257"/>
                <a:gridCol w="1000257"/>
                <a:gridCol w="862786"/>
                <a:gridCol w="862786"/>
                <a:gridCol w="1000257"/>
              </a:tblGrid>
              <a:tr h="540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月份</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人均销售额</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利润率</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18.5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16.3</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矩形 25"/>
          <p:cNvSpPr/>
          <p:nvPr/>
        </p:nvSpPr>
        <p:spPr>
          <a:xfrm>
            <a:off x="497558" y="3129439"/>
            <a:ext cx="11196884" cy="332398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根据表中数据，下列说法正确的是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利润率与人均销售额呈正比例函数关系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利润率与人均销售额呈反比例函数关系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利润率与人均销售额呈正相关关系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利润率与人均销售额呈负相关关系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9"/>
          <p:cNvSpPr txBox="1"/>
          <p:nvPr/>
        </p:nvSpPr>
        <p:spPr>
          <a:xfrm>
            <a:off x="356626" y="506634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692696"/>
            <a:ext cx="11233248"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根据题意，画出利润率与人均销售额的散点图，如图所示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00822" name="Picture 406" descr="8-5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3413" y="1565534"/>
            <a:ext cx="3245175" cy="29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479376" y="4860386"/>
            <a:ext cx="1123324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由散点图可知，利润率与人均销售额呈正相关关系</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故选</a:t>
            </a:r>
            <a:r>
              <a:rPr lang="en-US" altLang="zh-CN" sz="2800" kern="100">
                <a:latin typeface="Times New Roman" panose="02020603050405020304" pitchFamily="18" charset="0"/>
                <a:ea typeface="黑体" panose="02010609060101010101" charset="-122"/>
                <a:cs typeface="Courier New" panose="02070309020205020404" pitchFamily="49" charset="0"/>
              </a:rPr>
              <a:t>C.</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00822"/>
                                        </p:tgtEl>
                                        <p:attrNameLst>
                                          <p:attrName>style.visibility</p:attrName>
                                        </p:attrNameLst>
                                      </p:cBhvr>
                                      <p:to>
                                        <p:strVal val="visible"/>
                                      </p:to>
                                    </p:set>
                                    <p:animEffect transition="in" filter="blinds(horizontal)">
                                      <p:cBhvr>
                                        <p:cTn id="7" dur="500"/>
                                        <p:tgtEl>
                                          <p:spTgt spid="7008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矩形 22"/>
          <p:cNvSpPr/>
          <p:nvPr/>
        </p:nvSpPr>
        <p:spPr>
          <a:xfrm>
            <a:off x="514592" y="3284984"/>
            <a:ext cx="11126023"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a:latin typeface="Times New Roman" panose="02020603050405020304" pitchFamily="18" charset="0"/>
                <a:ea typeface="黑体" panose="02010609060101010101" charset="-122"/>
                <a:cs typeface="Courier New" panose="02070309020205020404" pitchFamily="49" charset="0"/>
              </a:rPr>
              <a:t>&gt;0</a:t>
            </a:r>
            <a:r>
              <a:rPr lang="zh-CN" altLang="zh-CN" sz="2800" kern="100">
                <a:latin typeface="Times New Roman" panose="02020603050405020304" pitchFamily="18" charset="0"/>
                <a:ea typeface="黑体" panose="02010609060101010101" charset="-122"/>
                <a:cs typeface="Times New Roman" panose="02020603050405020304" pitchFamily="18" charset="0"/>
              </a:rPr>
              <a:t>，所以大多数的点都落在第一、三象限</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12775" y="928440"/>
          <a:ext cx="10966450" cy="2068512"/>
        </p:xfrm>
        <a:graphic>
          <a:graphicData uri="http://schemas.openxmlformats.org/presentationml/2006/ole">
            <mc:AlternateContent xmlns:mc="http://schemas.openxmlformats.org/markup-compatibility/2006">
              <mc:Choice xmlns:v="urn:schemas-microsoft-com:vml" Requires="v">
                <p:oleObj spid="_x0000_s857110" name="文档" r:id="rId17" imgW="10968355" imgH="2069465" progId="Word.Document.12">
                  <p:embed/>
                </p:oleObj>
              </mc:Choice>
              <mc:Fallback>
                <p:oleObj name="文档" r:id="rId17" imgW="10968355" imgH="2069465" progId="Word.Document.12">
                  <p:embed/>
                  <p:pic>
                    <p:nvPicPr>
                      <p:cNvPr id="0" name="图片 857109"/>
                      <p:cNvPicPr/>
                      <p:nvPr/>
                    </p:nvPicPr>
                    <p:blipFill>
                      <a:blip r:embed="rId18"/>
                      <a:stretch>
                        <a:fillRect/>
                      </a:stretch>
                    </p:blipFill>
                    <p:spPr>
                      <a:xfrm>
                        <a:off x="612775" y="928440"/>
                        <a:ext cx="10966450" cy="2068512"/>
                      </a:xfrm>
                      <a:prstGeom prst="rect">
                        <a:avLst/>
                      </a:prstGeom>
                    </p:spPr>
                  </p:pic>
                </p:oleObj>
              </mc:Fallback>
            </mc:AlternateContent>
          </a:graphicData>
        </a:graphic>
      </p:graphicFrame>
      <p:sp>
        <p:nvSpPr>
          <p:cNvPr id="5" name="矩形 4"/>
          <p:cNvSpPr/>
          <p:nvPr/>
        </p:nvSpPr>
        <p:spPr>
          <a:xfrm>
            <a:off x="695400" y="2090324"/>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0166" y="87683"/>
            <a:ext cx="11223676"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俗话说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庄稼一枝花，全靠肥当家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，这说明施肥的多少对粮食的产量影响很大，那么施肥量和粮食的产量是确定的函数关系吗？两个变量间的关系除了可能是函数关系外，还可能是其他关系吗？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520166" y="4008397"/>
            <a:ext cx="11223676"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农作物的产量与施肥量有关，一般来说，在一定范围内，施肥量越多，农作物的产量就越高，但不能用一个函数来准确地表示产量与施肥量之间的关系，故两者之间不是函数关系，我们称这种不确定的变量关系为相关关系</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7394" name="Picture 2" descr="8-4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31118" y="2190707"/>
            <a:ext cx="3129764" cy="182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51384" y="172235"/>
            <a:ext cx="11089232"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给出下列</a:t>
            </a:r>
            <a:r>
              <a:rPr lang="en-US" altLang="zh-CN" sz="2800" i="1" kern="100">
                <a:latin typeface="Times New Roman" panose="02020603050405020304" pitchFamily="18" charset="0"/>
                <a:ea typeface="方正中等线简体" panose="03000509000000000000" pitchFamily="65" charset="-122"/>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值的数据如下：</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551384" y="2348880"/>
            <a:ext cx="11089232" cy="1310808"/>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则根据数据可以判断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的关系是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确定关系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相关关系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没有关系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704162" y="1052736"/>
          <a:ext cx="5433694" cy="1280160"/>
        </p:xfrm>
        <a:graphic>
          <a:graphicData uri="http://schemas.openxmlformats.org/drawingml/2006/table">
            <a:tbl>
              <a:tblPr/>
              <a:tblGrid>
                <a:gridCol w="1024436"/>
                <a:gridCol w="1047434"/>
                <a:gridCol w="1047434"/>
                <a:gridCol w="1047434"/>
                <a:gridCol w="1266956"/>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17</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5886735" y="248106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确定关系</a:t>
            </a:r>
            <a:endParaRPr lang="zh-CN" altLang="en-US" dirty="0"/>
          </a:p>
        </p:txBody>
      </p:sp>
      <p:sp>
        <p:nvSpPr>
          <p:cNvPr id="25" name="矩形 24"/>
          <p:cNvSpPr/>
          <p:nvPr/>
        </p:nvSpPr>
        <p:spPr>
          <a:xfrm>
            <a:off x="551384" y="4214055"/>
            <a:ext cx="11089232"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由表中数据可以得到</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之间是一种函数关系：</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是一种确定的关系，即函数关系</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548680"/>
            <a:ext cx="11233248"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某个男孩的年龄与身高的统计数据如下表所示：</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79376" y="2908539"/>
            <a:ext cx="11233248"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画出散点图；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nvGraphicFramePr>
        <p:xfrm>
          <a:off x="595774" y="1484784"/>
          <a:ext cx="7244257" cy="1296144"/>
        </p:xfrm>
        <a:graphic>
          <a:graphicData uri="http://schemas.openxmlformats.org/drawingml/2006/table">
            <a:tbl>
              <a:tblPr/>
              <a:tblGrid>
                <a:gridCol w="2126696"/>
                <a:gridCol w="786319"/>
                <a:gridCol w="786319"/>
                <a:gridCol w="786319"/>
                <a:gridCol w="922562"/>
                <a:gridCol w="913480"/>
                <a:gridCol w="922562"/>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年龄</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岁</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064">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身高</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(cm)</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120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矩形 21"/>
          <p:cNvSpPr/>
          <p:nvPr/>
        </p:nvSpPr>
        <p:spPr>
          <a:xfrm>
            <a:off x="479376" y="3723932"/>
            <a:ext cx="1123324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散点图如图所示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59137" name="Picture 1" descr="8-5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5061" y="4221088"/>
            <a:ext cx="2421878" cy="193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59137"/>
                                        </p:tgtEl>
                                        <p:attrNameLst>
                                          <p:attrName>style.visibility</p:attrName>
                                        </p:attrNameLst>
                                      </p:cBhvr>
                                      <p:to>
                                        <p:strVal val="visible"/>
                                      </p:to>
                                    </p:set>
                                    <p:animEffect transition="in" filter="blinds(horizontal)">
                                      <p:cBhvr>
                                        <p:cTn id="7" dur="500"/>
                                        <p:tgtEl>
                                          <p:spTgt spid="85913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892315"/>
            <a:ext cx="11233248"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判断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是否具有线性相关关系，如果相关，是正相关还是负相关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79376" y="2195424"/>
            <a:ext cx="11233248"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由图知，所有数据点接近一条直线排列，因此，认为</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具有线性相关关系，且是正相关关系</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1" descr="8-5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967" y="3645024"/>
            <a:ext cx="2664066" cy="212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273037"/>
            <a:ext cx="11247295"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某商店经营一批进价为每件</a:t>
            </a:r>
            <a:r>
              <a:rPr lang="en-US" altLang="zh-CN" sz="2800" kern="100" dirty="0">
                <a:latin typeface="Times New Roman" panose="02020603050405020304" pitchFamily="18" charset="0"/>
                <a:ea typeface="方正中等线简体" panose="03000509000000000000" pitchFamily="65" charset="-122"/>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元的商品，在市场调查时发现，此商品的销售单价</a:t>
            </a:r>
            <a:r>
              <a:rPr lang="en-US" altLang="zh-CN" sz="2800" i="1" kern="100" dirty="0">
                <a:latin typeface="Times New Roman" panose="02020603050405020304" pitchFamily="18" charset="0"/>
                <a:ea typeface="方正中等线简体" panose="03000509000000000000" pitchFamily="65" charset="-122"/>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与日销售量</a:t>
            </a:r>
            <a:r>
              <a:rPr lang="en-US" altLang="zh-CN" sz="2800" i="1" kern="100" dirty="0">
                <a:latin typeface="Times New Roman" panose="02020603050405020304" pitchFamily="18" charset="0"/>
                <a:ea typeface="方正中等线简体" panose="03000509000000000000" pitchFamily="65" charset="-122"/>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之间有如下关系：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597529" y="1772816"/>
          <a:ext cx="4119763" cy="1280160"/>
        </p:xfrm>
        <a:graphic>
          <a:graphicData uri="http://schemas.openxmlformats.org/drawingml/2006/table">
            <a:tbl>
              <a:tblPr/>
              <a:tblGrid>
                <a:gridCol w="776716"/>
                <a:gridCol w="960591"/>
                <a:gridCol w="794152"/>
                <a:gridCol w="794152"/>
                <a:gridCol w="794152"/>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矩形 21"/>
          <p:cNvSpPr/>
          <p:nvPr/>
        </p:nvSpPr>
        <p:spPr>
          <a:xfrm>
            <a:off x="465328" y="3140968"/>
            <a:ext cx="11247295" cy="6644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试计算</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之间的相关系数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562017" y="3933056"/>
          <a:ext cx="10991850" cy="1838325"/>
        </p:xfrm>
        <a:graphic>
          <a:graphicData uri="http://schemas.openxmlformats.org/presentationml/2006/ole">
            <mc:AlternateContent xmlns:mc="http://schemas.openxmlformats.org/markup-compatibility/2006">
              <mc:Choice xmlns:v="urn:schemas-microsoft-com:vml" Requires="v">
                <p:oleObj spid="_x0000_s860182" name="文档" r:id="rId17" imgW="10994390" imgH="1840865" progId="Word.Document.12">
                  <p:embed/>
                </p:oleObj>
              </mc:Choice>
              <mc:Fallback>
                <p:oleObj name="文档" r:id="rId17" imgW="10994390" imgH="1840865" progId="Word.Document.12">
                  <p:embed/>
                  <p:pic>
                    <p:nvPicPr>
                      <p:cNvPr id="0" name="图片 860181"/>
                      <p:cNvPicPr/>
                      <p:nvPr/>
                    </p:nvPicPr>
                    <p:blipFill>
                      <a:blip r:embed="rId18"/>
                      <a:stretch>
                        <a:fillRect/>
                      </a:stretch>
                    </p:blipFill>
                    <p:spPr>
                      <a:xfrm>
                        <a:off x="562017" y="3933056"/>
                        <a:ext cx="10991850" cy="18383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849101"/>
            <a:ext cx="11247295"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根据参考数据，得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563563" y="1495417"/>
          <a:ext cx="10993437" cy="2860675"/>
        </p:xfrm>
        <a:graphic>
          <a:graphicData uri="http://schemas.openxmlformats.org/presentationml/2006/ole">
            <mc:AlternateContent xmlns:mc="http://schemas.openxmlformats.org/markup-compatibility/2006">
              <mc:Choice xmlns:v="urn:schemas-microsoft-com:vml" Requires="v">
                <p:oleObj spid="_x0000_s862249" name="文档" r:id="rId17" imgW="11256010" imgH="2945765" progId="Word.Document.12">
                  <p:embed/>
                </p:oleObj>
              </mc:Choice>
              <mc:Fallback>
                <p:oleObj name="文档" r:id="rId17" imgW="11256010" imgH="2945765" progId="Word.Document.12">
                  <p:embed/>
                  <p:pic>
                    <p:nvPicPr>
                      <p:cNvPr id="0" name="图片 862248"/>
                      <p:cNvPicPr/>
                      <p:nvPr/>
                    </p:nvPicPr>
                    <p:blipFill>
                      <a:blip r:embed="rId18"/>
                      <a:stretch>
                        <a:fillRect/>
                      </a:stretch>
                    </p:blipFill>
                    <p:spPr>
                      <a:xfrm>
                        <a:off x="563563" y="1495417"/>
                        <a:ext cx="10993437" cy="286067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63563" y="4283744"/>
          <a:ext cx="10929937" cy="1233488"/>
        </p:xfrm>
        <a:graphic>
          <a:graphicData uri="http://schemas.openxmlformats.org/presentationml/2006/ole">
            <mc:AlternateContent xmlns:mc="http://schemas.openxmlformats.org/markup-compatibility/2006">
              <mc:Choice xmlns:v="urn:schemas-microsoft-com:vml" Requires="v">
                <p:oleObj spid="_x0000_s862250" name="文档" r:id="rId19" imgW="11198225" imgH="1271270" progId="Word.Document.12">
                  <p:embed/>
                </p:oleObj>
              </mc:Choice>
              <mc:Fallback>
                <p:oleObj name="文档" r:id="rId19" imgW="11198225" imgH="1271270" progId="Word.Document.12">
                  <p:embed/>
                  <p:pic>
                    <p:nvPicPr>
                      <p:cNvPr id="0" name="图片 862249"/>
                      <p:cNvPicPr/>
                      <p:nvPr/>
                    </p:nvPicPr>
                    <p:blipFill>
                      <a:blip r:embed="rId20"/>
                      <a:stretch>
                        <a:fillRect/>
                      </a:stretch>
                    </p:blipFill>
                    <p:spPr>
                      <a:xfrm>
                        <a:off x="563563" y="4283744"/>
                        <a:ext cx="10929937" cy="12334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908720"/>
            <a:ext cx="11089232"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下列两个变量相关程度最高的是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商品销售额和商品销售量的相关系数是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0.9</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商品销售额和商业利润率的相关系数是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0.84</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平均流通费用率和商业利润率的相关系数是－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0.94</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商品销售价格和商品销售量的相关系数是－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0.91</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551384" y="4502087"/>
            <a:ext cx="11089232"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越接近</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时，样本数据的线性相关程度越强；当</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越接近</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时，样本数据的线性相关程度越弱，－</a:t>
            </a:r>
            <a:r>
              <a:rPr lang="en-US" altLang="zh-CN" sz="2800" kern="100" dirty="0">
                <a:latin typeface="Times New Roman" panose="02020603050405020304" pitchFamily="18" charset="0"/>
                <a:ea typeface="黑体" panose="02010609060101010101" charset="-122"/>
                <a:cs typeface="Courier New" panose="02070309020205020404" pitchFamily="49" charset="0"/>
              </a:rPr>
              <a:t>0.94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的绝对值最大，故选</a:t>
            </a:r>
            <a:r>
              <a:rPr lang="en-US" altLang="zh-CN" sz="2800" kern="100" dirty="0">
                <a:latin typeface="Times New Roman" panose="02020603050405020304" pitchFamily="18" charset="0"/>
                <a:ea typeface="黑体" panose="02010609060101010101"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414163" y="286199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43372" y="260648"/>
            <a:ext cx="11305256" cy="397031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两个变量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的相关系数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0.785 9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，两个变量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的相关系数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0.956 8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，则下列判断正确的是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负相关，变量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的线性相关性较强</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负相关，变量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的线性相关性较强</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负相关，变量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的线性相关性较强</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负相关，变量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正相关，变量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的线性相关性较强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443372" y="4358390"/>
            <a:ext cx="11305256" cy="203132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由相关系数</a:t>
            </a:r>
            <a:r>
              <a:rPr lang="en-US" altLang="zh-CN" sz="2800" i="1" kern="100" spc="-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spc="-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0.785 9&gt;0</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知</a:t>
            </a:r>
            <a:r>
              <a:rPr lang="en-US" altLang="zh-CN" sz="2800" i="1" kern="100" spc="-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spc="-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正相关，由相关系数</a:t>
            </a:r>
            <a:r>
              <a:rPr lang="en-US" altLang="zh-CN" sz="2800" i="1" kern="100" spc="-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spc="-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0.956 </a:t>
            </a:r>
            <a:r>
              <a:rPr lang="en-US" altLang="zh-CN" sz="2800" kern="100" dirty="0">
                <a:latin typeface="Times New Roman" panose="02020603050405020304" pitchFamily="18" charset="0"/>
                <a:ea typeface="黑体" panose="02010609060101010101" charset="-122"/>
                <a:cs typeface="Courier New" panose="02070309020205020404" pitchFamily="49" charset="0"/>
              </a:rPr>
              <a:t>8&lt;0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u</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Book Antiqua" panose="02040602050305030304" pitchFamily="18" charset="0"/>
                <a:ea typeface="黑体" panose="02010609060101010101" charset="-122"/>
                <a:cs typeface="Times New Roman" panose="02020603050405020304" pitchFamily="18" charset="0"/>
              </a:rPr>
              <a:t>v</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负相关，又</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|&lt;|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变量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u</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Book Antiqua" panose="02040602050305030304" pitchFamily="18" charset="0"/>
                <a:ea typeface="黑体" panose="02010609060101010101" charset="-122"/>
                <a:cs typeface="Times New Roman" panose="02020603050405020304" pitchFamily="18" charset="0"/>
              </a:rPr>
              <a:t>v</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的线性相关性比</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的线性相关性强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295251" y="286019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linds(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39510" y="476672"/>
            <a:ext cx="11312981"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13.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为考察两个变量</a:t>
            </a:r>
            <a:r>
              <a:rPr lang="en-US" altLang="zh-CN" sz="2800" i="1" kern="100">
                <a:latin typeface="Times New Roman" panose="02020603050405020304" pitchFamily="18" charset="0"/>
                <a:ea typeface="方正中等线简体" panose="03000509000000000000" pitchFamily="65" charset="-122"/>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的相关性，搜集数据如表，则两个变量的线性相关程度</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439510" y="3060186"/>
            <a:ext cx="11312981" cy="1310808"/>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很强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很弱</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smtClean="0">
                <a:latin typeface="Times New Roman" panose="02020603050405020304" pitchFamily="18" charset="0"/>
                <a:ea typeface="方正中等线简体" panose="03000509000000000000" pitchFamily="65" charset="-122"/>
              </a:rPr>
              <a:t>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无相关</a:t>
            </a:r>
            <a:r>
              <a:rPr lang="en-US" altLang="zh-CN" sz="2800" kern="100" dirty="0" smtClean="0">
                <a:latin typeface="Times New Roman" panose="02020603050405020304" pitchFamily="18" charset="0"/>
                <a:ea typeface="方正中等线简体" panose="03000509000000000000" pitchFamily="65" charset="-122"/>
              </a:rPr>
              <a:t>  				D.</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284618" y="317044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表格 2"/>
          <p:cNvGraphicFramePr>
            <a:graphicFrameLocks noGrp="1"/>
          </p:cNvGraphicFramePr>
          <p:nvPr/>
        </p:nvGraphicFramePr>
        <p:xfrm>
          <a:off x="551384" y="1824312"/>
          <a:ext cx="6819696" cy="1280160"/>
        </p:xfrm>
        <a:graphic>
          <a:graphicData uri="http://schemas.openxmlformats.org/drawingml/2006/table">
            <a:tbl>
              <a:tblPr/>
              <a:tblGrid>
                <a:gridCol w="832084"/>
                <a:gridCol w="1207371"/>
                <a:gridCol w="1207371"/>
                <a:gridCol w="1195485"/>
                <a:gridCol w="1181900"/>
                <a:gridCol w="1195485"/>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114</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04298" y="260648"/>
          <a:ext cx="8156575" cy="1454150"/>
        </p:xfrm>
        <a:graphic>
          <a:graphicData uri="http://schemas.openxmlformats.org/presentationml/2006/ole">
            <mc:AlternateContent xmlns:mc="http://schemas.openxmlformats.org/markup-compatibility/2006">
              <mc:Choice xmlns:v="urn:schemas-microsoft-com:vml" Requires="v">
                <p:oleObj spid="_x0000_s864340" name="文档" r:id="rId17" imgW="8171815" imgH="1459230" progId="Word.Document.12">
                  <p:embed/>
                </p:oleObj>
              </mc:Choice>
              <mc:Fallback>
                <p:oleObj name="文档" r:id="rId17" imgW="8171815" imgH="1459230" progId="Word.Document.12">
                  <p:embed/>
                  <p:pic>
                    <p:nvPicPr>
                      <p:cNvPr id="0" name="图片 864339"/>
                      <p:cNvPicPr/>
                      <p:nvPr/>
                    </p:nvPicPr>
                    <p:blipFill>
                      <a:blip r:embed="rId18"/>
                      <a:stretch>
                        <a:fillRect/>
                      </a:stretch>
                    </p:blipFill>
                    <p:spPr>
                      <a:xfrm>
                        <a:off x="504298" y="260648"/>
                        <a:ext cx="8156575" cy="145415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504298" y="1301593"/>
          <a:ext cx="8156575" cy="1454150"/>
        </p:xfrm>
        <a:graphic>
          <a:graphicData uri="http://schemas.openxmlformats.org/presentationml/2006/ole">
            <mc:AlternateContent xmlns:mc="http://schemas.openxmlformats.org/markup-compatibility/2006">
              <mc:Choice xmlns:v="urn:schemas-microsoft-com:vml" Requires="v">
                <p:oleObj spid="_x0000_s864341" name="文档" r:id="rId19" imgW="8171815" imgH="1457960" progId="Word.Document.12">
                  <p:embed/>
                </p:oleObj>
              </mc:Choice>
              <mc:Fallback>
                <p:oleObj name="文档" r:id="rId19" imgW="8171815" imgH="1457960" progId="Word.Document.12">
                  <p:embed/>
                  <p:pic>
                    <p:nvPicPr>
                      <p:cNvPr id="0" name="图片 864340"/>
                      <p:cNvPicPr/>
                      <p:nvPr/>
                    </p:nvPicPr>
                    <p:blipFill>
                      <a:blip r:embed="rId20"/>
                      <a:stretch>
                        <a:fillRect/>
                      </a:stretch>
                    </p:blipFill>
                    <p:spPr>
                      <a:xfrm>
                        <a:off x="504298" y="1301593"/>
                        <a:ext cx="8156575" cy="145415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04298" y="2438244"/>
          <a:ext cx="8156575" cy="1454150"/>
        </p:xfrm>
        <a:graphic>
          <a:graphicData uri="http://schemas.openxmlformats.org/presentationml/2006/ole">
            <mc:AlternateContent xmlns:mc="http://schemas.openxmlformats.org/markup-compatibility/2006">
              <mc:Choice xmlns:v="urn:schemas-microsoft-com:vml" Requires="v">
                <p:oleObj spid="_x0000_s864342" name="文档" r:id="rId21" imgW="8171815" imgH="1457960" progId="Word.Document.12">
                  <p:embed/>
                </p:oleObj>
              </mc:Choice>
              <mc:Fallback>
                <p:oleObj name="文档" r:id="rId21" imgW="8171815" imgH="1457960" progId="Word.Document.12">
                  <p:embed/>
                  <p:pic>
                    <p:nvPicPr>
                      <p:cNvPr id="0" name="图片 864341"/>
                      <p:cNvPicPr/>
                      <p:nvPr/>
                    </p:nvPicPr>
                    <p:blipFill>
                      <a:blip r:embed="rId22"/>
                      <a:stretch>
                        <a:fillRect/>
                      </a:stretch>
                    </p:blipFill>
                    <p:spPr>
                      <a:xfrm>
                        <a:off x="504298" y="2438244"/>
                        <a:ext cx="8156575" cy="145415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00063" y="3429000"/>
          <a:ext cx="8078787" cy="2743200"/>
        </p:xfrm>
        <a:graphic>
          <a:graphicData uri="http://schemas.openxmlformats.org/presentationml/2006/ole">
            <mc:AlternateContent xmlns:mc="http://schemas.openxmlformats.org/markup-compatibility/2006">
              <mc:Choice xmlns:v="urn:schemas-microsoft-com:vml" Requires="v">
                <p:oleObj spid="_x0000_s864343" name="文档" r:id="rId23" imgW="8169910" imgH="2781300" progId="Word.Document.12">
                  <p:embed/>
                </p:oleObj>
              </mc:Choice>
              <mc:Fallback>
                <p:oleObj name="文档" r:id="rId23" imgW="8169910" imgH="2781300" progId="Word.Document.12">
                  <p:embed/>
                  <p:pic>
                    <p:nvPicPr>
                      <p:cNvPr id="0" name="图片 864342"/>
                      <p:cNvPicPr/>
                      <p:nvPr/>
                    </p:nvPicPr>
                    <p:blipFill>
                      <a:blip r:embed="rId24"/>
                      <a:stretch>
                        <a:fillRect/>
                      </a:stretch>
                    </p:blipFill>
                    <p:spPr>
                      <a:xfrm>
                        <a:off x="500063" y="3429000"/>
                        <a:ext cx="8078787" cy="2743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00063" y="1047676"/>
          <a:ext cx="9037637" cy="1435100"/>
        </p:xfrm>
        <a:graphic>
          <a:graphicData uri="http://schemas.openxmlformats.org/presentationml/2006/ole">
            <mc:AlternateContent xmlns:mc="http://schemas.openxmlformats.org/markup-compatibility/2006">
              <mc:Choice xmlns:v="urn:schemas-microsoft-com:vml" Requires="v">
                <p:oleObj spid="_x0000_s865301" name="文档" r:id="rId17" imgW="9206230" imgH="1466215" progId="Word.Document.12">
                  <p:embed/>
                </p:oleObj>
              </mc:Choice>
              <mc:Fallback>
                <p:oleObj name="文档" r:id="rId17" imgW="9206230" imgH="1466215" progId="Word.Document.12">
                  <p:embed/>
                  <p:pic>
                    <p:nvPicPr>
                      <p:cNvPr id="0" name="图片 865300"/>
                      <p:cNvPicPr/>
                      <p:nvPr/>
                    </p:nvPicPr>
                    <p:blipFill>
                      <a:blip r:embed="rId18"/>
                      <a:stretch>
                        <a:fillRect/>
                      </a:stretch>
                    </p:blipFill>
                    <p:spPr>
                      <a:xfrm>
                        <a:off x="500063" y="1047676"/>
                        <a:ext cx="9037637" cy="1435100"/>
                      </a:xfrm>
                      <a:prstGeom prst="rect">
                        <a:avLst/>
                      </a:prstGeom>
                    </p:spPr>
                  </p:pic>
                </p:oleObj>
              </mc:Fallback>
            </mc:AlternateContent>
          </a:graphicData>
        </a:graphic>
      </p:graphicFrame>
      <p:sp>
        <p:nvSpPr>
          <p:cNvPr id="4" name="矩形 3"/>
          <p:cNvSpPr/>
          <p:nvPr/>
        </p:nvSpPr>
        <p:spPr>
          <a:xfrm>
            <a:off x="455279" y="2186280"/>
            <a:ext cx="9745177"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故相关程度很强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18979" y="404664"/>
            <a:ext cx="1919234" cy="534146"/>
            <a:chOff x="5232856" y="1918920"/>
            <a:chExt cx="1919234" cy="534146"/>
          </a:xfrm>
        </p:grpSpPr>
        <p:sp>
          <p:nvSpPr>
            <p:cNvPr id="8" name="任意多边形 7"/>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9" name="矩形 8"/>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10" name="肘形连接符 9"/>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13" name="矩形 12"/>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
        <p:nvSpPr>
          <p:cNvPr id="3" name="矩形 2"/>
          <p:cNvSpPr/>
          <p:nvPr/>
        </p:nvSpPr>
        <p:spPr>
          <a:xfrm>
            <a:off x="576064" y="1044600"/>
            <a:ext cx="11136560"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像这样，两个变量之间具有一定的联系，但又没有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确定性</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关系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，这种关系称为相关关系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(correlativity)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注意</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相关关系与函数关系的异同点：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相同点：均是指两个变量的关系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不同点：函数关系是一种确定的关系；而相关关系是一种非确定关系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9611804" y="1173064"/>
            <a:ext cx="902811" cy="523220"/>
          </a:xfrm>
          <a:prstGeom prst="rect">
            <a:avLst/>
          </a:prstGeom>
        </p:spPr>
        <p:txBody>
          <a:bodyPr wrap="none">
            <a:spAutoFit/>
          </a:bodyPr>
          <a:lstStyle/>
          <a:p>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函数</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456438" y="242838"/>
          <a:ext cx="10964863" cy="2178050"/>
        </p:xfrm>
        <a:graphic>
          <a:graphicData uri="http://schemas.openxmlformats.org/presentationml/2006/ole">
            <mc:AlternateContent xmlns:mc="http://schemas.openxmlformats.org/markup-compatibility/2006">
              <mc:Choice xmlns:v="urn:schemas-microsoft-com:vml" Requires="v">
                <p:oleObj spid="_x0000_s866368" name="文档" r:id="rId17" imgW="10966450" imgH="2179320" progId="Word.Document.12">
                  <p:embed/>
                </p:oleObj>
              </mc:Choice>
              <mc:Fallback>
                <p:oleObj name="文档" r:id="rId17" imgW="10966450" imgH="2179320" progId="Word.Document.12">
                  <p:embed/>
                  <p:pic>
                    <p:nvPicPr>
                      <p:cNvPr id="0" name="图片 866367"/>
                      <p:cNvPicPr/>
                      <p:nvPr/>
                    </p:nvPicPr>
                    <p:blipFill>
                      <a:blip r:embed="rId18"/>
                      <a:stretch>
                        <a:fillRect/>
                      </a:stretch>
                    </p:blipFill>
                    <p:spPr>
                      <a:xfrm>
                        <a:off x="456438" y="242838"/>
                        <a:ext cx="10964863" cy="217805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410786" y="1172616"/>
          <a:ext cx="641350" cy="990600"/>
        </p:xfrm>
        <a:graphic>
          <a:graphicData uri="http://schemas.openxmlformats.org/presentationml/2006/ole">
            <mc:AlternateContent xmlns:mc="http://schemas.openxmlformats.org/markup-compatibility/2006">
              <mc:Choice xmlns:v="urn:schemas-microsoft-com:vml" Requires="v">
                <p:oleObj spid="_x0000_s866369" name="文档" r:id="rId19" imgW="643255" imgH="991870" progId="Word.Document.12">
                  <p:embed/>
                </p:oleObj>
              </mc:Choice>
              <mc:Fallback>
                <p:oleObj name="文档" r:id="rId19" imgW="643255" imgH="991870" progId="Word.Document.12">
                  <p:embed/>
                  <p:pic>
                    <p:nvPicPr>
                      <p:cNvPr id="0" name="图片 866368"/>
                      <p:cNvPicPr/>
                      <p:nvPr/>
                    </p:nvPicPr>
                    <p:blipFill>
                      <a:blip r:embed="rId20"/>
                      <a:stretch>
                        <a:fillRect/>
                      </a:stretch>
                    </p:blipFill>
                    <p:spPr>
                      <a:xfrm>
                        <a:off x="6410786" y="1172616"/>
                        <a:ext cx="641350" cy="9906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57200" y="2562225"/>
          <a:ext cx="10887075" cy="2754313"/>
        </p:xfrm>
        <a:graphic>
          <a:graphicData uri="http://schemas.openxmlformats.org/presentationml/2006/ole">
            <mc:AlternateContent xmlns:mc="http://schemas.openxmlformats.org/markup-compatibility/2006">
              <mc:Choice xmlns:v="urn:schemas-microsoft-com:vml" Requires="v">
                <p:oleObj spid="_x0000_s866370" name="文档" r:id="rId21" imgW="10966450" imgH="2774950" progId="Word.Document.12">
                  <p:embed/>
                </p:oleObj>
              </mc:Choice>
              <mc:Fallback>
                <p:oleObj name="文档" r:id="rId21" imgW="10966450" imgH="2774950" progId="Word.Document.12">
                  <p:embed/>
                  <p:pic>
                    <p:nvPicPr>
                      <p:cNvPr id="0" name="图片 866369"/>
                      <p:cNvPicPr/>
                      <p:nvPr/>
                    </p:nvPicPr>
                    <p:blipFill>
                      <a:blip r:embed="rId22"/>
                      <a:stretch>
                        <a:fillRect/>
                      </a:stretch>
                    </p:blipFill>
                    <p:spPr>
                      <a:xfrm>
                        <a:off x="457200" y="2562225"/>
                        <a:ext cx="10887075" cy="27543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6" name="Rectangle 21">
            <a:hlinkClick r:id="rId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2724" y="620688"/>
            <a:ext cx="111999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如图所示是某市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月每月最低气温与最高气温的折线统计图，已知每月最低气温与最高气温的相关系数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，则下列结论正确的是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，则线性相关程度较强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矩形 26"/>
          <p:cNvSpPr/>
          <p:nvPr/>
        </p:nvSpPr>
        <p:spPr>
          <a:xfrm>
            <a:off x="512724" y="2620153"/>
            <a:ext cx="11199900"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每月最低气温与最高气温有较强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线性相关</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性，且二者为正线性相关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月温差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月最高气温－月最低气温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最大</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值出现在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月的月温差相对于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月，波动性更大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每月最高气温与最低气温的平均值在所统计的前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个月里逐月增加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67330" name="Picture 2" descr="8-5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4112" y="2734717"/>
            <a:ext cx="4402611" cy="26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9"/>
          <p:cNvSpPr txBox="1"/>
          <p:nvPr/>
        </p:nvSpPr>
        <p:spPr>
          <a:xfrm>
            <a:off x="373773" y="264512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0" name="TextBox 19"/>
          <p:cNvSpPr txBox="1"/>
          <p:nvPr/>
        </p:nvSpPr>
        <p:spPr>
          <a:xfrm>
            <a:off x="373773" y="389052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1" name="TextBox 19"/>
          <p:cNvSpPr txBox="1"/>
          <p:nvPr/>
        </p:nvSpPr>
        <p:spPr>
          <a:xfrm>
            <a:off x="373773" y="521626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6" name="Rectangle 21">
            <a:hlinkClick r:id="rId1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1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1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2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1">
            <a:hlinkClick r:id="rId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2724" y="404664"/>
            <a:ext cx="6496039" cy="332398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每月最低气温与最高气温的相关系数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0.83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，可知每月最低气温与最高气温有较强的线性相关性，且二者为正线性相关</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由所给的折线图可以看出月温差</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月最高气温－月最低气温</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的最大值</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67330" name="Picture 2" descr="8-5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128" y="934517"/>
            <a:ext cx="4402611" cy="26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21">
            <a:hlinkClick r:id="rId1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1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1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矩形 31"/>
          <p:cNvSpPr/>
          <p:nvPr/>
        </p:nvSpPr>
        <p:spPr>
          <a:xfrm>
            <a:off x="512724" y="3629923"/>
            <a:ext cx="11199900" cy="2031325"/>
          </a:xfrm>
          <a:prstGeom prst="rect">
            <a:avLst/>
          </a:prstGeom>
        </p:spPr>
        <p:txBody>
          <a:bodyPr wrap="square">
            <a:spAutoFit/>
          </a:bodyPr>
          <a:lstStyle/>
          <a:p>
            <a:pPr lvl="0" algn="just">
              <a:lnSpc>
                <a:spcPct val="150000"/>
              </a:lnSpc>
            </a:pP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现在</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10</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月</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.9</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12</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月的月温差相对于</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5</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8</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月，波动性更大</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每月的最高气温与最低气温的平均值在所统计的前</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5</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个月里逐月增加，在第</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6</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个月开始减少，所以</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A</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B</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C</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正确，</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D</a:t>
            </a:r>
            <a:r>
              <a:rPr lang="zh-CN" altLang="zh-CN" sz="2800" kern="100">
                <a:solidFill>
                  <a:prstClr val="black"/>
                </a:solidFill>
                <a:latin typeface="Times New Roman" panose="02020603050405020304" pitchFamily="18" charset="0"/>
                <a:ea typeface="黑体" panose="02010609060101010101" charset="-122"/>
                <a:cs typeface="Times New Roman" panose="02020603050405020304" pitchFamily="18" charset="0"/>
              </a:rPr>
              <a:t>错误</a:t>
            </a:r>
            <a:r>
              <a:rPr lang="en-US" altLang="zh-CN" sz="2800" kern="100">
                <a:solidFill>
                  <a:prstClr val="black"/>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67330"/>
                                        </p:tgtEl>
                                        <p:attrNameLst>
                                          <p:attrName>style.visibility</p:attrName>
                                        </p:attrNameLst>
                                      </p:cBhvr>
                                      <p:to>
                                        <p:strVal val="visible"/>
                                      </p:to>
                                    </p:set>
                                    <p:animEffect transition="in" filter="blinds(horizontal)">
                                      <p:cBhvr>
                                        <p:cTn id="7" dur="500"/>
                                        <p:tgtEl>
                                          <p:spTgt spid="8673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586368"/>
            <a:ext cx="11341260"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为了监控某种零件的一条生产线的生产过程，检验员每隔</a:t>
            </a:r>
            <a:r>
              <a:rPr lang="en-US" altLang="zh-CN" sz="2800" kern="100">
                <a:latin typeface="Times New Roman" panose="02020603050405020304" pitchFamily="18" charset="0"/>
                <a:ea typeface="方正中等线简体" panose="03000509000000000000" pitchFamily="65" charset="-122"/>
              </a:rPr>
              <a:t>30 min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从该生产线上随机抽取一个零件，并测量其尺寸</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a:latin typeface="Times New Roman" panose="02020603050405020304" pitchFamily="18" charset="0"/>
                <a:ea typeface="方正中等线简体" panose="03000509000000000000" pitchFamily="65" charset="-122"/>
              </a:rPr>
              <a:t>cm).</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下面是检验员在一天内依次抽取的</a:t>
            </a:r>
            <a:r>
              <a:rPr lang="en-US" altLang="zh-CN" sz="2800" kern="100">
                <a:latin typeface="Times New Roman" panose="02020603050405020304" pitchFamily="18" charset="0"/>
                <a:ea typeface="方正中等线简体" panose="03000509000000000000" pitchFamily="65" charset="-122"/>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个零件的尺寸：</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表格 25"/>
          <p:cNvGraphicFramePr>
            <a:graphicFrameLocks noGrp="1"/>
          </p:cNvGraphicFramePr>
          <p:nvPr/>
        </p:nvGraphicFramePr>
        <p:xfrm>
          <a:off x="551384" y="2818616"/>
          <a:ext cx="11017223" cy="2194560"/>
        </p:xfrm>
        <a:graphic>
          <a:graphicData uri="http://schemas.openxmlformats.org/drawingml/2006/table">
            <a:tbl>
              <a:tblPr/>
              <a:tblGrid>
                <a:gridCol w="1663079"/>
                <a:gridCol w="1169268"/>
                <a:gridCol w="1169268"/>
                <a:gridCol w="1169268"/>
                <a:gridCol w="1169268"/>
                <a:gridCol w="1169268"/>
                <a:gridCol w="1169268"/>
                <a:gridCol w="1169268"/>
                <a:gridCol w="1169268"/>
              </a:tblGrid>
              <a:tr h="540000">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抽取次序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零件尺寸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9.95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10.12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9.96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9.96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9.92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9.98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10.04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抽取次序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零件尺寸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10.26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9.91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10.13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10.02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9.22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10.04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10.05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9.95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8" name="对象 7"/>
          <p:cNvGraphicFramePr>
            <a:graphicFrameLocks noChangeAspect="1"/>
          </p:cNvGraphicFramePr>
          <p:nvPr/>
        </p:nvGraphicFramePr>
        <p:xfrm>
          <a:off x="542925" y="332656"/>
          <a:ext cx="11106150" cy="4114800"/>
        </p:xfrm>
        <a:graphic>
          <a:graphicData uri="http://schemas.openxmlformats.org/presentationml/2006/ole">
            <mc:AlternateContent xmlns:mc="http://schemas.openxmlformats.org/markup-compatibility/2006">
              <mc:Choice xmlns:v="urn:schemas-microsoft-com:vml" Requires="v">
                <p:oleObj spid="_x0000_s871444" name="文档" r:id="rId17" imgW="11108690" imgH="4116070" progId="Word.Document.12">
                  <p:embed/>
                </p:oleObj>
              </mc:Choice>
              <mc:Fallback>
                <p:oleObj name="文档" r:id="rId17" imgW="11108690" imgH="4116070" progId="Word.Document.12">
                  <p:embed/>
                  <p:pic>
                    <p:nvPicPr>
                      <p:cNvPr id="0" name="图片 871443"/>
                      <p:cNvPicPr/>
                      <p:nvPr/>
                    </p:nvPicPr>
                    <p:blipFill>
                      <a:blip r:embed="rId18"/>
                      <a:stretch>
                        <a:fillRect/>
                      </a:stretch>
                    </p:blipFill>
                    <p:spPr>
                      <a:xfrm>
                        <a:off x="542925" y="332656"/>
                        <a:ext cx="11106150" cy="4114800"/>
                      </a:xfrm>
                      <a:prstGeom prst="rect">
                        <a:avLst/>
                      </a:prstGeom>
                    </p:spPr>
                  </p:pic>
                </p:oleObj>
              </mc:Fallback>
            </mc:AlternateContent>
          </a:graphicData>
        </a:graphic>
      </p:graphicFrame>
      <p:sp>
        <p:nvSpPr>
          <p:cNvPr id="3" name="矩形 2"/>
          <p:cNvSpPr/>
          <p:nvPr/>
        </p:nvSpPr>
        <p:spPr>
          <a:xfrm>
            <a:off x="542925" y="4149080"/>
            <a:ext cx="11106150"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的相关系数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，并回答是否可以认为这一天生产的零件尺寸不随生产过程的进行而系统地变大或变小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|&lt;0.25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，则可以认为零件的尺寸不随生产过程的进行而系统地变大或变小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8" name="对象 7"/>
          <p:cNvGraphicFramePr>
            <a:graphicFrameLocks noChangeAspect="1"/>
          </p:cNvGraphicFramePr>
          <p:nvPr/>
        </p:nvGraphicFramePr>
        <p:xfrm>
          <a:off x="542925" y="330200"/>
          <a:ext cx="11142663" cy="4083050"/>
        </p:xfrm>
        <a:graphic>
          <a:graphicData uri="http://schemas.openxmlformats.org/presentationml/2006/ole">
            <mc:AlternateContent xmlns:mc="http://schemas.openxmlformats.org/markup-compatibility/2006">
              <mc:Choice xmlns:v="urn:schemas-microsoft-com:vml" Requires="v">
                <p:oleObj spid="_x0000_s872469" name="文档" r:id="rId17" imgW="11276330" imgH="4110355" progId="Word.Document.12">
                  <p:embed/>
                </p:oleObj>
              </mc:Choice>
              <mc:Fallback>
                <p:oleObj name="文档" r:id="rId17" imgW="11276330" imgH="4110355" progId="Word.Document.12">
                  <p:embed/>
                  <p:pic>
                    <p:nvPicPr>
                      <p:cNvPr id="0" name="图片 872468"/>
                      <p:cNvPicPr/>
                      <p:nvPr/>
                    </p:nvPicPr>
                    <p:blipFill>
                      <a:blip r:embed="rId18"/>
                      <a:stretch>
                        <a:fillRect/>
                      </a:stretch>
                    </p:blipFill>
                    <p:spPr>
                      <a:xfrm>
                        <a:off x="542925" y="330200"/>
                        <a:ext cx="11142663" cy="40830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669258"/>
            <a:ext cx="11341260"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由样本数据得</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i="1" kern="100" baseline="-25000" dirty="0">
                <a:latin typeface="Times New Roman" panose="02020603050405020304" pitchFamily="18" charset="0"/>
                <a:ea typeface="黑体" panose="02010609060101010101" charset="-122"/>
                <a:cs typeface="Courier New" panose="02070309020205020404" pitchFamily="49" charset="0"/>
              </a:rPr>
              <a:t>i</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charset="-122"/>
                <a:cs typeface="Courier New" panose="02070309020205020404" pitchFamily="49" charset="0"/>
              </a:rPr>
              <a:t>i</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err="1">
                <a:latin typeface="Times New Roman" panose="02020603050405020304" pitchFamily="18" charset="0"/>
                <a:ea typeface="黑体" panose="02010609060101010101" charset="-122"/>
                <a:cs typeface="Courier New" panose="02070309020205020404" pitchFamily="49" charset="0"/>
              </a:rPr>
              <a:t>i</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的相关系数为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返回">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8" name="对象 7"/>
          <p:cNvGraphicFramePr>
            <a:graphicFrameLocks noChangeAspect="1"/>
          </p:cNvGraphicFramePr>
          <p:nvPr/>
        </p:nvGraphicFramePr>
        <p:xfrm>
          <a:off x="500642" y="1261727"/>
          <a:ext cx="11036300" cy="3040063"/>
        </p:xfrm>
        <a:graphic>
          <a:graphicData uri="http://schemas.openxmlformats.org/presentationml/2006/ole">
            <mc:AlternateContent xmlns:mc="http://schemas.openxmlformats.org/markup-compatibility/2006">
              <mc:Choice xmlns:v="urn:schemas-microsoft-com:vml" Requires="v">
                <p:oleObj spid="_x0000_s870421" name="文档" r:id="rId19" imgW="11169650" imgH="3061970" progId="Word.Document.12">
                  <p:embed/>
                </p:oleObj>
              </mc:Choice>
              <mc:Fallback>
                <p:oleObj name="文档" r:id="rId19" imgW="11169650" imgH="3061970" progId="Word.Document.12">
                  <p:embed/>
                  <p:pic>
                    <p:nvPicPr>
                      <p:cNvPr id="0" name="图片 870420"/>
                      <p:cNvPicPr/>
                      <p:nvPr/>
                    </p:nvPicPr>
                    <p:blipFill>
                      <a:blip r:embed="rId20"/>
                      <a:stretch>
                        <a:fillRect/>
                      </a:stretch>
                    </p:blipFill>
                    <p:spPr>
                      <a:xfrm>
                        <a:off x="500642" y="1261727"/>
                        <a:ext cx="11036300" cy="3040063"/>
                      </a:xfrm>
                      <a:prstGeom prst="rect">
                        <a:avLst/>
                      </a:prstGeom>
                    </p:spPr>
                  </p:pic>
                </p:oleObj>
              </mc:Fallback>
            </mc:AlternateContent>
          </a:graphicData>
        </a:graphic>
      </p:graphicFrame>
      <p:sp>
        <p:nvSpPr>
          <p:cNvPr id="23" name="矩形 22"/>
          <p:cNvSpPr/>
          <p:nvPr/>
        </p:nvSpPr>
        <p:spPr>
          <a:xfrm>
            <a:off x="425370" y="4070039"/>
            <a:ext cx="11341260" cy="1949508"/>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0.18</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由于</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|&lt;0.25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，因此可以认为这一天生产的零件尺寸不随生产过程的进行而系统地变大或变小</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linds(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blinds(horizontal)">
                                      <p:cBhvr>
                                        <p:cTn id="2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836712"/>
            <a:ext cx="11305256" cy="13108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判断以下两个变量之间是否具有相关关系？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正方形的面积与其周长之间的关系；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40751" y="2492896"/>
          <a:ext cx="10979150" cy="1838325"/>
        </p:xfrm>
        <a:graphic>
          <a:graphicData uri="http://schemas.openxmlformats.org/presentationml/2006/ole">
            <mc:AlternateContent xmlns:mc="http://schemas.openxmlformats.org/markup-compatibility/2006">
              <mc:Choice xmlns:v="urn:schemas-microsoft-com:vml" Requires="v">
                <p:oleObj spid="_x0000_s828440" name="文档" r:id="rId1" imgW="10980420" imgH="1840865" progId="Word.Document.12">
                  <p:embed/>
                </p:oleObj>
              </mc:Choice>
              <mc:Fallback>
                <p:oleObj name="文档" r:id="rId1" imgW="10980420" imgH="1840865" progId="Word.Document.12">
                  <p:embed/>
                  <p:pic>
                    <p:nvPicPr>
                      <p:cNvPr id="0" name="图片 828439"/>
                      <p:cNvPicPr/>
                      <p:nvPr/>
                    </p:nvPicPr>
                    <p:blipFill>
                      <a:blip r:embed="rId2"/>
                      <a:stretch>
                        <a:fillRect/>
                      </a:stretch>
                    </p:blipFill>
                    <p:spPr>
                      <a:xfrm>
                        <a:off x="540751" y="2492896"/>
                        <a:ext cx="10979150" cy="18383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1252355"/>
            <a:ext cx="11305256"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父母的身高与子女的身高之间的关系；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2487604"/>
            <a:ext cx="11305256"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子女身高除了与父母的身高有一定关系外，还与其他因素有关，即子女的身高并不是由其父母的身高唯一确定的，因此二者之间具有相关关系</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7773</Words>
  <Application>WPS 演示</Application>
  <PresentationFormat>宽屏</PresentationFormat>
  <Paragraphs>1712</Paragraphs>
  <Slides>77</Slides>
  <Notes>2</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38</vt:i4>
      </vt:variant>
      <vt:variant>
        <vt:lpstr>幻灯片标题</vt:lpstr>
      </vt:variant>
      <vt:variant>
        <vt:i4>77</vt:i4>
      </vt:variant>
    </vt:vector>
  </HeadingPairs>
  <TitlesOfParts>
    <vt:vector size="134" baseType="lpstr">
      <vt:lpstr>Arial</vt:lpstr>
      <vt:lpstr>宋体</vt:lpstr>
      <vt:lpstr>Wingdings</vt:lpstr>
      <vt:lpstr>微软雅黑</vt:lpstr>
      <vt:lpstr>Times New Roman</vt:lpstr>
      <vt:lpstr>方正中等线简体</vt:lpstr>
      <vt:lpstr>Courier New</vt:lpstr>
      <vt:lpstr>明黑</vt:lpstr>
      <vt:lpstr>黑体</vt:lpstr>
      <vt:lpstr>Calibri</vt:lpstr>
      <vt:lpstr>Arial</vt:lpstr>
      <vt:lpstr>Arial Unicode MS</vt:lpstr>
      <vt:lpstr>Book Antiqua</vt:lpstr>
      <vt:lpstr>华文细黑</vt:lpstr>
      <vt:lpstr>Broadway</vt:lpstr>
      <vt:lpstr>楷体</vt:lpstr>
      <vt:lpstr>经典繁仿黑</vt:lpstr>
      <vt:lpstr>细等线拼音字体</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1769</cp:revision>
  <dcterms:created xsi:type="dcterms:W3CDTF">2019-11-13T09:14:00Z</dcterms:created>
  <dcterms:modified xsi:type="dcterms:W3CDTF">2022-02-18T13:54:01Z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45EE2F63B669479C96B07B4512930206</vt:lpwstr>
  </property>
  <property fmtid="{D5CDD505-2E9C-101B-9397-08002B2CF9AE}" pid="3" name="KSOProductBuildVer">
    <vt:lpwstr>2052-11.1.0.11116</vt:lpwstr>
  </property>
</Properties>
</file>