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64"/>
  </p:handoutMasterIdLst>
  <p:sldIdLst>
    <p:sldId id="592" r:id="rId3"/>
    <p:sldId id="257" r:id="rId4"/>
    <p:sldId id="362" r:id="rId5"/>
    <p:sldId id="624" r:id="rId6"/>
    <p:sldId id="625" r:id="rId8"/>
    <p:sldId id="679" r:id="rId9"/>
    <p:sldId id="770" r:id="rId10"/>
    <p:sldId id="894" r:id="rId11"/>
    <p:sldId id="827" r:id="rId12"/>
    <p:sldId id="895" r:id="rId13"/>
    <p:sldId id="896" r:id="rId14"/>
    <p:sldId id="844" r:id="rId15"/>
    <p:sldId id="775" r:id="rId16"/>
    <p:sldId id="898" r:id="rId17"/>
    <p:sldId id="897" r:id="rId18"/>
    <p:sldId id="626" r:id="rId19"/>
    <p:sldId id="779" r:id="rId20"/>
    <p:sldId id="900" r:id="rId21"/>
    <p:sldId id="899" r:id="rId22"/>
    <p:sldId id="880" r:id="rId23"/>
    <p:sldId id="901" r:id="rId24"/>
    <p:sldId id="807" r:id="rId25"/>
    <p:sldId id="711" r:id="rId26"/>
    <p:sldId id="902" r:id="rId27"/>
    <p:sldId id="627" r:id="rId28"/>
    <p:sldId id="759" r:id="rId29"/>
    <p:sldId id="882" r:id="rId30"/>
    <p:sldId id="883" r:id="rId31"/>
    <p:sldId id="903" r:id="rId32"/>
    <p:sldId id="865" r:id="rId33"/>
    <p:sldId id="725" r:id="rId34"/>
    <p:sldId id="425" r:id="rId35"/>
    <p:sldId id="270" r:id="rId36"/>
    <p:sldId id="291" r:id="rId37"/>
    <p:sldId id="305" r:id="rId38"/>
    <p:sldId id="904" r:id="rId39"/>
    <p:sldId id="292" r:id="rId40"/>
    <p:sldId id="293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27" r:id="rId51"/>
    <p:sldId id="873" r:id="rId52"/>
    <p:sldId id="328" r:id="rId53"/>
    <p:sldId id="905" r:id="rId54"/>
    <p:sldId id="329" r:id="rId55"/>
    <p:sldId id="330" r:id="rId56"/>
    <p:sldId id="331" r:id="rId57"/>
    <p:sldId id="332" r:id="rId58"/>
    <p:sldId id="333" r:id="rId59"/>
    <p:sldId id="891" r:id="rId60"/>
    <p:sldId id="334" r:id="rId61"/>
    <p:sldId id="892" r:id="rId62"/>
    <p:sldId id="593" r:id="rId6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BCD6"/>
    <a:srgbClr val="34AAD3"/>
    <a:srgbClr val="97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5131" autoAdjust="0"/>
  </p:normalViewPr>
  <p:slideViewPr>
    <p:cSldViewPr>
      <p:cViewPr varScale="1">
        <p:scale>
          <a:sx n="107" d="100"/>
          <a:sy n="107" d="100"/>
        </p:scale>
        <p:origin x="90" y="126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6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7" Type="http://schemas.openxmlformats.org/officeDocument/2006/relationships/tableStyles" Target="tableStyles.xml"/><Relationship Id="rId66" Type="http://schemas.openxmlformats.org/officeDocument/2006/relationships/viewProps" Target="viewProps.xml"/><Relationship Id="rId65" Type="http://schemas.openxmlformats.org/officeDocument/2006/relationships/presProps" Target="presProps.xml"/><Relationship Id="rId64" Type="http://schemas.openxmlformats.org/officeDocument/2006/relationships/handoutMaster" Target="handoutMasters/handoutMaster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4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1BDE6-D7CD-48AD-91D0-877B0016848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9211A-EC15-48AF-9C00-CA884EFBB4D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05D6-131D-4D04-9AD1-97898E0FD8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8344D-7117-4F88-AAA4-2EDA16E40D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>
                <a:solidFill>
                  <a:srgbClr val="000000"/>
                </a:solidFill>
              </a:rPr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212976"/>
            <a:ext cx="12190413" cy="3646612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429000"/>
            <a:ext cx="12190413" cy="3430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717032"/>
            <a:ext cx="12190413" cy="314255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861048"/>
            <a:ext cx="12190413" cy="2998540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293096"/>
            <a:ext cx="12190413" cy="2566492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509120"/>
            <a:ext cx="12190413" cy="23504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869160"/>
            <a:ext cx="12190413" cy="19904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229200"/>
            <a:ext cx="12190413" cy="16303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589240"/>
            <a:ext cx="12190413" cy="12703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877272"/>
            <a:ext cx="12190413" cy="9823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836712"/>
            <a:ext cx="12190413" cy="60212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268760"/>
            <a:ext cx="12190413" cy="55908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628800"/>
            <a:ext cx="12190413" cy="52307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1988840"/>
            <a:ext cx="12190413" cy="48707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276872"/>
            <a:ext cx="12190413" cy="45827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08920"/>
            <a:ext cx="12190413" cy="41506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1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3.png"/><Relationship Id="rId1" Type="http://schemas.openxmlformats.org/officeDocument/2006/relationships/slide" Target="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emf"/><Relationship Id="rId1" Type="http://schemas.openxmlformats.org/officeDocument/2006/relationships/package" Target="../embeddings/Document1.docx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1" Type="http://schemas.openxmlformats.org/officeDocument/2006/relationships/slide" Target="slid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9.xml"/><Relationship Id="rId2" Type="http://schemas.openxmlformats.org/officeDocument/2006/relationships/image" Target="../media/image5.emf"/><Relationship Id="rId1" Type="http://schemas.openxmlformats.org/officeDocument/2006/relationships/package" Target="../embeddings/Document2.docx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slide" Target="slide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slide" Target="slide38.xml"/><Relationship Id="rId3" Type="http://schemas.openxmlformats.org/officeDocument/2006/relationships/slide" Target="slide37.xml"/><Relationship Id="rId2" Type="http://schemas.openxmlformats.org/officeDocument/2006/relationships/slide" Target="slide35.xml"/><Relationship Id="rId1" Type="http://schemas.openxmlformats.org/officeDocument/2006/relationships/slide" Target="slide34.xml"/></Relationships>
</file>

<file path=ppt/slides/_rels/slide3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slide" Target="slide38.xml"/><Relationship Id="rId3" Type="http://schemas.openxmlformats.org/officeDocument/2006/relationships/slide" Target="slide37.xml"/><Relationship Id="rId2" Type="http://schemas.openxmlformats.org/officeDocument/2006/relationships/slide" Target="slide35.xml"/><Relationship Id="rId1" Type="http://schemas.openxmlformats.org/officeDocument/2006/relationships/slide" Target="slide34.xml"/></Relationships>
</file>

<file path=ppt/slides/_rels/slide3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.xml"/><Relationship Id="rId4" Type="http://schemas.openxmlformats.org/officeDocument/2006/relationships/slide" Target="slide38.xml"/><Relationship Id="rId3" Type="http://schemas.openxmlformats.org/officeDocument/2006/relationships/slide" Target="slide37.xml"/><Relationship Id="rId2" Type="http://schemas.openxmlformats.org/officeDocument/2006/relationships/slide" Target="slide35.xml"/><Relationship Id="rId1" Type="http://schemas.openxmlformats.org/officeDocument/2006/relationships/slide" Target="slide34.xml"/></Relationships>
</file>

<file path=ppt/slides/_rels/slide3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6.xml"/><Relationship Id="rId4" Type="http://schemas.openxmlformats.org/officeDocument/2006/relationships/slide" Target="slide38.xml"/><Relationship Id="rId3" Type="http://schemas.openxmlformats.org/officeDocument/2006/relationships/slide" Target="slide37.xml"/><Relationship Id="rId2" Type="http://schemas.openxmlformats.org/officeDocument/2006/relationships/slide" Target="slide35.xml"/><Relationship Id="rId1" Type="http://schemas.openxmlformats.org/officeDocument/2006/relationships/slide" Target="slide34.xml"/></Relationships>
</file>

<file path=ppt/slides/_rels/slide3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9.xml"/><Relationship Id="rId6" Type="http://schemas.openxmlformats.org/officeDocument/2006/relationships/slide" Target="slide38.xml"/><Relationship Id="rId5" Type="http://schemas.openxmlformats.org/officeDocument/2006/relationships/slide" Target="slide37.xml"/><Relationship Id="rId4" Type="http://schemas.openxmlformats.org/officeDocument/2006/relationships/slide" Target="slide35.xml"/><Relationship Id="rId3" Type="http://schemas.openxmlformats.org/officeDocument/2006/relationships/slide" Target="slide34.xml"/><Relationship Id="rId2" Type="http://schemas.openxmlformats.org/officeDocument/2006/relationships/image" Target="../media/image3.png"/><Relationship Id="rId1" Type="http://schemas.openxmlformats.org/officeDocument/2006/relationships/slide" Target="slide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3.xml"/><Relationship Id="rId7" Type="http://schemas.openxmlformats.org/officeDocument/2006/relationships/slide" Target="slide25.xml"/><Relationship Id="rId6" Type="http://schemas.openxmlformats.org/officeDocument/2006/relationships/tags" Target="../tags/tag2.xml"/><Relationship Id="rId5" Type="http://schemas.openxmlformats.org/officeDocument/2006/relationships/slide" Target="slide16.xml"/><Relationship Id="rId4" Type="http://schemas.openxmlformats.org/officeDocument/2006/relationships/tags" Target="../tags/tag1.xml"/><Relationship Id="rId3" Type="http://schemas.openxmlformats.org/officeDocument/2006/relationships/slide" Target="slide5.xml"/><Relationship Id="rId2" Type="http://schemas.openxmlformats.org/officeDocument/2006/relationships/slide" Target="slide39.xml"/><Relationship Id="rId10" Type="http://schemas.openxmlformats.org/officeDocument/2006/relationships/notesSlide" Target="../notesSlides/notesSlide1.xml"/><Relationship Id="rId1" Type="http://schemas.openxmlformats.org/officeDocument/2006/relationships/slide" Target="slide33.xml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slide" Target="slide45.xml"/><Relationship Id="rId8" Type="http://schemas.openxmlformats.org/officeDocument/2006/relationships/slide" Target="slide44.xml"/><Relationship Id="rId7" Type="http://schemas.openxmlformats.org/officeDocument/2006/relationships/slide" Target="slide43.xml"/><Relationship Id="rId6" Type="http://schemas.openxmlformats.org/officeDocument/2006/relationships/slide" Target="slide42.xml"/><Relationship Id="rId5" Type="http://schemas.openxmlformats.org/officeDocument/2006/relationships/slide" Target="slide41.xml"/><Relationship Id="rId4" Type="http://schemas.openxmlformats.org/officeDocument/2006/relationships/slide" Target="slide40.xml"/><Relationship Id="rId3" Type="http://schemas.openxmlformats.org/officeDocument/2006/relationships/image" Target="../media/image8.png"/><Relationship Id="rId20" Type="http://schemas.openxmlformats.org/officeDocument/2006/relationships/slideLayout" Target="../slideLayouts/slideLayout15.xml"/><Relationship Id="rId2" Type="http://schemas.microsoft.com/office/2007/relationships/hdphoto" Target="../media/image7.wdp"/><Relationship Id="rId19" Type="http://schemas.openxmlformats.org/officeDocument/2006/relationships/slide" Target="slide58.xml"/><Relationship Id="rId18" Type="http://schemas.openxmlformats.org/officeDocument/2006/relationships/slide" Target="slide56.xml"/><Relationship Id="rId17" Type="http://schemas.openxmlformats.org/officeDocument/2006/relationships/slide" Target="slide55.xml"/><Relationship Id="rId16" Type="http://schemas.openxmlformats.org/officeDocument/2006/relationships/slide" Target="slide54.xml"/><Relationship Id="rId15" Type="http://schemas.openxmlformats.org/officeDocument/2006/relationships/slide" Target="slide53.xml"/><Relationship Id="rId14" Type="http://schemas.openxmlformats.org/officeDocument/2006/relationships/slide" Target="slide52.xml"/><Relationship Id="rId13" Type="http://schemas.openxmlformats.org/officeDocument/2006/relationships/slide" Target="slide50.xml"/><Relationship Id="rId12" Type="http://schemas.openxmlformats.org/officeDocument/2006/relationships/slide" Target="slide48.xml"/><Relationship Id="rId11" Type="http://schemas.openxmlformats.org/officeDocument/2006/relationships/slide" Target="slide47.xml"/><Relationship Id="rId10" Type="http://schemas.openxmlformats.org/officeDocument/2006/relationships/slide" Target="slide46.xml"/><Relationship Id="rId1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7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10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1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10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45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15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14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9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1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3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8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51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8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slide" Target="slide45.xml"/><Relationship Id="rId8" Type="http://schemas.openxmlformats.org/officeDocument/2006/relationships/slide" Target="slide44.xml"/><Relationship Id="rId7" Type="http://schemas.openxmlformats.org/officeDocument/2006/relationships/slide" Target="slide43.xml"/><Relationship Id="rId6" Type="http://schemas.openxmlformats.org/officeDocument/2006/relationships/slide" Target="slide42.xml"/><Relationship Id="rId5" Type="http://schemas.openxmlformats.org/officeDocument/2006/relationships/slide" Target="slide41.xml"/><Relationship Id="rId4" Type="http://schemas.openxmlformats.org/officeDocument/2006/relationships/slide" Target="slide40.xml"/><Relationship Id="rId3" Type="http://schemas.openxmlformats.org/officeDocument/2006/relationships/image" Target="../media/image8.png"/><Relationship Id="rId20" Type="http://schemas.openxmlformats.org/officeDocument/2006/relationships/slideLayout" Target="../slideLayouts/slideLayout12.xml"/><Relationship Id="rId2" Type="http://schemas.microsoft.com/office/2007/relationships/hdphoto" Target="../media/image7.wdp"/><Relationship Id="rId19" Type="http://schemas.openxmlformats.org/officeDocument/2006/relationships/slide" Target="slide58.xml"/><Relationship Id="rId18" Type="http://schemas.openxmlformats.org/officeDocument/2006/relationships/slide" Target="slide56.xml"/><Relationship Id="rId17" Type="http://schemas.openxmlformats.org/officeDocument/2006/relationships/slide" Target="slide55.xml"/><Relationship Id="rId16" Type="http://schemas.openxmlformats.org/officeDocument/2006/relationships/slide" Target="slide54.xml"/><Relationship Id="rId15" Type="http://schemas.openxmlformats.org/officeDocument/2006/relationships/slide" Target="slide53.xml"/><Relationship Id="rId14" Type="http://schemas.openxmlformats.org/officeDocument/2006/relationships/slide" Target="slide52.xml"/><Relationship Id="rId13" Type="http://schemas.openxmlformats.org/officeDocument/2006/relationships/slide" Target="slide50.xml"/><Relationship Id="rId12" Type="http://schemas.openxmlformats.org/officeDocument/2006/relationships/slide" Target="slide48.xml"/><Relationship Id="rId11" Type="http://schemas.openxmlformats.org/officeDocument/2006/relationships/slide" Target="slide47.xml"/><Relationship Id="rId10" Type="http://schemas.openxmlformats.org/officeDocument/2006/relationships/slide" Target="slide46.xml"/><Relationship Id="rId1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10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9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0" Type="http://schemas.openxmlformats.org/officeDocument/2006/relationships/vmlDrawing" Target="../drawings/vmlDrawing3.vml"/><Relationship Id="rId2" Type="http://schemas.openxmlformats.org/officeDocument/2006/relationships/slide" Target="slide41.xml"/><Relationship Id="rId19" Type="http://schemas.openxmlformats.org/officeDocument/2006/relationships/slideLayout" Target="../slideLayouts/slideLayout9.xml"/><Relationship Id="rId18" Type="http://schemas.openxmlformats.org/officeDocument/2006/relationships/image" Target="../media/image9.emf"/><Relationship Id="rId17" Type="http://schemas.openxmlformats.org/officeDocument/2006/relationships/package" Target="../embeddings/Document3.docx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slide" Target="slide45.xml"/><Relationship Id="rId8" Type="http://schemas.openxmlformats.org/officeDocument/2006/relationships/slide" Target="slide44.xml"/><Relationship Id="rId7" Type="http://schemas.openxmlformats.org/officeDocument/2006/relationships/slide" Target="slide43.xml"/><Relationship Id="rId6" Type="http://schemas.openxmlformats.org/officeDocument/2006/relationships/slide" Target="slide42.xml"/><Relationship Id="rId5" Type="http://schemas.openxmlformats.org/officeDocument/2006/relationships/slide" Target="slide41.xml"/><Relationship Id="rId4" Type="http://schemas.openxmlformats.org/officeDocument/2006/relationships/slide" Target="slide40.xml"/><Relationship Id="rId3" Type="http://schemas.openxmlformats.org/officeDocument/2006/relationships/image" Target="../media/image8.png"/><Relationship Id="rId20" Type="http://schemas.openxmlformats.org/officeDocument/2006/relationships/slideLayout" Target="../slideLayouts/slideLayout1.xml"/><Relationship Id="rId2" Type="http://schemas.microsoft.com/office/2007/relationships/hdphoto" Target="../media/image7.wdp"/><Relationship Id="rId19" Type="http://schemas.openxmlformats.org/officeDocument/2006/relationships/slide" Target="slide58.xml"/><Relationship Id="rId18" Type="http://schemas.openxmlformats.org/officeDocument/2006/relationships/slide" Target="slide56.xml"/><Relationship Id="rId17" Type="http://schemas.openxmlformats.org/officeDocument/2006/relationships/slide" Target="slide55.xml"/><Relationship Id="rId16" Type="http://schemas.openxmlformats.org/officeDocument/2006/relationships/slide" Target="slide54.xml"/><Relationship Id="rId15" Type="http://schemas.openxmlformats.org/officeDocument/2006/relationships/slide" Target="slide53.xml"/><Relationship Id="rId14" Type="http://schemas.openxmlformats.org/officeDocument/2006/relationships/slide" Target="slide52.xml"/><Relationship Id="rId13" Type="http://schemas.openxmlformats.org/officeDocument/2006/relationships/slide" Target="slide50.xml"/><Relationship Id="rId12" Type="http://schemas.openxmlformats.org/officeDocument/2006/relationships/slide" Target="slide48.xml"/><Relationship Id="rId11" Type="http://schemas.openxmlformats.org/officeDocument/2006/relationships/slide" Target="slide47.xml"/><Relationship Id="rId10" Type="http://schemas.openxmlformats.org/officeDocument/2006/relationships/slide" Target="slide46.xml"/><Relationship Id="rId1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3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7" Type="http://schemas.openxmlformats.org/officeDocument/2006/relationships/slideLayout" Target="../slideLayouts/slideLayout1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slide" Target="slide48.xml"/><Relationship Id="rId8" Type="http://schemas.openxmlformats.org/officeDocument/2006/relationships/slide" Target="slide47.xml"/><Relationship Id="rId7" Type="http://schemas.openxmlformats.org/officeDocument/2006/relationships/slide" Target="slide46.xml"/><Relationship Id="rId6" Type="http://schemas.openxmlformats.org/officeDocument/2006/relationships/slide" Target="slide45.xml"/><Relationship Id="rId5" Type="http://schemas.openxmlformats.org/officeDocument/2006/relationships/slide" Target="slide44.xml"/><Relationship Id="rId4" Type="http://schemas.openxmlformats.org/officeDocument/2006/relationships/slide" Target="slide43.xml"/><Relationship Id="rId3" Type="http://schemas.openxmlformats.org/officeDocument/2006/relationships/slide" Target="slide42.xml"/><Relationship Id="rId2" Type="http://schemas.openxmlformats.org/officeDocument/2006/relationships/slide" Target="slide41.xml"/><Relationship Id="rId19" Type="http://schemas.openxmlformats.org/officeDocument/2006/relationships/slideLayout" Target="../slideLayouts/slideLayout3.xml"/><Relationship Id="rId18" Type="http://schemas.openxmlformats.org/officeDocument/2006/relationships/image" Target="../media/image3.png"/><Relationship Id="rId17" Type="http://schemas.openxmlformats.org/officeDocument/2006/relationships/slide" Target="slide4.xml"/><Relationship Id="rId16" Type="http://schemas.openxmlformats.org/officeDocument/2006/relationships/slide" Target="slide58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0.xml"/><Relationship Id="rId1" Type="http://schemas.openxmlformats.org/officeDocument/2006/relationships/slide" Target="slide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"/>
          <p:cNvSpPr/>
          <p:nvPr/>
        </p:nvSpPr>
        <p:spPr bwMode="auto">
          <a:xfrm>
            <a:off x="3698875" y="-9525"/>
            <a:ext cx="8489950" cy="6864350"/>
          </a:xfrm>
          <a:custGeom>
            <a:avLst/>
            <a:gdLst>
              <a:gd name="T0" fmla="*/ 1806 w 5348"/>
              <a:gd name="T1" fmla="*/ 0 h 4324"/>
              <a:gd name="T2" fmla="*/ 0 w 5348"/>
              <a:gd name="T3" fmla="*/ 4324 h 4324"/>
              <a:gd name="T4" fmla="*/ 4241 w 5348"/>
              <a:gd name="T5" fmla="*/ 4324 h 4324"/>
              <a:gd name="T6" fmla="*/ 5348 w 5348"/>
              <a:gd name="T7" fmla="*/ 1689 h 4324"/>
              <a:gd name="T8" fmla="*/ 5348 w 5348"/>
              <a:gd name="T9" fmla="*/ 0 h 4324"/>
              <a:gd name="T10" fmla="*/ 1806 w 5348"/>
              <a:gd name="T11" fmla="*/ 0 h 4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48" h="4324">
                <a:moveTo>
                  <a:pt x="1806" y="0"/>
                </a:moveTo>
                <a:lnTo>
                  <a:pt x="0" y="4324"/>
                </a:lnTo>
                <a:lnTo>
                  <a:pt x="4241" y="4324"/>
                </a:lnTo>
                <a:lnTo>
                  <a:pt x="5348" y="1689"/>
                </a:lnTo>
                <a:lnTo>
                  <a:pt x="5348" y="0"/>
                </a:lnTo>
                <a:lnTo>
                  <a:pt x="1806" y="0"/>
                </a:lnTo>
                <a:close/>
              </a:path>
            </a:pathLst>
          </a:custGeom>
          <a:solidFill>
            <a:srgbClr val="A6BCD6">
              <a:alpha val="38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7"/>
          <p:cNvSpPr/>
          <p:nvPr/>
        </p:nvSpPr>
        <p:spPr bwMode="auto">
          <a:xfrm>
            <a:off x="8886245" y="-9526"/>
            <a:ext cx="2298700" cy="5059363"/>
          </a:xfrm>
          <a:custGeom>
            <a:avLst/>
            <a:gdLst>
              <a:gd name="T0" fmla="*/ 1448 w 1448"/>
              <a:gd name="T1" fmla="*/ 0 h 3187"/>
              <a:gd name="T2" fmla="*/ 1323 w 1448"/>
              <a:gd name="T3" fmla="*/ 0 h 3187"/>
              <a:gd name="T4" fmla="*/ 0 w 1448"/>
              <a:gd name="T5" fmla="*/ 3187 h 3187"/>
              <a:gd name="T6" fmla="*/ 121 w 1448"/>
              <a:gd name="T7" fmla="*/ 3187 h 3187"/>
              <a:gd name="T8" fmla="*/ 1448 w 1448"/>
              <a:gd name="T9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8" h="3187">
                <a:moveTo>
                  <a:pt x="1448" y="0"/>
                </a:moveTo>
                <a:lnTo>
                  <a:pt x="1323" y="0"/>
                </a:lnTo>
                <a:lnTo>
                  <a:pt x="0" y="3187"/>
                </a:lnTo>
                <a:lnTo>
                  <a:pt x="121" y="3187"/>
                </a:lnTo>
                <a:lnTo>
                  <a:pt x="1448" y="0"/>
                </a:lnTo>
                <a:close/>
              </a:path>
            </a:pathLst>
          </a:custGeom>
          <a:solidFill>
            <a:srgbClr val="2894BA">
              <a:alpha val="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982662" y="2060345"/>
            <a:ext cx="11209337" cy="2223358"/>
          </a:xfrm>
          <a:prstGeom prst="rect">
            <a:avLst/>
          </a:prstGeom>
          <a:solidFill>
            <a:srgbClr val="2894BA">
              <a:alpha val="85000"/>
            </a:srgbClr>
          </a:solidFill>
          <a:ln w="28575">
            <a:noFill/>
          </a:ln>
        </p:spPr>
        <p:txBody>
          <a:bodyPr anchor="ctr"/>
          <a:lstStyle/>
          <a:p>
            <a:pPr algn="ctr"/>
            <a:endParaRPr lang="zh-CN" altLang="en-US" sz="540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25336" y="2971014"/>
            <a:ext cx="10475320" cy="9047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1218565">
              <a:lnSpc>
                <a:spcPct val="130000"/>
              </a:lnSpc>
              <a:tabLst>
                <a:tab pos="2249805" algn="l"/>
              </a:tabLst>
            </a:pPr>
            <a:r>
              <a:rPr lang="zh-CN" altLang="zh-CN" sz="45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第</a:t>
            </a:r>
            <a:r>
              <a:rPr lang="en-US" altLang="zh-CN" sz="45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1</a:t>
            </a:r>
            <a:r>
              <a:rPr lang="zh-CN" altLang="zh-CN" sz="45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课时　随机变量</a:t>
            </a:r>
            <a:endParaRPr lang="zh-CN" altLang="zh-CN" sz="4500" b="1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6" name="任意多边形 3"/>
          <p:cNvSpPr/>
          <p:nvPr/>
        </p:nvSpPr>
        <p:spPr>
          <a:xfrm>
            <a:off x="509901" y="395342"/>
            <a:ext cx="945521" cy="1046808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rgbClr val="419F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25336" y="2420888"/>
            <a:ext cx="7811023" cy="464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zh-CN" sz="2400" dirty="0" smtClean="0">
                <a:solidFill>
                  <a:schemeClr val="bg1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章　</a:t>
            </a:r>
            <a:r>
              <a:rPr lang="en-US" altLang="zh-CN" sz="2400" dirty="0"/>
              <a:t>8.2.1</a:t>
            </a:r>
            <a:r>
              <a:rPr lang="zh-CN" altLang="zh-CN" sz="2400" dirty="0"/>
              <a:t>　随机变量及其分布列</a:t>
            </a:r>
            <a:endParaRPr lang="zh-CN" altLang="zh-CN" sz="2400" dirty="0">
              <a:solidFill>
                <a:schemeClr val="bg1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9044890" y="1799381"/>
            <a:ext cx="2298700" cy="5059363"/>
          </a:xfrm>
          <a:custGeom>
            <a:avLst/>
            <a:gdLst>
              <a:gd name="T0" fmla="*/ 1448 w 1448"/>
              <a:gd name="T1" fmla="*/ 0 h 3187"/>
              <a:gd name="T2" fmla="*/ 1323 w 1448"/>
              <a:gd name="T3" fmla="*/ 0 h 3187"/>
              <a:gd name="T4" fmla="*/ 0 w 1448"/>
              <a:gd name="T5" fmla="*/ 3187 h 3187"/>
              <a:gd name="T6" fmla="*/ 121 w 1448"/>
              <a:gd name="T7" fmla="*/ 3187 h 3187"/>
              <a:gd name="T8" fmla="*/ 1448 w 1448"/>
              <a:gd name="T9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8" h="3187">
                <a:moveTo>
                  <a:pt x="1448" y="0"/>
                </a:moveTo>
                <a:lnTo>
                  <a:pt x="1323" y="0"/>
                </a:lnTo>
                <a:lnTo>
                  <a:pt x="0" y="3187"/>
                </a:lnTo>
                <a:lnTo>
                  <a:pt x="121" y="3187"/>
                </a:lnTo>
                <a:lnTo>
                  <a:pt x="1448" y="0"/>
                </a:lnTo>
                <a:close/>
              </a:path>
            </a:pathLst>
          </a:custGeom>
          <a:solidFill>
            <a:srgbClr val="2BA1CB">
              <a:alpha val="5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826000" y="1859915"/>
            <a:ext cx="2540000" cy="3138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本资料分享自高中数学同步资源大全QQ群483122854 专注收集同步资源期待你的加入与分享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联系QQ309000116加入百度网盘群2500G一线老师必备资料一键转存，自动更新，一劳永逸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43372" y="1324363"/>
            <a:ext cx="11305256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抛两枚骰子，出现的点数之和；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3372" y="2773895"/>
            <a:ext cx="1130525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抛两枚骰子，出现的点数之和可能为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2,3,4,5,6,7,8,9,10,11,12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，共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种结果，出现哪种结果都是随机的，因此是随机变量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43372" y="1324363"/>
            <a:ext cx="11305256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体积为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 cm</a:t>
            </a:r>
            <a:r>
              <a:rPr lang="en-US" altLang="zh-CN" sz="2800" kern="100" baseline="300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的正方体的棱长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3372" y="2773895"/>
            <a:ext cx="11305256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正方体的棱长为定值，不是随机变量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02431" y="1039813"/>
            <a:ext cx="111871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反思感悟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随机变量的取值实质上是试验结果对应的数，但这些数是预先知道所有可能取的值，而不知道在一次试验中哪一个结果发生，随机变量取哪一个值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888" y="894056"/>
            <a:ext cx="11197736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spc="-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spc="-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kern="100" spc="-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指出下列哪些是随机变量，哪些不是随机变量，并说明理由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某人射击一次命中的环数；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4888" y="2420888"/>
            <a:ext cx="1119773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某人射击一次，可能命中的所有环数是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，而且出现哪一个结果是随机的，因此命中的环数是随机变量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888" y="1324363"/>
            <a:ext cx="11197736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掷一枚质地均匀的骰子，出现的点数；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4888" y="2420888"/>
            <a:ext cx="1119773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掷一枚骰子，出现的结果是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点，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点，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点，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点，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点，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点中的一个，且出现哪一个结果是随机的，因此出现的点数是随机变量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888" y="1252355"/>
            <a:ext cx="11197736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某个人的属相随年龄的变化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8" name="返回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514888" y="2420888"/>
            <a:ext cx="1119773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一个人的属相在他出生时就确定了，不随年龄的变化而变化，因此属相不是随机变量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9688" y="2760826"/>
            <a:ext cx="11712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zh-CN" sz="48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二、随机变量的分类</a:t>
            </a:r>
            <a:endParaRPr lang="zh-CN" altLang="zh-CN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5380" y="1030353"/>
            <a:ext cx="11161240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问题</a:t>
            </a:r>
            <a:r>
              <a:rPr lang="en-US" altLang="zh-CN" sz="28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观察下列随机变量，其取值各有何特点？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某天广电局信息台接到咨询电话的个数；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15380" y="2365308"/>
            <a:ext cx="1116124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提示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随机变量的取值是离散的，可以一一列举出来；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15380" y="3229404"/>
            <a:ext cx="1116124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某运动员在某场比赛中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(48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分钟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，上场比赛的时间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15380" y="3916651"/>
            <a:ext cx="1116124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提示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随机变量的取值是连续的，无法一一列举出来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18979" y="404664"/>
            <a:ext cx="1919234" cy="534146"/>
            <a:chOff x="5232856" y="1918920"/>
            <a:chExt cx="1919234" cy="534146"/>
          </a:xfrm>
        </p:grpSpPr>
        <p:sp>
          <p:nvSpPr>
            <p:cNvPr id="8" name="任意多边形 7"/>
            <p:cNvSpPr/>
            <p:nvPr/>
          </p:nvSpPr>
          <p:spPr>
            <a:xfrm>
              <a:off x="5232856" y="1930157"/>
              <a:ext cx="240440" cy="469424"/>
            </a:xfrm>
            <a:custGeom>
              <a:avLst/>
              <a:gdLst>
                <a:gd name="connsiteX0" fmla="*/ 0 w 240440"/>
                <a:gd name="connsiteY0" fmla="*/ 0 h 469424"/>
                <a:gd name="connsiteX1" fmla="*/ 240440 w 240440"/>
                <a:gd name="connsiteY1" fmla="*/ 0 h 469424"/>
                <a:gd name="connsiteX2" fmla="*/ 240440 w 240440"/>
                <a:gd name="connsiteY2" fmla="*/ 469424 h 469424"/>
                <a:gd name="connsiteX3" fmla="*/ 157350 w 240440"/>
                <a:gd name="connsiteY3" fmla="*/ 469424 h 469424"/>
                <a:gd name="connsiteX4" fmla="*/ 157350 w 240440"/>
                <a:gd name="connsiteY4" fmla="*/ 77847 h 469424"/>
                <a:gd name="connsiteX5" fmla="*/ 141202 w 240440"/>
                <a:gd name="connsiteY5" fmla="*/ 77847 h 469424"/>
                <a:gd name="connsiteX6" fmla="*/ 141202 w 240440"/>
                <a:gd name="connsiteY6" fmla="*/ 77493 h 469424"/>
                <a:gd name="connsiteX7" fmla="*/ 103977 w 240440"/>
                <a:gd name="connsiteY7" fmla="*/ 77493 h 469424"/>
                <a:gd name="connsiteX8" fmla="*/ 103977 w 240440"/>
                <a:gd name="connsiteY8" fmla="*/ 77847 h 469424"/>
                <a:gd name="connsiteX9" fmla="*/ 85342 w 240440"/>
                <a:gd name="connsiteY9" fmla="*/ 77847 h 469424"/>
                <a:gd name="connsiteX10" fmla="*/ 85342 w 240440"/>
                <a:gd name="connsiteY10" fmla="*/ 469424 h 469424"/>
                <a:gd name="connsiteX11" fmla="*/ 0 w 240440"/>
                <a:gd name="connsiteY11" fmla="*/ 469424 h 469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0440" h="469424">
                  <a:moveTo>
                    <a:pt x="0" y="0"/>
                  </a:moveTo>
                  <a:lnTo>
                    <a:pt x="240440" y="0"/>
                  </a:lnTo>
                  <a:lnTo>
                    <a:pt x="240440" y="469424"/>
                  </a:lnTo>
                  <a:lnTo>
                    <a:pt x="157350" y="469424"/>
                  </a:lnTo>
                  <a:lnTo>
                    <a:pt x="157350" y="77847"/>
                  </a:lnTo>
                  <a:lnTo>
                    <a:pt x="141202" y="77847"/>
                  </a:lnTo>
                  <a:lnTo>
                    <a:pt x="141202" y="77493"/>
                  </a:lnTo>
                  <a:lnTo>
                    <a:pt x="103977" y="77493"/>
                  </a:lnTo>
                  <a:lnTo>
                    <a:pt x="103977" y="77847"/>
                  </a:lnTo>
                  <a:lnTo>
                    <a:pt x="85342" y="77847"/>
                  </a:lnTo>
                  <a:lnTo>
                    <a:pt x="85342" y="469424"/>
                  </a:lnTo>
                  <a:lnTo>
                    <a:pt x="0" y="469424"/>
                  </a:lnTo>
                  <a:close/>
                </a:path>
              </a:pathLst>
            </a:custGeom>
            <a:solidFill>
              <a:srgbClr val="0070C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508407" y="1927648"/>
              <a:ext cx="1610476" cy="46880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</a:endParaRPr>
            </a:p>
          </p:txBody>
        </p:sp>
        <p:cxnSp>
          <p:nvCxnSpPr>
            <p:cNvPr id="10" name="肘形连接符 9"/>
            <p:cNvCxnSpPr/>
            <p:nvPr/>
          </p:nvCxnSpPr>
          <p:spPr>
            <a:xfrm>
              <a:off x="5352090" y="2030492"/>
              <a:ext cx="1800000" cy="422574"/>
            </a:xfrm>
            <a:prstGeom prst="bentConnector3">
              <a:avLst>
                <a:gd name="adj1" fmla="val 139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3" name="矩形 12"/>
            <p:cNvSpPr/>
            <p:nvPr/>
          </p:nvSpPr>
          <p:spPr>
            <a:xfrm>
              <a:off x="5473296" y="1918920"/>
              <a:ext cx="1637886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200">
                <a:tabLst>
                  <a:tab pos="2070735" algn="l"/>
                </a:tabLst>
              </a:pPr>
              <a:r>
                <a:rPr lang="zh-CN" altLang="zh-CN" sz="2600" b="1" kern="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知识梳理</a:t>
              </a:r>
              <a:endParaRPr lang="zh-CN" altLang="zh-CN" sz="2600" b="1" kern="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576064" y="908720"/>
            <a:ext cx="111365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随机变量可分为以下两类：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离散型随机变量：取值</a:t>
            </a:r>
            <a:r>
              <a:rPr lang="zh-CN" altLang="zh-CN" sz="2800" kern="100" spc="-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u="sng" kern="100" spc="-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spc="-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数值的随机变量称为离散型随机变量；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连续型随机变量：取值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实数区间，具有这种特点的随机变量称为连续型随机变量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注意点：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变量离散与否与变量的选取有关：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比如：对树木高度问题，可定义如下离散型随机变量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61231" y="166069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离散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998431" y="231908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连续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671311" y="5445224"/>
          <a:ext cx="3722688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9383" name="文档" r:id="rId1" imgW="3723005" imgH="1489075" progId="Word.Document.12">
                  <p:embed/>
                </p:oleObj>
              </mc:Choice>
              <mc:Fallback>
                <p:oleObj name="文档" r:id="rId1" imgW="3723005" imgH="1489075" progId="Word.Document.12">
                  <p:embed/>
                  <p:pic>
                    <p:nvPicPr>
                      <p:cNvPr id="0" name="图片 8693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71311" y="5445224"/>
                        <a:ext cx="3722688" cy="1487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5380" y="630447"/>
            <a:ext cx="11161240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下列变量中，哪些是随机变量，哪些是离散型随机变量？并说明理由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某机场一年中每天运送乘客的数量；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15380" y="2773895"/>
            <a:ext cx="11161240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某机场一年中每天运送乘客的数量可能为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0,1,2,3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，是随机变化的，因此是随机变量，也是离散型随机变量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53943" y="1484784"/>
            <a:ext cx="10086673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通过具体实例，了解随机变量的概念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了解随机变量与函数的区别与联系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能列出随机变量的取值所表示的事件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1" y="764704"/>
            <a:ext cx="551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568802" y="504957"/>
            <a:ext cx="1926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spcAft>
                <a:spcPts val="600"/>
              </a:spcAft>
              <a:buClr>
                <a:srgbClr val="00544A"/>
              </a:buClr>
            </a:pPr>
            <a:r>
              <a:rPr lang="zh-CN" altLang="en-US" sz="2800" b="1" dirty="0" smtClean="0">
                <a:latin typeface="+mj-ea"/>
                <a:ea typeface="+mj-ea"/>
              </a:rPr>
              <a:t>学习目标</a:t>
            </a:r>
            <a:endParaRPr lang="en-US" altLang="zh-CN" sz="2800" b="1" dirty="0"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5380" y="836712"/>
            <a:ext cx="1116124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某单位办公室一天中接到电话的次数；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5380" y="1772816"/>
            <a:ext cx="11161240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某单位办公室一天中接到电话的次数可能为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0,1,2,3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，是随机变化的，因此是随机变量，也是离散型随机变量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15380" y="836712"/>
            <a:ext cx="1116124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一瓶果汁的容量为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500±2 mL.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5380" y="1772816"/>
            <a:ext cx="11161240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由于果汁的容量在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498 mL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502 mL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之间波动，是随机变量，但不是离散型随机变量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02431" y="836712"/>
            <a:ext cx="11187139" cy="3249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反思感悟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判断离散型随机变量的方法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明确随机试验的所有可能结果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将随机试验的结果数量化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确定试验结果所对应的实数是否可以一一列出，如能一一列出，则该随机变量是离散型随机变量，否则不是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07368" y="969109"/>
            <a:ext cx="113772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下列随机变量中是离散型随机变量的有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，是连续型随机变量的有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一个袋中装有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个白球和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个黑球，从中任取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个，其中所含白球的个数；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某林场的树木最高达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30 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，则此林场中树木的高度；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某加工厂加工的某种铜管的外径与规定的外径尺寸之差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20336" y="1041117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(1)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143672" y="1678556"/>
            <a:ext cx="1024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(2)(3)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返回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07368" y="1052736"/>
            <a:ext cx="11377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个球中取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个球，所得的结果有以下几种：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个白球；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个白球和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个黑球；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个白球和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个黑球；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个黑球，即其结果可以一一列出，符合离散型随机变量的定义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林场树木的高度是一个随机变量，它可以取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(0,30]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内的一切值，是连续型随机变量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实际测量值与规定值之间的差值无法一一列出，是连续型随机变量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5941" y="2760826"/>
            <a:ext cx="11700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zh-CN" sz="48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三、随机变量的取值</a:t>
            </a:r>
            <a:endParaRPr lang="zh-CN" altLang="zh-CN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548680"/>
            <a:ext cx="11233248" cy="260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写出下列随机变量可能取的值，并说明这些值所表示的随机试验的结果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袋中有大小相同的红球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个，白球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个，从袋中每次任取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个球，取后不放回，直到取出的球是白球为止，所需要的取球次数；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9376" y="3493975"/>
            <a:ext cx="11233248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设所需的取球次数为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10,11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i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i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次取到的均是红球，第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i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次取到白球，这里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i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11.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748299"/>
            <a:ext cx="11233248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从分别标有数字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张卡片中任取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张，所取卡片上的数字之和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9376" y="1700808"/>
            <a:ext cx="112332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设所取卡片上的数字之和为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X, 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3,4,5,6,7.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取出标有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的两张卡片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取出标有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的两张卡片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取出标有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的两张卡片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取出标有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2,4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的两张卡片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7}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取出标有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3,4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的两张卡片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690955"/>
            <a:ext cx="112332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延伸探究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若本例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中条件不变，所取卡片上的数字之差的绝对值为随机变量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，请问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有哪些取值？</a:t>
            </a:r>
            <a:r>
              <a:rPr lang="zh-CN" altLang="zh-CN" sz="2800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其中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表示什么含义？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9376" y="2852936"/>
            <a:ext cx="11233248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的所有可能取值有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1,2,3.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取出标有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2,4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的两张卡片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79376" y="690955"/>
            <a:ext cx="11233248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甲、乙两队员进行乒乓球单打比赛，规定采用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七局四胜制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，用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表示需要比赛的局数，写出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所有可能的取值，并写出表示的试验结果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9376" y="2347070"/>
            <a:ext cx="11233248" cy="3242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根据题意可知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的可能取值为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4,5,6,7.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共打了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局，甲、乙两人有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人连胜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在前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局中有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人输了一局，最后一局此人胜出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在前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局中有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人输了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局，最后一局此人胜出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7}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在前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局中，两人打平，后一局有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人胜出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12646" y="1124744"/>
            <a:ext cx="110279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在奥运射击运动中，运动员射击一次，可能出现命中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环，命中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环，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，命中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环等结果，若用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来表示他一次射击所命中的环数，则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即为随机变量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" y="764704"/>
            <a:ext cx="551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568802" y="504957"/>
            <a:ext cx="9852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spcAft>
                <a:spcPts val="600"/>
              </a:spcAft>
              <a:buClr>
                <a:srgbClr val="00544A"/>
              </a:buClr>
            </a:pPr>
            <a:r>
              <a:rPr lang="zh-CN" altLang="en-US" sz="2800" b="1" dirty="0" smtClean="0">
                <a:latin typeface="+mj-ea"/>
                <a:ea typeface="+mj-ea"/>
              </a:rPr>
              <a:t>导语</a:t>
            </a:r>
            <a:endParaRPr lang="en-US" altLang="zh-CN" sz="2800" b="1" dirty="0">
              <a:latin typeface="+mj-ea"/>
              <a:ea typeface="+mj-ea"/>
            </a:endParaRPr>
          </a:p>
        </p:txBody>
      </p:sp>
      <p:pic>
        <p:nvPicPr>
          <p:cNvPr id="867330" name="Picture 2" descr="8-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015" y="3479018"/>
            <a:ext cx="3377970" cy="2182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02431" y="836712"/>
            <a:ext cx="11187139" cy="3249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spc="-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反思感悟　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解答用随机变量表示随机试验的结果问题的关键点和注意点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关键点：解决此类问题的关键是明确随机变量的所有可能取值，以及取每一个值对应的意义，即一个随机变量的取值对应一个或多个随机试验的结果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注意点：解答过程中不要漏掉某些试验结果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5584" y="605587"/>
            <a:ext cx="111750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跟踪训练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一个木箱中装有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个大小相同的篮球，编号分别为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1,2,3,4,5,6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，现随机抽取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个篮球，以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表示取出的篮球的最大号码，则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所有可能的取值为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，其中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表示的试验结果有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74675" y="2892425"/>
          <a:ext cx="10982325" cy="195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750" name="文档" r:id="rId1" imgW="11114405" imgH="1970405" progId="Word.Document.12">
                  <p:embed/>
                </p:oleObj>
              </mc:Choice>
              <mc:Fallback>
                <p:oleObj name="文档" r:id="rId1" imgW="11114405" imgH="1970405" progId="Word.Document.12">
                  <p:embed/>
                  <p:pic>
                    <p:nvPicPr>
                      <p:cNvPr id="0" name="图片 84174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4675" y="2892425"/>
                        <a:ext cx="10982325" cy="195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3709103" y="1981949"/>
            <a:ext cx="1172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3,4,5,6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9912424" y="200321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3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2431" y="974770"/>
            <a:ext cx="1118713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知识清单：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随机变量的概念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随机变量的分类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用随机变量表示随机试验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方法归纳：转化化归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常见误区：随机变量的取值不明确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cxnSp>
        <p:nvCxnSpPr>
          <p:cNvPr id="6" name="肘形连接符 5"/>
          <p:cNvCxnSpPr/>
          <p:nvPr/>
        </p:nvCxnSpPr>
        <p:spPr>
          <a:xfrm rot="10800000" flipH="1" flipV="1">
            <a:off x="612766" y="439864"/>
            <a:ext cx="11062414" cy="324839"/>
          </a:xfrm>
          <a:prstGeom prst="bentConnector3">
            <a:avLst>
              <a:gd name="adj1" fmla="val -1893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</p:cxnSp>
      <p:sp>
        <p:nvSpPr>
          <p:cNvPr id="8" name="矩形 7"/>
          <p:cNvSpPr/>
          <p:nvPr/>
        </p:nvSpPr>
        <p:spPr>
          <a:xfrm>
            <a:off x="409285" y="592668"/>
            <a:ext cx="11256212" cy="161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990683" y="226924"/>
            <a:ext cx="94714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kern="100" dirty="0">
                <a:latin typeface="微软雅黑" panose="020B0503020204020204" pitchFamily="34" charset="-122"/>
                <a:cs typeface="Times New Roman" panose="02020603050405020304" pitchFamily="18" charset="0"/>
              </a:rPr>
              <a:t>课堂小结</a:t>
            </a:r>
            <a:endParaRPr lang="zh-CN" altLang="en-US" sz="2800" b="1" kern="100" dirty="0"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流程图: 离页连接符 9"/>
          <p:cNvSpPr/>
          <p:nvPr/>
        </p:nvSpPr>
        <p:spPr>
          <a:xfrm>
            <a:off x="624802" y="350729"/>
            <a:ext cx="189621" cy="333731"/>
          </a:xfrm>
          <a:prstGeom prst="flowChartOffpageConnector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algn="ctr" defTabSz="1219200"/>
            <a:endParaRPr lang="zh-CN" altLang="en-US" sz="2400" kern="0">
              <a:solidFill>
                <a:prstClr val="white"/>
              </a:solidFill>
              <a:latin typeface="Arial" panose="020B0604020202020204"/>
              <a:ea typeface="黑体" panose="02010609060101010101" charset="-122"/>
            </a:endParaRPr>
          </a:p>
        </p:txBody>
      </p:sp>
      <p:pic>
        <p:nvPicPr>
          <p:cNvPr id="11" name="返回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08713" y="2636912"/>
            <a:ext cx="6774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4800" b="1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随堂演练</a:t>
            </a:r>
            <a:endParaRPr lang="zh-CN" altLang="en-US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3372" y="404664"/>
            <a:ext cx="113052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下列叙述中，是离散型随机变量的为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将一枚均匀硬币掷五次，出现正面和反面向上的次数之和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某人早晨在车站等出租车的时间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连续不断地射击，首次命中目标所需要的次数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袋中有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个黑球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个红球，任取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个，取得一个红球的可能性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305884" y="232423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43372" y="3783748"/>
            <a:ext cx="11305256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spc="-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选项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，掷硬币不是正面向上就是反面向上，次数之和为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，是常量</a:t>
            </a: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en-US" altLang="zh-CN" sz="2800" kern="100" spc="-100" dirty="0" smtClean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选项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，是随机变量，但不能一一列出，不是离散型随机变量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选项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，事件发生的可能性不是随机变量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7388" y="1041117"/>
            <a:ext cx="1101722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掷均匀硬币一次，随机变量为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掷硬币的次数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出现正面向上的次数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出现正面向上的次数或反面向上的次数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出现正面向上的次数与反面向上的次数之和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407368" y="246320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87388" y="692696"/>
            <a:ext cx="110172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掷一枚硬币，可能出现的结果是正面向上或反面向上，以一个标准如正面向上的次数来描述这一随机试验，那么正面向上的次数就是随机变量，设为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的取值是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项中掷硬币的次数就是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，不是随机变量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项中的标准模糊不清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项中，出现正面向上的次数和反面向上的次数的和必是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，对应的是必然事件，试验前便知是必然出现的结果，所以不是随机变量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30072" y="886502"/>
            <a:ext cx="110105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某人进行射击，共有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发子弹，击中目标或子弹打完就停止射击，射击次数为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表示的试验结果是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次击中目标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次未击中目标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次均未击中目标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次击中目标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TextBox 19"/>
          <p:cNvSpPr txBox="1"/>
          <p:nvPr/>
        </p:nvSpPr>
        <p:spPr>
          <a:xfrm>
            <a:off x="500642" y="347974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0072" y="4996771"/>
            <a:ext cx="11010544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表示前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次均未击中目标，故选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返回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  <p:sp>
        <p:nvSpPr>
          <p:cNvPr id="3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241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349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457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565" y="6416435"/>
            <a:ext cx="244825" cy="3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51" tIns="51174" rIns="102351" bIns="51174" anchor="ctr"/>
          <a:lstStyle/>
          <a:p>
            <a:pPr algn="ctr" defTabSz="767715"/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2908" y="1052736"/>
            <a:ext cx="10946184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从标有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支竹签中任取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支，设所得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支竹签上的数字之和为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，那么随机变量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可能取得的值有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2908" y="2980547"/>
            <a:ext cx="10946184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的可能取值为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3,4,5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19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17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40016" y="1840324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17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08713" y="2636912"/>
            <a:ext cx="6774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altLang="en-US" sz="4800" b="1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课时对点练</a:t>
            </a:r>
            <a:endParaRPr lang="zh-CN" altLang="en-US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69205" y="1485578"/>
            <a:ext cx="10030174" cy="4533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177600" y="4581922"/>
            <a:ext cx="10030174" cy="1524792"/>
          </a:xfrm>
          <a:prstGeom prst="rect">
            <a:avLst/>
          </a:prstGeom>
          <a:solidFill>
            <a:srgbClr val="044491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4" name="文本框 3">
            <a:hlinkClick r:id="rId1" action="ppaction://hlinksldjump"/>
          </p:cNvPr>
          <p:cNvSpPr txBox="1"/>
          <p:nvPr/>
        </p:nvSpPr>
        <p:spPr>
          <a:xfrm>
            <a:off x="2350790" y="5024789"/>
            <a:ext cx="1524512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>
              <a:spcBef>
                <a:spcPct val="0"/>
              </a:spcBef>
            </a:pP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随堂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演练</a:t>
            </a:r>
            <a:endParaRPr lang="en-US" altLang="zh-CN" sz="26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5484951" y="5024789"/>
            <a:ext cx="2051209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914400">
              <a:spcBef>
                <a:spcPct val="0"/>
              </a:spcBef>
            </a:pP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课时对</a:t>
            </a:r>
            <a:r>
              <a:rPr lang="zh-CN" altLang="en-US" sz="2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点练</a:t>
            </a:r>
            <a:endParaRPr lang="zh-CN" altLang="en-US" sz="2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MH_SubTitle_1" descr="e7d195523061f1c0c7fdb8e83abb5dcf03375f2c8b662a4106267E0752567F7A4243849C9E2D773FC6511ADD776D3461389E8BB5BAFBB3C937DB9AB1E09A294486DA4CCF35679A92315A5BDF0C7F02D8DB0983A561B9AD4F9360F817F987ED6312BA78B3C26FE59D74499348EFC01217C87131E0D883B4A0A28311D4F4EF0E5123EE3175F2E8EA19">
            <a:hlinkClick r:id="rId3" action="ppaction://hlinksldjump"/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58702" y="2061642"/>
            <a:ext cx="8281714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just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>
                <a:solidFill>
                  <a:srgbClr val="161B1F"/>
                </a:solidFill>
                <a:latin typeface="明黑" panose="020B0300000000000000" pitchFamily="34" charset="-122"/>
                <a:ea typeface="明黑" panose="020B0300000000000000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914400">
              <a:lnSpc>
                <a:spcPct val="100000"/>
              </a:lnSpc>
              <a:spcBef>
                <a:spcPct val="0"/>
              </a:spcBef>
            </a:pPr>
            <a:r>
              <a:rPr lang="zh-CN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一、随机变量的概念</a:t>
            </a:r>
            <a:endParaRPr lang="zh-CN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MH_SubTitle_1" descr="e7d195523061f1c0c7fdb8e83abb5dcf03375f2c8b662a4106267E0752567F7A4243849C9E2D773FC6511ADD776D3461389E8BB5BAFBB3C937DB9AB1E09A294486DA4CCF35679A92315A5BDF0C7F02D8DB0983A561B9AD4F9360F817F987ED6312BA78B3C26FE59D74499348EFC01217C87131E0D883B4A0A28311D4F4EF0E5123EE3175F2E8EA19">
            <a:hlinkClick r:id="rId5" action="ppaction://hlinksldjump"/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558702" y="2853730"/>
            <a:ext cx="950585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just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>
                <a:solidFill>
                  <a:srgbClr val="161B1F"/>
                </a:solidFill>
                <a:latin typeface="明黑" panose="020B0300000000000000" pitchFamily="34" charset="-122"/>
                <a:ea typeface="明黑" panose="020B0300000000000000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914400">
              <a:lnSpc>
                <a:spcPct val="100000"/>
              </a:lnSpc>
              <a:spcBef>
                <a:spcPct val="0"/>
              </a:spcBef>
              <a:defRPr/>
            </a:pPr>
            <a:r>
              <a:rPr lang="zh-CN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二、随机变量的分类</a:t>
            </a:r>
            <a:endParaRPr lang="zh-CN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MH_SubTitle_1" descr="e7d195523061f1c0c7fdb8e83abb5dcf03375f2c8b662a4106267E0752567F7A4243849C9E2D773FC6511ADD776D3461389E8BB5BAFBB3C937DB9AB1E09A294486DA4CCF35679A92315A5BDF0C7F02D8DB0983A561B9AD4F9360F817F987ED6312BA78B3C26FE59D74499348EFC01217C87131E0D883B4A0A28311D4F4EF0E5123EE3175F2E8EA19">
            <a:hlinkClick r:id="rId7" action="ppaction://hlinksldjump"/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558702" y="3645818"/>
            <a:ext cx="9361834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just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>
                <a:solidFill>
                  <a:srgbClr val="161B1F"/>
                </a:solidFill>
                <a:latin typeface="明黑" panose="020B0300000000000000" pitchFamily="34" charset="-122"/>
                <a:ea typeface="明黑" panose="020B0300000000000000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defTabSz="914400">
              <a:lnSpc>
                <a:spcPct val="100000"/>
              </a:lnSpc>
              <a:spcBef>
                <a:spcPct val="0"/>
              </a:spcBef>
              <a:defRPr/>
            </a:pPr>
            <a:r>
              <a:rPr lang="zh-CN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三、随机变量的取值</a:t>
            </a:r>
            <a:endParaRPr lang="zh-CN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51384" y="504957"/>
            <a:ext cx="17773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spcAft>
                <a:spcPts val="600"/>
              </a:spcAft>
              <a:buClr>
                <a:srgbClr val="00544A"/>
              </a:buClr>
            </a:pPr>
            <a:r>
              <a:rPr lang="zh-CN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sym typeface="Arial" panose="020B0604020202020204" pitchFamily="34" charset="0"/>
              </a:rPr>
              <a:t>内容索引</a:t>
            </a:r>
            <a:endParaRPr lang="en-US" altLang="zh-CN" sz="2800" b="1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H="1">
            <a:off x="1" y="764704"/>
            <a:ext cx="551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38"/>
          <p:cNvSpPr txBox="1"/>
          <p:nvPr/>
        </p:nvSpPr>
        <p:spPr>
          <a:xfrm>
            <a:off x="1023764" y="168040"/>
            <a:ext cx="2524829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基础巩固</a:t>
            </a:r>
            <a:endParaRPr lang="en-US" altLang="zh-CN" sz="2400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4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1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24000"/>
                    </a14:imgEffect>
                    <a14:imgEffect>
                      <a14:colorTemperature colorTemp="112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rgbClr val="5B9BD5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2728" y="764704"/>
            <a:ext cx="1108587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1.(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下列变量中，是随机变量的是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一射击手射击一次命中的环数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标准状态下，水沸腾时的温度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抛掷两枚骰子，所得点数之和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某电话总机在时间区间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内收到的呼叫次数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9" name="TextBox 19"/>
          <p:cNvSpPr txBox="1"/>
          <p:nvPr/>
        </p:nvSpPr>
        <p:spPr>
          <a:xfrm>
            <a:off x="340914" y="148740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5" name="TextBox 19"/>
          <p:cNvSpPr txBox="1"/>
          <p:nvPr/>
        </p:nvSpPr>
        <p:spPr>
          <a:xfrm>
            <a:off x="340914" y="273811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8" name="TextBox 19"/>
          <p:cNvSpPr txBox="1"/>
          <p:nvPr/>
        </p:nvSpPr>
        <p:spPr>
          <a:xfrm>
            <a:off x="340914" y="3374997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82728" y="4581128"/>
            <a:ext cx="11085879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中水沸腾时的温度是一个确定的值，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ACD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为随机变量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5" grpId="0"/>
      <p:bldP spid="28" grpId="0"/>
      <p:bldP spid="3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02431" y="-64586"/>
            <a:ext cx="11187139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袋中有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个黑球和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个红球，从中任取两个，可以作为随机变量的是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取到的球的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</a:t>
            </a:r>
            <a:r>
              <a:rPr lang="en-US" altLang="zh-CN" sz="105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	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取到红球的个数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至少取到一个红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球</a:t>
            </a:r>
            <a:r>
              <a:rPr lang="en-US" altLang="zh-CN" sz="105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	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至少取到一个红球的概率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4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7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8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TextBox 19"/>
          <p:cNvSpPr txBox="1"/>
          <p:nvPr/>
        </p:nvSpPr>
        <p:spPr>
          <a:xfrm>
            <a:off x="4935170" y="673201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02431" y="1908696"/>
            <a:ext cx="11187139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袋中有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个黑球和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个红球，从中任取两个，取到的球的个数是一个固定的数字，不是随机变量，故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不正确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到红球的个数是一个随机变量，它的可能取值是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0,1,2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，故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正确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至少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取到一个红球表示取到一个红球，或取到两个红球，表示一个事件，故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不正确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至少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取到一个红球的概率是一个古典概型的概率问题，不是随机变量，故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不正确，故选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B.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9376" y="840783"/>
            <a:ext cx="111093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一串钥匙有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把，只有一把能打开锁，依次试验，打不开的扔掉，直到找到能开锁的钥匙为止，则试验次数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的最大值为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A.5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B.2           C.3          D.4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79376" y="3277951"/>
            <a:ext cx="11109374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由于不能打开的钥匙会扔掉，故扔掉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把打不开的钥匙后，第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把钥匙就是能开锁的钥匙，故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的最大值为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，故选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2" name="TextBox 19"/>
          <p:cNvSpPr txBox="1"/>
          <p:nvPr/>
        </p:nvSpPr>
        <p:spPr>
          <a:xfrm>
            <a:off x="4613126" y="2140114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0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8326" y="404664"/>
            <a:ext cx="110904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4.(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多选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抛掷两枚骰子各一次，记第一枚骰子掷出的点数与第二枚骰子掷出的点数的差为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&gt;3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表示的试验的结果为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第一枚为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点，第二枚为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第一枚大于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点，第二枚也大于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第一枚为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点，第二枚为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第一枚为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点，第二枚为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4" name="TextBox 19"/>
          <p:cNvSpPr txBox="1"/>
          <p:nvPr/>
        </p:nvSpPr>
        <p:spPr>
          <a:xfrm>
            <a:off x="343570" y="170080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5" name="TextBox 19"/>
          <p:cNvSpPr txBox="1"/>
          <p:nvPr/>
        </p:nvSpPr>
        <p:spPr>
          <a:xfrm>
            <a:off x="343570" y="299695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27038" y="332656"/>
            <a:ext cx="111855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袋中装有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个黑球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每次随机抽取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个球后，若取得黑球则另换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个红球放回袋中，直到取到红球为止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若抽取的次数为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放回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个红球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事件的是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A.{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4}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.{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5}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.{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6}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.{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5}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2" name="TextBox 19"/>
          <p:cNvSpPr txBox="1"/>
          <p:nvPr/>
        </p:nvSpPr>
        <p:spPr>
          <a:xfrm>
            <a:off x="4403798" y="229571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27038" y="3412157"/>
            <a:ext cx="111855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spc="-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因为</a:t>
            </a:r>
            <a:r>
              <a:rPr lang="en-US" altLang="zh-CN" sz="2800" kern="100" spc="-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放回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个红球</a:t>
            </a:r>
            <a:r>
              <a:rPr lang="en-US" altLang="zh-CN" sz="2800" kern="100" spc="-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表示前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次摸到的都是黑球，第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次摸到红球，</a:t>
            </a:r>
            <a:endParaRPr lang="zh-CN" altLang="zh-CN" sz="105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所以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7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7748" y="548680"/>
            <a:ext cx="11016504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甲、乙两人下象棋，赢了得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分，平局得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分，输了得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分，共下三局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表示甲的得分，则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3}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甲赢三局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甲赢两局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甲、乙平局两次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甲赢一局输两局或甲、乙平局三次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0" name="TextBox 19"/>
          <p:cNvSpPr txBox="1"/>
          <p:nvPr/>
        </p:nvSpPr>
        <p:spPr>
          <a:xfrm>
            <a:off x="431723" y="379629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87748" y="4581128"/>
            <a:ext cx="11016504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甲、乙两人下象棋，赢了得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分，平局得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分，输了得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分，故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有两种情况，即甲赢一局输两局或甲、乙平局三次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4592" y="404664"/>
            <a:ext cx="111260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下列随机变量中是离散型随机变量的是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，是连续型随机变量的是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填序号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广州白云机场候机室中一天的旅客数量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广州某水文站观察到一天中珠江的水位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深圳欢乐谷一日接待游客的数量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虎门大桥一天经过的车辆数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08763" y="484882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①③④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809711" y="112232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514592" y="4359812"/>
            <a:ext cx="11126023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charset="-122"/>
                <a:cs typeface="Times New Roman" panose="02020603050405020304" pitchFamily="18" charset="0"/>
              </a:rPr>
              <a:t>①③④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中的随机变量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的所有取值，我们都可以按照一定的次序一一列出，因此它们是离散型随机变量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宋体" panose="02010600030101010101" pitchFamily="2" charset="-122"/>
                <a:ea typeface="黑体" panose="02010609060101010101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中的随机变量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可以取某一区间内的一切值，故是连续型随机变量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1384" y="605587"/>
            <a:ext cx="110892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在一次考试中，某位同学需回答三个问题，考试规则如下：每题回答正确得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分，回答不正确得－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分，则这个同学回答这三个问题总得分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的所有可能取值是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36912" y="1829723"/>
            <a:ext cx="3595856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300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，－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100,100,300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51384" y="2924944"/>
            <a:ext cx="11089232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charset="-122"/>
                <a:cs typeface="Times New Roman" panose="02020603050405020304" pitchFamily="18" charset="0"/>
              </a:rPr>
              <a:t>∵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答对的个数可以取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0,1,2,3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，所对应的得分为－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300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100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,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100,300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可取－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300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100,100,300.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8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7368" y="891877"/>
            <a:ext cx="113772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某车间三天内每天生产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件某产品，其中第一天、第二天分别生产了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件次品、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件次品，而质检部门每天要在生产的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件产品中随机抽取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件进行检查，若发现有次品，则当天的产品不能通过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若厂内对车间生产的产品采用记分制，两天全不通过检查得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分，通过一天、两天分别得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分、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分，设该车间在这两天内得分为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，写出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的可能取值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8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9376" y="825093"/>
            <a:ext cx="112332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的可能取值为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0,1,2.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在两天检查中均发现了次品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在两天检查中有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天没有检查到次品，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天检查到了次品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在两天检查中没有发现次品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2449463"/>
            <a:ext cx="12192000" cy="1407556"/>
          </a:xfrm>
          <a:prstGeom prst="rect">
            <a:avLst/>
          </a:prstGeom>
          <a:solidFill>
            <a:schemeClr val="accent1">
              <a:lumMod val="75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334" y="2760826"/>
            <a:ext cx="11989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zh-CN" sz="4800" b="1" dirty="0">
                <a:solidFill>
                  <a:prstClr val="black"/>
                </a:solidFill>
                <a:latin typeface="微软雅黑" panose="020B0503020204020204" pitchFamily="34" charset="-122"/>
              </a:rPr>
              <a:t>一、随机变量的概念</a:t>
            </a:r>
            <a:endParaRPr lang="zh-CN" altLang="zh-CN" sz="4800" b="1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0" y="3645024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5328" y="188640"/>
            <a:ext cx="1124729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一个袋中装有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个白球和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个黑球，从中任取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个，其中所含白球的个数为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列表说明可能出现的结果与对应的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的值；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65328" y="2404483"/>
            <a:ext cx="11247295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551383" y="3215686"/>
          <a:ext cx="11161239" cy="1920240"/>
        </p:xfrm>
        <a:graphic>
          <a:graphicData uri="http://schemas.openxmlformats.org/drawingml/2006/table">
            <a:tbl>
              <a:tblPr/>
              <a:tblGrid>
                <a:gridCol w="1131797"/>
                <a:gridCol w="1676516"/>
                <a:gridCol w="2880320"/>
                <a:gridCol w="2952328"/>
                <a:gridCol w="252027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i="1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ξ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0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1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2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3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结果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取得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个黑球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取得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个白球，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个黑球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取得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个白球，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个黑球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取得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黑体" panose="02010609060101010101" charset="-122"/>
                          <a:cs typeface="Times New Roman" panose="02020603050405020304" pitchFamily="18" charset="0"/>
                        </a:rPr>
                        <a:t>个白球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9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5328" y="188640"/>
            <a:ext cx="1124729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若规定抽取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个球中，每抽到一个白球加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分，抽到黑球不加分，且最后不管结果都加上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求最终得分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η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的可能取值，并判定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η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的随机变量类型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65328" y="2404483"/>
            <a:ext cx="1124729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由题意可得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η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可能的取值为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0,1,2,3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所以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η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对应的各值是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6,5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6,5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6,5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η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的可能取值为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6,11,16,21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，显然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η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为离散型随机变量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38"/>
          <p:cNvSpPr txBox="1"/>
          <p:nvPr/>
        </p:nvSpPr>
        <p:spPr>
          <a:xfrm>
            <a:off x="1023764" y="168040"/>
            <a:ext cx="2524829" cy="572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综合运用</a:t>
            </a:r>
            <a:endParaRPr lang="en-US" altLang="zh-CN" sz="2400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1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1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24000"/>
                    </a14:imgEffect>
                    <a14:imgEffect>
                      <a14:colorTemperature colorTemp="112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rgbClr val="5B9BD5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3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4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5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1384" y="980728"/>
            <a:ext cx="110892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袋中装有大小和颜色均相同的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个乒乓球，分别标有数字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1,2,3,4,5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，现从中任意抽取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个，设两个球上的数字之积为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所有可能取值的个数是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A.6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B.7         C.10          D.25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3" name="TextBox 19"/>
          <p:cNvSpPr txBox="1"/>
          <p:nvPr/>
        </p:nvSpPr>
        <p:spPr>
          <a:xfrm>
            <a:off x="3053354" y="2918073"/>
            <a:ext cx="96120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51384" y="3861048"/>
            <a:ext cx="11089232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列出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所有可能取值：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2,3,4,5,6,8,10,12,15,20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3372" y="270793"/>
            <a:ext cx="113052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抛掷两枚骰子一次，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为第一枚骰子掷出的点数与第二枚骰子掷出的点数之差，则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的所有可能的取值为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A.0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b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B.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b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Z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C.1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b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baseline="300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*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D.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∈</a:t>
            </a:r>
            <a:r>
              <a:rPr lang="en-US" altLang="zh-CN" sz="2800" b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Z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43372" y="3279692"/>
            <a:ext cx="11305256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第一枚的最小值为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，第二枚的最大值为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，差为－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第一枚的最大值为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，第二枚的最小值为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，差为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故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的取值范围是－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，故选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D.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3908505" y="225821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9510" y="548680"/>
            <a:ext cx="1131298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在含有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件次品的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件产品中，任取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件，其中恰有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件次品，则随机变量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的最大值是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</a:t>
            </a:r>
            <a:r>
              <a:rPr lang="en-US" altLang="zh-CN" sz="2800" kern="100" dirty="0" err="1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en-US" altLang="zh-CN" sz="2800" i="1" kern="100" dirty="0" err="1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</a:t>
            </a:r>
            <a:r>
              <a:rPr lang="en-US" altLang="zh-CN" sz="2800" kern="100" dirty="0" err="1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C.min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kern="100" dirty="0" err="1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D.max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}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39510" y="3068960"/>
            <a:ext cx="11312981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在含有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件次品的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件产品中，任取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件，其中恰有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件次品，则随机变量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的最大值是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min{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M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}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，故选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C.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TextBox 19"/>
          <p:cNvSpPr txBox="1"/>
          <p:nvPr/>
        </p:nvSpPr>
        <p:spPr>
          <a:xfrm>
            <a:off x="3244062" y="188574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0414" y="476672"/>
            <a:ext cx="113022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一用户在打电话时忘记了最后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个号码，只记得最后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个数两两不同，且都大于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于是他随机拨最后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两两不同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，设他拨到正确号码所用的次数为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，随机变量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的可能值有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468743" y="2780928"/>
          <a:ext cx="10996613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224" name="文档" r:id="rId17" imgW="10996930" imgH="2103120" progId="Word.Document.12">
                  <p:embed/>
                </p:oleObj>
              </mc:Choice>
              <mc:Fallback>
                <p:oleObj name="文档" r:id="rId17" imgW="10996930" imgH="2103120" progId="Word.Document.12">
                  <p:embed/>
                  <p:pic>
                    <p:nvPicPr>
                      <p:cNvPr id="0" name="图片 86222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68743" y="2780928"/>
                        <a:ext cx="10996613" cy="210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6119024" y="189153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24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38"/>
          <p:cNvSpPr txBox="1"/>
          <p:nvPr/>
        </p:nvSpPr>
        <p:spPr>
          <a:xfrm>
            <a:off x="1023764" y="168040"/>
            <a:ext cx="2524829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24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拓广探究</a:t>
            </a:r>
            <a:endParaRPr lang="en-US" altLang="zh-CN" sz="2400" b="1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5" name="Picture 3" descr="C:\Users\Administrator\Desktop\微立体创业计划\005.png"/>
          <p:cNvPicPr>
            <a:picLocks noChangeAspect="1" noChangeArrowheads="1"/>
          </p:cNvPicPr>
          <p:nvPr/>
        </p:nvPicPr>
        <p:blipFill>
          <a:blip r:embed="rId1" cstate="email"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-24000"/>
                    </a14:imgEffect>
                    <a14:imgEffect>
                      <a14:colorTemperature colorTemp="112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61764" y="116632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Administrator\Desktop\微立体创业计划\004.png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rgbClr val="5B9BD5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14163" y="12600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1" name="Rectangle 2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2" name="Rectangle 21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9" name="Rectangle 21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2724" y="1009263"/>
            <a:ext cx="11199900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小王钱夹中只剩下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元、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元、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元和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元的人民币各一张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他决定随机抽出两张用来买晚餐，用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表示这两张金额之和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的可能取值为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0971" y="2252006"/>
            <a:ext cx="259506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6,11,15,21,25,30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8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9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0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1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2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9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1384" y="548680"/>
            <a:ext cx="1108923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的可能取值为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6,11,15,21,25,30.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其中，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6}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抽到的是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11}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抽到的是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15}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抽到的是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21}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抽到的是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25}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抽到的是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30}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抽到的是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元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5370" y="821611"/>
            <a:ext cx="113412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16.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在一个盒子中，放有标号分别为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的三张卡片，现从这个盒子中，有放回地先后抽得两张卡片的标号分别为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，记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|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2|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|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|.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写出随机变量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可能的取值，并说明随机变量</a:t>
            </a:r>
            <a:r>
              <a:rPr lang="en-US" altLang="zh-CN" sz="2800" i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所表示的随机试验的结果</a:t>
            </a: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1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56562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53589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3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5061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4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47643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446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6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041697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7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338724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8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635751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9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932778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0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27877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1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624772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2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970769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3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6316766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14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4" name="Rectangle 21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662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15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55" name="Rectangle 2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700876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16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5370" y="260648"/>
            <a:ext cx="11341260" cy="5827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因为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可能取的值为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1,2,3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所以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|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2|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1,0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|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|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，所以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所以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可能的取值为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0,1,2,3.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用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y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表示第一次抽到卡片号码为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，第二次抽得号码为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，则随机变量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取各值的意义为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0}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两次抽到卡片编号都是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，即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(2,2)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(1,1)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(2,1)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(2,3)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(3,3)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2}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(1,2)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(3,2)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{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3}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表示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(1,3)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(3,1)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1" name="返回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98" y="6327667"/>
            <a:ext cx="952502" cy="3992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20166" y="534016"/>
            <a:ext cx="112236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问题</a:t>
            </a:r>
            <a:r>
              <a:rPr lang="en-US" altLang="zh-CN" sz="2800" b="1" kern="100" dirty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下述现象有哪些共同特点？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某人在射击训练中，射击一次，命中的环数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中的某一个数；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抛掷一颗骰子，向上的点数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1,2,3,4,5,6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中的某一个数；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新生婴儿的性别，抽查的结果可能是男，也可能是女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如果将男婴用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表示，女婴用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表示，那么抽查的结果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Z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中的某个数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0166" y="4365104"/>
            <a:ext cx="11223676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提示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上述现象中的</a:t>
            </a:r>
            <a:r>
              <a:rPr lang="en-US" altLang="zh-CN" sz="2800" i="1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Z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，实际上是把每个随机试验的样本点都对应一个确定的实数，即在试验结果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样本点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与实数之间建立了一个对应关系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9F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82662" y="2060345"/>
            <a:ext cx="11209337" cy="222335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/>
          <a:lstStyle/>
          <a:p>
            <a:pPr algn="ctr"/>
            <a:endParaRPr lang="zh-CN" altLang="en-US" sz="5400">
              <a:solidFill>
                <a:srgbClr val="F5C131">
                  <a:lumMod val="20000"/>
                  <a:lumOff val="80000"/>
                </a:srgbClr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9044890" y="1799381"/>
            <a:ext cx="2298700" cy="5059363"/>
          </a:xfrm>
          <a:custGeom>
            <a:avLst/>
            <a:gdLst>
              <a:gd name="T0" fmla="*/ 1448 w 1448"/>
              <a:gd name="T1" fmla="*/ 0 h 3187"/>
              <a:gd name="T2" fmla="*/ 1323 w 1448"/>
              <a:gd name="T3" fmla="*/ 0 h 3187"/>
              <a:gd name="T4" fmla="*/ 0 w 1448"/>
              <a:gd name="T5" fmla="*/ 3187 h 3187"/>
              <a:gd name="T6" fmla="*/ 121 w 1448"/>
              <a:gd name="T7" fmla="*/ 3187 h 3187"/>
              <a:gd name="T8" fmla="*/ 1448 w 1448"/>
              <a:gd name="T9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8" h="3187">
                <a:moveTo>
                  <a:pt x="1448" y="0"/>
                </a:moveTo>
                <a:lnTo>
                  <a:pt x="1323" y="0"/>
                </a:lnTo>
                <a:lnTo>
                  <a:pt x="0" y="3187"/>
                </a:lnTo>
                <a:lnTo>
                  <a:pt x="121" y="3187"/>
                </a:lnTo>
                <a:lnTo>
                  <a:pt x="1448" y="0"/>
                </a:lnTo>
                <a:close/>
              </a:path>
            </a:pathLst>
          </a:custGeom>
          <a:solidFill>
            <a:srgbClr val="2BA1CB">
              <a:alpha val="7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7"/>
          <p:cNvSpPr/>
          <p:nvPr/>
        </p:nvSpPr>
        <p:spPr bwMode="auto">
          <a:xfrm>
            <a:off x="8886245" y="-9526"/>
            <a:ext cx="2298700" cy="5059363"/>
          </a:xfrm>
          <a:custGeom>
            <a:avLst/>
            <a:gdLst>
              <a:gd name="T0" fmla="*/ 1448 w 1448"/>
              <a:gd name="T1" fmla="*/ 0 h 3187"/>
              <a:gd name="T2" fmla="*/ 1323 w 1448"/>
              <a:gd name="T3" fmla="*/ 0 h 3187"/>
              <a:gd name="T4" fmla="*/ 0 w 1448"/>
              <a:gd name="T5" fmla="*/ 3187 h 3187"/>
              <a:gd name="T6" fmla="*/ 121 w 1448"/>
              <a:gd name="T7" fmla="*/ 3187 h 3187"/>
              <a:gd name="T8" fmla="*/ 1448 w 1448"/>
              <a:gd name="T9" fmla="*/ 0 h 3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8" h="3187">
                <a:moveTo>
                  <a:pt x="1448" y="0"/>
                </a:moveTo>
                <a:lnTo>
                  <a:pt x="1323" y="0"/>
                </a:lnTo>
                <a:lnTo>
                  <a:pt x="0" y="3187"/>
                </a:lnTo>
                <a:lnTo>
                  <a:pt x="121" y="3187"/>
                </a:lnTo>
                <a:lnTo>
                  <a:pt x="1448" y="0"/>
                </a:lnTo>
                <a:close/>
              </a:path>
            </a:pathLst>
          </a:cu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255955" y="2328244"/>
            <a:ext cx="4648455" cy="670088"/>
          </a:xfrm>
          <a:prstGeom prst="rect">
            <a:avLst/>
          </a:prstGeom>
        </p:spPr>
        <p:txBody>
          <a:bodyPr wrap="square" lIns="91410" tIns="45704" rIns="91410" bIns="45704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</a:rPr>
              <a:t>本课结束</a:t>
            </a:r>
            <a:endParaRPr lang="zh-CN" alt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标题 1"/>
          <p:cNvSpPr txBox="1"/>
          <p:nvPr/>
        </p:nvSpPr>
        <p:spPr>
          <a:xfrm>
            <a:off x="1847528" y="3092009"/>
            <a:ext cx="7465308" cy="913055"/>
          </a:xfrm>
          <a:prstGeom prst="rect">
            <a:avLst/>
          </a:prstGeom>
        </p:spPr>
        <p:txBody>
          <a:bodyPr vert="horz" lIns="91412" tIns="45707" rIns="91412" bIns="45707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 smtClean="0">
                <a:latin typeface="微软雅黑" panose="020B0503020204020204" pitchFamily="34" charset="-122"/>
              </a:rPr>
              <a:t>更多精彩内容请登录：</a:t>
            </a:r>
            <a:r>
              <a:rPr lang="en-US" altLang="zh-CN" sz="2700" b="1" dirty="0" smtClean="0">
                <a:latin typeface="微软雅黑" panose="020B0503020204020204" pitchFamily="34" charset="-122"/>
              </a:rPr>
              <a:t>www.xinjiaoyu.com</a:t>
            </a:r>
            <a:endParaRPr lang="zh-CN" altLang="en-US" sz="2700" b="1" dirty="0">
              <a:latin typeface="微软雅黑" panose="020B0503020204020204" pitchFamily="34" charset="-122"/>
            </a:endParaRPr>
          </a:p>
        </p:txBody>
      </p:sp>
      <p:sp>
        <p:nvSpPr>
          <p:cNvPr id="11" name="任意多边形 3"/>
          <p:cNvSpPr/>
          <p:nvPr/>
        </p:nvSpPr>
        <p:spPr>
          <a:xfrm>
            <a:off x="509901" y="395342"/>
            <a:ext cx="945521" cy="1046808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518979" y="404664"/>
            <a:ext cx="1919234" cy="534146"/>
            <a:chOff x="5232856" y="1918920"/>
            <a:chExt cx="1919234" cy="534146"/>
          </a:xfrm>
        </p:grpSpPr>
        <p:sp>
          <p:nvSpPr>
            <p:cNvPr id="8" name="任意多边形 7"/>
            <p:cNvSpPr/>
            <p:nvPr/>
          </p:nvSpPr>
          <p:spPr>
            <a:xfrm>
              <a:off x="5232856" y="1930157"/>
              <a:ext cx="240440" cy="469424"/>
            </a:xfrm>
            <a:custGeom>
              <a:avLst/>
              <a:gdLst>
                <a:gd name="connsiteX0" fmla="*/ 0 w 240440"/>
                <a:gd name="connsiteY0" fmla="*/ 0 h 469424"/>
                <a:gd name="connsiteX1" fmla="*/ 240440 w 240440"/>
                <a:gd name="connsiteY1" fmla="*/ 0 h 469424"/>
                <a:gd name="connsiteX2" fmla="*/ 240440 w 240440"/>
                <a:gd name="connsiteY2" fmla="*/ 469424 h 469424"/>
                <a:gd name="connsiteX3" fmla="*/ 157350 w 240440"/>
                <a:gd name="connsiteY3" fmla="*/ 469424 h 469424"/>
                <a:gd name="connsiteX4" fmla="*/ 157350 w 240440"/>
                <a:gd name="connsiteY4" fmla="*/ 77847 h 469424"/>
                <a:gd name="connsiteX5" fmla="*/ 141202 w 240440"/>
                <a:gd name="connsiteY5" fmla="*/ 77847 h 469424"/>
                <a:gd name="connsiteX6" fmla="*/ 141202 w 240440"/>
                <a:gd name="connsiteY6" fmla="*/ 77493 h 469424"/>
                <a:gd name="connsiteX7" fmla="*/ 103977 w 240440"/>
                <a:gd name="connsiteY7" fmla="*/ 77493 h 469424"/>
                <a:gd name="connsiteX8" fmla="*/ 103977 w 240440"/>
                <a:gd name="connsiteY8" fmla="*/ 77847 h 469424"/>
                <a:gd name="connsiteX9" fmla="*/ 85342 w 240440"/>
                <a:gd name="connsiteY9" fmla="*/ 77847 h 469424"/>
                <a:gd name="connsiteX10" fmla="*/ 85342 w 240440"/>
                <a:gd name="connsiteY10" fmla="*/ 469424 h 469424"/>
                <a:gd name="connsiteX11" fmla="*/ 0 w 240440"/>
                <a:gd name="connsiteY11" fmla="*/ 469424 h 469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0440" h="469424">
                  <a:moveTo>
                    <a:pt x="0" y="0"/>
                  </a:moveTo>
                  <a:lnTo>
                    <a:pt x="240440" y="0"/>
                  </a:lnTo>
                  <a:lnTo>
                    <a:pt x="240440" y="469424"/>
                  </a:lnTo>
                  <a:lnTo>
                    <a:pt x="157350" y="469424"/>
                  </a:lnTo>
                  <a:lnTo>
                    <a:pt x="157350" y="77847"/>
                  </a:lnTo>
                  <a:lnTo>
                    <a:pt x="141202" y="77847"/>
                  </a:lnTo>
                  <a:lnTo>
                    <a:pt x="141202" y="77493"/>
                  </a:lnTo>
                  <a:lnTo>
                    <a:pt x="103977" y="77493"/>
                  </a:lnTo>
                  <a:lnTo>
                    <a:pt x="103977" y="77847"/>
                  </a:lnTo>
                  <a:lnTo>
                    <a:pt x="85342" y="77847"/>
                  </a:lnTo>
                  <a:lnTo>
                    <a:pt x="85342" y="469424"/>
                  </a:lnTo>
                  <a:lnTo>
                    <a:pt x="0" y="469424"/>
                  </a:lnTo>
                  <a:close/>
                </a:path>
              </a:pathLst>
            </a:custGeom>
            <a:solidFill>
              <a:srgbClr val="0070C0"/>
            </a:solidFill>
            <a:ln w="25400" cap="flat" cmpd="sng" algn="ctr">
              <a:noFill/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508407" y="1927648"/>
              <a:ext cx="1610476" cy="46880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黑体" panose="02010609060101010101" charset="-122"/>
              </a:endParaRPr>
            </a:p>
          </p:txBody>
        </p:sp>
        <p:cxnSp>
          <p:nvCxnSpPr>
            <p:cNvPr id="10" name="肘形连接符 9"/>
            <p:cNvCxnSpPr/>
            <p:nvPr/>
          </p:nvCxnSpPr>
          <p:spPr>
            <a:xfrm>
              <a:off x="5352090" y="2030492"/>
              <a:ext cx="1800000" cy="422574"/>
            </a:xfrm>
            <a:prstGeom prst="bentConnector3">
              <a:avLst>
                <a:gd name="adj1" fmla="val 139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sp>
          <p:nvSpPr>
            <p:cNvPr id="13" name="矩形 12"/>
            <p:cNvSpPr/>
            <p:nvPr/>
          </p:nvSpPr>
          <p:spPr>
            <a:xfrm>
              <a:off x="5473296" y="1918920"/>
              <a:ext cx="1637886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200">
                <a:tabLst>
                  <a:tab pos="2070735" algn="l"/>
                </a:tabLst>
              </a:pPr>
              <a:r>
                <a:rPr lang="zh-CN" altLang="zh-CN" sz="2600" b="1" kern="0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知识梳理</a:t>
              </a:r>
              <a:endParaRPr lang="zh-CN" altLang="zh-CN" sz="2600" b="1" kern="0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576064" y="1258882"/>
            <a:ext cx="111365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定义：一般地，对于随机试验样本空间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Ω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都有唯一的实数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与之对应，则称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．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表示方法：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通常用大写英文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字母</a:t>
            </a:r>
            <a:r>
              <a:rPr lang="en-US" altLang="zh-CN" sz="2800" i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或小写希腊字母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η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等表示随机变量．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常用小写英文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字母</a:t>
            </a:r>
            <a:r>
              <a:rPr lang="en-US" altLang="zh-CN" sz="2800" i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加上适当下标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等表示随机变量的取值．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31036" y="1395358"/>
            <a:ext cx="22333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每个样本点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ω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25885" y="2043128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随机变量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295800" y="3305596"/>
            <a:ext cx="1523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，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，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Z</a:t>
            </a:r>
            <a:endParaRPr lang="zh-CN" altLang="en-US" sz="2800" i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953122" y="4554494"/>
            <a:ext cx="13596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z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76064" y="1258882"/>
            <a:ext cx="111365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注意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点：</a:t>
            </a:r>
            <a:endParaRPr lang="zh-CN" altLang="zh-CN" sz="1050" b="1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随机试验中，每个样本点都有唯一的一个实数与之对应，随机变量有如下特征：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取值依赖于样本点；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所有可能取值是明确的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43372" y="663300"/>
            <a:ext cx="11305256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判断下列各个量是否为随机变量，并说明理由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张已编好号码的卡片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号到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号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中任取一张，被抽出卡片的号数；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3372" y="2773895"/>
            <a:ext cx="11305256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</a:t>
            </a: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被抽取卡片的号数可能是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1,2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</a:rPr>
              <a:t>，出现哪种结果是随机的，是随机变量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charset="-122"/>
                <a:cs typeface="Courier New" panose="02070309020205020404" pitchFamily="49" charset="0"/>
              </a:rPr>
              <a:t>.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p="http://schemas.openxmlformats.org/presentationml/2006/main">
  <p:tag name="MH" val="20150816225314"/>
  <p:tag name="MH_LIBRARY" val="GRAPHIC"/>
  <p:tag name="MH_TYPE" val="SubTitle"/>
  <p:tag name="MH_ORDER" val="1"/>
</p:tagLst>
</file>

<file path=ppt/tags/tag2.xml><?xml version="1.0" encoding="utf-8"?>
<p:tagLst xmlns:p="http://schemas.openxmlformats.org/presentationml/2006/main">
  <p:tag name="MH" val="20150816225314"/>
  <p:tag name="MH_LIBRARY" val="GRAPHIC"/>
  <p:tag name="MH_TYPE" val="SubTitle"/>
  <p:tag name="MH_ORDER" val="1"/>
</p:tagLst>
</file>

<file path=ppt/tags/tag3.xml><?xml version="1.0" encoding="utf-8"?>
<p:tagLst xmlns:p="http://schemas.openxmlformats.org/presentationml/2006/main">
  <p:tag name="MH" val="20150816225314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1_Office 主题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7438</Words>
  <Application>WPS 演示</Application>
  <PresentationFormat>宽屏</PresentationFormat>
  <Paragraphs>1095</Paragraphs>
  <Slides>60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60</vt:i4>
      </vt:variant>
    </vt:vector>
  </HeadingPairs>
  <TitlesOfParts>
    <vt:vector size="81" baseType="lpstr">
      <vt:lpstr>Arial</vt:lpstr>
      <vt:lpstr>宋体</vt:lpstr>
      <vt:lpstr>Wingdings</vt:lpstr>
      <vt:lpstr>微软雅黑</vt:lpstr>
      <vt:lpstr>Times New Roman</vt:lpstr>
      <vt:lpstr>方正中等线简体</vt:lpstr>
      <vt:lpstr>Courier New</vt:lpstr>
      <vt:lpstr>明黑</vt:lpstr>
      <vt:lpstr>黑体</vt:lpstr>
      <vt:lpstr>Calibri</vt:lpstr>
      <vt:lpstr>Arial</vt:lpstr>
      <vt:lpstr>Arial Unicode MS</vt:lpstr>
      <vt:lpstr>Broadway</vt:lpstr>
      <vt:lpstr>细等线拼音字体</vt:lpstr>
      <vt:lpstr>楷体</vt:lpstr>
      <vt:lpstr>经典繁仿黑</vt:lpstr>
      <vt:lpstr>华文细黑</vt:lpstr>
      <vt:lpstr>1_Office 主题</vt:lpstr>
      <vt:lpstr>Word.Document.12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木鸟飞²⁰¹⁸</cp:lastModifiedBy>
  <cp:revision>1778</cp:revision>
  <dcterms:created xsi:type="dcterms:W3CDTF">2019-11-13T09:14:00Z</dcterms:created>
  <dcterms:modified xsi:type="dcterms:W3CDTF">2022-02-18T13:52:40Z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58B45936AA074923BD3C2CEAAE379008</vt:lpwstr>
  </property>
  <property fmtid="{D5CDD505-2E9C-101B-9397-08002B2CF9AE}" pid="3" name="KSOProductBuildVer">
    <vt:lpwstr>2052-11.1.0.11116</vt:lpwstr>
  </property>
</Properties>
</file>