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1"/>
  </p:handoutMasterIdLst>
  <p:sldIdLst>
    <p:sldId id="592" r:id="rId3"/>
    <p:sldId id="257" r:id="rId4"/>
    <p:sldId id="362" r:id="rId5"/>
    <p:sldId id="624" r:id="rId6"/>
    <p:sldId id="625" r:id="rId8"/>
    <p:sldId id="679" r:id="rId9"/>
    <p:sldId id="770" r:id="rId10"/>
    <p:sldId id="827" r:id="rId11"/>
    <p:sldId id="895" r:id="rId12"/>
    <p:sldId id="844" r:id="rId13"/>
    <p:sldId id="775" r:id="rId14"/>
    <p:sldId id="898" r:id="rId15"/>
    <p:sldId id="906" r:id="rId16"/>
    <p:sldId id="626" r:id="rId17"/>
    <p:sldId id="779" r:id="rId18"/>
    <p:sldId id="900" r:id="rId19"/>
    <p:sldId id="899" r:id="rId20"/>
    <p:sldId id="880" r:id="rId21"/>
    <p:sldId id="901" r:id="rId22"/>
    <p:sldId id="807" r:id="rId23"/>
    <p:sldId id="711" r:id="rId24"/>
    <p:sldId id="902" r:id="rId25"/>
    <p:sldId id="907" r:id="rId26"/>
    <p:sldId id="627" r:id="rId27"/>
    <p:sldId id="759" r:id="rId28"/>
    <p:sldId id="882" r:id="rId29"/>
    <p:sldId id="883" r:id="rId30"/>
    <p:sldId id="903" r:id="rId31"/>
    <p:sldId id="908" r:id="rId32"/>
    <p:sldId id="909" r:id="rId33"/>
    <p:sldId id="865" r:id="rId34"/>
    <p:sldId id="725" r:id="rId35"/>
    <p:sldId id="910" r:id="rId36"/>
    <p:sldId id="911" r:id="rId37"/>
    <p:sldId id="912" r:id="rId38"/>
    <p:sldId id="913" r:id="rId39"/>
    <p:sldId id="914" r:id="rId40"/>
    <p:sldId id="425" r:id="rId41"/>
    <p:sldId id="270" r:id="rId42"/>
    <p:sldId id="291" r:id="rId43"/>
    <p:sldId id="305" r:id="rId44"/>
    <p:sldId id="292" r:id="rId45"/>
    <p:sldId id="293" r:id="rId46"/>
    <p:sldId id="915" r:id="rId47"/>
    <p:sldId id="318" r:id="rId48"/>
    <p:sldId id="319" r:id="rId49"/>
    <p:sldId id="320" r:id="rId50"/>
    <p:sldId id="321" r:id="rId51"/>
    <p:sldId id="322" r:id="rId52"/>
    <p:sldId id="323" r:id="rId53"/>
    <p:sldId id="916" r:id="rId54"/>
    <p:sldId id="324" r:id="rId55"/>
    <p:sldId id="325" r:id="rId56"/>
    <p:sldId id="326" r:id="rId57"/>
    <p:sldId id="917" r:id="rId58"/>
    <p:sldId id="327" r:id="rId59"/>
    <p:sldId id="873" r:id="rId60"/>
    <p:sldId id="918" r:id="rId61"/>
    <p:sldId id="328" r:id="rId62"/>
    <p:sldId id="905" r:id="rId63"/>
    <p:sldId id="329" r:id="rId64"/>
    <p:sldId id="919" r:id="rId65"/>
    <p:sldId id="330" r:id="rId66"/>
    <p:sldId id="920" r:id="rId67"/>
    <p:sldId id="331" r:id="rId68"/>
    <p:sldId id="921" r:id="rId69"/>
    <p:sldId id="332" r:id="rId70"/>
    <p:sldId id="922" r:id="rId71"/>
    <p:sldId id="923" r:id="rId72"/>
    <p:sldId id="333" r:id="rId73"/>
    <p:sldId id="891" r:id="rId74"/>
    <p:sldId id="334" r:id="rId75"/>
    <p:sldId id="926" r:id="rId76"/>
    <p:sldId id="924" r:id="rId77"/>
    <p:sldId id="927" r:id="rId78"/>
    <p:sldId id="925" r:id="rId79"/>
    <p:sldId id="593" r:id="rId8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 varScale="1">
        <p:scale>
          <a:sx n="103" d="100"/>
          <a:sy n="103" d="100"/>
        </p:scale>
        <p:origin x="96" y="29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handoutMaster" Target="handoutMasters/handoutMaster1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.emf"/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3.emf"/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68.emf"/><Relationship Id="rId4" Type="http://schemas.openxmlformats.org/officeDocument/2006/relationships/image" Target="../media/image73.emf"/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80.emf"/><Relationship Id="rId4" Type="http://schemas.openxmlformats.org/officeDocument/2006/relationships/image" Target="../media/image79.emf"/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33.vml.rels><?xml version="1.0" encoding="UTF-8" standalone="yes"?>
<Relationships xmlns="http://schemas.openxmlformats.org/package/2006/relationships"><Relationship Id="rId4" Type="http://schemas.openxmlformats.org/officeDocument/2006/relationships/image" Target="../media/image95.emf"/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emf"/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1" Type="http://schemas.openxmlformats.org/officeDocument/2006/relationships/package" Target="../embeddings/Document3.docx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8.docx"/><Relationship Id="rId8" Type="http://schemas.openxmlformats.org/officeDocument/2006/relationships/image" Target="../media/image9.emf"/><Relationship Id="rId7" Type="http://schemas.openxmlformats.org/officeDocument/2006/relationships/package" Target="../embeddings/Document7.docx"/><Relationship Id="rId6" Type="http://schemas.openxmlformats.org/officeDocument/2006/relationships/image" Target="../media/image8.emf"/><Relationship Id="rId5" Type="http://schemas.openxmlformats.org/officeDocument/2006/relationships/package" Target="../embeddings/Document6.docx"/><Relationship Id="rId4" Type="http://schemas.openxmlformats.org/officeDocument/2006/relationships/image" Target="../media/image7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6.e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0.emf"/><Relationship Id="rId1" Type="http://schemas.openxmlformats.org/officeDocument/2006/relationships/package" Target="../embeddings/Document4.docx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4.png"/><Relationship Id="rId7" Type="http://schemas.openxmlformats.org/officeDocument/2006/relationships/slide" Target="slide4.xml"/><Relationship Id="rId6" Type="http://schemas.openxmlformats.org/officeDocument/2006/relationships/image" Target="../media/image13.emf"/><Relationship Id="rId5" Type="http://schemas.openxmlformats.org/officeDocument/2006/relationships/package" Target="../embeddings/Document11.docx"/><Relationship Id="rId4" Type="http://schemas.openxmlformats.org/officeDocument/2006/relationships/image" Target="../media/image12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1.emf"/><Relationship Id="rId10" Type="http://schemas.openxmlformats.org/officeDocument/2006/relationships/vmlDrawing" Target="../drawings/vmlDrawing4.vml"/><Relationship Id="rId1" Type="http://schemas.openxmlformats.org/officeDocument/2006/relationships/package" Target="../embeddings/Document9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emf"/><Relationship Id="rId3" Type="http://schemas.openxmlformats.org/officeDocument/2006/relationships/package" Target="../embeddings/Document13.docx"/><Relationship Id="rId2" Type="http://schemas.openxmlformats.org/officeDocument/2006/relationships/image" Target="../media/image15.emf"/><Relationship Id="rId1" Type="http://schemas.openxmlformats.org/officeDocument/2006/relationships/package" Target="../embeddings/Document12.docx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0.emf"/><Relationship Id="rId7" Type="http://schemas.openxmlformats.org/officeDocument/2006/relationships/package" Target="../embeddings/Document17.docx"/><Relationship Id="rId6" Type="http://schemas.openxmlformats.org/officeDocument/2006/relationships/image" Target="../media/image19.emf"/><Relationship Id="rId5" Type="http://schemas.openxmlformats.org/officeDocument/2006/relationships/package" Target="../embeddings/Document16.docx"/><Relationship Id="rId4" Type="http://schemas.openxmlformats.org/officeDocument/2006/relationships/image" Target="../media/image18.emf"/><Relationship Id="rId3" Type="http://schemas.openxmlformats.org/officeDocument/2006/relationships/package" Target="../embeddings/Document15.docx"/><Relationship Id="rId2" Type="http://schemas.openxmlformats.org/officeDocument/2006/relationships/image" Target="../media/image17.emf"/><Relationship Id="rId10" Type="http://schemas.openxmlformats.org/officeDocument/2006/relationships/vmlDrawing" Target="../drawings/vmlDrawing6.vml"/><Relationship Id="rId1" Type="http://schemas.openxmlformats.org/officeDocument/2006/relationships/package" Target="../embeddings/Document14.docx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2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1.emf"/><Relationship Id="rId1" Type="http://schemas.openxmlformats.org/officeDocument/2006/relationships/package" Target="../embeddings/Document18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26.emf"/><Relationship Id="rId7" Type="http://schemas.openxmlformats.org/officeDocument/2006/relationships/package" Target="../embeddings/Document23.docx"/><Relationship Id="rId6" Type="http://schemas.openxmlformats.org/officeDocument/2006/relationships/image" Target="../media/image25.emf"/><Relationship Id="rId5" Type="http://schemas.openxmlformats.org/officeDocument/2006/relationships/package" Target="../embeddings/Document22.docx"/><Relationship Id="rId4" Type="http://schemas.openxmlformats.org/officeDocument/2006/relationships/image" Target="../media/image24.emf"/><Relationship Id="rId3" Type="http://schemas.openxmlformats.org/officeDocument/2006/relationships/package" Target="../embeddings/Document21.docx"/><Relationship Id="rId2" Type="http://schemas.openxmlformats.org/officeDocument/2006/relationships/image" Target="../media/image23.emf"/><Relationship Id="rId10" Type="http://schemas.openxmlformats.org/officeDocument/2006/relationships/vmlDrawing" Target="../drawings/vmlDrawing8.vml"/><Relationship Id="rId1" Type="http://schemas.openxmlformats.org/officeDocument/2006/relationships/package" Target="../embeddings/Document20.docx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emf"/><Relationship Id="rId3" Type="http://schemas.openxmlformats.org/officeDocument/2006/relationships/package" Target="../embeddings/Document25.docx"/><Relationship Id="rId2" Type="http://schemas.openxmlformats.org/officeDocument/2006/relationships/image" Target="../media/image27.emf"/><Relationship Id="rId1" Type="http://schemas.openxmlformats.org/officeDocument/2006/relationships/package" Target="../embeddings/Document24.docx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9.docx"/><Relationship Id="rId8" Type="http://schemas.openxmlformats.org/officeDocument/2006/relationships/image" Target="../media/image31.emf"/><Relationship Id="rId7" Type="http://schemas.openxmlformats.org/officeDocument/2006/relationships/package" Target="../embeddings/Document28.docx"/><Relationship Id="rId6" Type="http://schemas.openxmlformats.org/officeDocument/2006/relationships/image" Target="../media/image30.emf"/><Relationship Id="rId5" Type="http://schemas.openxmlformats.org/officeDocument/2006/relationships/package" Target="../embeddings/Document27.docx"/><Relationship Id="rId4" Type="http://schemas.openxmlformats.org/officeDocument/2006/relationships/image" Target="../media/image29.emf"/><Relationship Id="rId3" Type="http://schemas.openxmlformats.org/officeDocument/2006/relationships/package" Target="../embeddings/Document26.docx"/><Relationship Id="rId2" Type="http://schemas.openxmlformats.org/officeDocument/2006/relationships/image" Target="../media/image14.png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2.emf"/><Relationship Id="rId1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emf"/><Relationship Id="rId1" Type="http://schemas.openxmlformats.org/officeDocument/2006/relationships/package" Target="../embeddings/Document30.docx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emf"/><Relationship Id="rId1" Type="http://schemas.openxmlformats.org/officeDocument/2006/relationships/package" Target="../embeddings/Document31.doc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6.docx"/><Relationship Id="rId8" Type="http://schemas.openxmlformats.org/officeDocument/2006/relationships/image" Target="../media/image38.emf"/><Relationship Id="rId7" Type="http://schemas.openxmlformats.org/officeDocument/2006/relationships/package" Target="../embeddings/Document35.docx"/><Relationship Id="rId6" Type="http://schemas.openxmlformats.org/officeDocument/2006/relationships/image" Target="../media/image37.emf"/><Relationship Id="rId5" Type="http://schemas.openxmlformats.org/officeDocument/2006/relationships/package" Target="../embeddings/Document34.docx"/><Relationship Id="rId4" Type="http://schemas.openxmlformats.org/officeDocument/2006/relationships/image" Target="../media/image36.emf"/><Relationship Id="rId3" Type="http://schemas.openxmlformats.org/officeDocument/2006/relationships/package" Target="../embeddings/Document33.docx"/><Relationship Id="rId2" Type="http://schemas.openxmlformats.org/officeDocument/2006/relationships/image" Target="../media/image35.emf"/><Relationship Id="rId12" Type="http://schemas.openxmlformats.org/officeDocument/2006/relationships/vmlDrawing" Target="../drawings/vmlDrawing13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9.emf"/><Relationship Id="rId1" Type="http://schemas.openxmlformats.org/officeDocument/2006/relationships/package" Target="../embeddings/Document32.docx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1.emf"/><Relationship Id="rId3" Type="http://schemas.openxmlformats.org/officeDocument/2006/relationships/package" Target="../embeddings/Document38.docx"/><Relationship Id="rId2" Type="http://schemas.openxmlformats.org/officeDocument/2006/relationships/image" Target="../media/image40.emf"/><Relationship Id="rId1" Type="http://schemas.openxmlformats.org/officeDocument/2006/relationships/package" Target="../embeddings/Document37.docx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2.emf"/><Relationship Id="rId1" Type="http://schemas.openxmlformats.org/officeDocument/2006/relationships/package" Target="../embeddings/Document39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4.xml"/><Relationship Id="rId6" Type="http://schemas.openxmlformats.org/officeDocument/2006/relationships/tags" Target="../tags/tag2.xml"/><Relationship Id="rId5" Type="http://schemas.openxmlformats.org/officeDocument/2006/relationships/slide" Target="slide14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45.xml"/><Relationship Id="rId10" Type="http://schemas.openxmlformats.org/officeDocument/2006/relationships/notesSlide" Target="../notesSlides/notesSlide1.xml"/><Relationship Id="rId1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2.docx"/><Relationship Id="rId8" Type="http://schemas.openxmlformats.org/officeDocument/2006/relationships/image" Target="../media/image44.emf"/><Relationship Id="rId7" Type="http://schemas.openxmlformats.org/officeDocument/2006/relationships/package" Target="../embeddings/Document41.docx"/><Relationship Id="rId6" Type="http://schemas.openxmlformats.org/officeDocument/2006/relationships/image" Target="../media/image43.emf"/><Relationship Id="rId5" Type="http://schemas.openxmlformats.org/officeDocument/2006/relationships/package" Target="../embeddings/Document40.docx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2" Type="http://schemas.openxmlformats.org/officeDocument/2006/relationships/vmlDrawing" Target="../drawings/vmlDrawing16.vml"/><Relationship Id="rId11" Type="http://schemas.openxmlformats.org/officeDocument/2006/relationships/slideLayout" Target="../slideLayouts/slideLayout16.xml"/><Relationship Id="rId10" Type="http://schemas.openxmlformats.org/officeDocument/2006/relationships/image" Target="../media/image45.emf"/><Relationship Id="rId1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5.docx"/><Relationship Id="rId8" Type="http://schemas.openxmlformats.org/officeDocument/2006/relationships/image" Target="../media/image47.emf"/><Relationship Id="rId7" Type="http://schemas.openxmlformats.org/officeDocument/2006/relationships/package" Target="../embeddings/Document44.docx"/><Relationship Id="rId6" Type="http://schemas.openxmlformats.org/officeDocument/2006/relationships/image" Target="../media/image46.emf"/><Relationship Id="rId5" Type="http://schemas.openxmlformats.org/officeDocument/2006/relationships/package" Target="../embeddings/Document43.docx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3" Type="http://schemas.openxmlformats.org/officeDocument/2006/relationships/notesSlide" Target="../notesSlides/notesSlide2.xml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48.emf"/><Relationship Id="rId1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0.emf"/><Relationship Id="rId7" Type="http://schemas.openxmlformats.org/officeDocument/2006/relationships/package" Target="../embeddings/Document47.docx"/><Relationship Id="rId6" Type="http://schemas.openxmlformats.org/officeDocument/2006/relationships/image" Target="../media/image49.emf"/><Relationship Id="rId5" Type="http://schemas.openxmlformats.org/officeDocument/2006/relationships/package" Target="../embeddings/Document46.docx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0" Type="http://schemas.openxmlformats.org/officeDocument/2006/relationships/vmlDrawing" Target="../drawings/vmlDrawing18.vml"/><Relationship Id="rId1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1.docx"/><Relationship Id="rId8" Type="http://schemas.openxmlformats.org/officeDocument/2006/relationships/image" Target="../media/image53.emf"/><Relationship Id="rId7" Type="http://schemas.openxmlformats.org/officeDocument/2006/relationships/package" Target="../embeddings/Document50.docx"/><Relationship Id="rId6" Type="http://schemas.openxmlformats.org/officeDocument/2006/relationships/image" Target="../media/image52.emf"/><Relationship Id="rId5" Type="http://schemas.openxmlformats.org/officeDocument/2006/relationships/package" Target="../embeddings/Document49.docx"/><Relationship Id="rId4" Type="http://schemas.openxmlformats.org/officeDocument/2006/relationships/image" Target="../media/image51.emf"/><Relationship Id="rId3" Type="http://schemas.openxmlformats.org/officeDocument/2006/relationships/package" Target="../embeddings/Document48.docx"/><Relationship Id="rId2" Type="http://schemas.openxmlformats.org/officeDocument/2006/relationships/image" Target="../media/image14.png"/><Relationship Id="rId18" Type="http://schemas.openxmlformats.org/officeDocument/2006/relationships/vmlDrawing" Target="../drawings/vmlDrawing19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55.emf"/><Relationship Id="rId15" Type="http://schemas.openxmlformats.org/officeDocument/2006/relationships/package" Target="../embeddings/Document52.docx"/><Relationship Id="rId14" Type="http://schemas.openxmlformats.org/officeDocument/2006/relationships/slide" Target="slide43.xml"/><Relationship Id="rId13" Type="http://schemas.openxmlformats.org/officeDocument/2006/relationships/slide" Target="slide42.xml"/><Relationship Id="rId12" Type="http://schemas.openxmlformats.org/officeDocument/2006/relationships/slide" Target="slide41.xml"/><Relationship Id="rId11" Type="http://schemas.openxmlformats.org/officeDocument/2006/relationships/slide" Target="slide40.xml"/><Relationship Id="rId10" Type="http://schemas.openxmlformats.org/officeDocument/2006/relationships/image" Target="../media/image54.emf"/><Relationship Id="rId1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52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6.xml"/><Relationship Id="rId3" Type="http://schemas.openxmlformats.org/officeDocument/2006/relationships/image" Target="../media/image58.png"/><Relationship Id="rId20" Type="http://schemas.openxmlformats.org/officeDocument/2006/relationships/slideLayout" Target="../slideLayouts/slideLayout15.xml"/><Relationship Id="rId2" Type="http://schemas.microsoft.com/office/2007/relationships/hdphoto" Target="../media/image57.wdp"/><Relationship Id="rId19" Type="http://schemas.openxmlformats.org/officeDocument/2006/relationships/slide" Target="slide72.xml"/><Relationship Id="rId18" Type="http://schemas.openxmlformats.org/officeDocument/2006/relationships/slide" Target="slide70.xml"/><Relationship Id="rId17" Type="http://schemas.openxmlformats.org/officeDocument/2006/relationships/slide" Target="slide67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1.xml"/><Relationship Id="rId13" Type="http://schemas.openxmlformats.org/officeDocument/2006/relationships/slide" Target="slide59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3.xml"/><Relationship Id="rId1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0" Type="http://schemas.openxmlformats.org/officeDocument/2006/relationships/vmlDrawing" Target="../drawings/vmlDrawing20.vml"/><Relationship Id="rId2" Type="http://schemas.openxmlformats.org/officeDocument/2006/relationships/slide" Target="slide47.xml"/><Relationship Id="rId19" Type="http://schemas.openxmlformats.org/officeDocument/2006/relationships/slideLayout" Target="../slideLayouts/slideLayout11.xml"/><Relationship Id="rId18" Type="http://schemas.openxmlformats.org/officeDocument/2006/relationships/image" Target="../media/image59.emf"/><Relationship Id="rId17" Type="http://schemas.openxmlformats.org/officeDocument/2006/relationships/package" Target="../embeddings/Document53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12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9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6" Type="http://schemas.openxmlformats.org/officeDocument/2006/relationships/vmlDrawing" Target="../drawings/vmlDrawing21.vml"/><Relationship Id="rId25" Type="http://schemas.openxmlformats.org/officeDocument/2006/relationships/slideLayout" Target="../slideLayouts/slideLayout9.xml"/><Relationship Id="rId24" Type="http://schemas.openxmlformats.org/officeDocument/2006/relationships/image" Target="../media/image63.emf"/><Relationship Id="rId23" Type="http://schemas.openxmlformats.org/officeDocument/2006/relationships/package" Target="../embeddings/Document57.docx"/><Relationship Id="rId22" Type="http://schemas.openxmlformats.org/officeDocument/2006/relationships/image" Target="../media/image62.emf"/><Relationship Id="rId21" Type="http://schemas.openxmlformats.org/officeDocument/2006/relationships/package" Target="../embeddings/Document56.docx"/><Relationship Id="rId20" Type="http://schemas.openxmlformats.org/officeDocument/2006/relationships/image" Target="../media/image61.emf"/><Relationship Id="rId2" Type="http://schemas.openxmlformats.org/officeDocument/2006/relationships/slide" Target="slide47.xml"/><Relationship Id="rId19" Type="http://schemas.openxmlformats.org/officeDocument/2006/relationships/package" Target="../embeddings/Document55.docx"/><Relationship Id="rId18" Type="http://schemas.openxmlformats.org/officeDocument/2006/relationships/image" Target="../media/image60.emf"/><Relationship Id="rId17" Type="http://schemas.openxmlformats.org/officeDocument/2006/relationships/package" Target="../embeddings/Document54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8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4" Type="http://schemas.openxmlformats.org/officeDocument/2006/relationships/vmlDrawing" Target="../drawings/vmlDrawing22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66.emf"/><Relationship Id="rId21" Type="http://schemas.openxmlformats.org/officeDocument/2006/relationships/package" Target="../embeddings/Document60.docx"/><Relationship Id="rId20" Type="http://schemas.openxmlformats.org/officeDocument/2006/relationships/image" Target="../media/image65.emf"/><Relationship Id="rId2" Type="http://schemas.openxmlformats.org/officeDocument/2006/relationships/slide" Target="slide47.xml"/><Relationship Id="rId19" Type="http://schemas.openxmlformats.org/officeDocument/2006/relationships/package" Target="../embeddings/Document59.docx"/><Relationship Id="rId18" Type="http://schemas.openxmlformats.org/officeDocument/2006/relationships/image" Target="../media/image64.emf"/><Relationship Id="rId17" Type="http://schemas.openxmlformats.org/officeDocument/2006/relationships/package" Target="../embeddings/Document58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0" Type="http://schemas.openxmlformats.org/officeDocument/2006/relationships/vmlDrawing" Target="../drawings/vmlDrawing23.vml"/><Relationship Id="rId2" Type="http://schemas.openxmlformats.org/officeDocument/2006/relationships/slide" Target="slide47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67.emf"/><Relationship Id="rId17" Type="http://schemas.openxmlformats.org/officeDocument/2006/relationships/package" Target="../embeddings/Document61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52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6.xml"/><Relationship Id="rId3" Type="http://schemas.openxmlformats.org/officeDocument/2006/relationships/image" Target="../media/image58.png"/><Relationship Id="rId20" Type="http://schemas.openxmlformats.org/officeDocument/2006/relationships/slideLayout" Target="../slideLayouts/slideLayout1.xml"/><Relationship Id="rId2" Type="http://schemas.microsoft.com/office/2007/relationships/hdphoto" Target="../media/image57.wdp"/><Relationship Id="rId19" Type="http://schemas.openxmlformats.org/officeDocument/2006/relationships/slide" Target="slide72.xml"/><Relationship Id="rId18" Type="http://schemas.openxmlformats.org/officeDocument/2006/relationships/slide" Target="slide70.xml"/><Relationship Id="rId17" Type="http://schemas.openxmlformats.org/officeDocument/2006/relationships/slide" Target="slide67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1.xml"/><Relationship Id="rId13" Type="http://schemas.openxmlformats.org/officeDocument/2006/relationships/slide" Target="slide59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3.xml"/><Relationship Id="rId1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2" Type="http://schemas.openxmlformats.org/officeDocument/2006/relationships/vmlDrawing" Target="../drawings/vmlDrawing24.v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69.emf"/><Relationship Id="rId2" Type="http://schemas.openxmlformats.org/officeDocument/2006/relationships/slide" Target="slide47.xml"/><Relationship Id="rId19" Type="http://schemas.openxmlformats.org/officeDocument/2006/relationships/package" Target="../embeddings/Document63.docx"/><Relationship Id="rId18" Type="http://schemas.openxmlformats.org/officeDocument/2006/relationships/image" Target="../media/image68.emf"/><Relationship Id="rId17" Type="http://schemas.openxmlformats.org/officeDocument/2006/relationships/package" Target="../embeddings/Document62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8" Type="http://schemas.openxmlformats.org/officeDocument/2006/relationships/vmlDrawing" Target="../drawings/vmlDrawing25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68.emf"/><Relationship Id="rId25" Type="http://schemas.openxmlformats.org/officeDocument/2006/relationships/package" Target="../embeddings/Document68.docx"/><Relationship Id="rId24" Type="http://schemas.openxmlformats.org/officeDocument/2006/relationships/image" Target="../media/image73.emf"/><Relationship Id="rId23" Type="http://schemas.openxmlformats.org/officeDocument/2006/relationships/package" Target="../embeddings/Document67.docx"/><Relationship Id="rId22" Type="http://schemas.openxmlformats.org/officeDocument/2006/relationships/image" Target="../media/image72.emf"/><Relationship Id="rId21" Type="http://schemas.openxmlformats.org/officeDocument/2006/relationships/package" Target="../embeddings/Document66.docx"/><Relationship Id="rId20" Type="http://schemas.openxmlformats.org/officeDocument/2006/relationships/image" Target="../media/image71.emf"/><Relationship Id="rId2" Type="http://schemas.openxmlformats.org/officeDocument/2006/relationships/slide" Target="slide47.xml"/><Relationship Id="rId19" Type="http://schemas.openxmlformats.org/officeDocument/2006/relationships/package" Target="../embeddings/Document65.docx"/><Relationship Id="rId18" Type="http://schemas.openxmlformats.org/officeDocument/2006/relationships/image" Target="../media/image70.emf"/><Relationship Id="rId17" Type="http://schemas.openxmlformats.org/officeDocument/2006/relationships/package" Target="../embeddings/Document64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2" Type="http://schemas.openxmlformats.org/officeDocument/2006/relationships/vmlDrawing" Target="../drawings/vmlDrawing26.v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75.emf"/><Relationship Id="rId2" Type="http://schemas.openxmlformats.org/officeDocument/2006/relationships/slide" Target="slide47.xml"/><Relationship Id="rId19" Type="http://schemas.openxmlformats.org/officeDocument/2006/relationships/package" Target="../embeddings/Document70.docx"/><Relationship Id="rId18" Type="http://schemas.openxmlformats.org/officeDocument/2006/relationships/image" Target="../media/image74.emf"/><Relationship Id="rId17" Type="http://schemas.openxmlformats.org/officeDocument/2006/relationships/package" Target="../embeddings/Document69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8" Type="http://schemas.openxmlformats.org/officeDocument/2006/relationships/vmlDrawing" Target="../drawings/vmlDrawing27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80.emf"/><Relationship Id="rId25" Type="http://schemas.openxmlformats.org/officeDocument/2006/relationships/package" Target="../embeddings/Document75.docx"/><Relationship Id="rId24" Type="http://schemas.openxmlformats.org/officeDocument/2006/relationships/image" Target="../media/image79.emf"/><Relationship Id="rId23" Type="http://schemas.openxmlformats.org/officeDocument/2006/relationships/package" Target="../embeddings/Document74.docx"/><Relationship Id="rId22" Type="http://schemas.openxmlformats.org/officeDocument/2006/relationships/image" Target="../media/image78.emf"/><Relationship Id="rId21" Type="http://schemas.openxmlformats.org/officeDocument/2006/relationships/package" Target="../embeddings/Document73.docx"/><Relationship Id="rId20" Type="http://schemas.openxmlformats.org/officeDocument/2006/relationships/image" Target="../media/image77.emf"/><Relationship Id="rId2" Type="http://schemas.openxmlformats.org/officeDocument/2006/relationships/slide" Target="slide47.xml"/><Relationship Id="rId19" Type="http://schemas.openxmlformats.org/officeDocument/2006/relationships/package" Target="../embeddings/Document72.docx"/><Relationship Id="rId18" Type="http://schemas.openxmlformats.org/officeDocument/2006/relationships/image" Target="../media/image76.emf"/><Relationship Id="rId17" Type="http://schemas.openxmlformats.org/officeDocument/2006/relationships/package" Target="../embeddings/Document71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2" Type="http://schemas.openxmlformats.org/officeDocument/2006/relationships/vmlDrawing" Target="../drawings/vmlDrawing28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2.emf"/><Relationship Id="rId2" Type="http://schemas.openxmlformats.org/officeDocument/2006/relationships/slide" Target="slide47.xml"/><Relationship Id="rId19" Type="http://schemas.openxmlformats.org/officeDocument/2006/relationships/package" Target="../embeddings/Document77.docx"/><Relationship Id="rId18" Type="http://schemas.openxmlformats.org/officeDocument/2006/relationships/image" Target="../media/image81.emf"/><Relationship Id="rId17" Type="http://schemas.openxmlformats.org/officeDocument/2006/relationships/package" Target="../embeddings/Document76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slide" Target="slide52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6.xml"/><Relationship Id="rId3" Type="http://schemas.openxmlformats.org/officeDocument/2006/relationships/image" Target="../media/image58.png"/><Relationship Id="rId23" Type="http://schemas.openxmlformats.org/officeDocument/2006/relationships/vmlDrawing" Target="../drawings/vmlDrawing29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83.emf"/><Relationship Id="rId20" Type="http://schemas.openxmlformats.org/officeDocument/2006/relationships/package" Target="../embeddings/Document78.docx"/><Relationship Id="rId2" Type="http://schemas.microsoft.com/office/2007/relationships/hdphoto" Target="../media/image57.wdp"/><Relationship Id="rId19" Type="http://schemas.openxmlformats.org/officeDocument/2006/relationships/slide" Target="slide72.xml"/><Relationship Id="rId18" Type="http://schemas.openxmlformats.org/officeDocument/2006/relationships/slide" Target="slide70.xml"/><Relationship Id="rId17" Type="http://schemas.openxmlformats.org/officeDocument/2006/relationships/slide" Target="slide67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1.xml"/><Relationship Id="rId13" Type="http://schemas.openxmlformats.org/officeDocument/2006/relationships/slide" Target="slide59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3.xml"/><Relationship Id="rId1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2" Type="http://schemas.openxmlformats.org/officeDocument/2006/relationships/vmlDrawing" Target="../drawings/vmlDrawing30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5.emf"/><Relationship Id="rId2" Type="http://schemas.openxmlformats.org/officeDocument/2006/relationships/slide" Target="slide47.xml"/><Relationship Id="rId19" Type="http://schemas.openxmlformats.org/officeDocument/2006/relationships/package" Target="../embeddings/Document80.docx"/><Relationship Id="rId18" Type="http://schemas.openxmlformats.org/officeDocument/2006/relationships/image" Target="../media/image84.emf"/><Relationship Id="rId17" Type="http://schemas.openxmlformats.org/officeDocument/2006/relationships/package" Target="../embeddings/Document79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" Target="slide54.xml"/><Relationship Id="rId8" Type="http://schemas.openxmlformats.org/officeDocument/2006/relationships/slide" Target="slide53.xml"/><Relationship Id="rId7" Type="http://schemas.openxmlformats.org/officeDocument/2006/relationships/slide" Target="slide52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48.xml"/><Relationship Id="rId3" Type="http://schemas.openxmlformats.org/officeDocument/2006/relationships/slide" Target="slide47.xml"/><Relationship Id="rId2" Type="http://schemas.openxmlformats.org/officeDocument/2006/relationships/slide" Target="slide46.xml"/><Relationship Id="rId18" Type="http://schemas.openxmlformats.org/officeDocument/2006/relationships/slideLayout" Target="../slideLayouts/slideLayout1.xml"/><Relationship Id="rId17" Type="http://schemas.openxmlformats.org/officeDocument/2006/relationships/slide" Target="slide72.xml"/><Relationship Id="rId16" Type="http://schemas.openxmlformats.org/officeDocument/2006/relationships/slide" Target="slide70.xml"/><Relationship Id="rId15" Type="http://schemas.openxmlformats.org/officeDocument/2006/relationships/slide" Target="slide67.xml"/><Relationship Id="rId14" Type="http://schemas.openxmlformats.org/officeDocument/2006/relationships/slide" Target="slide65.xml"/><Relationship Id="rId13" Type="http://schemas.openxmlformats.org/officeDocument/2006/relationships/slide" Target="slide63.xml"/><Relationship Id="rId12" Type="http://schemas.openxmlformats.org/officeDocument/2006/relationships/slide" Target="slide61.xml"/><Relationship Id="rId11" Type="http://schemas.openxmlformats.org/officeDocument/2006/relationships/slide" Target="slide59.xml"/><Relationship Id="rId10" Type="http://schemas.openxmlformats.org/officeDocument/2006/relationships/slide" Target="slide56.xml"/><Relationship Id="rId1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3" Type="http://schemas.openxmlformats.org/officeDocument/2006/relationships/vmlDrawing" Target="../drawings/vmlDrawing31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86.png"/><Relationship Id="rId20" Type="http://schemas.openxmlformats.org/officeDocument/2006/relationships/image" Target="../media/image88.emf"/><Relationship Id="rId2" Type="http://schemas.openxmlformats.org/officeDocument/2006/relationships/slide" Target="slide47.xml"/><Relationship Id="rId19" Type="http://schemas.openxmlformats.org/officeDocument/2006/relationships/package" Target="../embeddings/Document82.docx"/><Relationship Id="rId18" Type="http://schemas.openxmlformats.org/officeDocument/2006/relationships/image" Target="../media/image87.emf"/><Relationship Id="rId17" Type="http://schemas.openxmlformats.org/officeDocument/2006/relationships/package" Target="../embeddings/Document81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" Type="http://schemas.openxmlformats.org/officeDocument/2006/relationships/slide" Target="slide47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4" Type="http://schemas.openxmlformats.org/officeDocument/2006/relationships/vmlDrawing" Target="../drawings/vmlDrawing32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91.emf"/><Relationship Id="rId21" Type="http://schemas.openxmlformats.org/officeDocument/2006/relationships/package" Target="../embeddings/Document85.docx"/><Relationship Id="rId20" Type="http://schemas.openxmlformats.org/officeDocument/2006/relationships/image" Target="../media/image90.emf"/><Relationship Id="rId2" Type="http://schemas.openxmlformats.org/officeDocument/2006/relationships/slide" Target="slide47.xml"/><Relationship Id="rId19" Type="http://schemas.openxmlformats.org/officeDocument/2006/relationships/package" Target="../embeddings/Document84.docx"/><Relationship Id="rId18" Type="http://schemas.openxmlformats.org/officeDocument/2006/relationships/image" Target="../media/image89.emf"/><Relationship Id="rId17" Type="http://schemas.openxmlformats.org/officeDocument/2006/relationships/package" Target="../embeddings/Document83.docx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slide" Target="slide56.xml"/><Relationship Id="rId8" Type="http://schemas.openxmlformats.org/officeDocument/2006/relationships/slide" Target="slide54.xml"/><Relationship Id="rId7" Type="http://schemas.openxmlformats.org/officeDocument/2006/relationships/slide" Target="slide53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9.xml"/><Relationship Id="rId3" Type="http://schemas.openxmlformats.org/officeDocument/2006/relationships/slide" Target="slide48.xml"/><Relationship Id="rId28" Type="http://schemas.openxmlformats.org/officeDocument/2006/relationships/vmlDrawing" Target="../drawings/vmlDrawing33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95.emf"/><Relationship Id="rId25" Type="http://schemas.openxmlformats.org/officeDocument/2006/relationships/package" Target="../embeddings/Document89.docx"/><Relationship Id="rId24" Type="http://schemas.openxmlformats.org/officeDocument/2006/relationships/image" Target="../media/image94.emf"/><Relationship Id="rId23" Type="http://schemas.openxmlformats.org/officeDocument/2006/relationships/package" Target="../embeddings/Document88.docx"/><Relationship Id="rId22" Type="http://schemas.openxmlformats.org/officeDocument/2006/relationships/image" Target="../media/image93.emf"/><Relationship Id="rId21" Type="http://schemas.openxmlformats.org/officeDocument/2006/relationships/package" Target="../embeddings/Document87.docx"/><Relationship Id="rId20" Type="http://schemas.openxmlformats.org/officeDocument/2006/relationships/image" Target="../media/image92.emf"/><Relationship Id="rId2" Type="http://schemas.openxmlformats.org/officeDocument/2006/relationships/slide" Target="slide47.xml"/><Relationship Id="rId19" Type="http://schemas.openxmlformats.org/officeDocument/2006/relationships/package" Target="../embeddings/Document86.docx"/><Relationship Id="rId18" Type="http://schemas.openxmlformats.org/officeDocument/2006/relationships/image" Target="../media/image14.png"/><Relationship Id="rId17" Type="http://schemas.openxmlformats.org/officeDocument/2006/relationships/slide" Target="slide4.xml"/><Relationship Id="rId16" Type="http://schemas.openxmlformats.org/officeDocument/2006/relationships/slide" Target="slide72.xml"/><Relationship Id="rId15" Type="http://schemas.openxmlformats.org/officeDocument/2006/relationships/slide" Target="slide70.xml"/><Relationship Id="rId14" Type="http://schemas.openxmlformats.org/officeDocument/2006/relationships/slide" Target="slide67.xml"/><Relationship Id="rId13" Type="http://schemas.openxmlformats.org/officeDocument/2006/relationships/slide" Target="slide65.xml"/><Relationship Id="rId12" Type="http://schemas.openxmlformats.org/officeDocument/2006/relationships/slide" Target="slide63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slide" Target="slide4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离散型随机变量的均值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8.2.2</a:t>
            </a:r>
            <a:r>
              <a:rPr lang="zh-CN" altLang="zh-CN" sz="2400" dirty="0"/>
              <a:t>　离散型随机变量的数字特征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的均值关键是写出概率分布，一般分为四步：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的可能取值；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写出概率分布；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的计算公式计算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620688"/>
            <a:ext cx="11197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spc="-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spc="-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某卫视综艺节目中有一个环节叫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超级猜猜猜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，规则如下：在这一环节中嘉宾需要猜三道题目，若三道题目中猜对一道题目可得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分，若猜对两道题目可得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分，要是三道题目完全猜对可得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分，若三道题目全部猜错，则扣掉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如果嘉宾猜对这三道题目的概率分别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且三道题目之间相互独立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求某嘉宾在该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环节中所得分数的概率分布与均值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23541" y="3098436"/>
          <a:ext cx="17954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16" name="文档" r:id="rId1" imgW="1805940" imgH="1044575" progId="Word.Document.12">
                  <p:embed/>
                </p:oleObj>
              </mc:Choice>
              <mc:Fallback>
                <p:oleObj name="文档" r:id="rId1" imgW="1805940" imgH="1044575" progId="Word.Document.12">
                  <p:embed/>
                  <p:pic>
                    <p:nvPicPr>
                      <p:cNvPr id="0" name="图片 8745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3541" y="3098436"/>
                        <a:ext cx="1795462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253615"/>
            <a:ext cx="111977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根据题意，设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该嘉宾所得分数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4,1,3,6.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4613" y="1628800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13" name="文档" r:id="rId1" imgW="8171815" imgH="1115695" progId="Word.Document.12">
                  <p:embed/>
                </p:oleObj>
              </mc:Choice>
              <mc:Fallback>
                <p:oleObj name="文档" r:id="rId1" imgW="8171815" imgH="1115695" progId="Word.Document.12">
                  <p:embed/>
                  <p:pic>
                    <p:nvPicPr>
                      <p:cNvPr id="0" name="图片 8756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613" y="1628800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4613" y="2636912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14" name="文档" r:id="rId3" imgW="8171815" imgH="1115695" progId="Word.Document.12">
                  <p:embed/>
                </p:oleObj>
              </mc:Choice>
              <mc:Fallback>
                <p:oleObj name="文档" r:id="rId3" imgW="8171815" imgH="1115695" progId="Word.Document.12">
                  <p:embed/>
                  <p:pic>
                    <p:nvPicPr>
                      <p:cNvPr id="0" name="图片 8756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13" y="2636912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44613" y="3573016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15" name="文档" r:id="rId5" imgW="8171815" imgH="1115695" progId="Word.Document.12">
                  <p:embed/>
                </p:oleObj>
              </mc:Choice>
              <mc:Fallback>
                <p:oleObj name="文档" r:id="rId5" imgW="8171815" imgH="1115695" progId="Word.Document.12">
                  <p:embed/>
                  <p:pic>
                    <p:nvPicPr>
                      <p:cNvPr id="0" name="图片 8756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13" y="3573016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4613" y="4578023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16" name="文档" r:id="rId7" imgW="8171815" imgH="1115695" progId="Word.Document.12">
                  <p:embed/>
                </p:oleObj>
              </mc:Choice>
              <mc:Fallback>
                <p:oleObj name="文档" r:id="rId7" imgW="8171815" imgH="1115695" progId="Word.Document.12">
                  <p:embed/>
                  <p:pic>
                    <p:nvPicPr>
                      <p:cNvPr id="0" name="图片 8756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613" y="4578023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44613" y="5548466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17" name="文档" r:id="rId9" imgW="8171815" imgH="1115695" progId="Word.Document.12">
                  <p:embed/>
                </p:oleObj>
              </mc:Choice>
              <mc:Fallback>
                <p:oleObj name="文档" r:id="rId9" imgW="8171815" imgH="1115695" progId="Word.Document.12">
                  <p:embed/>
                  <p:pic>
                    <p:nvPicPr>
                      <p:cNvPr id="0" name="图片 8756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613" y="5548466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556792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4613" y="548680"/>
          <a:ext cx="81565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03" name="文档" r:id="rId1" imgW="8171815" imgH="1115695" progId="Word.Document.12">
                  <p:embed/>
                </p:oleObj>
              </mc:Choice>
              <mc:Fallback>
                <p:oleObj name="文档" r:id="rId1" imgW="8171815" imgH="1115695" progId="Word.Document.12">
                  <p:embed/>
                  <p:pic>
                    <p:nvPicPr>
                      <p:cNvPr id="0" name="图片 8766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613" y="548680"/>
                        <a:ext cx="8156575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6059" y="2348880"/>
          <a:ext cx="5727700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04" name="文档" r:id="rId3" imgW="5738495" imgH="1996440" progId="Word.Document.12">
                  <p:embed/>
                </p:oleObj>
              </mc:Choice>
              <mc:Fallback>
                <p:oleObj name="文档" r:id="rId3" imgW="5738495" imgH="1996440" progId="Word.Document.12">
                  <p:embed/>
                  <p:pic>
                    <p:nvPicPr>
                      <p:cNvPr id="0" name="图片 8766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059" y="2348880"/>
                        <a:ext cx="5727700" cy="199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42925" y="4338638"/>
          <a:ext cx="81121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05" name="文档" r:id="rId5" imgW="8171815" imgH="1115695" progId="Word.Document.12">
                  <p:embed/>
                </p:oleObj>
              </mc:Choice>
              <mc:Fallback>
                <p:oleObj name="文档" r:id="rId5" imgW="8171815" imgH="1115695" progId="Word.Document.12">
                  <p:embed/>
                  <p:pic>
                    <p:nvPicPr>
                      <p:cNvPr id="0" name="图片 8766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4338638"/>
                        <a:ext cx="811212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二、离散型随机变量均值的性质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73976"/>
            <a:ext cx="1116124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都是一离散型随机变量，且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是常数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有怎样的关系？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380" y="1484784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的分布列为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23393" y="2204864"/>
          <a:ext cx="7258862" cy="1920240"/>
        </p:xfrm>
        <a:graphic>
          <a:graphicData uri="http://schemas.openxmlformats.org/drawingml/2006/table">
            <a:tbl>
              <a:tblPr/>
              <a:tblGrid>
                <a:gridCol w="677373"/>
                <a:gridCol w="1264430"/>
                <a:gridCol w="1264430"/>
                <a:gridCol w="781883"/>
                <a:gridCol w="1224433"/>
                <a:gridCol w="781883"/>
                <a:gridCol w="12644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i="1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i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i="1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Y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en-US" sz="2800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en-US" sz="2800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en-US" sz="2800" i="1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zh-CN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en-US" sz="2800" i="1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i="1" kern="10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i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i="1" kern="100" baseline="-250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15380" y="4365104"/>
            <a:ext cx="1116124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于是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ax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ax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253659"/>
            <a:ext cx="1113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离散型随机变量的均值的性质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均是常数，则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也是随机变量，且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i="1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3272" y="2635515"/>
            <a:ext cx="1582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630447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380" y="4031182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1556792"/>
          <a:ext cx="630237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33" name="文档" r:id="rId1" imgW="6294120" imgH="2106295" progId="Word.Document.12">
                  <p:embed/>
                </p:oleObj>
              </mc:Choice>
              <mc:Fallback>
                <p:oleObj name="文档" r:id="rId1" imgW="6294120" imgH="2106295" progId="Word.Document.12">
                  <p:embed/>
                  <p:pic>
                    <p:nvPicPr>
                      <p:cNvPr id="0" name="图片 8786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1556792"/>
                        <a:ext cx="6302375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151784" y="3738289"/>
          <a:ext cx="900113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34" name="文档" r:id="rId3" imgW="900430" imgH="1060450" progId="Word.Document.12">
                  <p:embed/>
                </p:oleObj>
              </mc:Choice>
              <mc:Fallback>
                <p:oleObj name="文档" r:id="rId3" imgW="900430" imgH="1060450" progId="Word.Document.12">
                  <p:embed/>
                  <p:pic>
                    <p:nvPicPr>
                      <p:cNvPr id="0" name="图片 8786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1784" y="3738289"/>
                        <a:ext cx="900113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404664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由随机变量概率分布的性质，得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9594" y="1230834"/>
          <a:ext cx="46863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96" name="文档" r:id="rId1" imgW="4679950" imgH="1261110" progId="Word.Document.12">
                  <p:embed/>
                </p:oleObj>
              </mc:Choice>
              <mc:Fallback>
                <p:oleObj name="文档" r:id="rId1" imgW="4679950" imgH="1261110" progId="Word.Document.12">
                  <p:embed/>
                  <p:pic>
                    <p:nvPicPr>
                      <p:cNvPr id="0" name="图片 8796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9594" y="1230834"/>
                        <a:ext cx="4686300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9594" y="2204864"/>
          <a:ext cx="46863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97" name="文档" r:id="rId3" imgW="4679950" imgH="1261110" progId="Word.Document.12">
                  <p:embed/>
                </p:oleObj>
              </mc:Choice>
              <mc:Fallback>
                <p:oleObj name="文档" r:id="rId3" imgW="4679950" imgH="1261110" progId="Word.Document.12">
                  <p:embed/>
                  <p:pic>
                    <p:nvPicPr>
                      <p:cNvPr id="0" name="图片 8796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594" y="2204864"/>
                        <a:ext cx="4686300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3563" y="3168650"/>
          <a:ext cx="1104741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98" name="文档" r:id="rId5" imgW="11312525" imgH="1245235" progId="Word.Document.12">
                  <p:embed/>
                </p:oleObj>
              </mc:Choice>
              <mc:Fallback>
                <p:oleObj name="文档" r:id="rId5" imgW="11312525" imgH="1245235" progId="Word.Document.12">
                  <p:embed/>
                  <p:pic>
                    <p:nvPicPr>
                      <p:cNvPr id="0" name="图片 8796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63" y="3168650"/>
                        <a:ext cx="11047412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15380" y="4142680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63563" y="4955247"/>
          <a:ext cx="1104741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99" name="文档" r:id="rId7" imgW="11312525" imgH="1245235" progId="Word.Document.12">
                  <p:embed/>
                </p:oleObj>
              </mc:Choice>
              <mc:Fallback>
                <p:oleObj name="文档" r:id="rId7" imgW="11312525" imgH="1245235" progId="Word.Document.12">
                  <p:embed/>
                  <p:pic>
                    <p:nvPicPr>
                      <p:cNvPr id="0" name="图片 8796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563" y="4955247"/>
                        <a:ext cx="11047412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9594" y="919609"/>
          <a:ext cx="110728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1" name="文档" r:id="rId1" imgW="11073130" imgH="1019810" progId="Word.Document.12">
                  <p:embed/>
                </p:oleObj>
              </mc:Choice>
              <mc:Fallback>
                <p:oleObj name="文档" r:id="rId1" imgW="11073130" imgH="1019810" progId="Word.Document.12">
                  <p:embed/>
                  <p:pic>
                    <p:nvPicPr>
                      <p:cNvPr id="0" name="图片 8806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9594" y="919609"/>
                        <a:ext cx="11072813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3563" y="2489771"/>
          <a:ext cx="109934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2" name="文档" r:id="rId3" imgW="11073130" imgH="1019810" progId="Word.Document.12">
                  <p:embed/>
                </p:oleObj>
              </mc:Choice>
              <mc:Fallback>
                <p:oleObj name="文档" r:id="rId3" imgW="11073130" imgH="1019810" progId="Word.Document.12">
                  <p:embed/>
                  <p:pic>
                    <p:nvPicPr>
                      <p:cNvPr id="0" name="图片 8806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2489771"/>
                        <a:ext cx="109934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通过实例理解离散型随机变量均值的概念，能计算简单离散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型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会利用离散型随机变量的均值，反映离散型随机变量的取值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，解决一些相关的实际问题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求线性关系的随机变量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定义法：先列出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的概率分布，再求均值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性质法：直接套用公式，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，求解即可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21568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-125151" y="938411"/>
          <a:ext cx="606583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1" name="文档" r:id="rId1" imgW="6066790" imgH="1917065" progId="Word.Document.12">
                  <p:embed/>
                </p:oleObj>
              </mc:Choice>
              <mc:Fallback>
                <p:oleObj name="文档" r:id="rId1" imgW="6066790" imgH="1917065" progId="Word.Document.12">
                  <p:embed/>
                  <p:pic>
                    <p:nvPicPr>
                      <p:cNvPr id="0" name="图片 8817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25151" y="938411"/>
                        <a:ext cx="6065838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07368" y="2698287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又设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0751" y="3490375"/>
          <a:ext cx="8156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2" name="文档" r:id="rId3" imgW="8171815" imgH="1223010" progId="Word.Document.12">
                  <p:embed/>
                </p:oleObj>
              </mc:Choice>
              <mc:Fallback>
                <p:oleObj name="文档" r:id="rId3" imgW="8171815" imgH="1223010" progId="Word.Document.12">
                  <p:embed/>
                  <p:pic>
                    <p:nvPicPr>
                      <p:cNvPr id="0" name="图片 88175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751" y="3490375"/>
                        <a:ext cx="81565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5015880" y="37075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0751" y="4678710"/>
          <a:ext cx="81565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3" name="文档" r:id="rId5" imgW="8171815" imgH="1201420" progId="Word.Document.12">
                  <p:embed/>
                </p:oleObj>
              </mc:Choice>
              <mc:Fallback>
                <p:oleObj name="文档" r:id="rId5" imgW="8171815" imgH="1201420" progId="Word.Document.12">
                  <p:embed/>
                  <p:pic>
                    <p:nvPicPr>
                      <p:cNvPr id="0" name="图片 8817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751" y="4678710"/>
                        <a:ext cx="8156575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0751" y="5591125"/>
          <a:ext cx="81565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4" name="文档" r:id="rId7" imgW="8171815" imgH="1201420" progId="Word.Document.12">
                  <p:embed/>
                </p:oleObj>
              </mc:Choice>
              <mc:Fallback>
                <p:oleObj name="文档" r:id="rId7" imgW="8171815" imgH="1201420" progId="Word.Document.12">
                  <p:embed/>
                  <p:pic>
                    <p:nvPicPr>
                      <p:cNvPr id="0" name="图片 8817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751" y="5591125"/>
                        <a:ext cx="8156575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620688"/>
            <a:ext cx="11233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的概率分布如下表，则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-456728" y="2060848"/>
          <a:ext cx="6819900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8" name="文档" r:id="rId1" imgW="6810375" imgH="2063115" progId="Word.Document.12">
                  <p:embed/>
                </p:oleObj>
              </mc:Choice>
              <mc:Fallback>
                <p:oleObj name="文档" r:id="rId1" imgW="6810375" imgH="2063115" progId="Word.Document.12">
                  <p:embed/>
                  <p:pic>
                    <p:nvPicPr>
                      <p:cNvPr id="0" name="图片 8827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456728" y="2060848"/>
                        <a:ext cx="6819900" cy="206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83283" y="4154016"/>
          <a:ext cx="8156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9" name="文档" r:id="rId3" imgW="8171815" imgH="1223010" progId="Word.Document.12">
                  <p:embed/>
                </p:oleObj>
              </mc:Choice>
              <mc:Fallback>
                <p:oleObj name="文档" r:id="rId3" imgW="8171815" imgH="1223010" progId="Word.Document.12">
                  <p:embed/>
                  <p:pic>
                    <p:nvPicPr>
                      <p:cNvPr id="0" name="图片 8827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3283" y="4154016"/>
                        <a:ext cx="81565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9"/>
          <p:cNvSpPr txBox="1"/>
          <p:nvPr/>
        </p:nvSpPr>
        <p:spPr>
          <a:xfrm>
            <a:off x="335360" y="437120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376" y="620688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84200" y="2018316"/>
          <a:ext cx="8985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91" name="文档" r:id="rId3" imgW="9152890" imgH="1220470" progId="Word.Document.12">
                  <p:embed/>
                </p:oleObj>
              </mc:Choice>
              <mc:Fallback>
                <p:oleObj name="文档" r:id="rId3" imgW="9152890" imgH="1220470" progId="Word.Document.12">
                  <p:embed/>
                  <p:pic>
                    <p:nvPicPr>
                      <p:cNvPr id="0" name="图片 8837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2018316"/>
                        <a:ext cx="89852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84200" y="2935140"/>
          <a:ext cx="8985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92" name="文档" r:id="rId5" imgW="9152890" imgH="1220470" progId="Word.Document.12">
                  <p:embed/>
                </p:oleObj>
              </mc:Choice>
              <mc:Fallback>
                <p:oleObj name="文档" r:id="rId5" imgW="9152890" imgH="1220470" progId="Word.Document.12">
                  <p:embed/>
                  <p:pic>
                    <p:nvPicPr>
                      <p:cNvPr id="0" name="图片 8837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200" y="2935140"/>
                        <a:ext cx="89852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84200" y="3933056"/>
          <a:ext cx="8985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93" name="文档" r:id="rId7" imgW="9152890" imgH="1220470" progId="Word.Document.12">
                  <p:embed/>
                </p:oleObj>
              </mc:Choice>
              <mc:Fallback>
                <p:oleObj name="文档" r:id="rId7" imgW="9152890" imgH="1220470" progId="Word.Document.12">
                  <p:embed/>
                  <p:pic>
                    <p:nvPicPr>
                      <p:cNvPr id="0" name="图片 88379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200" y="3933056"/>
                        <a:ext cx="89852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84200" y="5024080"/>
          <a:ext cx="8985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94" name="文档" r:id="rId9" imgW="9152890" imgH="1220470" progId="Word.Document.12">
                  <p:embed/>
                </p:oleObj>
              </mc:Choice>
              <mc:Fallback>
                <p:oleObj name="文档" r:id="rId9" imgW="9152890" imgH="1220470" progId="Word.Document.12">
                  <p:embed/>
                  <p:pic>
                    <p:nvPicPr>
                      <p:cNvPr id="0" name="图片 88379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4200" y="5024080"/>
                        <a:ext cx="89852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三、均值的实际应用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-27384"/>
            <a:ext cx="11233248" cy="5458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农机公司出售收割机，一台收割机的使用寿命为五年，在农机公司购买收割机时可以一次性额外购买若干次维修服务，费用为每次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元，每次维修时公司维修人员均上门服务，实际上门服务时还需支付维修人员的餐饮费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次；若实际维修次数少于购买的维修次数，则未提供服务的订购费用退还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；若维修次数超过了购买的次数，农机公司不再提供服务，收割机的维修只能到私人维修店，每次维修费用为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元，无须支付餐饮费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一位农机手在购买收割机时，需决策一次性购买多少次维修服务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为此，他收集、整理出一台收割机在五年使用期内维修次数及相应的频率如下表：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2652" y="5431732"/>
          <a:ext cx="6983207" cy="1280160"/>
        </p:xfrm>
        <a:graphic>
          <a:graphicData uri="http://schemas.openxmlformats.org/drawingml/2006/table">
            <a:tbl>
              <a:tblPr/>
              <a:tblGrid>
                <a:gridCol w="1904932"/>
                <a:gridCol w="1015655"/>
                <a:gridCol w="1015655"/>
                <a:gridCol w="1015655"/>
                <a:gridCol w="1015655"/>
                <a:gridCol w="10156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维修次数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548680"/>
            <a:ext cx="1123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如果农机手在购买收割机时购买了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次维修，在使用期内实际维修的次数为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次，这位农机手的花费总费用是多少？如果实际维修的次数是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次，农机手的花费总费用又是多少？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376" y="2708920"/>
            <a:ext cx="1123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购买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次维修，而实际维修次数为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次时的维修总费用为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800(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；购买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次维修，而实际维修次数为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次时的维修总费用为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1 700(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1110080"/>
            <a:ext cx="1123324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农机手购买了一台收割机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试在购买维修次数为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次的两个数据中，根据使用期内维修时花费的总费用的均值，帮助农机手进行决策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249029"/>
            <a:ext cx="112332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若购买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次维修，实际维修次数为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次时的维修总费用为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次时的维修总费用为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1 300(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次时的维修总费用为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1 700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2 100(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综合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的计算，订购维修次数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次时的维修总费用概率分布为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1384" y="3696054"/>
          <a:ext cx="11089233" cy="1920240"/>
        </p:xfrm>
        <a:graphic>
          <a:graphicData uri="http://schemas.openxmlformats.org/drawingml/2006/table">
            <a:tbl>
              <a:tblPr/>
              <a:tblGrid>
                <a:gridCol w="3205618"/>
                <a:gridCol w="1373836"/>
                <a:gridCol w="1373836"/>
                <a:gridCol w="1711981"/>
                <a:gridCol w="1711981"/>
                <a:gridCol w="1711981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维修次数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维修总费用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ξ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800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900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1 300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1 700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2 100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79376" y="5644843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i="1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spc="-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800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900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1 300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1 700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2 100</a:t>
            </a:r>
            <a:r>
              <a:rPr lang="en-US" altLang="zh-CN" sz="2800" kern="100" spc="-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150(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spc="-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44624"/>
            <a:ext cx="112332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购买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次维修，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实际维修次数为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次时的总费用为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850(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实际维修次数为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次时的总费用为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950(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实际维修次数为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次时的总费用为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1 050(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实际维修次数为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次时的总费用为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1 050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1 450(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实际维修次数为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次时的总费用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124744"/>
            <a:ext cx="82916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梅累向帕斯卡提出问题：甲乙两人赌博，他们两人获胜的机率相等，比赛规则是先胜三局者为赢家，赢家可以获得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法郎的奖励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比赛三局过后，甲胜了两局，乙胜了一局，这时由于某些原因中止了比赛，那么如何分配这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法郎才比较公平，让双方都能欣然接受？也就是甲和乙的期望所得分别是多少呢？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  <p:pic>
        <p:nvPicPr>
          <p:cNvPr id="870402" name="Picture 2" descr="8-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22" y="1568881"/>
            <a:ext cx="2050550" cy="32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447196"/>
            <a:ext cx="11233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1 850(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维修总费用的概率分布为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2650" y="1895119"/>
          <a:ext cx="10563908" cy="1920240"/>
        </p:xfrm>
        <a:graphic>
          <a:graphicData uri="http://schemas.openxmlformats.org/drawingml/2006/table">
            <a:tbl>
              <a:tblPr/>
              <a:tblGrid>
                <a:gridCol w="3053760"/>
                <a:gridCol w="1308754"/>
                <a:gridCol w="1308754"/>
                <a:gridCol w="1630880"/>
                <a:gridCol w="1630880"/>
                <a:gridCol w="1630880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维修次数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维修总费用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ξ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850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950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1 050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1 450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1 850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9376" y="3927764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850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950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1 050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1 450</a:t>
            </a:r>
            <a:r>
              <a:rPr lang="en-US" altLang="zh-CN" sz="2800" kern="100" spc="-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1 850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080(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，所以选订购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次维修较划算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解答概率模型的三个步骤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建模：即把实际问题概率模型化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解模：确定概率分布，计算随机变量的均值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回归：利用所得数据，对实际问题作出判断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484" y="-39003"/>
            <a:ext cx="111750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在某项目的选拔比赛中，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两个代表队进行对抗赛，每队三名队员，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队队员是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队队员是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，按以往多次比赛的统计，对阵队员之间胜负概率如下表，现按表中对阵方式出场进行三场比赛，每场胜队得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分，负队得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不存在平局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队、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队最后所得总分分别为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9336" y="3272016"/>
          <a:ext cx="7861300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8" name="文档" r:id="rId1" imgW="7865110" imgH="3382010" progId="Word.Document.12">
                  <p:embed/>
                </p:oleObj>
              </mc:Choice>
              <mc:Fallback>
                <p:oleObj name="文档" r:id="rId1" imgW="7865110" imgH="3382010" progId="Word.Document.12">
                  <p:embed/>
                  <p:pic>
                    <p:nvPicPr>
                      <p:cNvPr id="0" name="图片 8417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9336" y="3272016"/>
                        <a:ext cx="7861300" cy="337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484" y="748299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队得分为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484" y="1844824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队得分为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分的事件为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78180" y="2771536"/>
          <a:ext cx="900588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53" name="文档" r:id="rId1" imgW="9008110" imgH="1179830" progId="Word.Document.12">
                  <p:embed/>
                </p:oleObj>
              </mc:Choice>
              <mc:Fallback>
                <p:oleObj name="文档" r:id="rId1" imgW="9008110" imgH="1179830" progId="Word.Document.12">
                  <p:embed/>
                  <p:pic>
                    <p:nvPicPr>
                      <p:cNvPr id="0" name="图片 8888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180" y="2771536"/>
                        <a:ext cx="9005888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484" y="1396371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的概率分布，并用统计学的知识说明哪个队实力较强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484" y="244243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7423" y="956978"/>
          <a:ext cx="80930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0" name="文档" r:id="rId1" imgW="8107680" imgH="1193800" progId="Word.Document.12">
                  <p:embed/>
                </p:oleObj>
              </mc:Choice>
              <mc:Fallback>
                <p:oleObj name="文档" r:id="rId1" imgW="8107680" imgH="1193800" progId="Word.Document.12">
                  <p:embed/>
                  <p:pic>
                    <p:nvPicPr>
                      <p:cNvPr id="0" name="图片 8899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7423" y="956978"/>
                        <a:ext cx="80930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77423" y="1988840"/>
          <a:ext cx="80930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1" name="文档" r:id="rId3" imgW="8107680" imgH="1193800" progId="Word.Document.12">
                  <p:embed/>
                </p:oleObj>
              </mc:Choice>
              <mc:Fallback>
                <p:oleObj name="文档" r:id="rId3" imgW="8107680" imgH="1193800" progId="Word.Document.12">
                  <p:embed/>
                  <p:pic>
                    <p:nvPicPr>
                      <p:cNvPr id="0" name="图片 8899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423" y="1988840"/>
                        <a:ext cx="80930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82613" y="3016250"/>
          <a:ext cx="807402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2" name="文档" r:id="rId5" imgW="8107680" imgH="1193800" progId="Word.Document.12">
                  <p:embed/>
                </p:oleObj>
              </mc:Choice>
              <mc:Fallback>
                <p:oleObj name="文档" r:id="rId5" imgW="8107680" imgH="1193800" progId="Word.Document.12">
                  <p:embed/>
                  <p:pic>
                    <p:nvPicPr>
                      <p:cNvPr id="0" name="图片 8899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613" y="3016250"/>
                        <a:ext cx="8074025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82613" y="4048112"/>
          <a:ext cx="807402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3" name="文档" r:id="rId7" imgW="8107680" imgH="1193800" progId="Word.Document.12">
                  <p:embed/>
                </p:oleObj>
              </mc:Choice>
              <mc:Fallback>
                <p:oleObj name="文档" r:id="rId7" imgW="8107680" imgH="1193800" progId="Word.Document.12">
                  <p:embed/>
                  <p:pic>
                    <p:nvPicPr>
                      <p:cNvPr id="0" name="图片 88995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2613" y="4048112"/>
                        <a:ext cx="8074025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82613" y="5060542"/>
          <a:ext cx="807402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4" name="文档" r:id="rId9" imgW="8107680" imgH="1193800" progId="Word.Document.12">
                  <p:embed/>
                </p:oleObj>
              </mc:Choice>
              <mc:Fallback>
                <p:oleObj name="文档" r:id="rId9" imgW="8107680" imgH="1193800" progId="Word.Document.12">
                  <p:embed/>
                  <p:pic>
                    <p:nvPicPr>
                      <p:cNvPr id="0" name="图片 88995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613" y="5060542"/>
                        <a:ext cx="8074025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484" y="244243"/>
            <a:ext cx="111750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814" y="1116335"/>
          <a:ext cx="6342062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6" name="文档" r:id="rId1" imgW="6353175" imgH="1957070" progId="Word.Document.12">
                  <p:embed/>
                </p:oleObj>
              </mc:Choice>
              <mc:Fallback>
                <p:oleObj name="文档" r:id="rId1" imgW="6353175" imgH="1957070" progId="Word.Document.12">
                  <p:embed/>
                  <p:pic>
                    <p:nvPicPr>
                      <p:cNvPr id="0" name="图片 8909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14" y="1116335"/>
                        <a:ext cx="6342062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08484" y="2955783"/>
            <a:ext cx="111750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的均值为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3392" y="3717032"/>
          <a:ext cx="876935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7" name="文档" r:id="rId3" imgW="8770620" imgH="1167130" progId="Word.Document.12">
                  <p:embed/>
                </p:oleObj>
              </mc:Choice>
              <mc:Fallback>
                <p:oleObj name="文档" r:id="rId3" imgW="8770620" imgH="1167130" progId="Word.Document.12">
                  <p:embed/>
                  <p:pic>
                    <p:nvPicPr>
                      <p:cNvPr id="0" name="图片 8909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3717032"/>
                        <a:ext cx="876935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08484" y="4659824"/>
            <a:ext cx="111750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的均值为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8650" y="1331994"/>
          <a:ext cx="87407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24" name="文档" r:id="rId1" imgW="8770620" imgH="1167130" progId="Word.Document.12">
                  <p:embed/>
                </p:oleObj>
              </mc:Choice>
              <mc:Fallback>
                <p:oleObj name="文档" r:id="rId1" imgW="8770620" imgH="1167130" progId="Word.Document.12">
                  <p:embed/>
                  <p:pic>
                    <p:nvPicPr>
                      <p:cNvPr id="0" name="图片 8919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650" y="1331994"/>
                        <a:ext cx="874077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08484" y="2340106"/>
            <a:ext cx="111750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队实力较强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离散型随机变量的均值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离散型随机变量的均值的应用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方法归纳：函数与方程、转化化归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常见误区：不会应用均值对实际问题作出正确分析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一、离散型随机变量的均值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二、离散型随机变量均值的性质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三、均值的实际应用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404664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已知离散型随机变量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-14853" y="1182068"/>
          <a:ext cx="454818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7" name="文档" r:id="rId5" imgW="4555490" imgH="1885315" progId="Word.Document.12">
                  <p:embed/>
                </p:oleObj>
              </mc:Choice>
              <mc:Fallback>
                <p:oleObj name="文档" r:id="rId5" imgW="4555490" imgH="1885315" progId="Word.Document.12">
                  <p:embed/>
                  <p:pic>
                    <p:nvPicPr>
                      <p:cNvPr id="0" name="图片 8929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853" y="1182068"/>
                        <a:ext cx="4548188" cy="187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43372" y="3068960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14622" y="3846364"/>
          <a:ext cx="80930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8" name="文档" r:id="rId7" imgW="8107680" imgH="1169035" progId="Word.Document.12">
                  <p:embed/>
                </p:oleObj>
              </mc:Choice>
              <mc:Fallback>
                <p:oleObj name="文档" r:id="rId7" imgW="8107680" imgH="1169035" progId="Word.Document.12">
                  <p:embed/>
                  <p:pic>
                    <p:nvPicPr>
                      <p:cNvPr id="0" name="图片 89298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622" y="3846364"/>
                        <a:ext cx="8093075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258384" y="398857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11175" y="5011738"/>
          <a:ext cx="80740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9" name="文档" r:id="rId9" imgW="8107680" imgH="1169035" progId="Word.Document.12">
                  <p:embed/>
                </p:oleObj>
              </mc:Choice>
              <mc:Fallback>
                <p:oleObj name="文档" r:id="rId9" imgW="8107680" imgH="1169035" progId="Word.Document.12">
                  <p:embed/>
                  <p:pic>
                    <p:nvPicPr>
                      <p:cNvPr id="0" name="图片 89298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175" y="5011738"/>
                        <a:ext cx="807402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620688"/>
            <a:ext cx="11017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某船队若出海后天气好，可获得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元；若出海后天气坏，将损失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元；若不出海也要损失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根据预测知天气好的概率为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，则出海的期望效益是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B.2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C.2 400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D.2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4092016" y="257008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7388" y="4286063"/>
            <a:ext cx="110172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出海的期望效益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5 000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2 000)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3 000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800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2 200(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9908" y="1268760"/>
          <a:ext cx="105441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6" name="文档" r:id="rId5" imgW="10546080" imgH="1226820" progId="Word.Document.12">
                  <p:embed/>
                </p:oleObj>
              </mc:Choice>
              <mc:Fallback>
                <p:oleObj name="文档" r:id="rId5" imgW="10546080" imgH="1226820" progId="Word.Document.12">
                  <p:embed/>
                  <p:pic>
                    <p:nvPicPr>
                      <p:cNvPr id="0" name="图片 8940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9908" y="1268760"/>
                        <a:ext cx="10544175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840416" y="14847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19908" y="2494310"/>
          <a:ext cx="105441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7" name="文档" r:id="rId7" imgW="10546080" imgH="1226820" progId="Word.Document.12">
                  <p:embed/>
                </p:oleObj>
              </mc:Choice>
              <mc:Fallback>
                <p:oleObj name="文档" r:id="rId7" imgW="10546080" imgH="1226820" progId="Word.Document.12">
                  <p:embed/>
                  <p:pic>
                    <p:nvPicPr>
                      <p:cNvPr id="0" name="图片 89400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908" y="2494310"/>
                        <a:ext cx="10544175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19908" y="3731035"/>
          <a:ext cx="105441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8" name="文档" r:id="rId9" imgW="10546080" imgH="1226820" progId="Word.Document.12">
                  <p:embed/>
                </p:oleObj>
              </mc:Choice>
              <mc:Fallback>
                <p:oleObj name="文档" r:id="rId9" imgW="10546080" imgH="1226820" progId="Word.Document.12">
                  <p:embed/>
                  <p:pic>
                    <p:nvPicPr>
                      <p:cNvPr id="0" name="图片 89400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908" y="3731035"/>
                        <a:ext cx="10544175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908" y="885457"/>
            <a:ext cx="10946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某人进行一项试验，若试验成功，则停止试验，若试验失败，再重新试验一次，若试验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次均失败，则放弃试验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若此人每次试验成功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则此人试验次数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59241" y="2237234"/>
          <a:ext cx="13795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4" name="文档" r:id="rId5" imgW="1383030" imgH="1050290" progId="Word.Document.12">
                  <p:embed/>
                </p:oleObj>
              </mc:Choice>
              <mc:Fallback>
                <p:oleObj name="文档" r:id="rId5" imgW="1383030" imgH="1050290" progId="Word.Document.12">
                  <p:embed/>
                  <p:pic>
                    <p:nvPicPr>
                      <p:cNvPr id="0" name="图片 8950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9241" y="2237234"/>
                        <a:ext cx="137953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248128" y="2034555"/>
          <a:ext cx="103981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5" name="文档" r:id="rId7" imgW="1040765" imgH="1013460" progId="Word.Document.12">
                  <p:embed/>
                </p:oleObj>
              </mc:Choice>
              <mc:Fallback>
                <p:oleObj name="文档" r:id="rId7" imgW="1040765" imgH="1013460" progId="Word.Document.12">
                  <p:embed/>
                  <p:pic>
                    <p:nvPicPr>
                      <p:cNvPr id="0" name="图片 8950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8128" y="2034555"/>
                        <a:ext cx="1039812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1384" y="44624"/>
            <a:ext cx="11089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试验次数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7900" y="834157"/>
          <a:ext cx="80930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99" name="文档" r:id="rId3" imgW="8107680" imgH="1085215" progId="Word.Document.12">
                  <p:embed/>
                </p:oleObj>
              </mc:Choice>
              <mc:Fallback>
                <p:oleObj name="文档" r:id="rId3" imgW="8107680" imgH="1085215" progId="Word.Document.12">
                  <p:embed/>
                  <p:pic>
                    <p:nvPicPr>
                      <p:cNvPr id="0" name="图片 896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900" y="834157"/>
                        <a:ext cx="80930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215451" y="869760"/>
          <a:ext cx="80930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00" name="文档" r:id="rId5" imgW="8107680" imgH="1085215" progId="Word.Document.12">
                  <p:embed/>
                </p:oleObj>
              </mc:Choice>
              <mc:Fallback>
                <p:oleObj name="文档" r:id="rId5" imgW="8107680" imgH="1085215" progId="Word.Document.12">
                  <p:embed/>
                  <p:pic>
                    <p:nvPicPr>
                      <p:cNvPr id="0" name="图片 896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5451" y="869760"/>
                        <a:ext cx="80930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47900" y="1844824"/>
          <a:ext cx="80930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01" name="文档" r:id="rId7" imgW="8107680" imgH="1085215" progId="Word.Document.12">
                  <p:embed/>
                </p:oleObj>
              </mc:Choice>
              <mc:Fallback>
                <p:oleObj name="文档" r:id="rId7" imgW="8107680" imgH="1085215" progId="Word.Document.12">
                  <p:embed/>
                  <p:pic>
                    <p:nvPicPr>
                      <p:cNvPr id="0" name="图片 8961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900" y="1844824"/>
                        <a:ext cx="80930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51384" y="2743658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53356" y="3495328"/>
          <a:ext cx="515461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02" name="文档" r:id="rId9" imgW="5158740" imgH="2098675" progId="Word.Document.12">
                  <p:embed/>
                </p:oleObj>
              </mc:Choice>
              <mc:Fallback>
                <p:oleObj name="文档" r:id="rId9" imgW="5158740" imgH="2098675" progId="Word.Document.12">
                  <p:embed/>
                  <p:pic>
                    <p:nvPicPr>
                      <p:cNvPr id="0" name="图片 89610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356" y="3495328"/>
                        <a:ext cx="5154612" cy="209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47900" y="5350460"/>
          <a:ext cx="656748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03" name="文档" r:id="rId15" imgW="6582410" imgH="1073150" progId="Word.Document.12">
                  <p:embed/>
                </p:oleObj>
              </mc:Choice>
              <mc:Fallback>
                <p:oleObj name="文档" r:id="rId15" imgW="6582410" imgH="1073150" progId="Word.Document.12">
                  <p:embed/>
                  <p:pic>
                    <p:nvPicPr>
                      <p:cNvPr id="0" name="图片 89610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7900" y="5350460"/>
                        <a:ext cx="656748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728" y="764704"/>
            <a:ext cx="1108587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某便利店记录了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天某商品的日需求量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，整理得下表：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2728" y="4710480"/>
            <a:ext cx="1108587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估计该商品日平均需求量为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16.8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3392" y="1484784"/>
          <a:ext cx="6961365" cy="1280160"/>
        </p:xfrm>
        <a:graphic>
          <a:graphicData uri="http://schemas.openxmlformats.org/drawingml/2006/table">
            <a:tbl>
              <a:tblPr/>
              <a:tblGrid>
                <a:gridCol w="2069555"/>
                <a:gridCol w="978362"/>
                <a:gridCol w="978362"/>
                <a:gridCol w="978362"/>
                <a:gridCol w="978362"/>
                <a:gridCol w="97836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日需求量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矩形 30"/>
          <p:cNvSpPr/>
          <p:nvPr/>
        </p:nvSpPr>
        <p:spPr>
          <a:xfrm>
            <a:off x="482728" y="3061927"/>
            <a:ext cx="11085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试估计该商品日平均需求量为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A.16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B.16.2        C.16.6        D.16.8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5071389" y="371879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678032"/>
            <a:ext cx="11187139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抛掷一枚硬币，规定正面向上得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分，反面向上得－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分，则得分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7934" y="2120329"/>
          <a:ext cx="664686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1" name="文档" r:id="rId17" imgW="6649085" imgH="1238885" progId="Word.Document.12">
                  <p:embed/>
                </p:oleObj>
              </mc:Choice>
              <mc:Fallback>
                <p:oleObj name="文档" r:id="rId17" imgW="6649085" imgH="1238885" progId="Word.Document.12">
                  <p:embed/>
                  <p:pic>
                    <p:nvPicPr>
                      <p:cNvPr id="0" name="图片 89909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7934" y="2120329"/>
                        <a:ext cx="6646862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335360" y="234624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2431" y="3700627"/>
            <a:ext cx="1118713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776216"/>
            <a:ext cx="1110937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已知某一随机变量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的概率分布如表所示，若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6.3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9376" y="2924944"/>
            <a:ext cx="11109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B.5        C.6         D.7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99939" y="1628800"/>
          <a:ext cx="3741774" cy="1280160"/>
        </p:xfrm>
        <a:graphic>
          <a:graphicData uri="http://schemas.openxmlformats.org/drawingml/2006/table">
            <a:tbl>
              <a:tblPr/>
              <a:tblGrid>
                <a:gridCol w="838068"/>
                <a:gridCol w="799756"/>
                <a:gridCol w="1051975"/>
                <a:gridCol w="10519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0.4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335360" y="299771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9376" y="3717032"/>
            <a:ext cx="111093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根据概率分布的性质可知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620688"/>
            <a:ext cx="11090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是一个随机变量，则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无法求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D.2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326" y="2852936"/>
            <a:ext cx="1109042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只要认识到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是一个常数，则可直接运用均值的性质求解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为常数，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3989527" y="126131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一、离散型随机变量的均值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859735"/>
            <a:ext cx="111855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两个沿海城市受台风袭击的概率相同，已知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市或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市至少有一个受台风袭击的概率为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表示这一天受台风袭击的城市个数，则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A.0.1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B.0.2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C.0.3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D.0.4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5878245" y="278818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7038" y="836712"/>
            <a:ext cx="11185585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两市受台风袭击的概率均为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市和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市都不受台风袭击的概率为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1.8 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116632"/>
            <a:ext cx="11016504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个大小相同的小球，其中记为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号的有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个，记为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号的有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1,2,3).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现从袋中任取一球，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表示所取到球的标号，则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7748" y="2691757"/>
            <a:ext cx="11016504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由题意，可知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的所有可能取值为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0088" y="1604591"/>
          <a:ext cx="8075612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6" name="文档" r:id="rId17" imgW="8107680" imgH="1193800" progId="Word.Document.12">
                  <p:embed/>
                </p:oleObj>
              </mc:Choice>
              <mc:Fallback>
                <p:oleObj name="文档" r:id="rId17" imgW="8107680" imgH="1193800" progId="Word.Document.12">
                  <p:embed/>
                  <p:pic>
                    <p:nvPicPr>
                      <p:cNvPr id="0" name="图片 90119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0088" y="1604591"/>
                        <a:ext cx="8075612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00088" y="3379226"/>
          <a:ext cx="8075612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7" name="文档" r:id="rId19" imgW="8107680" imgH="1466850" progId="Word.Document.12">
                  <p:embed/>
                </p:oleObj>
              </mc:Choice>
              <mc:Fallback>
                <p:oleObj name="文档" r:id="rId19" imgW="8107680" imgH="1466850" progId="Word.Document.12">
                  <p:embed/>
                  <p:pic>
                    <p:nvPicPr>
                      <p:cNvPr id="0" name="图片 90119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0088" y="3379226"/>
                        <a:ext cx="8075612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9"/>
          <p:cNvSpPr txBox="1"/>
          <p:nvPr/>
        </p:nvSpPr>
        <p:spPr>
          <a:xfrm>
            <a:off x="4701642" y="167937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00088" y="4305899"/>
          <a:ext cx="8075612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8" name="文档" r:id="rId21" imgW="8107680" imgH="1466850" progId="Word.Document.12">
                  <p:embed/>
                </p:oleObj>
              </mc:Choice>
              <mc:Fallback>
                <p:oleObj name="文档" r:id="rId21" imgW="8107680" imgH="1466850" progId="Word.Document.12">
                  <p:embed/>
                  <p:pic>
                    <p:nvPicPr>
                      <p:cNvPr id="0" name="图片 90119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0088" y="4305899"/>
                        <a:ext cx="8075612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00088" y="5216932"/>
          <a:ext cx="807561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9" name="文档" r:id="rId23" imgW="8107680" imgH="1169035" progId="Word.Document.12">
                  <p:embed/>
                </p:oleObj>
              </mc:Choice>
              <mc:Fallback>
                <p:oleObj name="文档" r:id="rId23" imgW="8107680" imgH="1169035" progId="Word.Document.12">
                  <p:embed/>
                  <p:pic>
                    <p:nvPicPr>
                      <p:cNvPr id="0" name="图片 90119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0088" y="5216932"/>
                        <a:ext cx="8075612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592" y="692696"/>
            <a:ext cx="11126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今有两台独立工作的雷达，两台雷达发现飞行目标的概率分别为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，设发现目标的雷达的台数为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4592" y="2420888"/>
            <a:ext cx="111260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可能的取值为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0.85)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0.015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0.85)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0.765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0.015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0.765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1.75.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84232" y="141865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1.75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446907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某商场经销某商品，根据以往资料统计，顾客采用的付款期数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1384" y="3269883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商场经销一件该商品，采用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期付款，其利润为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元；分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期或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期付款，其利润为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元；分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期付款，其利润为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表示经销一件该商品的利润，则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73770" y="1806836"/>
          <a:ext cx="6404215" cy="1334132"/>
        </p:xfrm>
        <a:graphic>
          <a:graphicData uri="http://schemas.openxmlformats.org/drawingml/2006/table">
            <a:tbl>
              <a:tblPr/>
              <a:tblGrid>
                <a:gridCol w="1063655"/>
                <a:gridCol w="1335140"/>
                <a:gridCol w="1335140"/>
                <a:gridCol w="1335140"/>
                <a:gridCol w="13351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157333" y="463803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130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646526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可以取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100,150,200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，利润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59017" y="1540387"/>
          <a:ext cx="6244516" cy="1280160"/>
        </p:xfrm>
        <a:graphic>
          <a:graphicData uri="http://schemas.openxmlformats.org/drawingml/2006/table">
            <a:tbl>
              <a:tblPr/>
              <a:tblGrid>
                <a:gridCol w="1233397"/>
                <a:gridCol w="1670373"/>
                <a:gridCol w="1670373"/>
                <a:gridCol w="16703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Y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150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551384" y="3124563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150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130(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891877"/>
            <a:ext cx="1137726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盒中装有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节同牌号的五号电池，其中混有两节废电池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现无放回地每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次取一节电池检验，直到取到好电池为止，求：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抽取次数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的概率分布；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260648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3588" y="1050751"/>
          <a:ext cx="80930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48" name="文档" r:id="rId17" imgW="8107680" imgH="1156970" progId="Word.Document.12">
                  <p:embed/>
                </p:oleObj>
              </mc:Choice>
              <mc:Fallback>
                <p:oleObj name="文档" r:id="rId17" imgW="8107680" imgH="1156970" progId="Word.Document.12">
                  <p:embed/>
                  <p:pic>
                    <p:nvPicPr>
                      <p:cNvPr id="0" name="图片 90424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3588" y="1050751"/>
                        <a:ext cx="809307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53588" y="2025223"/>
          <a:ext cx="80930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49" name="文档" r:id="rId19" imgW="8107680" imgH="1156970" progId="Word.Document.12">
                  <p:embed/>
                </p:oleObj>
              </mc:Choice>
              <mc:Fallback>
                <p:oleObj name="文档" r:id="rId19" imgW="8107680" imgH="1156970" progId="Word.Document.12">
                  <p:embed/>
                  <p:pic>
                    <p:nvPicPr>
                      <p:cNvPr id="0" name="图片 9042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3588" y="2025223"/>
                        <a:ext cx="809307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479376" y="2996952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所以抽取次数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2440" y="3789040"/>
          <a:ext cx="51181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50" name="文档" r:id="rId21" imgW="5110480" imgH="2092325" progId="Word.Document.12">
                  <p:embed/>
                </p:oleObj>
              </mc:Choice>
              <mc:Fallback>
                <p:oleObj name="文档" r:id="rId21" imgW="5110480" imgH="2092325" progId="Word.Document.12">
                  <p:embed/>
                  <p:pic>
                    <p:nvPicPr>
                      <p:cNvPr id="0" name="图片 90424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440" y="3789040"/>
                        <a:ext cx="51181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891877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7368" y="2060848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由均值的定义得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2918" y="2885877"/>
          <a:ext cx="80930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35" name="文档" r:id="rId17" imgW="8107680" imgH="1122045" progId="Word.Document.12">
                  <p:embed/>
                </p:oleObj>
              </mc:Choice>
              <mc:Fallback>
                <p:oleObj name="文档" r:id="rId17" imgW="8107680" imgH="1122045" progId="Word.Document.12">
                  <p:embed/>
                  <p:pic>
                    <p:nvPicPr>
                      <p:cNvPr id="0" name="图片 9052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2918" y="2885877"/>
                        <a:ext cx="8093075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-42048"/>
            <a:ext cx="1124729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万元，准备用于投资房地产或购买股票，若根据下面的盈利表进行决策，应选择哪种方案？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23392" y="1340768"/>
          <a:ext cx="11017223" cy="5046798"/>
        </p:xfrm>
        <a:graphic>
          <a:graphicData uri="http://schemas.openxmlformats.org/drawingml/2006/table">
            <a:tbl>
              <a:tblPr/>
              <a:tblGrid>
                <a:gridCol w="2186813"/>
                <a:gridCol w="4416089"/>
                <a:gridCol w="1822034"/>
                <a:gridCol w="2592287"/>
              </a:tblGrid>
              <a:tr h="1243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自然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状况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方案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盈利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概率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购买股票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投资房地产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巨大成功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一般成功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失败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5970769" y="1365276"/>
            <a:ext cx="1205351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801419" y="2313450"/>
            <a:ext cx="4354257" cy="924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116632"/>
            <a:ext cx="11223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某商场为满足市场需求要将单价分别为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/kg,24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/kg,36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/kg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种糖果按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的比例混合销售，其中混合糖果中每一颗糖果的质量都相等，如何对混合糖果定价才合理？假如从这种混合糖果中随机选取一颗，记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为这颗糖果的单价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/kg)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，你能写出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的概率分布吗？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8314" y="2867600"/>
          <a:ext cx="109410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65" name="文档" r:id="rId1" imgW="10942320" imgH="1370330" progId="Word.Document.12">
                  <p:embed/>
                </p:oleObj>
              </mc:Choice>
              <mc:Fallback>
                <p:oleObj name="文档" r:id="rId1" imgW="10942320" imgH="1370330" progId="Word.Document.12">
                  <p:embed/>
                  <p:pic>
                    <p:nvPicPr>
                      <p:cNvPr id="0" name="图片 87146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8314" y="2867600"/>
                        <a:ext cx="10941050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20166" y="3875712"/>
            <a:ext cx="1122367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538" y="4653136"/>
          <a:ext cx="5664200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66" name="文档" r:id="rId3" imgW="5656580" imgH="1863725" progId="Word.Document.12">
                  <p:embed/>
                </p:oleObj>
              </mc:Choice>
              <mc:Fallback>
                <p:oleObj name="文档" r:id="rId3" imgW="5656580" imgH="1863725" progId="Word.Document.12">
                  <p:embed/>
                  <p:pic>
                    <p:nvPicPr>
                      <p:cNvPr id="0" name="图片 8714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38" y="4653136"/>
                        <a:ext cx="5664200" cy="186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1196752"/>
            <a:ext cx="11247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设购买股票的盈利为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，投资房地产的盈利为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3.6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，所以投资房地产的平均盈利较高，故选择投资房地产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764704"/>
            <a:ext cx="1108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节日期间，某种鲜花的进价是每束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元，售价是每束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元，节后对没有卖出的鲜花以每束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元进行处理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根据前四年的销售情况预测，节日期间这种鲜花的需求量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的概率分布如下表所示，若进这种鲜花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束，则利润的均值是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1384" y="5212795"/>
            <a:ext cx="11089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A.706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B.690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C.754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D.720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12035" y="3645024"/>
          <a:ext cx="6537566" cy="1280160"/>
        </p:xfrm>
        <a:graphic>
          <a:graphicData uri="http://schemas.openxmlformats.org/drawingml/2006/table">
            <a:tbl>
              <a:tblPr/>
              <a:tblGrid>
                <a:gridCol w="958454"/>
                <a:gridCol w="1394778"/>
                <a:gridCol w="1394778"/>
                <a:gridCol w="1394778"/>
                <a:gridCol w="13947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ξ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378538" y="5224726"/>
            <a:ext cx="961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037635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由概率分布可以得到需求量的均值是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340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利润的均值是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(340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160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706(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270793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12.(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为非负实数，随机变量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3372" y="3140968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则下列说法正确的是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8323" y="1201043"/>
          <a:ext cx="5014913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31" name="文档" r:id="rId17" imgW="5015230" imgH="1941830" progId="Word.Document.12">
                  <p:embed/>
                </p:oleObj>
              </mc:Choice>
              <mc:Fallback>
                <p:oleObj name="文档" r:id="rId17" imgW="5015230" imgH="1941830" progId="Word.Document.12">
                  <p:embed/>
                  <p:pic>
                    <p:nvPicPr>
                      <p:cNvPr id="0" name="图片 90833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8323" y="1201043"/>
                        <a:ext cx="5014913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8690" y="3904663"/>
          <a:ext cx="8093075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32" name="文档" r:id="rId19" imgW="8107680" imgH="2199640" progId="Word.Document.12">
                  <p:embed/>
                </p:oleObj>
              </mc:Choice>
              <mc:Fallback>
                <p:oleObj name="文档" r:id="rId19" imgW="8107680" imgH="2199640" progId="Word.Document.12">
                  <p:embed/>
                  <p:pic>
                    <p:nvPicPr>
                      <p:cNvPr id="0" name="图片 90833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690" y="3904663"/>
                        <a:ext cx="8093075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312744" y="401769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489049" y="39812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8800" y="620688"/>
          <a:ext cx="8074025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406" name="文档" r:id="rId17" imgW="8107680" imgH="2198370" progId="Word.Document.12">
                  <p:embed/>
                </p:oleObj>
              </mc:Choice>
              <mc:Fallback>
                <p:oleObj name="文档" r:id="rId17" imgW="8107680" imgH="2198370" progId="Word.Document.12">
                  <p:embed/>
                  <p:pic>
                    <p:nvPicPr>
                      <p:cNvPr id="0" name="图片 90940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620688"/>
                        <a:ext cx="8074025" cy="218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58800" y="2170941"/>
          <a:ext cx="80740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407" name="文档" r:id="rId19" imgW="8107680" imgH="1253490" progId="Word.Document.12">
                  <p:embed/>
                </p:oleObj>
              </mc:Choice>
              <mc:Fallback>
                <p:oleObj name="文档" r:id="rId19" imgW="8107680" imgH="1253490" progId="Word.Document.12">
                  <p:embed/>
                  <p:pic>
                    <p:nvPicPr>
                      <p:cNvPr id="0" name="图片 90940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2170941"/>
                        <a:ext cx="807402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98738" y="3304738"/>
          <a:ext cx="80740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408" name="文档" r:id="rId21" imgW="8107680" imgH="1253490" progId="Word.Document.12">
                  <p:embed/>
                </p:oleObj>
              </mc:Choice>
              <mc:Fallback>
                <p:oleObj name="文档" r:id="rId21" imgW="8107680" imgH="1253490" progId="Word.Document.12">
                  <p:embed/>
                  <p:pic>
                    <p:nvPicPr>
                      <p:cNvPr id="0" name="图片 90940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8738" y="3304738"/>
                        <a:ext cx="807402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98738" y="4354385"/>
          <a:ext cx="80740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409" name="文档" r:id="rId23" imgW="8107680" imgH="1253490" progId="Word.Document.12">
                  <p:embed/>
                </p:oleObj>
              </mc:Choice>
              <mc:Fallback>
                <p:oleObj name="文档" r:id="rId23" imgW="8107680" imgH="1253490" progId="Word.Document.12">
                  <p:embed/>
                  <p:pic>
                    <p:nvPicPr>
                      <p:cNvPr id="0" name="图片 90940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8738" y="4354385"/>
                        <a:ext cx="807402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463679" y="797914"/>
          <a:ext cx="5014913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410" name="文档" r:id="rId25" imgW="5015230" imgH="1941830" progId="Word.Document.12">
                  <p:embed/>
                </p:oleObj>
              </mc:Choice>
              <mc:Fallback>
                <p:oleObj name="文档" r:id="rId25" imgW="5015230" imgH="1941830" progId="Word.Document.12">
                  <p:embed/>
                  <p:pic>
                    <p:nvPicPr>
                      <p:cNvPr id="0" name="图片 90940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63679" y="797914"/>
                        <a:ext cx="5014913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510" y="676291"/>
            <a:ext cx="11312981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13.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某人有资金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万元，准备用于投资经营甲、乙两种商品，根据统计资料：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9510" y="4274512"/>
            <a:ext cx="11312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那么他应该选择经营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种商品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555059" y="1554613"/>
          <a:ext cx="6477045" cy="2560320"/>
        </p:xfrm>
        <a:graphic>
          <a:graphicData uri="http://schemas.openxmlformats.org/drawingml/2006/table">
            <a:tbl>
              <a:tblPr/>
              <a:tblGrid>
                <a:gridCol w="3431409"/>
                <a:gridCol w="989194"/>
                <a:gridCol w="989194"/>
                <a:gridCol w="1067248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投资甲获利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概率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投资乙获利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概率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769827" y="436228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9510" y="1124744"/>
            <a:ext cx="113129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投资甲项目获利的均值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投资乙项目获利的均值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故他应该选择经营甲种商品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1169" y="764704"/>
          <a:ext cx="11269663" cy="374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59" name="文档" r:id="rId17" imgW="11253470" imgH="3750310" progId="Word.Document.12">
                  <p:embed/>
                </p:oleObj>
              </mc:Choice>
              <mc:Fallback>
                <p:oleObj name="文档" r:id="rId17" imgW="11253470" imgH="3750310" progId="Word.Document.12">
                  <p:embed/>
                  <p:pic>
                    <p:nvPicPr>
                      <p:cNvPr id="0" name="图片 86225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1169" y="764704"/>
                        <a:ext cx="11269663" cy="374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767535" y="2757178"/>
          <a:ext cx="9191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60" name="文档" r:id="rId19" imgW="920750" imgH="1001395" progId="Word.Document.12">
                  <p:embed/>
                </p:oleObj>
              </mc:Choice>
              <mc:Fallback>
                <p:oleObj name="文档" r:id="rId19" imgW="920750" imgH="1001395" progId="Word.Document.12">
                  <p:embed/>
                  <p:pic>
                    <p:nvPicPr>
                      <p:cNvPr id="0" name="图片 86225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767535" y="2757178"/>
                        <a:ext cx="9191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3550" y="1556792"/>
          <a:ext cx="112220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68" name="文档" r:id="rId17" imgW="11225530" imgH="1214755" progId="Word.Document.12">
                  <p:embed/>
                </p:oleObj>
              </mc:Choice>
              <mc:Fallback>
                <p:oleObj name="文档" r:id="rId17" imgW="11225530" imgH="1214755" progId="Word.Document.12">
                  <p:embed/>
                  <p:pic>
                    <p:nvPicPr>
                      <p:cNvPr id="0" name="图片 91246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3550" y="1556792"/>
                        <a:ext cx="11222038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63550" y="561554"/>
          <a:ext cx="112220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69" name="文档" r:id="rId19" imgW="11225530" imgH="1216025" progId="Word.Document.12">
                  <p:embed/>
                </p:oleObj>
              </mc:Choice>
              <mc:Fallback>
                <p:oleObj name="文档" r:id="rId19" imgW="11225530" imgH="1216025" progId="Word.Document.12">
                  <p:embed/>
                  <p:pic>
                    <p:nvPicPr>
                      <p:cNvPr id="0" name="图片 91246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3550" y="561554"/>
                        <a:ext cx="11222038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63550" y="2564904"/>
          <a:ext cx="112220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70" name="文档" r:id="rId21" imgW="11225530" imgH="1216025" progId="Word.Document.12">
                  <p:embed/>
                </p:oleObj>
              </mc:Choice>
              <mc:Fallback>
                <p:oleObj name="文档" r:id="rId21" imgW="11225530" imgH="1216025" progId="Word.Document.12">
                  <p:embed/>
                  <p:pic>
                    <p:nvPicPr>
                      <p:cNvPr id="0" name="图片 91246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3550" y="2564904"/>
                        <a:ext cx="11222038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63550" y="3705915"/>
          <a:ext cx="112220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71" name="文档" r:id="rId23" imgW="11225530" imgH="1216025" progId="Word.Document.12">
                  <p:embed/>
                </p:oleObj>
              </mc:Choice>
              <mc:Fallback>
                <p:oleObj name="文档" r:id="rId23" imgW="11225530" imgH="1216025" progId="Word.Document.12">
                  <p:embed/>
                  <p:pic>
                    <p:nvPicPr>
                      <p:cNvPr id="0" name="图片 91247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3550" y="3705915"/>
                        <a:ext cx="11222038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63550" y="4866351"/>
          <a:ext cx="112220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72" name="文档" r:id="rId25" imgW="11225530" imgH="1216025" progId="Word.Document.12">
                  <p:embed/>
                </p:oleObj>
              </mc:Choice>
              <mc:Fallback>
                <p:oleObj name="文档" r:id="rId25" imgW="11225530" imgH="1216025" progId="Word.Document.12">
                  <p:embed/>
                  <p:pic>
                    <p:nvPicPr>
                      <p:cNvPr id="0" name="图片 91247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3550" y="4866351"/>
                        <a:ext cx="11222038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3550" y="2433762"/>
          <a:ext cx="112220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7" name="文档" r:id="rId17" imgW="11225530" imgH="1216025" progId="Word.Document.12">
                  <p:embed/>
                </p:oleObj>
              </mc:Choice>
              <mc:Fallback>
                <p:oleObj name="文档" r:id="rId17" imgW="11225530" imgH="1216025" progId="Word.Document.12">
                  <p:embed/>
                  <p:pic>
                    <p:nvPicPr>
                      <p:cNvPr id="0" name="图片 91344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3550" y="2433762"/>
                        <a:ext cx="11222038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63550" y="1438524"/>
          <a:ext cx="112220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8" name="文档" r:id="rId19" imgW="11225530" imgH="1216025" progId="Word.Document.12">
                  <p:embed/>
                </p:oleObj>
              </mc:Choice>
              <mc:Fallback>
                <p:oleObj name="文档" r:id="rId19" imgW="11225530" imgH="1216025" progId="Word.Document.12">
                  <p:embed/>
                  <p:pic>
                    <p:nvPicPr>
                      <p:cNvPr id="0" name="图片 91344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3550" y="1438524"/>
                        <a:ext cx="11222038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826079"/>
            <a:ext cx="111365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一般地，若离散型随机变量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的概率分布表为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733695" y="1546159"/>
          <a:ext cx="6724611" cy="1280160"/>
        </p:xfrm>
        <a:graphic>
          <a:graphicData uri="http://schemas.openxmlformats.org/drawingml/2006/table">
            <a:tbl>
              <a:tblPr/>
              <a:tblGrid>
                <a:gridCol w="884817"/>
                <a:gridCol w="962344"/>
                <a:gridCol w="962344"/>
                <a:gridCol w="1021332"/>
                <a:gridCol w="910098"/>
                <a:gridCol w="1021332"/>
                <a:gridCol w="9623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i="1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i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i="1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i="1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i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i="1" kern="100" baseline="-250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576064" y="2907292"/>
            <a:ext cx="11136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的均值或数学期望记为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均值是算术平均值概念的推广，是概率意义下的平均数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离散型随机变量的均值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是一个数值，是随机变量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本身固有的一个数字特征，它不具有随机性，反映的是随机变量取值的平均水平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2064" y="3602492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724" y="1009263"/>
            <a:ext cx="1119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体育课的排球发球项目考试的规则是：每位学生最多可发球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次，一旦发球成功，则停止发球，否则一直发到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次为止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设某学生一次发球成功的概率为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，发球次数为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的均值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)&gt;1.75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的取值可以为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2189" y="3703489"/>
          <a:ext cx="813911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51" name="文档" r:id="rId20" imgW="8126095" imgH="1308735" progId="Word.Document.12">
                  <p:embed/>
                </p:oleObj>
              </mc:Choice>
              <mc:Fallback>
                <p:oleObj name="文档" r:id="rId20" imgW="8126095" imgH="1308735" progId="Word.Document.12">
                  <p:embed/>
                  <p:pic>
                    <p:nvPicPr>
                      <p:cNvPr id="0" name="图片 91445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2189" y="3703489"/>
                        <a:ext cx="8139113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340914" y="38610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922892" y="38610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16632"/>
            <a:ext cx="11089232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根据题意知，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的所有的可能取值为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依题意有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)&gt;1.75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3&gt;1.75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2997" y="3451398"/>
          <a:ext cx="81391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1" name="文档" r:id="rId17" imgW="8126095" imgH="1202055" progId="Word.Document.12">
                  <p:embed/>
                </p:oleObj>
              </mc:Choice>
              <mc:Fallback>
                <p:oleObj name="文档" r:id="rId17" imgW="8126095" imgH="1202055" progId="Word.Document.12">
                  <p:embed/>
                  <p:pic>
                    <p:nvPicPr>
                      <p:cNvPr id="0" name="图片 91549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2997" y="3451398"/>
                        <a:ext cx="8139113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52463" y="4333875"/>
          <a:ext cx="80994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2" name="文档" r:id="rId19" imgW="8126095" imgH="1200150" progId="Word.Document.12">
                  <p:embed/>
                </p:oleObj>
              </mc:Choice>
              <mc:Fallback>
                <p:oleObj name="文档" r:id="rId19" imgW="8126095" imgH="1200150" progId="Word.Document.12">
                  <p:embed/>
                  <p:pic>
                    <p:nvPicPr>
                      <p:cNvPr id="0" name="图片 9154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2463" y="4333875"/>
                        <a:ext cx="809942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551384" y="5229200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结合选项可知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5370" y="-27384"/>
            <a:ext cx="11341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某人在如图所示的直角边长为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米的三角形地块的每个格点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指纵、横直线的交叉点以及三角形的顶点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处都种了一株相同品种的作物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根据历年的种植经验，一株该品种作物的年收获量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kg)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与它的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作物株数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之间的关系如表所示：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3392" y="2564904"/>
          <a:ext cx="6120883" cy="1280160"/>
        </p:xfrm>
        <a:graphic>
          <a:graphicData uri="http://schemas.openxmlformats.org/drawingml/2006/table">
            <a:tbl>
              <a:tblPr/>
              <a:tblGrid>
                <a:gridCol w="1089679"/>
                <a:gridCol w="1257801"/>
                <a:gridCol w="1257801"/>
                <a:gridCol w="1257801"/>
                <a:gridCol w="12578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25370" y="3812790"/>
            <a:ext cx="78308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这里，两株作物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是指它们之间的直线距离不超过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从三角形地块的内部和边界上分别随机选取一株作物，求它们恰好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16481" name="Picture 1" descr="8-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94" y="2708920"/>
            <a:ext cx="3359936" cy="34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5150" y="475109"/>
          <a:ext cx="110617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2" name="文档" r:id="rId17" imgW="11062970" imgH="2810510" progId="Word.Document.12">
                  <p:embed/>
                </p:oleObj>
              </mc:Choice>
              <mc:Fallback>
                <p:oleObj name="文档" r:id="rId17" imgW="11062970" imgH="2810510" progId="Word.Document.12">
                  <p:embed/>
                  <p:pic>
                    <p:nvPicPr>
                      <p:cNvPr id="0" name="图片 9206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5150" y="475109"/>
                        <a:ext cx="1106170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6738" y="3062288"/>
          <a:ext cx="1095692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3" name="文档" r:id="rId19" imgW="11139170" imgH="1802765" progId="Word.Document.12">
                  <p:embed/>
                </p:oleObj>
              </mc:Choice>
              <mc:Fallback>
                <p:oleObj name="文档" r:id="rId19" imgW="11139170" imgH="1802765" progId="Word.Document.12">
                  <p:embed/>
                  <p:pic>
                    <p:nvPicPr>
                      <p:cNvPr id="0" name="图片 9206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6738" y="3062288"/>
                        <a:ext cx="10956925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" descr="8-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535158"/>
            <a:ext cx="2776806" cy="28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1180347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从所种作物中随机选取一株，求它的年收获量的概率分布与均值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9913" y="3910063"/>
          <a:ext cx="110553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0" name="文档" r:id="rId17" imgW="11062970" imgH="1179830" progId="Word.Document.12">
                  <p:embed/>
                </p:oleObj>
              </mc:Choice>
              <mc:Fallback>
                <p:oleObj name="文档" r:id="rId17" imgW="11062970" imgH="1179830" progId="Word.Document.12">
                  <p:embed/>
                  <p:pic>
                    <p:nvPicPr>
                      <p:cNvPr id="0" name="图片 92164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9913" y="3910063"/>
                        <a:ext cx="11055350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9376" y="151180"/>
            <a:ext cx="111474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先求从所种作物中随机选取的一株作物的年收获量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的分布列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48)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所以只需求出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相近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作物恰有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株的作物株数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69913" y="4738534"/>
          <a:ext cx="110553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1" name="文档" r:id="rId19" imgW="11062970" imgH="1179830" progId="Word.Document.12">
                  <p:embed/>
                </p:oleObj>
              </mc:Choice>
              <mc:Fallback>
                <p:oleObj name="文档" r:id="rId19" imgW="11062970" imgH="1179830" progId="Word.Document.12">
                  <p:embed/>
                  <p:pic>
                    <p:nvPicPr>
                      <p:cNvPr id="0" name="图片 92165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9913" y="4738534"/>
                        <a:ext cx="11055350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69913" y="5589939"/>
          <a:ext cx="110553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2" name="文档" r:id="rId21" imgW="11062970" imgH="1179830" progId="Word.Document.12">
                  <p:embed/>
                </p:oleObj>
              </mc:Choice>
              <mc:Fallback>
                <p:oleObj name="文档" r:id="rId21" imgW="11062970" imgH="1179830" progId="Word.Document.12">
                  <p:embed/>
                  <p:pic>
                    <p:nvPicPr>
                      <p:cNvPr id="0" name="图片 92165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9913" y="5589939"/>
                        <a:ext cx="11055350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1" name="返回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9913" y="188640"/>
          <a:ext cx="110315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25" name="文档" r:id="rId19" imgW="11036935" imgH="1108075" progId="Word.Document.12">
                  <p:embed/>
                </p:oleObj>
              </mc:Choice>
              <mc:Fallback>
                <p:oleObj name="文档" r:id="rId19" imgW="11036935" imgH="1108075" progId="Word.Document.12">
                  <p:embed/>
                  <p:pic>
                    <p:nvPicPr>
                      <p:cNvPr id="0" name="图片 91962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9913" y="188640"/>
                        <a:ext cx="11031537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9913" y="1175011"/>
          <a:ext cx="1103153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26" name="文档" r:id="rId21" imgW="11036935" imgH="1120140" progId="Word.Document.12">
                  <p:embed/>
                </p:oleObj>
              </mc:Choice>
              <mc:Fallback>
                <p:oleObj name="文档" r:id="rId21" imgW="11036935" imgH="1120140" progId="Word.Document.12">
                  <p:embed/>
                  <p:pic>
                    <p:nvPicPr>
                      <p:cNvPr id="0" name="图片 91962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9913" y="1175011"/>
                        <a:ext cx="1103153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4936" y="2063615"/>
            <a:ext cx="11126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故所求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608" y="2854945"/>
          <a:ext cx="6357938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27" name="文档" r:id="rId23" imgW="6359525" imgH="1882140" progId="Word.Document.12">
                  <p:embed/>
                </p:oleObj>
              </mc:Choice>
              <mc:Fallback>
                <p:oleObj name="文档" r:id="rId23" imgW="6359525" imgH="1882140" progId="Word.Document.12">
                  <p:embed/>
                  <p:pic>
                    <p:nvPicPr>
                      <p:cNvPr id="0" name="图片 91962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608" y="2854945"/>
                        <a:ext cx="6357938" cy="188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74936" y="4644362"/>
            <a:ext cx="1112651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因此，所求年收获量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的均值为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69913" y="5386338"/>
          <a:ext cx="1103153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28" name="文档" r:id="rId25" imgW="11036935" imgH="1120140" progId="Word.Document.12">
                  <p:embed/>
                </p:oleObj>
              </mc:Choice>
              <mc:Fallback>
                <p:oleObj name="文档" r:id="rId25" imgW="11036935" imgH="1120140" progId="Word.Document.12">
                  <p:embed/>
                  <p:pic>
                    <p:nvPicPr>
                      <p:cNvPr id="0" name="图片 91962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9913" y="5386338"/>
                        <a:ext cx="1103153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663300"/>
            <a:ext cx="1130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某地最近出台一项机动车驾照考试规定：每位考试者一年之内最多有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次参加考试的机会，一旦某次考试通过，即可领取驾照，不再参加以后的考试，否则就一直考到第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次为止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如果李明决定参加驾照考试，设他每次参加考试通过的概率依次为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0.6,0.7,0.8,0.9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，求在一年内李明参加驾照考试次数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的概率分布和均值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592664"/>
            <a:ext cx="1130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1,2,3,4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0.096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所以在一年内李明参加驾照考试次数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51384" y="3932635"/>
          <a:ext cx="6714921" cy="1280160"/>
        </p:xfrm>
        <a:graphic>
          <a:graphicData uri="http://schemas.openxmlformats.org/drawingml/2006/table">
            <a:tbl>
              <a:tblPr/>
              <a:tblGrid>
                <a:gridCol w="956412"/>
                <a:gridCol w="1200524"/>
                <a:gridCol w="1391807"/>
                <a:gridCol w="1583089"/>
                <a:gridCol w="15830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0.28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0.096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0.024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3372" y="5428819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0.096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1.544.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7774</Words>
  <Application>WPS 演示</Application>
  <PresentationFormat>宽屏</PresentationFormat>
  <Paragraphs>1767</Paragraphs>
  <Slides>77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89</vt:i4>
      </vt:variant>
      <vt:variant>
        <vt:lpstr>幻灯片标题</vt:lpstr>
      </vt:variant>
      <vt:variant>
        <vt:i4>77</vt:i4>
      </vt:variant>
    </vt:vector>
  </HeadingPairs>
  <TitlesOfParts>
    <vt:vector size="184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华文细黑</vt:lpstr>
      <vt:lpstr>Broadway</vt:lpstr>
      <vt:lpstr>细等线拼音字体</vt:lpstr>
      <vt:lpstr>楷体</vt:lpstr>
      <vt:lpstr>经典繁仿黑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1895</cp:revision>
  <dcterms:created xsi:type="dcterms:W3CDTF">2019-11-13T09:14:00Z</dcterms:created>
  <dcterms:modified xsi:type="dcterms:W3CDTF">2022-02-18T13:52:34Z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CF93C87CC641466880BC27AB79654217</vt:lpwstr>
  </property>
  <property fmtid="{D5CDD505-2E9C-101B-9397-08002B2CF9AE}" pid="3" name="KSOProductBuildVer">
    <vt:lpwstr>2052-11.1.0.11116</vt:lpwstr>
  </property>
</Properties>
</file>