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wdp" ContentType="image/vnd.ms-photo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54"/>
  </p:handoutMasterIdLst>
  <p:sldIdLst>
    <p:sldId id="592" r:id="rId3"/>
    <p:sldId id="257" r:id="rId4"/>
    <p:sldId id="362" r:id="rId5"/>
    <p:sldId id="624" r:id="rId6"/>
    <p:sldId id="625" r:id="rId8"/>
    <p:sldId id="679" r:id="rId9"/>
    <p:sldId id="770" r:id="rId10"/>
    <p:sldId id="827" r:id="rId11"/>
    <p:sldId id="884" r:id="rId12"/>
    <p:sldId id="844" r:id="rId13"/>
    <p:sldId id="775" r:id="rId14"/>
    <p:sldId id="886" r:id="rId15"/>
    <p:sldId id="626" r:id="rId16"/>
    <p:sldId id="779" r:id="rId17"/>
    <p:sldId id="880" r:id="rId18"/>
    <p:sldId id="807" r:id="rId19"/>
    <p:sldId id="711" r:id="rId20"/>
    <p:sldId id="627" r:id="rId21"/>
    <p:sldId id="759" r:id="rId22"/>
    <p:sldId id="882" r:id="rId23"/>
    <p:sldId id="883" r:id="rId24"/>
    <p:sldId id="865" r:id="rId25"/>
    <p:sldId id="725" r:id="rId26"/>
    <p:sldId id="887" r:id="rId27"/>
    <p:sldId id="425" r:id="rId28"/>
    <p:sldId id="270" r:id="rId29"/>
    <p:sldId id="291" r:id="rId30"/>
    <p:sldId id="305" r:id="rId31"/>
    <p:sldId id="292" r:id="rId32"/>
    <p:sldId id="293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873" r:id="rId44"/>
    <p:sldId id="328" r:id="rId45"/>
    <p:sldId id="888" r:id="rId46"/>
    <p:sldId id="329" r:id="rId47"/>
    <p:sldId id="330" r:id="rId48"/>
    <p:sldId id="331" r:id="rId49"/>
    <p:sldId id="332" r:id="rId50"/>
    <p:sldId id="333" r:id="rId51"/>
    <p:sldId id="334" r:id="rId52"/>
    <p:sldId id="593" r:id="rId5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BCD6"/>
    <a:srgbClr val="34AAD3"/>
    <a:srgbClr val="97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5131" autoAdjust="0"/>
  </p:normalViewPr>
  <p:slideViewPr>
    <p:cSldViewPr>
      <p:cViewPr varScale="1">
        <p:scale>
          <a:sx n="103" d="100"/>
          <a:sy n="103" d="100"/>
        </p:scale>
        <p:origin x="96" y="29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6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7" Type="http://schemas.openxmlformats.org/officeDocument/2006/relationships/tableStyles" Target="tableStyles.xml"/><Relationship Id="rId56" Type="http://schemas.openxmlformats.org/officeDocument/2006/relationships/viewProps" Target="viewProps.xml"/><Relationship Id="rId55" Type="http://schemas.openxmlformats.org/officeDocument/2006/relationships/presProps" Target="presProps.xml"/><Relationship Id="rId54" Type="http://schemas.openxmlformats.org/officeDocument/2006/relationships/handoutMaster" Target="handoutMasters/handoutMaster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1BDE6-D7CD-48AD-91D0-877B001684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9211A-EC15-48AF-9C00-CA884EFBB4D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05D6-131D-4D04-9AD1-97898E0FD8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8344D-7117-4F88-AAA4-2EDA16E40D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212976"/>
            <a:ext cx="12190413" cy="3646612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429000"/>
            <a:ext cx="12190413" cy="3430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717032"/>
            <a:ext cx="12190413" cy="314255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861048"/>
            <a:ext cx="12190413" cy="2998540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293096"/>
            <a:ext cx="12190413" cy="2566492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509120"/>
            <a:ext cx="12190413" cy="23504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869160"/>
            <a:ext cx="12190413" cy="19904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229200"/>
            <a:ext cx="12190413" cy="16303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589240"/>
            <a:ext cx="12190413" cy="12703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877272"/>
            <a:ext cx="12190413" cy="9823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836712"/>
            <a:ext cx="12190413" cy="60212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268760"/>
            <a:ext cx="12190413" cy="55908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628800"/>
            <a:ext cx="12190413" cy="52307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1988840"/>
            <a:ext cx="12190413" cy="48707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276872"/>
            <a:ext cx="12190413" cy="45827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08920"/>
            <a:ext cx="12190413" cy="41506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1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1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slide" Target="slide4.xml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slide" Target="slid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slide" Target="slide30.xml"/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" Target="slide27.xml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slide" Target="slide30.xml"/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" Target="slide27.xml"/></Relationships>
</file>

<file path=ppt/slides/_rels/slide2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slide" Target="slide30.xml"/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" Target="slide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9.xml"/><Relationship Id="rId6" Type="http://schemas.openxmlformats.org/officeDocument/2006/relationships/slide" Target="slide30.xml"/><Relationship Id="rId5" Type="http://schemas.openxmlformats.org/officeDocument/2006/relationships/slide" Target="slide29.xml"/><Relationship Id="rId4" Type="http://schemas.openxmlformats.org/officeDocument/2006/relationships/slide" Target="slide28.xml"/><Relationship Id="rId3" Type="http://schemas.openxmlformats.org/officeDocument/2006/relationships/slide" Target="slide27.xml"/><Relationship Id="rId2" Type="http://schemas.openxmlformats.org/officeDocument/2006/relationships/image" Target="../media/image5.png"/><Relationship Id="rId1" Type="http://schemas.openxmlformats.org/officeDocument/2006/relationships/slide" Target="slid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slide" Target="slide37.xml"/><Relationship Id="rId8" Type="http://schemas.openxmlformats.org/officeDocument/2006/relationships/slide" Target="slide36.xml"/><Relationship Id="rId7" Type="http://schemas.openxmlformats.org/officeDocument/2006/relationships/slide" Target="slide35.xml"/><Relationship Id="rId6" Type="http://schemas.openxmlformats.org/officeDocument/2006/relationships/slide" Target="slide34.xml"/><Relationship Id="rId5" Type="http://schemas.openxmlformats.org/officeDocument/2006/relationships/slide" Target="slide33.xml"/><Relationship Id="rId4" Type="http://schemas.openxmlformats.org/officeDocument/2006/relationships/slide" Target="slide32.xml"/><Relationship Id="rId3" Type="http://schemas.openxmlformats.org/officeDocument/2006/relationships/image" Target="../media/image11.png"/><Relationship Id="rId20" Type="http://schemas.openxmlformats.org/officeDocument/2006/relationships/slideLayout" Target="../slideLayouts/slideLayout14.xml"/><Relationship Id="rId2" Type="http://schemas.microsoft.com/office/2007/relationships/hdphoto" Target="../media/image10.wdp"/><Relationship Id="rId19" Type="http://schemas.openxmlformats.org/officeDocument/2006/relationships/slide" Target="slide49.xml"/><Relationship Id="rId18" Type="http://schemas.openxmlformats.org/officeDocument/2006/relationships/slide" Target="slide48.xml"/><Relationship Id="rId17" Type="http://schemas.openxmlformats.org/officeDocument/2006/relationships/slide" Target="slide47.xml"/><Relationship Id="rId16" Type="http://schemas.openxmlformats.org/officeDocument/2006/relationships/slide" Target="slide46.xml"/><Relationship Id="rId15" Type="http://schemas.openxmlformats.org/officeDocument/2006/relationships/slide" Target="slide45.xml"/><Relationship Id="rId14" Type="http://schemas.openxmlformats.org/officeDocument/2006/relationships/slide" Target="slide44.xml"/><Relationship Id="rId13" Type="http://schemas.openxmlformats.org/officeDocument/2006/relationships/slide" Target="slide42.xml"/><Relationship Id="rId12" Type="http://schemas.openxmlformats.org/officeDocument/2006/relationships/slide" Target="slide40.xml"/><Relationship Id="rId11" Type="http://schemas.openxmlformats.org/officeDocument/2006/relationships/slide" Target="slide39.xml"/><Relationship Id="rId10" Type="http://schemas.openxmlformats.org/officeDocument/2006/relationships/slide" Target="slide38.xml"/><Relationship Id="rId1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10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11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8" Type="http://schemas.openxmlformats.org/officeDocument/2006/relationships/slideLayout" Target="../slideLayouts/slideLayout9.xml"/><Relationship Id="rId17" Type="http://schemas.openxmlformats.org/officeDocument/2006/relationships/image" Target="../media/image12.png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10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0" Type="http://schemas.openxmlformats.org/officeDocument/2006/relationships/vmlDrawing" Target="../drawings/vmlDrawing1.vml"/><Relationship Id="rId2" Type="http://schemas.openxmlformats.org/officeDocument/2006/relationships/slide" Target="slide33.xml"/><Relationship Id="rId19" Type="http://schemas.openxmlformats.org/officeDocument/2006/relationships/slideLayout" Target="../slideLayouts/slideLayout8.xml"/><Relationship Id="rId18" Type="http://schemas.openxmlformats.org/officeDocument/2006/relationships/image" Target="../media/image13.emf"/><Relationship Id="rId17" Type="http://schemas.openxmlformats.org/officeDocument/2006/relationships/package" Target="../embeddings/Document1.docx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8" Type="http://schemas.openxmlformats.org/officeDocument/2006/relationships/slideLayout" Target="../slideLayouts/slideLayout7.xml"/><Relationship Id="rId17" Type="http://schemas.openxmlformats.org/officeDocument/2006/relationships/image" Target="../media/image14.png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7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3.xml"/><Relationship Id="rId7" Type="http://schemas.openxmlformats.org/officeDocument/2006/relationships/slide" Target="slide18.xml"/><Relationship Id="rId6" Type="http://schemas.openxmlformats.org/officeDocument/2006/relationships/tags" Target="../tags/tag2.xml"/><Relationship Id="rId5" Type="http://schemas.openxmlformats.org/officeDocument/2006/relationships/slide" Target="slide13.xml"/><Relationship Id="rId4" Type="http://schemas.openxmlformats.org/officeDocument/2006/relationships/tags" Target="../tags/tag1.xml"/><Relationship Id="rId3" Type="http://schemas.openxmlformats.org/officeDocument/2006/relationships/slide" Target="slide5.xml"/><Relationship Id="rId2" Type="http://schemas.openxmlformats.org/officeDocument/2006/relationships/slide" Target="slide31.xml"/><Relationship Id="rId10" Type="http://schemas.openxmlformats.org/officeDocument/2006/relationships/notesSlide" Target="../notesSlides/notesSlide1.xml"/><Relationship Id="rId1" Type="http://schemas.openxmlformats.org/officeDocument/2006/relationships/slide" Target="slide26.xml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8" Type="http://schemas.openxmlformats.org/officeDocument/2006/relationships/slideLayout" Target="../slideLayouts/slideLayout6.xml"/><Relationship Id="rId17" Type="http://schemas.openxmlformats.org/officeDocument/2006/relationships/image" Target="../media/image15.png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8" Type="http://schemas.openxmlformats.org/officeDocument/2006/relationships/slideLayout" Target="../slideLayouts/slideLayout6.xml"/><Relationship Id="rId17" Type="http://schemas.openxmlformats.org/officeDocument/2006/relationships/image" Target="../media/image16.png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1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3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slide" Target="slide37.xml"/><Relationship Id="rId8" Type="http://schemas.openxmlformats.org/officeDocument/2006/relationships/slide" Target="slide36.xml"/><Relationship Id="rId7" Type="http://schemas.openxmlformats.org/officeDocument/2006/relationships/slide" Target="slide35.xml"/><Relationship Id="rId6" Type="http://schemas.openxmlformats.org/officeDocument/2006/relationships/slide" Target="slide34.xml"/><Relationship Id="rId5" Type="http://schemas.openxmlformats.org/officeDocument/2006/relationships/slide" Target="slide33.xml"/><Relationship Id="rId4" Type="http://schemas.openxmlformats.org/officeDocument/2006/relationships/slide" Target="slide32.xml"/><Relationship Id="rId3" Type="http://schemas.openxmlformats.org/officeDocument/2006/relationships/image" Target="../media/image11.png"/><Relationship Id="rId20" Type="http://schemas.openxmlformats.org/officeDocument/2006/relationships/slideLayout" Target="../slideLayouts/slideLayout11.xml"/><Relationship Id="rId2" Type="http://schemas.microsoft.com/office/2007/relationships/hdphoto" Target="../media/image10.wdp"/><Relationship Id="rId19" Type="http://schemas.openxmlformats.org/officeDocument/2006/relationships/slide" Target="slide49.xml"/><Relationship Id="rId18" Type="http://schemas.openxmlformats.org/officeDocument/2006/relationships/slide" Target="slide48.xml"/><Relationship Id="rId17" Type="http://schemas.openxmlformats.org/officeDocument/2006/relationships/slide" Target="slide47.xml"/><Relationship Id="rId16" Type="http://schemas.openxmlformats.org/officeDocument/2006/relationships/slide" Target="slide46.xml"/><Relationship Id="rId15" Type="http://schemas.openxmlformats.org/officeDocument/2006/relationships/slide" Target="slide45.xml"/><Relationship Id="rId14" Type="http://schemas.openxmlformats.org/officeDocument/2006/relationships/slide" Target="slide44.xml"/><Relationship Id="rId13" Type="http://schemas.openxmlformats.org/officeDocument/2006/relationships/slide" Target="slide42.xml"/><Relationship Id="rId12" Type="http://schemas.openxmlformats.org/officeDocument/2006/relationships/slide" Target="slide40.xml"/><Relationship Id="rId11" Type="http://schemas.openxmlformats.org/officeDocument/2006/relationships/slide" Target="slide39.xml"/><Relationship Id="rId10" Type="http://schemas.openxmlformats.org/officeDocument/2006/relationships/slide" Target="slide38.xml"/><Relationship Id="rId1" Type="http://schemas.openxmlformats.org/officeDocument/2006/relationships/image" Target="../media/image9.png"/></Relationships>
</file>

<file path=ppt/slides/_rels/slide45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9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11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slide" Target="slide33.xml"/><Relationship Id="rId17" Type="http://schemas.openxmlformats.org/officeDocument/2006/relationships/slideLayout" Target="../slideLayouts/slideLayout8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slide" Target="slide37.xml"/><Relationship Id="rId8" Type="http://schemas.openxmlformats.org/officeDocument/2006/relationships/slide" Target="slide36.xml"/><Relationship Id="rId7" Type="http://schemas.openxmlformats.org/officeDocument/2006/relationships/slide" Target="slide35.xml"/><Relationship Id="rId6" Type="http://schemas.openxmlformats.org/officeDocument/2006/relationships/slide" Target="slide34.xml"/><Relationship Id="rId5" Type="http://schemas.openxmlformats.org/officeDocument/2006/relationships/slide" Target="slide33.xml"/><Relationship Id="rId4" Type="http://schemas.openxmlformats.org/officeDocument/2006/relationships/slide" Target="slide32.xml"/><Relationship Id="rId3" Type="http://schemas.openxmlformats.org/officeDocument/2006/relationships/image" Target="../media/image11.png"/><Relationship Id="rId20" Type="http://schemas.openxmlformats.org/officeDocument/2006/relationships/slideLayout" Target="../slideLayouts/slideLayout9.xml"/><Relationship Id="rId2" Type="http://schemas.microsoft.com/office/2007/relationships/hdphoto" Target="../media/image10.wdp"/><Relationship Id="rId19" Type="http://schemas.openxmlformats.org/officeDocument/2006/relationships/slide" Target="slide49.xml"/><Relationship Id="rId18" Type="http://schemas.openxmlformats.org/officeDocument/2006/relationships/slide" Target="slide48.xml"/><Relationship Id="rId17" Type="http://schemas.openxmlformats.org/officeDocument/2006/relationships/slide" Target="slide47.xml"/><Relationship Id="rId16" Type="http://schemas.openxmlformats.org/officeDocument/2006/relationships/slide" Target="slide46.xml"/><Relationship Id="rId15" Type="http://schemas.openxmlformats.org/officeDocument/2006/relationships/slide" Target="slide45.xml"/><Relationship Id="rId14" Type="http://schemas.openxmlformats.org/officeDocument/2006/relationships/slide" Target="slide44.xml"/><Relationship Id="rId13" Type="http://schemas.openxmlformats.org/officeDocument/2006/relationships/slide" Target="slide42.xml"/><Relationship Id="rId12" Type="http://schemas.openxmlformats.org/officeDocument/2006/relationships/slide" Target="slide40.xml"/><Relationship Id="rId11" Type="http://schemas.openxmlformats.org/officeDocument/2006/relationships/slide" Target="slide39.xml"/><Relationship Id="rId10" Type="http://schemas.openxmlformats.org/officeDocument/2006/relationships/slide" Target="slide38.xml"/><Relationship Id="rId1" Type="http://schemas.openxmlformats.org/officeDocument/2006/relationships/image" Target="../media/image9.png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slide" Target="slide40.xml"/><Relationship Id="rId8" Type="http://schemas.openxmlformats.org/officeDocument/2006/relationships/slide" Target="slide39.xml"/><Relationship Id="rId7" Type="http://schemas.openxmlformats.org/officeDocument/2006/relationships/slide" Target="slide38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0" Type="http://schemas.openxmlformats.org/officeDocument/2006/relationships/slideLayout" Target="../slideLayouts/slideLayout9.xml"/><Relationship Id="rId2" Type="http://schemas.openxmlformats.org/officeDocument/2006/relationships/slide" Target="slide33.xml"/><Relationship Id="rId19" Type="http://schemas.openxmlformats.org/officeDocument/2006/relationships/image" Target="../media/image17.png"/><Relationship Id="rId18" Type="http://schemas.openxmlformats.org/officeDocument/2006/relationships/image" Target="../media/image5.png"/><Relationship Id="rId17" Type="http://schemas.openxmlformats.org/officeDocument/2006/relationships/slide" Target="slide4.xml"/><Relationship Id="rId16" Type="http://schemas.openxmlformats.org/officeDocument/2006/relationships/slide" Target="slide49.xml"/><Relationship Id="rId15" Type="http://schemas.openxmlformats.org/officeDocument/2006/relationships/slide" Target="slide48.xml"/><Relationship Id="rId14" Type="http://schemas.openxmlformats.org/officeDocument/2006/relationships/slide" Target="slide47.xml"/><Relationship Id="rId13" Type="http://schemas.openxmlformats.org/officeDocument/2006/relationships/slide" Target="slide46.xml"/><Relationship Id="rId12" Type="http://schemas.openxmlformats.org/officeDocument/2006/relationships/slide" Target="slide45.xml"/><Relationship Id="rId11" Type="http://schemas.openxmlformats.org/officeDocument/2006/relationships/slide" Target="slide44.xml"/><Relationship Id="rId10" Type="http://schemas.openxmlformats.org/officeDocument/2006/relationships/slide" Target="slide42.xml"/><Relationship Id="rId1" Type="http://schemas.openxmlformats.org/officeDocument/2006/relationships/slide" Target="slide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"/>
          <p:cNvSpPr/>
          <p:nvPr/>
        </p:nvSpPr>
        <p:spPr bwMode="auto">
          <a:xfrm>
            <a:off x="3698875" y="-9525"/>
            <a:ext cx="8489950" cy="6864350"/>
          </a:xfrm>
          <a:custGeom>
            <a:avLst/>
            <a:gdLst>
              <a:gd name="T0" fmla="*/ 1806 w 5348"/>
              <a:gd name="T1" fmla="*/ 0 h 4324"/>
              <a:gd name="T2" fmla="*/ 0 w 5348"/>
              <a:gd name="T3" fmla="*/ 4324 h 4324"/>
              <a:gd name="T4" fmla="*/ 4241 w 5348"/>
              <a:gd name="T5" fmla="*/ 4324 h 4324"/>
              <a:gd name="T6" fmla="*/ 5348 w 5348"/>
              <a:gd name="T7" fmla="*/ 1689 h 4324"/>
              <a:gd name="T8" fmla="*/ 5348 w 5348"/>
              <a:gd name="T9" fmla="*/ 0 h 4324"/>
              <a:gd name="T10" fmla="*/ 1806 w 5348"/>
              <a:gd name="T11" fmla="*/ 0 h 4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48" h="4324">
                <a:moveTo>
                  <a:pt x="1806" y="0"/>
                </a:moveTo>
                <a:lnTo>
                  <a:pt x="0" y="4324"/>
                </a:lnTo>
                <a:lnTo>
                  <a:pt x="4241" y="4324"/>
                </a:lnTo>
                <a:lnTo>
                  <a:pt x="5348" y="1689"/>
                </a:lnTo>
                <a:lnTo>
                  <a:pt x="5348" y="0"/>
                </a:lnTo>
                <a:lnTo>
                  <a:pt x="1806" y="0"/>
                </a:lnTo>
                <a:close/>
              </a:path>
            </a:pathLst>
          </a:custGeom>
          <a:solidFill>
            <a:srgbClr val="A6BCD6">
              <a:alpha val="38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7"/>
          <p:cNvSpPr/>
          <p:nvPr/>
        </p:nvSpPr>
        <p:spPr bwMode="auto">
          <a:xfrm>
            <a:off x="8886245" y="-9526"/>
            <a:ext cx="2298700" cy="5059363"/>
          </a:xfrm>
          <a:custGeom>
            <a:avLst/>
            <a:gdLst>
              <a:gd name="T0" fmla="*/ 1448 w 1448"/>
              <a:gd name="T1" fmla="*/ 0 h 3187"/>
              <a:gd name="T2" fmla="*/ 1323 w 1448"/>
              <a:gd name="T3" fmla="*/ 0 h 3187"/>
              <a:gd name="T4" fmla="*/ 0 w 1448"/>
              <a:gd name="T5" fmla="*/ 3187 h 3187"/>
              <a:gd name="T6" fmla="*/ 121 w 1448"/>
              <a:gd name="T7" fmla="*/ 3187 h 3187"/>
              <a:gd name="T8" fmla="*/ 1448 w 1448"/>
              <a:gd name="T9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8" h="3187">
                <a:moveTo>
                  <a:pt x="1448" y="0"/>
                </a:moveTo>
                <a:lnTo>
                  <a:pt x="1323" y="0"/>
                </a:lnTo>
                <a:lnTo>
                  <a:pt x="0" y="3187"/>
                </a:lnTo>
                <a:lnTo>
                  <a:pt x="121" y="3187"/>
                </a:lnTo>
                <a:lnTo>
                  <a:pt x="1448" y="0"/>
                </a:lnTo>
                <a:close/>
              </a:path>
            </a:pathLst>
          </a:custGeom>
          <a:solidFill>
            <a:srgbClr val="2894BA">
              <a:alpha val="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982662" y="2060345"/>
            <a:ext cx="11209337" cy="2223358"/>
          </a:xfrm>
          <a:prstGeom prst="rect">
            <a:avLst/>
          </a:prstGeom>
          <a:solidFill>
            <a:srgbClr val="2894BA">
              <a:alpha val="85000"/>
            </a:srgbClr>
          </a:solidFill>
          <a:ln w="28575">
            <a:noFill/>
          </a:ln>
        </p:spPr>
        <p:txBody>
          <a:bodyPr anchor="ctr"/>
          <a:lstStyle/>
          <a:p>
            <a:pPr algn="ctr"/>
            <a:endParaRPr lang="zh-CN" altLang="en-US" sz="540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25336" y="2971014"/>
            <a:ext cx="10475320" cy="9047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1218565">
              <a:lnSpc>
                <a:spcPct val="130000"/>
              </a:lnSpc>
              <a:tabLst>
                <a:tab pos="2249805" algn="l"/>
              </a:tabLst>
            </a:pPr>
            <a:r>
              <a:rPr lang="zh-CN" altLang="zh-CN" sz="45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第</a:t>
            </a:r>
            <a:r>
              <a:rPr lang="en-US" altLang="zh-CN" sz="45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1</a:t>
            </a:r>
            <a:r>
              <a:rPr lang="zh-CN" altLang="zh-CN" sz="45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课时　排列</a:t>
            </a:r>
            <a:endParaRPr lang="zh-CN" altLang="zh-CN" sz="45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6" name="任意多边形 3"/>
          <p:cNvSpPr/>
          <p:nvPr/>
        </p:nvSpPr>
        <p:spPr>
          <a:xfrm>
            <a:off x="509901" y="395342"/>
            <a:ext cx="945521" cy="1046808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rgbClr val="419F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25336" y="2420888"/>
            <a:ext cx="7811023" cy="464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章　</a:t>
            </a:r>
            <a:r>
              <a:rPr lang="en-US" altLang="zh-CN" sz="2400" dirty="0"/>
              <a:t>§7.2</a:t>
            </a:r>
            <a:r>
              <a:rPr lang="zh-CN" altLang="zh-CN" sz="2400" dirty="0"/>
              <a:t>　排列</a:t>
            </a:r>
            <a:endParaRPr lang="zh-CN" altLang="zh-CN" sz="2400" dirty="0">
              <a:solidFill>
                <a:schemeClr val="bg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9044890" y="1799381"/>
            <a:ext cx="2298700" cy="5059363"/>
          </a:xfrm>
          <a:custGeom>
            <a:avLst/>
            <a:gdLst>
              <a:gd name="T0" fmla="*/ 1448 w 1448"/>
              <a:gd name="T1" fmla="*/ 0 h 3187"/>
              <a:gd name="T2" fmla="*/ 1323 w 1448"/>
              <a:gd name="T3" fmla="*/ 0 h 3187"/>
              <a:gd name="T4" fmla="*/ 0 w 1448"/>
              <a:gd name="T5" fmla="*/ 3187 h 3187"/>
              <a:gd name="T6" fmla="*/ 121 w 1448"/>
              <a:gd name="T7" fmla="*/ 3187 h 3187"/>
              <a:gd name="T8" fmla="*/ 1448 w 1448"/>
              <a:gd name="T9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8" h="3187">
                <a:moveTo>
                  <a:pt x="1448" y="0"/>
                </a:moveTo>
                <a:lnTo>
                  <a:pt x="1323" y="0"/>
                </a:lnTo>
                <a:lnTo>
                  <a:pt x="0" y="3187"/>
                </a:lnTo>
                <a:lnTo>
                  <a:pt x="121" y="3187"/>
                </a:lnTo>
                <a:lnTo>
                  <a:pt x="1448" y="0"/>
                </a:lnTo>
                <a:close/>
              </a:path>
            </a:pathLst>
          </a:custGeom>
          <a:solidFill>
            <a:srgbClr val="2BA1CB">
              <a:alpha val="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826000" y="1859915"/>
            <a:ext cx="2540000" cy="3138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本资料分享自高中数学同步资源大全QQ群483122854 专注收集同步资源期待你的加入与分享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联系QQ309000116加入百度网盘群2500G一线老师必备资料一键转存，自动更新，一劳永逸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02431" y="1039813"/>
            <a:ext cx="11187139" cy="669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反思感悟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判断一个具体问题是否为排列问题的方法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29442" name="Picture 2" descr="7-35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906" y="2026776"/>
            <a:ext cx="7108189" cy="406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888" y="548680"/>
            <a:ext cx="111977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判断下列问题是否是排列问题，并说明理由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四个数字中，任选两个做加法，其结果有多少种不同的可能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？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四个数字中，任选两个做除法，其结果有多少种不同的可能？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会场有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个座位，要求选出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个座位有多少种方法？若选出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个座位安排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位客人入座，又有多少种方法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？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返回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14888" y="1772816"/>
            <a:ext cx="111977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问不是，第二问是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理由：由于加法运算满足交换律，所以选出的两个元素做加法求结果时，与两个元素的位置无关，但列除法算式时，两个元素谁作除数，谁作被除数不一样，此时与位置有关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选出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个座位与顺序无关，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入座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问题同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排队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，与顺序有关，故选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个座位安排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位客人入座是排列问题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4888" y="386080"/>
            <a:ext cx="11197736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不是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4888" y="1106160"/>
            <a:ext cx="11197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是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9688" y="2760826"/>
            <a:ext cx="11712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zh-CN" sz="48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二、画</a:t>
            </a:r>
            <a:r>
              <a:rPr lang="en-US" altLang="zh-CN" sz="48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48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树形图</a:t>
            </a:r>
            <a:r>
              <a:rPr lang="en-US" altLang="zh-CN" sz="48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48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写排列</a:t>
            </a:r>
            <a:endParaRPr lang="zh-CN" altLang="zh-CN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5380" y="188640"/>
            <a:ext cx="11161240" cy="669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四名同学站成一排照相的所有可能站法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5380" y="1232511"/>
            <a:ext cx="1116124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由题意作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树形图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，如图，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30466" name="Picture 2" descr="7-39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107" y="1442811"/>
            <a:ext cx="5476361" cy="3930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515380" y="1908696"/>
            <a:ext cx="55806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故所有可能的站法是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ABCD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ABDC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ACBD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ACDB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ADBC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ADCB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BCAD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BCDA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BDAC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BDCA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CABD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CADB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CBAD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CBDA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CDAB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CDBA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DACB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DABC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DBAC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DBCA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DCAB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DCBA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5380" y="260648"/>
            <a:ext cx="11161240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延伸探究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写出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四名同学站成一排照相，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不站在两端的所有可能站法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5380" y="1702481"/>
            <a:ext cx="1116124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由题意作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树形图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，如图，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31490" name="Picture 2" descr="7-40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618" y="2531189"/>
            <a:ext cx="6064764" cy="176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515380" y="4509120"/>
            <a:ext cx="11161240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故所有可能的站法是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BACD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BADC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BCAD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BDAC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CABD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CADB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CBAD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CDAB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DABC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DACB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DBAC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DCAB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02431" y="836712"/>
            <a:ext cx="11187139" cy="4542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反思感悟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利用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树形图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法解决简单排列问题的适用范围及策略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适用范围：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树形图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在解决排列元素个数不多的问题时，是一种比较有效的表示方式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策略：在操作中先将元素按一定顺序排出，然后以先安排哪个元素为分类标准进行分类，再安排第二个元素，并按此元素分类，依次进行，直到完成一个排列，这样能做到不重不漏，然后再按树形图写出排列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1384" y="620688"/>
            <a:ext cx="11089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四个数字中任取两个数字组成两位不同的数，一共可以组成多少个？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1384" y="2188459"/>
            <a:ext cx="11089232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由题意作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树形图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，如图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32514" name="Picture 2" descr="7-41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530" y="3140968"/>
            <a:ext cx="4508941" cy="103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551384" y="4509120"/>
            <a:ext cx="11089232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故组成的所有两位数为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12,13,14,21,23,24,31,32,34,41,42,43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，共有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" name="返回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5941" y="2760826"/>
            <a:ext cx="11700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zh-CN" sz="48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三、简单的排列问题</a:t>
            </a:r>
            <a:endParaRPr lang="zh-CN" altLang="zh-CN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1247353"/>
            <a:ext cx="11233248" cy="669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个两两互质的数中取出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个数，其商的个数；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9376" y="2406224"/>
            <a:ext cx="11233248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个两两互质的数中取出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个数，分别作为商的分子和分母，其商共有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100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99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9 900(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53943" y="1484784"/>
            <a:ext cx="10086673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理解并掌握排列的概念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能应用排列知识解决简单的实际问题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1" y="764704"/>
            <a:ext cx="551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568802" y="504957"/>
            <a:ext cx="1926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spcAft>
                <a:spcPts val="600"/>
              </a:spcAft>
              <a:buClr>
                <a:srgbClr val="00544A"/>
              </a:buClr>
            </a:pPr>
            <a:r>
              <a:rPr lang="zh-CN" altLang="en-US" sz="2800" b="1" dirty="0" smtClean="0">
                <a:latin typeface="+mj-ea"/>
                <a:ea typeface="+mj-ea"/>
              </a:rPr>
              <a:t>学习目标</a:t>
            </a:r>
            <a:endParaRPr lang="en-US" altLang="zh-CN" sz="2800" b="1" dirty="0"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764704"/>
            <a:ext cx="11233248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由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0,1,2,3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组成的能被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整除且没有重复数字的四位数的个数；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9376" y="2132856"/>
            <a:ext cx="11233248" cy="260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因为组成的没有重复数字的四位数能被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整除，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所以这个四位数的个位数字一定是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故确定此四位数，只需确定千位数字、百位数字、十位数字即可，共有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967805"/>
            <a:ext cx="11233248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名大学生可以到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家单位实习，若每家单位至多招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名实习生，每名大学生至多到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家单位实习，且这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名大学生全部被分配完毕，其分配方案的个数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9376" y="3272061"/>
            <a:ext cx="11233248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可以理解为从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家单位中选出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家单位，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分别把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名大学生安排到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家单位，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120(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分配方案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02431" y="836712"/>
            <a:ext cx="111871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反思感悟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对于简单的排列问题，其解题思路可借助分步计数原理进行，即采用元素分析法和位置分析法求解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5584" y="1034152"/>
            <a:ext cx="111750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盆不同品种的花排成一排，共有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种不同的排法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8110" y="2276872"/>
            <a:ext cx="11182506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不同的排法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28248" y="114187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6</a:t>
            </a:r>
            <a:endParaRPr lang="zh-CN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5584" y="332656"/>
            <a:ext cx="11175032" cy="2595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沪宁高铁线上有六个大站：上海、苏州、无锡、常州、镇江、南京，铁路部门应为沪宁线上的六个大站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这六个大站之间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准备不同的火车票的种数为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A.15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B.30         C.12         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D.36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8110" y="3212976"/>
            <a:ext cx="11182506" cy="260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对于两个大站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，从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到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的火车票与从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到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的火车票不同，因为每张车票对应一个起点站和一个终点站，因此，每张火车票对应从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个不同元素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大站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中取出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个不同元素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起点站和终点站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的一种排列，故不同的火车票有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30(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TextBox 19"/>
          <p:cNvSpPr txBox="1"/>
          <p:nvPr/>
        </p:nvSpPr>
        <p:spPr>
          <a:xfrm>
            <a:off x="1847528" y="2295456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2431" y="974770"/>
            <a:ext cx="11187139" cy="3896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知识清单：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排列的定义：顺序性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树形图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法列举排列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排列的简单应用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方法归纳：数形结合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常见误区：排列的定义不明确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cxnSp>
        <p:nvCxnSpPr>
          <p:cNvPr id="6" name="肘形连接符 5"/>
          <p:cNvCxnSpPr/>
          <p:nvPr/>
        </p:nvCxnSpPr>
        <p:spPr>
          <a:xfrm rot="10800000" flipH="1" flipV="1">
            <a:off x="612766" y="439864"/>
            <a:ext cx="11062414" cy="324839"/>
          </a:xfrm>
          <a:prstGeom prst="bentConnector3">
            <a:avLst>
              <a:gd name="adj1" fmla="val -1893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</p:cxnSp>
      <p:sp>
        <p:nvSpPr>
          <p:cNvPr id="8" name="矩形 7"/>
          <p:cNvSpPr/>
          <p:nvPr/>
        </p:nvSpPr>
        <p:spPr>
          <a:xfrm>
            <a:off x="409285" y="592668"/>
            <a:ext cx="11256212" cy="161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990683" y="226924"/>
            <a:ext cx="94714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latin typeface="微软雅黑" panose="020B0503020204020204" pitchFamily="34" charset="-122"/>
                <a:cs typeface="Times New Roman" panose="02020603050405020304" pitchFamily="18" charset="0"/>
              </a:rPr>
              <a:t>课堂小结</a:t>
            </a:r>
            <a:endParaRPr lang="zh-CN" altLang="en-US" sz="2800" b="1" kern="100" dirty="0"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流程图: 离页连接符 9"/>
          <p:cNvSpPr/>
          <p:nvPr/>
        </p:nvSpPr>
        <p:spPr>
          <a:xfrm>
            <a:off x="624802" y="350729"/>
            <a:ext cx="189621" cy="333731"/>
          </a:xfrm>
          <a:prstGeom prst="flowChartOffpageConnector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algn="ctr" defTabSz="1219200"/>
            <a:endParaRPr lang="zh-CN" altLang="en-US" sz="2400" kern="0">
              <a:solidFill>
                <a:prstClr val="white"/>
              </a:solidFill>
              <a:latin typeface="Arial" panose="020B0604020202020204"/>
              <a:ea typeface="黑体" panose="02010609060101010101" charset="-122"/>
            </a:endParaRPr>
          </a:p>
        </p:txBody>
      </p:sp>
      <p:pic>
        <p:nvPicPr>
          <p:cNvPr id="11" name="返回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08713" y="2636912"/>
            <a:ext cx="6774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4800" b="1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随堂演练</a:t>
            </a:r>
            <a:endParaRPr lang="zh-CN" altLang="en-US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02431" y="764704"/>
            <a:ext cx="11187139" cy="260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四个数字中，任选两个数做加、减、乘、除运算，分别计算它们的结果，在这些问题中，可以看作排列问题的有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加法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减法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乘法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除法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2789174" y="2036847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" name="TextBox 19"/>
          <p:cNvSpPr txBox="1"/>
          <p:nvPr/>
        </p:nvSpPr>
        <p:spPr>
          <a:xfrm>
            <a:off x="2789174" y="2702511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2431" y="3711740"/>
            <a:ext cx="11187139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因为加法和乘法满足交换律，所以选出两个数做加法和乘法时，结果与两数字位置无关，故不是排列问题，而减法、除法与两数字的位置有关，故是排列问题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7388" y="764704"/>
            <a:ext cx="11017224" cy="3249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从甲、乙、丙三人中选两人站成一排的所有站法为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甲乙，乙甲，甲丙，丙甲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甲乙，丙乙、丙甲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甲乙，甲丙，乙甲，乙丙，丙甲，丙乙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甲乙，甲丙，乙丙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463960" y="270892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0728" y="1110080"/>
            <a:ext cx="11010544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个数字中选出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个数字构成无重复数字的三位数有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88488" y="1251337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24</a:t>
            </a:r>
            <a:endParaRPr lang="zh-CN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12646" y="980728"/>
            <a:ext cx="11027970" cy="260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经历了六月高考的洗礼，考生们就可以填报自己理想的大学了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大学录取的依据是根据考生的高考分数和填报的志愿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假设某生在第一志愿中选择了三个喜欢的专业：电子商务、机械设计及自动化、临床医学，这三个专业在填报时填在前面和填在后面有区别吗？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" y="764704"/>
            <a:ext cx="551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568802" y="504957"/>
            <a:ext cx="9852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spcAft>
                <a:spcPts val="600"/>
              </a:spcAft>
              <a:buClr>
                <a:srgbClr val="00544A"/>
              </a:buClr>
            </a:pPr>
            <a:r>
              <a:rPr lang="zh-CN" altLang="en-US" sz="2800" b="1" dirty="0" smtClean="0">
                <a:latin typeface="+mj-ea"/>
                <a:ea typeface="+mj-ea"/>
              </a:rPr>
              <a:t>导语</a:t>
            </a:r>
            <a:endParaRPr lang="en-US" altLang="zh-CN" sz="2800" b="1" dirty="0">
              <a:latin typeface="+mj-ea"/>
              <a:ea typeface="+mj-ea"/>
            </a:endParaRPr>
          </a:p>
        </p:txBody>
      </p:sp>
      <p:pic>
        <p:nvPicPr>
          <p:cNvPr id="827394" name="Picture 2" descr="7-34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662" y="3617971"/>
            <a:ext cx="5608677" cy="311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返回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3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2908" y="1124744"/>
            <a:ext cx="10946184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种不同的菜种，任选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种种在不同土质的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块地里，有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种不同的种法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840416" y="1124744"/>
            <a:ext cx="992579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1 680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22908" y="2846144"/>
            <a:ext cx="10946184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块不同土质的地看作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个不同的位置，从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种不同的菜种中任选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种种在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块不同土质的地里，则本题即为从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个不同元素中任选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个元素的排列问题，所以不同的种法共有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8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7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1 680(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08713" y="2636912"/>
            <a:ext cx="6774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4800" b="1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课时对点练</a:t>
            </a:r>
            <a:endParaRPr lang="zh-CN" altLang="en-US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38"/>
          <p:cNvSpPr txBox="1"/>
          <p:nvPr/>
        </p:nvSpPr>
        <p:spPr>
          <a:xfrm>
            <a:off x="1023764" y="168040"/>
            <a:ext cx="2524829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基础巩固</a:t>
            </a:r>
            <a:endParaRPr lang="en-US" altLang="zh-CN" sz="2400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4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1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24000"/>
                    </a14:imgEffect>
                    <a14:imgEffect>
                      <a14:colorTemperature colorTemp="112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rgbClr val="5B9BD5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0000" y="908720"/>
            <a:ext cx="11412000" cy="3249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1.(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下列问题是排列问题的为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从甲、乙、丙三名同学中选出两名分别参加数学、物理兴趣小组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从甲、乙、丙三名同学中选出两人参加一项活动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中选出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个字母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1,2,3,4,5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这五个数字中取出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个不同的数字组成一个两位数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90000" y="4581128"/>
            <a:ext cx="1141200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由排列的定义知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是排列问题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9" name="TextBox 19"/>
          <p:cNvSpPr txBox="1"/>
          <p:nvPr/>
        </p:nvSpPr>
        <p:spPr>
          <a:xfrm>
            <a:off x="242266" y="158369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4" name="TextBox 19"/>
          <p:cNvSpPr txBox="1"/>
          <p:nvPr/>
        </p:nvSpPr>
        <p:spPr>
          <a:xfrm>
            <a:off x="242266" y="3468633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9" grpId="0"/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02431" y="903428"/>
            <a:ext cx="11187139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本不同的书中选两本送给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名同学，每人一本，则不同的送书方法的种数为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A.5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B.10          C.20         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D.60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4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7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8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02431" y="3645024"/>
            <a:ext cx="11187139" cy="6644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不同的送书种数为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20.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TextBox 19"/>
          <p:cNvSpPr txBox="1"/>
          <p:nvPr/>
        </p:nvSpPr>
        <p:spPr>
          <a:xfrm>
            <a:off x="3371946" y="2210521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9376" y="1052736"/>
            <a:ext cx="111093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某学习小组共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人，约定假期每两人相互微信聊天，共需发起的聊天次数为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A.20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B.15           C.10           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D.5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79376" y="3772635"/>
            <a:ext cx="11109374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由题意得共需发起的聊天次数为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20.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2" name="TextBox 19"/>
          <p:cNvSpPr txBox="1"/>
          <p:nvPr/>
        </p:nvSpPr>
        <p:spPr>
          <a:xfrm>
            <a:off x="335360" y="233301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0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8326" y="1124744"/>
            <a:ext cx="11090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甲、乙、丙三人排成一排照相，甲不站在排头的所有排列种数为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A.6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B.4           C.8         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D.10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98326" y="2908539"/>
            <a:ext cx="11090424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列树形图如图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4" name="TextBox 19"/>
          <p:cNvSpPr txBox="1"/>
          <p:nvPr/>
        </p:nvSpPr>
        <p:spPr>
          <a:xfrm>
            <a:off x="1748294" y="178134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pic>
        <p:nvPicPr>
          <p:cNvPr id="833538" name="Picture 2" descr="7-42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783" y="3072733"/>
            <a:ext cx="3738753" cy="1717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>
          <a:xfrm>
            <a:off x="498325" y="3700189"/>
            <a:ext cx="61644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故组成的排列为丙甲乙，丙乙甲，乙甲丙，乙丙甲，共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4" grpId="0"/>
      <p:bldP spid="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27038" y="692696"/>
            <a:ext cx="111855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四张卡片上分别标有数字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，则由这四张卡片可组成不同的四位数的个数为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A.6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B.9          C.12         D.24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27038" y="3342328"/>
            <a:ext cx="11185585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这四位数列举如下：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1 012,1 021,1 102,1 120,1 201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1 210,2 011,2 101,2 110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9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2" name="TextBox 19"/>
          <p:cNvSpPr txBox="1"/>
          <p:nvPr/>
        </p:nvSpPr>
        <p:spPr>
          <a:xfrm>
            <a:off x="1811510" y="2004966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7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7748" y="188640"/>
            <a:ext cx="11016504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1,3,5,7,9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这五个数中，每次取出两个不同的数分别为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，共可得到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lg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lg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的不同值的个数是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A.9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B.10         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C.18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D.20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0" name="TextBox 19"/>
          <p:cNvSpPr txBox="1"/>
          <p:nvPr/>
        </p:nvSpPr>
        <p:spPr>
          <a:xfrm>
            <a:off x="3539849" y="146053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87748" y="2492896"/>
            <a:ext cx="11016504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首先从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1,3,5,7,9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这五个数中任取两个不同的数排列，共有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20(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排法，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38425" y="3980656"/>
          <a:ext cx="1088231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97" name="文档" r:id="rId17" imgW="10890250" imgH="1751330" progId="Word.Document.12">
                  <p:embed/>
                </p:oleObj>
              </mc:Choice>
              <mc:Fallback>
                <p:oleObj name="文档" r:id="rId17" imgW="10890250" imgH="1751330" progId="Word.Document.12">
                  <p:embed/>
                  <p:pic>
                    <p:nvPicPr>
                      <p:cNvPr id="0" name="图片 82639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38425" y="3980656"/>
                        <a:ext cx="10882313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4592" y="15032"/>
            <a:ext cx="1112602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个元素中每次取出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个元素，可组成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为首的不同的排列，它们分别是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_____________________________________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08368" y="15904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12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514592" y="2276872"/>
            <a:ext cx="11126023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画出树形图如图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23392" y="606068"/>
            <a:ext cx="110141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i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</a:t>
            </a:r>
            <a:r>
              <a:rPr lang="en-US" altLang="zh-CN" sz="2800" i="1" kern="100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bac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bad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bae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bca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bcd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bce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bda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bdc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bde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bea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bec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bed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" name="Picture 2" descr="7-43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780" y="1904813"/>
            <a:ext cx="3055236" cy="459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矩形 24"/>
          <p:cNvSpPr/>
          <p:nvPr/>
        </p:nvSpPr>
        <p:spPr>
          <a:xfrm>
            <a:off x="514593" y="2996952"/>
            <a:ext cx="55814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可知共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个，它们分别是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bca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bce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bda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bea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bec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bed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1384" y="531837"/>
            <a:ext cx="11089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现从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名学生干部中选出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名同学分别参加全校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资源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生态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环保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三个夏令营活动，则不同的选派方案的种数是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17744" y="1146001"/>
            <a:ext cx="723275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336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51384" y="2564904"/>
            <a:ext cx="11089232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名学生干部中选出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名同学排列的种数为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8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7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336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，故共有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336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种不同的选派方案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69205" y="1485578"/>
            <a:ext cx="10030174" cy="453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177600" y="4581922"/>
            <a:ext cx="10030174" cy="1524792"/>
          </a:xfrm>
          <a:prstGeom prst="rect">
            <a:avLst/>
          </a:prstGeom>
          <a:solidFill>
            <a:srgbClr val="044491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4" name="文本框 3">
            <a:hlinkClick r:id="rId1" action="ppaction://hlinksldjump"/>
          </p:cNvPr>
          <p:cNvSpPr txBox="1"/>
          <p:nvPr/>
        </p:nvSpPr>
        <p:spPr>
          <a:xfrm>
            <a:off x="2350790" y="5024789"/>
            <a:ext cx="152451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>
              <a:spcBef>
                <a:spcPct val="0"/>
              </a:spcBef>
            </a:pP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随堂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演练</a:t>
            </a:r>
            <a:endParaRPr lang="en-US" altLang="zh-CN" sz="26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5484951" y="5024789"/>
            <a:ext cx="2051209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914400">
              <a:spcBef>
                <a:spcPct val="0"/>
              </a:spcBef>
            </a:pP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课时对</a:t>
            </a: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点练</a:t>
            </a:r>
            <a:endParaRPr lang="zh-CN" altLang="en-US" sz="2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MH_SubTitle_1" descr="e7d195523061f1c0c7fdb8e83abb5dcf03375f2c8b662a4106267E0752567F7A4243849C9E2D773FC6511ADD776D3461389E8BB5BAFBB3C937DB9AB1E09A294486DA4CCF35679A92315A5BDF0C7F02D8DB0983A561B9AD4F9360F817F987ED6312BA78B3C26FE59D74499348EFC01217C87131E0D883B4A0A28311D4F4EF0E5123EE3175F2E8EA19">
            <a:hlinkClick r:id="rId3" action="ppaction://hlinksldjump"/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58702" y="2061642"/>
            <a:ext cx="8281714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just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>
                <a:solidFill>
                  <a:srgbClr val="161B1F"/>
                </a:solidFill>
                <a:latin typeface="明黑" panose="020B0300000000000000" pitchFamily="34" charset="-122"/>
                <a:ea typeface="明黑" panose="020B0300000000000000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914400">
              <a:lnSpc>
                <a:spcPct val="100000"/>
              </a:lnSpc>
              <a:spcBef>
                <a:spcPct val="0"/>
              </a:spcBef>
            </a:pPr>
            <a:r>
              <a:rPr lang="zh-CN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一、排列概念的理解</a:t>
            </a:r>
            <a:endParaRPr lang="zh-CN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MH_SubTitle_1" descr="e7d195523061f1c0c7fdb8e83abb5dcf03375f2c8b662a4106267E0752567F7A4243849C9E2D773FC6511ADD776D3461389E8BB5BAFBB3C937DB9AB1E09A294486DA4CCF35679A92315A5BDF0C7F02D8DB0983A561B9AD4F9360F817F987ED6312BA78B3C26FE59D74499348EFC01217C87131E0D883B4A0A28311D4F4EF0E5123EE3175F2E8EA19">
            <a:hlinkClick r:id="rId5" action="ppaction://hlinksldjump"/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558702" y="2853730"/>
            <a:ext cx="950585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just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>
                <a:solidFill>
                  <a:srgbClr val="161B1F"/>
                </a:solidFill>
                <a:latin typeface="明黑" panose="020B0300000000000000" pitchFamily="34" charset="-122"/>
                <a:ea typeface="明黑" panose="020B0300000000000000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914400">
              <a:lnSpc>
                <a:spcPct val="100000"/>
              </a:lnSpc>
              <a:spcBef>
                <a:spcPct val="0"/>
              </a:spcBef>
              <a:defRPr/>
            </a:pPr>
            <a:r>
              <a:rPr lang="zh-CN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二、画</a:t>
            </a:r>
            <a:r>
              <a:rPr lang="en-US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树形图</a:t>
            </a:r>
            <a:r>
              <a:rPr lang="en-US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写排列</a:t>
            </a:r>
            <a:endParaRPr lang="zh-CN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MH_SubTitle_1" descr="e7d195523061f1c0c7fdb8e83abb5dcf03375f2c8b662a4106267E0752567F7A4243849C9E2D773FC6511ADD776D3461389E8BB5BAFBB3C937DB9AB1E09A294486DA4CCF35679A92315A5BDF0C7F02D8DB0983A561B9AD4F9360F817F987ED6312BA78B3C26FE59D74499348EFC01217C87131E0D883B4A0A28311D4F4EF0E5123EE3175F2E8EA19">
            <a:hlinkClick r:id="rId7" action="ppaction://hlinksldjump"/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558702" y="3645818"/>
            <a:ext cx="9361834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just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>
                <a:solidFill>
                  <a:srgbClr val="161B1F"/>
                </a:solidFill>
                <a:latin typeface="明黑" panose="020B0300000000000000" pitchFamily="34" charset="-122"/>
                <a:ea typeface="明黑" panose="020B0300000000000000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914400">
              <a:lnSpc>
                <a:spcPct val="100000"/>
              </a:lnSpc>
              <a:spcBef>
                <a:spcPct val="0"/>
              </a:spcBef>
              <a:defRPr/>
            </a:pPr>
            <a:r>
              <a:rPr lang="zh-CN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三、简单的排列问题</a:t>
            </a:r>
            <a:endParaRPr lang="zh-CN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51384" y="504957"/>
            <a:ext cx="17773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spcAft>
                <a:spcPts val="600"/>
              </a:spcAft>
              <a:buClr>
                <a:srgbClr val="00544A"/>
              </a:buClr>
            </a:pPr>
            <a:r>
              <a:rPr lang="zh-CN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Arial" panose="020B0604020202020204" pitchFamily="34" charset="0"/>
              </a:rPr>
              <a:t>内容索引</a:t>
            </a:r>
            <a:endParaRPr lang="en-US" altLang="zh-CN" sz="28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H="1">
            <a:off x="1" y="764704"/>
            <a:ext cx="551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8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9376" y="44624"/>
            <a:ext cx="11233248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写出下列问题的所有排列：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北京、广州、南京、天津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个城市相互通航，应该有多少种机票？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79376" y="1698998"/>
            <a:ext cx="11233248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列出每一个起点和终点情况，如图所示，共有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种机票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35586" name="Picture 2" descr="7-44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954" y="2551660"/>
            <a:ext cx="7288093" cy="130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>
          <a:xfrm>
            <a:off x="479376" y="3999772"/>
            <a:ext cx="11233248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故符合题意的机票种类有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北京广州，北京南京，北京天津，广州南京，广州天津，广州北京，南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京天津，南京北京，南京广州，天津北京，天津广州，天津南京，共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spc="-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8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9376" y="332656"/>
            <a:ext cx="11233248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四名同学排成一排照相，要求自左向右，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不排第一，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不排第四，共有多少种不同的排列方法？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79376" y="1765783"/>
            <a:ext cx="11233248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因为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不排第一，排第一位的情况有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类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可从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中任选一人排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，而此时兼顾分析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的排法，列树形图如图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36610" name="Picture 2" descr="7-45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22" y="3259629"/>
            <a:ext cx="5607378" cy="2373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矩形 20"/>
          <p:cNvSpPr/>
          <p:nvPr/>
        </p:nvSpPr>
        <p:spPr>
          <a:xfrm>
            <a:off x="479376" y="3081660"/>
            <a:ext cx="509322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所以符合题意的所有排列是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BADC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BACD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BCAD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BCDA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BDAC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BDCA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CABD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CBAD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CBDA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CDBA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DABC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DBAC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DBCA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DCBA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，共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5328" y="1110080"/>
            <a:ext cx="11247295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将玫瑰花、月季花、莲花各一束分别送给甲、乙、丙三人，每人一束，共有多少种不同的分法？请将它们列出来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65328" y="892656"/>
            <a:ext cx="1124729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按分步计数原理的步骤：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第一步，分给甲，有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种分法；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第二步，分给乙，有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种分法；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第三步，分给丙，有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种分法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不同的分法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列出这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种分法，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如</a:t>
            </a:r>
            <a:r>
              <a:rPr lang="zh-CN" altLang="en-US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右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：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744072" y="1108680"/>
          <a:ext cx="4122003" cy="4480560"/>
        </p:xfrm>
        <a:graphic>
          <a:graphicData uri="http://schemas.openxmlformats.org/drawingml/2006/table">
            <a:tbl>
              <a:tblPr/>
              <a:tblGrid>
                <a:gridCol w="1374001"/>
                <a:gridCol w="1374001"/>
                <a:gridCol w="13740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甲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乙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丙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玫瑰花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月季花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莲花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玫瑰花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莲花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月季花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月季花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玫瑰花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莲花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月季花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莲花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玫瑰花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莲花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玫瑰花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月季花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莲花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月季花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30780" algn="l"/>
                        </a:tabLs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玫瑰花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38"/>
          <p:cNvSpPr txBox="1"/>
          <p:nvPr/>
        </p:nvSpPr>
        <p:spPr>
          <a:xfrm>
            <a:off x="1023764" y="168040"/>
            <a:ext cx="2524829" cy="572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综合运用</a:t>
            </a:r>
            <a:endParaRPr lang="en-US" altLang="zh-CN" sz="2400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1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1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24000"/>
                    </a14:imgEffect>
                    <a14:imgEffect>
                      <a14:colorTemperature colorTemp="112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rgbClr val="5B9BD5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3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4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5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1384" y="908720"/>
            <a:ext cx="110892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一个市禁毒宣传讲座要到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个学校开讲，一个学校讲一次，不同的次序种数为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A.4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B.4</a:t>
            </a:r>
            <a:r>
              <a:rPr lang="en-US" altLang="zh-CN" sz="2800" kern="100" baseline="30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C.24           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D.48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51384" y="3630360"/>
            <a:ext cx="11089232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一个市禁毒宣传讲座要到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个学校开讲，一个学校讲一次，不同的次序种数为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24.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3" name="TextBox 19"/>
          <p:cNvSpPr txBox="1"/>
          <p:nvPr/>
        </p:nvSpPr>
        <p:spPr>
          <a:xfrm>
            <a:off x="3432953" y="221073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3372" y="527472"/>
            <a:ext cx="113052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甲、乙、丙三人踢毽子，互相传递，每人每次只能踢一下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由甲开始踢，经过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次传递后，毽子又被踢回甲，则不同的传递方式共有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B.5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C.6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D.12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3849576" y="185208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43372" y="2991660"/>
            <a:ext cx="11305256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若甲先传给乙，则有甲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乙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甲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乙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甲，甲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乙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甲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丙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甲，甲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乙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丙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乙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甲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种不同的传法；同理，甲先传给丙也有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种不同的传法，故共有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种不同的传法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9510" y="476672"/>
            <a:ext cx="11312981" cy="260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13.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将字母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排成三行两列，要求每行的字母互不相同，每列的字母也互不相同，则不同的排列方法共有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A.12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B.18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endParaRPr lang="zh-CN" altLang="zh-CN" sz="280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C.24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D.36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TextBox 19"/>
          <p:cNvSpPr txBox="1"/>
          <p:nvPr/>
        </p:nvSpPr>
        <p:spPr>
          <a:xfrm>
            <a:off x="263352" y="1779027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39510" y="3641473"/>
            <a:ext cx="11312981" cy="2595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先排第一列，因为每列的字母互不相同，因此共有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不同的排法，再排第二列，其中第二列第一行的字母共有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种不同的排法，第二列第二、三行的字母只有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种排法，所以共有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12(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不同的排法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0414" y="548680"/>
            <a:ext cx="113022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从集合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{0,1,2,5,7,9,11}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中任取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个元素分别作为直线方程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By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中的系数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，所得直线经过坐标原点的有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条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10414" y="2420888"/>
            <a:ext cx="11302210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易知过原点的直线方程的常数项为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，再从集合中任取两个非零元素作为系数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，属于排列问题，所以符合条件的直线条数为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30(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条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84232" y="1162669"/>
            <a:ext cx="543739" cy="6568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30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38"/>
          <p:cNvSpPr txBox="1"/>
          <p:nvPr/>
        </p:nvSpPr>
        <p:spPr>
          <a:xfrm>
            <a:off x="1023764" y="168040"/>
            <a:ext cx="2524829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拓广探究</a:t>
            </a:r>
            <a:endParaRPr lang="en-US" altLang="zh-CN" sz="2400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1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24000"/>
                    </a14:imgEffect>
                    <a14:imgEffect>
                      <a14:colorTemperature colorTemp="112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rgbClr val="5B9BD5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2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9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2724" y="692696"/>
            <a:ext cx="111999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某信号兵用红、黄、蓝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面旗从上到下挂在竖直的旗杆上表示信号，每次可以任挂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面、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面或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面，并且不同的顺序表示不同的信号，则一共可以表示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种不同的信号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54707" y="205344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15</a:t>
            </a:r>
            <a:endParaRPr lang="zh-CN" altLang="en-US" sz="2800" dirty="0"/>
          </a:p>
        </p:txBody>
      </p:sp>
      <p:sp>
        <p:nvSpPr>
          <p:cNvPr id="45" name="矩形 44"/>
          <p:cNvSpPr/>
          <p:nvPr/>
        </p:nvSpPr>
        <p:spPr>
          <a:xfrm>
            <a:off x="512724" y="2564836"/>
            <a:ext cx="11199900" cy="388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将三面旗看作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个元素，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表示的信号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则是表示的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个元素中每次取出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个、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个元素的排列，分三类完成：第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类，挂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面旗表示信号，有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种不同方法；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类，挂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面旗表示信号，有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不同方法；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类，挂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面旗表示信号，有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不同方法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根据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分类计数原理，可以表示的信号共有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15(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5370" y="116632"/>
            <a:ext cx="11341260" cy="260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16.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某药品研究所研制了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种消炎药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5,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种退热药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，现从中取两种消炎药和一种退热药同时进行疗效试验，但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两种药或同时用或同时不用，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两种药不能同时使用，试写出所有不同试验方法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25370" y="2852936"/>
            <a:ext cx="113412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如图，由树形图可写出所有不同试验方法</a:t>
            </a: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如</a:t>
            </a:r>
            <a:r>
              <a:rPr lang="zh-CN" altLang="en-US" sz="2800" kern="100" spc="-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右</a:t>
            </a: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：</a:t>
            </a:r>
            <a:endParaRPr lang="zh-CN" altLang="zh-CN" sz="2800" kern="100" spc="-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1" name="返回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pic>
        <p:nvPicPr>
          <p:cNvPr id="839682" name="Picture 2" descr="7-46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3186588"/>
            <a:ext cx="3738753" cy="2474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>
          <a:xfrm>
            <a:off x="425370" y="3576941"/>
            <a:ext cx="68772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baseline="-250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，共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334" y="2760826"/>
            <a:ext cx="11989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zh-CN" sz="48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一、排列概念的理解</a:t>
            </a:r>
            <a:endParaRPr lang="zh-CN" altLang="zh-CN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9F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82662" y="2060345"/>
            <a:ext cx="11209337" cy="222335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/>
          <a:lstStyle/>
          <a:p>
            <a:pPr algn="ctr"/>
            <a:endParaRPr lang="zh-CN" altLang="en-US" sz="540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9044890" y="1799381"/>
            <a:ext cx="2298700" cy="5059363"/>
          </a:xfrm>
          <a:custGeom>
            <a:avLst/>
            <a:gdLst>
              <a:gd name="T0" fmla="*/ 1448 w 1448"/>
              <a:gd name="T1" fmla="*/ 0 h 3187"/>
              <a:gd name="T2" fmla="*/ 1323 w 1448"/>
              <a:gd name="T3" fmla="*/ 0 h 3187"/>
              <a:gd name="T4" fmla="*/ 0 w 1448"/>
              <a:gd name="T5" fmla="*/ 3187 h 3187"/>
              <a:gd name="T6" fmla="*/ 121 w 1448"/>
              <a:gd name="T7" fmla="*/ 3187 h 3187"/>
              <a:gd name="T8" fmla="*/ 1448 w 1448"/>
              <a:gd name="T9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8" h="3187">
                <a:moveTo>
                  <a:pt x="1448" y="0"/>
                </a:moveTo>
                <a:lnTo>
                  <a:pt x="1323" y="0"/>
                </a:lnTo>
                <a:lnTo>
                  <a:pt x="0" y="3187"/>
                </a:lnTo>
                <a:lnTo>
                  <a:pt x="121" y="3187"/>
                </a:lnTo>
                <a:lnTo>
                  <a:pt x="1448" y="0"/>
                </a:lnTo>
                <a:close/>
              </a:path>
            </a:pathLst>
          </a:custGeom>
          <a:solidFill>
            <a:srgbClr val="2BA1CB">
              <a:alpha val="7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7"/>
          <p:cNvSpPr/>
          <p:nvPr/>
        </p:nvSpPr>
        <p:spPr bwMode="auto">
          <a:xfrm>
            <a:off x="8886245" y="-9526"/>
            <a:ext cx="2298700" cy="5059363"/>
          </a:xfrm>
          <a:custGeom>
            <a:avLst/>
            <a:gdLst>
              <a:gd name="T0" fmla="*/ 1448 w 1448"/>
              <a:gd name="T1" fmla="*/ 0 h 3187"/>
              <a:gd name="T2" fmla="*/ 1323 w 1448"/>
              <a:gd name="T3" fmla="*/ 0 h 3187"/>
              <a:gd name="T4" fmla="*/ 0 w 1448"/>
              <a:gd name="T5" fmla="*/ 3187 h 3187"/>
              <a:gd name="T6" fmla="*/ 121 w 1448"/>
              <a:gd name="T7" fmla="*/ 3187 h 3187"/>
              <a:gd name="T8" fmla="*/ 1448 w 1448"/>
              <a:gd name="T9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8" h="3187">
                <a:moveTo>
                  <a:pt x="1448" y="0"/>
                </a:moveTo>
                <a:lnTo>
                  <a:pt x="1323" y="0"/>
                </a:lnTo>
                <a:lnTo>
                  <a:pt x="0" y="3187"/>
                </a:lnTo>
                <a:lnTo>
                  <a:pt x="121" y="3187"/>
                </a:lnTo>
                <a:lnTo>
                  <a:pt x="1448" y="0"/>
                </a:lnTo>
                <a:close/>
              </a:path>
            </a:pathLst>
          </a:cu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255955" y="2328244"/>
            <a:ext cx="4648455" cy="670088"/>
          </a:xfrm>
          <a:prstGeom prst="rect">
            <a:avLst/>
          </a:prstGeom>
        </p:spPr>
        <p:txBody>
          <a:bodyPr wrap="square" lIns="91410" tIns="45704" rIns="91410" bIns="45704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</a:rPr>
              <a:t>本课结束</a:t>
            </a:r>
            <a:endParaRPr lang="zh-CN" alt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标题 1"/>
          <p:cNvSpPr txBox="1"/>
          <p:nvPr/>
        </p:nvSpPr>
        <p:spPr>
          <a:xfrm>
            <a:off x="1847528" y="3092009"/>
            <a:ext cx="7465308" cy="913055"/>
          </a:xfrm>
          <a:prstGeom prst="rect">
            <a:avLst/>
          </a:prstGeom>
        </p:spPr>
        <p:txBody>
          <a:bodyPr vert="horz" lIns="91412" tIns="45707" rIns="91412" bIns="45707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 smtClean="0">
                <a:latin typeface="微软雅黑" panose="020B0503020204020204" pitchFamily="34" charset="-122"/>
              </a:rPr>
              <a:t>更多精彩内容请登录：</a:t>
            </a:r>
            <a:r>
              <a:rPr lang="en-US" altLang="zh-CN" sz="2700" b="1" dirty="0" smtClean="0">
                <a:latin typeface="微软雅黑" panose="020B0503020204020204" pitchFamily="34" charset="-122"/>
              </a:rPr>
              <a:t>www.xinjiaoyu.com</a:t>
            </a:r>
            <a:endParaRPr lang="zh-CN" altLang="en-US" sz="2700" b="1" dirty="0">
              <a:latin typeface="微软雅黑" panose="020B0503020204020204" pitchFamily="34" charset="-122"/>
            </a:endParaRPr>
          </a:p>
        </p:txBody>
      </p:sp>
      <p:sp>
        <p:nvSpPr>
          <p:cNvPr id="11" name="任意多边形 3"/>
          <p:cNvSpPr/>
          <p:nvPr/>
        </p:nvSpPr>
        <p:spPr>
          <a:xfrm>
            <a:off x="509901" y="395342"/>
            <a:ext cx="945521" cy="1046808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0166" y="750040"/>
            <a:ext cx="11223676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问题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从甲、乙、丙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名同学中选出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名参加一项活动，其中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名同学参加上午的活动，另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名同学参加下午的活动，有多少种不同的选法？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20166" y="2362997"/>
            <a:ext cx="11223676" cy="65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提示　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28418" name="Picture 2" descr="7-36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217" y="3088556"/>
            <a:ext cx="4671567" cy="278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18979" y="404664"/>
            <a:ext cx="1919234" cy="534146"/>
            <a:chOff x="5232856" y="1918920"/>
            <a:chExt cx="1919234" cy="534146"/>
          </a:xfrm>
        </p:grpSpPr>
        <p:sp>
          <p:nvSpPr>
            <p:cNvPr id="8" name="任意多边形 7"/>
            <p:cNvSpPr/>
            <p:nvPr/>
          </p:nvSpPr>
          <p:spPr>
            <a:xfrm>
              <a:off x="5232856" y="1930157"/>
              <a:ext cx="240440" cy="469424"/>
            </a:xfrm>
            <a:custGeom>
              <a:avLst/>
              <a:gdLst>
                <a:gd name="connsiteX0" fmla="*/ 0 w 240440"/>
                <a:gd name="connsiteY0" fmla="*/ 0 h 469424"/>
                <a:gd name="connsiteX1" fmla="*/ 240440 w 240440"/>
                <a:gd name="connsiteY1" fmla="*/ 0 h 469424"/>
                <a:gd name="connsiteX2" fmla="*/ 240440 w 240440"/>
                <a:gd name="connsiteY2" fmla="*/ 469424 h 469424"/>
                <a:gd name="connsiteX3" fmla="*/ 157350 w 240440"/>
                <a:gd name="connsiteY3" fmla="*/ 469424 h 469424"/>
                <a:gd name="connsiteX4" fmla="*/ 157350 w 240440"/>
                <a:gd name="connsiteY4" fmla="*/ 77847 h 469424"/>
                <a:gd name="connsiteX5" fmla="*/ 141202 w 240440"/>
                <a:gd name="connsiteY5" fmla="*/ 77847 h 469424"/>
                <a:gd name="connsiteX6" fmla="*/ 141202 w 240440"/>
                <a:gd name="connsiteY6" fmla="*/ 77493 h 469424"/>
                <a:gd name="connsiteX7" fmla="*/ 103977 w 240440"/>
                <a:gd name="connsiteY7" fmla="*/ 77493 h 469424"/>
                <a:gd name="connsiteX8" fmla="*/ 103977 w 240440"/>
                <a:gd name="connsiteY8" fmla="*/ 77847 h 469424"/>
                <a:gd name="connsiteX9" fmla="*/ 85342 w 240440"/>
                <a:gd name="connsiteY9" fmla="*/ 77847 h 469424"/>
                <a:gd name="connsiteX10" fmla="*/ 85342 w 240440"/>
                <a:gd name="connsiteY10" fmla="*/ 469424 h 469424"/>
                <a:gd name="connsiteX11" fmla="*/ 0 w 240440"/>
                <a:gd name="connsiteY11" fmla="*/ 469424 h 469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0440" h="469424">
                  <a:moveTo>
                    <a:pt x="0" y="0"/>
                  </a:moveTo>
                  <a:lnTo>
                    <a:pt x="240440" y="0"/>
                  </a:lnTo>
                  <a:lnTo>
                    <a:pt x="240440" y="469424"/>
                  </a:lnTo>
                  <a:lnTo>
                    <a:pt x="157350" y="469424"/>
                  </a:lnTo>
                  <a:lnTo>
                    <a:pt x="157350" y="77847"/>
                  </a:lnTo>
                  <a:lnTo>
                    <a:pt x="141202" y="77847"/>
                  </a:lnTo>
                  <a:lnTo>
                    <a:pt x="141202" y="77493"/>
                  </a:lnTo>
                  <a:lnTo>
                    <a:pt x="103977" y="77493"/>
                  </a:lnTo>
                  <a:lnTo>
                    <a:pt x="103977" y="77847"/>
                  </a:lnTo>
                  <a:lnTo>
                    <a:pt x="85342" y="77847"/>
                  </a:lnTo>
                  <a:lnTo>
                    <a:pt x="85342" y="469424"/>
                  </a:lnTo>
                  <a:lnTo>
                    <a:pt x="0" y="469424"/>
                  </a:lnTo>
                  <a:close/>
                </a:path>
              </a:pathLst>
            </a:custGeom>
            <a:solidFill>
              <a:srgbClr val="0070C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508407" y="1927648"/>
              <a:ext cx="1610476" cy="46880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</a:endParaRPr>
            </a:p>
          </p:txBody>
        </p:sp>
        <p:cxnSp>
          <p:nvCxnSpPr>
            <p:cNvPr id="10" name="肘形连接符 9"/>
            <p:cNvCxnSpPr/>
            <p:nvPr/>
          </p:nvCxnSpPr>
          <p:spPr>
            <a:xfrm>
              <a:off x="5352090" y="2030492"/>
              <a:ext cx="1800000" cy="422574"/>
            </a:xfrm>
            <a:prstGeom prst="bentConnector3">
              <a:avLst>
                <a:gd name="adj1" fmla="val 139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3" name="矩形 12"/>
            <p:cNvSpPr/>
            <p:nvPr/>
          </p:nvSpPr>
          <p:spPr>
            <a:xfrm>
              <a:off x="5473296" y="1918920"/>
              <a:ext cx="1637886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200">
                <a:tabLst>
                  <a:tab pos="2070735" algn="l"/>
                </a:tabLst>
              </a:pPr>
              <a:r>
                <a:rPr lang="zh-CN" altLang="zh-CN" sz="2600" b="1" kern="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知识梳理</a:t>
              </a:r>
              <a:endParaRPr lang="zh-CN" altLang="zh-CN" sz="2600" b="1" kern="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576064" y="959462"/>
            <a:ext cx="11136560" cy="3249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一般地，从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个不同的元素中取出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en-US" altLang="zh-CN" sz="2800" kern="100" dirty="0" err="1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个元素，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按照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排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成一列，叫作从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个不同元素中取出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个元素的一个排列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注意点：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要求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en-US" altLang="zh-CN" sz="2800" kern="100" dirty="0" err="1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按照一定顺序排列，顺序不同，排列不同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64352" y="1067594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一定的顺序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43372" y="404664"/>
            <a:ext cx="113052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判断下列问题是否为排列问题：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北京、上海、天津三个民航站之间的直达航线的飞机票的价格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假设来回的票价相同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选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个小组分别去植树和种菜；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选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个小组去种菜；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选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人组成一个学习小组；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选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个人分别担任班长、学习委员、生活委员；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  <a:tabLst>
                <a:tab pos="2430780" algn="l"/>
              </a:tabLst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(6)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某班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40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名学生在假期相互通信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43372" y="1645692"/>
            <a:ext cx="11305256" cy="65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植树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和种菜是不同的，存在顺序问题，属于排列问题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3372" y="2276872"/>
            <a:ext cx="11305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3)(4)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不存在顺序问题，不属于排列问题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3372" y="315813"/>
            <a:ext cx="11305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票价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只有三种，虽然机票是不同的，但票价是一样的，不存在顺序问题，所以不是排列问题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43372" y="2924944"/>
            <a:ext cx="1130525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每个人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的职务不同，例如甲当班长或当学习委员是不同的，存在顺序问题，属于排列问题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43372" y="4221088"/>
            <a:ext cx="11305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 spc="-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6)</a:t>
            </a:r>
            <a:r>
              <a:rPr lang="en-US" altLang="zh-CN" sz="2800" i="1" kern="100" spc="-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给</a:t>
            </a:r>
            <a:r>
              <a:rPr lang="en-US" altLang="zh-CN" sz="2800" i="1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写信与</a:t>
            </a:r>
            <a:r>
              <a:rPr lang="en-US" altLang="zh-CN" sz="2800" i="1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给</a:t>
            </a:r>
            <a:r>
              <a:rPr lang="en-US" altLang="zh-CN" sz="2800" i="1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写信是不同的，所以存在着顺序问题，属于排列问题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430780" algn="l"/>
              </a:tabLs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所以在上述各题中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(2)(5)(6)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是排列问题，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(1)(3)(4)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不是排列问题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8" grpId="0"/>
      <p:bldP spid="10" grpId="0"/>
    </p:bldLst>
  </p:timing>
</p:sld>
</file>

<file path=ppt/tags/tag1.xml><?xml version="1.0" encoding="utf-8"?>
<p:tagLst xmlns:p="http://schemas.openxmlformats.org/presentationml/2006/main">
  <p:tag name="MH" val="20150816225314"/>
  <p:tag name="MH_LIBRARY" val="GRAPHIC"/>
  <p:tag name="MH_TYPE" val="SubTitle"/>
  <p:tag name="MH_ORDER" val="1"/>
</p:tagLst>
</file>

<file path=ppt/tags/tag2.xml><?xml version="1.0" encoding="utf-8"?>
<p:tagLst xmlns:p="http://schemas.openxmlformats.org/presentationml/2006/main">
  <p:tag name="MH" val="20150816225314"/>
  <p:tag name="MH_LIBRARY" val="GRAPHIC"/>
  <p:tag name="MH_TYPE" val="SubTitle"/>
  <p:tag name="MH_ORDER" val="1"/>
</p:tagLst>
</file>

<file path=ppt/tags/tag3.xml><?xml version="1.0" encoding="utf-8"?>
<p:tagLst xmlns:p="http://schemas.openxmlformats.org/presentationml/2006/main">
  <p:tag name="MH" val="20150816225314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1_Office 主题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6283</Words>
  <Application>WPS 演示</Application>
  <PresentationFormat>宽屏</PresentationFormat>
  <Paragraphs>970</Paragraphs>
  <Slides>50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50</vt:i4>
      </vt:variant>
    </vt:vector>
  </HeadingPairs>
  <TitlesOfParts>
    <vt:vector size="69" baseType="lpstr">
      <vt:lpstr>Arial</vt:lpstr>
      <vt:lpstr>宋体</vt:lpstr>
      <vt:lpstr>Wingdings</vt:lpstr>
      <vt:lpstr>微软雅黑</vt:lpstr>
      <vt:lpstr>Times New Roman</vt:lpstr>
      <vt:lpstr>方正中等线简体</vt:lpstr>
      <vt:lpstr>Courier New</vt:lpstr>
      <vt:lpstr>明黑</vt:lpstr>
      <vt:lpstr>黑体</vt:lpstr>
      <vt:lpstr>Calibri</vt:lpstr>
      <vt:lpstr>Arial</vt:lpstr>
      <vt:lpstr>Arial Unicode MS</vt:lpstr>
      <vt:lpstr>华文细黑</vt:lpstr>
      <vt:lpstr>Broadway</vt:lpstr>
      <vt:lpstr>楷体</vt:lpstr>
      <vt:lpstr>经典繁仿黑</vt:lpstr>
      <vt:lpstr>细等线拼音字体</vt:lpstr>
      <vt:lpstr>1_Office 主题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木鸟飞²⁰¹⁸</cp:lastModifiedBy>
  <cp:revision>1723</cp:revision>
  <dcterms:created xsi:type="dcterms:W3CDTF">2019-11-13T09:14:00Z</dcterms:created>
  <dcterms:modified xsi:type="dcterms:W3CDTF">2022-02-18T13:51:14Z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7323AC23E9B944CEA7757C91697BB684</vt:lpwstr>
  </property>
  <property fmtid="{D5CDD505-2E9C-101B-9397-08002B2CF9AE}" pid="3" name="KSOProductBuildVer">
    <vt:lpwstr>2052-11.1.0.11116</vt:lpwstr>
  </property>
</Properties>
</file>