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落尘" initials="hl8182978" lastIdx="0" clrIdx="0"/>
  <p:cmAuthor id="3" name="Administrator" initials="A" lastIdx="0" clrIdx="0"/>
  <p:cmAuthor id="0" name="幸全" initials="" lastIdx="0" clrIdx="0"/>
  <p:cmAuthor id="2" name="lenovo" initials="l" lastIdx="0" clrIdx="1"/>
  <p:cmAuthor id="4" name="王习习" initials="王" lastIdx="0" clrIdx="0"/>
  <p:cmAuthor id="5" name="作者" initials="A" lastIdx="0" clrIdx="2"/>
  <p:cmAuthor id="6" name="ZYD" initials="Z" lastIdx="0" clrIdx="3"/>
  <p:cmAuthor id="7" name="GXSG-01" initials="G" lastIdx="0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gs" Target="tags/tag116.xml"/><Relationship Id="rId20" Type="http://schemas.openxmlformats.org/officeDocument/2006/relationships/commentAuthors" Target="commentAuthors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pattFill prst="lg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836712"/>
          </a:xfrm>
          <a:prstGeom prst="rect">
            <a:avLst/>
          </a:prstGeom>
          <a:solidFill>
            <a:srgbClr val="383E4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9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黑体" panose="02010609060101010101" charset="-122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20" Type="http://schemas.openxmlformats.org/officeDocument/2006/relationships/tags" Target="../tags/tag62.xml"/><Relationship Id="rId2" Type="http://schemas.openxmlformats.org/officeDocument/2006/relationships/slideLayout" Target="../slideLayouts/slideLayout2.xml"/><Relationship Id="rId19" Type="http://schemas.openxmlformats.org/officeDocument/2006/relationships/image" Target="file:///D:\qq&#25991;&#20214;\712321467\Image\C2C\Image2\%7b75232B38-A165-1FB7-499C-2E1C792CACB5%7d.png" TargetMode="External"/><Relationship Id="rId18" Type="http://schemas.openxmlformats.org/officeDocument/2006/relationships/image" Target="../media/image1.png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8" r:link="rId19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  <p:custDataLst>
      <p:tags r:id="rId20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7.png"/><Relationship Id="rId3" Type="http://schemas.openxmlformats.org/officeDocument/2006/relationships/image" Target="../media/image16.png"/><Relationship Id="rId2" Type="http://schemas.openxmlformats.org/officeDocument/2006/relationships/tags" Target="../tags/tag100.xml"/><Relationship Id="rId1" Type="http://schemas.openxmlformats.org/officeDocument/2006/relationships/tags" Target="../tags/tag99.xml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4" Type="http://schemas.openxmlformats.org/officeDocument/2006/relationships/image" Target="../media/image13.png"/><Relationship Id="rId3" Type="http://schemas.openxmlformats.org/officeDocument/2006/relationships/tags" Target="../tags/tag103.xml"/><Relationship Id="rId2" Type="http://schemas.openxmlformats.org/officeDocument/2006/relationships/tags" Target="../tags/tag102.xml"/><Relationship Id="rId1" Type="http://schemas.openxmlformats.org/officeDocument/2006/relationships/tags" Target="../tags/tag101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109.xml"/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tags" Target="../tags/tag106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image" Target="../media/image20.png"/><Relationship Id="rId8" Type="http://schemas.openxmlformats.org/officeDocument/2006/relationships/tags" Target="../tags/tag115.xml"/><Relationship Id="rId7" Type="http://schemas.openxmlformats.org/officeDocument/2006/relationships/image" Target="../media/image19.png"/><Relationship Id="rId6" Type="http://schemas.openxmlformats.org/officeDocument/2006/relationships/tags" Target="../tags/tag114.xml"/><Relationship Id="rId5" Type="http://schemas.openxmlformats.org/officeDocument/2006/relationships/image" Target="../media/image18.png"/><Relationship Id="rId4" Type="http://schemas.openxmlformats.org/officeDocument/2006/relationships/tags" Target="../tags/tag113.xml"/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1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image" Target="../media/image3.png"/><Relationship Id="rId7" Type="http://schemas.openxmlformats.org/officeDocument/2006/relationships/tags" Target="../tags/tag70.xml"/><Relationship Id="rId6" Type="http://schemas.openxmlformats.org/officeDocument/2006/relationships/image" Target="../media/image2.png"/><Relationship Id="rId5" Type="http://schemas.openxmlformats.org/officeDocument/2006/relationships/tags" Target="../tags/tag69.xml"/><Relationship Id="rId4" Type="http://schemas.openxmlformats.org/officeDocument/2006/relationships/tags" Target="../tags/tag68.xml"/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3" Type="http://schemas.openxmlformats.org/officeDocument/2006/relationships/slideLayout" Target="../slideLayouts/slideLayout7.xml"/><Relationship Id="rId12" Type="http://schemas.openxmlformats.org/officeDocument/2006/relationships/image" Target="../media/image5.png"/><Relationship Id="rId11" Type="http://schemas.openxmlformats.org/officeDocument/2006/relationships/tags" Target="../tags/tag72.xml"/><Relationship Id="rId10" Type="http://schemas.openxmlformats.org/officeDocument/2006/relationships/image" Target="../media/image4.png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tags" Target="../tags/tag77.xml"/><Relationship Id="rId5" Type="http://schemas.openxmlformats.org/officeDocument/2006/relationships/image" Target="../media/image6.png"/><Relationship Id="rId4" Type="http://schemas.openxmlformats.org/officeDocument/2006/relationships/tags" Target="../tags/tag76.xml"/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73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83.xml"/><Relationship Id="rId7" Type="http://schemas.openxmlformats.org/officeDocument/2006/relationships/tags" Target="../tags/tag82.xml"/><Relationship Id="rId6" Type="http://schemas.openxmlformats.org/officeDocument/2006/relationships/image" Target="../media/image10.png"/><Relationship Id="rId5" Type="http://schemas.openxmlformats.org/officeDocument/2006/relationships/tags" Target="../tags/tag81.xml"/><Relationship Id="rId4" Type="http://schemas.openxmlformats.org/officeDocument/2006/relationships/image" Target="../media/image6.png"/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tags" Target="../tags/tag78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89.xml"/><Relationship Id="rId7" Type="http://schemas.openxmlformats.org/officeDocument/2006/relationships/image" Target="../media/image12.png"/><Relationship Id="rId6" Type="http://schemas.openxmlformats.org/officeDocument/2006/relationships/tags" Target="../tags/tag88.xml"/><Relationship Id="rId5" Type="http://schemas.openxmlformats.org/officeDocument/2006/relationships/image" Target="../media/image11.png"/><Relationship Id="rId4" Type="http://schemas.openxmlformats.org/officeDocument/2006/relationships/tags" Target="../tags/tag87.xml"/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tags" Target="../tags/tag84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14.png"/><Relationship Id="rId7" Type="http://schemas.openxmlformats.org/officeDocument/2006/relationships/tags" Target="../tags/tag95.xml"/><Relationship Id="rId6" Type="http://schemas.openxmlformats.org/officeDocument/2006/relationships/tags" Target="../tags/tag94.xml"/><Relationship Id="rId5" Type="http://schemas.openxmlformats.org/officeDocument/2006/relationships/image" Target="../media/image13.png"/><Relationship Id="rId4" Type="http://schemas.openxmlformats.org/officeDocument/2006/relationships/tags" Target="../tags/tag93.xml"/><Relationship Id="rId3" Type="http://schemas.openxmlformats.org/officeDocument/2006/relationships/tags" Target="../tags/tag92.xml"/><Relationship Id="rId2" Type="http://schemas.openxmlformats.org/officeDocument/2006/relationships/tags" Target="../tags/tag91.xml"/><Relationship Id="rId1" Type="http://schemas.openxmlformats.org/officeDocument/2006/relationships/tags" Target="../tags/tag90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" Type="http://schemas.openxmlformats.org/officeDocument/2006/relationships/tags" Target="../tags/tag9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495300" y="1326515"/>
            <a:ext cx="10887075" cy="42049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同分异构体</a:t>
            </a:r>
            <a:endParaRPr lang="zh-CN" altLang="en-US" sz="4400" b="1">
              <a:solidFill>
                <a:srgbClr val="00A5B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l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6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                    </a:t>
            </a:r>
            <a:r>
              <a:rPr lang="zh-CN" altLang="en-US" sz="32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习题课</a:t>
            </a:r>
            <a:endParaRPr lang="zh-CN" altLang="en-US" sz="3200" b="1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</a:t>
            </a:r>
            <a:r>
              <a:rPr lang="en-US" altLang="zh-CN" sz="32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     </a:t>
            </a:r>
            <a:r>
              <a:rPr lang="en-US" altLang="zh-CN" sz="40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zh-CN" altLang="en-US" sz="4000" b="1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 sz="4000" b="1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2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>
            <p:custDataLst>
              <p:tags r:id="rId1"/>
            </p:custDataLst>
          </p:nvPr>
        </p:nvSpPr>
        <p:spPr>
          <a:xfrm>
            <a:off x="274320" y="196215"/>
            <a:ext cx="10307955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同分异构体书写问题串讲</a:t>
            </a:r>
            <a:r>
              <a:rPr lang="en-US" altLang="zh-CN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-----</a:t>
            </a:r>
            <a:r>
              <a:rPr lang="zh-CN" altLang="en-US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取代基</a:t>
            </a:r>
            <a:r>
              <a:rPr lang="zh-CN" altLang="en-US" sz="36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的异构</a:t>
            </a:r>
            <a:endParaRPr lang="zh-CN" altLang="en-US" sz="3600" b="1">
              <a:solidFill>
                <a:srgbClr val="00A5B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41045" y="1310005"/>
            <a:ext cx="5354955" cy="60769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defRPr sz="2600" b="1"/>
            </a:lvl1pPr>
          </a:lstStyle>
          <a:p>
            <a:pPr indent="457200"/>
            <a:r>
              <a:rPr lang="en-US" altLang="zh-CN" sz="2800">
                <a:solidFill>
                  <a:srgbClr val="FF0000"/>
                </a:solidFill>
                <a:cs typeface="+mn-ea"/>
                <a:sym typeface="+mn-lt"/>
              </a:rPr>
              <a:t>1</a:t>
            </a:r>
            <a:r>
              <a:rPr lang="zh-CN" altLang="en-US" sz="2800">
                <a:solidFill>
                  <a:srgbClr val="FF0000"/>
                </a:solidFill>
                <a:cs typeface="+mn-ea"/>
                <a:sym typeface="+mn-lt"/>
              </a:rPr>
              <a:t>、二取代物：定一移一法</a:t>
            </a:r>
            <a:endParaRPr lang="zh-CN" altLang="en-US" sz="280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8085" y="2315210"/>
            <a:ext cx="6096000" cy="737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CH</a:t>
            </a:r>
            <a:r>
              <a:rPr lang="en-US" altLang="zh-CN" sz="2800" kern="100" baseline="-25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3</a:t>
            </a:r>
            <a:r>
              <a:rPr lang="en-US" altLang="zh-CN" sz="2800" kern="1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CH</a:t>
            </a:r>
            <a:r>
              <a:rPr lang="en-US" altLang="zh-CN" sz="2800" kern="100" baseline="-25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2</a:t>
            </a:r>
            <a:r>
              <a:rPr lang="en-US" altLang="zh-CN" sz="2800" kern="1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CH</a:t>
            </a:r>
            <a:r>
              <a:rPr lang="en-US" altLang="zh-CN" sz="2800" kern="100" baseline="-25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3</a:t>
            </a:r>
            <a:r>
              <a:rPr lang="zh-CN" altLang="zh-CN" sz="2800" kern="1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的</a:t>
            </a:r>
            <a:r>
              <a:rPr lang="zh-CN" altLang="zh-CN" sz="2800" kern="100" smtClean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二氯</a:t>
            </a:r>
            <a:r>
              <a:rPr lang="zh-CN" altLang="zh-CN" sz="2800" kern="1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代物数目</a:t>
            </a:r>
            <a:endParaRPr lang="zh-CN" altLang="zh-CN" sz="2800" kern="1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81200" y="3429000"/>
            <a:ext cx="1850390" cy="1530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11065" y="3507740"/>
            <a:ext cx="1962150" cy="1623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>
            <p:custDataLst>
              <p:tags r:id="rId1"/>
            </p:custDataLst>
          </p:nvPr>
        </p:nvSpPr>
        <p:spPr>
          <a:xfrm>
            <a:off x="274320" y="196215"/>
            <a:ext cx="10307955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同分异构体书写问题串讲</a:t>
            </a:r>
            <a:r>
              <a:rPr lang="en-US" altLang="zh-CN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-----</a:t>
            </a:r>
            <a:r>
              <a:rPr lang="zh-CN" altLang="en-US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取代基</a:t>
            </a:r>
            <a:r>
              <a:rPr lang="zh-CN" altLang="en-US" sz="36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的异构</a:t>
            </a:r>
            <a:endParaRPr lang="zh-CN" altLang="en-US" sz="3600" b="1">
              <a:solidFill>
                <a:srgbClr val="00A5B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41045" y="1310005"/>
            <a:ext cx="5354955" cy="60769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defRPr sz="2600" b="1"/>
            </a:lvl1pPr>
          </a:lstStyle>
          <a:p>
            <a:pPr indent="457200"/>
            <a:r>
              <a:rPr lang="en-US" altLang="zh-CN" sz="2800">
                <a:solidFill>
                  <a:srgbClr val="FF0000"/>
                </a:solidFill>
                <a:cs typeface="+mn-ea"/>
                <a:sym typeface="+mn-lt"/>
              </a:rPr>
              <a:t>1</a:t>
            </a:r>
            <a:r>
              <a:rPr lang="zh-CN" altLang="en-US" sz="2800">
                <a:solidFill>
                  <a:srgbClr val="FF0000"/>
                </a:solidFill>
                <a:cs typeface="+mn-ea"/>
                <a:sym typeface="+mn-lt"/>
              </a:rPr>
              <a:t>、二取代物：定一移一法</a:t>
            </a:r>
            <a:endParaRPr lang="zh-CN" altLang="en-US" sz="280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8085" y="2315210"/>
            <a:ext cx="3435985" cy="737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z="2800" kern="1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苯环上有两个取代基</a:t>
            </a:r>
            <a:r>
              <a:rPr lang="en-US" altLang="zh-CN" sz="2800" kern="1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                                     </a:t>
            </a:r>
            <a:endParaRPr lang="en-US" altLang="zh-CN" sz="2800" kern="1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rcRect l="57756"/>
          <a:stretch>
            <a:fillRect/>
          </a:stretch>
        </p:blipFill>
        <p:spPr>
          <a:xfrm>
            <a:off x="1467485" y="3319780"/>
            <a:ext cx="1827530" cy="192659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4"/>
          <a:srcRect l="57756"/>
          <a:stretch>
            <a:fillRect/>
          </a:stretch>
        </p:blipFill>
        <p:spPr>
          <a:xfrm>
            <a:off x="3900805" y="3319780"/>
            <a:ext cx="1827530" cy="19265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4"/>
          <a:srcRect l="57756"/>
          <a:stretch>
            <a:fillRect/>
          </a:stretch>
        </p:blipFill>
        <p:spPr>
          <a:xfrm>
            <a:off x="6681470" y="3319780"/>
            <a:ext cx="1827530" cy="192659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4768215" y="2423160"/>
            <a:ext cx="6096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kern="1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3</a:t>
            </a:r>
            <a:r>
              <a:rPr lang="zh-CN" altLang="en-US" sz="2800" kern="1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种：邻、间、对</a:t>
            </a:r>
            <a:endParaRPr lang="zh-CN" altLang="en-US" sz="2800" kern="1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>
            <p:custDataLst>
              <p:tags r:id="rId1"/>
            </p:custDataLst>
          </p:nvPr>
        </p:nvSpPr>
        <p:spPr>
          <a:xfrm>
            <a:off x="274320" y="196215"/>
            <a:ext cx="10307955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同分异构体书写问题串讲</a:t>
            </a:r>
            <a:r>
              <a:rPr lang="en-US" altLang="zh-CN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-----</a:t>
            </a:r>
            <a:r>
              <a:rPr lang="zh-CN" altLang="en-US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取代基</a:t>
            </a:r>
            <a:r>
              <a:rPr lang="zh-CN" altLang="en-US" sz="36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的异构</a:t>
            </a:r>
            <a:endParaRPr lang="zh-CN" altLang="en-US" sz="3600" b="1">
              <a:solidFill>
                <a:srgbClr val="00A5B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41045" y="1310005"/>
            <a:ext cx="5354955" cy="60769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defRPr sz="2600" b="1"/>
            </a:lvl1pPr>
          </a:lstStyle>
          <a:p>
            <a:pPr indent="457200"/>
            <a:r>
              <a:rPr lang="en-US" altLang="zh-CN" sz="2800">
                <a:solidFill>
                  <a:srgbClr val="FF0000"/>
                </a:solidFill>
                <a:cs typeface="+mn-ea"/>
                <a:sym typeface="+mn-lt"/>
              </a:rPr>
              <a:t>2</a:t>
            </a:r>
            <a:r>
              <a:rPr lang="zh-CN" altLang="en-US" sz="2800">
                <a:solidFill>
                  <a:srgbClr val="FF0000"/>
                </a:solidFill>
                <a:cs typeface="+mn-ea"/>
                <a:sym typeface="+mn-lt"/>
              </a:rPr>
              <a:t>、三取代物：定二移一法</a:t>
            </a:r>
            <a:endParaRPr lang="zh-CN" altLang="en-US" sz="280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8085" y="2101850"/>
            <a:ext cx="4114800" cy="737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z="2800" kern="1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苯环上三个取代基相同</a:t>
            </a:r>
            <a:r>
              <a:rPr lang="en-US" altLang="zh-CN" sz="2800" kern="1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                             </a:t>
            </a:r>
            <a:endParaRPr lang="en-US" altLang="zh-CN" sz="2800" kern="1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231900" y="3429000"/>
            <a:ext cx="6096000" cy="737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z="2400" kern="1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苯环上两个取代基相同，一个取代基不同</a:t>
            </a:r>
            <a:r>
              <a:rPr lang="en-US" altLang="zh-CN" sz="2400" kern="1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                    </a:t>
            </a:r>
            <a:r>
              <a:rPr lang="en-US" altLang="zh-CN" sz="2800" kern="1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     </a:t>
            </a:r>
            <a:endParaRPr lang="en-US" altLang="zh-CN" sz="2800" kern="1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327900" y="2209800"/>
            <a:ext cx="6096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kern="1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3</a:t>
            </a:r>
            <a:r>
              <a:rPr lang="zh-CN" altLang="en-US" sz="2800" kern="1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种</a:t>
            </a:r>
            <a:r>
              <a:rPr lang="en-US" altLang="zh-CN" sz="2800" kern="1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 </a:t>
            </a:r>
            <a:endParaRPr lang="en-US" altLang="zh-CN" sz="2800" kern="1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418705" y="3536315"/>
            <a:ext cx="6096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kern="1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6</a:t>
            </a:r>
            <a:r>
              <a:rPr lang="zh-CN" altLang="en-US" sz="2800" kern="1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种</a:t>
            </a:r>
            <a:r>
              <a:rPr lang="en-US" altLang="zh-CN" sz="2800" kern="1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</a:t>
            </a:r>
            <a:endParaRPr lang="en-US" altLang="zh-CN" sz="2800" kern="1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10" name="文本框 9"/>
          <p:cNvSpPr txBox="1"/>
          <p:nvPr>
            <p:custDataLst>
              <p:tags r:id="rId4"/>
            </p:custDataLst>
          </p:nvPr>
        </p:nvSpPr>
        <p:spPr>
          <a:xfrm>
            <a:off x="1188085" y="5010150"/>
            <a:ext cx="6096000" cy="737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z="2800" kern="1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苯环上三个取代基不同</a:t>
            </a:r>
            <a:r>
              <a:rPr lang="en-US" altLang="zh-CN" sz="2800" kern="1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                         </a:t>
            </a:r>
            <a:endParaRPr lang="en-US" altLang="zh-CN" sz="2800" kern="1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418705" y="5300345"/>
            <a:ext cx="6096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kern="1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10</a:t>
            </a:r>
            <a:r>
              <a:rPr lang="zh-CN" altLang="en-US" sz="2800" kern="1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种</a:t>
            </a:r>
            <a:r>
              <a:rPr lang="en-US" altLang="zh-CN" sz="2800" kern="1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</a:t>
            </a:r>
            <a:endParaRPr lang="en-US" altLang="zh-CN" sz="2800" kern="1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>
            <p:custDataLst>
              <p:tags r:id="rId1"/>
            </p:custDataLst>
          </p:nvPr>
        </p:nvSpPr>
        <p:spPr>
          <a:xfrm>
            <a:off x="274320" y="196215"/>
            <a:ext cx="10307955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同分异构体书写问题串讲</a:t>
            </a:r>
            <a:r>
              <a:rPr lang="en-US" altLang="zh-CN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-----</a:t>
            </a:r>
            <a:r>
              <a:rPr lang="zh-CN" altLang="en-US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取代基</a:t>
            </a:r>
            <a:r>
              <a:rPr lang="zh-CN" altLang="en-US" sz="36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的异构</a:t>
            </a:r>
            <a:endParaRPr lang="zh-CN" altLang="en-US" sz="3600" b="1">
              <a:solidFill>
                <a:srgbClr val="00A5B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41045" y="1310005"/>
            <a:ext cx="5354955" cy="60769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defRPr sz="2600" b="1"/>
            </a:lvl1pPr>
          </a:lstStyle>
          <a:p>
            <a:pPr indent="457200"/>
            <a:r>
              <a:rPr lang="en-US" altLang="zh-CN" sz="2800">
                <a:solidFill>
                  <a:srgbClr val="FF0000"/>
                </a:solidFill>
                <a:cs typeface="+mn-ea"/>
                <a:sym typeface="+mn-lt"/>
              </a:rPr>
              <a:t>3</a:t>
            </a:r>
            <a:r>
              <a:rPr lang="zh-CN" altLang="en-US" sz="2800">
                <a:solidFill>
                  <a:srgbClr val="FF0000"/>
                </a:solidFill>
                <a:cs typeface="+mn-ea"/>
                <a:sym typeface="+mn-lt"/>
              </a:rPr>
              <a:t>、多取代物：换元法</a:t>
            </a:r>
            <a:endParaRPr lang="zh-CN" altLang="en-US" sz="280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42" name="矩形 41"/>
          <p:cNvSpPr/>
          <p:nvPr>
            <p:custDataLst>
              <p:tags r:id="rId3"/>
            </p:custDataLst>
          </p:nvPr>
        </p:nvSpPr>
        <p:spPr>
          <a:xfrm>
            <a:off x="550120" y="1815629"/>
            <a:ext cx="10980000" cy="4892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endParaRPr lang="zh-CN" altLang="zh-CN" sz="2800" kern="100">
              <a:latin typeface="Times New Roman" panose="02020603050405020304" charset="0"/>
              <a:ea typeface="方正中等线简体" panose="03000509000000000000" pitchFamily="65" charset="-122"/>
              <a:cs typeface="Times New Roman" panose="02020603050405020304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800" b="1" kern="100">
                <a:solidFill>
                  <a:srgbClr val="FF0000"/>
                </a:solidFill>
                <a:latin typeface="+mj-ea"/>
                <a:ea typeface="+mj-ea"/>
                <a:cs typeface="+mj-ea"/>
              </a:rPr>
              <a:t>若烃中含有</a:t>
            </a:r>
            <a:r>
              <a:rPr lang="en-US" altLang="zh-CN" sz="2800" b="1" i="1" kern="100">
                <a:solidFill>
                  <a:srgbClr val="FF0000"/>
                </a:solidFill>
                <a:latin typeface="+mj-ea"/>
                <a:ea typeface="+mj-ea"/>
                <a:cs typeface="+mj-ea"/>
              </a:rPr>
              <a:t>a</a:t>
            </a:r>
            <a:r>
              <a:rPr lang="zh-CN" altLang="zh-CN" sz="2800" b="1" kern="100">
                <a:solidFill>
                  <a:srgbClr val="FF0000"/>
                </a:solidFill>
                <a:latin typeface="+mj-ea"/>
                <a:ea typeface="+mj-ea"/>
                <a:cs typeface="+mj-ea"/>
              </a:rPr>
              <a:t>个氢原子，则其</a:t>
            </a:r>
            <a:r>
              <a:rPr lang="en-US" altLang="zh-CN" sz="2800" b="1" i="1" kern="100">
                <a:solidFill>
                  <a:srgbClr val="FF0000"/>
                </a:solidFill>
                <a:latin typeface="+mj-ea"/>
                <a:ea typeface="+mj-ea"/>
                <a:cs typeface="+mj-ea"/>
              </a:rPr>
              <a:t>n</a:t>
            </a:r>
            <a:r>
              <a:rPr lang="zh-CN" altLang="zh-CN" sz="2800" b="1" kern="100">
                <a:solidFill>
                  <a:srgbClr val="FF0000"/>
                </a:solidFill>
                <a:latin typeface="+mj-ea"/>
                <a:ea typeface="+mj-ea"/>
                <a:cs typeface="+mj-ea"/>
              </a:rPr>
              <a:t>元取代物和</a:t>
            </a:r>
            <a:r>
              <a:rPr lang="en-US" altLang="zh-CN" sz="2800" b="1" kern="100">
                <a:solidFill>
                  <a:srgbClr val="FF0000"/>
                </a:solidFill>
                <a:latin typeface="+mj-ea"/>
                <a:ea typeface="+mj-ea"/>
                <a:cs typeface="+mj-ea"/>
              </a:rPr>
              <a:t>(</a:t>
            </a:r>
            <a:r>
              <a:rPr lang="en-US" altLang="zh-CN" sz="2800" b="1" i="1" kern="100">
                <a:solidFill>
                  <a:srgbClr val="FF0000"/>
                </a:solidFill>
                <a:latin typeface="+mj-ea"/>
                <a:ea typeface="+mj-ea"/>
                <a:cs typeface="+mj-ea"/>
              </a:rPr>
              <a:t>a</a:t>
            </a:r>
            <a:r>
              <a:rPr lang="zh-CN" altLang="zh-CN" sz="2800" b="1" kern="100">
                <a:solidFill>
                  <a:srgbClr val="FF0000"/>
                </a:solidFill>
                <a:latin typeface="+mj-ea"/>
                <a:ea typeface="+mj-ea"/>
                <a:cs typeface="+mj-ea"/>
              </a:rPr>
              <a:t>－</a:t>
            </a:r>
            <a:r>
              <a:rPr lang="en-US" altLang="zh-CN" sz="2800" b="1" i="1" kern="100">
                <a:solidFill>
                  <a:srgbClr val="FF0000"/>
                </a:solidFill>
                <a:latin typeface="+mj-ea"/>
                <a:ea typeface="+mj-ea"/>
                <a:cs typeface="+mj-ea"/>
              </a:rPr>
              <a:t>n</a:t>
            </a:r>
            <a:r>
              <a:rPr lang="en-US" altLang="zh-CN" sz="2800" b="1" kern="100">
                <a:solidFill>
                  <a:srgbClr val="FF0000"/>
                </a:solidFill>
                <a:latin typeface="+mj-ea"/>
                <a:ea typeface="+mj-ea"/>
                <a:cs typeface="+mj-ea"/>
              </a:rPr>
              <a:t>)</a:t>
            </a:r>
            <a:r>
              <a:rPr lang="zh-CN" altLang="zh-CN" sz="2800" b="1" kern="100">
                <a:solidFill>
                  <a:srgbClr val="FF0000"/>
                </a:solidFill>
                <a:latin typeface="+mj-ea"/>
                <a:ea typeface="+mj-ea"/>
                <a:cs typeface="+mj-ea"/>
              </a:rPr>
              <a:t>元取代物的同分异构体数目相同。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endParaRPr lang="en-US" altLang="zh-CN" sz="4000" kern="100" smtClean="0">
              <a:latin typeface="Times New Roman" panose="02020603050405020304" charset="0"/>
              <a:ea typeface="方正中等线简体" panose="03000509000000000000" pitchFamily="65" charset="-122"/>
              <a:cs typeface="Times New Roman" panose="02020603050405020304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如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：二氯苯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</a:t>
            </a:r>
            <a:r>
              <a:rPr lang="en-US" altLang="zh-CN" sz="2800" kern="100" baseline="-250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Cl</a:t>
            </a:r>
            <a:r>
              <a:rPr lang="en-US" altLang="zh-CN" sz="2800" kern="100" baseline="-250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有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种同分异构体：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en-US" altLang="zh-CN" sz="2800" kern="100" smtClean="0">
                <a:latin typeface="宋体" panose="02010600030101010101" pitchFamily="2" charset="-122"/>
                <a:ea typeface="方正中等线简体" panose="03000509000000000000" pitchFamily="65" charset="-122"/>
                <a:cs typeface="Courier New" panose="02070309020205020404" pitchFamily="49" charset="0"/>
              </a:rPr>
              <a:t>   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、</a:t>
            </a:r>
            <a:r>
              <a:rPr lang="en-US" altLang="zh-CN" sz="2800" u="sng" kern="100">
                <a:latin typeface="宋体" panose="02010600030101010101" pitchFamily="2" charset="-122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en-US" altLang="zh-CN" sz="2800" u="sng" kern="100" smtClean="0">
                <a:latin typeface="宋体" panose="02010600030101010101" pitchFamily="2" charset="-122"/>
                <a:ea typeface="方正中等线简体" panose="03000509000000000000" pitchFamily="65" charset="-122"/>
                <a:cs typeface="Courier New" panose="02070309020205020404" pitchFamily="49" charset="0"/>
              </a:rPr>
              <a:t>    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、</a:t>
            </a:r>
            <a:r>
              <a:rPr lang="en-US" altLang="zh-CN" sz="2800" u="sng" kern="100">
                <a:latin typeface="宋体" panose="02010600030101010101" pitchFamily="2" charset="-122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en-US" altLang="zh-CN" sz="2800" u="sng" kern="100" smtClean="0">
                <a:latin typeface="宋体" panose="02010600030101010101" pitchFamily="2" charset="-122"/>
                <a:ea typeface="方正中等线简体" panose="03000509000000000000" pitchFamily="65" charset="-122"/>
                <a:cs typeface="Courier New" panose="02070309020205020404" pitchFamily="49" charset="0"/>
              </a:rPr>
              <a:t>       </a:t>
            </a:r>
            <a:r>
              <a:rPr lang="zh-CN" altLang="zh-CN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，</a:t>
            </a:r>
            <a:endParaRPr lang="en-US" altLang="zh-CN" sz="2800" kern="100" smtClean="0">
              <a:latin typeface="Times New Roman" panose="02020603050405020304" charset="0"/>
              <a:ea typeface="方正中等线简体" panose="03000509000000000000" pitchFamily="65" charset="-122"/>
              <a:cs typeface="Times New Roman" panose="02020603050405020304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endParaRPr lang="en-US" altLang="zh-CN" sz="2800" kern="100" smtClean="0">
              <a:latin typeface="Times New Roman" panose="02020603050405020304" charset="0"/>
              <a:ea typeface="方正中等线简体" panose="03000509000000000000" pitchFamily="65" charset="-122"/>
              <a:cs typeface="Times New Roman" panose="02020603050405020304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则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四氯苯也</a:t>
            </a:r>
            <a:r>
              <a:rPr lang="zh-CN" altLang="zh-CN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有</a:t>
            </a:r>
            <a:r>
              <a:rPr lang="en-US" altLang="zh-CN" sz="2800" u="sng" kern="100" smtClean="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</a:t>
            </a:r>
            <a:r>
              <a:rPr lang="zh-CN" altLang="zh-CN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种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同分异构体。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06778" y="3634683"/>
            <a:ext cx="973074" cy="1513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26617" y="3863345"/>
            <a:ext cx="1417400" cy="1255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>
            <p:custDataLst>
              <p:tags r:id="rId8"/>
            </p:custDataLst>
          </p:nvPr>
        </p:nvSpPr>
        <p:spPr>
          <a:xfrm>
            <a:off x="2799760" y="6071615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>
                <a:solidFill>
                  <a:srgbClr val="C00000"/>
                </a:solidFill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3</a:t>
            </a:r>
            <a:endParaRPr lang="zh-CN" altLang="en-US" sz="2800" kern="100">
              <a:solidFill>
                <a:srgbClr val="C00000"/>
              </a:solidFill>
              <a:latin typeface="Times New Roman" panose="02020603050405020304" charset="0"/>
              <a:ea typeface="方正中等线简体" panose="03000509000000000000" pitchFamily="65" charset="-122"/>
              <a:cs typeface="Times New Roman" panose="0202060305040502030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46902" y="4657499"/>
            <a:ext cx="973074" cy="70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390000" y="692696"/>
            <a:ext cx="11412000" cy="3324871"/>
          </a:xfrm>
          <a:prstGeom prst="rect">
            <a:avLst/>
          </a:prstGeom>
          <a:solidFill>
            <a:srgbClr val="F5F5F5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9" name="五边形 8"/>
          <p:cNvSpPr/>
          <p:nvPr/>
        </p:nvSpPr>
        <p:spPr>
          <a:xfrm>
            <a:off x="0" y="-2060"/>
            <a:ext cx="2474773" cy="560265"/>
          </a:xfrm>
          <a:prstGeom prst="homePlate">
            <a:avLst>
              <a:gd name="adj" fmla="val 28683"/>
            </a:avLst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kumimoji="1" lang="zh-CN" altLang="en-US" kern="0">
              <a:solidFill>
                <a:prstClr val="white"/>
              </a:solidFill>
              <a:ea typeface="微软雅黑" panose="020B050302020402020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77879" y="11710"/>
            <a:ext cx="16466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800" b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微软雅黑" panose="020B0503020204020204" charset="-122"/>
                <a:ea typeface="微软雅黑" panose="020B0503020204020204" charset="-122"/>
              </a:rPr>
              <a:t>应用体验</a:t>
            </a:r>
            <a:endParaRPr lang="zh-CN" altLang="zh-CN" sz="2800" b="1" spc="5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06000" y="1109062"/>
            <a:ext cx="10980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已知</a:t>
            </a:r>
            <a:r>
              <a:rPr lang="en-US" altLang="zh-CN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 </a:t>
            </a:r>
            <a:r>
              <a:rPr lang="en-US" altLang="zh-CN" sz="2800" kern="100" smtClean="0">
                <a:latin typeface="宋体" panose="02010600030101010101" pitchFamily="2" charset="-122"/>
                <a:ea typeface="方正中等线简体" panose="03000509000000000000" pitchFamily="65" charset="-122"/>
                <a:cs typeface="Courier New" panose="02070309020205020404" pitchFamily="49" charset="0"/>
              </a:rPr>
              <a:t>      </a:t>
            </a:r>
            <a:r>
              <a:rPr lang="zh-CN" altLang="zh-CN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有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种二氯取代物，则其六氯取代物有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250000"/>
              </a:lnSpc>
              <a:spcAft>
                <a:spcPct val="0"/>
              </a:spcAft>
            </a:pPr>
            <a:r>
              <a:rPr lang="en-US" altLang="zh-CN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A.6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种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zh-CN" altLang="en-US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　　　</a:t>
            </a:r>
            <a:r>
              <a:rPr lang="en-US" altLang="zh-CN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B.8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种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zh-CN" altLang="en-US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　　　</a:t>
            </a:r>
            <a:r>
              <a:rPr lang="en-US" altLang="zh-CN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C.10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种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zh-CN" altLang="en-US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　　　</a:t>
            </a:r>
            <a:r>
              <a:rPr lang="en-US" altLang="zh-CN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D.12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种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3" name="TextBox 9"/>
          <p:cNvSpPr txBox="1"/>
          <p:nvPr/>
        </p:nvSpPr>
        <p:spPr>
          <a:xfrm>
            <a:off x="4682501" y="2133579"/>
            <a:ext cx="756000" cy="75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4500" b="1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390000" y="3284984"/>
            <a:ext cx="11412000" cy="2304256"/>
            <a:chOff x="390000" y="457622"/>
            <a:chExt cx="11412000" cy="2304256"/>
          </a:xfrm>
        </p:grpSpPr>
        <p:grpSp>
          <p:nvGrpSpPr>
            <p:cNvPr id="15" name="组合 14"/>
            <p:cNvGrpSpPr/>
            <p:nvPr/>
          </p:nvGrpSpPr>
          <p:grpSpPr>
            <a:xfrm>
              <a:off x="390000" y="457622"/>
              <a:ext cx="11412000" cy="2304256"/>
              <a:chOff x="390000" y="613340"/>
              <a:chExt cx="11412000" cy="3070279"/>
            </a:xfrm>
          </p:grpSpPr>
          <p:sp>
            <p:nvSpPr>
              <p:cNvPr id="17" name="圆角矩形 16"/>
              <p:cNvSpPr/>
              <p:nvPr/>
            </p:nvSpPr>
            <p:spPr>
              <a:xfrm>
                <a:off x="390000" y="806381"/>
                <a:ext cx="11412000" cy="2877238"/>
              </a:xfrm>
              <a:prstGeom prst="roundRect">
                <a:avLst>
                  <a:gd name="adj" fmla="val 5920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en-US" altLang="zh-CN" smtClean="0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922765" y="693487"/>
                <a:ext cx="707945" cy="216027"/>
              </a:xfrm>
              <a:prstGeom prst="rect">
                <a:avLst/>
              </a:prstGeom>
              <a:solidFill>
                <a:srgbClr val="F5F5F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922765" y="613340"/>
                <a:ext cx="779952" cy="292103"/>
              </a:xfrm>
              <a:custGeom>
                <a:avLst/>
                <a:gdLst/>
                <a:ahLst/>
                <a:cxnLst/>
                <a:rect l="l" t="t" r="r" b="b"/>
                <a:pathLst>
                  <a:path w="583768" h="216027">
                    <a:moveTo>
                      <a:pt x="96012" y="106756"/>
                    </a:moveTo>
                    <a:lnTo>
                      <a:pt x="91211" y="139217"/>
                    </a:lnTo>
                    <a:lnTo>
                      <a:pt x="107670" y="139217"/>
                    </a:lnTo>
                    <a:lnTo>
                      <a:pt x="112014" y="106756"/>
                    </a:lnTo>
                    <a:close/>
                    <a:moveTo>
                      <a:pt x="53264" y="106756"/>
                    </a:moveTo>
                    <a:lnTo>
                      <a:pt x="48692" y="139217"/>
                    </a:lnTo>
                    <a:lnTo>
                      <a:pt x="64922" y="139217"/>
                    </a:lnTo>
                    <a:lnTo>
                      <a:pt x="69494" y="106756"/>
                    </a:lnTo>
                    <a:close/>
                    <a:moveTo>
                      <a:pt x="213055" y="82524"/>
                    </a:moveTo>
                    <a:lnTo>
                      <a:pt x="249174" y="82524"/>
                    </a:lnTo>
                    <a:lnTo>
                      <a:pt x="248031" y="92811"/>
                    </a:lnTo>
                    <a:lnTo>
                      <a:pt x="279121" y="92811"/>
                    </a:lnTo>
                    <a:lnTo>
                      <a:pt x="277749" y="104927"/>
                    </a:lnTo>
                    <a:cubicBezTo>
                      <a:pt x="277292" y="107670"/>
                      <a:pt x="276149" y="110033"/>
                      <a:pt x="274320" y="112014"/>
                    </a:cubicBezTo>
                    <a:cubicBezTo>
                      <a:pt x="272644" y="113995"/>
                      <a:pt x="270662" y="114986"/>
                      <a:pt x="268376" y="114986"/>
                    </a:cubicBezTo>
                    <a:lnTo>
                      <a:pt x="244831" y="114986"/>
                    </a:lnTo>
                    <a:lnTo>
                      <a:pt x="239573" y="152019"/>
                    </a:lnTo>
                    <a:lnTo>
                      <a:pt x="272948" y="152019"/>
                    </a:lnTo>
                    <a:lnTo>
                      <a:pt x="271348" y="164592"/>
                    </a:lnTo>
                    <a:cubicBezTo>
                      <a:pt x="270891" y="167640"/>
                      <a:pt x="269519" y="170307"/>
                      <a:pt x="267233" y="172593"/>
                    </a:cubicBezTo>
                    <a:cubicBezTo>
                      <a:pt x="264947" y="174574"/>
                      <a:pt x="262357" y="175565"/>
                      <a:pt x="259461" y="175565"/>
                    </a:cubicBezTo>
                    <a:lnTo>
                      <a:pt x="236372" y="175565"/>
                    </a:lnTo>
                    <a:lnTo>
                      <a:pt x="231800" y="211683"/>
                    </a:lnTo>
                    <a:cubicBezTo>
                      <a:pt x="231648" y="212903"/>
                      <a:pt x="231191" y="213893"/>
                      <a:pt x="230429" y="214655"/>
                    </a:cubicBezTo>
                    <a:cubicBezTo>
                      <a:pt x="229667" y="215417"/>
                      <a:pt x="228752" y="215798"/>
                      <a:pt x="227685" y="215798"/>
                    </a:cubicBezTo>
                    <a:lnTo>
                      <a:pt x="192481" y="215798"/>
                    </a:lnTo>
                    <a:lnTo>
                      <a:pt x="197510" y="175565"/>
                    </a:lnTo>
                    <a:lnTo>
                      <a:pt x="147218" y="175565"/>
                    </a:lnTo>
                    <a:lnTo>
                      <a:pt x="149276" y="160706"/>
                    </a:lnTo>
                    <a:cubicBezTo>
                      <a:pt x="149580" y="158420"/>
                      <a:pt x="150647" y="156438"/>
                      <a:pt x="152476" y="154762"/>
                    </a:cubicBezTo>
                    <a:cubicBezTo>
                      <a:pt x="154305" y="152933"/>
                      <a:pt x="156286" y="152019"/>
                      <a:pt x="158420" y="152019"/>
                    </a:cubicBezTo>
                    <a:lnTo>
                      <a:pt x="200711" y="152019"/>
                    </a:lnTo>
                    <a:lnTo>
                      <a:pt x="205968" y="114986"/>
                    </a:lnTo>
                    <a:lnTo>
                      <a:pt x="190881" y="114986"/>
                    </a:lnTo>
                    <a:lnTo>
                      <a:pt x="190424" y="115671"/>
                    </a:lnTo>
                    <a:cubicBezTo>
                      <a:pt x="189052" y="120091"/>
                      <a:pt x="186690" y="123520"/>
                      <a:pt x="183337" y="125958"/>
                    </a:cubicBezTo>
                    <a:cubicBezTo>
                      <a:pt x="179375" y="128702"/>
                      <a:pt x="175184" y="130073"/>
                      <a:pt x="170764" y="130073"/>
                    </a:cubicBezTo>
                    <a:lnTo>
                      <a:pt x="151790" y="130073"/>
                    </a:lnTo>
                    <a:lnTo>
                      <a:pt x="164592" y="87325"/>
                    </a:lnTo>
                    <a:cubicBezTo>
                      <a:pt x="164897" y="86563"/>
                      <a:pt x="165354" y="85953"/>
                      <a:pt x="165963" y="85496"/>
                    </a:cubicBezTo>
                    <a:cubicBezTo>
                      <a:pt x="166573" y="85039"/>
                      <a:pt x="167259" y="84810"/>
                      <a:pt x="168021" y="84810"/>
                    </a:cubicBezTo>
                    <a:lnTo>
                      <a:pt x="199339" y="84810"/>
                    </a:lnTo>
                    <a:lnTo>
                      <a:pt x="196596" y="92811"/>
                    </a:lnTo>
                    <a:lnTo>
                      <a:pt x="208483" y="92811"/>
                    </a:lnTo>
                    <a:lnTo>
                      <a:pt x="209169" y="85496"/>
                    </a:lnTo>
                    <a:cubicBezTo>
                      <a:pt x="209169" y="84887"/>
                      <a:pt x="209283" y="84468"/>
                      <a:pt x="209512" y="84239"/>
                    </a:cubicBezTo>
                    <a:cubicBezTo>
                      <a:pt x="209740" y="84010"/>
                      <a:pt x="210083" y="83744"/>
                      <a:pt x="210540" y="83439"/>
                    </a:cubicBezTo>
                    <a:cubicBezTo>
                      <a:pt x="211302" y="82829"/>
                      <a:pt x="212141" y="82524"/>
                      <a:pt x="213055" y="82524"/>
                    </a:cubicBezTo>
                    <a:close/>
                    <a:moveTo>
                      <a:pt x="102641" y="59207"/>
                    </a:moveTo>
                    <a:lnTo>
                      <a:pt x="98298" y="88239"/>
                    </a:lnTo>
                    <a:lnTo>
                      <a:pt x="114757" y="88239"/>
                    </a:lnTo>
                    <a:lnTo>
                      <a:pt x="118643" y="59207"/>
                    </a:lnTo>
                    <a:close/>
                    <a:moveTo>
                      <a:pt x="400431" y="48692"/>
                    </a:moveTo>
                    <a:lnTo>
                      <a:pt x="419862" y="48692"/>
                    </a:lnTo>
                    <a:cubicBezTo>
                      <a:pt x="421538" y="48692"/>
                      <a:pt x="422872" y="49301"/>
                      <a:pt x="423862" y="50520"/>
                    </a:cubicBezTo>
                    <a:cubicBezTo>
                      <a:pt x="424853" y="51740"/>
                      <a:pt x="425272" y="53187"/>
                      <a:pt x="425120" y="54864"/>
                    </a:cubicBezTo>
                    <a:lnTo>
                      <a:pt x="406832" y="216027"/>
                    </a:lnTo>
                    <a:cubicBezTo>
                      <a:pt x="400126" y="216027"/>
                      <a:pt x="394564" y="213398"/>
                      <a:pt x="390144" y="208140"/>
                    </a:cubicBezTo>
                    <a:cubicBezTo>
                      <a:pt x="385724" y="202882"/>
                      <a:pt x="383819" y="196596"/>
                      <a:pt x="384429" y="189281"/>
                    </a:cubicBezTo>
                    <a:close/>
                    <a:moveTo>
                      <a:pt x="328879" y="48692"/>
                    </a:moveTo>
                    <a:lnTo>
                      <a:pt x="347624" y="48692"/>
                    </a:lnTo>
                    <a:lnTo>
                      <a:pt x="324764" y="197967"/>
                    </a:lnTo>
                    <a:cubicBezTo>
                      <a:pt x="323850" y="203301"/>
                      <a:pt x="321488" y="207645"/>
                      <a:pt x="317678" y="210998"/>
                    </a:cubicBezTo>
                    <a:cubicBezTo>
                      <a:pt x="313868" y="214350"/>
                      <a:pt x="309524" y="216027"/>
                      <a:pt x="304648" y="216027"/>
                    </a:cubicBezTo>
                    <a:lnTo>
                      <a:pt x="296418" y="216027"/>
                    </a:lnTo>
                    <a:lnTo>
                      <a:pt x="321107" y="55778"/>
                    </a:lnTo>
                    <a:cubicBezTo>
                      <a:pt x="321564" y="53645"/>
                      <a:pt x="322516" y="51930"/>
                      <a:pt x="323964" y="50635"/>
                    </a:cubicBezTo>
                    <a:cubicBezTo>
                      <a:pt x="325412" y="49339"/>
                      <a:pt x="327050" y="48692"/>
                      <a:pt x="328879" y="48692"/>
                    </a:cubicBezTo>
                    <a:close/>
                    <a:moveTo>
                      <a:pt x="499643" y="5943"/>
                    </a:moveTo>
                    <a:lnTo>
                      <a:pt x="583768" y="5943"/>
                    </a:lnTo>
                    <a:cubicBezTo>
                      <a:pt x="583006" y="10820"/>
                      <a:pt x="580911" y="14821"/>
                      <a:pt x="577482" y="17945"/>
                    </a:cubicBezTo>
                    <a:cubicBezTo>
                      <a:pt x="574053" y="21069"/>
                      <a:pt x="570052" y="22631"/>
                      <a:pt x="565480" y="22631"/>
                    </a:cubicBezTo>
                    <a:lnTo>
                      <a:pt x="497586" y="22631"/>
                    </a:lnTo>
                    <a:close/>
                    <a:moveTo>
                      <a:pt x="457581" y="5943"/>
                    </a:moveTo>
                    <a:lnTo>
                      <a:pt x="492785" y="5943"/>
                    </a:lnTo>
                    <a:lnTo>
                      <a:pt x="486156" y="56235"/>
                    </a:lnTo>
                    <a:lnTo>
                      <a:pt x="577139" y="56235"/>
                    </a:lnTo>
                    <a:lnTo>
                      <a:pt x="574624" y="74752"/>
                    </a:lnTo>
                    <a:lnTo>
                      <a:pt x="560680" y="74752"/>
                    </a:lnTo>
                    <a:lnTo>
                      <a:pt x="541934" y="216027"/>
                    </a:lnTo>
                    <a:lnTo>
                      <a:pt x="498272" y="216027"/>
                    </a:lnTo>
                    <a:lnTo>
                      <a:pt x="516788" y="74752"/>
                    </a:lnTo>
                    <a:lnTo>
                      <a:pt x="483641" y="74752"/>
                    </a:lnTo>
                    <a:lnTo>
                      <a:pt x="468325" y="191338"/>
                    </a:lnTo>
                    <a:cubicBezTo>
                      <a:pt x="467411" y="198196"/>
                      <a:pt x="464439" y="204063"/>
                      <a:pt x="459410" y="208940"/>
                    </a:cubicBezTo>
                    <a:cubicBezTo>
                      <a:pt x="454533" y="213665"/>
                      <a:pt x="448742" y="216027"/>
                      <a:pt x="442036" y="216027"/>
                    </a:cubicBezTo>
                    <a:lnTo>
                      <a:pt x="421234" y="216027"/>
                    </a:lnTo>
                    <a:lnTo>
                      <a:pt x="447751" y="15087"/>
                    </a:lnTo>
                    <a:cubicBezTo>
                      <a:pt x="448208" y="12344"/>
                      <a:pt x="449351" y="10134"/>
                      <a:pt x="451180" y="8458"/>
                    </a:cubicBezTo>
                    <a:cubicBezTo>
                      <a:pt x="453009" y="6782"/>
                      <a:pt x="455143" y="5943"/>
                      <a:pt x="457581" y="5943"/>
                    </a:cubicBezTo>
                    <a:close/>
                    <a:moveTo>
                      <a:pt x="173050" y="2514"/>
                    </a:moveTo>
                    <a:lnTo>
                      <a:pt x="284378" y="2514"/>
                    </a:lnTo>
                    <a:cubicBezTo>
                      <a:pt x="286055" y="2514"/>
                      <a:pt x="287426" y="2972"/>
                      <a:pt x="288493" y="3886"/>
                    </a:cubicBezTo>
                    <a:cubicBezTo>
                      <a:pt x="289560" y="5105"/>
                      <a:pt x="289941" y="6553"/>
                      <a:pt x="289636" y="8229"/>
                    </a:cubicBezTo>
                    <a:lnTo>
                      <a:pt x="284150" y="49835"/>
                    </a:lnTo>
                    <a:cubicBezTo>
                      <a:pt x="283083" y="56997"/>
                      <a:pt x="280340" y="62789"/>
                      <a:pt x="275920" y="67208"/>
                    </a:cubicBezTo>
                    <a:cubicBezTo>
                      <a:pt x="271501" y="71933"/>
                      <a:pt x="264719" y="74295"/>
                      <a:pt x="255575" y="74295"/>
                    </a:cubicBezTo>
                    <a:lnTo>
                      <a:pt x="222656" y="74295"/>
                    </a:lnTo>
                    <a:lnTo>
                      <a:pt x="224485" y="61265"/>
                    </a:lnTo>
                    <a:cubicBezTo>
                      <a:pt x="224637" y="59741"/>
                      <a:pt x="225323" y="58369"/>
                      <a:pt x="226542" y="57150"/>
                    </a:cubicBezTo>
                    <a:cubicBezTo>
                      <a:pt x="227762" y="56235"/>
                      <a:pt x="229133" y="55778"/>
                      <a:pt x="230657" y="55778"/>
                    </a:cubicBezTo>
                    <a:lnTo>
                      <a:pt x="238658" y="55778"/>
                    </a:lnTo>
                    <a:cubicBezTo>
                      <a:pt x="242316" y="55778"/>
                      <a:pt x="244450" y="54026"/>
                      <a:pt x="245059" y="50520"/>
                    </a:cubicBezTo>
                    <a:lnTo>
                      <a:pt x="249174" y="19888"/>
                    </a:lnTo>
                    <a:lnTo>
                      <a:pt x="220599" y="19888"/>
                    </a:lnTo>
                    <a:lnTo>
                      <a:pt x="212141" y="49377"/>
                    </a:lnTo>
                    <a:cubicBezTo>
                      <a:pt x="209397" y="57455"/>
                      <a:pt x="204749" y="63627"/>
                      <a:pt x="198196" y="67894"/>
                    </a:cubicBezTo>
                    <a:cubicBezTo>
                      <a:pt x="191643" y="72161"/>
                      <a:pt x="184785" y="74295"/>
                      <a:pt x="177622" y="74295"/>
                    </a:cubicBezTo>
                    <a:lnTo>
                      <a:pt x="162534" y="74295"/>
                    </a:lnTo>
                    <a:lnTo>
                      <a:pt x="181051" y="19888"/>
                    </a:lnTo>
                    <a:lnTo>
                      <a:pt x="166192" y="19888"/>
                    </a:lnTo>
                    <a:lnTo>
                      <a:pt x="168021" y="6401"/>
                    </a:lnTo>
                    <a:cubicBezTo>
                      <a:pt x="168173" y="5181"/>
                      <a:pt x="168707" y="4191"/>
                      <a:pt x="169621" y="3429"/>
                    </a:cubicBezTo>
                    <a:cubicBezTo>
                      <a:pt x="170688" y="2819"/>
                      <a:pt x="171831" y="2514"/>
                      <a:pt x="173050" y="2514"/>
                    </a:cubicBezTo>
                    <a:close/>
                    <a:moveTo>
                      <a:pt x="365455" y="228"/>
                    </a:moveTo>
                    <a:lnTo>
                      <a:pt x="400660" y="228"/>
                    </a:lnTo>
                    <a:lnTo>
                      <a:pt x="398374" y="18974"/>
                    </a:lnTo>
                    <a:lnTo>
                      <a:pt x="433349" y="18974"/>
                    </a:lnTo>
                    <a:lnTo>
                      <a:pt x="431749" y="30404"/>
                    </a:lnTo>
                    <a:cubicBezTo>
                      <a:pt x="431444" y="32537"/>
                      <a:pt x="430568" y="34252"/>
                      <a:pt x="429120" y="35547"/>
                    </a:cubicBezTo>
                    <a:cubicBezTo>
                      <a:pt x="427672" y="36843"/>
                      <a:pt x="426034" y="37490"/>
                      <a:pt x="424205" y="37490"/>
                    </a:cubicBezTo>
                    <a:lnTo>
                      <a:pt x="395859" y="37490"/>
                    </a:lnTo>
                    <a:lnTo>
                      <a:pt x="373456" y="206654"/>
                    </a:lnTo>
                    <a:cubicBezTo>
                      <a:pt x="372999" y="209397"/>
                      <a:pt x="371818" y="211645"/>
                      <a:pt x="369913" y="213398"/>
                    </a:cubicBezTo>
                    <a:cubicBezTo>
                      <a:pt x="368008" y="215151"/>
                      <a:pt x="365760" y="216027"/>
                      <a:pt x="363169" y="216027"/>
                    </a:cubicBezTo>
                    <a:lnTo>
                      <a:pt x="330251" y="216027"/>
                    </a:lnTo>
                    <a:lnTo>
                      <a:pt x="353797" y="37490"/>
                    </a:lnTo>
                    <a:lnTo>
                      <a:pt x="320650" y="37490"/>
                    </a:lnTo>
                    <a:lnTo>
                      <a:pt x="322250" y="25374"/>
                    </a:lnTo>
                    <a:cubicBezTo>
                      <a:pt x="322555" y="23393"/>
                      <a:pt x="323355" y="21831"/>
                      <a:pt x="324650" y="20688"/>
                    </a:cubicBezTo>
                    <a:cubicBezTo>
                      <a:pt x="325945" y="19545"/>
                      <a:pt x="327431" y="18974"/>
                      <a:pt x="329108" y="18974"/>
                    </a:cubicBezTo>
                    <a:lnTo>
                      <a:pt x="356311" y="18974"/>
                    </a:lnTo>
                    <a:lnTo>
                      <a:pt x="357911" y="7315"/>
                    </a:lnTo>
                    <a:cubicBezTo>
                      <a:pt x="358216" y="5334"/>
                      <a:pt x="359092" y="3657"/>
                      <a:pt x="360540" y="2286"/>
                    </a:cubicBezTo>
                    <a:cubicBezTo>
                      <a:pt x="361988" y="914"/>
                      <a:pt x="363626" y="228"/>
                      <a:pt x="365455" y="228"/>
                    </a:cubicBezTo>
                    <a:close/>
                    <a:moveTo>
                      <a:pt x="42062" y="0"/>
                    </a:moveTo>
                    <a:lnTo>
                      <a:pt x="86639" y="0"/>
                    </a:lnTo>
                    <a:lnTo>
                      <a:pt x="83896" y="3657"/>
                    </a:lnTo>
                    <a:lnTo>
                      <a:pt x="155905" y="3657"/>
                    </a:lnTo>
                    <a:cubicBezTo>
                      <a:pt x="157429" y="3657"/>
                      <a:pt x="158572" y="4267"/>
                      <a:pt x="159334" y="5486"/>
                    </a:cubicBezTo>
                    <a:cubicBezTo>
                      <a:pt x="160096" y="6705"/>
                      <a:pt x="160172" y="8077"/>
                      <a:pt x="159563" y="9601"/>
                    </a:cubicBezTo>
                    <a:lnTo>
                      <a:pt x="145161" y="41834"/>
                    </a:lnTo>
                    <a:lnTo>
                      <a:pt x="157962" y="41834"/>
                    </a:lnTo>
                    <a:lnTo>
                      <a:pt x="135788" y="198882"/>
                    </a:lnTo>
                    <a:cubicBezTo>
                      <a:pt x="135179" y="203606"/>
                      <a:pt x="133274" y="207645"/>
                      <a:pt x="130073" y="210998"/>
                    </a:cubicBezTo>
                    <a:cubicBezTo>
                      <a:pt x="126873" y="214198"/>
                      <a:pt x="123215" y="215798"/>
                      <a:pt x="119100" y="215798"/>
                    </a:cubicBezTo>
                    <a:lnTo>
                      <a:pt x="96698" y="215798"/>
                    </a:lnTo>
                    <a:lnTo>
                      <a:pt x="104927" y="156591"/>
                    </a:lnTo>
                    <a:lnTo>
                      <a:pt x="88925" y="156591"/>
                    </a:lnTo>
                    <a:lnTo>
                      <a:pt x="80924" y="212369"/>
                    </a:lnTo>
                    <a:lnTo>
                      <a:pt x="54635" y="212369"/>
                    </a:lnTo>
                    <a:lnTo>
                      <a:pt x="62408" y="156591"/>
                    </a:lnTo>
                    <a:lnTo>
                      <a:pt x="46177" y="156591"/>
                    </a:lnTo>
                    <a:lnTo>
                      <a:pt x="40233" y="198425"/>
                    </a:lnTo>
                    <a:cubicBezTo>
                      <a:pt x="39624" y="203301"/>
                      <a:pt x="37643" y="207492"/>
                      <a:pt x="34290" y="210998"/>
                    </a:cubicBezTo>
                    <a:cubicBezTo>
                      <a:pt x="30785" y="214198"/>
                      <a:pt x="26975" y="215798"/>
                      <a:pt x="22860" y="215798"/>
                    </a:cubicBezTo>
                    <a:lnTo>
                      <a:pt x="0" y="215798"/>
                    </a:lnTo>
                    <a:lnTo>
                      <a:pt x="24689" y="41834"/>
                    </a:lnTo>
                    <a:lnTo>
                      <a:pt x="62636" y="41834"/>
                    </a:lnTo>
                    <a:lnTo>
                      <a:pt x="55778" y="88239"/>
                    </a:lnTo>
                    <a:lnTo>
                      <a:pt x="72009" y="88239"/>
                    </a:lnTo>
                    <a:lnTo>
                      <a:pt x="76124" y="59207"/>
                    </a:lnTo>
                    <a:lnTo>
                      <a:pt x="64694" y="59207"/>
                    </a:lnTo>
                    <a:lnTo>
                      <a:pt x="67437" y="41834"/>
                    </a:lnTo>
                    <a:lnTo>
                      <a:pt x="103098" y="41834"/>
                    </a:lnTo>
                    <a:lnTo>
                      <a:pt x="111785" y="21031"/>
                    </a:lnTo>
                    <a:lnTo>
                      <a:pt x="74981" y="21031"/>
                    </a:lnTo>
                    <a:cubicBezTo>
                      <a:pt x="69189" y="31089"/>
                      <a:pt x="61722" y="36119"/>
                      <a:pt x="52578" y="36119"/>
                    </a:cubicBezTo>
                    <a:lnTo>
                      <a:pt x="21031" y="36119"/>
                    </a:lnTo>
                    <a:lnTo>
                      <a:pt x="36804" y="3200"/>
                    </a:lnTo>
                    <a:cubicBezTo>
                      <a:pt x="38328" y="1067"/>
                      <a:pt x="40081" y="0"/>
                      <a:pt x="42062" y="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endParaRPr lang="zh-CN" altLang="en-US">
                  <a:solidFill>
                    <a:prstClr val="white"/>
                  </a:solidFill>
                  <a:latin typeface="DOUYU Font" pitchFamily="2" charset="-122"/>
                  <a:ea typeface="DOUYU Font" pitchFamily="2" charset="-122"/>
                </a:endParaRPr>
              </a:p>
            </p:txBody>
          </p:sp>
        </p:grpSp>
        <p:sp>
          <p:nvSpPr>
            <p:cNvPr id="16" name="矩形 15"/>
            <p:cNvSpPr/>
            <p:nvPr/>
          </p:nvSpPr>
          <p:spPr>
            <a:xfrm>
              <a:off x="606000" y="801980"/>
              <a:ext cx="10980000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200000"/>
                </a:lnSpc>
                <a:spcAft>
                  <a:spcPct val="0"/>
                </a:spcAft>
              </a:pPr>
              <a:r>
                <a:rPr lang="zh-CN" altLang="en-US" sz="2800" kern="100" smtClean="0">
                  <a:latin typeface="Times New Roman" panose="02020603050405020304" charset="0"/>
                  <a:ea typeface="楷体_GB2312" panose="02010609030101010101" pitchFamily="49" charset="-122"/>
                  <a:cs typeface="Times New Roman" panose="02020603050405020304" charset="0"/>
                </a:rPr>
                <a:t>　　　</a:t>
              </a:r>
              <a:r>
                <a:rPr lang="zh-CN" altLang="zh-CN" sz="2800" kern="100" smtClean="0">
                  <a:latin typeface="Times New Roman" panose="02020603050405020304" charset="0"/>
                  <a:ea typeface="楷体_GB2312" panose="02010609030101010101" pitchFamily="49" charset="-122"/>
                  <a:cs typeface="Times New Roman" panose="02020603050405020304" charset="0"/>
                </a:rPr>
                <a:t>分子</a:t>
              </a:r>
              <a:r>
                <a:rPr lang="zh-CN" altLang="zh-CN" sz="2800" kern="100">
                  <a:latin typeface="Times New Roman" panose="02020603050405020304" charset="0"/>
                  <a:ea typeface="楷体_GB2312" panose="02010609030101010101" pitchFamily="49" charset="-122"/>
                  <a:cs typeface="Times New Roman" panose="02020603050405020304" charset="0"/>
                </a:rPr>
                <a:t>中共有</a:t>
              </a:r>
              <a:r>
                <a:rPr lang="en-US" altLang="zh-CN" sz="2800" kern="100">
                  <a:latin typeface="Times New Roman" panose="02020603050405020304" charset="0"/>
                  <a:ea typeface="楷体_GB2312" panose="02010609030101010101" pitchFamily="49" charset="-122"/>
                  <a:cs typeface="Courier New" panose="02070309020205020404" pitchFamily="49" charset="0"/>
                </a:rPr>
                <a:t>8</a:t>
              </a:r>
              <a:r>
                <a:rPr lang="zh-CN" altLang="zh-CN" sz="2800" kern="100">
                  <a:latin typeface="Times New Roman" panose="02020603050405020304" charset="0"/>
                  <a:ea typeface="楷体_GB2312" panose="02010609030101010101" pitchFamily="49" charset="-122"/>
                  <a:cs typeface="Times New Roman" panose="02020603050405020304" charset="0"/>
                </a:rPr>
                <a:t>个氢原子，二氯取代物有</a:t>
              </a:r>
              <a:r>
                <a:rPr lang="en-US" altLang="zh-CN" sz="2800" kern="100">
                  <a:latin typeface="Times New Roman" panose="02020603050405020304" charset="0"/>
                  <a:ea typeface="楷体_GB2312" panose="02010609030101010101" pitchFamily="49" charset="-122"/>
                  <a:cs typeface="Courier New" panose="02070309020205020404" pitchFamily="49" charset="0"/>
                </a:rPr>
                <a:t>10</a:t>
              </a:r>
              <a:r>
                <a:rPr lang="zh-CN" altLang="zh-CN" sz="2800" kern="100">
                  <a:latin typeface="Times New Roman" panose="02020603050405020304" charset="0"/>
                  <a:ea typeface="楷体_GB2312" panose="02010609030101010101" pitchFamily="49" charset="-122"/>
                  <a:cs typeface="Times New Roman" panose="02020603050405020304" charset="0"/>
                </a:rPr>
                <a:t>种，利用换元法可知其六氯取代物有</a:t>
              </a:r>
              <a:r>
                <a:rPr lang="en-US" altLang="zh-CN" sz="2800" kern="100">
                  <a:latin typeface="Times New Roman" panose="02020603050405020304" charset="0"/>
                  <a:ea typeface="楷体_GB2312" panose="02010609030101010101" pitchFamily="49" charset="-122"/>
                  <a:cs typeface="Courier New" panose="02070309020205020404" pitchFamily="49" charset="0"/>
                </a:rPr>
                <a:t>10</a:t>
              </a:r>
              <a:r>
                <a:rPr lang="zh-CN" altLang="zh-CN" sz="2800" kern="100">
                  <a:latin typeface="Times New Roman" panose="02020603050405020304" charset="0"/>
                  <a:ea typeface="楷体_GB2312" panose="02010609030101010101" pitchFamily="49" charset="-122"/>
                  <a:cs typeface="Times New Roman" panose="02020603050405020304" charset="0"/>
                </a:rPr>
                <a:t>种。</a:t>
              </a:r>
              <a:endParaRPr lang="zh-CN" altLang="zh-CN" sz="1050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Courier New" panose="02070309020205020404" pitchFamily="49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12939" y="1127018"/>
            <a:ext cx="1143391" cy="857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6224" y="3801543"/>
            <a:ext cx="1002323" cy="779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>
            <p:custDataLst>
              <p:tags r:id="rId1"/>
            </p:custDataLst>
          </p:nvPr>
        </p:nvSpPr>
        <p:spPr>
          <a:xfrm>
            <a:off x="274320" y="196215"/>
            <a:ext cx="4653280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共线共面问题串讲</a:t>
            </a:r>
            <a:endParaRPr lang="zh-CN" altLang="en-US" sz="44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64148" y="841195"/>
            <a:ext cx="11522075" cy="105029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defRPr sz="2600" b="1"/>
            </a:lvl1pPr>
          </a:lstStyle>
          <a:p>
            <a:pPr indent="457200"/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1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、有机物元素的成键特点</a:t>
            </a:r>
            <a:endParaRPr lang="en-US" altLang="zh-CN">
              <a:solidFill>
                <a:srgbClr val="00A5A9"/>
              </a:solidFill>
              <a:cs typeface="+mn-ea"/>
              <a:sym typeface="+mn-lt"/>
            </a:endParaRPr>
          </a:p>
          <a:p>
            <a:pPr indent="457200"/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C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成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 </a:t>
            </a:r>
            <a:r>
              <a:rPr lang="en-US" altLang="zh-CN" u="sng">
                <a:solidFill>
                  <a:srgbClr val="00A5A9"/>
                </a:solidFill>
                <a:cs typeface="+mn-ea"/>
                <a:sym typeface="+mn-lt"/>
              </a:rPr>
              <a:t>     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条键，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N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成</a:t>
            </a:r>
            <a:r>
              <a:rPr lang="en-US" altLang="zh-CN" u="sng">
                <a:solidFill>
                  <a:srgbClr val="00A5A9"/>
                </a:solidFill>
                <a:cs typeface="+mn-ea"/>
                <a:sym typeface="+mn-lt"/>
              </a:rPr>
              <a:t>      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条键，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O 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成</a:t>
            </a:r>
            <a:r>
              <a:rPr lang="en-US" altLang="zh-CN" u="sng">
                <a:solidFill>
                  <a:srgbClr val="00A5A9"/>
                </a:solidFill>
                <a:cs typeface="+mn-ea"/>
                <a:sym typeface="+mn-lt"/>
              </a:rPr>
              <a:t>     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条键。</a:t>
            </a:r>
            <a:endParaRPr lang="zh-CN" altLang="en-US">
              <a:solidFill>
                <a:srgbClr val="00A5A9"/>
              </a:solidFill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164148" y="1969590"/>
            <a:ext cx="11522075" cy="5708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defRPr sz="2600" b="1"/>
            </a:lvl1pPr>
          </a:lstStyle>
          <a:p>
            <a:pPr indent="457200"/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2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、典型分子结构</a:t>
            </a:r>
            <a:endParaRPr lang="zh-CN" altLang="en-US">
              <a:solidFill>
                <a:srgbClr val="00A5A9"/>
              </a:solidFill>
              <a:cs typeface="+mn-ea"/>
              <a:sym typeface="+mn-lt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598805" y="2459990"/>
          <a:ext cx="10449560" cy="4500000"/>
        </p:xfrm>
        <a:graphic>
          <a:graphicData uri="http://schemas.openxmlformats.org/drawingml/2006/table">
            <a:tbl>
              <a:tblPr/>
              <a:tblGrid>
                <a:gridCol w="1170305"/>
                <a:gridCol w="2867025"/>
                <a:gridCol w="2582545"/>
                <a:gridCol w="3829685"/>
              </a:tblGrid>
              <a:tr h="900000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ea"/>
                        </a:rPr>
                        <a:t>代表物</a:t>
                      </a:r>
                      <a:endParaRPr lang="zh-CN" altLang="en-US" sz="26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ea"/>
                      </a:endParaRPr>
                    </a:p>
                  </a:txBody>
                  <a:tcPr marL="25901" marR="25901" marT="0" marB="0" vert="horz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ea"/>
                        </a:rPr>
                        <a:t>球棍模型</a:t>
                      </a:r>
                      <a:endParaRPr lang="zh-CN" altLang="en-US" sz="26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ea"/>
                      </a:endParaRPr>
                    </a:p>
                  </a:txBody>
                  <a:tcPr marL="25901" marR="25901" marT="0" marB="0" vert="horz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marL="71755" algn="l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ea"/>
                        </a:rPr>
                        <a:t>空间构型</a:t>
                      </a:r>
                      <a:endParaRPr lang="zh-CN" altLang="en-US" sz="26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ea"/>
                      </a:endParaRPr>
                    </a:p>
                  </a:txBody>
                  <a:tcPr marL="25901" marR="25901" marT="0" marB="0" vert="horz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ea"/>
                        </a:rPr>
                        <a:t>一定共平面原子个数</a:t>
                      </a:r>
                      <a:endParaRPr lang="zh-CN" altLang="en-US" sz="26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ea"/>
                      </a:endParaRPr>
                    </a:p>
                  </a:txBody>
                  <a:tcPr marL="25901" marR="25901" marT="0" marB="0" vert="horz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ea"/>
                        </a:rPr>
                        <a:t>CH</a:t>
                      </a:r>
                      <a:r>
                        <a:rPr lang="zh-CN" altLang="en-US" sz="2600" b="1" baseline="-25000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ea"/>
                        </a:rPr>
                        <a:t>4</a:t>
                      </a:r>
                      <a:endParaRPr lang="zh-CN" altLang="en-US" sz="2600" b="1" baseline="-25000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ea"/>
                      </a:endParaRPr>
                    </a:p>
                  </a:txBody>
                  <a:tcPr marL="25901" marR="25901" marT="0" marB="0" vert="horz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altLang="en-US" sz="26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ea"/>
                      </a:endParaRPr>
                    </a:p>
                  </a:txBody>
                  <a:tcPr marL="25901" marR="25901" marT="0" marB="0" vert="horz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altLang="en-US" sz="26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ea"/>
                      </a:endParaRPr>
                    </a:p>
                  </a:txBody>
                  <a:tcPr marL="25901" marR="25901" marT="0" marB="0" vert="horz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ea"/>
                        </a:rPr>
                        <a:t> </a:t>
                      </a:r>
                      <a:endParaRPr lang="zh-CN" altLang="en-US" sz="26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ea"/>
                      </a:endParaRPr>
                    </a:p>
                  </a:txBody>
                  <a:tcPr marL="25901" marR="25901" marT="0" marB="0" vert="horz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ea"/>
                        </a:rPr>
                        <a:t>C</a:t>
                      </a:r>
                      <a:r>
                        <a:rPr lang="zh-CN" altLang="en-US" sz="2600" b="1" baseline="-25000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ea"/>
                        </a:rPr>
                        <a:t>2</a:t>
                      </a:r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ea"/>
                        </a:rPr>
                        <a:t>H</a:t>
                      </a:r>
                      <a:r>
                        <a:rPr lang="zh-CN" altLang="en-US" sz="2600" b="1" baseline="-25000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ea"/>
                        </a:rPr>
                        <a:t>4</a:t>
                      </a:r>
                      <a:endParaRPr lang="zh-CN" altLang="en-US" sz="2600" b="1" baseline="-25000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ea"/>
                      </a:endParaRPr>
                    </a:p>
                  </a:txBody>
                  <a:tcPr marL="25901" marR="25901" marT="0" marB="0" vert="horz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altLang="en-US" sz="26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ea"/>
                      </a:endParaRPr>
                    </a:p>
                  </a:txBody>
                  <a:tcPr marL="25901" marR="25901" marT="0" marB="0" vert="horz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altLang="en-US" sz="26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ea"/>
                      </a:endParaRPr>
                    </a:p>
                  </a:txBody>
                  <a:tcPr marL="25901" marR="25901" marT="0" marB="0" vert="horz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ea"/>
                        </a:rPr>
                        <a:t> </a:t>
                      </a:r>
                      <a:endParaRPr lang="zh-CN" altLang="en-US" sz="26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ea"/>
                      </a:endParaRPr>
                    </a:p>
                  </a:txBody>
                  <a:tcPr marL="25901" marR="25901" marT="0" marB="0" vert="horz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buNone/>
                      </a:pPr>
                      <a:r>
                        <a:rPr lang="en-US" sz="2600" b="1" kern="100">
                          <a:solidFill>
                            <a:schemeClr val="tx1"/>
                          </a:solidFill>
                          <a:effectLst/>
                          <a:latin typeface="黑体" panose="02010609060101010101" charset="-122"/>
                          <a:ea typeface="黑体" panose="02010609060101010101" charset="-122"/>
                          <a:cs typeface="Courier New" panose="02070309020205020404" pitchFamily="49" charset="0"/>
                          <a:sym typeface="+mn-ea"/>
                        </a:rPr>
                        <a:t>C</a:t>
                      </a:r>
                      <a:r>
                        <a:rPr lang="en-US" sz="2600" b="1" kern="100" baseline="-25000">
                          <a:solidFill>
                            <a:schemeClr val="tx1"/>
                          </a:solidFill>
                          <a:effectLst/>
                          <a:latin typeface="黑体" panose="02010609060101010101" charset="-122"/>
                          <a:ea typeface="黑体" panose="02010609060101010101" charset="-122"/>
                          <a:cs typeface="Courier New" panose="02070309020205020404" pitchFamily="49" charset="0"/>
                          <a:sym typeface="+mn-ea"/>
                        </a:rPr>
                        <a:t>2</a:t>
                      </a:r>
                      <a:r>
                        <a:rPr lang="en-US" sz="2600" b="1" kern="100">
                          <a:solidFill>
                            <a:schemeClr val="tx1"/>
                          </a:solidFill>
                          <a:effectLst/>
                          <a:latin typeface="黑体" panose="02010609060101010101" charset="-122"/>
                          <a:ea typeface="黑体" panose="02010609060101010101" charset="-122"/>
                          <a:cs typeface="Courier New" panose="02070309020205020404" pitchFamily="49" charset="0"/>
                          <a:sym typeface="+mn-ea"/>
                        </a:rPr>
                        <a:t>H</a:t>
                      </a:r>
                      <a:r>
                        <a:rPr lang="en-US" sz="2600" b="1" kern="100" baseline="-25000">
                          <a:solidFill>
                            <a:schemeClr val="tx1"/>
                          </a:solidFill>
                          <a:effectLst/>
                          <a:latin typeface="黑体" panose="02010609060101010101" charset="-122"/>
                          <a:ea typeface="黑体" panose="02010609060101010101" charset="-122"/>
                          <a:cs typeface="Courier New" panose="02070309020205020404" pitchFamily="49" charset="0"/>
                          <a:sym typeface="+mn-ea"/>
                        </a:rPr>
                        <a:t>2</a:t>
                      </a:r>
                      <a:endParaRPr lang="en-US" altLang="en-US" sz="2600" b="1" kern="100" baseline="-25000">
                        <a:solidFill>
                          <a:schemeClr val="tx1"/>
                        </a:solidFill>
                        <a:effectLst/>
                        <a:latin typeface="黑体" panose="02010609060101010101" charset="-122"/>
                        <a:ea typeface="黑体" panose="02010609060101010101" charset="-122"/>
                        <a:cs typeface="Courier New" panose="02070309020205020404" pitchFamily="49" charset="0"/>
                        <a:sym typeface="+mn-ea"/>
                      </a:endParaRPr>
                    </a:p>
                  </a:txBody>
                  <a:tcPr marL="25901" marR="25901" marT="0" marB="0" vert="horz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buNone/>
                      </a:pPr>
                      <a:endParaRPr lang="zh-CN" altLang="en-US" sz="26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ea"/>
                      </a:endParaRPr>
                    </a:p>
                  </a:txBody>
                  <a:tcPr marL="25901" marR="25901" marT="0" marB="0" vert="horz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buNone/>
                      </a:pPr>
                      <a:endParaRPr lang="zh-CN" altLang="en-US" sz="26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ea"/>
                      </a:endParaRPr>
                    </a:p>
                  </a:txBody>
                  <a:tcPr marL="25901" marR="25901" marT="0" marB="0" vert="horz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buNone/>
                      </a:pPr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ea"/>
                        </a:rPr>
                        <a:t>共线：</a:t>
                      </a:r>
                      <a:endParaRPr lang="zh-CN" altLang="en-US" sz="26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ea"/>
                      </a:endParaRPr>
                    </a:p>
                  </a:txBody>
                  <a:tcPr marL="25901" marR="25901" marT="0" marB="0" vert="horz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buNone/>
                      </a:pPr>
                      <a:r>
                        <a:rPr lang="en-US" sz="2600" b="1" kern="100">
                          <a:solidFill>
                            <a:schemeClr val="tx1"/>
                          </a:solidFill>
                          <a:effectLst/>
                          <a:latin typeface="黑体" panose="02010609060101010101" charset="-122"/>
                          <a:ea typeface="黑体" panose="02010609060101010101" charset="-122"/>
                          <a:cs typeface="Courier New" panose="02070309020205020404" pitchFamily="49" charset="0"/>
                          <a:sym typeface="+mn-ea"/>
                        </a:rPr>
                        <a:t>C</a:t>
                      </a:r>
                      <a:r>
                        <a:rPr lang="en-US" sz="2600" b="1" kern="100" baseline="-25000">
                          <a:solidFill>
                            <a:schemeClr val="tx1"/>
                          </a:solidFill>
                          <a:effectLst/>
                          <a:latin typeface="黑体" panose="02010609060101010101" charset="-122"/>
                          <a:ea typeface="黑体" panose="02010609060101010101" charset="-122"/>
                          <a:cs typeface="Courier New" panose="02070309020205020404" pitchFamily="49" charset="0"/>
                          <a:sym typeface="+mn-ea"/>
                        </a:rPr>
                        <a:t>6</a:t>
                      </a:r>
                      <a:r>
                        <a:rPr lang="en-US" sz="2600" b="1" kern="100">
                          <a:solidFill>
                            <a:schemeClr val="tx1"/>
                          </a:solidFill>
                          <a:effectLst/>
                          <a:latin typeface="黑体" panose="02010609060101010101" charset="-122"/>
                          <a:ea typeface="黑体" panose="02010609060101010101" charset="-122"/>
                          <a:cs typeface="Courier New" panose="02070309020205020404" pitchFamily="49" charset="0"/>
                          <a:sym typeface="+mn-ea"/>
                        </a:rPr>
                        <a:t>H</a:t>
                      </a:r>
                      <a:r>
                        <a:rPr lang="en-US" sz="2600" b="1" kern="100" baseline="-25000">
                          <a:solidFill>
                            <a:schemeClr val="tx1"/>
                          </a:solidFill>
                          <a:effectLst/>
                          <a:latin typeface="黑体" panose="02010609060101010101" charset="-122"/>
                          <a:ea typeface="黑体" panose="02010609060101010101" charset="-122"/>
                          <a:cs typeface="Courier New" panose="02070309020205020404" pitchFamily="49" charset="0"/>
                          <a:sym typeface="+mn-ea"/>
                        </a:rPr>
                        <a:t>6</a:t>
                      </a:r>
                      <a:endParaRPr lang="en-US" altLang="en-US" sz="2600" b="1" kern="100" baseline="-25000">
                        <a:solidFill>
                          <a:schemeClr val="tx1"/>
                        </a:solidFill>
                        <a:effectLst/>
                        <a:latin typeface="黑体" panose="02010609060101010101" charset="-122"/>
                        <a:ea typeface="黑体" panose="02010609060101010101" charset="-122"/>
                        <a:cs typeface="Courier New" panose="02070309020205020404" pitchFamily="49" charset="0"/>
                        <a:sym typeface="+mn-ea"/>
                      </a:endParaRPr>
                    </a:p>
                  </a:txBody>
                  <a:tcPr marL="25901" marR="25901" marT="0" marB="0" vert="horz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buNone/>
                      </a:pPr>
                      <a:endParaRPr lang="zh-CN" altLang="en-US" sz="26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ea"/>
                      </a:endParaRPr>
                    </a:p>
                  </a:txBody>
                  <a:tcPr marL="25901" marR="25901" marT="0" marB="0" vert="horz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buNone/>
                      </a:pPr>
                      <a:endParaRPr lang="zh-CN" altLang="en-US" sz="26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ea"/>
                      </a:endParaRPr>
                    </a:p>
                  </a:txBody>
                  <a:tcPr marL="25901" marR="25901" marT="0" marB="0" vert="horz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buNone/>
                      </a:pPr>
                      <a:endParaRPr lang="zh-CN" altLang="en-US" sz="26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ea"/>
                      </a:endParaRPr>
                    </a:p>
                  </a:txBody>
                  <a:tcPr marL="25901" marR="25901" marT="0" marB="0" vert="horz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9747885" y="3291840"/>
            <a:ext cx="214185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饱和碳原子：不能所有原子共平面，</a:t>
            </a:r>
            <a:endParaRPr lang="zh-CN" altLang="en-US">
              <a:solidFill>
                <a:srgbClr val="FF0000"/>
              </a:solidFill>
            </a:endParaRPr>
          </a:p>
          <a:p>
            <a:r>
              <a:rPr lang="en-US" altLang="zh-CN">
                <a:solidFill>
                  <a:srgbClr val="FF0000"/>
                </a:solidFill>
              </a:rPr>
              <a:t>-CH</a:t>
            </a:r>
            <a:r>
              <a:rPr lang="en-US" altLang="zh-CN" baseline="-25000">
                <a:solidFill>
                  <a:srgbClr val="FF0000"/>
                </a:solidFill>
              </a:rPr>
              <a:t>3</a:t>
            </a:r>
            <a:r>
              <a:rPr lang="zh-CN" altLang="en-US">
                <a:solidFill>
                  <a:srgbClr val="FF0000"/>
                </a:solidFill>
              </a:rPr>
              <a:t>相同。</a:t>
            </a:r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6975" y="3291840"/>
            <a:ext cx="100012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6975" y="4349115"/>
            <a:ext cx="1000125" cy="744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7710" y="5243830"/>
            <a:ext cx="1346835" cy="500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13380" y="5804535"/>
            <a:ext cx="1129665" cy="121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>
            <p:custDataLst>
              <p:tags r:id="rId1"/>
            </p:custDataLst>
          </p:nvPr>
        </p:nvSpPr>
        <p:spPr>
          <a:xfrm>
            <a:off x="274320" y="196215"/>
            <a:ext cx="7818755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共线共面问题串讲</a:t>
            </a:r>
            <a:r>
              <a:rPr lang="en-US" altLang="zh-CN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-----</a:t>
            </a:r>
            <a:r>
              <a:rPr lang="zh-CN" altLang="en-US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共线问题</a:t>
            </a:r>
            <a:endParaRPr lang="zh-CN" altLang="en-US" sz="4400" b="1">
              <a:solidFill>
                <a:srgbClr val="00A5B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64148" y="841195"/>
            <a:ext cx="11522075" cy="5708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defRPr sz="2600" b="1"/>
            </a:lvl1pPr>
          </a:lstStyle>
          <a:p>
            <a:pPr indent="457200"/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关键：三键（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4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），苯环对角线（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2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）</a:t>
            </a:r>
            <a:endParaRPr lang="zh-CN" altLang="en-US">
              <a:solidFill>
                <a:srgbClr val="00A5A9"/>
              </a:solidFill>
              <a:cs typeface="+mn-ea"/>
              <a:sym typeface="+mn-lt"/>
            </a:endParaRPr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735688" y="1949776"/>
            <a:ext cx="294386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</a:rPr>
              <a:t>CH</a:t>
            </a:r>
            <a:r>
              <a:rPr lang="en-US" altLang="zh-CN" sz="2800" kern="100" baseline="-25000">
                <a:latin typeface="Times New Roman" panose="02020603050405020304" charset="0"/>
                <a:ea typeface="方正中等线简体" panose="03000509000000000000" pitchFamily="65" charset="-122"/>
              </a:rPr>
              <a:t>3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</a:rPr>
              <a:t>—C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charset="0"/>
              </a:rPr>
              <a:t>≡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</a:rPr>
              <a:t>C—CH</a:t>
            </a:r>
            <a:r>
              <a:rPr lang="en-US" altLang="zh-CN" sz="2800" kern="100" baseline="-25000">
                <a:latin typeface="Times New Roman" panose="02020603050405020304" charset="0"/>
                <a:ea typeface="方正中等线简体" panose="03000509000000000000" pitchFamily="65" charset="-122"/>
              </a:rPr>
              <a:t>3</a:t>
            </a:r>
            <a:endParaRPr lang="zh-CN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5504" y="3009753"/>
            <a:ext cx="2585019" cy="1834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65" name="Picture 141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5830" y="4997882"/>
            <a:ext cx="4212849" cy="107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83926" y="3234434"/>
            <a:ext cx="3396142" cy="28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10223500" y="12268200"/>
            <a:ext cx="0" cy="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>
            <p:custDataLst>
              <p:tags r:id="rId1"/>
            </p:custDataLst>
          </p:nvPr>
        </p:nvSpPr>
        <p:spPr>
          <a:xfrm>
            <a:off x="274320" y="196215"/>
            <a:ext cx="7818755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共线共面问题串讲</a:t>
            </a:r>
            <a:r>
              <a:rPr lang="en-US" altLang="zh-CN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-----</a:t>
            </a:r>
            <a:r>
              <a:rPr lang="zh-CN" altLang="en-US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共问面题</a:t>
            </a:r>
            <a:endParaRPr lang="zh-CN" altLang="en-US" sz="4400" b="1">
              <a:solidFill>
                <a:srgbClr val="00A5B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64148" y="841195"/>
            <a:ext cx="11522075" cy="2009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defRPr sz="2600" b="1"/>
            </a:lvl1pPr>
          </a:lstStyle>
          <a:p>
            <a:pPr indent="457200"/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（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1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）看清题目：共面</a:t>
            </a:r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原子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个数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/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共面</a:t>
            </a:r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碳原子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个数</a:t>
            </a:r>
            <a:endParaRPr lang="zh-CN" altLang="en-US">
              <a:solidFill>
                <a:srgbClr val="00A5A9"/>
              </a:solidFill>
              <a:cs typeface="+mn-ea"/>
              <a:sym typeface="+mn-lt"/>
            </a:endParaRPr>
          </a:p>
          <a:p>
            <a:pPr indent="457200"/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（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2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）找典型分子结构的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“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影子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”</a:t>
            </a:r>
            <a:endParaRPr lang="en-US" altLang="zh-CN">
              <a:solidFill>
                <a:srgbClr val="00A5A9"/>
              </a:solidFill>
              <a:cs typeface="+mn-ea"/>
              <a:sym typeface="+mn-lt"/>
            </a:endParaRPr>
          </a:p>
          <a:p>
            <a:pPr indent="457200"/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（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3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）问最少，</a:t>
            </a:r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旋转错位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；问最多，</a:t>
            </a:r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旋转重叠</a:t>
            </a:r>
            <a:endParaRPr lang="zh-CN" altLang="en-US">
              <a:solidFill>
                <a:srgbClr val="FF0000"/>
              </a:solidFill>
              <a:cs typeface="+mn-ea"/>
              <a:sym typeface="+mn-lt"/>
            </a:endParaRPr>
          </a:p>
          <a:p>
            <a:pPr indent="457200"/>
            <a:r>
              <a:rPr lang="en-US" altLang="zh-CN">
                <a:solidFill>
                  <a:srgbClr val="FF0000"/>
                </a:solidFill>
                <a:cs typeface="+mn-ea"/>
                <a:sym typeface="+mn-lt"/>
              </a:rPr>
              <a:t>          </a:t>
            </a:r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双键、三键不能转动；双键碳上连接的原子始终与双键共平面。</a:t>
            </a:r>
            <a:endParaRPr lang="zh-CN" altLang="en-US">
              <a:solidFill>
                <a:srgbClr val="FF0000"/>
              </a:solidFill>
              <a:cs typeface="+mn-ea"/>
              <a:sym typeface="+mn-lt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72069" y="2923393"/>
            <a:ext cx="2585019" cy="1834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72013" y="4903262"/>
            <a:ext cx="2508994" cy="1814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本框 3"/>
          <p:cNvSpPr txBox="1"/>
          <p:nvPr>
            <p:custDataLst>
              <p:tags r:id="rId7"/>
            </p:custDataLst>
          </p:nvPr>
        </p:nvSpPr>
        <p:spPr>
          <a:xfrm>
            <a:off x="5199380" y="3554730"/>
            <a:ext cx="3634105" cy="5708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defRPr sz="2600" b="1"/>
            </a:lvl1pPr>
          </a:lstStyle>
          <a:p>
            <a:pPr indent="457200"/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共面：所有原子</a:t>
            </a:r>
            <a:endParaRPr lang="zh-CN" altLang="en-US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>
            <p:custDataLst>
              <p:tags r:id="rId8"/>
            </p:custDataLst>
          </p:nvPr>
        </p:nvSpPr>
        <p:spPr>
          <a:xfrm>
            <a:off x="5199380" y="5461635"/>
            <a:ext cx="3634105" cy="105029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defRPr sz="2600" b="1"/>
            </a:lvl1pPr>
          </a:lstStyle>
          <a:p>
            <a:pPr indent="457200"/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最少共面原子：</a:t>
            </a:r>
            <a:r>
              <a:rPr lang="en-US" altLang="zh-CN">
                <a:solidFill>
                  <a:srgbClr val="FF0000"/>
                </a:solidFill>
                <a:cs typeface="+mn-ea"/>
                <a:sym typeface="+mn-lt"/>
              </a:rPr>
              <a:t>12</a:t>
            </a:r>
            <a:endParaRPr lang="zh-CN" altLang="en-US">
              <a:solidFill>
                <a:srgbClr val="FF0000"/>
              </a:solidFill>
              <a:cs typeface="+mn-ea"/>
              <a:sym typeface="+mn-lt"/>
            </a:endParaRPr>
          </a:p>
          <a:p>
            <a:pPr indent="457200"/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最多共面原子：</a:t>
            </a:r>
            <a:r>
              <a:rPr lang="en-US" altLang="zh-CN">
                <a:solidFill>
                  <a:srgbClr val="FF0000"/>
                </a:solidFill>
                <a:cs typeface="+mn-ea"/>
                <a:sym typeface="+mn-lt"/>
              </a:rPr>
              <a:t>16</a:t>
            </a:r>
            <a:endParaRPr lang="en-US" altLang="zh-CN">
              <a:solidFill>
                <a:srgbClr val="FF0000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>
            <p:custDataLst>
              <p:tags r:id="rId1"/>
            </p:custDataLst>
          </p:nvPr>
        </p:nvSpPr>
        <p:spPr>
          <a:xfrm>
            <a:off x="274320" y="196215"/>
            <a:ext cx="7818755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共线共面问题串讲</a:t>
            </a:r>
            <a:r>
              <a:rPr lang="en-US" altLang="zh-CN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-----</a:t>
            </a:r>
            <a:r>
              <a:rPr lang="zh-CN" altLang="en-US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共问面题</a:t>
            </a:r>
            <a:endParaRPr lang="zh-CN" altLang="en-US" sz="4400" b="1">
              <a:solidFill>
                <a:srgbClr val="00A5B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64148" y="841195"/>
            <a:ext cx="11522075" cy="152971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defRPr sz="2600" b="1"/>
            </a:lvl1pPr>
          </a:lstStyle>
          <a:p>
            <a:pPr indent="457200"/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（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1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）看清题目：共面</a:t>
            </a:r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原子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个数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/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共面</a:t>
            </a:r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碳原子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个数</a:t>
            </a:r>
            <a:endParaRPr lang="zh-CN" altLang="en-US">
              <a:solidFill>
                <a:srgbClr val="00A5A9"/>
              </a:solidFill>
              <a:cs typeface="+mn-ea"/>
              <a:sym typeface="+mn-lt"/>
            </a:endParaRPr>
          </a:p>
          <a:p>
            <a:pPr indent="457200"/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（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2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）找典型分子结构的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“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影子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”</a:t>
            </a:r>
            <a:endParaRPr lang="en-US" altLang="zh-CN">
              <a:solidFill>
                <a:srgbClr val="00A5A9"/>
              </a:solidFill>
              <a:cs typeface="+mn-ea"/>
              <a:sym typeface="+mn-lt"/>
            </a:endParaRPr>
          </a:p>
          <a:p>
            <a:pPr indent="457200"/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（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3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）问最少，</a:t>
            </a:r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旋转错位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；问最多，</a:t>
            </a:r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旋转重叠</a:t>
            </a:r>
            <a:endParaRPr lang="zh-CN" altLang="en-US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5117465" y="3159760"/>
            <a:ext cx="3634105" cy="105029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defRPr sz="2600" b="1"/>
            </a:lvl1pPr>
          </a:lstStyle>
          <a:p>
            <a:pPr indent="457200"/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最少共面原子：</a:t>
            </a:r>
            <a:r>
              <a:rPr lang="en-US" altLang="zh-CN">
                <a:solidFill>
                  <a:srgbClr val="FF0000"/>
                </a:solidFill>
                <a:cs typeface="+mn-ea"/>
                <a:sym typeface="+mn-lt"/>
              </a:rPr>
              <a:t>6</a:t>
            </a:r>
            <a:endParaRPr lang="en-US" altLang="zh-CN">
              <a:solidFill>
                <a:srgbClr val="FF0000"/>
              </a:solidFill>
              <a:cs typeface="+mn-ea"/>
              <a:sym typeface="+mn-lt"/>
            </a:endParaRPr>
          </a:p>
          <a:p>
            <a:pPr indent="457200"/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最多共面原子：</a:t>
            </a:r>
            <a:r>
              <a:rPr lang="en-US" altLang="zh-CN">
                <a:solidFill>
                  <a:srgbClr val="FF0000"/>
                </a:solidFill>
                <a:cs typeface="+mn-ea"/>
                <a:sym typeface="+mn-lt"/>
              </a:rPr>
              <a:t>7</a:t>
            </a:r>
            <a:endParaRPr lang="en-US" altLang="zh-CN">
              <a:solidFill>
                <a:srgbClr val="FF0000"/>
              </a:solidFill>
              <a:cs typeface="+mn-ea"/>
              <a:sym typeface="+mn-lt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71952" y="3063575"/>
            <a:ext cx="2118677" cy="1399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5588" y="4463380"/>
            <a:ext cx="3755221" cy="2252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本框 6"/>
          <p:cNvSpPr txBox="1"/>
          <p:nvPr>
            <p:custDataLst>
              <p:tags r:id="rId8"/>
            </p:custDataLst>
          </p:nvPr>
        </p:nvSpPr>
        <p:spPr>
          <a:xfrm>
            <a:off x="5117465" y="5128260"/>
            <a:ext cx="3634105" cy="105029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defRPr sz="2600" b="1"/>
            </a:lvl1pPr>
          </a:lstStyle>
          <a:p>
            <a:pPr indent="457200"/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最少共面原子：</a:t>
            </a:r>
            <a:r>
              <a:rPr lang="en-US" altLang="zh-CN">
                <a:solidFill>
                  <a:srgbClr val="FF0000"/>
                </a:solidFill>
                <a:cs typeface="+mn-ea"/>
                <a:sym typeface="+mn-lt"/>
              </a:rPr>
              <a:t>12</a:t>
            </a:r>
            <a:endParaRPr lang="en-US" altLang="zh-CN">
              <a:solidFill>
                <a:srgbClr val="FF0000"/>
              </a:solidFill>
              <a:cs typeface="+mn-ea"/>
              <a:sym typeface="+mn-lt"/>
            </a:endParaRPr>
          </a:p>
          <a:p>
            <a:pPr indent="457200"/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最多共面原子：</a:t>
            </a:r>
            <a:r>
              <a:rPr lang="en-US" altLang="zh-CN">
                <a:solidFill>
                  <a:srgbClr val="FF0000"/>
                </a:solidFill>
                <a:cs typeface="+mn-ea"/>
                <a:sym typeface="+mn-lt"/>
              </a:rPr>
              <a:t>19</a:t>
            </a:r>
            <a:endParaRPr lang="en-US" altLang="zh-CN">
              <a:solidFill>
                <a:srgbClr val="FF0000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>
            <p:custDataLst>
              <p:tags r:id="rId1"/>
            </p:custDataLst>
          </p:nvPr>
        </p:nvSpPr>
        <p:spPr>
          <a:xfrm>
            <a:off x="274320" y="196215"/>
            <a:ext cx="7818755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共线共面问题串讲</a:t>
            </a:r>
            <a:r>
              <a:rPr lang="en-US" altLang="zh-CN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-----</a:t>
            </a:r>
            <a:r>
              <a:rPr lang="zh-CN" altLang="en-US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共问面题</a:t>
            </a:r>
            <a:endParaRPr lang="zh-CN" altLang="en-US" sz="4400" b="1">
              <a:solidFill>
                <a:srgbClr val="00A5B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64148" y="841195"/>
            <a:ext cx="11522075" cy="152971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defRPr sz="2600" b="1"/>
            </a:lvl1pPr>
          </a:lstStyle>
          <a:p>
            <a:pPr indent="457200"/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（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1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）看清题目：共面</a:t>
            </a:r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原子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个数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/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共面</a:t>
            </a:r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碳原子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个数</a:t>
            </a:r>
            <a:endParaRPr lang="zh-CN" altLang="en-US">
              <a:solidFill>
                <a:srgbClr val="00A5A9"/>
              </a:solidFill>
              <a:cs typeface="+mn-ea"/>
              <a:sym typeface="+mn-lt"/>
            </a:endParaRPr>
          </a:p>
          <a:p>
            <a:pPr indent="457200"/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（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2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）找典型分子结构的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“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影子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”</a:t>
            </a:r>
            <a:endParaRPr lang="en-US" altLang="zh-CN">
              <a:solidFill>
                <a:srgbClr val="00A5A9"/>
              </a:solidFill>
              <a:cs typeface="+mn-ea"/>
              <a:sym typeface="+mn-lt"/>
            </a:endParaRPr>
          </a:p>
          <a:p>
            <a:pPr indent="457200"/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（</a:t>
            </a:r>
            <a:r>
              <a:rPr lang="en-US" altLang="zh-CN">
                <a:solidFill>
                  <a:srgbClr val="00A5A9"/>
                </a:solidFill>
                <a:cs typeface="+mn-ea"/>
                <a:sym typeface="+mn-lt"/>
              </a:rPr>
              <a:t>3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）问最少，</a:t>
            </a:r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旋转错位</a:t>
            </a:r>
            <a:r>
              <a:rPr lang="zh-CN" altLang="en-US">
                <a:solidFill>
                  <a:srgbClr val="00A5A9"/>
                </a:solidFill>
                <a:cs typeface="+mn-ea"/>
                <a:sym typeface="+mn-lt"/>
              </a:rPr>
              <a:t>；问最多，</a:t>
            </a:r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旋转重叠</a:t>
            </a:r>
            <a:endParaRPr lang="zh-CN" altLang="en-US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381000" y="2685415"/>
            <a:ext cx="3634105" cy="5708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defRPr sz="2600" b="1"/>
            </a:lvl1pPr>
          </a:lstStyle>
          <a:p>
            <a:pPr indent="457200"/>
            <a:r>
              <a:rPr lang="zh-CN">
                <a:solidFill>
                  <a:srgbClr val="FF0000"/>
                </a:solidFill>
                <a:cs typeface="+mn-ea"/>
                <a:sym typeface="+mn-lt"/>
              </a:rPr>
              <a:t>【练习】</a:t>
            </a:r>
            <a:endParaRPr lang="zh-CN">
              <a:solidFill>
                <a:srgbClr val="FF0000"/>
              </a:solidFill>
              <a:cs typeface="+mn-ea"/>
              <a:sym typeface="+mn-lt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1400175" y="3570605"/>
            <a:ext cx="3225800" cy="1436370"/>
          </a:xfrm>
          <a:prstGeom prst="rect">
            <a:avLst/>
          </a:prstGeom>
        </p:spPr>
      </p:pic>
      <p:sp>
        <p:nvSpPr>
          <p:cNvPr id="3" name="文本框 2"/>
          <p:cNvSpPr txBox="1"/>
          <p:nvPr>
            <p:custDataLst>
              <p:tags r:id="rId6"/>
            </p:custDataLst>
          </p:nvPr>
        </p:nvSpPr>
        <p:spPr>
          <a:xfrm>
            <a:off x="5527040" y="3570605"/>
            <a:ext cx="3634105" cy="105029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defRPr sz="2600" b="1"/>
            </a:lvl1pPr>
          </a:lstStyle>
          <a:p>
            <a:pPr indent="457200"/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最少共面原子：</a:t>
            </a:r>
            <a:r>
              <a:rPr lang="en-US" altLang="zh-CN">
                <a:solidFill>
                  <a:srgbClr val="FF0000"/>
                </a:solidFill>
                <a:cs typeface="+mn-ea"/>
                <a:sym typeface="+mn-lt"/>
              </a:rPr>
              <a:t>14</a:t>
            </a:r>
            <a:endParaRPr lang="zh-CN" altLang="en-US">
              <a:solidFill>
                <a:srgbClr val="FF0000"/>
              </a:solidFill>
              <a:cs typeface="+mn-ea"/>
              <a:sym typeface="+mn-lt"/>
            </a:endParaRPr>
          </a:p>
          <a:p>
            <a:pPr indent="457200"/>
            <a:r>
              <a:rPr lang="zh-CN" altLang="en-US">
                <a:solidFill>
                  <a:srgbClr val="FF0000"/>
                </a:solidFill>
                <a:cs typeface="+mn-ea"/>
                <a:sym typeface="+mn-lt"/>
              </a:rPr>
              <a:t>最多共面原子：</a:t>
            </a:r>
            <a:r>
              <a:rPr lang="en-US" altLang="zh-CN">
                <a:solidFill>
                  <a:srgbClr val="FF0000"/>
                </a:solidFill>
                <a:cs typeface="+mn-ea"/>
                <a:sym typeface="+mn-lt"/>
              </a:rPr>
              <a:t>22</a:t>
            </a:r>
            <a:endParaRPr lang="en-US" altLang="zh-CN">
              <a:solidFill>
                <a:srgbClr val="FF0000"/>
              </a:solidFill>
              <a:cs typeface="+mn-ea"/>
              <a:sym typeface="+mn-lt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9738" y="5062449"/>
            <a:ext cx="3183115" cy="1092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5304155" y="5417820"/>
            <a:ext cx="6096000" cy="737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  <a:sym typeface="+mn-ea"/>
              </a:rPr>
              <a:t>分子中所有碳原子一定在同一平面上</a:t>
            </a:r>
            <a:endParaRPr lang="zh-CN" altLang="zh-CN" sz="2800" kern="100">
              <a:latin typeface="Times New Roman" panose="02020603050405020304" charset="0"/>
              <a:ea typeface="方正中等线简体" panose="03000509000000000000" pitchFamily="65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>
            <p:custDataLst>
              <p:tags r:id="rId1"/>
            </p:custDataLst>
          </p:nvPr>
        </p:nvSpPr>
        <p:spPr>
          <a:xfrm>
            <a:off x="274320" y="196215"/>
            <a:ext cx="11831955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同分异构体书写问题串讲</a:t>
            </a:r>
            <a:r>
              <a:rPr lang="en-US" altLang="zh-CN" sz="44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-----</a:t>
            </a:r>
            <a:r>
              <a:rPr lang="zh-CN" altLang="en-US" sz="3600" b="1">
                <a:solidFill>
                  <a:srgbClr val="00A5B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烃类取代基的碳架异构</a:t>
            </a:r>
            <a:endParaRPr lang="zh-CN" altLang="en-US" sz="3600" b="1">
              <a:solidFill>
                <a:srgbClr val="00A5B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951230" y="1384935"/>
            <a:ext cx="3634105" cy="5708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defRPr sz="2600" b="1"/>
            </a:lvl1pPr>
          </a:lstStyle>
          <a:p>
            <a:pPr indent="457200"/>
            <a:r>
              <a:rPr lang="en-US">
                <a:solidFill>
                  <a:srgbClr val="FF0000"/>
                </a:solidFill>
                <a:cs typeface="+mn-ea"/>
                <a:sym typeface="+mn-lt"/>
              </a:rPr>
              <a:t>-C</a:t>
            </a:r>
            <a:r>
              <a:rPr lang="en-US" baseline="-25000">
                <a:solidFill>
                  <a:srgbClr val="FF0000"/>
                </a:solidFill>
                <a:cs typeface="+mn-ea"/>
                <a:sym typeface="+mn-lt"/>
              </a:rPr>
              <a:t>3</a:t>
            </a:r>
            <a:r>
              <a:rPr lang="en-US">
                <a:solidFill>
                  <a:srgbClr val="FF0000"/>
                </a:solidFill>
                <a:cs typeface="+mn-ea"/>
                <a:sym typeface="+mn-lt"/>
              </a:rPr>
              <a:t>H</a:t>
            </a:r>
            <a:r>
              <a:rPr lang="en-US" baseline="-25000">
                <a:solidFill>
                  <a:srgbClr val="FF0000"/>
                </a:solidFill>
                <a:cs typeface="+mn-ea"/>
                <a:sym typeface="+mn-lt"/>
              </a:rPr>
              <a:t>7</a:t>
            </a:r>
            <a:endParaRPr lang="en-US" baseline="-2500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951230" y="3771900"/>
            <a:ext cx="3634105" cy="5708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defRPr sz="2600" b="1"/>
            </a:lvl1pPr>
          </a:lstStyle>
          <a:p>
            <a:pPr indent="457200"/>
            <a:r>
              <a:rPr lang="en-US">
                <a:solidFill>
                  <a:srgbClr val="FF0000"/>
                </a:solidFill>
                <a:cs typeface="+mn-ea"/>
                <a:sym typeface="+mn-lt"/>
              </a:rPr>
              <a:t>-C</a:t>
            </a:r>
            <a:r>
              <a:rPr lang="en-US" baseline="-25000">
                <a:solidFill>
                  <a:srgbClr val="FF0000"/>
                </a:solidFill>
                <a:cs typeface="+mn-ea"/>
                <a:sym typeface="+mn-lt"/>
              </a:rPr>
              <a:t>4</a:t>
            </a:r>
            <a:r>
              <a:rPr lang="en-US">
                <a:solidFill>
                  <a:srgbClr val="FF0000"/>
                </a:solidFill>
                <a:cs typeface="+mn-ea"/>
                <a:sym typeface="+mn-lt"/>
              </a:rPr>
              <a:t>H</a:t>
            </a:r>
            <a:r>
              <a:rPr lang="en-US" baseline="-25000">
                <a:solidFill>
                  <a:srgbClr val="FF0000"/>
                </a:solidFill>
                <a:cs typeface="+mn-ea"/>
                <a:sym typeface="+mn-lt"/>
              </a:rPr>
              <a:t>9</a:t>
            </a:r>
            <a:endParaRPr lang="en-US" baseline="-25000">
              <a:solidFill>
                <a:srgbClr val="FF0000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矩形 36"/>
          <p:cNvSpPr/>
          <p:nvPr/>
        </p:nvSpPr>
        <p:spPr>
          <a:xfrm>
            <a:off x="390000" y="1114584"/>
            <a:ext cx="11412000" cy="335474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有相对分子质量为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43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的烷基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烷烃分子失去一个氢原子所剩余的原子团</a:t>
            </a:r>
            <a:r>
              <a:rPr lang="en-US" altLang="zh-CN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en-US" altLang="zh-CN" sz="2800" kern="100" smtClean="0">
              <a:latin typeface="Times New Roman" panose="02020603050405020304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endParaRPr lang="en-US" altLang="zh-CN" sz="2800" kern="100">
              <a:latin typeface="Times New Roman" panose="02020603050405020304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取代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甲苯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en-US" altLang="zh-CN" sz="2800" kern="100" smtClean="0">
                <a:latin typeface="宋体" panose="02010600030101010101" pitchFamily="2" charset="-122"/>
                <a:ea typeface="方正中等线简体" panose="03000509000000000000" pitchFamily="65" charset="-122"/>
                <a:cs typeface="Courier New" panose="02070309020205020404" pitchFamily="49" charset="0"/>
              </a:rPr>
              <a:t>   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苯环上的一个氢原子，所得的芳香烃产物的种类为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A.3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种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</a:t>
            </a:r>
            <a:r>
              <a:rPr lang="en-US" altLang="zh-CN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	B.4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种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C.5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种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</a:t>
            </a:r>
            <a:r>
              <a:rPr lang="en-US" altLang="zh-CN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	D.6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种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6" name="TextBox 9"/>
          <p:cNvSpPr txBox="1"/>
          <p:nvPr/>
        </p:nvSpPr>
        <p:spPr>
          <a:xfrm>
            <a:off x="3961865" y="3753120"/>
            <a:ext cx="756000" cy="75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4500" b="1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8" name="圆角矩形 37">
            <a:hlinkClick r:id="" action="ppaction://noaction"/>
          </p:cNvPr>
          <p:cNvSpPr/>
          <p:nvPr/>
        </p:nvSpPr>
        <p:spPr>
          <a:xfrm>
            <a:off x="1984917" y="387739"/>
            <a:ext cx="301083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>
                <a:solidFill>
                  <a:schemeClr val="bg1">
                    <a:lumMod val="50000"/>
                  </a:schemeClr>
                </a:solidFill>
              </a:rPr>
              <a:t>1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圆角矩形 38">
            <a:hlinkClick r:id="" action="ppaction://noaction"/>
          </p:cNvPr>
          <p:cNvSpPr/>
          <p:nvPr/>
        </p:nvSpPr>
        <p:spPr>
          <a:xfrm>
            <a:off x="2395690" y="387739"/>
            <a:ext cx="301083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>
                <a:solidFill>
                  <a:schemeClr val="bg1">
                    <a:lumMod val="50000"/>
                  </a:schemeClr>
                </a:solidFill>
              </a:rPr>
              <a:t>2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" name="圆角矩形 39">
            <a:hlinkClick r:id="" action="ppaction://noaction"/>
          </p:cNvPr>
          <p:cNvSpPr/>
          <p:nvPr/>
        </p:nvSpPr>
        <p:spPr>
          <a:xfrm>
            <a:off x="2806463" y="387739"/>
            <a:ext cx="301083" cy="301083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>
                <a:solidFill>
                  <a:schemeClr val="bg1"/>
                </a:solidFill>
              </a:rPr>
              <a:t>3</a:t>
            </a:r>
            <a:endParaRPr kumimoji="1" lang="zh-CN" altLang="en-US" sz="1600">
              <a:solidFill>
                <a:schemeClr val="bg1"/>
              </a:solidFill>
            </a:endParaRPr>
          </a:p>
        </p:txBody>
      </p:sp>
      <p:sp>
        <p:nvSpPr>
          <p:cNvPr id="41" name="圆角矩形 40">
            <a:hlinkClick r:id="" action="ppaction://noaction"/>
          </p:cNvPr>
          <p:cNvSpPr/>
          <p:nvPr/>
        </p:nvSpPr>
        <p:spPr>
          <a:xfrm>
            <a:off x="3217236" y="387739"/>
            <a:ext cx="301083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>
                <a:solidFill>
                  <a:schemeClr val="bg1">
                    <a:lumMod val="50000"/>
                  </a:schemeClr>
                </a:solidFill>
              </a:rPr>
              <a:t>4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2" name="圆角矩形 41">
            <a:hlinkClick r:id="" action="ppaction://noaction"/>
          </p:cNvPr>
          <p:cNvSpPr/>
          <p:nvPr/>
        </p:nvSpPr>
        <p:spPr>
          <a:xfrm>
            <a:off x="3628009" y="387739"/>
            <a:ext cx="301083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>
                <a:solidFill>
                  <a:schemeClr val="bg1">
                    <a:lumMod val="50000"/>
                  </a:schemeClr>
                </a:solidFill>
              </a:rPr>
              <a:t>5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3" name="圆角矩形 42">
            <a:hlinkClick r:id="" action="ppaction://noaction"/>
          </p:cNvPr>
          <p:cNvSpPr/>
          <p:nvPr/>
        </p:nvSpPr>
        <p:spPr>
          <a:xfrm>
            <a:off x="4038782" y="387739"/>
            <a:ext cx="301083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>
                <a:solidFill>
                  <a:schemeClr val="bg1">
                    <a:lumMod val="50000"/>
                  </a:schemeClr>
                </a:solidFill>
              </a:rPr>
              <a:t>6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4" name="圆角矩形 43">
            <a:hlinkClick r:id="" action="ppaction://noaction"/>
          </p:cNvPr>
          <p:cNvSpPr/>
          <p:nvPr/>
        </p:nvSpPr>
        <p:spPr>
          <a:xfrm>
            <a:off x="4449555" y="387739"/>
            <a:ext cx="301083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>
                <a:solidFill>
                  <a:schemeClr val="bg1">
                    <a:lumMod val="50000"/>
                  </a:schemeClr>
                </a:solidFill>
              </a:rPr>
              <a:t>7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圆角矩形 44">
            <a:hlinkClick r:id="" action="ppaction://noaction"/>
          </p:cNvPr>
          <p:cNvSpPr/>
          <p:nvPr/>
        </p:nvSpPr>
        <p:spPr>
          <a:xfrm>
            <a:off x="4860328" y="387739"/>
            <a:ext cx="301083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>
                <a:solidFill>
                  <a:schemeClr val="bg1">
                    <a:lumMod val="50000"/>
                  </a:schemeClr>
                </a:solidFill>
              </a:rPr>
              <a:t>8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圆角矩形 50">
            <a:hlinkClick r:id="" action="ppaction://noaction"/>
          </p:cNvPr>
          <p:cNvSpPr/>
          <p:nvPr/>
        </p:nvSpPr>
        <p:spPr>
          <a:xfrm>
            <a:off x="5271101" y="387739"/>
            <a:ext cx="301083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>
                <a:solidFill>
                  <a:schemeClr val="bg1">
                    <a:lumMod val="50000"/>
                  </a:schemeClr>
                </a:solidFill>
              </a:rPr>
              <a:t>9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" name="圆角矩形 51">
            <a:hlinkClick r:id="" action="ppaction://noaction"/>
          </p:cNvPr>
          <p:cNvSpPr/>
          <p:nvPr/>
        </p:nvSpPr>
        <p:spPr>
          <a:xfrm>
            <a:off x="5681874" y="387739"/>
            <a:ext cx="342118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zh-CN" sz="1600" smtClean="0">
                <a:solidFill>
                  <a:schemeClr val="bg1">
                    <a:lumMod val="50000"/>
                  </a:schemeClr>
                </a:solidFill>
              </a:rPr>
              <a:t>10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" name="圆角矩形 52">
            <a:hlinkClick r:id="" action="ppaction://noaction"/>
          </p:cNvPr>
          <p:cNvSpPr/>
          <p:nvPr/>
        </p:nvSpPr>
        <p:spPr>
          <a:xfrm>
            <a:off x="6132541" y="387739"/>
            <a:ext cx="342118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zh-CN" sz="1600" smtClean="0">
                <a:solidFill>
                  <a:schemeClr val="bg1">
                    <a:lumMod val="50000"/>
                  </a:schemeClr>
                </a:solidFill>
              </a:rPr>
              <a:t>11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" name="圆角矩形 53">
            <a:hlinkClick r:id="" action="ppaction://noaction"/>
          </p:cNvPr>
          <p:cNvSpPr/>
          <p:nvPr/>
        </p:nvSpPr>
        <p:spPr>
          <a:xfrm>
            <a:off x="6583208" y="387739"/>
            <a:ext cx="342118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zh-CN" sz="1600" smtClean="0">
                <a:solidFill>
                  <a:schemeClr val="bg1">
                    <a:lumMod val="50000"/>
                  </a:schemeClr>
                </a:solidFill>
              </a:rPr>
              <a:t>12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" name="圆角矩形 54">
            <a:hlinkClick r:id="" action="ppaction://noaction"/>
          </p:cNvPr>
          <p:cNvSpPr/>
          <p:nvPr/>
        </p:nvSpPr>
        <p:spPr>
          <a:xfrm>
            <a:off x="7033875" y="387739"/>
            <a:ext cx="342118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zh-CN" sz="1600" smtClean="0">
                <a:solidFill>
                  <a:schemeClr val="bg1">
                    <a:lumMod val="50000"/>
                  </a:schemeClr>
                </a:solidFill>
              </a:rPr>
              <a:t>13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圆角矩形 55">
            <a:hlinkClick r:id="" action="ppaction://noaction"/>
          </p:cNvPr>
          <p:cNvSpPr/>
          <p:nvPr/>
        </p:nvSpPr>
        <p:spPr>
          <a:xfrm>
            <a:off x="7484542" y="387739"/>
            <a:ext cx="342118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zh-CN" sz="1600" smtClean="0">
                <a:solidFill>
                  <a:schemeClr val="bg1">
                    <a:lumMod val="50000"/>
                  </a:schemeClr>
                </a:solidFill>
              </a:rPr>
              <a:t>14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圆角矩形 22">
            <a:hlinkClick r:id="" action="ppaction://noaction"/>
          </p:cNvPr>
          <p:cNvSpPr/>
          <p:nvPr/>
        </p:nvSpPr>
        <p:spPr>
          <a:xfrm>
            <a:off x="7935184" y="387739"/>
            <a:ext cx="342118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zh-CN" sz="1600" smtClean="0">
                <a:solidFill>
                  <a:schemeClr val="bg1">
                    <a:lumMod val="50000"/>
                  </a:schemeClr>
                </a:solidFill>
              </a:rPr>
              <a:t>15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同侧圆角矩形 18"/>
          <p:cNvSpPr/>
          <p:nvPr/>
        </p:nvSpPr>
        <p:spPr>
          <a:xfrm rot="5400000">
            <a:off x="578742" y="-303318"/>
            <a:ext cx="495047" cy="1652533"/>
          </a:xfrm>
          <a:prstGeom prst="round2SameRect">
            <a:avLst>
              <a:gd name="adj1" fmla="val 36318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103109" y="289757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>
                <a:solidFill>
                  <a:schemeClr val="accent5"/>
                </a:solidFill>
              </a:rPr>
              <a:t>对</a:t>
            </a:r>
            <a:r>
              <a:rPr lang="zh-CN" altLang="en-US" sz="2400" b="1" smtClean="0">
                <a:solidFill>
                  <a:schemeClr val="accent5"/>
                </a:solidFill>
              </a:rPr>
              <a:t>点训练</a:t>
            </a:r>
            <a:endParaRPr lang="zh-CN" altLang="en-US" sz="2400" b="1">
              <a:solidFill>
                <a:schemeClr val="accent5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76362" y="1834992"/>
            <a:ext cx="720806" cy="139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390000" y="1348342"/>
            <a:ext cx="11412000" cy="270841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6.</a:t>
            </a:r>
            <a:r>
              <a:rPr lang="en-US" altLang="zh-CN" sz="2800" kern="100">
                <a:latin typeface="Times New Roman" panose="02020603050405020304" charset="0"/>
                <a:ea typeface="楷体_GB2312" panose="02010609030101010101" pitchFamily="49" charset="-122"/>
                <a:cs typeface="Courier New" panose="02070309020205020404" pitchFamily="49" charset="0"/>
              </a:rPr>
              <a:t>(2023·</a:t>
            </a:r>
            <a:r>
              <a:rPr lang="zh-CN" altLang="zh-CN" sz="2800" kern="100">
                <a:latin typeface="Times New Roman" panose="02020603050405020304" charset="0"/>
                <a:ea typeface="楷体_GB2312" panose="02010609030101010101" pitchFamily="49" charset="-122"/>
                <a:cs typeface="Times New Roman" panose="02020603050405020304" charset="0"/>
              </a:rPr>
              <a:t>南昌高二月考</a:t>
            </a:r>
            <a:r>
              <a:rPr lang="en-US" altLang="zh-CN" sz="2800" kern="100">
                <a:latin typeface="Times New Roman" panose="02020603050405020304" charset="0"/>
                <a:ea typeface="楷体_GB2312" panose="0201060903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某烃的分子式为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</a:t>
            </a:r>
            <a:r>
              <a:rPr lang="en-US" altLang="zh-CN" sz="2800" kern="100" baseline="-250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14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，它不能使溴的四氯化碳溶液褪色，但能使酸性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KMnO</a:t>
            </a:r>
            <a:r>
              <a:rPr lang="en-US" altLang="zh-CN" sz="2800" kern="100" baseline="-250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溶液褪色，分子中只含有一个烷基，符合条件的烃有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不考虑立体异构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A.2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种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zh-CN" altLang="en-US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　　　</a:t>
            </a:r>
            <a:r>
              <a:rPr lang="en-US" altLang="zh-CN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B.3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种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zh-CN" altLang="en-US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　　　</a:t>
            </a:r>
            <a:r>
              <a:rPr lang="en-US" altLang="zh-CN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C.4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种</a:t>
            </a:r>
            <a:r>
              <a:rPr lang="en-US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zh-CN" altLang="en-US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　　　</a:t>
            </a:r>
            <a:r>
              <a:rPr lang="en-US" altLang="zh-CN" sz="2800" kern="100" smtClean="0">
                <a:latin typeface="Times New Roman" panose="02020603050405020304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D.5</a:t>
            </a:r>
            <a:r>
              <a:rPr lang="zh-CN" altLang="zh-CN" sz="2800" kern="100">
                <a:latin typeface="Times New Roman" panose="02020603050405020304" charset="0"/>
                <a:ea typeface="方正中等线简体" panose="03000509000000000000" pitchFamily="65" charset="-122"/>
                <a:cs typeface="Times New Roman" panose="02020603050405020304" charset="0"/>
              </a:rPr>
              <a:t>种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8" name="圆角矩形 37">
            <a:hlinkClick r:id="" action="ppaction://noaction"/>
          </p:cNvPr>
          <p:cNvSpPr/>
          <p:nvPr/>
        </p:nvSpPr>
        <p:spPr>
          <a:xfrm>
            <a:off x="1984917" y="387739"/>
            <a:ext cx="301083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>
                <a:solidFill>
                  <a:schemeClr val="bg1">
                    <a:lumMod val="50000"/>
                  </a:schemeClr>
                </a:solidFill>
              </a:rPr>
              <a:t>1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圆角矩形 38">
            <a:hlinkClick r:id="" action="ppaction://noaction"/>
          </p:cNvPr>
          <p:cNvSpPr/>
          <p:nvPr/>
        </p:nvSpPr>
        <p:spPr>
          <a:xfrm>
            <a:off x="2395690" y="387739"/>
            <a:ext cx="301083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>
                <a:solidFill>
                  <a:schemeClr val="bg1">
                    <a:lumMod val="50000"/>
                  </a:schemeClr>
                </a:solidFill>
              </a:rPr>
              <a:t>2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圆角矩形 45">
            <a:hlinkClick r:id="" action="ppaction://noaction"/>
          </p:cNvPr>
          <p:cNvSpPr/>
          <p:nvPr/>
        </p:nvSpPr>
        <p:spPr>
          <a:xfrm>
            <a:off x="2806463" y="387739"/>
            <a:ext cx="301083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>
                <a:solidFill>
                  <a:schemeClr val="bg1">
                    <a:lumMod val="50000"/>
                  </a:schemeClr>
                </a:solidFill>
              </a:rPr>
              <a:t>3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" name="圆角矩形 46">
            <a:hlinkClick r:id="" action="ppaction://noaction"/>
          </p:cNvPr>
          <p:cNvSpPr/>
          <p:nvPr/>
        </p:nvSpPr>
        <p:spPr>
          <a:xfrm>
            <a:off x="3217236" y="387739"/>
            <a:ext cx="301083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>
                <a:solidFill>
                  <a:schemeClr val="bg1">
                    <a:lumMod val="50000"/>
                  </a:schemeClr>
                </a:solidFill>
              </a:rPr>
              <a:t>4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" name="圆角矩形 47">
            <a:hlinkClick r:id="" action="ppaction://noaction"/>
          </p:cNvPr>
          <p:cNvSpPr/>
          <p:nvPr/>
        </p:nvSpPr>
        <p:spPr>
          <a:xfrm>
            <a:off x="3628009" y="387739"/>
            <a:ext cx="301083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>
                <a:solidFill>
                  <a:schemeClr val="bg1">
                    <a:lumMod val="50000"/>
                  </a:schemeClr>
                </a:solidFill>
              </a:rPr>
              <a:t>5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9" name="圆角矩形 48">
            <a:hlinkClick r:id="" action="ppaction://noaction"/>
          </p:cNvPr>
          <p:cNvSpPr/>
          <p:nvPr/>
        </p:nvSpPr>
        <p:spPr>
          <a:xfrm>
            <a:off x="4038782" y="387739"/>
            <a:ext cx="301083" cy="301083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>
                <a:solidFill>
                  <a:schemeClr val="bg1"/>
                </a:solidFill>
              </a:rPr>
              <a:t>6</a:t>
            </a:r>
            <a:endParaRPr kumimoji="1" lang="zh-CN" altLang="en-US" sz="1600">
              <a:solidFill>
                <a:schemeClr val="bg1"/>
              </a:solidFill>
            </a:endParaRPr>
          </a:p>
        </p:txBody>
      </p:sp>
      <p:sp>
        <p:nvSpPr>
          <p:cNvPr id="50" name="圆角矩形 49">
            <a:hlinkClick r:id="" action="ppaction://noaction"/>
          </p:cNvPr>
          <p:cNvSpPr/>
          <p:nvPr/>
        </p:nvSpPr>
        <p:spPr>
          <a:xfrm>
            <a:off x="4449555" y="387739"/>
            <a:ext cx="301083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>
                <a:solidFill>
                  <a:schemeClr val="bg1">
                    <a:lumMod val="50000"/>
                  </a:schemeClr>
                </a:solidFill>
              </a:rPr>
              <a:t>7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圆角矩形 50">
            <a:hlinkClick r:id="" action="ppaction://noaction"/>
          </p:cNvPr>
          <p:cNvSpPr/>
          <p:nvPr/>
        </p:nvSpPr>
        <p:spPr>
          <a:xfrm>
            <a:off x="4860328" y="387739"/>
            <a:ext cx="301083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>
                <a:solidFill>
                  <a:schemeClr val="bg1">
                    <a:lumMod val="50000"/>
                  </a:schemeClr>
                </a:solidFill>
              </a:rPr>
              <a:t>8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" name="圆角矩形 51">
            <a:hlinkClick r:id="" action="ppaction://noaction"/>
          </p:cNvPr>
          <p:cNvSpPr/>
          <p:nvPr/>
        </p:nvSpPr>
        <p:spPr>
          <a:xfrm>
            <a:off x="5271101" y="387739"/>
            <a:ext cx="301083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>
                <a:solidFill>
                  <a:schemeClr val="bg1">
                    <a:lumMod val="50000"/>
                  </a:schemeClr>
                </a:solidFill>
              </a:rPr>
              <a:t>9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" name="圆角矩形 52">
            <a:hlinkClick r:id="" action="ppaction://noaction"/>
          </p:cNvPr>
          <p:cNvSpPr/>
          <p:nvPr/>
        </p:nvSpPr>
        <p:spPr>
          <a:xfrm>
            <a:off x="5681874" y="387739"/>
            <a:ext cx="342118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zh-CN" sz="1600" smtClean="0">
                <a:solidFill>
                  <a:schemeClr val="bg1">
                    <a:lumMod val="50000"/>
                  </a:schemeClr>
                </a:solidFill>
              </a:rPr>
              <a:t>10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" name="圆角矩形 53">
            <a:hlinkClick r:id="" action="ppaction://noaction"/>
          </p:cNvPr>
          <p:cNvSpPr/>
          <p:nvPr/>
        </p:nvSpPr>
        <p:spPr>
          <a:xfrm>
            <a:off x="6132541" y="387739"/>
            <a:ext cx="342118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zh-CN" sz="1600" smtClean="0">
                <a:solidFill>
                  <a:schemeClr val="bg1">
                    <a:lumMod val="50000"/>
                  </a:schemeClr>
                </a:solidFill>
              </a:rPr>
              <a:t>11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" name="圆角矩形 54">
            <a:hlinkClick r:id="" action="ppaction://noaction"/>
          </p:cNvPr>
          <p:cNvSpPr/>
          <p:nvPr/>
        </p:nvSpPr>
        <p:spPr>
          <a:xfrm>
            <a:off x="6583208" y="387739"/>
            <a:ext cx="342118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zh-CN" sz="1600" smtClean="0">
                <a:solidFill>
                  <a:schemeClr val="bg1">
                    <a:lumMod val="50000"/>
                  </a:schemeClr>
                </a:solidFill>
              </a:rPr>
              <a:t>12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圆角矩形 55">
            <a:hlinkClick r:id="" action="ppaction://noaction"/>
          </p:cNvPr>
          <p:cNvSpPr/>
          <p:nvPr/>
        </p:nvSpPr>
        <p:spPr>
          <a:xfrm>
            <a:off x="7033875" y="387739"/>
            <a:ext cx="342118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zh-CN" sz="1600" smtClean="0">
                <a:solidFill>
                  <a:schemeClr val="bg1">
                    <a:lumMod val="50000"/>
                  </a:schemeClr>
                </a:solidFill>
              </a:rPr>
              <a:t>13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圆角矩形 56">
            <a:hlinkClick r:id="" action="ppaction://noaction"/>
          </p:cNvPr>
          <p:cNvSpPr/>
          <p:nvPr/>
        </p:nvSpPr>
        <p:spPr>
          <a:xfrm>
            <a:off x="7484542" y="387739"/>
            <a:ext cx="342118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zh-CN" sz="1600" smtClean="0">
                <a:solidFill>
                  <a:schemeClr val="bg1">
                    <a:lumMod val="50000"/>
                  </a:schemeClr>
                </a:solidFill>
              </a:rPr>
              <a:t>14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圆角矩形 21">
            <a:hlinkClick r:id="" action="ppaction://noaction"/>
          </p:cNvPr>
          <p:cNvSpPr/>
          <p:nvPr/>
        </p:nvSpPr>
        <p:spPr>
          <a:xfrm>
            <a:off x="7935184" y="387739"/>
            <a:ext cx="342118" cy="3010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zh-CN" sz="1600" smtClean="0">
                <a:solidFill>
                  <a:schemeClr val="bg1">
                    <a:lumMod val="50000"/>
                  </a:schemeClr>
                </a:solidFill>
              </a:rPr>
              <a:t>15</a:t>
            </a:r>
            <a:endParaRPr kumimoji="1" lang="zh-CN" alt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同侧圆角矩形 20"/>
          <p:cNvSpPr/>
          <p:nvPr/>
        </p:nvSpPr>
        <p:spPr>
          <a:xfrm rot="5400000">
            <a:off x="578742" y="-303318"/>
            <a:ext cx="495047" cy="1652533"/>
          </a:xfrm>
          <a:prstGeom prst="round2SameRect">
            <a:avLst>
              <a:gd name="adj1" fmla="val 36318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103109" y="289757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>
                <a:solidFill>
                  <a:schemeClr val="accent5"/>
                </a:solidFill>
              </a:rPr>
              <a:t>对</a:t>
            </a:r>
            <a:r>
              <a:rPr lang="zh-CN" altLang="en-US" sz="2400" b="1" smtClean="0">
                <a:solidFill>
                  <a:schemeClr val="accent5"/>
                </a:solidFill>
              </a:rPr>
              <a:t>点训练</a:t>
            </a:r>
            <a:endParaRPr lang="zh-CN" altLang="en-US" sz="2400" b="1">
              <a:solidFill>
                <a:schemeClr val="accent5"/>
              </a:solidFill>
            </a:endParaRPr>
          </a:p>
        </p:txBody>
      </p:sp>
      <p:sp>
        <p:nvSpPr>
          <p:cNvPr id="37" name="TextBox 9"/>
          <p:cNvSpPr txBox="1"/>
          <p:nvPr/>
        </p:nvSpPr>
        <p:spPr>
          <a:xfrm>
            <a:off x="2397983" y="3321072"/>
            <a:ext cx="756000" cy="75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4500" b="1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AS_OS" val="Unix 3.10 unknown"/>
  <p:tag name="AS_RELEASE_DATE" val="2023.03.31"/>
  <p:tag name="AS_TITLE" val="Aspose.Slides for Java"/>
  <p:tag name="AS_VERSION" val="23.3"/>
  <p:tag name="COMMONDATA" val="eyJoZGlkIjoiMTgyY2Y5Y2UxZjkwY2NiYzg1MTM4ZmQzOTFhYWJhY2IifQ=="/>
  <p:tag name="commondata" val="eyJoZGlkIjoiZjcxMTQ1YmQzYzQ5YTgzYWJhNjk3ZGVhNmE2MTc4NGYifQ==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  <p:tag name="TABLE_ENDDRAG_ORIGIN_RECT" val="865*267"/>
  <p:tag name="TABLE_ENDDRAG_RECT" val="47*228*865*267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1463</Words>
  <Application>WPS 演示</Application>
  <PresentationFormat/>
  <Paragraphs>214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31" baseType="lpstr">
      <vt:lpstr>Arial</vt:lpstr>
      <vt:lpstr>宋体</vt:lpstr>
      <vt:lpstr>Wingdings</vt:lpstr>
      <vt:lpstr>Wingdings</vt:lpstr>
      <vt:lpstr>Arial</vt:lpstr>
      <vt:lpstr>黑体</vt:lpstr>
      <vt:lpstr>微软雅黑</vt:lpstr>
      <vt:lpstr>Courier New</vt:lpstr>
      <vt:lpstr>Times New Roman</vt:lpstr>
      <vt:lpstr>方正中等线简体</vt:lpstr>
      <vt:lpstr>华文细黑</vt:lpstr>
      <vt:lpstr>楷体_GB2312</vt:lpstr>
      <vt:lpstr>DOUYU Font</vt:lpstr>
      <vt:lpstr>Arial Unicode MS</vt:lpstr>
      <vt:lpstr>Calibri</vt:lpstr>
      <vt:lpstr>新宋体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『星空』那一抹流光～</cp:lastModifiedBy>
  <cp:revision>2</cp:revision>
  <cp:lastPrinted>2024-03-27T01:36:00Z</cp:lastPrinted>
  <dcterms:created xsi:type="dcterms:W3CDTF">2024-03-27T01:36:00Z</dcterms:created>
  <dcterms:modified xsi:type="dcterms:W3CDTF">2024-03-28T13:16:30Z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1CF7436BBD4845148E7669A503341B44_12</vt:lpwstr>
  </property>
  <property fmtid="{D5CDD505-2E9C-101B-9397-08002B2CF9AE}" pid="7" name="KSOProductBuildVer">
    <vt:lpwstr>2052-12.1.0.16250</vt:lpwstr>
  </property>
</Properties>
</file>