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handoutMasterIdLst>
    <p:handoutMasterId r:id="rId66"/>
  </p:handoutMasterIdLst>
  <p:sldIdLst>
    <p:sldId id="2681" r:id="rId2"/>
    <p:sldId id="2675" r:id="rId3"/>
    <p:sldId id="2773" r:id="rId4"/>
    <p:sldId id="2619" r:id="rId5"/>
    <p:sldId id="2766" r:id="rId6"/>
    <p:sldId id="3040" r:id="rId7"/>
    <p:sldId id="3041" r:id="rId8"/>
    <p:sldId id="3042" r:id="rId9"/>
    <p:sldId id="2904" r:id="rId10"/>
    <p:sldId id="2979" r:id="rId11"/>
    <p:sldId id="3043" r:id="rId12"/>
    <p:sldId id="3044" r:id="rId13"/>
    <p:sldId id="3045" r:id="rId14"/>
    <p:sldId id="2649" r:id="rId15"/>
    <p:sldId id="3047" r:id="rId16"/>
    <p:sldId id="3050" r:id="rId17"/>
    <p:sldId id="3051" r:id="rId18"/>
    <p:sldId id="3052" r:id="rId19"/>
    <p:sldId id="2909" r:id="rId20"/>
    <p:sldId id="3053" r:id="rId21"/>
    <p:sldId id="2995" r:id="rId22"/>
    <p:sldId id="3054" r:id="rId23"/>
    <p:sldId id="3055" r:id="rId24"/>
    <p:sldId id="3056" r:id="rId25"/>
    <p:sldId id="2911" r:id="rId26"/>
    <p:sldId id="2912" r:id="rId27"/>
    <p:sldId id="2913" r:id="rId28"/>
    <p:sldId id="2915" r:id="rId29"/>
    <p:sldId id="2917" r:id="rId30"/>
    <p:sldId id="3057" r:id="rId31"/>
    <p:sldId id="3058" r:id="rId32"/>
    <p:sldId id="3059" r:id="rId33"/>
    <p:sldId id="2771" r:id="rId34"/>
    <p:sldId id="2364" r:id="rId35"/>
    <p:sldId id="3060" r:id="rId36"/>
    <p:sldId id="2366" r:id="rId37"/>
    <p:sldId id="3061" r:id="rId38"/>
    <p:sldId id="2375" r:id="rId39"/>
    <p:sldId id="2376" r:id="rId40"/>
    <p:sldId id="3062" r:id="rId41"/>
    <p:sldId id="2378" r:id="rId42"/>
    <p:sldId id="2380" r:id="rId43"/>
    <p:sldId id="2382" r:id="rId44"/>
    <p:sldId id="2383" r:id="rId45"/>
    <p:sldId id="2384" r:id="rId46"/>
    <p:sldId id="2963" r:id="rId47"/>
    <p:sldId id="2388" r:id="rId48"/>
    <p:sldId id="2370" r:id="rId49"/>
    <p:sldId id="3012" r:id="rId50"/>
    <p:sldId id="2389" r:id="rId51"/>
    <p:sldId id="3013" r:id="rId52"/>
    <p:sldId id="3014" r:id="rId53"/>
    <p:sldId id="3016" r:id="rId54"/>
    <p:sldId id="3018" r:id="rId55"/>
    <p:sldId id="3019" r:id="rId56"/>
    <p:sldId id="3022" r:id="rId57"/>
    <p:sldId id="3063" r:id="rId58"/>
    <p:sldId id="3030" r:id="rId59"/>
    <p:sldId id="3064" r:id="rId60"/>
    <p:sldId id="3031" r:id="rId61"/>
    <p:sldId id="3065" r:id="rId62"/>
    <p:sldId id="3066" r:id="rId63"/>
    <p:sldId id="2772" r:id="rId64"/>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0BAC5"/>
    <a:srgbClr val="333A44"/>
    <a:srgbClr val="3D5F6B"/>
    <a:srgbClr val="116CB2"/>
    <a:srgbClr val="00CCFF"/>
    <a:srgbClr val="F0F0F0"/>
    <a:srgbClr val="93CDDD"/>
    <a:srgbClr val="228EB0"/>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7" autoAdjust="0"/>
    <p:restoredTop sz="95131" autoAdjust="0"/>
  </p:normalViewPr>
  <p:slideViewPr>
    <p:cSldViewPr>
      <p:cViewPr varScale="1">
        <p:scale>
          <a:sx n="109" d="100"/>
          <a:sy n="109" d="100"/>
        </p:scale>
        <p:origin x="600" y="84"/>
      </p:cViewPr>
      <p:guideLst>
        <p:guide orient="horz" pos="2161"/>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2021/8/9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2021/8/9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t>3</a:t>
            </a:fld>
            <a:endParaRPr lang="zh-CN" altLang="en-US"/>
          </a:p>
        </p:txBody>
      </p:sp>
    </p:spTree>
    <p:extLst>
      <p:ext uri="{BB962C8B-B14F-4D97-AF65-F5344CB8AC3E}">
        <p14:creationId xmlns:p14="http://schemas.microsoft.com/office/powerpoint/2010/main" val="2564667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7_自定义版式">
    <p:bg>
      <p:bgPr>
        <a:solidFill>
          <a:srgbClr val="FBFBF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3381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2539588"/>
            <a:ext cx="12190413" cy="432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10569192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2709714"/>
            <a:ext cx="12190413" cy="414987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15539194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2899588"/>
            <a:ext cx="12190413" cy="396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22358793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3069754"/>
            <a:ext cx="12190413" cy="378983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10947469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3259588"/>
            <a:ext cx="12190413" cy="360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16290157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3429794"/>
            <a:ext cx="12190413" cy="342979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18102029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3619588"/>
            <a:ext cx="12190413" cy="324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12414849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3789834"/>
            <a:ext cx="12190413" cy="306975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28837901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3979588"/>
            <a:ext cx="12190413" cy="288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33358207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4149874"/>
            <a:ext cx="12190413" cy="270971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39986547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矩形 1"/>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447725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4339588"/>
            <a:ext cx="12190413" cy="252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36692626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4509914"/>
            <a:ext cx="12190413" cy="234967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355206148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4699588"/>
            <a:ext cx="12190413" cy="216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42676008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4869954"/>
            <a:ext cx="12190413" cy="198963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27112492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5059588"/>
            <a:ext cx="12190413" cy="180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32261482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5229994"/>
            <a:ext cx="12190413" cy="162959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286526135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5590034"/>
            <a:ext cx="12190413" cy="126955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307027479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5950074"/>
            <a:ext cx="12190413" cy="90951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381609618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6139588"/>
            <a:ext cx="12190413" cy="72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129106698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1_空白">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7069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6" name="矩形 5"/>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dirty="0">
              <a:solidFill>
                <a:prstClr val="white"/>
              </a:solidFill>
            </a:endParaRPr>
          </a:p>
        </p:txBody>
      </p:sp>
    </p:spTree>
    <p:extLst>
      <p:ext uri="{BB962C8B-B14F-4D97-AF65-F5344CB8AC3E}">
        <p14:creationId xmlns:p14="http://schemas.microsoft.com/office/powerpoint/2010/main" val="15996829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1099588"/>
            <a:ext cx="12190413" cy="576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42083751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 name="矩形 3"/>
          <p:cNvSpPr/>
          <p:nvPr userDrawn="1"/>
        </p:nvSpPr>
        <p:spPr>
          <a:xfrm>
            <a:off x="0" y="1099588"/>
            <a:ext cx="12190413" cy="576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18727284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1459588"/>
            <a:ext cx="12190413" cy="5400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29171911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1629594"/>
            <a:ext cx="12190413" cy="522999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550172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1989634"/>
            <a:ext cx="12190413" cy="486995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15930851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4" name="矩形 3"/>
          <p:cNvSpPr/>
          <p:nvPr userDrawn="1"/>
        </p:nvSpPr>
        <p:spPr>
          <a:xfrm>
            <a:off x="0" y="0"/>
            <a:ext cx="12190413" cy="6859588"/>
          </a:xfrm>
          <a:prstGeom prst="rect">
            <a:avLst/>
          </a:prstGeom>
          <a:blipFill dpi="0" rotWithShape="1">
            <a:blip r:embed="rId2">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p:cNvSpPr/>
          <p:nvPr userDrawn="1"/>
        </p:nvSpPr>
        <p:spPr>
          <a:xfrm>
            <a:off x="0" y="2349674"/>
            <a:ext cx="12190413" cy="4509914"/>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40"/>
            <a:endParaRPr lang="zh-CN" altLang="en-US">
              <a:solidFill>
                <a:prstClr val="white"/>
              </a:solidFill>
            </a:endParaRPr>
          </a:p>
        </p:txBody>
      </p:sp>
    </p:spTree>
    <p:extLst>
      <p:ext uri="{BB962C8B-B14F-4D97-AF65-F5344CB8AC3E}">
        <p14:creationId xmlns:p14="http://schemas.microsoft.com/office/powerpoint/2010/main" val="2432217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0413" cy="6859588"/>
          </a:xfrm>
          <a:prstGeom prst="rect">
            <a:avLst/>
          </a:prstGeom>
          <a:blipFill dpi="0" rotWithShape="1">
            <a:blip r:embed="rId31">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93" r:id="rId1"/>
    <p:sldLayoutId id="2147483664" r:id="rId2"/>
    <p:sldLayoutId id="2147483667" r:id="rId3"/>
    <p:sldLayoutId id="2147483687" r:id="rId4"/>
    <p:sldLayoutId id="2147483674" r:id="rId5"/>
    <p:sldLayoutId id="2147483688" r:id="rId6"/>
    <p:sldLayoutId id="2147483675" r:id="rId7"/>
    <p:sldLayoutId id="2147483673" r:id="rId8"/>
    <p:sldLayoutId id="2147483676" r:id="rId9"/>
    <p:sldLayoutId id="2147483691" r:id="rId10"/>
    <p:sldLayoutId id="2147483668" r:id="rId11"/>
    <p:sldLayoutId id="2147483684" r:id="rId12"/>
    <p:sldLayoutId id="2147483677" r:id="rId13"/>
    <p:sldLayoutId id="2147483686" r:id="rId14"/>
    <p:sldLayoutId id="2147483669" r:id="rId15"/>
    <p:sldLayoutId id="2147483692" r:id="rId16"/>
    <p:sldLayoutId id="2147483678" r:id="rId17"/>
    <p:sldLayoutId id="2147483685" r:id="rId18"/>
    <p:sldLayoutId id="2147483670" r:id="rId19"/>
    <p:sldLayoutId id="2147483690" r:id="rId20"/>
    <p:sldLayoutId id="2147483679" r:id="rId21"/>
    <p:sldLayoutId id="2147483682" r:id="rId22"/>
    <p:sldLayoutId id="2147483671" r:id="rId23"/>
    <p:sldLayoutId id="2147483689" r:id="rId24"/>
    <p:sldLayoutId id="2147483680" r:id="rId25"/>
    <p:sldLayoutId id="2147483681" r:id="rId26"/>
    <p:sldLayoutId id="2147483672" r:id="rId27"/>
    <p:sldLayoutId id="2147483683" r:id="rId28"/>
    <p:sldLayoutId id="2147483694" r:id="rId29"/>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 Target="slide27.xml"/><Relationship Id="rId7" Type="http://schemas.openxmlformats.org/officeDocument/2006/relationships/image" Target="../media/image39.png"/><Relationship Id="rId2" Type="http://schemas.openxmlformats.org/officeDocument/2006/relationships/slide" Target="slide26.xml"/><Relationship Id="rId1" Type="http://schemas.openxmlformats.org/officeDocument/2006/relationships/slideLayout" Target="../slideLayouts/slideLayout22.xml"/><Relationship Id="rId6" Type="http://schemas.openxmlformats.org/officeDocument/2006/relationships/image" Target="../media/image38.png"/><Relationship Id="rId5" Type="http://schemas.openxmlformats.org/officeDocument/2006/relationships/slide" Target="slide29.xml"/><Relationship Id="rId4" Type="http://schemas.openxmlformats.org/officeDocument/2006/relationships/slide" Target="slide28.xml"/><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 Target="slide27.xml"/><Relationship Id="rId7" Type="http://schemas.openxmlformats.org/officeDocument/2006/relationships/image" Target="../media/image43.png"/><Relationship Id="rId2" Type="http://schemas.openxmlformats.org/officeDocument/2006/relationships/slide" Target="slide26.xml"/><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slide" Target="slide29.xml"/><Relationship Id="rId10" Type="http://schemas.openxmlformats.org/officeDocument/2006/relationships/image" Target="../media/image46.png"/><Relationship Id="rId4" Type="http://schemas.openxmlformats.org/officeDocument/2006/relationships/slide" Target="slide28.xml"/><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image" Target="../media/image48.png"/><Relationship Id="rId2" Type="http://schemas.openxmlformats.org/officeDocument/2006/relationships/slide" Target="slide26.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slide" Target="slide29.xml"/><Relationship Id="rId4" Type="http://schemas.openxmlformats.org/officeDocument/2006/relationships/slide" Target="slide28.xml"/></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image" Target="../media/image50.png"/><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slide" Target="slide29.xml"/><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Layout" Target="../slideLayouts/slideLayout29.xml"/><Relationship Id="rId7" Type="http://schemas.openxmlformats.org/officeDocument/2006/relationships/slide" Target="slide2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 Target="slide14.xml"/><Relationship Id="rId5" Type="http://schemas.openxmlformats.org/officeDocument/2006/relationships/slide" Target="slide4.xml"/><Relationship Id="rId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 Target="slide27.xml"/><Relationship Id="rId7" Type="http://schemas.openxmlformats.org/officeDocument/2006/relationships/image" Target="../media/image52.png"/><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slide" Target="slide29.xml"/><Relationship Id="rId4" Type="http://schemas.openxmlformats.org/officeDocument/2006/relationships/slide" Target="slide28.xml"/></Relationships>
</file>

<file path=ppt/slides/_rels/slide3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6.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slide" Target="slide29.xml"/><Relationship Id="rId4" Type="http://schemas.openxmlformats.org/officeDocument/2006/relationships/slide" Target="slide28.xml"/></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 Target="slide27.xml"/><Relationship Id="rId7" Type="http://schemas.openxmlformats.org/officeDocument/2006/relationships/image" Target="../media/image54.png"/><Relationship Id="rId2" Type="http://schemas.openxmlformats.org/officeDocument/2006/relationships/slide" Target="slide26.xml"/><Relationship Id="rId1" Type="http://schemas.openxmlformats.org/officeDocument/2006/relationships/slideLayout" Target="../slideLayouts/slideLayout20.xml"/><Relationship Id="rId6" Type="http://schemas.openxmlformats.org/officeDocument/2006/relationships/image" Target="../media/image51.png"/><Relationship Id="rId11" Type="http://schemas.openxmlformats.org/officeDocument/2006/relationships/slide" Target="slide3.xml"/><Relationship Id="rId5" Type="http://schemas.openxmlformats.org/officeDocument/2006/relationships/slide" Target="slide29.xml"/><Relationship Id="rId10" Type="http://schemas.openxmlformats.org/officeDocument/2006/relationships/image" Target="../media/image57.png"/><Relationship Id="rId4" Type="http://schemas.openxmlformats.org/officeDocument/2006/relationships/slide" Target="slide28.xml"/><Relationship Id="rId9" Type="http://schemas.openxmlformats.org/officeDocument/2006/relationships/image" Target="../media/image5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1" Type="http://schemas.openxmlformats.org/officeDocument/2006/relationships/slideLayout" Target="../slideLayouts/slideLayout1.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slide" Target="slide60.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s>
</file>

<file path=ppt/slides/_rels/slide35.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1" Type="http://schemas.openxmlformats.org/officeDocument/2006/relationships/slideLayout" Target="../slideLayouts/slideLayout3.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slide" Target="slide60.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s>
</file>

<file path=ppt/slides/_rels/slide36.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1" Type="http://schemas.openxmlformats.org/officeDocument/2006/relationships/slideLayout" Target="../slideLayouts/slideLayout1.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slide" Target="slide60.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s>
</file>

<file path=ppt/slides/_rels/slide37.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1" Type="http://schemas.openxmlformats.org/officeDocument/2006/relationships/slideLayout" Target="../slideLayouts/slideLayout3.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slide" Target="slide60.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s>
</file>

<file path=ppt/slides/_rels/slide38.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21" Type="http://schemas.openxmlformats.org/officeDocument/2006/relationships/image" Target="../media/image60.png"/><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20"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23" Type="http://schemas.openxmlformats.org/officeDocument/2006/relationships/slide" Target="slide60.xml"/><Relationship Id="rId10" Type="http://schemas.openxmlformats.org/officeDocument/2006/relationships/slide" Target="slide45.xml"/><Relationship Id="rId19" Type="http://schemas.openxmlformats.org/officeDocument/2006/relationships/image" Target="../media/image58.png"/><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 Id="rId22" Type="http://schemas.openxmlformats.org/officeDocument/2006/relationships/image" Target="../media/image61.png"/></Relationships>
</file>

<file path=ppt/slides/_rels/slide39.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1" Type="http://schemas.openxmlformats.org/officeDocument/2006/relationships/slideLayout" Target="../slideLayouts/slideLayout1.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slide" Target="slide60.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20" Type="http://schemas.openxmlformats.org/officeDocument/2006/relationships/slide" Target="slide60.xml"/><Relationship Id="rId1" Type="http://schemas.openxmlformats.org/officeDocument/2006/relationships/slideLayout" Target="../slideLayouts/slideLayout3.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image" Target="../media/image62.png"/><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s>
</file>

<file path=ppt/slides/_rels/slide41.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21" Type="http://schemas.openxmlformats.org/officeDocument/2006/relationships/image" Target="../media/image65.png"/><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20" Type="http://schemas.openxmlformats.org/officeDocument/2006/relationships/image" Target="../media/image64.png"/><Relationship Id="rId1" Type="http://schemas.openxmlformats.org/officeDocument/2006/relationships/slideLayout" Target="../slideLayouts/slideLayout23.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image" Target="../media/image63.png"/><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 Id="rId22" Type="http://schemas.openxmlformats.org/officeDocument/2006/relationships/slide" Target="slide60.xml"/></Relationships>
</file>

<file path=ppt/slides/_rels/slide42.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21" Type="http://schemas.openxmlformats.org/officeDocument/2006/relationships/image" Target="../media/image68.png"/><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20" Type="http://schemas.openxmlformats.org/officeDocument/2006/relationships/image" Target="../media/image67.png"/><Relationship Id="rId1" Type="http://schemas.openxmlformats.org/officeDocument/2006/relationships/slideLayout" Target="../slideLayouts/slideLayout17.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23" Type="http://schemas.openxmlformats.org/officeDocument/2006/relationships/slide" Target="slide60.xml"/><Relationship Id="rId10" Type="http://schemas.openxmlformats.org/officeDocument/2006/relationships/slide" Target="slide45.xml"/><Relationship Id="rId19" Type="http://schemas.openxmlformats.org/officeDocument/2006/relationships/image" Target="../media/image66.png"/><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 Id="rId22" Type="http://schemas.openxmlformats.org/officeDocument/2006/relationships/image" Target="../media/image69.png"/></Relationships>
</file>

<file path=ppt/slides/_rels/slide43.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21" Type="http://schemas.openxmlformats.org/officeDocument/2006/relationships/slide" Target="slide60.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20" Type="http://schemas.openxmlformats.org/officeDocument/2006/relationships/image" Target="../media/image71.png"/><Relationship Id="rId1" Type="http://schemas.openxmlformats.org/officeDocument/2006/relationships/slideLayout" Target="../slideLayouts/slideLayout20.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image" Target="../media/image70.png"/><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s>
</file>

<file path=ppt/slides/_rels/slide44.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20"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image" Target="../media/image72.png"/><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s>
</file>

<file path=ppt/slides/_rels/slide45.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20" Type="http://schemas.openxmlformats.org/officeDocument/2006/relationships/slide" Target="slide60.xml"/><Relationship Id="rId1" Type="http://schemas.openxmlformats.org/officeDocument/2006/relationships/slideLayout" Target="../slideLayouts/slideLayout1.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image" Target="../media/image73.png"/><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s>
</file>

<file path=ppt/slides/_rels/slide46.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1" Type="http://schemas.openxmlformats.org/officeDocument/2006/relationships/slideLayout" Target="../slideLayouts/slideLayout3.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slide" Target="slide60.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s>
</file>

<file path=ppt/slides/_rels/slide47.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8.xml"/><Relationship Id="rId18" Type="http://schemas.openxmlformats.org/officeDocument/2006/relationships/slide" Target="slide56.xml"/><Relationship Id="rId3" Type="http://schemas.openxmlformats.org/officeDocument/2006/relationships/slide" Target="slide34.xml"/><Relationship Id="rId21" Type="http://schemas.openxmlformats.org/officeDocument/2006/relationships/oleObject" Target="../embeddings/oleObject1.bin"/><Relationship Id="rId7" Type="http://schemas.openxmlformats.org/officeDocument/2006/relationships/slide" Target="slide41.xml"/><Relationship Id="rId12" Type="http://schemas.openxmlformats.org/officeDocument/2006/relationships/slide" Target="slide47.xml"/><Relationship Id="rId17" Type="http://schemas.openxmlformats.org/officeDocument/2006/relationships/slide" Target="slide54.xml"/><Relationship Id="rId25" Type="http://schemas.openxmlformats.org/officeDocument/2006/relationships/slide" Target="slide60.xml"/><Relationship Id="rId2" Type="http://schemas.openxmlformats.org/officeDocument/2006/relationships/slideLayout" Target="../slideLayouts/slideLayout2.xml"/><Relationship Id="rId16" Type="http://schemas.openxmlformats.org/officeDocument/2006/relationships/slide" Target="slide53.xml"/><Relationship Id="rId20" Type="http://schemas.openxmlformats.org/officeDocument/2006/relationships/image" Target="../media/image75.png"/><Relationship Id="rId1" Type="http://schemas.openxmlformats.org/officeDocument/2006/relationships/vmlDrawing" Target="../drawings/vmlDrawing1.vml"/><Relationship Id="rId6" Type="http://schemas.openxmlformats.org/officeDocument/2006/relationships/slide" Target="slide39.xml"/><Relationship Id="rId11" Type="http://schemas.openxmlformats.org/officeDocument/2006/relationships/slide" Target="slide45.xml"/><Relationship Id="rId24" Type="http://schemas.openxmlformats.org/officeDocument/2006/relationships/image" Target="../media/image76.png"/><Relationship Id="rId5" Type="http://schemas.openxmlformats.org/officeDocument/2006/relationships/slide" Target="slide38.xml"/><Relationship Id="rId15" Type="http://schemas.openxmlformats.org/officeDocument/2006/relationships/slide" Target="slide52.xml"/><Relationship Id="rId23" Type="http://schemas.openxmlformats.org/officeDocument/2006/relationships/image" Target="../media/image74.emf"/><Relationship Id="rId10" Type="http://schemas.openxmlformats.org/officeDocument/2006/relationships/slide" Target="slide44.xml"/><Relationship Id="rId19" Type="http://schemas.openxmlformats.org/officeDocument/2006/relationships/slide" Target="slide58.xml"/><Relationship Id="rId4" Type="http://schemas.openxmlformats.org/officeDocument/2006/relationships/slide" Target="slide36.xml"/><Relationship Id="rId9" Type="http://schemas.openxmlformats.org/officeDocument/2006/relationships/slide" Target="slide43.xml"/><Relationship Id="rId14" Type="http://schemas.openxmlformats.org/officeDocument/2006/relationships/slide" Target="slide50.xml"/><Relationship Id="rId22" Type="http://schemas.openxmlformats.org/officeDocument/2006/relationships/package" Target="../embeddings/Microsoft_Word___1.docx"/></Relationships>
</file>

<file path=ppt/slides/_rels/slide48.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20"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image" Target="../media/image77.png"/><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s>
</file>

<file path=ppt/slides/_rels/slide49.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1" Type="http://schemas.openxmlformats.org/officeDocument/2006/relationships/slideLayout" Target="../slideLayouts/slideLayout3.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slide" Target="slide60.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8.xml"/><Relationship Id="rId18" Type="http://schemas.openxmlformats.org/officeDocument/2006/relationships/slide" Target="slide56.xml"/><Relationship Id="rId3" Type="http://schemas.openxmlformats.org/officeDocument/2006/relationships/slide" Target="slide34.xml"/><Relationship Id="rId7" Type="http://schemas.openxmlformats.org/officeDocument/2006/relationships/slide" Target="slide41.xml"/><Relationship Id="rId12" Type="http://schemas.openxmlformats.org/officeDocument/2006/relationships/slide" Target="slide47.xml"/><Relationship Id="rId17" Type="http://schemas.openxmlformats.org/officeDocument/2006/relationships/slide" Target="slide54.xml"/><Relationship Id="rId2" Type="http://schemas.openxmlformats.org/officeDocument/2006/relationships/image" Target="../media/image78.png"/><Relationship Id="rId16" Type="http://schemas.openxmlformats.org/officeDocument/2006/relationships/slide" Target="slide53.xml"/><Relationship Id="rId20" Type="http://schemas.openxmlformats.org/officeDocument/2006/relationships/slide" Target="slide60.xml"/><Relationship Id="rId1" Type="http://schemas.openxmlformats.org/officeDocument/2006/relationships/slideLayout" Target="../slideLayouts/slideLayout1.xml"/><Relationship Id="rId6" Type="http://schemas.openxmlformats.org/officeDocument/2006/relationships/slide" Target="slide39.xml"/><Relationship Id="rId11" Type="http://schemas.openxmlformats.org/officeDocument/2006/relationships/slide" Target="slide45.xml"/><Relationship Id="rId5" Type="http://schemas.openxmlformats.org/officeDocument/2006/relationships/slide" Target="slide38.xml"/><Relationship Id="rId15" Type="http://schemas.openxmlformats.org/officeDocument/2006/relationships/slide" Target="slide52.xml"/><Relationship Id="rId10" Type="http://schemas.openxmlformats.org/officeDocument/2006/relationships/slide" Target="slide44.xml"/><Relationship Id="rId19" Type="http://schemas.openxmlformats.org/officeDocument/2006/relationships/slide" Target="slide58.xml"/><Relationship Id="rId4" Type="http://schemas.openxmlformats.org/officeDocument/2006/relationships/slide" Target="slide36.xml"/><Relationship Id="rId9" Type="http://schemas.openxmlformats.org/officeDocument/2006/relationships/slide" Target="slide43.xml"/><Relationship Id="rId14" Type="http://schemas.openxmlformats.org/officeDocument/2006/relationships/slide" Target="slide50.xml"/></Relationships>
</file>

<file path=ppt/slides/_rels/slide51.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1" Type="http://schemas.openxmlformats.org/officeDocument/2006/relationships/slideLayout" Target="../slideLayouts/slideLayout3.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slide" Target="slide60.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s>
</file>

<file path=ppt/slides/_rels/slide52.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1" Type="http://schemas.openxmlformats.org/officeDocument/2006/relationships/slideLayout" Target="../slideLayouts/slideLayout9.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slide" Target="slide60.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s>
</file>

<file path=ppt/slides/_rels/slide53.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1" Type="http://schemas.openxmlformats.org/officeDocument/2006/relationships/slideLayout" Target="../slideLayouts/slideLayout1.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slide" Target="slide60.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s>
</file>

<file path=ppt/slides/_rels/slide54.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20" Type="http://schemas.openxmlformats.org/officeDocument/2006/relationships/slide" Target="slide60.xml"/><Relationship Id="rId1" Type="http://schemas.openxmlformats.org/officeDocument/2006/relationships/slideLayout" Target="../slideLayouts/slideLayout1.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image" Target="../media/image79.png"/><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s>
</file>

<file path=ppt/slides/_rels/slide55.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1" Type="http://schemas.openxmlformats.org/officeDocument/2006/relationships/slideLayout" Target="../slideLayouts/slideLayout3.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slide" Target="slide60.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s>
</file>

<file path=ppt/slides/_rels/slide56.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20" Type="http://schemas.openxmlformats.org/officeDocument/2006/relationships/slide" Target="slide60.xml"/><Relationship Id="rId1" Type="http://schemas.openxmlformats.org/officeDocument/2006/relationships/slideLayout" Target="../slideLayouts/slideLayout1.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image" Target="../media/image80.png"/><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s>
</file>

<file path=ppt/slides/_rels/slide57.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20" Type="http://schemas.openxmlformats.org/officeDocument/2006/relationships/slide" Target="slide60.xml"/><Relationship Id="rId1" Type="http://schemas.openxmlformats.org/officeDocument/2006/relationships/slideLayout" Target="../slideLayouts/slideLayout3.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image" Target="../media/image81.png"/><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s>
</file>

<file path=ppt/slides/_rels/slide58.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21" Type="http://schemas.openxmlformats.org/officeDocument/2006/relationships/slide" Target="slide60.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20" Type="http://schemas.openxmlformats.org/officeDocument/2006/relationships/image" Target="../media/image83.png"/><Relationship Id="rId1" Type="http://schemas.openxmlformats.org/officeDocument/2006/relationships/slideLayout" Target="../slideLayouts/slideLayout1.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image" Target="../media/image82.png"/><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s>
</file>

<file path=ppt/slides/_rels/slide59.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 Type="http://schemas.openxmlformats.org/officeDocument/2006/relationships/slide" Target="slide34.xml"/><Relationship Id="rId16" Type="http://schemas.openxmlformats.org/officeDocument/2006/relationships/slide" Target="slide54.xml"/><Relationship Id="rId1" Type="http://schemas.openxmlformats.org/officeDocument/2006/relationships/slideLayout" Target="../slideLayouts/slideLayout3.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39.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slide" Target="slide60.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0.xml"/><Relationship Id="rId18" Type="http://schemas.openxmlformats.org/officeDocument/2006/relationships/slide" Target="slide58.xml"/><Relationship Id="rId26" Type="http://schemas.openxmlformats.org/officeDocument/2006/relationships/image" Target="../media/image91.png"/><Relationship Id="rId3" Type="http://schemas.openxmlformats.org/officeDocument/2006/relationships/slide" Target="slide36.xml"/><Relationship Id="rId21" Type="http://schemas.openxmlformats.org/officeDocument/2006/relationships/image" Target="../media/image86.png"/><Relationship Id="rId7" Type="http://schemas.openxmlformats.org/officeDocument/2006/relationships/slide" Target="slide42.xml"/><Relationship Id="rId12" Type="http://schemas.openxmlformats.org/officeDocument/2006/relationships/slide" Target="slide48.xml"/><Relationship Id="rId17" Type="http://schemas.openxmlformats.org/officeDocument/2006/relationships/slide" Target="slide56.xml"/><Relationship Id="rId25" Type="http://schemas.openxmlformats.org/officeDocument/2006/relationships/image" Target="../media/image90.png"/><Relationship Id="rId2" Type="http://schemas.openxmlformats.org/officeDocument/2006/relationships/slide" Target="slide34.xml"/><Relationship Id="rId16" Type="http://schemas.openxmlformats.org/officeDocument/2006/relationships/slide" Target="slide54.xml"/><Relationship Id="rId20"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slide" Target="slide41.xml"/><Relationship Id="rId11" Type="http://schemas.openxmlformats.org/officeDocument/2006/relationships/slide" Target="slide47.xml"/><Relationship Id="rId24" Type="http://schemas.openxmlformats.org/officeDocument/2006/relationships/image" Target="../media/image89.png"/><Relationship Id="rId5" Type="http://schemas.openxmlformats.org/officeDocument/2006/relationships/slide" Target="slide39.xml"/><Relationship Id="rId15" Type="http://schemas.openxmlformats.org/officeDocument/2006/relationships/slide" Target="slide53.xml"/><Relationship Id="rId23" Type="http://schemas.openxmlformats.org/officeDocument/2006/relationships/image" Target="../media/image88.png"/><Relationship Id="rId28" Type="http://schemas.openxmlformats.org/officeDocument/2006/relationships/slide" Target="slide60.xml"/><Relationship Id="rId10" Type="http://schemas.openxmlformats.org/officeDocument/2006/relationships/slide" Target="slide45.xml"/><Relationship Id="rId19" Type="http://schemas.openxmlformats.org/officeDocument/2006/relationships/image" Target="../media/image84.png"/><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2.xml"/><Relationship Id="rId22" Type="http://schemas.openxmlformats.org/officeDocument/2006/relationships/image" Target="../media/image87.png"/><Relationship Id="rId27" Type="http://schemas.openxmlformats.org/officeDocument/2006/relationships/image" Target="../media/image92.png"/></Relationships>
</file>

<file path=ppt/slides/_rels/slide61.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slide" Target="slide38.xml"/><Relationship Id="rId18" Type="http://schemas.openxmlformats.org/officeDocument/2006/relationships/slide" Target="slide44.xml"/><Relationship Id="rId26" Type="http://schemas.openxmlformats.org/officeDocument/2006/relationships/slide" Target="slide56.xml"/><Relationship Id="rId3" Type="http://schemas.openxmlformats.org/officeDocument/2006/relationships/image" Target="../media/image85.png"/><Relationship Id="rId21" Type="http://schemas.openxmlformats.org/officeDocument/2006/relationships/slide" Target="slide48.xml"/><Relationship Id="rId7" Type="http://schemas.openxmlformats.org/officeDocument/2006/relationships/image" Target="../media/image89.png"/><Relationship Id="rId12" Type="http://schemas.openxmlformats.org/officeDocument/2006/relationships/slide" Target="slide36.xml"/><Relationship Id="rId17" Type="http://schemas.openxmlformats.org/officeDocument/2006/relationships/slide" Target="slide43.xml"/><Relationship Id="rId25" Type="http://schemas.openxmlformats.org/officeDocument/2006/relationships/slide" Target="slide54.xml"/><Relationship Id="rId2" Type="http://schemas.openxmlformats.org/officeDocument/2006/relationships/image" Target="../media/image84.png"/><Relationship Id="rId16" Type="http://schemas.openxmlformats.org/officeDocument/2006/relationships/slide" Target="slide42.xml"/><Relationship Id="rId20" Type="http://schemas.openxmlformats.org/officeDocument/2006/relationships/slide" Target="slide47.xml"/><Relationship Id="rId1" Type="http://schemas.openxmlformats.org/officeDocument/2006/relationships/slideLayout" Target="../slideLayouts/slideLayout1.xml"/><Relationship Id="rId6" Type="http://schemas.openxmlformats.org/officeDocument/2006/relationships/image" Target="../media/image88.png"/><Relationship Id="rId11" Type="http://schemas.openxmlformats.org/officeDocument/2006/relationships/slide" Target="slide34.xml"/><Relationship Id="rId24" Type="http://schemas.openxmlformats.org/officeDocument/2006/relationships/slide" Target="slide53.xml"/><Relationship Id="rId5" Type="http://schemas.openxmlformats.org/officeDocument/2006/relationships/image" Target="../media/image87.png"/><Relationship Id="rId15" Type="http://schemas.openxmlformats.org/officeDocument/2006/relationships/slide" Target="slide41.xml"/><Relationship Id="rId23" Type="http://schemas.openxmlformats.org/officeDocument/2006/relationships/slide" Target="slide52.xml"/><Relationship Id="rId28" Type="http://schemas.openxmlformats.org/officeDocument/2006/relationships/slide" Target="slide60.xml"/><Relationship Id="rId10" Type="http://schemas.openxmlformats.org/officeDocument/2006/relationships/image" Target="../media/image92.png"/><Relationship Id="rId19" Type="http://schemas.openxmlformats.org/officeDocument/2006/relationships/slide" Target="slide45.xml"/><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slide" Target="slide39.xml"/><Relationship Id="rId22" Type="http://schemas.openxmlformats.org/officeDocument/2006/relationships/slide" Target="slide50.xml"/><Relationship Id="rId27" Type="http://schemas.openxmlformats.org/officeDocument/2006/relationships/slide" Target="slide58.xml"/></Relationships>
</file>

<file path=ppt/slides/_rels/slide62.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slide" Target="slide38.xml"/><Relationship Id="rId18" Type="http://schemas.openxmlformats.org/officeDocument/2006/relationships/slide" Target="slide44.xml"/><Relationship Id="rId26" Type="http://schemas.openxmlformats.org/officeDocument/2006/relationships/slide" Target="slide56.xml"/><Relationship Id="rId3" Type="http://schemas.openxmlformats.org/officeDocument/2006/relationships/image" Target="../media/image85.png"/><Relationship Id="rId21" Type="http://schemas.openxmlformats.org/officeDocument/2006/relationships/slide" Target="slide48.xml"/><Relationship Id="rId7" Type="http://schemas.openxmlformats.org/officeDocument/2006/relationships/image" Target="../media/image89.png"/><Relationship Id="rId12" Type="http://schemas.openxmlformats.org/officeDocument/2006/relationships/slide" Target="slide36.xml"/><Relationship Id="rId17" Type="http://schemas.openxmlformats.org/officeDocument/2006/relationships/slide" Target="slide43.xml"/><Relationship Id="rId25" Type="http://schemas.openxmlformats.org/officeDocument/2006/relationships/slide" Target="slide54.xml"/><Relationship Id="rId2" Type="http://schemas.openxmlformats.org/officeDocument/2006/relationships/image" Target="../media/image84.png"/><Relationship Id="rId16" Type="http://schemas.openxmlformats.org/officeDocument/2006/relationships/slide" Target="slide42.xml"/><Relationship Id="rId20" Type="http://schemas.openxmlformats.org/officeDocument/2006/relationships/slide" Target="slide47.xml"/><Relationship Id="rId29" Type="http://schemas.openxmlformats.org/officeDocument/2006/relationships/slide" Target="slide60.xml"/><Relationship Id="rId1" Type="http://schemas.openxmlformats.org/officeDocument/2006/relationships/slideLayout" Target="../slideLayouts/slideLayout1.xml"/><Relationship Id="rId6" Type="http://schemas.openxmlformats.org/officeDocument/2006/relationships/image" Target="../media/image88.png"/><Relationship Id="rId11" Type="http://schemas.openxmlformats.org/officeDocument/2006/relationships/slide" Target="slide34.xml"/><Relationship Id="rId24" Type="http://schemas.openxmlformats.org/officeDocument/2006/relationships/slide" Target="slide53.xml"/><Relationship Id="rId5" Type="http://schemas.openxmlformats.org/officeDocument/2006/relationships/image" Target="../media/image87.png"/><Relationship Id="rId15" Type="http://schemas.openxmlformats.org/officeDocument/2006/relationships/slide" Target="slide41.xml"/><Relationship Id="rId23" Type="http://schemas.openxmlformats.org/officeDocument/2006/relationships/slide" Target="slide52.xml"/><Relationship Id="rId28" Type="http://schemas.openxmlformats.org/officeDocument/2006/relationships/slide" Target="slide3.xml"/><Relationship Id="rId10" Type="http://schemas.openxmlformats.org/officeDocument/2006/relationships/image" Target="../media/image92.png"/><Relationship Id="rId19" Type="http://schemas.openxmlformats.org/officeDocument/2006/relationships/slide" Target="slide45.xml"/><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slide" Target="slide39.xml"/><Relationship Id="rId22" Type="http://schemas.openxmlformats.org/officeDocument/2006/relationships/slide" Target="slide50.xml"/><Relationship Id="rId27" Type="http://schemas.openxmlformats.org/officeDocument/2006/relationships/slide" Target="slide58.xml"/></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任意多边形 17"/>
          <p:cNvSpPr/>
          <p:nvPr/>
        </p:nvSpPr>
        <p:spPr>
          <a:xfrm>
            <a:off x="3533138" y="0"/>
            <a:ext cx="8657275" cy="3254961"/>
          </a:xfrm>
          <a:custGeom>
            <a:avLst/>
            <a:gdLst>
              <a:gd name="connsiteX0" fmla="*/ 4104515 w 8736811"/>
              <a:gd name="connsiteY0" fmla="*/ 0 h 3286800"/>
              <a:gd name="connsiteX1" fmla="*/ 8736811 w 8736811"/>
              <a:gd name="connsiteY1" fmla="*/ 0 h 3286800"/>
              <a:gd name="connsiteX2" fmla="*/ 8736811 w 8736811"/>
              <a:gd name="connsiteY2" fmla="*/ 3286800 h 3286800"/>
              <a:gd name="connsiteX3" fmla="*/ 0 w 8736811"/>
              <a:gd name="connsiteY3" fmla="*/ 3286800 h 3286800"/>
            </a:gdLst>
            <a:ahLst/>
            <a:cxnLst>
              <a:cxn ang="0">
                <a:pos x="connsiteX0" y="connsiteY0"/>
              </a:cxn>
              <a:cxn ang="0">
                <a:pos x="connsiteX1" y="connsiteY1"/>
              </a:cxn>
              <a:cxn ang="0">
                <a:pos x="connsiteX2" y="connsiteY2"/>
              </a:cxn>
              <a:cxn ang="0">
                <a:pos x="connsiteX3" y="connsiteY3"/>
              </a:cxn>
            </a:cxnLst>
            <a:rect l="l" t="t" r="r" b="b"/>
            <a:pathLst>
              <a:path w="8736811" h="3286800">
                <a:moveTo>
                  <a:pt x="4104515" y="0"/>
                </a:moveTo>
                <a:lnTo>
                  <a:pt x="8736811" y="0"/>
                </a:lnTo>
                <a:lnTo>
                  <a:pt x="8736811" y="3286800"/>
                </a:lnTo>
                <a:lnTo>
                  <a:pt x="0" y="3286800"/>
                </a:lnTo>
                <a:close/>
              </a:path>
            </a:pathLst>
          </a:custGeom>
          <a:blipFill>
            <a:blip r:embed="rId3">
              <a:duotone>
                <a:schemeClr val="accent1">
                  <a:shade val="45000"/>
                  <a:satMod val="135000"/>
                </a:schemeClr>
                <a:prstClr val="white"/>
              </a:duotone>
            </a:blip>
            <a:stretch>
              <a:fillRect b="-4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flipH="1">
            <a:off x="3418312" y="6635"/>
            <a:ext cx="4005970" cy="3207135"/>
          </a:xfrm>
          <a:prstGeom prst="line">
            <a:avLst/>
          </a:prstGeom>
          <a:noFill/>
          <a:ln w="6350" cap="flat" cmpd="sng" algn="ctr">
            <a:solidFill>
              <a:schemeClr val="accent5">
                <a:lumMod val="75000"/>
              </a:schemeClr>
            </a:solidFill>
            <a:prstDash val="solid"/>
            <a:miter lim="800000"/>
          </a:ln>
          <a:effectLst/>
        </p:spPr>
      </p:cxnSp>
      <p:cxnSp>
        <p:nvCxnSpPr>
          <p:cNvPr id="26" name="直接连接符 25"/>
          <p:cNvCxnSpPr/>
          <p:nvPr/>
        </p:nvCxnSpPr>
        <p:spPr>
          <a:xfrm flipH="1">
            <a:off x="-13970" y="700035"/>
            <a:ext cx="3938917" cy="3186481"/>
          </a:xfrm>
          <a:prstGeom prst="line">
            <a:avLst/>
          </a:prstGeom>
          <a:noFill/>
          <a:ln w="6350" cap="flat" cmpd="sng" algn="ctr">
            <a:solidFill>
              <a:schemeClr val="accent5">
                <a:lumMod val="75000"/>
              </a:schemeClr>
            </a:solidFill>
            <a:prstDash val="solid"/>
            <a:miter lim="800000"/>
          </a:ln>
          <a:effectLst/>
        </p:spPr>
      </p:cxnSp>
      <p:sp>
        <p:nvSpPr>
          <p:cNvPr id="2" name="矩形 1"/>
          <p:cNvSpPr/>
          <p:nvPr/>
        </p:nvSpPr>
        <p:spPr>
          <a:xfrm>
            <a:off x="1946801" y="3480372"/>
            <a:ext cx="8149502" cy="670120"/>
          </a:xfrm>
          <a:prstGeom prst="rect">
            <a:avLst/>
          </a:prstGeom>
        </p:spPr>
        <p:txBody>
          <a:bodyPr wrap="square">
            <a:spAutoFit/>
          </a:bodyPr>
          <a:lstStyle/>
          <a:p>
            <a:pPr>
              <a:lnSpc>
                <a:spcPct val="130000"/>
              </a:lnSpc>
              <a:defRPr/>
            </a:pPr>
            <a:r>
              <a:rPr lang="zh-CN" altLang="zh-CN" sz="3200" b="1" dirty="0" smtClean="0">
                <a:solidFill>
                  <a:prstClr val="black">
                    <a:lumMod val="50000"/>
                    <a:lumOff val="50000"/>
                  </a:prstClr>
                </a:solidFill>
                <a:latin typeface="微软雅黑" pitchFamily="34" charset="-122"/>
                <a:ea typeface="微软雅黑" pitchFamily="34" charset="-122"/>
              </a:rPr>
              <a:t>第</a:t>
            </a:r>
            <a:r>
              <a:rPr lang="en-US" altLang="zh-CN" sz="3200" b="1" dirty="0" smtClean="0">
                <a:solidFill>
                  <a:prstClr val="black">
                    <a:lumMod val="50000"/>
                    <a:lumOff val="50000"/>
                  </a:prstClr>
                </a:solidFill>
                <a:latin typeface="微软雅黑" pitchFamily="34" charset="-122"/>
                <a:ea typeface="微软雅黑" pitchFamily="34" charset="-122"/>
              </a:rPr>
              <a:t>1</a:t>
            </a:r>
            <a:r>
              <a:rPr lang="zh-CN" altLang="zh-CN" sz="3200" b="1" dirty="0" smtClean="0">
                <a:solidFill>
                  <a:prstClr val="black">
                    <a:lumMod val="50000"/>
                    <a:lumOff val="50000"/>
                  </a:prstClr>
                </a:solidFill>
                <a:latin typeface="微软雅黑" pitchFamily="34" charset="-122"/>
                <a:ea typeface="微软雅黑" pitchFamily="34" charset="-122"/>
              </a:rPr>
              <a:t>课时</a:t>
            </a:r>
            <a:endParaRPr lang="en-US" altLang="zh-CN" sz="3200" b="1" dirty="0">
              <a:solidFill>
                <a:prstClr val="black">
                  <a:lumMod val="50000"/>
                  <a:lumOff val="50000"/>
                </a:prstClr>
              </a:solidFill>
              <a:latin typeface="微软雅黑" pitchFamily="34" charset="-122"/>
              <a:ea typeface="微软雅黑" pitchFamily="34" charset="-122"/>
            </a:endParaRPr>
          </a:p>
        </p:txBody>
      </p:sp>
      <p:sp>
        <p:nvSpPr>
          <p:cNvPr id="28" name="任意多边形 27"/>
          <p:cNvSpPr/>
          <p:nvPr/>
        </p:nvSpPr>
        <p:spPr>
          <a:xfrm flipV="1">
            <a:off x="-13970" y="626933"/>
            <a:ext cx="3859530" cy="1794749"/>
          </a:xfrm>
          <a:custGeom>
            <a:avLst/>
            <a:gdLst>
              <a:gd name="connsiteX0" fmla="*/ 0 w 3859530"/>
              <a:gd name="connsiteY0" fmla="*/ 1794749 h 1794749"/>
              <a:gd name="connsiteX1" fmla="*/ 3859530 w 3859530"/>
              <a:gd name="connsiteY1" fmla="*/ 1794749 h 1794749"/>
              <a:gd name="connsiteX2" fmla="*/ 1572356 w 3859530"/>
              <a:gd name="connsiteY2" fmla="*/ 0 h 1794749"/>
              <a:gd name="connsiteX3" fmla="*/ 0 w 3859530"/>
              <a:gd name="connsiteY3" fmla="*/ 0 h 1794749"/>
            </a:gdLst>
            <a:ahLst/>
            <a:cxnLst>
              <a:cxn ang="0">
                <a:pos x="connsiteX0" y="connsiteY0"/>
              </a:cxn>
              <a:cxn ang="0">
                <a:pos x="connsiteX1" y="connsiteY1"/>
              </a:cxn>
              <a:cxn ang="0">
                <a:pos x="connsiteX2" y="connsiteY2"/>
              </a:cxn>
              <a:cxn ang="0">
                <a:pos x="connsiteX3" y="connsiteY3"/>
              </a:cxn>
            </a:cxnLst>
            <a:rect l="l" t="t" r="r" b="b"/>
            <a:pathLst>
              <a:path w="3859530" h="1794749">
                <a:moveTo>
                  <a:pt x="0" y="1794749"/>
                </a:moveTo>
                <a:lnTo>
                  <a:pt x="3859530" y="1794749"/>
                </a:lnTo>
                <a:lnTo>
                  <a:pt x="1572356" y="0"/>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946800" y="4130824"/>
            <a:ext cx="9909045" cy="2147639"/>
          </a:xfrm>
          <a:prstGeom prst="rect">
            <a:avLst/>
          </a:prstGeom>
        </p:spPr>
        <p:txBody>
          <a:bodyPr wrap="square">
            <a:spAutoFit/>
          </a:bodyPr>
          <a:lstStyle/>
          <a:p>
            <a:pPr>
              <a:lnSpc>
                <a:spcPct val="130000"/>
              </a:lnSpc>
              <a:defRPr/>
            </a:pPr>
            <a:r>
              <a:rPr lang="zh-CN" altLang="zh-CN" sz="5400" b="1" dirty="0" smtClean="0">
                <a:latin typeface="微软雅黑" pitchFamily="34" charset="-122"/>
                <a:ea typeface="微软雅黑" pitchFamily="34" charset="-122"/>
              </a:rPr>
              <a:t>有机物</a:t>
            </a:r>
            <a:r>
              <a:rPr lang="zh-CN" altLang="zh-CN" sz="5400" b="1" dirty="0">
                <a:latin typeface="微软雅黑" pitchFamily="34" charset="-122"/>
                <a:ea typeface="微软雅黑" pitchFamily="34" charset="-122"/>
              </a:rPr>
              <a:t>中碳原子的成键特点</a:t>
            </a:r>
            <a:r>
              <a:rPr lang="zh-CN" altLang="zh-CN" sz="5400" b="1" dirty="0" smtClean="0">
                <a:latin typeface="微软雅黑" pitchFamily="34" charset="-122"/>
                <a:ea typeface="微软雅黑" pitchFamily="34" charset="-122"/>
              </a:rPr>
              <a:t>及</a:t>
            </a:r>
            <a:endParaRPr lang="en-US" altLang="zh-CN" sz="5400" b="1" dirty="0" smtClean="0">
              <a:latin typeface="微软雅黑" pitchFamily="34" charset="-122"/>
              <a:ea typeface="微软雅黑" pitchFamily="34" charset="-122"/>
            </a:endParaRPr>
          </a:p>
          <a:p>
            <a:pPr>
              <a:lnSpc>
                <a:spcPct val="130000"/>
              </a:lnSpc>
              <a:defRPr/>
            </a:pPr>
            <a:r>
              <a:rPr lang="zh-CN" altLang="zh-CN" sz="5400" b="1" dirty="0" smtClean="0">
                <a:latin typeface="微软雅黑" pitchFamily="34" charset="-122"/>
                <a:ea typeface="微软雅黑" pitchFamily="34" charset="-122"/>
              </a:rPr>
              <a:t>结构</a:t>
            </a:r>
            <a:r>
              <a:rPr lang="zh-CN" altLang="zh-CN" sz="5400" b="1" dirty="0">
                <a:latin typeface="微软雅黑" pitchFamily="34" charset="-122"/>
                <a:ea typeface="微软雅黑" pitchFamily="34" charset="-122"/>
              </a:rPr>
              <a:t>的表示方法</a:t>
            </a:r>
          </a:p>
        </p:txBody>
      </p:sp>
      <p:sp>
        <p:nvSpPr>
          <p:cNvPr id="11" name="任意多边形 3">
            <a:extLst>
              <a:ext uri="{FF2B5EF4-FFF2-40B4-BE49-F238E27FC236}">
                <a16:creationId xmlns="" xmlns:a16="http://schemas.microsoft.com/office/drawing/2014/main" id="{79E30776-5979-4CC0-866F-A9CAE1CDEC86}"/>
              </a:ext>
            </a:extLst>
          </p:cNvPr>
          <p:cNvSpPr/>
          <p:nvPr/>
        </p:nvSpPr>
        <p:spPr>
          <a:xfrm>
            <a:off x="481644" y="280634"/>
            <a:ext cx="1292288" cy="143072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solidFill>
              <a:schemeClr val="accent1">
                <a:lumMod val="50000"/>
              </a:schemeClr>
            </a:solidFill>
            <a:prstDash val="solid"/>
            <a:miter lim="800000"/>
          </a:ln>
          <a:effectLst/>
        </p:spPr>
        <p:txBody>
          <a:bodyPr rtlCol="0" anchor="ctr"/>
          <a:lstStyle/>
          <a:p>
            <a:pPr algn="ctr" defTabSz="914400">
              <a:defRPr/>
            </a:pPr>
            <a:endParaRPr lang="zh-CN" altLang="en-US" kern="0" dirty="0" smtClean="0">
              <a:solidFill>
                <a:prstClr val="white"/>
              </a:solidFill>
              <a:latin typeface="微软雅黑"/>
              <a:ea typeface="微软雅黑"/>
            </a:endParaRPr>
          </a:p>
        </p:txBody>
      </p:sp>
      <p:sp>
        <p:nvSpPr>
          <p:cNvPr id="16" name="任意多边形 15"/>
          <p:cNvSpPr/>
          <p:nvPr/>
        </p:nvSpPr>
        <p:spPr>
          <a:xfrm>
            <a:off x="3533138" y="0"/>
            <a:ext cx="8657275" cy="3254961"/>
          </a:xfrm>
          <a:custGeom>
            <a:avLst/>
            <a:gdLst>
              <a:gd name="connsiteX0" fmla="*/ 4104515 w 8736811"/>
              <a:gd name="connsiteY0" fmla="*/ 0 h 3286800"/>
              <a:gd name="connsiteX1" fmla="*/ 8736811 w 8736811"/>
              <a:gd name="connsiteY1" fmla="*/ 0 h 3286800"/>
              <a:gd name="connsiteX2" fmla="*/ 8736811 w 8736811"/>
              <a:gd name="connsiteY2" fmla="*/ 3286800 h 3286800"/>
              <a:gd name="connsiteX3" fmla="*/ 0 w 8736811"/>
              <a:gd name="connsiteY3" fmla="*/ 3286800 h 3286800"/>
            </a:gdLst>
            <a:ahLst/>
            <a:cxnLst>
              <a:cxn ang="0">
                <a:pos x="connsiteX0" y="connsiteY0"/>
              </a:cxn>
              <a:cxn ang="0">
                <a:pos x="connsiteX1" y="connsiteY1"/>
              </a:cxn>
              <a:cxn ang="0">
                <a:pos x="connsiteX2" y="connsiteY2"/>
              </a:cxn>
              <a:cxn ang="0">
                <a:pos x="connsiteX3" y="connsiteY3"/>
              </a:cxn>
            </a:cxnLst>
            <a:rect l="l" t="t" r="r" b="b"/>
            <a:pathLst>
              <a:path w="8736811" h="3286800">
                <a:moveTo>
                  <a:pt x="4104515" y="0"/>
                </a:moveTo>
                <a:lnTo>
                  <a:pt x="8736811" y="0"/>
                </a:lnTo>
                <a:lnTo>
                  <a:pt x="8736811" y="3286800"/>
                </a:lnTo>
                <a:lnTo>
                  <a:pt x="0" y="3286800"/>
                </a:lnTo>
                <a:close/>
              </a:path>
            </a:pathLst>
          </a:custGeom>
          <a:solidFill>
            <a:schemeClr val="accent5">
              <a:lumMod val="75000"/>
              <a:alpha val="50000"/>
            </a:schemeClr>
          </a:solidFill>
          <a:ln w="12700" cap="flat" cmpd="sng" algn="ctr">
            <a:noFill/>
            <a:prstDash val="solid"/>
            <a:miter lim="800000"/>
          </a:ln>
          <a:effectLst/>
        </p:spPr>
        <p:txBody>
          <a:bodyPr rtlCol="0" anchor="ctr"/>
          <a:lstStyle/>
          <a:p>
            <a:pPr algn="ctr" defTabSz="914400"/>
            <a:endParaRPr lang="zh-CN" altLang="en-US" kern="0">
              <a:solidFill>
                <a:prstClr val="white"/>
              </a:solidFill>
            </a:endParaRPr>
          </a:p>
        </p:txBody>
      </p:sp>
    </p:spTree>
    <p:extLst>
      <p:ext uri="{BB962C8B-B14F-4D97-AF65-F5344CB8AC3E}">
        <p14:creationId xmlns:p14="http://schemas.microsoft.com/office/powerpoint/2010/main" val="1217817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89206" y="1616234"/>
            <a:ext cx="11412000" cy="2677656"/>
          </a:xfrm>
          <a:prstGeom prst="rect">
            <a:avLst/>
          </a:prstGeom>
        </p:spPr>
        <p:txBody>
          <a:bodyPr>
            <a:spAutoFit/>
          </a:bodyPr>
          <a:lstStyle/>
          <a:p>
            <a:pPr>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某烃的结构简式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根据碳原子成键特点，试回答下列问题：</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分子中在同一平面内的碳原子最多有几个？在同一平面内的原子最多有几个？</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 name="组合 1"/>
          <p:cNvGrpSpPr/>
          <p:nvPr/>
        </p:nvGrpSpPr>
        <p:grpSpPr>
          <a:xfrm>
            <a:off x="524657" y="765498"/>
            <a:ext cx="1926638" cy="576064"/>
            <a:chOff x="543707" y="477466"/>
            <a:chExt cx="1926638" cy="576064"/>
          </a:xfrm>
        </p:grpSpPr>
        <p:sp>
          <p:nvSpPr>
            <p:cNvPr id="10" name="TextBox 4"/>
            <p:cNvSpPr txBox="1"/>
            <p:nvPr/>
          </p:nvSpPr>
          <p:spPr>
            <a:xfrm>
              <a:off x="850888" y="479582"/>
              <a:ext cx="1619457" cy="523220"/>
            </a:xfrm>
            <a:prstGeom prst="rect">
              <a:avLst/>
            </a:prstGeom>
            <a:noFill/>
          </p:spPr>
          <p:txBody>
            <a:bodyPr wrap="square" rtlCol="0">
              <a:spAutoFit/>
            </a:bodyPr>
            <a:lstStyle/>
            <a:p>
              <a:pPr lvl="0" algn="just">
                <a:tabLst>
                  <a:tab pos="2610485" algn="l"/>
                </a:tabLst>
              </a:pPr>
              <a:r>
                <a:rPr lang="zh-CN" altLang="zh-CN" sz="2800" b="1" dirty="0">
                  <a:solidFill>
                    <a:srgbClr val="4BACC6">
                      <a:lumMod val="75000"/>
                    </a:srgbClr>
                  </a:solidFill>
                  <a:latin typeface="微软雅黑" pitchFamily="34" charset="-122"/>
                  <a:ea typeface="微软雅黑" pitchFamily="34" charset="-122"/>
                </a:rPr>
                <a:t>应用体验</a:t>
              </a:r>
              <a:endParaRPr lang="zh-CN" altLang="en-US" sz="2800" b="1" dirty="0">
                <a:solidFill>
                  <a:srgbClr val="4BACC6">
                    <a:lumMod val="75000"/>
                  </a:srgbClr>
                </a:solidFill>
                <a:latin typeface="微软雅黑" pitchFamily="34" charset="-122"/>
                <a:ea typeface="微软雅黑" pitchFamily="34" charset="-122"/>
              </a:endParaRPr>
            </a:p>
          </p:txBody>
        </p:sp>
        <p:pic>
          <p:nvPicPr>
            <p:cNvPr id="12" name="图片 11"/>
            <p:cNvPicPr>
              <a:picLocks noChangeAspect="1"/>
            </p:cNvPicPr>
            <p:nvPr/>
          </p:nvPicPr>
          <p:blipFill>
            <a:blip r:embed="rId2"/>
            <a:stretch>
              <a:fillRect/>
            </a:stretch>
          </p:blipFill>
          <p:spPr>
            <a:xfrm flipV="1">
              <a:off x="543707" y="477466"/>
              <a:ext cx="362413" cy="576064"/>
            </a:xfrm>
            <a:prstGeom prst="rect">
              <a:avLst/>
            </a:prstGeom>
          </p:spPr>
        </p:pic>
      </p:grpSp>
      <p:pic>
        <p:nvPicPr>
          <p:cNvPr id="10957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8427" y="1700273"/>
            <a:ext cx="5285458" cy="67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830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89206" y="1216208"/>
            <a:ext cx="11412000" cy="3970318"/>
          </a:xfrm>
          <a:prstGeom prst="rect">
            <a:avLst/>
          </a:prstGeom>
        </p:spPr>
        <p:txBody>
          <a:bodyPr>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kern="100" dirty="0">
                <a:solidFill>
                  <a:srgbClr val="C00000"/>
                </a:solidFill>
                <a:latin typeface="Times New Roman" panose="02020603050405020304" pitchFamily="18" charset="0"/>
                <a:cs typeface="Times New Roman" panose="02020603050405020304" pitchFamily="18" charset="0"/>
              </a:rPr>
              <a:t>　该烃的结构简式可写</a:t>
            </a:r>
            <a:r>
              <a:rPr lang="zh-CN" altLang="zh-CN" sz="2800" kern="100" dirty="0" smtClean="0">
                <a:solidFill>
                  <a:srgbClr val="C00000"/>
                </a:solidFill>
                <a:latin typeface="Times New Roman" panose="02020603050405020304" pitchFamily="18" charset="0"/>
                <a:cs typeface="Times New Roman" panose="02020603050405020304" pitchFamily="18" charset="0"/>
              </a:rPr>
              <a:t>为</a:t>
            </a:r>
            <a:r>
              <a:rPr lang="en-US" altLang="zh-CN" sz="2800" kern="100" dirty="0" smtClean="0">
                <a:solidFill>
                  <a:srgbClr val="C00000"/>
                </a:solidFill>
                <a:latin typeface="Times New Roman" panose="02020603050405020304" pitchFamily="18" charset="0"/>
                <a:cs typeface="Times New Roman" panose="02020603050405020304" pitchFamily="18" charset="0"/>
              </a:rPr>
              <a:t>                                              </a:t>
            </a:r>
            <a:r>
              <a:rPr lang="zh-CN" altLang="zh-CN" sz="2800" kern="100" dirty="0" smtClean="0">
                <a:solidFill>
                  <a:srgbClr val="C00000"/>
                </a:solidFill>
                <a:latin typeface="Times New Roman" panose="02020603050405020304" pitchFamily="18" charset="0"/>
                <a:cs typeface="Times New Roman" panose="02020603050405020304" pitchFamily="18" charset="0"/>
              </a:rPr>
              <a:t>，</a:t>
            </a:r>
            <a:r>
              <a:rPr lang="zh-CN" altLang="zh-CN" sz="2800" kern="100" dirty="0">
                <a:solidFill>
                  <a:srgbClr val="C00000"/>
                </a:solidFill>
                <a:latin typeface="Times New Roman" panose="02020603050405020304" pitchFamily="18" charset="0"/>
                <a:cs typeface="Times New Roman" panose="02020603050405020304" pitchFamily="18" charset="0"/>
              </a:rPr>
              <a:t>因为单键</a:t>
            </a:r>
            <a:r>
              <a:rPr lang="zh-CN" altLang="zh-CN" sz="2800" kern="100" dirty="0" smtClean="0">
                <a:solidFill>
                  <a:srgbClr val="C00000"/>
                </a:solidFill>
                <a:latin typeface="Times New Roman" panose="02020603050405020304" pitchFamily="18" charset="0"/>
                <a:cs typeface="Times New Roman" panose="02020603050405020304" pitchFamily="18" charset="0"/>
              </a:rPr>
              <a:t>可以</a:t>
            </a:r>
            <a:endParaRPr lang="en-US" altLang="zh-CN" sz="2800" kern="100" dirty="0" smtClean="0">
              <a:solidFill>
                <a:srgbClr val="C00000"/>
              </a:solidFill>
              <a:latin typeface="Times New Roman" panose="02020603050405020304" pitchFamily="18" charset="0"/>
              <a:cs typeface="Times New Roman" panose="02020603050405020304" pitchFamily="18" charset="0"/>
            </a:endParaRPr>
          </a:p>
          <a:p>
            <a:pPr algn="just">
              <a:lnSpc>
                <a:spcPct val="150000"/>
              </a:lnSpc>
              <a:spcAft>
                <a:spcPts val="0"/>
              </a:spcAft>
            </a:pPr>
            <a:endParaRPr lang="en-US" altLang="zh-CN" sz="2800" kern="100" dirty="0">
              <a:solidFill>
                <a:srgbClr val="C00000"/>
              </a:solidFill>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solidFill>
                  <a:srgbClr val="C00000"/>
                </a:solidFill>
                <a:latin typeface="Times New Roman" panose="02020603050405020304" pitchFamily="18" charset="0"/>
                <a:cs typeface="Times New Roman" panose="02020603050405020304" pitchFamily="18" charset="0"/>
              </a:rPr>
              <a:t>旋转</a:t>
            </a:r>
            <a:r>
              <a:rPr lang="zh-CN" altLang="zh-CN" sz="2800" kern="100" dirty="0">
                <a:solidFill>
                  <a:srgbClr val="C00000"/>
                </a:solidFill>
                <a:latin typeface="Times New Roman" panose="02020603050405020304" pitchFamily="18" charset="0"/>
                <a:cs typeface="Times New Roman" panose="02020603050405020304" pitchFamily="18" charset="0"/>
              </a:rPr>
              <a:t>，可以将苯环和乙烯所在的平面旋为同一平面，故同一平面内的碳原子最多有</a:t>
            </a:r>
            <a:r>
              <a:rPr lang="en-US" altLang="zh-CN" sz="2800" kern="100" dirty="0">
                <a:solidFill>
                  <a:srgbClr val="C00000"/>
                </a:solidFill>
                <a:latin typeface="Times New Roman" panose="02020603050405020304" pitchFamily="18" charset="0"/>
                <a:cs typeface="Courier New" panose="02070309020205020404" pitchFamily="49" charset="0"/>
              </a:rPr>
              <a:t>12</a:t>
            </a:r>
            <a:r>
              <a:rPr lang="zh-CN" altLang="zh-CN" sz="2800" kern="100" dirty="0">
                <a:solidFill>
                  <a:srgbClr val="C00000"/>
                </a:solidFill>
                <a:latin typeface="Times New Roman" panose="02020603050405020304" pitchFamily="18" charset="0"/>
                <a:cs typeface="Times New Roman" panose="02020603050405020304" pitchFamily="18" charset="0"/>
              </a:rPr>
              <a:t>个；甲基碳原子为饱和结构，空间结构为立体结构，通过单键旋转，最多可把甲基上的一个氢原子旋在面内，故分子中同一平面内的原子最多有</a:t>
            </a:r>
            <a:r>
              <a:rPr lang="en-US" altLang="zh-CN" sz="2800" kern="100" dirty="0">
                <a:solidFill>
                  <a:srgbClr val="C00000"/>
                </a:solidFill>
                <a:latin typeface="Times New Roman" panose="02020603050405020304" pitchFamily="18" charset="0"/>
                <a:cs typeface="Courier New" panose="02070309020205020404" pitchFamily="49" charset="0"/>
              </a:rPr>
              <a:t>20</a:t>
            </a:r>
            <a:r>
              <a:rPr lang="zh-CN" altLang="zh-CN" sz="2800" kern="100" dirty="0">
                <a:solidFill>
                  <a:srgbClr val="C00000"/>
                </a:solidFill>
                <a:latin typeface="Times New Roman" panose="02020603050405020304" pitchFamily="18" charset="0"/>
                <a:cs typeface="Times New Roman" panose="02020603050405020304" pitchFamily="18" charset="0"/>
              </a:rPr>
              <a:t>个。</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9571" name="Picture 3" descr="S2-3"/>
          <p:cNvPicPr>
            <a:picLocks noChangeAspect="1" noChangeArrowheads="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68627" y="765498"/>
            <a:ext cx="3948745" cy="168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628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blinds(horizontal)">
                                      <p:cBhvr>
                                        <p:cTn id="10" dur="500"/>
                                        <p:tgtEl>
                                          <p:spTgt spid="11">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9571"/>
                                        </p:tgtEl>
                                        <p:attrNameLst>
                                          <p:attrName>style.visibility</p:attrName>
                                        </p:attrNameLst>
                                      </p:cBhvr>
                                      <p:to>
                                        <p:strVal val="visible"/>
                                      </p:to>
                                    </p:set>
                                    <p:animEffect transition="in" filter="blinds(horizontal)">
                                      <p:cBhvr>
                                        <p:cTn id="13" dur="500"/>
                                        <p:tgtEl>
                                          <p:spTgt spid="109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01637" y="1125538"/>
            <a:ext cx="11187139" cy="1310808"/>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分子中共直线的碳原子有几个？饱和碳原子和不饱和碳原子分别为多少？</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501637" y="2503499"/>
            <a:ext cx="11187139" cy="2595839"/>
          </a:xfrm>
          <a:prstGeom prst="rect">
            <a:avLst/>
          </a:prstGeom>
        </p:spPr>
        <p:txBody>
          <a:bodyPr>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kern="100" dirty="0">
                <a:solidFill>
                  <a:srgbClr val="C00000"/>
                </a:solidFill>
                <a:latin typeface="Times New Roman" panose="02020603050405020304" pitchFamily="18" charset="0"/>
                <a:cs typeface="Times New Roman" panose="02020603050405020304" pitchFamily="18" charset="0"/>
              </a:rPr>
              <a:t>　因为苯环为平面正六边形，碳碳三键为直线结构，根据该烃的分子结构可知，共直线的碳原子共</a:t>
            </a:r>
            <a:r>
              <a:rPr lang="en-US" altLang="zh-CN" sz="2800" kern="100" dirty="0">
                <a:solidFill>
                  <a:srgbClr val="C00000"/>
                </a:solidFill>
                <a:latin typeface="Times New Roman" panose="02020603050405020304" pitchFamily="18" charset="0"/>
                <a:cs typeface="Courier New" panose="02070309020205020404" pitchFamily="49" charset="0"/>
              </a:rPr>
              <a:t>6</a:t>
            </a:r>
            <a:r>
              <a:rPr lang="zh-CN" altLang="zh-CN" sz="2800" kern="100" dirty="0">
                <a:solidFill>
                  <a:srgbClr val="C00000"/>
                </a:solidFill>
                <a:latin typeface="Times New Roman" panose="02020603050405020304" pitchFamily="18" charset="0"/>
                <a:cs typeface="Times New Roman" panose="02020603050405020304" pitchFamily="18" charset="0"/>
              </a:rPr>
              <a:t>个；分子中以单键方式成键的碳原子有</a:t>
            </a:r>
            <a:r>
              <a:rPr lang="en-US" altLang="zh-CN" sz="2800" kern="100" dirty="0">
                <a:solidFill>
                  <a:srgbClr val="C00000"/>
                </a:solidFill>
                <a:latin typeface="Times New Roman" panose="02020603050405020304" pitchFamily="18" charset="0"/>
                <a:cs typeface="Courier New" panose="02070309020205020404" pitchFamily="49" charset="0"/>
              </a:rPr>
              <a:t>2</a:t>
            </a:r>
            <a:r>
              <a:rPr lang="zh-CN" altLang="zh-CN" sz="2800" kern="100" dirty="0">
                <a:solidFill>
                  <a:srgbClr val="C00000"/>
                </a:solidFill>
                <a:latin typeface="Times New Roman" panose="02020603050405020304" pitchFamily="18" charset="0"/>
                <a:cs typeface="Times New Roman" panose="02020603050405020304" pitchFamily="18" charset="0"/>
              </a:rPr>
              <a:t>个，故饱和碳原子为</a:t>
            </a:r>
            <a:r>
              <a:rPr lang="en-US" altLang="zh-CN" sz="2800" kern="100" dirty="0">
                <a:solidFill>
                  <a:srgbClr val="C00000"/>
                </a:solidFill>
                <a:latin typeface="Times New Roman" panose="02020603050405020304" pitchFamily="18" charset="0"/>
                <a:cs typeface="Courier New" panose="02070309020205020404" pitchFamily="49" charset="0"/>
              </a:rPr>
              <a:t>2</a:t>
            </a:r>
            <a:r>
              <a:rPr lang="zh-CN" altLang="zh-CN" sz="2800" kern="100" dirty="0">
                <a:solidFill>
                  <a:srgbClr val="C00000"/>
                </a:solidFill>
                <a:latin typeface="Times New Roman" panose="02020603050405020304" pitchFamily="18" charset="0"/>
                <a:cs typeface="Times New Roman" panose="02020603050405020304" pitchFamily="18" charset="0"/>
              </a:rPr>
              <a:t>个，其余的碳原子分别以双键、三键及苯环中特殊化学键的形式存在，故不饱和碳原子为</a:t>
            </a:r>
            <a:r>
              <a:rPr lang="en-US" altLang="zh-CN" sz="2800" kern="100" dirty="0">
                <a:solidFill>
                  <a:srgbClr val="C00000"/>
                </a:solidFill>
                <a:latin typeface="Times New Roman" panose="02020603050405020304" pitchFamily="18" charset="0"/>
                <a:cs typeface="Courier New" panose="02070309020205020404" pitchFamily="49" charset="0"/>
              </a:rPr>
              <a:t>10</a:t>
            </a:r>
            <a:r>
              <a:rPr lang="zh-CN" altLang="zh-CN" sz="2800" kern="100" dirty="0">
                <a:solidFill>
                  <a:srgbClr val="C00000"/>
                </a:solidFill>
                <a:latin typeface="Times New Roman" panose="02020603050405020304" pitchFamily="18" charset="0"/>
                <a:cs typeface="Times New Roman" panose="02020603050405020304" pitchFamily="18" charset="0"/>
              </a:rPr>
              <a:t>个。</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341303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89206" y="1135063"/>
            <a:ext cx="11412000" cy="4961358"/>
          </a:xfrm>
          <a:prstGeom prst="rect">
            <a:avLst/>
          </a:prstGeom>
        </p:spPr>
        <p:txBody>
          <a:bodyPr>
            <a:spAutoFit/>
          </a:bodyPr>
          <a:lstStyle/>
          <a:p>
            <a:pPr algn="ctr">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结构不同的基团连接后原子共面分析</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平面与平面连接，如果两个平面结构通过单键相连，由于单键可旋转，两个平面可以重合，但不一定重合。</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7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如苯乙烯</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分子中共平面原子至少</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个，最多</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70000"/>
              </a:lnSpc>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平面与立体连接，如果甲基与平面结构通过单键相连，则由于单键的</a:t>
            </a:r>
            <a:r>
              <a:rPr lang="zh-CN" altLang="zh-CN" sz="2800" kern="100" spc="-50" dirty="0">
                <a:latin typeface="Times New Roman" panose="02020603050405020304" pitchFamily="18" charset="0"/>
                <a:ea typeface="方正中等线简体" panose="03000509000000000000" pitchFamily="65" charset="-122"/>
                <a:cs typeface="Times New Roman" panose="02020603050405020304" pitchFamily="18" charset="0"/>
              </a:rPr>
              <a:t>旋转性，甲基的一个氢原子可能暂时处于这个平面上。</a:t>
            </a:r>
            <a:r>
              <a:rPr lang="zh-CN" altLang="zh-CN" sz="2800" kern="100" spc="-50" dirty="0" smtClean="0">
                <a:latin typeface="Times New Roman" panose="02020603050405020304" pitchFamily="18" charset="0"/>
                <a:ea typeface="方正中等线简体" panose="03000509000000000000" pitchFamily="65" charset="-122"/>
                <a:cs typeface="Times New Roman" panose="02020603050405020304" pitchFamily="18" charset="0"/>
              </a:rPr>
              <a:t>如</a:t>
            </a:r>
            <a:endParaRPr lang="en-US" altLang="zh-CN" sz="2800" kern="100" spc="-5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nSpc>
                <a:spcPct val="170000"/>
              </a:lnSpc>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分子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中所有碳原子可能在同一平面上。</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矩形 20"/>
          <p:cNvSpPr/>
          <p:nvPr/>
        </p:nvSpPr>
        <p:spPr>
          <a:xfrm>
            <a:off x="529781" y="600323"/>
            <a:ext cx="144016" cy="1440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a:off x="708485" y="405458"/>
            <a:ext cx="1627369" cy="523220"/>
          </a:xfrm>
          <a:prstGeom prst="rect">
            <a:avLst/>
          </a:prstGeom>
        </p:spPr>
        <p:txBody>
          <a:bodyPr wrap="none">
            <a:spAutoFit/>
          </a:bodyPr>
          <a:lstStyle/>
          <a:p>
            <a:pPr algn="just"/>
            <a:r>
              <a:rPr lang="zh-CN" altLang="en-US" sz="2800" b="1" kern="100" dirty="0" smtClean="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归纳总结</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23" name="矩形 22"/>
          <p:cNvSpPr/>
          <p:nvPr/>
        </p:nvSpPr>
        <p:spPr>
          <a:xfrm>
            <a:off x="2370544" y="600323"/>
            <a:ext cx="144016" cy="1440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24" name="直接连接符 23"/>
          <p:cNvCxnSpPr/>
          <p:nvPr/>
        </p:nvCxnSpPr>
        <p:spPr>
          <a:xfrm flipV="1">
            <a:off x="2494806" y="675777"/>
            <a:ext cx="9168277" cy="0"/>
          </a:xfrm>
          <a:prstGeom prst="line">
            <a:avLst/>
          </a:prstGeom>
          <a:ln w="63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2" name="图片 1"/>
          <p:cNvPicPr>
            <a:picLocks noChangeAspect="1"/>
          </p:cNvPicPr>
          <p:nvPr/>
        </p:nvPicPr>
        <p:blipFill>
          <a:blip r:embed="rId2">
            <a:clrChange>
              <a:clrFrom>
                <a:srgbClr val="FFFFFF"/>
              </a:clrFrom>
              <a:clrTo>
                <a:srgbClr val="FFFFFF">
                  <a:alpha val="0"/>
                </a:srgbClr>
              </a:clrTo>
            </a:clrChange>
          </a:blip>
          <a:stretch>
            <a:fillRect/>
          </a:stretch>
        </p:blipFill>
        <p:spPr>
          <a:xfrm>
            <a:off x="2153816" y="3082103"/>
            <a:ext cx="1080310" cy="986238"/>
          </a:xfrm>
          <a:prstGeom prst="rect">
            <a:avLst/>
          </a:prstGeom>
        </p:spPr>
      </p:pic>
      <p:pic>
        <p:nvPicPr>
          <p:cNvPr id="3" name="图片 2"/>
          <p:cNvPicPr>
            <a:picLocks noChangeAspect="1"/>
          </p:cNvPicPr>
          <p:nvPr/>
        </p:nvPicPr>
        <p:blipFill>
          <a:blip r:embed="rId3">
            <a:clrChange>
              <a:clrFrom>
                <a:srgbClr val="FFFFFF"/>
              </a:clrFrom>
              <a:clrTo>
                <a:srgbClr val="FFFFFF">
                  <a:alpha val="0"/>
                </a:srgbClr>
              </a:clrTo>
            </a:clrChange>
          </a:blip>
          <a:stretch>
            <a:fillRect/>
          </a:stretch>
        </p:blipFill>
        <p:spPr>
          <a:xfrm>
            <a:off x="9244508" y="4508861"/>
            <a:ext cx="2385179" cy="971065"/>
          </a:xfrm>
          <a:prstGeom prst="rect">
            <a:avLst/>
          </a:prstGeom>
        </p:spPr>
      </p:pic>
      <p:sp>
        <p:nvSpPr>
          <p:cNvPr id="9" name="返回">
            <a:hlinkClick r:id="rId4" action="ppaction://hlinksldjump"/>
            <a:extLst>
              <a:ext uri="{FF2B5EF4-FFF2-40B4-BE49-F238E27FC236}">
                <a16:creationId xmlns:a16="http://schemas.microsoft.com/office/drawing/2014/main" xmlns="" id="{7DF0F6FD-6596-D84C-87E3-557138758E03}"/>
              </a:ext>
            </a:extLst>
          </p:cNvPr>
          <p:cNvSpPr/>
          <p:nvPr/>
        </p:nvSpPr>
        <p:spPr>
          <a:xfrm>
            <a:off x="11181294" y="6381096"/>
            <a:ext cx="846000" cy="345600"/>
          </a:xfrm>
          <a:prstGeom prst="round2DiagRect">
            <a:avLst/>
          </a:prstGeom>
          <a:gradFill>
            <a:gsLst>
              <a:gs pos="0">
                <a:schemeClr val="accent5">
                  <a:lumMod val="50000"/>
                </a:schemeClr>
              </a:gs>
              <a:gs pos="100000">
                <a:schemeClr val="accent5">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rPr>
              <a:t>返回</a:t>
            </a:r>
          </a:p>
        </p:txBody>
      </p:sp>
    </p:spTree>
    <p:extLst>
      <p:ext uri="{BB962C8B-B14F-4D97-AF65-F5344CB8AC3E}">
        <p14:creationId xmlns:p14="http://schemas.microsoft.com/office/powerpoint/2010/main" val="3398561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1989634"/>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204801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2106386"/>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0" y="2164762"/>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0" y="2223138"/>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2281514"/>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233989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2398266"/>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0" y="2456642"/>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0" y="2515018"/>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2573394"/>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0" y="2690146"/>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0" y="2806898"/>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2865274"/>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0" y="2982026"/>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0" y="3098778"/>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0" y="3157154"/>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0" y="3273906"/>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0" y="3390658"/>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0" y="350741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0" y="3565777"/>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0" y="263177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0" y="2748522"/>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0" y="292365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0" y="3040402"/>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0" y="321553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0" y="3332282"/>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0" y="3449034"/>
            <a:ext cx="213476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任意多边形 4"/>
          <p:cNvSpPr/>
          <p:nvPr/>
        </p:nvSpPr>
        <p:spPr>
          <a:xfrm flipH="1" flipV="1">
            <a:off x="1105595" y="1989634"/>
            <a:ext cx="11084818" cy="1584176"/>
          </a:xfrm>
          <a:custGeom>
            <a:avLst/>
            <a:gdLst>
              <a:gd name="connsiteX0" fmla="*/ 7808636 w 8543479"/>
              <a:gd name="connsiteY0" fmla="*/ 1584176 h 1584176"/>
              <a:gd name="connsiteX1" fmla="*/ 0 w 8543479"/>
              <a:gd name="connsiteY1" fmla="*/ 1562078 h 1584176"/>
              <a:gd name="connsiteX2" fmla="*/ 0 w 8543479"/>
              <a:gd name="connsiteY2" fmla="*/ 0 h 1584176"/>
              <a:gd name="connsiteX3" fmla="*/ 8543479 w 8543479"/>
              <a:gd name="connsiteY3" fmla="*/ 0 h 1584176"/>
            </a:gdLst>
            <a:ahLst/>
            <a:cxnLst>
              <a:cxn ang="0">
                <a:pos x="connsiteX0" y="connsiteY0"/>
              </a:cxn>
              <a:cxn ang="0">
                <a:pos x="connsiteX1" y="connsiteY1"/>
              </a:cxn>
              <a:cxn ang="0">
                <a:pos x="connsiteX2" y="connsiteY2"/>
              </a:cxn>
              <a:cxn ang="0">
                <a:pos x="connsiteX3" y="connsiteY3"/>
              </a:cxn>
            </a:cxnLst>
            <a:rect l="l" t="t" r="r" b="b"/>
            <a:pathLst>
              <a:path w="8543479" h="1584176">
                <a:moveTo>
                  <a:pt x="7808636" y="1584176"/>
                </a:moveTo>
                <a:lnTo>
                  <a:pt x="0" y="1562078"/>
                </a:lnTo>
                <a:lnTo>
                  <a:pt x="0" y="0"/>
                </a:lnTo>
                <a:lnTo>
                  <a:pt x="8543479"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文本框 5"/>
          <p:cNvSpPr txBox="1"/>
          <p:nvPr/>
        </p:nvSpPr>
        <p:spPr>
          <a:xfrm>
            <a:off x="1951942" y="2337751"/>
            <a:ext cx="9915533" cy="830997"/>
          </a:xfrm>
          <a:prstGeom prst="rect">
            <a:avLst/>
          </a:prstGeom>
          <a:noFill/>
        </p:spPr>
        <p:txBody>
          <a:bodyPr wrap="square" rtlCol="0">
            <a:spAutoFit/>
          </a:bodyPr>
          <a:lstStyle/>
          <a:p>
            <a:pPr algn="ctr"/>
            <a:r>
              <a:rPr lang="zh-CN" altLang="zh-CN" sz="4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二、有机物结构的表示方法</a:t>
            </a:r>
          </a:p>
        </p:txBody>
      </p:sp>
    </p:spTree>
    <p:extLst>
      <p:ext uri="{BB962C8B-B14F-4D97-AF65-F5344CB8AC3E}">
        <p14:creationId xmlns:p14="http://schemas.microsoft.com/office/powerpoint/2010/main" val="2382269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8582" y="369064"/>
            <a:ext cx="11412000" cy="636841"/>
          </a:xfrm>
          <a:prstGeom prst="rect">
            <a:avLst/>
          </a:prstGeom>
        </p:spPr>
        <p:txBody>
          <a:bodyPr wrap="square">
            <a:spAutoFit/>
          </a:bodyPr>
          <a:lstStyle/>
          <a:p>
            <a:pPr algn="just">
              <a:lnSpc>
                <a:spcPct val="140000"/>
              </a:lnSpc>
              <a:spcAft>
                <a:spcPts val="0"/>
              </a:spcAft>
            </a:pP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表示有机物结构的方法</a:t>
            </a:r>
          </a:p>
        </p:txBody>
      </p:sp>
      <p:graphicFrame>
        <p:nvGraphicFramePr>
          <p:cNvPr id="4" name="表格 3"/>
          <p:cNvGraphicFramePr>
            <a:graphicFrameLocks noGrp="1"/>
          </p:cNvGraphicFramePr>
          <p:nvPr>
            <p:extLst>
              <p:ext uri="{D42A27DB-BD31-4B8C-83A1-F6EECF244321}">
                <p14:modId xmlns:p14="http://schemas.microsoft.com/office/powerpoint/2010/main" val="3642105876"/>
              </p:ext>
            </p:extLst>
          </p:nvPr>
        </p:nvGraphicFramePr>
        <p:xfrm>
          <a:off x="595948" y="1207071"/>
          <a:ext cx="10998517" cy="5132561"/>
        </p:xfrm>
        <a:graphic>
          <a:graphicData uri="http://schemas.openxmlformats.org/drawingml/2006/table">
            <a:tbl>
              <a:tblPr/>
              <a:tblGrid>
                <a:gridCol w="1655068"/>
                <a:gridCol w="3996150"/>
                <a:gridCol w="3664464"/>
                <a:gridCol w="1682835"/>
              </a:tblGrid>
              <a:tr h="808792">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物质名</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称分子式</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7434" marR="27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结构式</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7434" marR="27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结构简式</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7434" marR="27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键线式</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7434" marR="27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185">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正戊烷</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en-US" sz="2800" kern="100" baseline="-25000" dirty="0">
                          <a:effectLst/>
                          <a:latin typeface="Times New Roman" panose="02020603050405020304" pitchFamily="18" charset="0"/>
                          <a:ea typeface="方正中等线简体" panose="03000509000000000000" pitchFamily="65" charset="-122"/>
                          <a:cs typeface="Courier New" panose="02070309020205020404" pitchFamily="49" charset="0"/>
                        </a:rPr>
                        <a:t>5</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H</a:t>
                      </a:r>
                      <a:r>
                        <a:rPr lang="en-US" sz="2800" kern="100" baseline="-25000" dirty="0">
                          <a:effectLst/>
                          <a:latin typeface="Times New Roman" panose="02020603050405020304" pitchFamily="18" charset="0"/>
                          <a:ea typeface="方正中等线简体" panose="03000509000000000000" pitchFamily="65" charset="-122"/>
                          <a:cs typeface="Courier New" panose="02070309020205020404" pitchFamily="49" charset="0"/>
                        </a:rPr>
                        <a:t>12</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7434" marR="27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7434" marR="27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en-US" sz="2800" u="none"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__________________</a:t>
                      </a:r>
                    </a:p>
                    <a:p>
                      <a:pPr marL="72000" algn="l">
                        <a:lnSpc>
                          <a:spcPct val="150000"/>
                        </a:lnSpc>
                        <a:spcAft>
                          <a:spcPts val="0"/>
                        </a:spcAft>
                      </a:pPr>
                      <a:r>
                        <a:rPr lang="en-US" altLang="zh-CN" sz="2800" u="none"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_______________</a:t>
                      </a:r>
                      <a:endParaRPr lang="zh-CN" sz="28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27434" marR="27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________</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7434" marR="27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216">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丙烯</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3</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H</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7434" marR="27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ct val="150000"/>
                        </a:lnSpc>
                        <a:spcAft>
                          <a:spcPts val="0"/>
                        </a:spcAft>
                      </a:pPr>
                      <a:endPar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ct val="150000"/>
                        </a:lnSpc>
                        <a:spcAft>
                          <a:spcPts val="0"/>
                        </a:spcAft>
                      </a:pP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_________________</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7434" marR="27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u="sng"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_____________</a:t>
                      </a:r>
                      <a:endParaRPr lang="zh-CN" sz="2800" u="sng" kern="100" dirty="0">
                        <a:effectLst/>
                        <a:latin typeface="宋体" panose="02010600030101010101" pitchFamily="2" charset="-122"/>
                        <a:ea typeface="宋体" panose="02010600030101010101" pitchFamily="2" charset="-122"/>
                        <a:cs typeface="Courier New" panose="02070309020205020404" pitchFamily="49" charset="0"/>
                      </a:endParaRPr>
                    </a:p>
                  </a:txBody>
                  <a:tcPr marL="27434" marR="27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7434" marR="27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7189" name="Picture 8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9920" y="2604741"/>
            <a:ext cx="3451270" cy="169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90" name="Picture 86"/>
          <p:cNvPicPr>
            <a:picLocks noChangeAspect="1" noChangeArrowheads="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31589" y="3153534"/>
            <a:ext cx="1414612" cy="50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91" name="Picture 87"/>
          <p:cNvPicPr>
            <a:picLocks noChangeAspect="1" noChangeArrowheads="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04191" y="4539432"/>
            <a:ext cx="2642729" cy="170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92" name="Picture 88"/>
          <p:cNvPicPr>
            <a:picLocks noChangeAspect="1" noChangeArrowheads="1"/>
          </p:cNvPicPr>
          <p:nvPr/>
        </p:nvPicPr>
        <p:blipFill>
          <a:blip r:embed="rId5">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88418" y="5148461"/>
            <a:ext cx="871830" cy="50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311230" y="2700189"/>
            <a:ext cx="3407246" cy="1384995"/>
          </a:xfrm>
          <a:prstGeom prst="rect">
            <a:avLst/>
          </a:prstGeom>
        </p:spPr>
        <p:txBody>
          <a:bodyPr wrap="square">
            <a:spAutoFit/>
          </a:bodyPr>
          <a:lstStyle/>
          <a:p>
            <a:pPr lvl="0">
              <a:lnSpc>
                <a:spcPct val="150000"/>
              </a:lnSpc>
            </a:pP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3</a:t>
            </a:r>
            <a:endParaRPr lang="zh-CN" altLang="en-US" sz="2800" kern="100" dirty="0">
              <a:solidFill>
                <a:srgbClr val="C00000"/>
              </a:solidFill>
              <a:latin typeface="宋体" panose="02010600030101010101" pitchFamily="2" charset="-122"/>
              <a:ea typeface="宋体" panose="02010600030101010101" pitchFamily="2" charset="-122"/>
              <a:cs typeface="Courier New" panose="02070309020205020404" pitchFamily="49" charset="0"/>
            </a:endParaRPr>
          </a:p>
          <a:p>
            <a:pPr lvl="0">
              <a:lnSpc>
                <a:spcPct val="150000"/>
              </a:lnSpc>
            </a:pP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3</a:t>
            </a:r>
            <a:endParaRPr lang="zh-CN" altLang="en-US" dirty="0">
              <a:solidFill>
                <a:srgbClr val="C00000"/>
              </a:solidFill>
            </a:endParaRPr>
          </a:p>
        </p:txBody>
      </p:sp>
      <p:sp>
        <p:nvSpPr>
          <p:cNvPr id="6" name="矩形 5"/>
          <p:cNvSpPr/>
          <p:nvPr/>
        </p:nvSpPr>
        <p:spPr>
          <a:xfrm>
            <a:off x="6938974" y="4951487"/>
            <a:ext cx="2304157" cy="656846"/>
          </a:xfrm>
          <a:prstGeom prst="rect">
            <a:avLst/>
          </a:prstGeom>
        </p:spPr>
        <p:txBody>
          <a:bodyPr wrap="none">
            <a:spAutoFit/>
          </a:bodyPr>
          <a:lstStyle/>
          <a:p>
            <a:pPr lvl="0" algn="ctr">
              <a:lnSpc>
                <a:spcPct val="150000"/>
              </a:lnSpc>
            </a:pP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spc="-8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en-US" sz="2800" kern="100" dirty="0">
              <a:solidFill>
                <a:srgbClr val="C00000"/>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959581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190"/>
                                        </p:tgtEl>
                                        <p:attrNameLst>
                                          <p:attrName>style.visibility</p:attrName>
                                        </p:attrNameLst>
                                      </p:cBhvr>
                                      <p:to>
                                        <p:strVal val="visible"/>
                                      </p:to>
                                    </p:set>
                                    <p:animEffect transition="in" filter="blinds(horizontal)">
                                      <p:cBhvr>
                                        <p:cTn id="7" dur="500"/>
                                        <p:tgtEl>
                                          <p:spTgt spid="4719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7191"/>
                                        </p:tgtEl>
                                        <p:attrNameLst>
                                          <p:attrName>style.visibility</p:attrName>
                                        </p:attrNameLst>
                                      </p:cBhvr>
                                      <p:to>
                                        <p:strVal val="visible"/>
                                      </p:to>
                                    </p:set>
                                    <p:animEffect transition="in" filter="blinds(horizontal)">
                                      <p:cBhvr>
                                        <p:cTn id="15" dur="500"/>
                                        <p:tgtEl>
                                          <p:spTgt spid="4719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nodeType="withEffect">
                                  <p:stCondLst>
                                    <p:cond delay="0"/>
                                  </p:stCondLst>
                                  <p:childTnLst>
                                    <p:set>
                                      <p:cBhvr>
                                        <p:cTn id="20" dur="1" fill="hold">
                                          <p:stCondLst>
                                            <p:cond delay="0"/>
                                          </p:stCondLst>
                                        </p:cTn>
                                        <p:tgtEl>
                                          <p:spTgt spid="47192"/>
                                        </p:tgtEl>
                                        <p:attrNameLst>
                                          <p:attrName>style.visibility</p:attrName>
                                        </p:attrNameLst>
                                      </p:cBhvr>
                                      <p:to>
                                        <p:strVal val="visible"/>
                                      </p:to>
                                    </p:set>
                                    <p:animEffect transition="in" filter="blinds(horizontal)">
                                      <p:cBhvr>
                                        <p:cTn id="21" dur="500"/>
                                        <p:tgtEl>
                                          <p:spTgt spid="4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68416270"/>
              </p:ext>
            </p:extLst>
          </p:nvPr>
        </p:nvGraphicFramePr>
        <p:xfrm>
          <a:off x="586580" y="888383"/>
          <a:ext cx="11017252" cy="4341611"/>
        </p:xfrm>
        <a:graphic>
          <a:graphicData uri="http://schemas.openxmlformats.org/drawingml/2006/table">
            <a:tbl>
              <a:tblPr/>
              <a:tblGrid>
                <a:gridCol w="1701314"/>
                <a:gridCol w="3721971"/>
                <a:gridCol w="2964912"/>
                <a:gridCol w="2629055"/>
              </a:tblGrid>
              <a:tr h="2126322">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乙醇</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en-US" sz="2800" u="none"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_______</a:t>
                      </a:r>
                      <a:endParaRPr lang="zh-CN" sz="28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58298" marR="58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ct val="150000"/>
                        </a:lnSpc>
                        <a:spcAft>
                          <a:spcPts val="0"/>
                        </a:spcAft>
                      </a:pPr>
                      <a:endPar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ct val="150000"/>
                        </a:lnSpc>
                        <a:spcAft>
                          <a:spcPts val="0"/>
                        </a:spcAft>
                      </a:pP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________________</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8298" marR="58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u="none"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___________</a:t>
                      </a:r>
                      <a:endParaRPr lang="zh-CN" sz="28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58298" marR="58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________</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8298" marR="58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5289">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乙醛</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H</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4</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O</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98" marR="58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ct val="150000"/>
                        </a:lnSpc>
                        <a:spcAft>
                          <a:spcPts val="0"/>
                        </a:spcAft>
                      </a:pPr>
                      <a:endParaRPr lang="en-US" altLang="zh-CN"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ct val="150000"/>
                        </a:lnSpc>
                        <a:spcAft>
                          <a:spcPts val="0"/>
                        </a:spcAft>
                      </a:pPr>
                      <a:r>
                        <a:rPr lang="en-US" altLang="zh-CN"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_____________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8298" marR="58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CH</a:t>
                      </a:r>
                      <a:r>
                        <a:rPr lang="en-US" sz="2800" kern="100" baseline="-25000" dirty="0">
                          <a:effectLst/>
                          <a:latin typeface="Times New Roman" panose="02020603050405020304" pitchFamily="18" charset="0"/>
                          <a:ea typeface="方正中等线简体" panose="03000509000000000000" pitchFamily="65" charset="-122"/>
                          <a:cs typeface="Courier New" panose="02070309020205020404" pitchFamily="49" charset="0"/>
                        </a:rPr>
                        <a:t>3</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CHO</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或</a:t>
                      </a:r>
                      <a:endPar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50000"/>
                        </a:lnSpc>
                        <a:spcAft>
                          <a:spcPts val="0"/>
                        </a:spcAft>
                      </a:pPr>
                      <a:endPar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50000"/>
                        </a:lnSpc>
                        <a:spcAft>
                          <a:spcPts val="0"/>
                        </a:spcAft>
                      </a:pP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____________</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8298" marR="58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ct val="150000"/>
                        </a:lnSpc>
                        <a:spcAft>
                          <a:spcPts val="0"/>
                        </a:spcAft>
                      </a:pPr>
                      <a:r>
                        <a:rPr lang="en-US" altLang="zh-CN"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8298" marR="58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6738" name="Picture 2"/>
          <p:cNvPicPr>
            <a:picLocks noChangeAspect="1" noChangeArrowheads="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88171" y="1110189"/>
            <a:ext cx="2642729" cy="169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39" name="Picture 3"/>
          <p:cNvPicPr>
            <a:picLocks noChangeAspect="1" noChangeArrowheads="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53525" y="1489989"/>
            <a:ext cx="1209067" cy="68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0" name="Picture 4"/>
          <p:cNvPicPr>
            <a:picLocks noChangeAspect="1" noChangeArrowheads="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1481" y="3255421"/>
            <a:ext cx="2156108" cy="168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5"/>
          <p:cNvPicPr>
            <a:picLocks noChangeAspect="1" noChangeArrowheads="1"/>
          </p:cNvPicPr>
          <p:nvPr/>
        </p:nvPicPr>
        <p:blipFill>
          <a:blip r:embed="rId5">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31589" y="3280742"/>
            <a:ext cx="910088" cy="138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6"/>
          <p:cNvPicPr>
            <a:picLocks noChangeAspect="1" noChangeArrowheads="1"/>
          </p:cNvPicPr>
          <p:nvPr/>
        </p:nvPicPr>
        <p:blipFill>
          <a:blip r:embed="rId6">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21338" y="3896069"/>
            <a:ext cx="1942742" cy="1096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843955" y="1993766"/>
            <a:ext cx="1183337"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O</a:t>
            </a:r>
            <a:endParaRPr lang="zh-CN" altLang="en-US" dirty="0">
              <a:solidFill>
                <a:srgbClr val="C00000"/>
              </a:solidFill>
            </a:endParaRPr>
          </a:p>
        </p:txBody>
      </p:sp>
      <p:sp>
        <p:nvSpPr>
          <p:cNvPr id="11" name="矩形 10"/>
          <p:cNvSpPr/>
          <p:nvPr/>
        </p:nvSpPr>
        <p:spPr>
          <a:xfrm>
            <a:off x="6536779" y="1651782"/>
            <a:ext cx="1941557"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OH</a:t>
            </a:r>
            <a:endParaRPr lang="zh-CN" altLang="en-US" dirty="0">
              <a:solidFill>
                <a:srgbClr val="C00000"/>
              </a:solidFill>
            </a:endParaRPr>
          </a:p>
        </p:txBody>
      </p:sp>
    </p:spTree>
    <p:extLst>
      <p:ext uri="{BB962C8B-B14F-4D97-AF65-F5344CB8AC3E}">
        <p14:creationId xmlns:p14="http://schemas.microsoft.com/office/powerpoint/2010/main" val="726075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blinds(horizontal)">
                                      <p:cBhvr>
                                        <p:cTn id="7" dur="500"/>
                                        <p:tgtEl>
                                          <p:spTgt spid="116738"/>
                                        </p:tgtEl>
                                      </p:cBhvr>
                                    </p:animEffect>
                                  </p:childTnLst>
                                </p:cTn>
                              </p:par>
                              <p:par>
                                <p:cTn id="8" presetID="3" presetClass="entr" presetSubtype="10" fill="hold" nodeType="withEffect">
                                  <p:stCondLst>
                                    <p:cond delay="0"/>
                                  </p:stCondLst>
                                  <p:childTnLst>
                                    <p:set>
                                      <p:cBhvr>
                                        <p:cTn id="9" dur="1" fill="hold">
                                          <p:stCondLst>
                                            <p:cond delay="0"/>
                                          </p:stCondLst>
                                        </p:cTn>
                                        <p:tgtEl>
                                          <p:spTgt spid="116739"/>
                                        </p:tgtEl>
                                        <p:attrNameLst>
                                          <p:attrName>style.visibility</p:attrName>
                                        </p:attrNameLst>
                                      </p:cBhvr>
                                      <p:to>
                                        <p:strVal val="visible"/>
                                      </p:to>
                                    </p:set>
                                    <p:animEffect transition="in" filter="blinds(horizontal)">
                                      <p:cBhvr>
                                        <p:cTn id="10" dur="500"/>
                                        <p:tgtEl>
                                          <p:spTgt spid="11673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16740"/>
                                        </p:tgtEl>
                                        <p:attrNameLst>
                                          <p:attrName>style.visibility</p:attrName>
                                        </p:attrNameLst>
                                      </p:cBhvr>
                                      <p:to>
                                        <p:strVal val="visible"/>
                                      </p:to>
                                    </p:set>
                                    <p:animEffect transition="in" filter="blinds(horizontal)">
                                      <p:cBhvr>
                                        <p:cTn id="21" dur="500"/>
                                        <p:tgtEl>
                                          <p:spTgt spid="116740"/>
                                        </p:tgtEl>
                                      </p:cBhvr>
                                    </p:animEffect>
                                  </p:childTnLst>
                                </p:cTn>
                              </p:par>
                              <p:par>
                                <p:cTn id="22" presetID="3" presetClass="entr" presetSubtype="10" fill="hold" nodeType="withEffect">
                                  <p:stCondLst>
                                    <p:cond delay="0"/>
                                  </p:stCondLst>
                                  <p:childTnLst>
                                    <p:set>
                                      <p:cBhvr>
                                        <p:cTn id="23" dur="1" fill="hold">
                                          <p:stCondLst>
                                            <p:cond delay="0"/>
                                          </p:stCondLst>
                                        </p:cTn>
                                        <p:tgtEl>
                                          <p:spTgt spid="116741"/>
                                        </p:tgtEl>
                                        <p:attrNameLst>
                                          <p:attrName>style.visibility</p:attrName>
                                        </p:attrNameLst>
                                      </p:cBhvr>
                                      <p:to>
                                        <p:strVal val="visible"/>
                                      </p:to>
                                    </p:set>
                                    <p:animEffect transition="in" filter="blinds(horizontal)">
                                      <p:cBhvr>
                                        <p:cTn id="24" dur="500"/>
                                        <p:tgtEl>
                                          <p:spTgt spid="116741"/>
                                        </p:tgtEl>
                                      </p:cBhvr>
                                    </p:animEffect>
                                  </p:childTnLst>
                                </p:cTn>
                              </p:par>
                              <p:par>
                                <p:cTn id="25" presetID="3" presetClass="entr" presetSubtype="10" fill="hold" nodeType="withEffect">
                                  <p:stCondLst>
                                    <p:cond delay="0"/>
                                  </p:stCondLst>
                                  <p:childTnLst>
                                    <p:set>
                                      <p:cBhvr>
                                        <p:cTn id="26" dur="1" fill="hold">
                                          <p:stCondLst>
                                            <p:cond delay="0"/>
                                          </p:stCondLst>
                                        </p:cTn>
                                        <p:tgtEl>
                                          <p:spTgt spid="116742"/>
                                        </p:tgtEl>
                                        <p:attrNameLst>
                                          <p:attrName>style.visibility</p:attrName>
                                        </p:attrNameLst>
                                      </p:cBhvr>
                                      <p:to>
                                        <p:strVal val="visible"/>
                                      </p:to>
                                    </p:set>
                                    <p:animEffect transition="in" filter="blinds(horizontal)">
                                      <p:cBhvr>
                                        <p:cTn id="27" dur="5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1613732"/>
            <a:ext cx="11412000" cy="2608150"/>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由上表可知，表示有机化合物结构的方法中，</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分子式</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能</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完整表示出有机化合物分子中各原子的成键情况，</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而</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可</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完整表示，但对于结构复杂的分子，结构式太繁琐，</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采用</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可以删繁就简，又可以展示有机物分子的结构特征</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 name="矩形 1"/>
          <p:cNvSpPr/>
          <p:nvPr/>
        </p:nvSpPr>
        <p:spPr>
          <a:xfrm>
            <a:off x="8687494" y="1720652"/>
            <a:ext cx="543739" cy="523220"/>
          </a:xfrm>
          <a:prstGeom prst="rect">
            <a:avLst/>
          </a:prstGeom>
        </p:spPr>
        <p:txBody>
          <a:bodyPr wrap="none">
            <a:spAutoFit/>
          </a:bodyPr>
          <a:lstStyle/>
          <a:p>
            <a:r>
              <a:rPr lang="zh-CN" altLang="zh-CN" sz="2800" kern="10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不</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4" name="矩形 3"/>
          <p:cNvSpPr/>
          <p:nvPr/>
        </p:nvSpPr>
        <p:spPr>
          <a:xfrm>
            <a:off x="6517729" y="2366012"/>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结构式</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6" name="矩形 5"/>
          <p:cNvSpPr/>
          <p:nvPr/>
        </p:nvSpPr>
        <p:spPr>
          <a:xfrm>
            <a:off x="5861451" y="3016796"/>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结构简式</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Tree>
    <p:extLst>
      <p:ext uri="{BB962C8B-B14F-4D97-AF65-F5344CB8AC3E}">
        <p14:creationId xmlns:p14="http://schemas.microsoft.com/office/powerpoint/2010/main" val="1437346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9206" y="621482"/>
            <a:ext cx="11412000" cy="664477"/>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有机化合物分子结构的常见表示方法</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529781" y="367894"/>
            <a:ext cx="144016" cy="1440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708485" y="173029"/>
            <a:ext cx="1627369" cy="523220"/>
          </a:xfrm>
          <a:prstGeom prst="rect">
            <a:avLst/>
          </a:prstGeom>
        </p:spPr>
        <p:txBody>
          <a:bodyPr wrap="none">
            <a:spAutoFit/>
          </a:bodyPr>
          <a:lstStyle/>
          <a:p>
            <a:pPr algn="just"/>
            <a:r>
              <a:rPr lang="zh-CN" altLang="en-US" sz="2800" b="1" kern="100" dirty="0" smtClean="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归纳总结</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10" name="矩形 9"/>
          <p:cNvSpPr/>
          <p:nvPr/>
        </p:nvSpPr>
        <p:spPr>
          <a:xfrm>
            <a:off x="2370544" y="367894"/>
            <a:ext cx="144016" cy="1440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1" name="直接连接符 10"/>
          <p:cNvCxnSpPr/>
          <p:nvPr/>
        </p:nvCxnSpPr>
        <p:spPr>
          <a:xfrm flipV="1">
            <a:off x="2494806" y="443348"/>
            <a:ext cx="9168277" cy="0"/>
          </a:xfrm>
          <a:prstGeom prst="line">
            <a:avLst/>
          </a:prstGeom>
          <a:ln w="63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19810" name="Picture 2" descr="S2-1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6180" y="1207071"/>
            <a:ext cx="6618053" cy="437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389206" y="5518026"/>
            <a:ext cx="11412000" cy="1310808"/>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键线式：省略碳、氢元素符号，每个端点、拐点都表示一个碳原子，线表示化学键。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902229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89206" y="1260223"/>
            <a:ext cx="11412000" cy="3970318"/>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有机化合物的分子式、电子式、结构式及结构简式均能表示出分子中各原子的成键特点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有机物分子中原子间形成的单键，在书写结构简式时，可以省略，</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也</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endPar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可以</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不省略，如乙酸的结构简式可写</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丙烯的分子式为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，结构简式为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CHCH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 name="组合 1"/>
          <p:cNvGrpSpPr/>
          <p:nvPr/>
        </p:nvGrpSpPr>
        <p:grpSpPr>
          <a:xfrm>
            <a:off x="524657" y="592907"/>
            <a:ext cx="1926638" cy="576064"/>
            <a:chOff x="543707" y="477466"/>
            <a:chExt cx="1926638" cy="576064"/>
          </a:xfrm>
        </p:grpSpPr>
        <p:sp>
          <p:nvSpPr>
            <p:cNvPr id="10" name="TextBox 4"/>
            <p:cNvSpPr txBox="1"/>
            <p:nvPr/>
          </p:nvSpPr>
          <p:spPr>
            <a:xfrm>
              <a:off x="850888" y="479582"/>
              <a:ext cx="1619457" cy="523220"/>
            </a:xfrm>
            <a:prstGeom prst="rect">
              <a:avLst/>
            </a:prstGeom>
            <a:noFill/>
          </p:spPr>
          <p:txBody>
            <a:bodyPr wrap="square" rtlCol="0">
              <a:spAutoFit/>
            </a:bodyPr>
            <a:lstStyle/>
            <a:p>
              <a:pPr algn="just">
                <a:tabLst>
                  <a:tab pos="2610485" algn="l"/>
                </a:tabLst>
              </a:pPr>
              <a:r>
                <a:rPr lang="zh-CN" altLang="en-US" sz="2800" b="1" dirty="0">
                  <a:solidFill>
                    <a:srgbClr val="4BACC6">
                      <a:lumMod val="75000"/>
                    </a:srgbClr>
                  </a:solidFill>
                  <a:latin typeface="微软雅黑" pitchFamily="34" charset="-122"/>
                  <a:ea typeface="微软雅黑" pitchFamily="34" charset="-122"/>
                </a:rPr>
                <a:t>正误判断</a:t>
              </a:r>
            </a:p>
          </p:txBody>
        </p:sp>
        <p:pic>
          <p:nvPicPr>
            <p:cNvPr id="12" name="图片 11"/>
            <p:cNvPicPr>
              <a:picLocks noChangeAspect="1"/>
            </p:cNvPicPr>
            <p:nvPr/>
          </p:nvPicPr>
          <p:blipFill>
            <a:blip r:embed="rId2"/>
            <a:stretch>
              <a:fillRect/>
            </a:stretch>
          </p:blipFill>
          <p:spPr>
            <a:xfrm flipV="1">
              <a:off x="543707" y="477466"/>
              <a:ext cx="362413" cy="576064"/>
            </a:xfrm>
            <a:prstGeom prst="rect">
              <a:avLst/>
            </a:prstGeom>
          </p:spPr>
        </p:pic>
      </p:grpSp>
      <p:sp>
        <p:nvSpPr>
          <p:cNvPr id="7" name="矩形 6"/>
          <p:cNvSpPr/>
          <p:nvPr/>
        </p:nvSpPr>
        <p:spPr>
          <a:xfrm>
            <a:off x="3483868" y="1953892"/>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9" name="矩形 8"/>
          <p:cNvSpPr/>
          <p:nvPr/>
        </p:nvSpPr>
        <p:spPr>
          <a:xfrm>
            <a:off x="8751718" y="3887966"/>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3" name="矩形 12"/>
          <p:cNvSpPr/>
          <p:nvPr/>
        </p:nvSpPr>
        <p:spPr>
          <a:xfrm>
            <a:off x="8151267" y="4522752"/>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pic>
        <p:nvPicPr>
          <p:cNvPr id="12083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9865" y="3450367"/>
            <a:ext cx="2062188" cy="99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014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45936" y="1686501"/>
            <a:ext cx="10521878"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能从宏观和微观的角度理解有机化合物分子中碳原子的成键特点</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学会用结构式、结构简式与键线式等方法表示有机物的结构，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能</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从</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共价键的角度分析结构特征，能通过有机物分子结构模型</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建立</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对</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有机物分子结构的直观认识。</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TextBox 8"/>
          <p:cNvSpPr txBox="1"/>
          <p:nvPr/>
        </p:nvSpPr>
        <p:spPr>
          <a:xfrm>
            <a:off x="1127448" y="509404"/>
            <a:ext cx="3023542" cy="400110"/>
          </a:xfrm>
          <a:prstGeom prst="rect">
            <a:avLst/>
          </a:prstGeom>
          <a:noFill/>
        </p:spPr>
        <p:txBody>
          <a:bodyPr wrap="square" lIns="0" tIns="0" rIns="0" bIns="0" rtlCol="0" anchor="ctr">
            <a:spAutoFit/>
          </a:bodyPr>
          <a:lstStyle/>
          <a:p>
            <a:r>
              <a:rPr lang="zh-CN" altLang="zh-CN" sz="2600" b="1" dirty="0">
                <a:solidFill>
                  <a:schemeClr val="bg1">
                    <a:lumMod val="65000"/>
                  </a:schemeClr>
                </a:solidFill>
                <a:latin typeface="Arial" panose="020B0604020202020204" pitchFamily="34" charset="0"/>
                <a:ea typeface="微软雅黑" panose="020B0503020204020204" pitchFamily="34" charset="-122"/>
              </a:rPr>
              <a:t>核心素养发展目标</a:t>
            </a:r>
            <a:endParaRPr lang="zh-CN" altLang="en-US" sz="2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线连接符 6">
            <a:extLst>
              <a:ext uri="{FF2B5EF4-FFF2-40B4-BE49-F238E27FC236}">
                <a16:creationId xmlns="" xmlns:a16="http://schemas.microsoft.com/office/drawing/2014/main" id="{23CDD015-0D94-184A-9537-41956AF21B57}"/>
              </a:ext>
            </a:extLst>
          </p:cNvPr>
          <p:cNvCxnSpPr/>
          <p:nvPr/>
        </p:nvCxnSpPr>
        <p:spPr>
          <a:xfrm flipV="1">
            <a:off x="0" y="698572"/>
            <a:ext cx="939181" cy="1018"/>
          </a:xfrm>
          <a:prstGeom prst="line">
            <a:avLst/>
          </a:prstGeom>
          <a:ln>
            <a:solidFill>
              <a:schemeClr val="accent5">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6953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89206" y="1260223"/>
            <a:ext cx="11412000" cy="2677656"/>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醛基的结构式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结构简式可写为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—CHO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—COH(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某有机物的键线式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其分子式为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正丙醇的结构简式为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OH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，可进一步简写为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7</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OH(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10118129" y="1314728"/>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9" name="矩形 8"/>
          <p:cNvSpPr/>
          <p:nvPr/>
        </p:nvSpPr>
        <p:spPr>
          <a:xfrm>
            <a:off x="8067982" y="2599051"/>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6" name="矩形 15"/>
          <p:cNvSpPr/>
          <p:nvPr/>
        </p:nvSpPr>
        <p:spPr>
          <a:xfrm>
            <a:off x="10684668" y="3262973"/>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pic>
        <p:nvPicPr>
          <p:cNvPr id="121858"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30910" y="938089"/>
            <a:ext cx="1099152" cy="92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59"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7833" y="2162089"/>
            <a:ext cx="690798" cy="100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567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89206" y="1072580"/>
            <a:ext cx="11412000" cy="2893100"/>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按要求填空。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写出下列物质的结构简式和键线式。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endParaRPr>
          </a:p>
          <a:p>
            <a:pPr algn="just">
              <a:lnSpc>
                <a:spcPct val="200000"/>
              </a:lnSpc>
              <a:spcAft>
                <a:spcPts val="0"/>
              </a:spcAf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丙酸：</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 name="组合 1"/>
          <p:cNvGrpSpPr/>
          <p:nvPr/>
        </p:nvGrpSpPr>
        <p:grpSpPr>
          <a:xfrm>
            <a:off x="524657" y="380105"/>
            <a:ext cx="1926638" cy="576064"/>
            <a:chOff x="543707" y="477466"/>
            <a:chExt cx="1926638" cy="576064"/>
          </a:xfrm>
        </p:grpSpPr>
        <p:sp>
          <p:nvSpPr>
            <p:cNvPr id="10" name="TextBox 4"/>
            <p:cNvSpPr txBox="1"/>
            <p:nvPr/>
          </p:nvSpPr>
          <p:spPr>
            <a:xfrm>
              <a:off x="850888" y="479582"/>
              <a:ext cx="1619457" cy="523220"/>
            </a:xfrm>
            <a:prstGeom prst="rect">
              <a:avLst/>
            </a:prstGeom>
            <a:noFill/>
          </p:spPr>
          <p:txBody>
            <a:bodyPr wrap="square" rtlCol="0">
              <a:spAutoFit/>
            </a:bodyPr>
            <a:lstStyle/>
            <a:p>
              <a:pPr algn="just">
                <a:tabLst>
                  <a:tab pos="2610485" algn="l"/>
                </a:tabLst>
              </a:pPr>
              <a:r>
                <a:rPr lang="zh-CN" altLang="en-US" sz="2800" b="1" dirty="0" smtClean="0">
                  <a:solidFill>
                    <a:schemeClr val="accent5">
                      <a:lumMod val="75000"/>
                    </a:schemeClr>
                  </a:solidFill>
                  <a:latin typeface="微软雅黑" pitchFamily="34" charset="-122"/>
                  <a:ea typeface="微软雅黑" pitchFamily="34" charset="-122"/>
                </a:rPr>
                <a:t>应用体验</a:t>
              </a:r>
              <a:endParaRPr lang="zh-CN" altLang="en-US" sz="2800" b="1" dirty="0">
                <a:solidFill>
                  <a:schemeClr val="accent5">
                    <a:lumMod val="75000"/>
                  </a:schemeClr>
                </a:solidFill>
                <a:latin typeface="微软雅黑" pitchFamily="34" charset="-122"/>
                <a:ea typeface="微软雅黑" pitchFamily="34" charset="-122"/>
              </a:endParaRPr>
            </a:p>
          </p:txBody>
        </p:sp>
        <p:pic>
          <p:nvPicPr>
            <p:cNvPr id="12" name="图片 11"/>
            <p:cNvPicPr>
              <a:picLocks noChangeAspect="1"/>
            </p:cNvPicPr>
            <p:nvPr/>
          </p:nvPicPr>
          <p:blipFill>
            <a:blip r:embed="rId2"/>
            <a:stretch>
              <a:fillRect/>
            </a:stretch>
          </p:blipFill>
          <p:spPr>
            <a:xfrm flipV="1">
              <a:off x="543707" y="477466"/>
              <a:ext cx="362413" cy="576064"/>
            </a:xfrm>
            <a:prstGeom prst="rect">
              <a:avLst/>
            </a:prstGeom>
          </p:spPr>
        </p:pic>
      </p:grpSp>
      <p:sp>
        <p:nvSpPr>
          <p:cNvPr id="5" name="矩形 4"/>
          <p:cNvSpPr/>
          <p:nvPr/>
        </p:nvSpPr>
        <p:spPr>
          <a:xfrm>
            <a:off x="389206" y="4574604"/>
            <a:ext cx="11538648" cy="738664"/>
          </a:xfrm>
          <a:prstGeom prst="rect">
            <a:avLst/>
          </a:prstGeom>
        </p:spPr>
        <p:txBody>
          <a:bodyPr wrap="square">
            <a:spAutoFit/>
          </a:bodyPr>
          <a:lstStyle/>
          <a:p>
            <a:pPr algn="just">
              <a:lnSpc>
                <a:spcPct val="150000"/>
              </a:lnSpc>
              <a:spcAft>
                <a:spcPts val="0"/>
              </a:spcAf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②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0549" name="Picture 13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1105" y="4199630"/>
            <a:ext cx="3387479" cy="153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1918742" y="3193566"/>
            <a:ext cx="2440092" cy="528452"/>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3</a:t>
            </a:r>
            <a:r>
              <a:rPr lang="en-US" altLang="zh-CN" sz="2800" kern="100" dirty="0">
                <a:solidFill>
                  <a:srgbClr val="C00000"/>
                </a:solidFill>
                <a:latin typeface="Times New Roman" panose="02020603050405020304" pitchFamily="18" charset="0"/>
                <a:ea typeface="方正中等线简体" panose="03000509000000000000" pitchFamily="65" charset="-122"/>
              </a:rPr>
              <a:t>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2</a:t>
            </a:r>
            <a:r>
              <a:rPr lang="en-US" altLang="zh-CN" sz="2800" kern="100" dirty="0">
                <a:solidFill>
                  <a:srgbClr val="C00000"/>
                </a:solidFill>
                <a:latin typeface="Times New Roman" panose="02020603050405020304" pitchFamily="18" charset="0"/>
                <a:ea typeface="方正中等线简体" panose="03000509000000000000" pitchFamily="65" charset="-122"/>
              </a:rPr>
              <a:t>COOH</a:t>
            </a:r>
            <a:endParaRPr lang="zh-CN" altLang="en-US" dirty="0"/>
          </a:p>
        </p:txBody>
      </p:sp>
      <p:pic>
        <p:nvPicPr>
          <p:cNvPr id="60550" name="Picture 134"/>
          <p:cNvPicPr>
            <a:picLocks noChangeAspect="1" noChangeArrowheads="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90120" y="2550615"/>
            <a:ext cx="1259091" cy="116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736579" y="4625305"/>
            <a:ext cx="2799164"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3</a:t>
            </a:r>
            <a:r>
              <a:rPr lang="en-US" altLang="zh-CN" sz="2800" kern="100" dirty="0">
                <a:solidFill>
                  <a:srgbClr val="C00000"/>
                </a:solidFill>
                <a:latin typeface="Times New Roman" panose="02020603050405020304" pitchFamily="18" charset="0"/>
                <a:ea typeface="方正中等线简体" panose="03000509000000000000" pitchFamily="65" charset="-122"/>
              </a:rPr>
              <a:t>COOCH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2</a:t>
            </a:r>
            <a:r>
              <a:rPr lang="en-US" altLang="zh-CN" sz="2800" kern="100" dirty="0">
                <a:solidFill>
                  <a:srgbClr val="C00000"/>
                </a:solidFill>
                <a:latin typeface="Times New Roman" panose="02020603050405020304" pitchFamily="18" charset="0"/>
                <a:ea typeface="方正中等线简体" panose="03000509000000000000" pitchFamily="65" charset="-122"/>
              </a:rPr>
              <a:t>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3</a:t>
            </a:r>
            <a:endParaRPr lang="zh-CN" altLang="en-US" dirty="0"/>
          </a:p>
        </p:txBody>
      </p:sp>
      <p:pic>
        <p:nvPicPr>
          <p:cNvPr id="60551" name="Picture 135"/>
          <p:cNvPicPr>
            <a:picLocks noChangeAspect="1" noChangeArrowheads="1"/>
          </p:cNvPicPr>
          <p:nvPr/>
        </p:nvPicPr>
        <p:blipFill>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17440" y="4037186"/>
            <a:ext cx="1126723" cy="109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366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60550"/>
                                        </p:tgtEl>
                                        <p:attrNameLst>
                                          <p:attrName>style.visibility</p:attrName>
                                        </p:attrNameLst>
                                      </p:cBhvr>
                                      <p:to>
                                        <p:strVal val="visible"/>
                                      </p:to>
                                    </p:set>
                                    <p:animEffect transition="in" filter="blinds(horizontal)">
                                      <p:cBhvr>
                                        <p:cTn id="10" dur="500"/>
                                        <p:tgtEl>
                                          <p:spTgt spid="6055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60551"/>
                                        </p:tgtEl>
                                        <p:attrNameLst>
                                          <p:attrName>style.visibility</p:attrName>
                                        </p:attrNameLst>
                                      </p:cBhvr>
                                      <p:to>
                                        <p:strVal val="visible"/>
                                      </p:to>
                                    </p:set>
                                    <p:animEffect transition="in" filter="blinds(horizontal)">
                                      <p:cBhvr>
                                        <p:cTn id="18" dur="500"/>
                                        <p:tgtEl>
                                          <p:spTgt spid="60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1703" y="1150091"/>
            <a:ext cx="2965271" cy="22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21981" y="2177208"/>
            <a:ext cx="11146451" cy="738664"/>
          </a:xfrm>
          <a:prstGeom prst="rect">
            <a:avLst/>
          </a:prstGeom>
        </p:spPr>
        <p:txBody>
          <a:bodyPr wrap="square">
            <a:spAutoFit/>
          </a:bodyPr>
          <a:lstStyle/>
          <a:p>
            <a:pPr algn="just">
              <a:lnSpc>
                <a:spcPct val="150000"/>
              </a:lnSpc>
              <a:spcAft>
                <a:spcPts val="0"/>
              </a:spcAf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③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22883" name="Picture 3"/>
          <p:cNvPicPr>
            <a:picLocks noChangeAspect="1" noChangeArrowheads="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1030" y="1721885"/>
            <a:ext cx="2777487" cy="102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4" name="Picture 4"/>
          <p:cNvPicPr>
            <a:picLocks noChangeAspect="1" noChangeArrowheads="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08540" y="1926278"/>
            <a:ext cx="1085541" cy="86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330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883"/>
                                        </p:tgtEl>
                                        <p:attrNameLst>
                                          <p:attrName>style.visibility</p:attrName>
                                        </p:attrNameLst>
                                      </p:cBhvr>
                                      <p:to>
                                        <p:strVal val="visible"/>
                                      </p:to>
                                    </p:set>
                                    <p:animEffect transition="in" filter="blinds(horizontal)">
                                      <p:cBhvr>
                                        <p:cTn id="7" dur="500"/>
                                        <p:tgtEl>
                                          <p:spTgt spid="122883"/>
                                        </p:tgtEl>
                                      </p:cBhvr>
                                    </p:animEffect>
                                  </p:childTnLst>
                                </p:cTn>
                              </p:par>
                              <p:par>
                                <p:cTn id="8" presetID="3" presetClass="entr" presetSubtype="10" fill="hold" nodeType="withEffect">
                                  <p:stCondLst>
                                    <p:cond delay="0"/>
                                  </p:stCondLst>
                                  <p:childTnLst>
                                    <p:set>
                                      <p:cBhvr>
                                        <p:cTn id="9" dur="1" fill="hold">
                                          <p:stCondLst>
                                            <p:cond delay="0"/>
                                          </p:stCondLst>
                                        </p:cTn>
                                        <p:tgtEl>
                                          <p:spTgt spid="122884"/>
                                        </p:tgtEl>
                                        <p:attrNameLst>
                                          <p:attrName>style.visibility</p:attrName>
                                        </p:attrNameLst>
                                      </p:cBhvr>
                                      <p:to>
                                        <p:strVal val="visible"/>
                                      </p:to>
                                    </p:set>
                                    <p:animEffect transition="in" filter="blinds(horizontal)">
                                      <p:cBhvr>
                                        <p:cTn id="10" dur="500"/>
                                        <p:tgtEl>
                                          <p:spTgt spid="122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1981" y="909514"/>
            <a:ext cx="11146451"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由键线式写出下列物质的分子式和结构简式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521981" y="2446071"/>
            <a:ext cx="10397761" cy="738664"/>
          </a:xfrm>
          <a:prstGeom prst="rect">
            <a:avLst/>
          </a:prstGeom>
        </p:spPr>
        <p:txBody>
          <a:bodyPr wrap="square">
            <a:spAutoFit/>
          </a:bodyPr>
          <a:lstStyle/>
          <a:p>
            <a:pPr algn="just">
              <a:lnSpc>
                <a:spcPct val="150000"/>
              </a:lnSpc>
              <a:spcAft>
                <a:spcPts val="0"/>
              </a:spcAf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①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521981" y="4000249"/>
            <a:ext cx="10397761" cy="664477"/>
          </a:xfrm>
          <a:prstGeom prst="rect">
            <a:avLst/>
          </a:prstGeom>
        </p:spPr>
        <p:txBody>
          <a:bodyPr wrap="square">
            <a:spAutoFit/>
          </a:bodyPr>
          <a:lstStyle/>
          <a:p>
            <a:pPr algn="just">
              <a:lnSpc>
                <a:spcPct val="150000"/>
              </a:lnSpc>
              <a:spcAft>
                <a:spcPts val="0"/>
              </a:spcAf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②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23908"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6071" y="2082112"/>
            <a:ext cx="752139" cy="94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6071" y="3417869"/>
            <a:ext cx="1766129" cy="115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2282300" y="2486892"/>
            <a:ext cx="1183337"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C</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4</a:t>
            </a:r>
            <a:r>
              <a:rPr lang="en-US" altLang="zh-CN" sz="2800" kern="100" dirty="0">
                <a:solidFill>
                  <a:srgbClr val="C00000"/>
                </a:solidFill>
                <a:latin typeface="Times New Roman" panose="02020603050405020304" pitchFamily="18" charset="0"/>
                <a:ea typeface="方正中等线简体" panose="03000509000000000000" pitchFamily="65" charset="-122"/>
              </a:rPr>
              <a:t>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8</a:t>
            </a:r>
            <a:r>
              <a:rPr lang="en-US" altLang="zh-CN" sz="2800" kern="100" dirty="0">
                <a:solidFill>
                  <a:srgbClr val="C00000"/>
                </a:solidFill>
                <a:latin typeface="Times New Roman" panose="02020603050405020304" pitchFamily="18" charset="0"/>
                <a:ea typeface="方正中等线简体" panose="03000509000000000000" pitchFamily="65" charset="-122"/>
              </a:rPr>
              <a:t>O</a:t>
            </a:r>
            <a:endParaRPr lang="zh-CN" altLang="en-US" dirty="0"/>
          </a:p>
        </p:txBody>
      </p:sp>
      <p:pic>
        <p:nvPicPr>
          <p:cNvPr id="123910" name="Picture 6"/>
          <p:cNvPicPr>
            <a:picLocks noChangeAspect="1" noChangeArrowheads="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1470" y="1898576"/>
            <a:ext cx="2317068" cy="1096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3305944" y="4056302"/>
            <a:ext cx="130356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C</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6</a:t>
            </a:r>
            <a:r>
              <a:rPr lang="en-US" altLang="zh-CN" sz="2800" kern="100" dirty="0">
                <a:solidFill>
                  <a:srgbClr val="C00000"/>
                </a:solidFill>
                <a:latin typeface="Times New Roman" panose="02020603050405020304" pitchFamily="18" charset="0"/>
                <a:ea typeface="方正中等线简体" panose="03000509000000000000" pitchFamily="65" charset="-122"/>
              </a:rPr>
              <a:t>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8</a:t>
            </a:r>
            <a:r>
              <a:rPr lang="en-US" altLang="zh-CN" sz="2800" kern="100" dirty="0">
                <a:solidFill>
                  <a:srgbClr val="C00000"/>
                </a:solidFill>
                <a:latin typeface="Times New Roman" panose="02020603050405020304" pitchFamily="18" charset="0"/>
                <a:ea typeface="方正中等线简体" panose="03000509000000000000" pitchFamily="65" charset="-122"/>
              </a:rPr>
              <a:t>O</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2</a:t>
            </a:r>
            <a:endParaRPr lang="zh-CN" altLang="en-US" dirty="0"/>
          </a:p>
        </p:txBody>
      </p:sp>
      <p:sp>
        <p:nvSpPr>
          <p:cNvPr id="10" name="矩形 9"/>
          <p:cNvSpPr/>
          <p:nvPr/>
        </p:nvSpPr>
        <p:spPr>
          <a:xfrm>
            <a:off x="5068044" y="3893816"/>
            <a:ext cx="3895618" cy="738664"/>
          </a:xfrm>
          <a:prstGeom prst="rect">
            <a:avLst/>
          </a:prstGeom>
        </p:spPr>
        <p:txBody>
          <a:bodyPr wrap="none">
            <a:spAutoFit/>
          </a:bodyPr>
          <a:lstStyle/>
          <a:p>
            <a:pPr algn="just">
              <a:lnSpc>
                <a:spcPct val="150000"/>
              </a:lnSpc>
              <a:spcAft>
                <a:spcPts val="0"/>
              </a:spcAft>
            </a:pP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COOCH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731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23910"/>
                                        </p:tgtEl>
                                        <p:attrNameLst>
                                          <p:attrName>style.visibility</p:attrName>
                                        </p:attrNameLst>
                                      </p:cBhvr>
                                      <p:to>
                                        <p:strVal val="visible"/>
                                      </p:to>
                                    </p:set>
                                    <p:animEffect transition="in" filter="blinds(horizontal)">
                                      <p:cBhvr>
                                        <p:cTn id="10" dur="500"/>
                                        <p:tgtEl>
                                          <p:spTgt spid="1239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1981" y="1726784"/>
            <a:ext cx="10397761" cy="738664"/>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521981" y="4369814"/>
            <a:ext cx="10397761" cy="738664"/>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2584976" y="1786655"/>
            <a:ext cx="1402948"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C</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4</a:t>
            </a:r>
            <a:r>
              <a:rPr lang="en-US" altLang="zh-CN" sz="2800" kern="100" dirty="0">
                <a:solidFill>
                  <a:srgbClr val="C00000"/>
                </a:solidFill>
                <a:latin typeface="Times New Roman" panose="02020603050405020304" pitchFamily="18" charset="0"/>
                <a:ea typeface="方正中等线简体" panose="03000509000000000000" pitchFamily="65" charset="-122"/>
              </a:rPr>
              <a:t>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6</a:t>
            </a:r>
            <a:r>
              <a:rPr lang="en-US" altLang="zh-CN" sz="2800" kern="100" dirty="0">
                <a:solidFill>
                  <a:srgbClr val="C00000"/>
                </a:solidFill>
                <a:latin typeface="Times New Roman" panose="02020603050405020304" pitchFamily="18" charset="0"/>
                <a:ea typeface="方正中等线简体" panose="03000509000000000000" pitchFamily="65" charset="-122"/>
              </a:rPr>
              <a:t>Br</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2</a:t>
            </a:r>
            <a:endParaRPr lang="zh-CN" altLang="en-US" dirty="0"/>
          </a:p>
        </p:txBody>
      </p:sp>
      <p:sp>
        <p:nvSpPr>
          <p:cNvPr id="8" name="矩形 7"/>
          <p:cNvSpPr/>
          <p:nvPr/>
        </p:nvSpPr>
        <p:spPr>
          <a:xfrm>
            <a:off x="2993529" y="4425867"/>
            <a:ext cx="130356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C</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8</a:t>
            </a:r>
            <a:r>
              <a:rPr lang="en-US" altLang="zh-CN" sz="2800" kern="100" dirty="0">
                <a:solidFill>
                  <a:srgbClr val="C00000"/>
                </a:solidFill>
                <a:latin typeface="Times New Roman" panose="02020603050405020304" pitchFamily="18" charset="0"/>
                <a:ea typeface="方正中等线简体" panose="03000509000000000000" pitchFamily="65" charset="-122"/>
              </a:rPr>
              <a:t>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8</a:t>
            </a:r>
            <a:r>
              <a:rPr lang="en-US" altLang="zh-CN" sz="2800" kern="100" dirty="0">
                <a:solidFill>
                  <a:srgbClr val="C00000"/>
                </a:solidFill>
                <a:latin typeface="Times New Roman" panose="02020603050405020304" pitchFamily="18" charset="0"/>
                <a:ea typeface="方正中等线简体" panose="03000509000000000000" pitchFamily="65" charset="-122"/>
              </a:rPr>
              <a:t>O</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3</a:t>
            </a:r>
            <a:endParaRPr lang="zh-CN" altLang="en-US" dirty="0"/>
          </a:p>
        </p:txBody>
      </p:sp>
      <p:pic>
        <p:nvPicPr>
          <p:cNvPr id="12493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3838" y="1332037"/>
            <a:ext cx="1075334" cy="154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1"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3838" y="3842792"/>
            <a:ext cx="1497297" cy="155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333994" y="1630387"/>
            <a:ext cx="3520836" cy="738664"/>
          </a:xfrm>
          <a:prstGeom prst="rect">
            <a:avLst/>
          </a:prstGeom>
        </p:spPr>
        <p:txBody>
          <a:bodyPr wrap="none">
            <a:spAutoFit/>
          </a:bodyPr>
          <a:lstStyle/>
          <a:p>
            <a:pPr algn="just">
              <a:lnSpc>
                <a:spcPct val="150000"/>
              </a:lnSpc>
              <a:spcAft>
                <a:spcPts val="0"/>
              </a:spcAft>
            </a:pP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BrCH</a:t>
            </a:r>
            <a:r>
              <a:rPr lang="en-US" altLang="zh-CN" sz="2800" kern="100" spc="-8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CHCH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Br</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24932" name="Picture 4"/>
          <p:cNvPicPr>
            <a:picLocks noChangeAspect="1" noChangeArrowheads="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20295" y="2848942"/>
            <a:ext cx="2662113" cy="209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返回">
            <a:hlinkClick r:id="rId5" action="ppaction://hlinksldjump"/>
            <a:extLst>
              <a:ext uri="{FF2B5EF4-FFF2-40B4-BE49-F238E27FC236}">
                <a16:creationId xmlns:a16="http://schemas.microsoft.com/office/drawing/2014/main" xmlns="" id="{7DF0F6FD-6596-D84C-87E3-557138758E03}"/>
              </a:ext>
            </a:extLst>
          </p:cNvPr>
          <p:cNvSpPr/>
          <p:nvPr/>
        </p:nvSpPr>
        <p:spPr>
          <a:xfrm>
            <a:off x="11181294" y="6381096"/>
            <a:ext cx="846000" cy="345600"/>
          </a:xfrm>
          <a:prstGeom prst="round2DiagRect">
            <a:avLst/>
          </a:prstGeom>
          <a:gradFill>
            <a:gsLst>
              <a:gs pos="0">
                <a:schemeClr val="accent5">
                  <a:lumMod val="50000"/>
                </a:schemeClr>
              </a:gs>
              <a:gs pos="100000">
                <a:schemeClr val="accent5">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rPr>
              <a:t>返回</a:t>
            </a:r>
          </a:p>
        </p:txBody>
      </p:sp>
    </p:spTree>
    <p:extLst>
      <p:ext uri="{BB962C8B-B14F-4D97-AF65-F5344CB8AC3E}">
        <p14:creationId xmlns:p14="http://schemas.microsoft.com/office/powerpoint/2010/main" val="250233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124932"/>
                                        </p:tgtEl>
                                        <p:attrNameLst>
                                          <p:attrName>style.visibility</p:attrName>
                                        </p:attrNameLst>
                                      </p:cBhvr>
                                      <p:to>
                                        <p:strVal val="visible"/>
                                      </p:to>
                                    </p:set>
                                    <p:animEffect transition="in" filter="blinds(horizontal)">
                                      <p:cBhvr>
                                        <p:cTn id="18"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1989634"/>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0" y="204801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2106386"/>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2164762"/>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2223138"/>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0" y="2281514"/>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233989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2398266"/>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0" y="2456642"/>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2515018"/>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2573394"/>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0" y="2690146"/>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0" y="2806898"/>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0" y="2865274"/>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0" y="2982026"/>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0" y="3098778"/>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0" y="3157154"/>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0" y="3273906"/>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0" y="3390658"/>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0" y="350741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0" y="3565777"/>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0" y="263177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0" y="2748522"/>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0" y="292365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0" y="3040402"/>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0" y="321553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0" y="3332282"/>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0" y="3449034"/>
            <a:ext cx="2134766"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任意多边形 40"/>
          <p:cNvSpPr/>
          <p:nvPr/>
        </p:nvSpPr>
        <p:spPr>
          <a:xfrm flipH="1" flipV="1">
            <a:off x="1105595" y="1989634"/>
            <a:ext cx="11084818" cy="1584176"/>
          </a:xfrm>
          <a:custGeom>
            <a:avLst/>
            <a:gdLst>
              <a:gd name="connsiteX0" fmla="*/ 7808636 w 8543479"/>
              <a:gd name="connsiteY0" fmla="*/ 1584176 h 1584176"/>
              <a:gd name="connsiteX1" fmla="*/ 0 w 8543479"/>
              <a:gd name="connsiteY1" fmla="*/ 1562078 h 1584176"/>
              <a:gd name="connsiteX2" fmla="*/ 0 w 8543479"/>
              <a:gd name="connsiteY2" fmla="*/ 0 h 1584176"/>
              <a:gd name="connsiteX3" fmla="*/ 8543479 w 8543479"/>
              <a:gd name="connsiteY3" fmla="*/ 0 h 1584176"/>
            </a:gdLst>
            <a:ahLst/>
            <a:cxnLst>
              <a:cxn ang="0">
                <a:pos x="connsiteX0" y="connsiteY0"/>
              </a:cxn>
              <a:cxn ang="0">
                <a:pos x="connsiteX1" y="connsiteY1"/>
              </a:cxn>
              <a:cxn ang="0">
                <a:pos x="connsiteX2" y="connsiteY2"/>
              </a:cxn>
              <a:cxn ang="0">
                <a:pos x="connsiteX3" y="connsiteY3"/>
              </a:cxn>
            </a:cxnLst>
            <a:rect l="l" t="t" r="r" b="b"/>
            <a:pathLst>
              <a:path w="8543479" h="1584176">
                <a:moveTo>
                  <a:pt x="7808636" y="1584176"/>
                </a:moveTo>
                <a:lnTo>
                  <a:pt x="0" y="1562078"/>
                </a:lnTo>
                <a:lnTo>
                  <a:pt x="0" y="0"/>
                </a:lnTo>
                <a:lnTo>
                  <a:pt x="8543479"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2" name="文本框 41"/>
          <p:cNvSpPr txBox="1"/>
          <p:nvPr/>
        </p:nvSpPr>
        <p:spPr>
          <a:xfrm>
            <a:off x="1471008" y="2375075"/>
            <a:ext cx="9248396" cy="861774"/>
          </a:xfrm>
          <a:prstGeom prst="rect">
            <a:avLst/>
          </a:prstGeom>
          <a:noFill/>
        </p:spPr>
        <p:txBody>
          <a:bodyPr wrap="square" rtlCol="0">
            <a:spAutoFit/>
          </a:bodyPr>
          <a:lstStyle/>
          <a:p>
            <a:pPr algn="ctr"/>
            <a:r>
              <a:rPr lang="zh-CN" altLang="zh-CN" sz="4800" b="1" kern="1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随堂演练　知识落实</a:t>
            </a:r>
            <a:endParaRPr lang="en-US" altLang="zh-CN" sz="4800" b="1" kern="1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229195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89206" y="477466"/>
            <a:ext cx="11412000" cy="69523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从成键情况看，下列结构中不合理的是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21"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24"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smtClean="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389206" y="1667112"/>
            <a:ext cx="6714112"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矩形 14"/>
          <p:cNvSpPr/>
          <p:nvPr/>
        </p:nvSpPr>
        <p:spPr>
          <a:xfrm>
            <a:off x="389206" y="3329801"/>
            <a:ext cx="6714112"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25954"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722" y="1356379"/>
            <a:ext cx="1890358" cy="133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5" name="Picture 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4463" y="1360030"/>
            <a:ext cx="2063548" cy="128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6" name="Picture 4"/>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722" y="2980576"/>
            <a:ext cx="1852505" cy="15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5"/>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4463" y="3078697"/>
            <a:ext cx="2140593" cy="136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9"/>
          <p:cNvSpPr txBox="1"/>
          <p:nvPr/>
        </p:nvSpPr>
        <p:spPr>
          <a:xfrm>
            <a:off x="3862958" y="168633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6" name="矩形 15"/>
          <p:cNvSpPr/>
          <p:nvPr/>
        </p:nvSpPr>
        <p:spPr>
          <a:xfrm>
            <a:off x="389206" y="4797716"/>
            <a:ext cx="11412000" cy="133393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Si</a:t>
            </a:r>
            <a:r>
              <a:rPr lang="zh-CN" altLang="zh-CN" sz="2800" kern="100" dirty="0">
                <a:latin typeface="Times New Roman" panose="02020603050405020304" pitchFamily="18" charset="0"/>
                <a:cs typeface="Times New Roman" panose="02020603050405020304" pitchFamily="18" charset="0"/>
              </a:rPr>
              <a:t>能形成</a:t>
            </a:r>
            <a:r>
              <a:rPr lang="en-US" altLang="zh-CN" sz="2800" kern="100" dirty="0">
                <a:latin typeface="Times New Roman" panose="02020603050405020304" pitchFamily="18" charset="0"/>
                <a:cs typeface="Courier New" panose="02070309020205020404" pitchFamily="49" charset="0"/>
              </a:rPr>
              <a:t>4</a:t>
            </a:r>
            <a:r>
              <a:rPr lang="zh-CN" altLang="zh-CN" sz="2800" kern="100" dirty="0">
                <a:latin typeface="Times New Roman" panose="02020603050405020304" pitchFamily="18" charset="0"/>
                <a:cs typeface="Times New Roman" panose="02020603050405020304" pitchFamily="18" charset="0"/>
              </a:rPr>
              <a:t>个共价键，</a:t>
            </a:r>
            <a:r>
              <a:rPr lang="en-US" altLang="zh-CN" sz="2800" kern="100" dirty="0">
                <a:latin typeface="Times New Roman" panose="02020603050405020304" pitchFamily="18" charset="0"/>
                <a:cs typeface="Courier New" panose="02070309020205020404" pitchFamily="49" charset="0"/>
              </a:rPr>
              <a:t>N</a:t>
            </a:r>
            <a:r>
              <a:rPr lang="zh-CN" altLang="zh-CN" sz="2800" kern="100" dirty="0">
                <a:latin typeface="Times New Roman" panose="02020603050405020304" pitchFamily="18" charset="0"/>
                <a:cs typeface="Times New Roman" panose="02020603050405020304" pitchFamily="18" charset="0"/>
              </a:rPr>
              <a:t>能形成</a:t>
            </a:r>
            <a:r>
              <a:rPr lang="en-US" altLang="zh-CN" sz="2800" kern="100" dirty="0">
                <a:latin typeface="Times New Roman" panose="02020603050405020304" pitchFamily="18" charset="0"/>
                <a:cs typeface="Courier New" panose="02070309020205020404" pitchFamily="49" charset="0"/>
              </a:rPr>
              <a:t>3</a:t>
            </a:r>
            <a:r>
              <a:rPr lang="zh-CN" altLang="zh-CN" sz="2800" kern="100" dirty="0">
                <a:latin typeface="Times New Roman" panose="02020603050405020304" pitchFamily="18" charset="0"/>
                <a:cs typeface="Times New Roman" panose="02020603050405020304" pitchFamily="18" charset="0"/>
              </a:rPr>
              <a:t>个共价键，而</a:t>
            </a:r>
            <a:r>
              <a:rPr lang="en-US" altLang="zh-CN" sz="2800" kern="100" dirty="0">
                <a:latin typeface="Times New Roman" panose="02020603050405020304" pitchFamily="18" charset="0"/>
                <a:cs typeface="Courier New" panose="02070309020205020404" pitchFamily="49" charset="0"/>
              </a:rPr>
              <a:t>O</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S</a:t>
            </a:r>
            <a:r>
              <a:rPr lang="zh-CN" altLang="zh-CN" sz="2800" kern="100" dirty="0">
                <a:latin typeface="Times New Roman" panose="02020603050405020304" pitchFamily="18" charset="0"/>
                <a:cs typeface="Times New Roman" panose="02020603050405020304" pitchFamily="18" charset="0"/>
              </a:rPr>
              <a:t>能形成</a:t>
            </a:r>
            <a:r>
              <a:rPr lang="en-US" altLang="zh-CN" sz="2800" kern="100" dirty="0">
                <a:latin typeface="Times New Roman" panose="02020603050405020304" pitchFamily="18" charset="0"/>
                <a:cs typeface="Courier New" panose="02070309020205020404" pitchFamily="49" charset="0"/>
              </a:rPr>
              <a:t>2</a:t>
            </a:r>
            <a:r>
              <a:rPr lang="zh-CN" altLang="zh-CN" sz="2800" kern="100" dirty="0">
                <a:latin typeface="Times New Roman" panose="02020603050405020304" pitchFamily="18" charset="0"/>
                <a:cs typeface="Times New Roman" panose="02020603050405020304" pitchFamily="18" charset="0"/>
              </a:rPr>
              <a:t>个共价键，可以看出</a:t>
            </a:r>
            <a:r>
              <a:rPr lang="en-US" altLang="zh-CN" sz="2800" kern="100" dirty="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物质中</a:t>
            </a:r>
            <a:r>
              <a:rPr lang="en-US" altLang="zh-CN" sz="2800" kern="100" dirty="0">
                <a:latin typeface="Times New Roman" panose="02020603050405020304" pitchFamily="18" charset="0"/>
                <a:cs typeface="Courier New" panose="02070309020205020404" pitchFamily="49" charset="0"/>
              </a:rPr>
              <a:t>Si</a:t>
            </a:r>
            <a:r>
              <a:rPr lang="zh-CN" altLang="zh-CN" sz="2800" kern="100" dirty="0">
                <a:latin typeface="Times New Roman" panose="02020603050405020304" pitchFamily="18" charset="0"/>
                <a:cs typeface="Times New Roman" panose="02020603050405020304" pitchFamily="18" charset="0"/>
              </a:rPr>
              <a:t>成键不合理。</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796334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linds(horizontal)">
                                      <p:cBhvr>
                                        <p:cTn id="1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89206" y="269496"/>
            <a:ext cx="11412000" cy="335474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下列化学用语书写正确的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pP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甲烷的电子式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丙烯的键线式：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20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乙醇的结构式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丙烯的结构简式：</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CHCH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2" name="TextBox 9"/>
          <p:cNvSpPr txBox="1"/>
          <p:nvPr/>
        </p:nvSpPr>
        <p:spPr>
          <a:xfrm>
            <a:off x="262558" y="124366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1"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13"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14"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smtClean="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矩形 8"/>
          <p:cNvSpPr/>
          <p:nvPr/>
        </p:nvSpPr>
        <p:spPr>
          <a:xfrm>
            <a:off x="389206" y="4740825"/>
            <a:ext cx="11412000" cy="141574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丙烯的键线式</a:t>
            </a:r>
            <a:r>
              <a:rPr lang="zh-CN" altLang="zh-CN" sz="2800" kern="100" dirty="0" smtClean="0">
                <a:latin typeface="Times New Roman" panose="02020603050405020304" pitchFamily="18" charset="0"/>
                <a:cs typeface="Times New Roman" panose="02020603050405020304" pitchFamily="18" charset="0"/>
              </a:rPr>
              <a:t>为</a:t>
            </a:r>
            <a:r>
              <a:rPr lang="en-US" altLang="zh-CN" sz="2800" kern="100" dirty="0" smtClean="0">
                <a:latin typeface="Times New Roman" panose="02020603050405020304" pitchFamily="18" charset="0"/>
                <a:cs typeface="Times New Roman" panose="02020603050405020304" pitchFamily="18" charset="0"/>
              </a:rPr>
              <a:t>        </a:t>
            </a:r>
            <a:r>
              <a:rPr lang="zh-CN" altLang="zh-CN" sz="2800" kern="100" dirty="0" smtClean="0">
                <a:latin typeface="Times New Roman" panose="02020603050405020304" pitchFamily="18" charset="0"/>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乙醇的结构式</a:t>
            </a:r>
            <a:r>
              <a:rPr lang="zh-CN" altLang="zh-CN" sz="2800" kern="100" dirty="0" smtClean="0">
                <a:latin typeface="Times New Roman" panose="02020603050405020304" pitchFamily="18" charset="0"/>
                <a:cs typeface="Times New Roman" panose="02020603050405020304" pitchFamily="18" charset="0"/>
              </a:rPr>
              <a:t>为</a:t>
            </a:r>
            <a:r>
              <a:rPr lang="en-US" altLang="zh-CN" sz="2800" kern="100" dirty="0" smtClean="0">
                <a:latin typeface="Times New Roman" panose="02020603050405020304" pitchFamily="18" charset="0"/>
                <a:cs typeface="Times New Roman" panose="02020603050405020304" pitchFamily="18" charset="0"/>
              </a:rPr>
              <a:t>                            </a:t>
            </a:r>
            <a:r>
              <a:rPr lang="zh-CN" altLang="zh-CN" sz="2800" kern="100" dirty="0" smtClean="0">
                <a:latin typeface="Times New Roman" panose="02020603050405020304" pitchFamily="18" charset="0"/>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丙烯的结构简式为</a:t>
            </a:r>
            <a:r>
              <a:rPr lang="en-US" altLang="zh-CN" sz="2800" kern="100" dirty="0">
                <a:latin typeface="Times New Roman" panose="02020603050405020304" pitchFamily="18" charset="0"/>
                <a:cs typeface="Courier New" panose="02070309020205020404" pitchFamily="49" charset="0"/>
              </a:rPr>
              <a:t>CH</a:t>
            </a:r>
            <a:r>
              <a:rPr lang="en-US" altLang="zh-CN" sz="2800" kern="100" baseline="-25000" dirty="0">
                <a:latin typeface="Times New Roman" panose="02020603050405020304" pitchFamily="18" charset="0"/>
                <a:cs typeface="Courier New" panose="02070309020205020404" pitchFamily="49" charset="0"/>
              </a:rPr>
              <a:t>3</a:t>
            </a:r>
            <a:r>
              <a:rPr lang="en-US" altLang="zh-CN" sz="2800" kern="100" dirty="0">
                <a:latin typeface="Times New Roman" panose="02020603050405020304" pitchFamily="18" charset="0"/>
                <a:cs typeface="Courier New" panose="02070309020205020404" pitchFamily="49" charset="0"/>
              </a:rPr>
              <a:t>CH</a:t>
            </a:r>
            <a:r>
              <a:rPr lang="en-US" altLang="zh-CN" sz="2800" kern="100" spc="-80" dirty="0">
                <a:latin typeface="Times New Roman" panose="02020603050405020304" pitchFamily="18" charset="0"/>
                <a:cs typeface="Courier New" panose="02070309020205020404" pitchFamily="49" charset="0"/>
              </a:rPr>
              <a:t>==</a:t>
            </a:r>
            <a:r>
              <a:rPr lang="en-US" altLang="zh-CN" sz="2800" kern="100" dirty="0">
                <a:latin typeface="Times New Roman" panose="02020603050405020304" pitchFamily="18" charset="0"/>
                <a:cs typeface="Courier New" panose="02070309020205020404" pitchFamily="49" charset="0"/>
              </a:rPr>
              <a:t>CH</a:t>
            </a:r>
            <a:r>
              <a:rPr lang="en-US" altLang="zh-CN" sz="2800" kern="100" baseline="-25000" dirty="0">
                <a:latin typeface="Times New Roman" panose="02020603050405020304" pitchFamily="18" charset="0"/>
                <a:cs typeface="Courier New" panose="02070309020205020404" pitchFamily="49" charset="0"/>
              </a:rPr>
              <a:t>2</a:t>
            </a:r>
            <a:r>
              <a:rPr lang="zh-CN" altLang="zh-CN" sz="2800" kern="100" dirty="0">
                <a:latin typeface="Times New Roman" panose="02020603050405020304" pitchFamily="18" charset="0"/>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26978"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7965" y="1058577"/>
            <a:ext cx="1299309" cy="118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79" name="Picture 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51579" y="1356979"/>
            <a:ext cx="1176075" cy="5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0" name="Picture 4"/>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5965" y="2471909"/>
            <a:ext cx="2446718" cy="154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1" name="Picture 5"/>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88507" y="5011655"/>
            <a:ext cx="724830" cy="54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2" name="Picture 6"/>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3287" y="4396170"/>
            <a:ext cx="2354842" cy="154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732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26981"/>
                                        </p:tgtEl>
                                        <p:attrNameLst>
                                          <p:attrName>style.visibility</p:attrName>
                                        </p:attrNameLst>
                                      </p:cBhvr>
                                      <p:to>
                                        <p:strVal val="visible"/>
                                      </p:to>
                                    </p:set>
                                    <p:animEffect transition="in" filter="blinds(horizontal)">
                                      <p:cBhvr>
                                        <p:cTn id="15" dur="500"/>
                                        <p:tgtEl>
                                          <p:spTgt spid="126981"/>
                                        </p:tgtEl>
                                      </p:cBhvr>
                                    </p:animEffect>
                                  </p:childTnLst>
                                </p:cTn>
                              </p:par>
                              <p:par>
                                <p:cTn id="16" presetID="3" presetClass="entr" presetSubtype="10" fill="hold" nodeType="withEffect">
                                  <p:stCondLst>
                                    <p:cond delay="0"/>
                                  </p:stCondLst>
                                  <p:childTnLst>
                                    <p:set>
                                      <p:cBhvr>
                                        <p:cTn id="17" dur="1" fill="hold">
                                          <p:stCondLst>
                                            <p:cond delay="0"/>
                                          </p:stCondLst>
                                        </p:cTn>
                                        <p:tgtEl>
                                          <p:spTgt spid="126982"/>
                                        </p:tgtEl>
                                        <p:attrNameLst>
                                          <p:attrName>style.visibility</p:attrName>
                                        </p:attrNameLst>
                                      </p:cBhvr>
                                      <p:to>
                                        <p:strVal val="visible"/>
                                      </p:to>
                                    </p:set>
                                    <p:animEffect transition="in" filter="blinds(horizontal)">
                                      <p:cBhvr>
                                        <p:cTn id="18" dur="500"/>
                                        <p:tgtEl>
                                          <p:spTgt spid="126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89206" y="837506"/>
            <a:ext cx="11412000" cy="206207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下列化合物的分子中，所有原子都处于同一平面的是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乙烷</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氟苯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		D.1,2-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二溴乙烷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BrCH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Br</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3"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14"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5"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6"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smtClean="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TextBox 9"/>
          <p:cNvSpPr txBox="1"/>
          <p:nvPr/>
        </p:nvSpPr>
        <p:spPr>
          <a:xfrm>
            <a:off x="251862" y="218563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128002"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1547" y="1587324"/>
            <a:ext cx="1798159" cy="600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3" name="Picture 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3668" y="2204687"/>
            <a:ext cx="1556073" cy="71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89206" y="3151287"/>
            <a:ext cx="11412000" cy="260742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烷烃不可能是平面结构；甲苯中甲基上的三个氢原子最多有一个在苯环所在的平面上；氟苯的结构相当于是一个氟原子取代了苯环上一个氢原子的位置，故所有的原子都在同一平面上；</a:t>
            </a:r>
            <a:r>
              <a:rPr lang="en-US" altLang="zh-CN" sz="2800" kern="100" dirty="0">
                <a:latin typeface="Times New Roman" panose="02020603050405020304" pitchFamily="18" charset="0"/>
                <a:cs typeface="Courier New" panose="02070309020205020404" pitchFamily="49" charset="0"/>
              </a:rPr>
              <a:t>1,2-</a:t>
            </a:r>
            <a:r>
              <a:rPr lang="zh-CN" altLang="zh-CN" sz="2800" kern="100" dirty="0">
                <a:latin typeface="Times New Roman" panose="02020603050405020304" pitchFamily="18" charset="0"/>
                <a:cs typeface="Times New Roman" panose="02020603050405020304" pitchFamily="18" charset="0"/>
              </a:rPr>
              <a:t>二溴乙烷同乙烷一样，不是平面结构。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039075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89206" y="755663"/>
            <a:ext cx="11412000" cy="69991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下图均是由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个碳原子结合成的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种有机物</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氢原子没有画出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17"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8"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smtClean="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3" name="矩形 12"/>
          <p:cNvSpPr/>
          <p:nvPr/>
        </p:nvSpPr>
        <p:spPr>
          <a:xfrm>
            <a:off x="389206" y="3456385"/>
            <a:ext cx="11412000" cy="206207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五种物质中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个碳原子一定处于同一平面的有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填字母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的结构简式为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的分子式为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29026" name="Picture 2" descr="S2-1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2182" y="1586828"/>
            <a:ext cx="7426049" cy="16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7895406" y="3571600"/>
            <a:ext cx="861133" cy="523220"/>
          </a:xfrm>
          <a:prstGeom prst="rect">
            <a:avLst/>
          </a:prstGeom>
        </p:spPr>
        <p:txBody>
          <a:bodyPr wrap="none">
            <a:spAutoFit/>
          </a:bodyPr>
          <a:lstStyle/>
          <a:p>
            <a:r>
              <a:rPr lang="en-US" altLang="zh-CN" sz="2800" kern="100" dirty="0" err="1">
                <a:solidFill>
                  <a:srgbClr val="C00000"/>
                </a:solidFill>
                <a:latin typeface="Times New Roman" panose="02020603050405020304" pitchFamily="18" charset="0"/>
                <a:ea typeface="方正中等线简体" panose="03000509000000000000" pitchFamily="65" charset="-122"/>
              </a:rPr>
              <a:t>bcde</a:t>
            </a:r>
            <a:endParaRPr lang="zh-CN" altLang="en-US" dirty="0"/>
          </a:p>
        </p:txBody>
      </p:sp>
      <p:sp>
        <p:nvSpPr>
          <p:cNvPr id="5" name="矩形 4"/>
          <p:cNvSpPr/>
          <p:nvPr/>
        </p:nvSpPr>
        <p:spPr>
          <a:xfrm>
            <a:off x="7319342" y="4807357"/>
            <a:ext cx="923651"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C</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4</a:t>
            </a:r>
            <a:r>
              <a:rPr lang="en-US" altLang="zh-CN" sz="2800" kern="100" dirty="0">
                <a:solidFill>
                  <a:srgbClr val="C00000"/>
                </a:solidFill>
                <a:latin typeface="Times New Roman" panose="02020603050405020304" pitchFamily="18" charset="0"/>
                <a:ea typeface="方正中等线简体" panose="03000509000000000000" pitchFamily="65" charset="-122"/>
              </a:rPr>
              <a:t>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6</a:t>
            </a:r>
            <a:endParaRPr lang="zh-CN" altLang="en-US" dirty="0"/>
          </a:p>
        </p:txBody>
      </p:sp>
      <p:pic>
        <p:nvPicPr>
          <p:cNvPr id="129028" name="Picture 4"/>
          <p:cNvPicPr>
            <a:picLocks noChangeAspect="1" noChangeArrowheads="1"/>
          </p:cNvPicPr>
          <p:nvPr/>
        </p:nvPicPr>
        <p:blipFill>
          <a:blip r:embed="rId7"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56448" y="4425906"/>
            <a:ext cx="1602480" cy="89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435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9028"/>
                                        </p:tgtEl>
                                        <p:attrNameLst>
                                          <p:attrName>style.visibility</p:attrName>
                                        </p:attrNameLst>
                                      </p:cBhvr>
                                      <p:to>
                                        <p:strVal val="visible"/>
                                      </p:to>
                                    </p:set>
                                    <p:animEffect transition="in" filter="blinds(horizontal)">
                                      <p:cBhvr>
                                        <p:cTn id="12" dur="500"/>
                                        <p:tgtEl>
                                          <p:spTgt spid="12902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169205" y="1485578"/>
            <a:ext cx="10030174" cy="453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177600" y="4581922"/>
            <a:ext cx="10030174" cy="152479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TextBox 8"/>
          <p:cNvSpPr txBox="1"/>
          <p:nvPr/>
        </p:nvSpPr>
        <p:spPr>
          <a:xfrm>
            <a:off x="1127448" y="509404"/>
            <a:ext cx="1395114" cy="400110"/>
          </a:xfrm>
          <a:prstGeom prst="rect">
            <a:avLst/>
          </a:prstGeom>
          <a:noFill/>
        </p:spPr>
        <p:txBody>
          <a:bodyPr wrap="square" lIns="0" tIns="0" rIns="0" bIns="0" rtlCol="0" anchor="ctr">
            <a:spAutoFit/>
          </a:bodyPr>
          <a:lstStyle/>
          <a:p>
            <a:r>
              <a:rPr lang="zh-CN" altLang="en-US" sz="26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内容索引</a:t>
            </a:r>
            <a:endParaRPr lang="zh-CN" altLang="en-US" sz="2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4" name="直线连接符 6">
            <a:extLst>
              <a:ext uri="{FF2B5EF4-FFF2-40B4-BE49-F238E27FC236}">
                <a16:creationId xmlns="" xmlns:a16="http://schemas.microsoft.com/office/drawing/2014/main" id="{23CDD015-0D94-184A-9537-41956AF21B57}"/>
              </a:ext>
            </a:extLst>
          </p:cNvPr>
          <p:cNvCxnSpPr/>
          <p:nvPr/>
        </p:nvCxnSpPr>
        <p:spPr>
          <a:xfrm flipV="1">
            <a:off x="0" y="698572"/>
            <a:ext cx="939181" cy="1018"/>
          </a:xfrm>
          <a:prstGeom prst="line">
            <a:avLst/>
          </a:prstGeom>
          <a:ln>
            <a:solidFill>
              <a:schemeClr val="accent5">
                <a:lumMod val="75000"/>
              </a:schemeClr>
            </a:solidFill>
          </a:ln>
        </p:spPr>
        <p:style>
          <a:lnRef idx="1">
            <a:schemeClr val="dk1"/>
          </a:lnRef>
          <a:fillRef idx="0">
            <a:schemeClr val="dk1"/>
          </a:fillRef>
          <a:effectRef idx="0">
            <a:schemeClr val="dk1"/>
          </a:effectRef>
          <a:fontRef idx="minor">
            <a:schemeClr val="tx1"/>
          </a:fontRef>
        </p:style>
      </p:cxnSp>
      <p:sp>
        <p:nvSpPr>
          <p:cNvPr id="12"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5" action="ppaction://hlinksldjump"/>
            <a:extLst>
              <a:ext uri="{FF2B5EF4-FFF2-40B4-BE49-F238E27FC236}">
                <a16:creationId xmlns:a16="http://schemas.microsoft.com/office/drawing/2014/main" xmlns="" id="{B87D01D3-242C-304D-9598-F167EE34C8F3}"/>
              </a:ext>
            </a:extLst>
          </p:cNvPr>
          <p:cNvSpPr txBox="1">
            <a:spLocks noChangeArrowheads="1"/>
          </p:cNvSpPr>
          <p:nvPr>
            <p:custDataLst>
              <p:tags r:id="rId1"/>
            </p:custDataLst>
          </p:nvPr>
        </p:nvSpPr>
        <p:spPr bwMode="auto">
          <a:xfrm>
            <a:off x="1558702" y="2349674"/>
            <a:ext cx="5832648"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377">
              <a:lnSpc>
                <a:spcPct val="100000"/>
              </a:lnSpc>
              <a:spcBef>
                <a:spcPct val="0"/>
              </a:spcBef>
            </a:pPr>
            <a:r>
              <a:rPr lang="zh-CN" altLang="zh-CN" sz="2800" b="1" dirty="0">
                <a:solidFill>
                  <a:schemeClr val="bg1">
                    <a:lumMod val="50000"/>
                  </a:schemeClr>
                </a:solidFill>
                <a:latin typeface="微软雅黑" panose="020B0503020204020204" pitchFamily="34" charset="-122"/>
                <a:ea typeface="微软雅黑" panose="020B0503020204020204" pitchFamily="34" charset="-122"/>
              </a:rPr>
              <a:t>一、有机物中碳原子的成键特点</a:t>
            </a:r>
          </a:p>
        </p:txBody>
      </p:sp>
      <p:sp>
        <p:nvSpPr>
          <p:cNvPr id="18"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6" action="ppaction://hlinksldjump"/>
            <a:extLst>
              <a:ext uri="{FF2B5EF4-FFF2-40B4-BE49-F238E27FC236}">
                <a16:creationId xmlns:a16="http://schemas.microsoft.com/office/drawing/2014/main" xmlns="" id="{B87D01D3-242C-304D-9598-F167EE34C8F3}"/>
              </a:ext>
            </a:extLst>
          </p:cNvPr>
          <p:cNvSpPr txBox="1">
            <a:spLocks noChangeArrowheads="1"/>
          </p:cNvSpPr>
          <p:nvPr>
            <p:custDataLst>
              <p:tags r:id="rId2"/>
            </p:custDataLst>
          </p:nvPr>
        </p:nvSpPr>
        <p:spPr bwMode="auto">
          <a:xfrm>
            <a:off x="1558702" y="3177778"/>
            <a:ext cx="7488832"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377">
              <a:lnSpc>
                <a:spcPct val="100000"/>
              </a:lnSpc>
              <a:spcBef>
                <a:spcPct val="0"/>
              </a:spcBef>
            </a:pPr>
            <a:r>
              <a:rPr lang="zh-CN" altLang="zh-CN" sz="2800" b="1" dirty="0">
                <a:solidFill>
                  <a:schemeClr val="bg1">
                    <a:lumMod val="50000"/>
                  </a:schemeClr>
                </a:solidFill>
                <a:latin typeface="微软雅黑" panose="020B0503020204020204" pitchFamily="34" charset="-122"/>
                <a:ea typeface="微软雅黑" panose="020B0503020204020204" pitchFamily="34" charset="-122"/>
              </a:rPr>
              <a:t>二、有机物结构的表示方法</a:t>
            </a:r>
          </a:p>
        </p:txBody>
      </p:sp>
      <p:sp>
        <p:nvSpPr>
          <p:cNvPr id="11" name="文本框 10">
            <a:hlinkClick r:id="rId7" action="ppaction://hlinksldjump"/>
          </p:cNvPr>
          <p:cNvSpPr txBox="1"/>
          <p:nvPr/>
        </p:nvSpPr>
        <p:spPr>
          <a:xfrm>
            <a:off x="2350790" y="4857215"/>
            <a:ext cx="1524512" cy="892552"/>
          </a:xfrm>
          <a:prstGeom prst="rect">
            <a:avLst/>
          </a:prstGeom>
          <a:noFill/>
          <a:ln>
            <a:solidFill>
              <a:schemeClr val="accent3">
                <a:lumMod val="40000"/>
                <a:lumOff val="60000"/>
              </a:schemeClr>
            </a:solidFill>
          </a:ln>
        </p:spPr>
        <p:txBody>
          <a:bodyPr wrap="square" rtlCol="0">
            <a:spAutoFit/>
          </a:bodyPr>
          <a:lstStyle/>
          <a:p>
            <a:pPr defTabSz="914286">
              <a:spcBef>
                <a:spcPct val="0"/>
              </a:spcBef>
            </a:pPr>
            <a:r>
              <a:rPr lang="zh-CN" altLang="en-US" sz="2600" b="1" dirty="0">
                <a:solidFill>
                  <a:schemeClr val="bg1"/>
                </a:solidFill>
                <a:latin typeface="微软雅黑" panose="020B0503020204020204" pitchFamily="34" charset="-122"/>
                <a:ea typeface="微软雅黑" panose="020B0503020204020204" pitchFamily="34" charset="-122"/>
              </a:rPr>
              <a:t>随堂</a:t>
            </a:r>
            <a:r>
              <a:rPr lang="zh-CN" altLang="en-US" sz="2600" b="1" dirty="0" smtClean="0">
                <a:solidFill>
                  <a:schemeClr val="bg1"/>
                </a:solidFill>
                <a:latin typeface="微软雅黑" panose="020B0503020204020204" pitchFamily="34" charset="-122"/>
                <a:ea typeface="微软雅黑" panose="020B0503020204020204" pitchFamily="34" charset="-122"/>
              </a:rPr>
              <a:t>演练</a:t>
            </a:r>
            <a:endParaRPr lang="en-US" altLang="zh-CN" sz="2600" b="1" dirty="0" smtClean="0">
              <a:solidFill>
                <a:schemeClr val="bg1"/>
              </a:solidFill>
              <a:latin typeface="微软雅黑" panose="020B0503020204020204" pitchFamily="34" charset="-122"/>
              <a:ea typeface="微软雅黑" panose="020B0503020204020204" pitchFamily="34" charset="-122"/>
            </a:endParaRPr>
          </a:p>
          <a:p>
            <a:pPr defTabSz="914286">
              <a:spcBef>
                <a:spcPct val="0"/>
              </a:spcBef>
            </a:pPr>
            <a:r>
              <a:rPr lang="zh-CN" altLang="en-US" sz="2600" b="1" dirty="0" smtClean="0">
                <a:solidFill>
                  <a:schemeClr val="bg1"/>
                </a:solidFill>
                <a:latin typeface="微软雅黑" panose="020B0503020204020204" pitchFamily="34" charset="-122"/>
                <a:ea typeface="微软雅黑" panose="020B0503020204020204" pitchFamily="34" charset="-122"/>
              </a:rPr>
              <a:t>知识</a:t>
            </a:r>
            <a:r>
              <a:rPr lang="zh-CN" altLang="en-US" sz="2600" b="1" dirty="0">
                <a:solidFill>
                  <a:schemeClr val="bg1"/>
                </a:solidFill>
                <a:latin typeface="微软雅黑" panose="020B0503020204020204" pitchFamily="34" charset="-122"/>
                <a:ea typeface="微软雅黑" panose="020B0503020204020204" pitchFamily="34" charset="-122"/>
              </a:rPr>
              <a:t>落实</a:t>
            </a:r>
          </a:p>
        </p:txBody>
      </p:sp>
      <p:sp>
        <p:nvSpPr>
          <p:cNvPr id="15" name="文本框 14">
            <a:hlinkClick r:id="rId8" action="ppaction://hlinksldjump"/>
          </p:cNvPr>
          <p:cNvSpPr txBox="1"/>
          <p:nvPr/>
        </p:nvSpPr>
        <p:spPr>
          <a:xfrm>
            <a:off x="5484951" y="4857215"/>
            <a:ext cx="1270671" cy="892552"/>
          </a:xfrm>
          <a:prstGeom prst="rect">
            <a:avLst/>
          </a:prstGeom>
          <a:noFill/>
          <a:ln>
            <a:solidFill>
              <a:schemeClr val="accent3">
                <a:lumMod val="40000"/>
                <a:lumOff val="60000"/>
              </a:schemeClr>
            </a:solidFill>
          </a:ln>
        </p:spPr>
        <p:txBody>
          <a:bodyPr wrap="square" rtlCol="0">
            <a:spAutoFit/>
          </a:bodyPr>
          <a:lstStyle/>
          <a:p>
            <a:pPr algn="ctr" defTabSz="914286">
              <a:spcBef>
                <a:spcPct val="0"/>
              </a:spcBef>
            </a:pPr>
            <a:r>
              <a:rPr lang="zh-CN" altLang="en-US" sz="2600" b="1" dirty="0" smtClean="0">
                <a:solidFill>
                  <a:schemeClr val="bg1"/>
                </a:solidFill>
                <a:latin typeface="微软雅黑" panose="020B0503020204020204" pitchFamily="34" charset="-122"/>
                <a:ea typeface="微软雅黑" panose="020B0503020204020204" pitchFamily="34" charset="-122"/>
              </a:rPr>
              <a:t>课时</a:t>
            </a:r>
            <a:endParaRPr lang="en-US" altLang="zh-CN" sz="2600" b="1" dirty="0" smtClean="0">
              <a:solidFill>
                <a:schemeClr val="bg1"/>
              </a:solidFill>
              <a:latin typeface="微软雅黑" panose="020B0503020204020204" pitchFamily="34" charset="-122"/>
              <a:ea typeface="微软雅黑" panose="020B0503020204020204" pitchFamily="34" charset="-122"/>
            </a:endParaRPr>
          </a:p>
          <a:p>
            <a:pPr algn="ctr" defTabSz="914286">
              <a:spcBef>
                <a:spcPct val="0"/>
              </a:spcBef>
            </a:pPr>
            <a:r>
              <a:rPr lang="zh-CN" altLang="en-US" sz="2600" b="1" dirty="0" smtClean="0">
                <a:solidFill>
                  <a:schemeClr val="bg1"/>
                </a:solidFill>
                <a:latin typeface="微软雅黑" panose="020B0503020204020204" pitchFamily="34" charset="-122"/>
                <a:ea typeface="微软雅黑" panose="020B0503020204020204" pitchFamily="34" charset="-122"/>
              </a:rPr>
              <a:t>对</a:t>
            </a:r>
            <a:r>
              <a:rPr lang="zh-CN" altLang="en-US" sz="2600" b="1" dirty="0">
                <a:solidFill>
                  <a:schemeClr val="bg1"/>
                </a:solidFill>
                <a:latin typeface="微软雅黑" panose="020B0503020204020204" pitchFamily="34" charset="-122"/>
                <a:ea typeface="微软雅黑" panose="020B0503020204020204" pitchFamily="34" charset="-122"/>
              </a:rPr>
              <a:t>点练</a:t>
            </a:r>
          </a:p>
        </p:txBody>
      </p:sp>
    </p:spTree>
    <p:extLst>
      <p:ext uri="{BB962C8B-B14F-4D97-AF65-F5344CB8AC3E}">
        <p14:creationId xmlns:p14="http://schemas.microsoft.com/office/powerpoint/2010/main" val="478556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89206" y="708067"/>
            <a:ext cx="7794232" cy="206207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某化工厂生产的某产品只含碳、氢、氧三种元素，其分子模型如图所示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图中球与球之间的连线代表化学键，如单键、双键等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17"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8"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smtClean="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pic>
        <p:nvPicPr>
          <p:cNvPr id="130050" name="Picture 2" descr="S2-1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8448" y="645894"/>
            <a:ext cx="3226677" cy="244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389205" y="3166174"/>
            <a:ext cx="11315919" cy="141574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该有机物中</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表示的原子为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用元素符号表示，下同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表示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的原子为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表示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的原子为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30061" name="Picture 13" descr="S2-13A"/>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91786" y="3424034"/>
            <a:ext cx="374327" cy="37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2" name="Picture 14" descr="S2-13B"/>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6814" y="4073703"/>
            <a:ext cx="292657" cy="3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5290814" y="3310190"/>
            <a:ext cx="444352" cy="523220"/>
          </a:xfrm>
          <a:prstGeom prst="rect">
            <a:avLst/>
          </a:prstGeom>
        </p:spPr>
        <p:txBody>
          <a:bodyPr wrap="none">
            <a:spAutoFit/>
          </a:bodyPr>
          <a:lstStyle/>
          <a:p>
            <a:r>
              <a:rPr lang="en-US" altLang="zh-CN" sz="2800" kern="100" dirty="0" smtClean="0">
                <a:solidFill>
                  <a:srgbClr val="C00000"/>
                </a:solidFill>
                <a:latin typeface="Times New Roman" panose="02020603050405020304" pitchFamily="18" charset="0"/>
                <a:ea typeface="方正中等线简体" panose="03000509000000000000" pitchFamily="65" charset="-122"/>
              </a:rPr>
              <a:t>H</a:t>
            </a:r>
            <a:endParaRPr lang="zh-CN" altLang="en-US" dirty="0"/>
          </a:p>
        </p:txBody>
      </p:sp>
      <p:sp>
        <p:nvSpPr>
          <p:cNvPr id="15" name="矩形 14"/>
          <p:cNvSpPr/>
          <p:nvPr/>
        </p:nvSpPr>
        <p:spPr>
          <a:xfrm>
            <a:off x="1711188" y="3974750"/>
            <a:ext cx="423514" cy="523220"/>
          </a:xfrm>
          <a:prstGeom prst="rect">
            <a:avLst/>
          </a:prstGeom>
        </p:spPr>
        <p:txBody>
          <a:bodyPr wrap="none">
            <a:spAutoFit/>
          </a:bodyPr>
          <a:lstStyle/>
          <a:p>
            <a:pPr lvl="0"/>
            <a:r>
              <a:rPr lang="en-US" altLang="zh-CN" sz="2800" kern="100" dirty="0" smtClean="0">
                <a:solidFill>
                  <a:srgbClr val="C00000"/>
                </a:solidFill>
                <a:latin typeface="Times New Roman" panose="02020603050405020304" pitchFamily="18" charset="0"/>
                <a:ea typeface="方正中等线简体" panose="03000509000000000000" pitchFamily="65" charset="-122"/>
              </a:rPr>
              <a:t>C</a:t>
            </a:r>
            <a:endParaRPr lang="zh-CN" altLang="en-US" dirty="0">
              <a:solidFill>
                <a:prstClr val="black"/>
              </a:solidFill>
            </a:endParaRPr>
          </a:p>
        </p:txBody>
      </p:sp>
      <p:sp>
        <p:nvSpPr>
          <p:cNvPr id="23" name="矩形 22"/>
          <p:cNvSpPr/>
          <p:nvPr/>
        </p:nvSpPr>
        <p:spPr>
          <a:xfrm>
            <a:off x="5146798" y="3967787"/>
            <a:ext cx="44435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O</a:t>
            </a:r>
            <a:endParaRPr lang="zh-CN" altLang="en-US" dirty="0"/>
          </a:p>
        </p:txBody>
      </p:sp>
    </p:spTree>
    <p:extLst>
      <p:ext uri="{BB962C8B-B14F-4D97-AF65-F5344CB8AC3E}">
        <p14:creationId xmlns:p14="http://schemas.microsoft.com/office/powerpoint/2010/main" val="1156587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17"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8"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smtClean="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5" name="矩形 24"/>
          <p:cNvSpPr/>
          <p:nvPr/>
        </p:nvSpPr>
        <p:spPr>
          <a:xfrm>
            <a:off x="389205" y="693490"/>
            <a:ext cx="11315919" cy="2677656"/>
          </a:xfrm>
          <a:prstGeom prst="rect">
            <a:avLst/>
          </a:prstGeom>
        </p:spPr>
        <p:txBody>
          <a:bodyPr wrap="square">
            <a:spAutoFit/>
          </a:bodyPr>
          <a:lstStyle/>
          <a:p>
            <a:pPr algn="di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分子结构中黑球</a:t>
            </a:r>
            <a:r>
              <a:rPr lang="en-US" altLang="zh-CN" sz="2800" kern="100" dirty="0">
                <a:latin typeface="Times New Roman" panose="02020603050405020304" pitchFamily="18" charset="0"/>
                <a:cs typeface="Courier New" panose="02070309020205020404" pitchFamily="49" charset="0"/>
              </a:rPr>
              <a:t>1</a:t>
            </a:r>
            <a:r>
              <a:rPr lang="zh-CN" altLang="zh-CN" sz="2800" kern="100" dirty="0">
                <a:latin typeface="Times New Roman" panose="02020603050405020304" pitchFamily="18" charset="0"/>
                <a:cs typeface="Times New Roman" panose="02020603050405020304" pitchFamily="18" charset="0"/>
              </a:rPr>
              <a:t>与</a:t>
            </a:r>
            <a:r>
              <a:rPr lang="en-US" altLang="zh-CN" sz="2800" kern="100" dirty="0">
                <a:latin typeface="Times New Roman" panose="02020603050405020304" pitchFamily="18" charset="0"/>
                <a:cs typeface="Courier New" panose="02070309020205020404" pitchFamily="49" charset="0"/>
              </a:rPr>
              <a:t>3</a:t>
            </a:r>
            <a:r>
              <a:rPr lang="zh-CN" altLang="zh-CN" sz="2800" kern="100" dirty="0">
                <a:latin typeface="Times New Roman" panose="02020603050405020304" pitchFamily="18" charset="0"/>
                <a:cs typeface="Times New Roman" panose="02020603050405020304" pitchFamily="18" charset="0"/>
              </a:rPr>
              <a:t>个白球、黑球</a:t>
            </a:r>
            <a:r>
              <a:rPr lang="en-US" altLang="zh-CN" sz="2800" kern="100" dirty="0">
                <a:latin typeface="Times New Roman" panose="02020603050405020304" pitchFamily="18" charset="0"/>
                <a:cs typeface="Courier New" panose="02070309020205020404" pitchFamily="49" charset="0"/>
              </a:rPr>
              <a:t>2</a:t>
            </a:r>
            <a:r>
              <a:rPr lang="zh-CN" altLang="zh-CN" sz="2800" kern="100" dirty="0">
                <a:latin typeface="Times New Roman" panose="02020603050405020304" pitchFamily="18" charset="0"/>
                <a:cs typeface="Times New Roman" panose="02020603050405020304" pitchFamily="18" charset="0"/>
              </a:rPr>
              <a:t>形成四个共价键，所以黑球为碳原子，白球为氢原子；根据</a:t>
            </a:r>
            <a:r>
              <a:rPr lang="en-US" altLang="zh-CN" sz="2800" kern="100" dirty="0">
                <a:latin typeface="Times New Roman" panose="02020603050405020304" pitchFamily="18" charset="0"/>
                <a:cs typeface="Courier New" panose="02070309020205020404" pitchFamily="49" charset="0"/>
              </a:rPr>
              <a:t> 6</a:t>
            </a:r>
            <a:r>
              <a:rPr lang="zh-CN" altLang="zh-CN" sz="2800" kern="100" dirty="0">
                <a:latin typeface="Times New Roman" panose="02020603050405020304" pitchFamily="18" charset="0"/>
                <a:cs typeface="Times New Roman" panose="02020603050405020304" pitchFamily="18" charset="0"/>
              </a:rPr>
              <a:t>号原子与氢原子、</a:t>
            </a:r>
            <a:r>
              <a:rPr lang="en-US" altLang="zh-CN" sz="2800" kern="100" dirty="0">
                <a:latin typeface="Times New Roman" panose="02020603050405020304" pitchFamily="18" charset="0"/>
                <a:cs typeface="Courier New" panose="02070309020205020404" pitchFamily="49" charset="0"/>
              </a:rPr>
              <a:t>4</a:t>
            </a:r>
            <a:r>
              <a:rPr lang="zh-CN" altLang="zh-CN" sz="2800" kern="100" dirty="0">
                <a:latin typeface="Times New Roman" panose="02020603050405020304" pitchFamily="18" charset="0"/>
                <a:cs typeface="Times New Roman" panose="02020603050405020304" pitchFamily="18" charset="0"/>
              </a:rPr>
              <a:t>号碳原子形成两个共价键，可知</a:t>
            </a:r>
            <a:r>
              <a:rPr lang="en-US" altLang="zh-CN" sz="2800" kern="100" dirty="0">
                <a:latin typeface="Times New Roman" panose="02020603050405020304" pitchFamily="18" charset="0"/>
                <a:cs typeface="Courier New" panose="02070309020205020404" pitchFamily="49" charset="0"/>
              </a:rPr>
              <a:t>6</a:t>
            </a:r>
            <a:r>
              <a:rPr lang="zh-CN" altLang="zh-CN" sz="2800" kern="100" dirty="0">
                <a:latin typeface="Times New Roman" panose="02020603050405020304" pitchFamily="18" charset="0"/>
                <a:cs typeface="Times New Roman" panose="02020603050405020304" pitchFamily="18" charset="0"/>
              </a:rPr>
              <a:t>号原子为氧原子；根据</a:t>
            </a:r>
            <a:r>
              <a:rPr lang="en-US" altLang="zh-CN" sz="2800" kern="100" dirty="0">
                <a:latin typeface="Times New Roman" panose="02020603050405020304" pitchFamily="18" charset="0"/>
                <a:cs typeface="Courier New" panose="02070309020205020404" pitchFamily="49" charset="0"/>
              </a:rPr>
              <a:t>3</a:t>
            </a:r>
            <a:r>
              <a:rPr lang="zh-CN" altLang="zh-CN" sz="2800" kern="100" dirty="0">
                <a:latin typeface="Times New Roman" panose="02020603050405020304" pitchFamily="18" charset="0"/>
                <a:cs typeface="Times New Roman" panose="02020603050405020304" pitchFamily="18" charset="0"/>
              </a:rPr>
              <a:t>号碳原子与</a:t>
            </a:r>
            <a:r>
              <a:rPr lang="en-US" altLang="zh-CN" sz="2800" kern="100" dirty="0">
                <a:latin typeface="Times New Roman" panose="02020603050405020304" pitchFamily="18" charset="0"/>
                <a:cs typeface="Courier New" panose="02070309020205020404" pitchFamily="49" charset="0"/>
              </a:rPr>
              <a:t>2</a:t>
            </a:r>
            <a:r>
              <a:rPr lang="zh-CN" altLang="zh-CN" sz="2800" kern="100" dirty="0">
                <a:latin typeface="Times New Roman" panose="02020603050405020304" pitchFamily="18" charset="0"/>
                <a:cs typeface="Times New Roman" panose="02020603050405020304" pitchFamily="18" charset="0"/>
              </a:rPr>
              <a:t>个氢原子、</a:t>
            </a:r>
            <a:r>
              <a:rPr lang="en-US" altLang="zh-CN" sz="2800" kern="100" dirty="0">
                <a:latin typeface="Times New Roman" panose="02020603050405020304" pitchFamily="18" charset="0"/>
                <a:cs typeface="Courier New" panose="02070309020205020404" pitchFamily="49" charset="0"/>
              </a:rPr>
              <a:t>2</a:t>
            </a:r>
            <a:r>
              <a:rPr lang="zh-CN" altLang="zh-CN" sz="2800" kern="100" dirty="0">
                <a:latin typeface="Times New Roman" panose="02020603050405020304" pitchFamily="18" charset="0"/>
                <a:cs typeface="Times New Roman" panose="02020603050405020304" pitchFamily="18" charset="0"/>
              </a:rPr>
              <a:t>号碳原子成键，可知</a:t>
            </a:r>
            <a:r>
              <a:rPr lang="en-US" altLang="zh-CN" sz="2800" kern="100" dirty="0">
                <a:latin typeface="Times New Roman" panose="02020603050405020304" pitchFamily="18" charset="0"/>
                <a:cs typeface="Courier New" panose="02070309020205020404" pitchFamily="49" charset="0"/>
              </a:rPr>
              <a:t>2</a:t>
            </a:r>
            <a:r>
              <a:rPr lang="zh-CN" altLang="zh-CN" sz="2800" kern="100" dirty="0">
                <a:latin typeface="Times New Roman" panose="02020603050405020304" pitchFamily="18" charset="0"/>
                <a:cs typeface="Times New Roman" panose="02020603050405020304" pitchFamily="18" charset="0"/>
              </a:rPr>
              <a:t>号碳原子与</a:t>
            </a:r>
            <a:r>
              <a:rPr lang="en-US" altLang="zh-CN" sz="2800" kern="100" dirty="0">
                <a:latin typeface="Times New Roman" panose="02020603050405020304" pitchFamily="18" charset="0"/>
                <a:cs typeface="Courier New" panose="02070309020205020404" pitchFamily="49" charset="0"/>
              </a:rPr>
              <a:t>3</a:t>
            </a:r>
            <a:r>
              <a:rPr lang="zh-CN" altLang="zh-CN" sz="2800" kern="100" dirty="0">
                <a:latin typeface="Times New Roman" panose="02020603050405020304" pitchFamily="18" charset="0"/>
                <a:cs typeface="Times New Roman" panose="02020603050405020304" pitchFamily="18" charset="0"/>
              </a:rPr>
              <a:t>号碳原子之间存在碳碳双键；根据</a:t>
            </a:r>
            <a:r>
              <a:rPr lang="en-US" altLang="zh-CN" sz="2800" kern="100" dirty="0">
                <a:latin typeface="Times New Roman" panose="02020603050405020304" pitchFamily="18" charset="0"/>
                <a:cs typeface="Courier New" panose="02070309020205020404" pitchFamily="49" charset="0"/>
              </a:rPr>
              <a:t>4</a:t>
            </a:r>
            <a:r>
              <a:rPr lang="zh-CN" altLang="zh-CN" sz="2800" kern="100" dirty="0">
                <a:latin typeface="Times New Roman" panose="02020603050405020304" pitchFamily="18" charset="0"/>
                <a:cs typeface="Times New Roman" panose="02020603050405020304" pitchFamily="18" charset="0"/>
              </a:rPr>
              <a:t>号碳</a:t>
            </a:r>
            <a:r>
              <a:rPr lang="zh-CN" altLang="zh-CN" sz="2800" kern="100" dirty="0" smtClean="0">
                <a:latin typeface="Times New Roman" panose="02020603050405020304" pitchFamily="18" charset="0"/>
                <a:cs typeface="Times New Roman" panose="02020603050405020304" pitchFamily="18" charset="0"/>
              </a:rPr>
              <a:t>原</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 name="Picture 2" descr="S2-1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446" y="3365463"/>
            <a:ext cx="3226677" cy="244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89205" y="3272418"/>
            <a:ext cx="7650217" cy="2031325"/>
          </a:xfrm>
          <a:prstGeom prst="rect">
            <a:avLst/>
          </a:prstGeom>
        </p:spPr>
        <p:txBody>
          <a:bodyPr wrap="square">
            <a:spAutoFit/>
          </a:bodyPr>
          <a:lstStyle/>
          <a:p>
            <a:pPr lvl="0" algn="just">
              <a:lnSpc>
                <a:spcPct val="150000"/>
              </a:lnSpc>
            </a:pPr>
            <a:r>
              <a:rPr lang="zh-CN" altLang="zh-CN" sz="2800" kern="100" dirty="0">
                <a:solidFill>
                  <a:prstClr val="black"/>
                </a:solidFill>
                <a:latin typeface="Times New Roman" panose="02020603050405020304" pitchFamily="18" charset="0"/>
                <a:cs typeface="Times New Roman" panose="02020603050405020304" pitchFamily="18" charset="0"/>
              </a:rPr>
              <a:t>子与</a:t>
            </a:r>
            <a:r>
              <a:rPr lang="en-US" altLang="zh-CN" sz="2800" kern="100" dirty="0">
                <a:solidFill>
                  <a:prstClr val="black"/>
                </a:solidFill>
                <a:latin typeface="Times New Roman" panose="02020603050405020304" pitchFamily="18" charset="0"/>
                <a:cs typeface="Courier New" panose="02070309020205020404" pitchFamily="49" charset="0"/>
              </a:rPr>
              <a:t>2</a:t>
            </a:r>
            <a:r>
              <a:rPr lang="zh-CN" altLang="zh-CN" sz="2800" kern="100" dirty="0">
                <a:solidFill>
                  <a:prstClr val="black"/>
                </a:solidFill>
                <a:latin typeface="Times New Roman" panose="02020603050405020304" pitchFamily="18" charset="0"/>
                <a:cs typeface="Times New Roman" panose="02020603050405020304" pitchFamily="18" charset="0"/>
              </a:rPr>
              <a:t>号碳原子、</a:t>
            </a:r>
            <a:r>
              <a:rPr lang="en-US" altLang="zh-CN" sz="2800" kern="100" dirty="0">
                <a:solidFill>
                  <a:prstClr val="black"/>
                </a:solidFill>
                <a:latin typeface="Times New Roman" panose="02020603050405020304" pitchFamily="18" charset="0"/>
                <a:cs typeface="Courier New" panose="02070309020205020404" pitchFamily="49" charset="0"/>
              </a:rPr>
              <a:t>6</a:t>
            </a:r>
            <a:r>
              <a:rPr lang="zh-CN" altLang="zh-CN" sz="2800" kern="100" dirty="0">
                <a:solidFill>
                  <a:prstClr val="black"/>
                </a:solidFill>
                <a:latin typeface="Times New Roman" panose="02020603050405020304" pitchFamily="18" charset="0"/>
                <a:cs typeface="Times New Roman" panose="02020603050405020304" pitchFamily="18" charset="0"/>
              </a:rPr>
              <a:t>号氧原子形成单键和碳原子的四价原则、氧原子的二价原则，可以得出</a:t>
            </a:r>
            <a:r>
              <a:rPr lang="en-US" altLang="zh-CN" sz="2800" kern="100" dirty="0">
                <a:solidFill>
                  <a:prstClr val="black"/>
                </a:solidFill>
                <a:latin typeface="Times New Roman" panose="02020603050405020304" pitchFamily="18" charset="0"/>
                <a:cs typeface="Courier New" panose="02070309020205020404" pitchFamily="49" charset="0"/>
              </a:rPr>
              <a:t>4</a:t>
            </a:r>
            <a:r>
              <a:rPr lang="zh-CN" altLang="zh-CN" sz="2800" kern="100" dirty="0">
                <a:solidFill>
                  <a:prstClr val="black"/>
                </a:solidFill>
                <a:latin typeface="Times New Roman" panose="02020603050405020304" pitchFamily="18" charset="0"/>
                <a:cs typeface="Times New Roman" panose="02020603050405020304" pitchFamily="18" charset="0"/>
              </a:rPr>
              <a:t>号碳原子与</a:t>
            </a:r>
            <a:r>
              <a:rPr lang="en-US" altLang="zh-CN" sz="2800" kern="100" dirty="0">
                <a:solidFill>
                  <a:prstClr val="black"/>
                </a:solidFill>
                <a:latin typeface="Times New Roman" panose="02020603050405020304" pitchFamily="18" charset="0"/>
                <a:cs typeface="Courier New" panose="02070309020205020404" pitchFamily="49" charset="0"/>
              </a:rPr>
              <a:t>5</a:t>
            </a:r>
            <a:r>
              <a:rPr lang="zh-CN" altLang="zh-CN" sz="2800" kern="100" dirty="0">
                <a:solidFill>
                  <a:prstClr val="black"/>
                </a:solidFill>
                <a:latin typeface="Times New Roman" panose="02020603050405020304" pitchFamily="18" charset="0"/>
                <a:cs typeface="Times New Roman" panose="02020603050405020304" pitchFamily="18" charset="0"/>
              </a:rPr>
              <a:t>号氧原子之间存在的是碳氧双键。</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250037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17"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8"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smtClean="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5" name="矩形 24"/>
          <p:cNvSpPr/>
          <p:nvPr/>
        </p:nvSpPr>
        <p:spPr>
          <a:xfrm>
            <a:off x="389205" y="768143"/>
            <a:ext cx="11315919" cy="664477"/>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该产品的结构简式为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，键线式为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 name="Picture 2" descr="S2-1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81868" y="1637271"/>
            <a:ext cx="3226677" cy="244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89205" y="4517482"/>
            <a:ext cx="11394633" cy="657872"/>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该有机物的结构简式</a:t>
            </a:r>
            <a:r>
              <a:rPr lang="zh-CN" altLang="zh-CN" sz="2800" kern="100" dirty="0" smtClean="0">
                <a:latin typeface="Times New Roman" panose="02020603050405020304" pitchFamily="18" charset="0"/>
                <a:cs typeface="Times New Roman" panose="02020603050405020304" pitchFamily="18" charset="0"/>
              </a:rPr>
              <a:t>为</a:t>
            </a:r>
            <a:r>
              <a:rPr lang="en-US" altLang="zh-CN" sz="2800" kern="100" dirty="0" smtClean="0">
                <a:latin typeface="Times New Roman" panose="02020603050405020304" pitchFamily="18" charset="0"/>
                <a:cs typeface="Times New Roman" panose="02020603050405020304" pitchFamily="18" charset="0"/>
              </a:rPr>
              <a:t>                            </a:t>
            </a:r>
            <a:r>
              <a:rPr lang="zh-CN" altLang="zh-CN" sz="2800" kern="100" dirty="0" smtClean="0">
                <a:latin typeface="Times New Roman" panose="02020603050405020304" pitchFamily="18" charset="0"/>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键线式</a:t>
            </a:r>
            <a:r>
              <a:rPr lang="zh-CN" altLang="zh-CN" sz="2800" kern="100" dirty="0" smtClean="0">
                <a:latin typeface="Times New Roman" panose="02020603050405020304" pitchFamily="18" charset="0"/>
                <a:cs typeface="Times New Roman" panose="02020603050405020304" pitchFamily="18" charset="0"/>
              </a:rPr>
              <a:t>为</a:t>
            </a:r>
            <a:r>
              <a:rPr lang="en-US" altLang="zh-CN" sz="2800" kern="100" dirty="0" smtClean="0">
                <a:latin typeface="Times New Roman" panose="02020603050405020304" pitchFamily="18" charset="0"/>
                <a:cs typeface="Times New Roman" panose="02020603050405020304" pitchFamily="18" charset="0"/>
              </a:rPr>
              <a:t>                 </a:t>
            </a:r>
            <a:r>
              <a:rPr lang="zh-CN" altLang="zh-CN" sz="2800" kern="100" dirty="0" smtClean="0">
                <a:latin typeface="Times New Roman" panose="02020603050405020304" pitchFamily="18" charset="0"/>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33122" name="Picture 2"/>
          <p:cNvPicPr>
            <a:picLocks noChangeAspect="1" noChangeArrowheads="1"/>
          </p:cNvPicPr>
          <p:nvPr/>
        </p:nvPicPr>
        <p:blipFill>
          <a:blip r:embed="rId7"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50990" y="417628"/>
            <a:ext cx="2317098" cy="90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3" name="Picture 3"/>
          <p:cNvPicPr>
            <a:picLocks noChangeAspect="1" noChangeArrowheads="1"/>
          </p:cNvPicPr>
          <p:nvPr/>
        </p:nvPicPr>
        <p:blipFill>
          <a:blip r:embed="rId8"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43478" y="624899"/>
            <a:ext cx="1379741" cy="69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4" name="Picture 4"/>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6144" y="4746511"/>
            <a:ext cx="2490958" cy="99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5" name="Picture 5"/>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33474" y="4430150"/>
            <a:ext cx="1395210" cy="78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返回">
            <a:hlinkClick r:id="rId11" action="ppaction://hlinksldjump"/>
            <a:extLst>
              <a:ext uri="{FF2B5EF4-FFF2-40B4-BE49-F238E27FC236}">
                <a16:creationId xmlns:a16="http://schemas.microsoft.com/office/drawing/2014/main" xmlns="" id="{7DF0F6FD-6596-D84C-87E3-557138758E03}"/>
              </a:ext>
            </a:extLst>
          </p:cNvPr>
          <p:cNvSpPr/>
          <p:nvPr/>
        </p:nvSpPr>
        <p:spPr>
          <a:xfrm>
            <a:off x="11181294" y="6381096"/>
            <a:ext cx="846000" cy="345600"/>
          </a:xfrm>
          <a:prstGeom prst="round2DiagRect">
            <a:avLst/>
          </a:prstGeom>
          <a:gradFill>
            <a:gsLst>
              <a:gs pos="0">
                <a:schemeClr val="accent5">
                  <a:lumMod val="50000"/>
                </a:schemeClr>
              </a:gs>
              <a:gs pos="100000">
                <a:schemeClr val="accent5">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rPr>
              <a:t>返回</a:t>
            </a:r>
          </a:p>
        </p:txBody>
      </p:sp>
    </p:spTree>
    <p:extLst>
      <p:ext uri="{BB962C8B-B14F-4D97-AF65-F5344CB8AC3E}">
        <p14:creationId xmlns:p14="http://schemas.microsoft.com/office/powerpoint/2010/main" val="3343162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blinds(horizontal)">
                                      <p:cBhvr>
                                        <p:cTn id="7" dur="500"/>
                                        <p:tgtEl>
                                          <p:spTgt spid="133122"/>
                                        </p:tgtEl>
                                      </p:cBhvr>
                                    </p:animEffect>
                                  </p:childTnLst>
                                </p:cTn>
                              </p:par>
                              <p:par>
                                <p:cTn id="8" presetID="3" presetClass="entr" presetSubtype="10" fill="hold" nodeType="withEffect">
                                  <p:stCondLst>
                                    <p:cond delay="0"/>
                                  </p:stCondLst>
                                  <p:childTnLst>
                                    <p:set>
                                      <p:cBhvr>
                                        <p:cTn id="9" dur="1" fill="hold">
                                          <p:stCondLst>
                                            <p:cond delay="0"/>
                                          </p:stCondLst>
                                        </p:cTn>
                                        <p:tgtEl>
                                          <p:spTgt spid="133123"/>
                                        </p:tgtEl>
                                        <p:attrNameLst>
                                          <p:attrName>style.visibility</p:attrName>
                                        </p:attrNameLst>
                                      </p:cBhvr>
                                      <p:to>
                                        <p:strVal val="visible"/>
                                      </p:to>
                                    </p:set>
                                    <p:animEffect transition="in" filter="blinds(horizontal)">
                                      <p:cBhvr>
                                        <p:cTn id="10" dur="500"/>
                                        <p:tgtEl>
                                          <p:spTgt spid="13312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3125"/>
                                        </p:tgtEl>
                                        <p:attrNameLst>
                                          <p:attrName>style.visibility</p:attrName>
                                        </p:attrNameLst>
                                      </p:cBhvr>
                                      <p:to>
                                        <p:strVal val="visible"/>
                                      </p:to>
                                    </p:set>
                                    <p:animEffect transition="in" filter="blinds(horizontal)">
                                      <p:cBhvr>
                                        <p:cTn id="15" dur="500"/>
                                        <p:tgtEl>
                                          <p:spTgt spid="133125"/>
                                        </p:tgtEl>
                                      </p:cBhvr>
                                    </p:animEffect>
                                  </p:childTnLst>
                                </p:cTn>
                              </p:par>
                              <p:par>
                                <p:cTn id="16" presetID="3" presetClass="entr" presetSubtype="10" fill="hold" nodeType="withEffect">
                                  <p:stCondLst>
                                    <p:cond delay="0"/>
                                  </p:stCondLst>
                                  <p:childTnLst>
                                    <p:set>
                                      <p:cBhvr>
                                        <p:cTn id="17" dur="1" fill="hold">
                                          <p:stCondLst>
                                            <p:cond delay="0"/>
                                          </p:stCondLst>
                                        </p:cTn>
                                        <p:tgtEl>
                                          <p:spTgt spid="133124"/>
                                        </p:tgtEl>
                                        <p:attrNameLst>
                                          <p:attrName>style.visibility</p:attrName>
                                        </p:attrNameLst>
                                      </p:cBhvr>
                                      <p:to>
                                        <p:strVal val="visible"/>
                                      </p:to>
                                    </p:set>
                                    <p:animEffect transition="in" filter="blinds(horizontal)">
                                      <p:cBhvr>
                                        <p:cTn id="18" dur="500"/>
                                        <p:tgtEl>
                                          <p:spTgt spid="13312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1989634"/>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204801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2106386"/>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0" y="2164762"/>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0" y="2223138"/>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2281514"/>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233989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2398266"/>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0" y="2456642"/>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0" y="2515018"/>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2573394"/>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0" y="2690146"/>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2806898"/>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2865274"/>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0" y="2982026"/>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3098778"/>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3157154"/>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0" y="3273906"/>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0" y="3390658"/>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0" y="350741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0" y="3565777"/>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0" y="263177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0" y="2748522"/>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0" y="292365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0" y="3040402"/>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0" y="321553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0" y="3332282"/>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0" y="3449034"/>
            <a:ext cx="213476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任意多边形 4"/>
          <p:cNvSpPr/>
          <p:nvPr/>
        </p:nvSpPr>
        <p:spPr>
          <a:xfrm flipH="1" flipV="1">
            <a:off x="1105595" y="1989634"/>
            <a:ext cx="11084818" cy="1584176"/>
          </a:xfrm>
          <a:custGeom>
            <a:avLst/>
            <a:gdLst>
              <a:gd name="connsiteX0" fmla="*/ 7808636 w 8543479"/>
              <a:gd name="connsiteY0" fmla="*/ 1584176 h 1584176"/>
              <a:gd name="connsiteX1" fmla="*/ 0 w 8543479"/>
              <a:gd name="connsiteY1" fmla="*/ 1562078 h 1584176"/>
              <a:gd name="connsiteX2" fmla="*/ 0 w 8543479"/>
              <a:gd name="connsiteY2" fmla="*/ 0 h 1584176"/>
              <a:gd name="connsiteX3" fmla="*/ 8543479 w 8543479"/>
              <a:gd name="connsiteY3" fmla="*/ 0 h 1584176"/>
            </a:gdLst>
            <a:ahLst/>
            <a:cxnLst>
              <a:cxn ang="0">
                <a:pos x="connsiteX0" y="connsiteY0"/>
              </a:cxn>
              <a:cxn ang="0">
                <a:pos x="connsiteX1" y="connsiteY1"/>
              </a:cxn>
              <a:cxn ang="0">
                <a:pos x="connsiteX2" y="connsiteY2"/>
              </a:cxn>
              <a:cxn ang="0">
                <a:pos x="connsiteX3" y="connsiteY3"/>
              </a:cxn>
            </a:cxnLst>
            <a:rect l="l" t="t" r="r" b="b"/>
            <a:pathLst>
              <a:path w="8543479" h="1584176">
                <a:moveTo>
                  <a:pt x="7808636" y="1584176"/>
                </a:moveTo>
                <a:lnTo>
                  <a:pt x="0" y="1562078"/>
                </a:lnTo>
                <a:lnTo>
                  <a:pt x="0" y="0"/>
                </a:lnTo>
                <a:lnTo>
                  <a:pt x="8543479"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文本框 5"/>
          <p:cNvSpPr txBox="1"/>
          <p:nvPr/>
        </p:nvSpPr>
        <p:spPr>
          <a:xfrm>
            <a:off x="2319418" y="2375075"/>
            <a:ext cx="9248396" cy="861774"/>
          </a:xfrm>
          <a:prstGeom prst="rect">
            <a:avLst/>
          </a:prstGeom>
          <a:noFill/>
        </p:spPr>
        <p:txBody>
          <a:bodyPr wrap="square" rtlCol="0">
            <a:spAutoFit/>
          </a:bodyPr>
          <a:lstStyle/>
          <a:p>
            <a:pPr algn="ctr"/>
            <a:r>
              <a:rPr lang="zh-CN" altLang="en-US" sz="4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课 时 对 点 练</a:t>
            </a:r>
            <a:endParaRPr lang="en-US" altLang="zh-CN" sz="4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512878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9206" y="1125538"/>
            <a:ext cx="11412000" cy="4616648"/>
          </a:xfrm>
          <a:prstGeom prst="rect">
            <a:avLst/>
          </a:prstGeom>
        </p:spPr>
        <p:txBody>
          <a:bodyPr wrap="square">
            <a:spAutoFit/>
          </a:bodyPr>
          <a:lstStyle/>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题组一　有机物中碳原子的成键特点</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高安市校级期末</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目前已知化合物中数量、品种最多的是碳的化合物，下列关于其原因的叙述不正确的是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碳原子之间，碳原子与其他原子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如氢原子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之间都可以形成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个共价键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碳原子性质活泼，可以与多数非金属元素原子形成共价键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碳原子之间既可以形成稳定的单键，又可以形成双键和三键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pPr>
            <a:r>
              <a:rPr lang="en-US" altLang="zh-CN" sz="2800" kern="100" spc="-5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spc="-50" dirty="0">
                <a:latin typeface="Times New Roman" panose="02020603050405020304" pitchFamily="18" charset="0"/>
                <a:ea typeface="方正中等线简体" panose="03000509000000000000" pitchFamily="65" charset="-122"/>
                <a:cs typeface="Times New Roman" panose="02020603050405020304" pitchFamily="18" charset="0"/>
              </a:rPr>
              <a:t>多个碳原子可以形成长度不同的链及环，且链、环之间又可以相互结合</a:t>
            </a:r>
            <a:endParaRPr lang="zh-CN" altLang="zh-CN" sz="1050" kern="100" spc="-5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30"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1"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45"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46"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47"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55"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56"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57"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58"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grpSp>
        <p:nvGrpSpPr>
          <p:cNvPr id="35" name="组合 34"/>
          <p:cNvGrpSpPr/>
          <p:nvPr/>
        </p:nvGrpSpPr>
        <p:grpSpPr>
          <a:xfrm>
            <a:off x="524555" y="481429"/>
            <a:ext cx="2130409" cy="500093"/>
            <a:chOff x="524555" y="207870"/>
            <a:chExt cx="2130409" cy="500093"/>
          </a:xfrm>
        </p:grpSpPr>
        <p:grpSp>
          <p:nvGrpSpPr>
            <p:cNvPr id="36" name="组合 35"/>
            <p:cNvGrpSpPr/>
            <p:nvPr/>
          </p:nvGrpSpPr>
          <p:grpSpPr>
            <a:xfrm>
              <a:off x="524555" y="207870"/>
              <a:ext cx="2114267" cy="486905"/>
              <a:chOff x="524555" y="207870"/>
              <a:chExt cx="2114267" cy="486905"/>
            </a:xfrm>
          </p:grpSpPr>
          <p:grpSp>
            <p:nvGrpSpPr>
              <p:cNvPr id="38" name="组合 37"/>
              <p:cNvGrpSpPr/>
              <p:nvPr/>
            </p:nvGrpSpPr>
            <p:grpSpPr>
              <a:xfrm>
                <a:off x="524555" y="207870"/>
                <a:ext cx="244577" cy="486905"/>
                <a:chOff x="5314664" y="989457"/>
                <a:chExt cx="511631" cy="937112"/>
              </a:xfrm>
            </p:grpSpPr>
            <p:sp>
              <p:nvSpPr>
                <p:cNvPr id="40" name="矩形 1"/>
                <p:cNvSpPr/>
                <p:nvPr/>
              </p:nvSpPr>
              <p:spPr>
                <a:xfrm>
                  <a:off x="5314664" y="1008035"/>
                  <a:ext cx="422523" cy="918534"/>
                </a:xfrm>
                <a:custGeom>
                  <a:avLst/>
                  <a:gdLst>
                    <a:gd name="connsiteX0" fmla="*/ 0 w 432048"/>
                    <a:gd name="connsiteY0" fmla="*/ 0 h 864096"/>
                    <a:gd name="connsiteX1" fmla="*/ 432048 w 432048"/>
                    <a:gd name="connsiteY1" fmla="*/ 0 h 864096"/>
                    <a:gd name="connsiteX2" fmla="*/ 432048 w 432048"/>
                    <a:gd name="connsiteY2" fmla="*/ 864096 h 864096"/>
                    <a:gd name="connsiteX3" fmla="*/ 0 w 432048"/>
                    <a:gd name="connsiteY3" fmla="*/ 864096 h 864096"/>
                    <a:gd name="connsiteX4" fmla="*/ 0 w 432048"/>
                    <a:gd name="connsiteY4" fmla="*/ 0 h 864096"/>
                    <a:gd name="connsiteX0" fmla="*/ 0 w 441573"/>
                    <a:gd name="connsiteY0" fmla="*/ 0 h 921246"/>
                    <a:gd name="connsiteX1" fmla="*/ 441573 w 441573"/>
                    <a:gd name="connsiteY1" fmla="*/ 57150 h 921246"/>
                    <a:gd name="connsiteX2" fmla="*/ 441573 w 441573"/>
                    <a:gd name="connsiteY2" fmla="*/ 921246 h 921246"/>
                    <a:gd name="connsiteX3" fmla="*/ 9525 w 441573"/>
                    <a:gd name="connsiteY3" fmla="*/ 92124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225575 w 441573"/>
                    <a:gd name="connsiteY1" fmla="*/ 22795 h 921246"/>
                    <a:gd name="connsiteX2" fmla="*/ 441573 w 441573"/>
                    <a:gd name="connsiteY2" fmla="*/ 57150 h 921246"/>
                    <a:gd name="connsiteX3" fmla="*/ 441573 w 441573"/>
                    <a:gd name="connsiteY3" fmla="*/ 921246 h 921246"/>
                    <a:gd name="connsiteX4" fmla="*/ 19050 w 441573"/>
                    <a:gd name="connsiteY4" fmla="*/ 864096 h 921246"/>
                    <a:gd name="connsiteX5" fmla="*/ 0 w 441573"/>
                    <a:gd name="connsiteY5" fmla="*/ 0 h 921246"/>
                    <a:gd name="connsiteX0" fmla="*/ 0 w 441573"/>
                    <a:gd name="connsiteY0" fmla="*/ 5780 h 927026"/>
                    <a:gd name="connsiteX1" fmla="*/ 235100 w 441573"/>
                    <a:gd name="connsiteY1" fmla="*/ 0 h 927026"/>
                    <a:gd name="connsiteX2" fmla="*/ 441573 w 441573"/>
                    <a:gd name="connsiteY2" fmla="*/ 62930 h 927026"/>
                    <a:gd name="connsiteX3" fmla="*/ 441573 w 441573"/>
                    <a:gd name="connsiteY3" fmla="*/ 927026 h 927026"/>
                    <a:gd name="connsiteX4" fmla="*/ 19050 w 441573"/>
                    <a:gd name="connsiteY4" fmla="*/ 869876 h 927026"/>
                    <a:gd name="connsiteX5" fmla="*/ 0 w 441573"/>
                    <a:gd name="connsiteY5" fmla="*/ 5780 h 927026"/>
                    <a:gd name="connsiteX0" fmla="*/ 0 w 432048"/>
                    <a:gd name="connsiteY0" fmla="*/ 91505 h 927026"/>
                    <a:gd name="connsiteX1" fmla="*/ 225575 w 432048"/>
                    <a:gd name="connsiteY1" fmla="*/ 0 h 927026"/>
                    <a:gd name="connsiteX2" fmla="*/ 432048 w 432048"/>
                    <a:gd name="connsiteY2" fmla="*/ 62930 h 927026"/>
                    <a:gd name="connsiteX3" fmla="*/ 432048 w 432048"/>
                    <a:gd name="connsiteY3" fmla="*/ 927026 h 927026"/>
                    <a:gd name="connsiteX4" fmla="*/ 9525 w 432048"/>
                    <a:gd name="connsiteY4" fmla="*/ 869876 h 927026"/>
                    <a:gd name="connsiteX5" fmla="*/ 0 w 432048"/>
                    <a:gd name="connsiteY5" fmla="*/ 91505 h 927026"/>
                    <a:gd name="connsiteX0" fmla="*/ 0 w 432048"/>
                    <a:gd name="connsiteY0" fmla="*/ 91505 h 955601"/>
                    <a:gd name="connsiteX1" fmla="*/ 225575 w 432048"/>
                    <a:gd name="connsiteY1" fmla="*/ 0 h 955601"/>
                    <a:gd name="connsiteX2" fmla="*/ 432048 w 432048"/>
                    <a:gd name="connsiteY2" fmla="*/ 62930 h 955601"/>
                    <a:gd name="connsiteX3" fmla="*/ 432048 w 432048"/>
                    <a:gd name="connsiteY3" fmla="*/ 927026 h 955601"/>
                    <a:gd name="connsiteX4" fmla="*/ 28575 w 432048"/>
                    <a:gd name="connsiteY4" fmla="*/ 955601 h 955601"/>
                    <a:gd name="connsiteX5" fmla="*/ 0 w 432048"/>
                    <a:gd name="connsiteY5" fmla="*/ 91505 h 955601"/>
                    <a:gd name="connsiteX0" fmla="*/ 0 w 432048"/>
                    <a:gd name="connsiteY0" fmla="*/ 91505 h 955601"/>
                    <a:gd name="connsiteX1" fmla="*/ 225575 w 432048"/>
                    <a:gd name="connsiteY1" fmla="*/ 0 h 955601"/>
                    <a:gd name="connsiteX2" fmla="*/ 432048 w 432048"/>
                    <a:gd name="connsiteY2" fmla="*/ 62930 h 955601"/>
                    <a:gd name="connsiteX3" fmla="*/ 432048 w 432048"/>
                    <a:gd name="connsiteY3" fmla="*/ 927026 h 955601"/>
                    <a:gd name="connsiteX4" fmla="*/ 28575 w 432048"/>
                    <a:gd name="connsiteY4" fmla="*/ 955601 h 955601"/>
                    <a:gd name="connsiteX5" fmla="*/ 0 w 432048"/>
                    <a:gd name="connsiteY5" fmla="*/ 91505 h 955601"/>
                    <a:gd name="connsiteX0" fmla="*/ 0 w 432048"/>
                    <a:gd name="connsiteY0" fmla="*/ 148655 h 955601"/>
                    <a:gd name="connsiteX1" fmla="*/ 225575 w 432048"/>
                    <a:gd name="connsiteY1" fmla="*/ 0 h 955601"/>
                    <a:gd name="connsiteX2" fmla="*/ 432048 w 432048"/>
                    <a:gd name="connsiteY2" fmla="*/ 62930 h 955601"/>
                    <a:gd name="connsiteX3" fmla="*/ 432048 w 432048"/>
                    <a:gd name="connsiteY3" fmla="*/ 927026 h 955601"/>
                    <a:gd name="connsiteX4" fmla="*/ 28575 w 432048"/>
                    <a:gd name="connsiteY4" fmla="*/ 955601 h 955601"/>
                    <a:gd name="connsiteX5" fmla="*/ 0 w 432048"/>
                    <a:gd name="connsiteY5" fmla="*/ 148655 h 955601"/>
                    <a:gd name="connsiteX0" fmla="*/ 0 w 432048"/>
                    <a:gd name="connsiteY0" fmla="*/ 101030 h 907976"/>
                    <a:gd name="connsiteX1" fmla="*/ 254150 w 432048"/>
                    <a:gd name="connsiteY1" fmla="*/ 0 h 907976"/>
                    <a:gd name="connsiteX2" fmla="*/ 432048 w 432048"/>
                    <a:gd name="connsiteY2" fmla="*/ 15305 h 907976"/>
                    <a:gd name="connsiteX3" fmla="*/ 432048 w 432048"/>
                    <a:gd name="connsiteY3" fmla="*/ 879401 h 907976"/>
                    <a:gd name="connsiteX4" fmla="*/ 28575 w 432048"/>
                    <a:gd name="connsiteY4" fmla="*/ 907976 h 907976"/>
                    <a:gd name="connsiteX5" fmla="*/ 0 w 432048"/>
                    <a:gd name="connsiteY5" fmla="*/ 101030 h 907976"/>
                    <a:gd name="connsiteX0" fmla="*/ 0 w 422523"/>
                    <a:gd name="connsiteY0" fmla="*/ 101030 h 907976"/>
                    <a:gd name="connsiteX1" fmla="*/ 244625 w 422523"/>
                    <a:gd name="connsiteY1" fmla="*/ 0 h 907976"/>
                    <a:gd name="connsiteX2" fmla="*/ 422523 w 422523"/>
                    <a:gd name="connsiteY2" fmla="*/ 15305 h 907976"/>
                    <a:gd name="connsiteX3" fmla="*/ 422523 w 422523"/>
                    <a:gd name="connsiteY3" fmla="*/ 879401 h 907976"/>
                    <a:gd name="connsiteX4" fmla="*/ 19050 w 422523"/>
                    <a:gd name="connsiteY4" fmla="*/ 907976 h 907976"/>
                    <a:gd name="connsiteX5" fmla="*/ 0 w 422523"/>
                    <a:gd name="connsiteY5" fmla="*/ 101030 h 907976"/>
                    <a:gd name="connsiteX0" fmla="*/ 0 w 422523"/>
                    <a:gd name="connsiteY0" fmla="*/ 101030 h 955601"/>
                    <a:gd name="connsiteX1" fmla="*/ 244625 w 422523"/>
                    <a:gd name="connsiteY1" fmla="*/ 0 h 955601"/>
                    <a:gd name="connsiteX2" fmla="*/ 422523 w 422523"/>
                    <a:gd name="connsiteY2" fmla="*/ 15305 h 955601"/>
                    <a:gd name="connsiteX3" fmla="*/ 422523 w 422523"/>
                    <a:gd name="connsiteY3" fmla="*/ 879401 h 955601"/>
                    <a:gd name="connsiteX4" fmla="*/ 19050 w 422523"/>
                    <a:gd name="connsiteY4" fmla="*/ 955601 h 955601"/>
                    <a:gd name="connsiteX5" fmla="*/ 0 w 422523"/>
                    <a:gd name="connsiteY5" fmla="*/ 101030 h 955601"/>
                    <a:gd name="connsiteX0" fmla="*/ 0 w 422523"/>
                    <a:gd name="connsiteY0" fmla="*/ 101030 h 955601"/>
                    <a:gd name="connsiteX1" fmla="*/ 244625 w 422523"/>
                    <a:gd name="connsiteY1" fmla="*/ 0 h 955601"/>
                    <a:gd name="connsiteX2" fmla="*/ 422523 w 422523"/>
                    <a:gd name="connsiteY2" fmla="*/ 101030 h 955601"/>
                    <a:gd name="connsiteX3" fmla="*/ 422523 w 422523"/>
                    <a:gd name="connsiteY3" fmla="*/ 879401 h 955601"/>
                    <a:gd name="connsiteX4" fmla="*/ 19050 w 422523"/>
                    <a:gd name="connsiteY4" fmla="*/ 955601 h 955601"/>
                    <a:gd name="connsiteX5" fmla="*/ 0 w 422523"/>
                    <a:gd name="connsiteY5" fmla="*/ 101030 h 955601"/>
                    <a:gd name="connsiteX0" fmla="*/ 0 w 422523"/>
                    <a:gd name="connsiteY0" fmla="*/ 110555 h 965126"/>
                    <a:gd name="connsiteX1" fmla="*/ 263675 w 422523"/>
                    <a:gd name="connsiteY1" fmla="*/ 0 h 965126"/>
                    <a:gd name="connsiteX2" fmla="*/ 422523 w 422523"/>
                    <a:gd name="connsiteY2" fmla="*/ 110555 h 965126"/>
                    <a:gd name="connsiteX3" fmla="*/ 422523 w 422523"/>
                    <a:gd name="connsiteY3" fmla="*/ 888926 h 965126"/>
                    <a:gd name="connsiteX4" fmla="*/ 19050 w 422523"/>
                    <a:gd name="connsiteY4" fmla="*/ 965126 h 965126"/>
                    <a:gd name="connsiteX5" fmla="*/ 0 w 422523"/>
                    <a:gd name="connsiteY5" fmla="*/ 110555 h 965126"/>
                    <a:gd name="connsiteX0" fmla="*/ 0 w 422523"/>
                    <a:gd name="connsiteY0" fmla="*/ 110555 h 923837"/>
                    <a:gd name="connsiteX1" fmla="*/ 263675 w 422523"/>
                    <a:gd name="connsiteY1" fmla="*/ 0 h 923837"/>
                    <a:gd name="connsiteX2" fmla="*/ 422523 w 422523"/>
                    <a:gd name="connsiteY2" fmla="*/ 110555 h 923837"/>
                    <a:gd name="connsiteX3" fmla="*/ 422523 w 422523"/>
                    <a:gd name="connsiteY3" fmla="*/ 888926 h 923837"/>
                    <a:gd name="connsiteX4" fmla="*/ 24822 w 422523"/>
                    <a:gd name="connsiteY4" fmla="*/ 923837 h 923837"/>
                    <a:gd name="connsiteX5" fmla="*/ 0 w 422523"/>
                    <a:gd name="connsiteY5" fmla="*/ 110555 h 923837"/>
                    <a:gd name="connsiteX0" fmla="*/ 0 w 422523"/>
                    <a:gd name="connsiteY0" fmla="*/ 110555 h 923837"/>
                    <a:gd name="connsiteX1" fmla="*/ 263675 w 422523"/>
                    <a:gd name="connsiteY1" fmla="*/ 0 h 923837"/>
                    <a:gd name="connsiteX2" fmla="*/ 422523 w 422523"/>
                    <a:gd name="connsiteY2" fmla="*/ 110555 h 923837"/>
                    <a:gd name="connsiteX3" fmla="*/ 422523 w 422523"/>
                    <a:gd name="connsiteY3" fmla="*/ 888926 h 923837"/>
                    <a:gd name="connsiteX4" fmla="*/ 24822 w 422523"/>
                    <a:gd name="connsiteY4" fmla="*/ 923837 h 923837"/>
                    <a:gd name="connsiteX5" fmla="*/ 0 w 422523"/>
                    <a:gd name="connsiteY5" fmla="*/ 110555 h 923837"/>
                    <a:gd name="connsiteX0" fmla="*/ 0 w 422523"/>
                    <a:gd name="connsiteY0" fmla="*/ 110555 h 923837"/>
                    <a:gd name="connsiteX1" fmla="*/ 263675 w 422523"/>
                    <a:gd name="connsiteY1" fmla="*/ 0 h 923837"/>
                    <a:gd name="connsiteX2" fmla="*/ 422523 w 422523"/>
                    <a:gd name="connsiteY2" fmla="*/ 110555 h 923837"/>
                    <a:gd name="connsiteX3" fmla="*/ 422523 w 422523"/>
                    <a:gd name="connsiteY3" fmla="*/ 888926 h 923837"/>
                    <a:gd name="connsiteX4" fmla="*/ 24822 w 422523"/>
                    <a:gd name="connsiteY4" fmla="*/ 923837 h 923837"/>
                    <a:gd name="connsiteX5" fmla="*/ 0 w 422523"/>
                    <a:gd name="connsiteY5" fmla="*/ 110555 h 9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523" h="923837">
                      <a:moveTo>
                        <a:pt x="0" y="110555"/>
                      </a:moveTo>
                      <a:lnTo>
                        <a:pt x="263675" y="0"/>
                      </a:lnTo>
                      <a:lnTo>
                        <a:pt x="422523" y="110555"/>
                      </a:lnTo>
                      <a:lnTo>
                        <a:pt x="422523" y="888926"/>
                      </a:lnTo>
                      <a:cubicBezTo>
                        <a:pt x="281682" y="869876"/>
                        <a:pt x="226278" y="879397"/>
                        <a:pt x="24822" y="923837"/>
                      </a:cubicBezTo>
                      <a:lnTo>
                        <a:pt x="0" y="110555"/>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1"/>
                <p:cNvSpPr/>
                <p:nvPr/>
              </p:nvSpPr>
              <p:spPr>
                <a:xfrm>
                  <a:off x="5384721" y="989457"/>
                  <a:ext cx="441574" cy="928174"/>
                </a:xfrm>
                <a:custGeom>
                  <a:avLst/>
                  <a:gdLst>
                    <a:gd name="connsiteX0" fmla="*/ 0 w 432048"/>
                    <a:gd name="connsiteY0" fmla="*/ 0 h 864096"/>
                    <a:gd name="connsiteX1" fmla="*/ 432048 w 432048"/>
                    <a:gd name="connsiteY1" fmla="*/ 0 h 864096"/>
                    <a:gd name="connsiteX2" fmla="*/ 432048 w 432048"/>
                    <a:gd name="connsiteY2" fmla="*/ 864096 h 864096"/>
                    <a:gd name="connsiteX3" fmla="*/ 0 w 432048"/>
                    <a:gd name="connsiteY3" fmla="*/ 864096 h 864096"/>
                    <a:gd name="connsiteX4" fmla="*/ 0 w 432048"/>
                    <a:gd name="connsiteY4" fmla="*/ 0 h 864096"/>
                    <a:gd name="connsiteX0" fmla="*/ 0 w 441573"/>
                    <a:gd name="connsiteY0" fmla="*/ 0 h 921246"/>
                    <a:gd name="connsiteX1" fmla="*/ 441573 w 441573"/>
                    <a:gd name="connsiteY1" fmla="*/ 57150 h 921246"/>
                    <a:gd name="connsiteX2" fmla="*/ 441573 w 441573"/>
                    <a:gd name="connsiteY2" fmla="*/ 921246 h 921246"/>
                    <a:gd name="connsiteX3" fmla="*/ 9525 w 441573"/>
                    <a:gd name="connsiteY3" fmla="*/ 92124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225575 w 441573"/>
                    <a:gd name="connsiteY1" fmla="*/ 22795 h 921246"/>
                    <a:gd name="connsiteX2" fmla="*/ 441573 w 441573"/>
                    <a:gd name="connsiteY2" fmla="*/ 57150 h 921246"/>
                    <a:gd name="connsiteX3" fmla="*/ 441573 w 441573"/>
                    <a:gd name="connsiteY3" fmla="*/ 921246 h 921246"/>
                    <a:gd name="connsiteX4" fmla="*/ 19050 w 441573"/>
                    <a:gd name="connsiteY4" fmla="*/ 864096 h 921246"/>
                    <a:gd name="connsiteX5" fmla="*/ 0 w 441573"/>
                    <a:gd name="connsiteY5" fmla="*/ 0 h 921246"/>
                    <a:gd name="connsiteX0" fmla="*/ 0 w 441573"/>
                    <a:gd name="connsiteY0" fmla="*/ 5780 h 927026"/>
                    <a:gd name="connsiteX1" fmla="*/ 235100 w 441573"/>
                    <a:gd name="connsiteY1" fmla="*/ 0 h 927026"/>
                    <a:gd name="connsiteX2" fmla="*/ 441573 w 441573"/>
                    <a:gd name="connsiteY2" fmla="*/ 62930 h 927026"/>
                    <a:gd name="connsiteX3" fmla="*/ 441573 w 441573"/>
                    <a:gd name="connsiteY3" fmla="*/ 927026 h 927026"/>
                    <a:gd name="connsiteX4" fmla="*/ 19050 w 441573"/>
                    <a:gd name="connsiteY4" fmla="*/ 869876 h 927026"/>
                    <a:gd name="connsiteX5" fmla="*/ 0 w 441573"/>
                    <a:gd name="connsiteY5" fmla="*/ 5780 h 92702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591 h 921837"/>
                    <a:gd name="connsiteX1" fmla="*/ 441573 w 441573"/>
                    <a:gd name="connsiteY1" fmla="*/ 57741 h 921837"/>
                    <a:gd name="connsiteX2" fmla="*/ 441573 w 441573"/>
                    <a:gd name="connsiteY2" fmla="*/ 921837 h 921837"/>
                    <a:gd name="connsiteX3" fmla="*/ 19050 w 441573"/>
                    <a:gd name="connsiteY3" fmla="*/ 864687 h 921837"/>
                    <a:gd name="connsiteX4" fmla="*/ 0 w 441573"/>
                    <a:gd name="connsiteY4" fmla="*/ 591 h 921837"/>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4774 h 926020"/>
                    <a:gd name="connsiteX1" fmla="*/ 441573 w 441573"/>
                    <a:gd name="connsiteY1" fmla="*/ 61924 h 926020"/>
                    <a:gd name="connsiteX2" fmla="*/ 441573 w 441573"/>
                    <a:gd name="connsiteY2" fmla="*/ 926020 h 926020"/>
                    <a:gd name="connsiteX3" fmla="*/ 19050 w 441573"/>
                    <a:gd name="connsiteY3" fmla="*/ 868870 h 926020"/>
                    <a:gd name="connsiteX4" fmla="*/ 0 w 441573"/>
                    <a:gd name="connsiteY4" fmla="*/ 4774 h 926020"/>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9218 h 930464"/>
                    <a:gd name="connsiteX1" fmla="*/ 441573 w 441573"/>
                    <a:gd name="connsiteY1" fmla="*/ 66368 h 930464"/>
                    <a:gd name="connsiteX2" fmla="*/ 441573 w 441573"/>
                    <a:gd name="connsiteY2" fmla="*/ 930464 h 930464"/>
                    <a:gd name="connsiteX3" fmla="*/ 19050 w 441573"/>
                    <a:gd name="connsiteY3" fmla="*/ 873314 h 930464"/>
                    <a:gd name="connsiteX4" fmla="*/ 0 w 441573"/>
                    <a:gd name="connsiteY4" fmla="*/ 9218 h 930464"/>
                    <a:gd name="connsiteX0" fmla="*/ 0 w 441573"/>
                    <a:gd name="connsiteY0" fmla="*/ 3771 h 925017"/>
                    <a:gd name="connsiteX1" fmla="*/ 441573 w 441573"/>
                    <a:gd name="connsiteY1" fmla="*/ 60921 h 925017"/>
                    <a:gd name="connsiteX2" fmla="*/ 441573 w 441573"/>
                    <a:gd name="connsiteY2" fmla="*/ 925017 h 925017"/>
                    <a:gd name="connsiteX3" fmla="*/ 19050 w 441573"/>
                    <a:gd name="connsiteY3" fmla="*/ 867867 h 925017"/>
                    <a:gd name="connsiteX4" fmla="*/ 0 w 441573"/>
                    <a:gd name="connsiteY4" fmla="*/ 3771 h 925017"/>
                    <a:gd name="connsiteX0" fmla="*/ 0 w 441573"/>
                    <a:gd name="connsiteY0" fmla="*/ 6927 h 928173"/>
                    <a:gd name="connsiteX1" fmla="*/ 441573 w 441573"/>
                    <a:gd name="connsiteY1" fmla="*/ 64077 h 928173"/>
                    <a:gd name="connsiteX2" fmla="*/ 441573 w 441573"/>
                    <a:gd name="connsiteY2" fmla="*/ 928173 h 928173"/>
                    <a:gd name="connsiteX3" fmla="*/ 19050 w 441573"/>
                    <a:gd name="connsiteY3" fmla="*/ 871023 h 928173"/>
                    <a:gd name="connsiteX4" fmla="*/ 0 w 441573"/>
                    <a:gd name="connsiteY4" fmla="*/ 6927 h 928173"/>
                    <a:gd name="connsiteX0" fmla="*/ 0 w 441573"/>
                    <a:gd name="connsiteY0" fmla="*/ 6927 h 928173"/>
                    <a:gd name="connsiteX1" fmla="*/ 441573 w 441573"/>
                    <a:gd name="connsiteY1" fmla="*/ 64077 h 928173"/>
                    <a:gd name="connsiteX2" fmla="*/ 441573 w 441573"/>
                    <a:gd name="connsiteY2" fmla="*/ 928173 h 928173"/>
                    <a:gd name="connsiteX3" fmla="*/ 19050 w 441573"/>
                    <a:gd name="connsiteY3" fmla="*/ 871023 h 928173"/>
                    <a:gd name="connsiteX4" fmla="*/ 0 w 441573"/>
                    <a:gd name="connsiteY4" fmla="*/ 6927 h 92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573" h="928173">
                      <a:moveTo>
                        <a:pt x="0" y="6927"/>
                      </a:moveTo>
                      <a:cubicBezTo>
                        <a:pt x="430039" y="-21391"/>
                        <a:pt x="294382" y="45027"/>
                        <a:pt x="441573" y="64077"/>
                      </a:cubicBezTo>
                      <a:lnTo>
                        <a:pt x="441573" y="928173"/>
                      </a:lnTo>
                      <a:cubicBezTo>
                        <a:pt x="300732" y="909123"/>
                        <a:pt x="376362" y="845555"/>
                        <a:pt x="19050" y="871023"/>
                      </a:cubicBezTo>
                      <a:lnTo>
                        <a:pt x="0" y="6927"/>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38"/>
              <p:cNvSpPr/>
              <p:nvPr/>
            </p:nvSpPr>
            <p:spPr>
              <a:xfrm>
                <a:off x="785274" y="219164"/>
                <a:ext cx="1853548" cy="47096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矩形 36"/>
            <p:cNvSpPr/>
            <p:nvPr/>
          </p:nvSpPr>
          <p:spPr>
            <a:xfrm>
              <a:off x="790997" y="215520"/>
              <a:ext cx="1863967" cy="492443"/>
            </a:xfrm>
            <a:prstGeom prst="rect">
              <a:avLst/>
            </a:prstGeom>
          </p:spPr>
          <p:txBody>
            <a:bodyPr wrap="square">
              <a:spAutoFit/>
            </a:bodyPr>
            <a:lstStyle/>
            <a:p>
              <a:pPr algn="ctr" defTabSz="914377" fontAlgn="base">
                <a:spcBef>
                  <a:spcPct val="0"/>
                </a:spcBef>
                <a:spcAft>
                  <a:spcPct val="0"/>
                </a:spcAft>
              </a:pPr>
              <a:r>
                <a:rPr lang="zh-CN" altLang="en-US" sz="2600" b="1" dirty="0" smtClean="0">
                  <a:solidFill>
                    <a:schemeClr val="tx1">
                      <a:lumMod val="95000"/>
                      <a:lumOff val="5000"/>
                    </a:schemeClr>
                  </a:solidFill>
                  <a:latin typeface="微软雅黑" panose="020B0503020204020204" pitchFamily="34" charset="-122"/>
                  <a:ea typeface="微软雅黑" panose="020B0503020204020204" pitchFamily="34" charset="-122"/>
                </a:rPr>
                <a:t>基础对点练</a:t>
              </a:r>
              <a:endParaRPr lang="en-US" altLang="zh-CN" sz="2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21" name="TextBox 9"/>
          <p:cNvSpPr txBox="1"/>
          <p:nvPr/>
        </p:nvSpPr>
        <p:spPr>
          <a:xfrm>
            <a:off x="226250" y="3725339"/>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6"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27"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28"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33"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34"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sp>
        <p:nvSpPr>
          <p:cNvPr id="42" name="Rectangle 21">
            <a:hlinkClick r:id="rId19"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592202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9206" y="0"/>
            <a:ext cx="11412000" cy="6555641"/>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项，碳原子最外层有</a:t>
            </a:r>
            <a:r>
              <a:rPr lang="en-US" altLang="zh-CN" sz="2800" kern="100" dirty="0">
                <a:latin typeface="Times New Roman" panose="02020603050405020304" pitchFamily="18" charset="0"/>
                <a:cs typeface="Courier New" panose="02070309020205020404" pitchFamily="49" charset="0"/>
              </a:rPr>
              <a:t>4</a:t>
            </a:r>
            <a:r>
              <a:rPr lang="zh-CN" altLang="zh-CN" sz="2800" kern="100" dirty="0">
                <a:latin typeface="Times New Roman" panose="02020603050405020304" pitchFamily="18" charset="0"/>
                <a:cs typeface="Times New Roman" panose="02020603050405020304" pitchFamily="18" charset="0"/>
              </a:rPr>
              <a:t>个电子，碳原子与碳原子、其他原子</a:t>
            </a:r>
            <a:r>
              <a:rPr lang="en-US" altLang="zh-CN" sz="2800" kern="100" dirty="0">
                <a:latin typeface="Times New Roman" panose="02020603050405020304" pitchFamily="18" charset="0"/>
                <a:cs typeface="Courier New" panose="02070309020205020404" pitchFamily="49" charset="0"/>
              </a:rPr>
              <a:t>(</a:t>
            </a:r>
            <a:r>
              <a:rPr lang="zh-CN" altLang="zh-CN" sz="2800" kern="100" dirty="0">
                <a:latin typeface="Times New Roman" panose="02020603050405020304" pitchFamily="18" charset="0"/>
                <a:cs typeface="Times New Roman" panose="02020603050405020304" pitchFamily="18" charset="0"/>
              </a:rPr>
              <a:t>如氢原子</a:t>
            </a:r>
            <a:r>
              <a:rPr lang="en-US" altLang="zh-CN" sz="2800" kern="100" dirty="0">
                <a:latin typeface="Times New Roman" panose="02020603050405020304" pitchFamily="18" charset="0"/>
                <a:cs typeface="Courier New" panose="02070309020205020404" pitchFamily="49" charset="0"/>
              </a:rPr>
              <a:t>)</a:t>
            </a:r>
            <a:r>
              <a:rPr lang="zh-CN" altLang="zh-CN" sz="2800" kern="100" dirty="0">
                <a:latin typeface="Times New Roman" panose="02020603050405020304" pitchFamily="18" charset="0"/>
                <a:cs typeface="Times New Roman" panose="02020603050405020304" pitchFamily="18" charset="0"/>
              </a:rPr>
              <a:t>形成</a:t>
            </a:r>
            <a:r>
              <a:rPr lang="en-US" altLang="zh-CN" sz="2800" kern="100" dirty="0">
                <a:latin typeface="Times New Roman" panose="02020603050405020304" pitchFamily="18" charset="0"/>
                <a:cs typeface="Courier New" panose="02070309020205020404" pitchFamily="49" charset="0"/>
              </a:rPr>
              <a:t>4</a:t>
            </a:r>
            <a:r>
              <a:rPr lang="zh-CN" altLang="zh-CN" sz="2800" kern="100" dirty="0">
                <a:latin typeface="Times New Roman" panose="02020603050405020304" pitchFamily="18" charset="0"/>
                <a:cs typeface="Times New Roman" panose="02020603050405020304" pitchFamily="18" charset="0"/>
              </a:rPr>
              <a:t>个共价键达到稳定结构，正确</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项，碳原子性质不活泼，不容易得失电子，易通过共用电子对形成共价键，错误</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项，碳原子之间成键方式具有多样性，碳原子与碳原子之间不仅可以形成共价单键，还可以形成双键、三键，不仅可以形成碳链还可以形成碳环，正确</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项，碳原子最外层有四个电子，碳原子之间可以形成稳定的单键，又可以形成稳定的双键和三键，多个碳原子可以形成长度不同的链及环，且链、环之间又可以相互结合，正确。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30"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1"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45"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46"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47"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55"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56"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57"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58"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26"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27"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28"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33"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34"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sp>
        <p:nvSpPr>
          <p:cNvPr id="42" name="Rectangle 21">
            <a:hlinkClick r:id="rId19"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4190249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3"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24"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26"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27"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28"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36"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37"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38"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39"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20" name="矩形 19"/>
          <p:cNvSpPr/>
          <p:nvPr/>
        </p:nvSpPr>
        <p:spPr>
          <a:xfrm>
            <a:off x="389206" y="960460"/>
            <a:ext cx="11412000" cy="3896131"/>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020·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咸阳市旬邑县校级月考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下列关于碳原子的成键特点及成键方式的理解正确的是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饱和有机物中碳原子不能发生化学反应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碳原子只能与碳原子形成不饱和键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任何有机物中氢原子数目不可能为奇数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五个碳原子之间能够形成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个碳碳单键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TextBox 9"/>
          <p:cNvSpPr txBox="1"/>
          <p:nvPr/>
        </p:nvSpPr>
        <p:spPr>
          <a:xfrm>
            <a:off x="233983" y="418596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9"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29"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30"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31"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32"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sp>
        <p:nvSpPr>
          <p:cNvPr id="33" name="Rectangle 21">
            <a:hlinkClick r:id="rId19"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848208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3"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24"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26"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27"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28"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36"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37"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38"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39"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20" name="矩形 19"/>
          <p:cNvSpPr/>
          <p:nvPr/>
        </p:nvSpPr>
        <p:spPr>
          <a:xfrm>
            <a:off x="389206" y="960460"/>
            <a:ext cx="11412000" cy="397031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项，烷烃中的碳原子都是饱和碳原子，饱和碳原子能发生取代反应，错误</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项，碳原子也能与氧原子形成不饱和键，错误</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项，有的有机物分子中含有奇数个氢原子，如一氯甲烷、三氯甲烷等，错误</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项，碳原子可以形成碳环，含有</a:t>
            </a:r>
            <a:r>
              <a:rPr lang="en-US" altLang="zh-CN" sz="2800" kern="100" dirty="0">
                <a:latin typeface="Times New Roman" panose="02020603050405020304" pitchFamily="18" charset="0"/>
                <a:cs typeface="Courier New" panose="02070309020205020404" pitchFamily="49" charset="0"/>
              </a:rPr>
              <a:t>5</a:t>
            </a:r>
            <a:r>
              <a:rPr lang="zh-CN" altLang="zh-CN" sz="2800" kern="100" dirty="0">
                <a:latin typeface="Times New Roman" panose="02020603050405020304" pitchFamily="18" charset="0"/>
                <a:cs typeface="Times New Roman" panose="02020603050405020304" pitchFamily="18" charset="0"/>
              </a:rPr>
              <a:t>个</a:t>
            </a:r>
            <a:r>
              <a:rPr lang="en-US" altLang="zh-CN" sz="2800" kern="100" dirty="0">
                <a:latin typeface="Times New Roman" panose="02020603050405020304" pitchFamily="18" charset="0"/>
                <a:cs typeface="Courier New" panose="02070309020205020404" pitchFamily="49" charset="0"/>
              </a:rPr>
              <a:t>C—C</a:t>
            </a:r>
            <a:r>
              <a:rPr lang="zh-CN" altLang="zh-CN" sz="2800" kern="100" dirty="0">
                <a:latin typeface="Times New Roman" panose="02020603050405020304" pitchFamily="18" charset="0"/>
                <a:cs typeface="Times New Roman" panose="02020603050405020304" pitchFamily="18" charset="0"/>
              </a:rPr>
              <a:t>单键，正确。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29"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30"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31"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32"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sp>
        <p:nvSpPr>
          <p:cNvPr id="33" name="Rectangle 21">
            <a:hlinkClick r:id="rId19"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884122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linds(horizont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blinds(horizontal)">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blinds(horizontal)">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9206" y="708348"/>
            <a:ext cx="11412000"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北京平谷区期末</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下列化学式及结构式中，从成键情况看不合理的是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3"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44"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45"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46"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48"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49"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50"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51"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26"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27"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28"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29"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30"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pic>
        <p:nvPicPr>
          <p:cNvPr id="134146" name="Picture 2"/>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1963" y="2023542"/>
            <a:ext cx="1762728" cy="9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7" name="Picture 3"/>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9910" y="2065743"/>
            <a:ext cx="1897345" cy="146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8" name="Picture 4"/>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3074" y="4209108"/>
            <a:ext cx="2062188" cy="102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9" name="Picture 5"/>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7454" y="3569870"/>
            <a:ext cx="1960098" cy="156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nvSpPr>
        <p:spPr>
          <a:xfrm>
            <a:off x="389206" y="2436540"/>
            <a:ext cx="11412000"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A.HCOOH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B.CH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Si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矩形 31"/>
          <p:cNvSpPr/>
          <p:nvPr/>
        </p:nvSpPr>
        <p:spPr>
          <a:xfrm>
            <a:off x="389206" y="3960878"/>
            <a:ext cx="11412000"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C.CH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D.CH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OH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TextBox 9"/>
          <p:cNvSpPr txBox="1"/>
          <p:nvPr/>
        </p:nvSpPr>
        <p:spPr>
          <a:xfrm>
            <a:off x="6315959" y="248194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3" name="Rectangle 21">
            <a:hlinkClick r:id="rId23"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3250402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9206" y="687532"/>
            <a:ext cx="11412000" cy="4542462"/>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已知某有机物含有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，每个碳原子都以键长相等的三条单键连接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，且整个结构中所有碳碳键之间的夹角都为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，则下列说法不正确的是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该有机物不存在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该有机物的分子式为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该有机物的空间结构为正四面体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该有机物不属于苯的同系物</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TextBox 9"/>
          <p:cNvSpPr txBox="1"/>
          <p:nvPr/>
        </p:nvSpPr>
        <p:spPr>
          <a:xfrm>
            <a:off x="234177" y="2706483"/>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8"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9"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0"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42"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43"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44"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45"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46"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47"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48"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49"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22"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23"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25"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26"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27"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sp>
        <p:nvSpPr>
          <p:cNvPr id="24" name="Rectangle 21">
            <a:hlinkClick r:id="rId19"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2101453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1989634"/>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204801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0" y="2106386"/>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0" y="2164762"/>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2223138"/>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2281514"/>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233989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2398266"/>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0" y="2456642"/>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2515018"/>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2573394"/>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0" y="2690146"/>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0" y="2806898"/>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0" y="2865274"/>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0" y="2982026"/>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0" y="3098778"/>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0" y="3157154"/>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0" y="3273906"/>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0" y="3390658"/>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0" y="350741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0" y="3565777"/>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0" y="263177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0" y="2748522"/>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0" y="292365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0" y="3040402"/>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0" y="3215530"/>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0" y="3332282"/>
            <a:ext cx="2134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0" y="3449034"/>
            <a:ext cx="213476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flipH="1" flipV="1">
            <a:off x="1105595" y="1989634"/>
            <a:ext cx="11084818" cy="1584176"/>
          </a:xfrm>
          <a:custGeom>
            <a:avLst/>
            <a:gdLst>
              <a:gd name="connsiteX0" fmla="*/ 7808636 w 8543479"/>
              <a:gd name="connsiteY0" fmla="*/ 1584176 h 1584176"/>
              <a:gd name="connsiteX1" fmla="*/ 0 w 8543479"/>
              <a:gd name="connsiteY1" fmla="*/ 1562078 h 1584176"/>
              <a:gd name="connsiteX2" fmla="*/ 0 w 8543479"/>
              <a:gd name="connsiteY2" fmla="*/ 0 h 1584176"/>
              <a:gd name="connsiteX3" fmla="*/ 8543479 w 8543479"/>
              <a:gd name="connsiteY3" fmla="*/ 0 h 1584176"/>
            </a:gdLst>
            <a:ahLst/>
            <a:cxnLst>
              <a:cxn ang="0">
                <a:pos x="connsiteX0" y="connsiteY0"/>
              </a:cxn>
              <a:cxn ang="0">
                <a:pos x="connsiteX1" y="connsiteY1"/>
              </a:cxn>
              <a:cxn ang="0">
                <a:pos x="connsiteX2" y="connsiteY2"/>
              </a:cxn>
              <a:cxn ang="0">
                <a:pos x="connsiteX3" y="connsiteY3"/>
              </a:cxn>
            </a:cxnLst>
            <a:rect l="l" t="t" r="r" b="b"/>
            <a:pathLst>
              <a:path w="8543479" h="1584176">
                <a:moveTo>
                  <a:pt x="7808636" y="1584176"/>
                </a:moveTo>
                <a:lnTo>
                  <a:pt x="0" y="1562078"/>
                </a:lnTo>
                <a:lnTo>
                  <a:pt x="0" y="0"/>
                </a:lnTo>
                <a:lnTo>
                  <a:pt x="8543479"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文本框 17"/>
          <p:cNvSpPr txBox="1"/>
          <p:nvPr/>
        </p:nvSpPr>
        <p:spPr>
          <a:xfrm>
            <a:off x="2155648" y="2375075"/>
            <a:ext cx="9248396" cy="830997"/>
          </a:xfrm>
          <a:prstGeom prst="rect">
            <a:avLst/>
          </a:prstGeom>
          <a:noFill/>
        </p:spPr>
        <p:txBody>
          <a:bodyPr wrap="square" rtlCol="0">
            <a:spAutoFit/>
          </a:bodyPr>
          <a:lstStyle/>
          <a:p>
            <a:pPr algn="ctr"/>
            <a:r>
              <a:rPr lang="zh-CN" altLang="zh-CN" sz="4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一、有机物中碳原子的成键特点</a:t>
            </a:r>
          </a:p>
        </p:txBody>
      </p:sp>
    </p:spTree>
    <p:extLst>
      <p:ext uri="{BB962C8B-B14F-4D97-AF65-F5344CB8AC3E}">
        <p14:creationId xmlns:p14="http://schemas.microsoft.com/office/powerpoint/2010/main" val="1136615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9206" y="1015077"/>
            <a:ext cx="11412000" cy="397031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项，该有机物的结构</a:t>
            </a:r>
            <a:r>
              <a:rPr lang="zh-CN" altLang="zh-CN" sz="2800" kern="100" dirty="0" smtClean="0">
                <a:latin typeface="Times New Roman" panose="02020603050405020304" pitchFamily="18" charset="0"/>
                <a:cs typeface="Times New Roman" panose="02020603050405020304" pitchFamily="18" charset="0"/>
              </a:rPr>
              <a:t>为</a:t>
            </a:r>
            <a:r>
              <a:rPr lang="en-US" altLang="zh-CN" sz="2800" kern="100" dirty="0" smtClean="0">
                <a:latin typeface="Times New Roman" panose="02020603050405020304" pitchFamily="18" charset="0"/>
                <a:cs typeface="Times New Roman" panose="02020603050405020304" pitchFamily="18" charset="0"/>
              </a:rPr>
              <a:t>          </a:t>
            </a:r>
            <a:r>
              <a:rPr lang="zh-CN" altLang="zh-CN" sz="2800" kern="100" dirty="0" smtClean="0">
                <a:latin typeface="Times New Roman" panose="02020603050405020304" pitchFamily="18" charset="0"/>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错误</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项，每个顶点代表一个</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，每个</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上还连接一个</a:t>
            </a:r>
            <a:r>
              <a:rPr lang="en-US" altLang="zh-CN" sz="2800" kern="100" dirty="0">
                <a:latin typeface="Times New Roman" panose="02020603050405020304" pitchFamily="18" charset="0"/>
                <a:cs typeface="Courier New" panose="02070309020205020404" pitchFamily="49" charset="0"/>
              </a:rPr>
              <a:t>H</a:t>
            </a:r>
            <a:r>
              <a:rPr lang="zh-CN" altLang="zh-CN" sz="2800" kern="100" dirty="0">
                <a:latin typeface="Times New Roman" panose="02020603050405020304" pitchFamily="18" charset="0"/>
                <a:cs typeface="Times New Roman" panose="02020603050405020304" pitchFamily="18" charset="0"/>
              </a:rPr>
              <a:t>，因此该有机物的分子式为</a:t>
            </a:r>
            <a:r>
              <a:rPr lang="en-US" altLang="zh-CN" sz="2800" kern="100" dirty="0">
                <a:latin typeface="Times New Roman" panose="02020603050405020304" pitchFamily="18" charset="0"/>
                <a:cs typeface="Courier New" panose="02070309020205020404" pitchFamily="49" charset="0"/>
              </a:rPr>
              <a:t>C</a:t>
            </a:r>
            <a:r>
              <a:rPr lang="en-US" altLang="zh-CN" sz="2800" kern="100" baseline="-25000" dirty="0">
                <a:latin typeface="Times New Roman" panose="02020603050405020304" pitchFamily="18" charset="0"/>
                <a:cs typeface="Courier New" panose="02070309020205020404" pitchFamily="49" charset="0"/>
              </a:rPr>
              <a:t>4</a:t>
            </a:r>
            <a:r>
              <a:rPr lang="en-US" altLang="zh-CN" sz="2800" kern="100" dirty="0">
                <a:latin typeface="Times New Roman" panose="02020603050405020304" pitchFamily="18" charset="0"/>
                <a:cs typeface="Courier New" panose="02070309020205020404" pitchFamily="49" charset="0"/>
              </a:rPr>
              <a:t>H</a:t>
            </a:r>
            <a:r>
              <a:rPr lang="en-US" altLang="zh-CN" sz="2800" kern="100" baseline="-25000" dirty="0">
                <a:latin typeface="Times New Roman" panose="02020603050405020304" pitchFamily="18" charset="0"/>
                <a:cs typeface="Courier New" panose="02070309020205020404" pitchFamily="49" charset="0"/>
              </a:rPr>
              <a:t>4</a:t>
            </a:r>
            <a:r>
              <a:rPr lang="zh-CN" altLang="zh-CN" sz="2800" kern="100" dirty="0">
                <a:latin typeface="Times New Roman" panose="02020603050405020304" pitchFamily="18" charset="0"/>
                <a:cs typeface="Times New Roman" panose="02020603050405020304" pitchFamily="18" charset="0"/>
              </a:rPr>
              <a:t>，正确</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项，该有机物碳碳键之间的夹角都为</a:t>
            </a:r>
            <a:r>
              <a:rPr lang="en-US" altLang="zh-CN" sz="2800" kern="100" dirty="0">
                <a:latin typeface="Times New Roman" panose="02020603050405020304" pitchFamily="18" charset="0"/>
                <a:cs typeface="Courier New" panose="02070309020205020404" pitchFamily="49" charset="0"/>
              </a:rPr>
              <a:t>60°</a:t>
            </a:r>
            <a:r>
              <a:rPr lang="zh-CN" altLang="zh-CN" sz="2800" kern="100" dirty="0">
                <a:latin typeface="Times New Roman" panose="02020603050405020304" pitchFamily="18" charset="0"/>
                <a:cs typeface="Times New Roman" panose="02020603050405020304" pitchFamily="18" charset="0"/>
              </a:rPr>
              <a:t>，是四个</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处于四个顶点上的正四面体结构，正确</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项，该有机物不含有苯环，因此肯定不是苯的同系物，正确。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9"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0"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42"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43"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44"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45"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46"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47"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48"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49"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22"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23"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25"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26"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27"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pic>
        <p:nvPicPr>
          <p:cNvPr id="135170" name="Picture 2" descr="S2-1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6392" y="871414"/>
            <a:ext cx="823514" cy="91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1">
            <a:hlinkClick r:id="rId20"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4101530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5170"/>
                                        </p:tgtEl>
                                        <p:attrNameLst>
                                          <p:attrName>style.visibility</p:attrName>
                                        </p:attrNameLst>
                                      </p:cBhvr>
                                      <p:to>
                                        <p:strVal val="visible"/>
                                      </p:to>
                                    </p:set>
                                    <p:animEffect transition="in" filter="blinds(horizontal)">
                                      <p:cBhvr>
                                        <p:cTn id="10" dur="500"/>
                                        <p:tgtEl>
                                          <p:spTgt spid="13517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linds(horizont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linds(horizontal)">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blinds(horizontal)">
                                      <p:cBhvr>
                                        <p:cTn id="2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9206" y="683965"/>
            <a:ext cx="11412000" cy="1384995"/>
          </a:xfrm>
          <a:prstGeom prst="rect">
            <a:avLst/>
          </a:prstGeom>
        </p:spPr>
        <p:txBody>
          <a:bodyPr wrap="square">
            <a:spAutoFit/>
          </a:bodyPr>
          <a:lstStyle/>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题组二　有机物结构的表示方法</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下列化学用语不正确的是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4"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5"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27"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28"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29"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31"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32"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33"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34"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18"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19"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20"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22"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36"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pic>
        <p:nvPicPr>
          <p:cNvPr id="136194" name="Picture 2"/>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5297" y="2100350"/>
            <a:ext cx="1031091" cy="116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5" name="Picture 3" descr="S2-15"/>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04115" y="2177101"/>
            <a:ext cx="1585775" cy="109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6" name="Picture 4"/>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1510" y="3168112"/>
            <a:ext cx="1915858" cy="155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矩形 34"/>
          <p:cNvSpPr/>
          <p:nvPr/>
        </p:nvSpPr>
        <p:spPr>
          <a:xfrm>
            <a:off x="389206" y="2253040"/>
            <a:ext cx="11412000"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分子式：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乙烷分子的球棍模型：</a:t>
            </a:r>
            <a:r>
              <a:rPr lang="zh-CN" altLang="zh-CN" sz="2800"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乙烯的结构简式：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D.CH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的结构式：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TextBox 9"/>
          <p:cNvSpPr txBox="1"/>
          <p:nvPr/>
        </p:nvSpPr>
        <p:spPr>
          <a:xfrm>
            <a:off x="243896" y="357179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7" name="矩形 36"/>
          <p:cNvSpPr/>
          <p:nvPr/>
        </p:nvSpPr>
        <p:spPr>
          <a:xfrm>
            <a:off x="389206" y="4913853"/>
            <a:ext cx="11412000" cy="738664"/>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乙烯的结构简式是</a:t>
            </a:r>
            <a:r>
              <a:rPr lang="en-US" altLang="zh-CN" sz="2800" kern="100" dirty="0">
                <a:latin typeface="Times New Roman" panose="02020603050405020304" pitchFamily="18" charset="0"/>
                <a:cs typeface="Courier New" panose="02070309020205020404" pitchFamily="49" charset="0"/>
              </a:rPr>
              <a:t>CH</a:t>
            </a:r>
            <a:r>
              <a:rPr lang="en-US" altLang="zh-CN" sz="2800" kern="100" baseline="-25000" dirty="0">
                <a:latin typeface="Times New Roman" panose="02020603050405020304" pitchFamily="18" charset="0"/>
                <a:cs typeface="Courier New" panose="02070309020205020404" pitchFamily="49" charset="0"/>
              </a:rPr>
              <a:t>2</a:t>
            </a:r>
            <a:r>
              <a:rPr lang="en-US" altLang="zh-CN" sz="2800" kern="100" spc="-80" dirty="0">
                <a:latin typeface="Times New Roman" panose="02020603050405020304" pitchFamily="18" charset="0"/>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cs typeface="Courier New" panose="02070309020205020404" pitchFamily="49" charset="0"/>
              </a:rPr>
              <a:t>CH</a:t>
            </a:r>
            <a:r>
              <a:rPr lang="en-US" altLang="zh-CN" sz="2800" kern="100" baseline="-25000" dirty="0">
                <a:latin typeface="Times New Roman" panose="02020603050405020304" pitchFamily="18" charset="0"/>
                <a:cs typeface="Courier New" panose="02070309020205020404" pitchFamily="49" charset="0"/>
              </a:rPr>
              <a:t>2</a:t>
            </a:r>
            <a:r>
              <a:rPr lang="zh-CN" altLang="zh-CN" sz="2800" kern="100" dirty="0">
                <a:latin typeface="Times New Roman" panose="02020603050405020304" pitchFamily="18" charset="0"/>
                <a:cs typeface="Times New Roman" panose="02020603050405020304" pitchFamily="18" charset="0"/>
              </a:rPr>
              <a:t>，碳碳双键不能省略。</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Rectangle 21">
            <a:hlinkClick r:id="rId22"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1814499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
                                            <p:txEl>
                                              <p:pRg st="0" end="0"/>
                                            </p:txEl>
                                          </p:spTgt>
                                        </p:tgtEl>
                                        <p:attrNameLst>
                                          <p:attrName>style.visibility</p:attrName>
                                        </p:attrNameLst>
                                      </p:cBhvr>
                                      <p:to>
                                        <p:strVal val="visible"/>
                                      </p:to>
                                    </p:set>
                                    <p:animEffect transition="in" filter="blinds(horizontal)">
                                      <p:cBhvr>
                                        <p:cTn id="12"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89206" y="545639"/>
            <a:ext cx="11412000"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下列有机物分子的键线式表示正确的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乙烷</a:t>
            </a:r>
            <a:r>
              <a:rPr lang="zh-CN" altLang="zh-CN" sz="2800"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sz="2800"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sz="2800" kern="100" dirty="0" smtClean="0">
                <a:latin typeface="宋体" panose="02010600030101010101" pitchFamily="2" charset="-122"/>
                <a:ea typeface="Times New Roman" panose="02020603050405020304" pitchFamily="18" charset="0"/>
                <a:cs typeface="Courier New" panose="02070309020205020404" pitchFamily="49" charset="0"/>
              </a:rPr>
              <a:t>	</a:t>
            </a:r>
            <a:r>
              <a:rPr lang="en-US" altLang="zh-CN" sz="2800" kern="100" dirty="0" smtClean="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sz="28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丙烯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pP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乙醇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乙酸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43"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44"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45"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p>
        </p:txBody>
      </p:sp>
      <p:sp>
        <p:nvSpPr>
          <p:cNvPr id="46"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48"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49"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50"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51"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21" name="TextBox 9"/>
          <p:cNvSpPr txBox="1"/>
          <p:nvPr/>
        </p:nvSpPr>
        <p:spPr>
          <a:xfrm>
            <a:off x="3888074" y="137765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9" name="矩形 18"/>
          <p:cNvSpPr/>
          <p:nvPr/>
        </p:nvSpPr>
        <p:spPr>
          <a:xfrm>
            <a:off x="389206" y="3883384"/>
            <a:ext cx="11412000"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键线式中的端点、拐点、交点都表示一个碳原子，</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中都有三个碳原子，</a:t>
            </a:r>
            <a:r>
              <a:rPr lang="en-US" altLang="zh-CN" sz="2800" kern="100" dirty="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23"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24"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25"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26"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pic>
        <p:nvPicPr>
          <p:cNvPr id="137218" name="Picture 2"/>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27240" y="1335786"/>
            <a:ext cx="853832" cy="49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19" name="Picture 3"/>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4549" y="2272791"/>
            <a:ext cx="1551744" cy="61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0" name="Picture 4"/>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1277" y="1335786"/>
            <a:ext cx="813613" cy="49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5"/>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1277" y="2272791"/>
            <a:ext cx="1449655" cy="115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1">
            <a:hlinkClick r:id="rId23"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628367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linds(horizontal)">
                                      <p:cBhvr>
                                        <p:cTn id="1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89206" y="765498"/>
            <a:ext cx="11412000" cy="289310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下面各种结构用于表示乙醇分子，其中不正确的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pP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B.CH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OH</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D.C</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5</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OH</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3"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5"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6"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28"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29"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30"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rgbClr val="0000FF"/>
                </a:solidFill>
                <a:latin typeface="Broadway" pitchFamily="82" charset="0"/>
                <a:ea typeface="楷体" panose="02010609060101010101" pitchFamily="49" charset="-122"/>
                <a:cs typeface="经典繁仿黑" pitchFamily="49" charset="-122"/>
              </a:rPr>
              <a:t>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1"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32"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33"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34"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35"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21" name="TextBox 9"/>
          <p:cNvSpPr txBox="1"/>
          <p:nvPr/>
        </p:nvSpPr>
        <p:spPr>
          <a:xfrm>
            <a:off x="245300" y="180084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0"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24"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38"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39"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40"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pic>
        <p:nvPicPr>
          <p:cNvPr id="138242" name="Picture 2"/>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3109" y="1562334"/>
            <a:ext cx="1247377" cy="58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3" name="Picture 3"/>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3109" y="2527476"/>
            <a:ext cx="2446718" cy="154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矩形 35"/>
          <p:cNvSpPr/>
          <p:nvPr/>
        </p:nvSpPr>
        <p:spPr>
          <a:xfrm>
            <a:off x="389206" y="4437906"/>
            <a:ext cx="11412000" cy="657872"/>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项中表示正丙醇</a:t>
            </a:r>
            <a:r>
              <a:rPr lang="en-US" altLang="zh-CN" sz="2800" kern="100" dirty="0">
                <a:latin typeface="Times New Roman" panose="02020603050405020304" pitchFamily="18" charset="0"/>
                <a:cs typeface="Courier New" panose="02070309020205020404" pitchFamily="49" charset="0"/>
              </a:rPr>
              <a:t>(CH</a:t>
            </a:r>
            <a:r>
              <a:rPr lang="en-US" altLang="zh-CN" sz="2800" kern="100" baseline="-25000" dirty="0">
                <a:latin typeface="Times New Roman" panose="02020603050405020304" pitchFamily="18" charset="0"/>
                <a:cs typeface="Courier New" panose="02070309020205020404" pitchFamily="49" charset="0"/>
              </a:rPr>
              <a:t>3</a:t>
            </a:r>
            <a:r>
              <a:rPr lang="en-US" altLang="zh-CN" sz="2800" kern="100" dirty="0">
                <a:latin typeface="Times New Roman" panose="02020603050405020304" pitchFamily="18" charset="0"/>
                <a:cs typeface="Courier New" panose="02070309020205020404" pitchFamily="49" charset="0"/>
              </a:rPr>
              <a:t>CH</a:t>
            </a:r>
            <a:r>
              <a:rPr lang="en-US" altLang="zh-CN" sz="2800" kern="100" baseline="-25000" dirty="0">
                <a:latin typeface="Times New Roman" panose="02020603050405020304" pitchFamily="18" charset="0"/>
                <a:cs typeface="Courier New" panose="02070309020205020404" pitchFamily="49" charset="0"/>
              </a:rPr>
              <a:t>2</a:t>
            </a:r>
            <a:r>
              <a:rPr lang="en-US" altLang="zh-CN" sz="2800" kern="100" dirty="0">
                <a:latin typeface="Times New Roman" panose="02020603050405020304" pitchFamily="18" charset="0"/>
                <a:cs typeface="Courier New" panose="02070309020205020404" pitchFamily="49" charset="0"/>
              </a:rPr>
              <a:t>CH</a:t>
            </a:r>
            <a:r>
              <a:rPr lang="en-US" altLang="zh-CN" sz="2800" kern="100" baseline="-25000" dirty="0">
                <a:latin typeface="Times New Roman" panose="02020603050405020304" pitchFamily="18" charset="0"/>
                <a:cs typeface="Courier New" panose="02070309020205020404" pitchFamily="49" charset="0"/>
              </a:rPr>
              <a:t>2</a:t>
            </a:r>
            <a:r>
              <a:rPr lang="en-US" altLang="zh-CN" sz="2800" kern="100" dirty="0">
                <a:latin typeface="Times New Roman" panose="02020603050405020304" pitchFamily="18" charset="0"/>
                <a:cs typeface="Courier New" panose="02070309020205020404" pitchFamily="49" charset="0"/>
              </a:rPr>
              <a:t>OH)</a:t>
            </a:r>
            <a:r>
              <a:rPr lang="zh-CN" altLang="zh-CN" sz="2800" kern="100" dirty="0">
                <a:latin typeface="Times New Roman" panose="02020603050405020304" pitchFamily="18" charset="0"/>
                <a:cs typeface="Times New Roman" panose="02020603050405020304" pitchFamily="18" charset="0"/>
              </a:rPr>
              <a:t>的键线式。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7" name="Rectangle 21">
            <a:hlinkClick r:id="rId21"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381138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blinds(horizontal)">
                                      <p:cBhvr>
                                        <p:cTn id="12"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9206" y="1271761"/>
            <a:ext cx="11412000"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键线式可以简明扼要的表示碳氢化合物</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这种</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键线式表示的物质是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丁烯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丙烷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丁烷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丙烯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1"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2"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63"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64"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65"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66"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67"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p>
        </p:txBody>
      </p:sp>
      <p:sp>
        <p:nvSpPr>
          <p:cNvPr id="68"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69"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70"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71"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20" name="TextBox 9"/>
          <p:cNvSpPr txBox="1"/>
          <p:nvPr/>
        </p:nvSpPr>
        <p:spPr>
          <a:xfrm>
            <a:off x="3888074" y="260178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1"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32"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33"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34"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35"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pic>
        <p:nvPicPr>
          <p:cNvPr id="139266" name="Picture 2"/>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8796" y="1322481"/>
            <a:ext cx="741439" cy="46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1">
            <a:hlinkClick r:id="rId20"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2016283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9206" y="685354"/>
            <a:ext cx="11412000" cy="4616648"/>
          </a:xfrm>
          <a:prstGeom prst="rect">
            <a:avLst/>
          </a:prstGeom>
        </p:spPr>
        <p:txBody>
          <a:bodyPr wrap="square">
            <a:spAutoFit/>
          </a:bodyPr>
          <a:lstStyle/>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题组三　有机物分子中原子共面、共线的判断</a:t>
            </a:r>
            <a:endParaRPr lang="zh-CN" altLang="zh-CN" sz="100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下列叙述正确的是</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丙烷分子中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个碳原子一定在同一条直线上</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分子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个碳原子都在同一平面内</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乙烷分子中碳原子和全部氢原子可能在同一平面上</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某有机物</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spc="-8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=CH—CH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分子中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个碳原子可能在同一直线上</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6"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7"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29"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30"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31"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33"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34"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35"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36"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23"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25"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40"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41"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42"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pic>
        <p:nvPicPr>
          <p:cNvPr id="140291" name="Picture 3"/>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664" y="2635748"/>
            <a:ext cx="774522" cy="144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9"/>
          <p:cNvSpPr txBox="1"/>
          <p:nvPr/>
        </p:nvSpPr>
        <p:spPr>
          <a:xfrm>
            <a:off x="226832" y="329704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7" name="Rectangle 21">
            <a:hlinkClick r:id="rId20"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3016068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9206" y="765498"/>
            <a:ext cx="11412000" cy="4515660"/>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烷烃分子中的碳原子呈锯齿形排列，丙烷分子中的</a:t>
            </a:r>
            <a:r>
              <a:rPr lang="en-US" altLang="zh-CN" sz="2800" kern="100" dirty="0">
                <a:latin typeface="Times New Roman" panose="02020603050405020304" pitchFamily="18" charset="0"/>
                <a:cs typeface="Courier New" panose="02070309020205020404" pitchFamily="49" charset="0"/>
              </a:rPr>
              <a:t>3</a:t>
            </a:r>
            <a:r>
              <a:rPr lang="zh-CN" altLang="zh-CN" sz="2800" kern="100" dirty="0">
                <a:latin typeface="Times New Roman" panose="02020603050405020304" pitchFamily="18" charset="0"/>
                <a:cs typeface="Times New Roman" panose="02020603050405020304" pitchFamily="18" charset="0"/>
              </a:rPr>
              <a:t>个碳原子不可能在同一条直线上；甲苯分子中</a:t>
            </a:r>
            <a:r>
              <a:rPr lang="en-US" altLang="zh-CN" sz="2800" kern="100" dirty="0">
                <a:latin typeface="Times New Roman" panose="02020603050405020304" pitchFamily="18" charset="0"/>
                <a:cs typeface="Courier New" panose="02070309020205020404" pitchFamily="49" charset="0"/>
              </a:rPr>
              <a:t>—CH</a:t>
            </a:r>
            <a:r>
              <a:rPr lang="en-US" altLang="zh-CN" sz="2800" kern="100" baseline="-25000" dirty="0">
                <a:latin typeface="Times New Roman" panose="02020603050405020304" pitchFamily="18" charset="0"/>
                <a:cs typeface="Courier New" panose="02070309020205020404" pitchFamily="49" charset="0"/>
              </a:rPr>
              <a:t>3</a:t>
            </a:r>
            <a:r>
              <a:rPr lang="zh-CN" altLang="zh-CN" sz="2800" kern="100" dirty="0">
                <a:latin typeface="Times New Roman" panose="02020603050405020304" pitchFamily="18" charset="0"/>
                <a:cs typeface="Times New Roman" panose="02020603050405020304" pitchFamily="18" charset="0"/>
              </a:rPr>
              <a:t>中的碳原子占据了苯分子中</a:t>
            </a:r>
            <a:r>
              <a:rPr lang="en-US" altLang="zh-CN" sz="2800" kern="100" dirty="0">
                <a:latin typeface="Times New Roman" panose="02020603050405020304" pitchFamily="18" charset="0"/>
                <a:cs typeface="Courier New" panose="02070309020205020404" pitchFamily="49" charset="0"/>
              </a:rPr>
              <a:t>1</a:t>
            </a:r>
            <a:r>
              <a:rPr lang="zh-CN" altLang="zh-CN" sz="2800" kern="100" dirty="0">
                <a:latin typeface="Times New Roman" panose="02020603050405020304" pitchFamily="18" charset="0"/>
                <a:cs typeface="Times New Roman" panose="02020603050405020304" pitchFamily="18" charset="0"/>
              </a:rPr>
              <a:t>个氢原子的位置，所以甲苯分子中</a:t>
            </a:r>
            <a:r>
              <a:rPr lang="en-US" altLang="zh-CN" sz="2800" kern="100" dirty="0">
                <a:latin typeface="Times New Roman" panose="02020603050405020304" pitchFamily="18" charset="0"/>
                <a:cs typeface="Courier New" panose="02070309020205020404" pitchFamily="49" charset="0"/>
              </a:rPr>
              <a:t>7</a:t>
            </a:r>
            <a:r>
              <a:rPr lang="zh-CN" altLang="zh-CN" sz="2800" kern="100" dirty="0">
                <a:latin typeface="Times New Roman" panose="02020603050405020304" pitchFamily="18" charset="0"/>
                <a:cs typeface="Times New Roman" panose="02020603050405020304" pitchFamily="18" charset="0"/>
              </a:rPr>
              <a:t>个碳原子都在同一平面内；烷烃分子中的碳、氢原子形成的是类似于甲烷的四面体结构，乙烷分子中碳原子和全部氢原子不可能在同一平面上；</a:t>
            </a:r>
            <a:r>
              <a:rPr lang="en-US" altLang="zh-CN" sz="2800" kern="100" dirty="0">
                <a:latin typeface="Times New Roman" panose="02020603050405020304" pitchFamily="18" charset="0"/>
                <a:cs typeface="Courier New" panose="02070309020205020404" pitchFamily="49" charset="0"/>
              </a:rPr>
              <a:t>2-</a:t>
            </a:r>
            <a:r>
              <a:rPr lang="zh-CN" altLang="zh-CN" sz="2800" kern="100" dirty="0">
                <a:latin typeface="Times New Roman" panose="02020603050405020304" pitchFamily="18" charset="0"/>
                <a:cs typeface="Times New Roman" panose="02020603050405020304" pitchFamily="18" charset="0"/>
              </a:rPr>
              <a:t>丁烯分子中</a:t>
            </a:r>
            <a:r>
              <a:rPr lang="en-US" altLang="zh-CN" sz="2800" kern="100" dirty="0">
                <a:latin typeface="Times New Roman" panose="02020603050405020304" pitchFamily="18" charset="0"/>
                <a:cs typeface="Courier New" panose="02070309020205020404" pitchFamily="49" charset="0"/>
              </a:rPr>
              <a:t>4</a:t>
            </a:r>
            <a:r>
              <a:rPr lang="zh-CN" altLang="zh-CN" sz="2800" kern="100" dirty="0">
                <a:latin typeface="Times New Roman" panose="02020603050405020304" pitchFamily="18" charset="0"/>
                <a:cs typeface="Times New Roman" panose="02020603050405020304" pitchFamily="18" charset="0"/>
              </a:rPr>
              <a:t>个碳原子的位置相当于乙烯分子中的</a:t>
            </a:r>
            <a:r>
              <a:rPr lang="en-US" altLang="zh-CN" sz="2800" kern="100" dirty="0">
                <a:latin typeface="Times New Roman" panose="02020603050405020304" pitchFamily="18" charset="0"/>
                <a:cs typeface="Courier New" panose="02070309020205020404" pitchFamily="49" charset="0"/>
              </a:rPr>
              <a:t>2</a:t>
            </a:r>
            <a:r>
              <a:rPr lang="zh-CN" altLang="zh-CN" sz="2800" kern="100" dirty="0">
                <a:latin typeface="Times New Roman" panose="02020603050405020304" pitchFamily="18" charset="0"/>
                <a:cs typeface="Times New Roman" panose="02020603050405020304" pitchFamily="18" charset="0"/>
              </a:rPr>
              <a:t>个碳原子及它们各自所连的</a:t>
            </a:r>
            <a:r>
              <a:rPr lang="en-US" altLang="zh-CN" sz="2800" kern="100" dirty="0">
                <a:latin typeface="Times New Roman" panose="02020603050405020304" pitchFamily="18" charset="0"/>
                <a:cs typeface="Courier New" panose="02070309020205020404" pitchFamily="49" charset="0"/>
              </a:rPr>
              <a:t>1</a:t>
            </a:r>
            <a:r>
              <a:rPr lang="zh-CN" altLang="zh-CN" sz="2800" kern="100" dirty="0">
                <a:latin typeface="Times New Roman" panose="02020603050405020304" pitchFamily="18" charset="0"/>
                <a:cs typeface="Times New Roman" panose="02020603050405020304" pitchFamily="18" charset="0"/>
              </a:rPr>
              <a:t>个氢原子，在同一个平面内，但是不可能在同一直线上。</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6"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7"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29"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30"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31"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33"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34"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35"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36"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21"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22"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23"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25"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39"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sp>
        <p:nvSpPr>
          <p:cNvPr id="37" name="Rectangle 21">
            <a:hlinkClick r:id="rId19"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442277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89206" y="0"/>
            <a:ext cx="11412000" cy="195713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10.(2020·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北京丰台区校级期末</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泽维尔证实了光可诱发下列变化：这一事实可用于解释人眼的夜视功能和叶绿素在光合作用中具有极高的光能利用率的原因。下列说法错误的是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5"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6"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28"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29"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30"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32" name="Rectangle 21">
            <a:hlinkClick r:id="rId11"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33"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34"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35" name="Rectangle 21">
            <a:hlinkClick r:id="rId14"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22" name="Rectangle 21">
            <a:hlinkClick r:id="rId15"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23" name="Rectangle 21">
            <a:hlinkClick r:id="rId16"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38" name="Rectangle 21">
            <a:hlinkClick r:id="rId17"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39" name="Rectangle 21">
            <a:hlinkClick r:id="rId18"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40" name="Rectangle 21">
            <a:hlinkClick r:id="rId19"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grpSp>
        <p:nvGrpSpPr>
          <p:cNvPr id="3" name="组合 2"/>
          <p:cNvGrpSpPr/>
          <p:nvPr/>
        </p:nvGrpSpPr>
        <p:grpSpPr>
          <a:xfrm>
            <a:off x="3539663" y="1974776"/>
            <a:ext cx="5111086" cy="1995094"/>
            <a:chOff x="3072352" y="1946201"/>
            <a:chExt cx="5111086" cy="1995094"/>
          </a:xfrm>
        </p:grpSpPr>
        <p:pic>
          <p:nvPicPr>
            <p:cNvPr id="141314" name="Picture 2"/>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2352" y="1946201"/>
              <a:ext cx="1993844" cy="199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77259315"/>
                </p:ext>
              </p:extLst>
            </p:nvPr>
          </p:nvGraphicFramePr>
          <p:xfrm>
            <a:off x="5231110" y="2268066"/>
            <a:ext cx="1501775" cy="839788"/>
          </p:xfrm>
          <a:graphic>
            <a:graphicData uri="http://schemas.openxmlformats.org/presentationml/2006/ole">
              <mc:AlternateContent xmlns:mc="http://schemas.openxmlformats.org/markup-compatibility/2006">
                <mc:Choice xmlns:v="urn:schemas-microsoft-com:vml" Requires="v">
                  <p:oleObj spid="_x0000_s141371" name="文档" r:id="rId22" imgW="1501906" imgH="839417" progId="Word.Document.12">
                    <p:embed/>
                  </p:oleObj>
                </mc:Choice>
                <mc:Fallback>
                  <p:oleObj name="文档" r:id="rId22" imgW="1501906" imgH="839417" progId="Word.Document.12">
                    <p:embed/>
                    <p:pic>
                      <p:nvPicPr>
                        <p:cNvPr id="0" name=""/>
                        <p:cNvPicPr/>
                        <p:nvPr/>
                      </p:nvPicPr>
                      <p:blipFill>
                        <a:blip r:embed="rId23"/>
                        <a:stretch>
                          <a:fillRect/>
                        </a:stretch>
                      </p:blipFill>
                      <p:spPr>
                        <a:xfrm>
                          <a:off x="5231110" y="2268066"/>
                          <a:ext cx="1501775" cy="839788"/>
                        </a:xfrm>
                        <a:prstGeom prst="rect">
                          <a:avLst/>
                        </a:prstGeom>
                      </p:spPr>
                    </p:pic>
                  </p:oleObj>
                </mc:Fallback>
              </mc:AlternateContent>
            </a:graphicData>
          </a:graphic>
        </p:graphicFrame>
        <p:pic>
          <p:nvPicPr>
            <p:cNvPr id="141315" name="Picture 3"/>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4221" y="1982078"/>
              <a:ext cx="1959217" cy="195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矩形 35"/>
          <p:cNvSpPr/>
          <p:nvPr/>
        </p:nvSpPr>
        <p:spPr>
          <a:xfrm>
            <a:off x="389206" y="3807227"/>
            <a:ext cx="11412000" cy="260347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中碳原子均采取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sp</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杂化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中的所有原子可能在一个平面上</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上述变化是一个物理过程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都可能发生加聚反应</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TextBox 9"/>
          <p:cNvSpPr txBox="1"/>
          <p:nvPr/>
        </p:nvSpPr>
        <p:spPr>
          <a:xfrm>
            <a:off x="233983" y="512206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7" name="Rectangle 21">
            <a:hlinkClick r:id="rId25"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1828834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9206" y="969903"/>
            <a:ext cx="11412000"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11.(2021·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合肥瑶海区月考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关于</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所有碳原子可能都在同一平面上</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最多有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个原子在同一平面上</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一定有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个碳原子在同一直线上</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至少有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个原子共面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3"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54"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55"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56"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57"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58"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59"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60"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61"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62"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63"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p>
        </p:txBody>
      </p:sp>
      <p:sp>
        <p:nvSpPr>
          <p:cNvPr id="64"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34" name="TextBox 9"/>
          <p:cNvSpPr txBox="1"/>
          <p:nvPr/>
        </p:nvSpPr>
        <p:spPr>
          <a:xfrm>
            <a:off x="238214" y="170682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5"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36"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37"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38"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39"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pic>
        <p:nvPicPr>
          <p:cNvPr id="142338" name="Picture 2"/>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2991" y="1016711"/>
            <a:ext cx="3399542" cy="68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21">
            <a:hlinkClick r:id="rId20"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397922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9206" y="1070892"/>
            <a:ext cx="11412000" cy="322299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项，有机物含有苯环、碳碳双键，都为平面形结构，与苯环、碳碳双键直接相连的原子在同一平面上，则所有的碳原子可能在同一平面上，正确；</a:t>
            </a:r>
            <a:endParaRPr lang="en-US" altLang="zh-CN" sz="2800" kern="100" dirty="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项，甲基上可能有</a:t>
            </a:r>
            <a:r>
              <a:rPr lang="en-US" altLang="zh-CN" sz="2800" kern="100" dirty="0">
                <a:latin typeface="Times New Roman" panose="02020603050405020304" pitchFamily="18" charset="0"/>
                <a:cs typeface="Courier New" panose="02070309020205020404" pitchFamily="49" charset="0"/>
              </a:rPr>
              <a:t>1</a:t>
            </a:r>
            <a:r>
              <a:rPr lang="zh-CN" altLang="zh-CN" sz="2800" kern="100" dirty="0">
                <a:latin typeface="Times New Roman" panose="02020603050405020304" pitchFamily="18" charset="0"/>
                <a:cs typeface="Times New Roman" panose="02020603050405020304" pitchFamily="18" charset="0"/>
              </a:rPr>
              <a:t>个氢原子与苯环、碳碳双键共平面，则最多有</a:t>
            </a:r>
            <a:r>
              <a:rPr lang="en-US" altLang="zh-CN" sz="2800" kern="100" dirty="0">
                <a:latin typeface="Times New Roman" panose="02020603050405020304" pitchFamily="18" charset="0"/>
                <a:cs typeface="Courier New" panose="02070309020205020404" pitchFamily="49" charset="0"/>
              </a:rPr>
              <a:t>17</a:t>
            </a:r>
            <a:r>
              <a:rPr lang="zh-CN" altLang="zh-CN" sz="2800" kern="100" dirty="0">
                <a:latin typeface="Times New Roman" panose="02020603050405020304" pitchFamily="18" charset="0"/>
                <a:cs typeface="Times New Roman" panose="02020603050405020304" pitchFamily="18" charset="0"/>
              </a:rPr>
              <a:t>个原子在同一平面上，错误。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53"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54"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55"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56"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57"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58"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59"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60"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61"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62"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63"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p>
        </p:txBody>
      </p:sp>
      <p:sp>
        <p:nvSpPr>
          <p:cNvPr id="64"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27"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28"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30"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31"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35"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sp>
        <p:nvSpPr>
          <p:cNvPr id="22" name="Rectangle 21">
            <a:hlinkClick r:id="rId19"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2650657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89206" y="919390"/>
            <a:ext cx="11412000" cy="523220"/>
          </a:xfrm>
          <a:prstGeom prst="rect">
            <a:avLst/>
          </a:prstGeom>
        </p:spPr>
        <p:txBody>
          <a:bodyPr wrap="square">
            <a:spAutoFit/>
          </a:bodyPr>
          <a:lstStyle/>
          <a:p>
            <a:r>
              <a:rPr lang="en-US" altLang="zh-CN" sz="2800" b="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碳原子的结构特点和成键特点</a:t>
            </a:r>
          </a:p>
        </p:txBody>
      </p:sp>
      <p:pic>
        <p:nvPicPr>
          <p:cNvPr id="107522" name="Picture 2" descr="S2-1拆"/>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2488" y="1629594"/>
            <a:ext cx="9745437" cy="341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7560767" y="3585553"/>
            <a:ext cx="1620957" cy="523220"/>
          </a:xfrm>
          <a:prstGeom prst="rect">
            <a:avLst/>
          </a:prstGeom>
        </p:spPr>
        <p:txBody>
          <a:bodyPr wrap="none">
            <a:spAutoFit/>
          </a:bodyPr>
          <a:lstStyle/>
          <a:p>
            <a:r>
              <a:rPr lang="zh-CN" altLang="en-US"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碳碳双键</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8" name="矩形 7"/>
          <p:cNvSpPr/>
          <p:nvPr/>
        </p:nvSpPr>
        <p:spPr>
          <a:xfrm>
            <a:off x="7603212" y="1744983"/>
            <a:ext cx="364202" cy="523220"/>
          </a:xfrm>
          <a:prstGeom prst="rect">
            <a:avLst/>
          </a:prstGeom>
        </p:spPr>
        <p:txBody>
          <a:bodyPr wrap="none">
            <a:spAutoFit/>
          </a:bodyPr>
          <a:lstStyle/>
          <a:p>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4</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10" name="矩形 9"/>
          <p:cNvSpPr/>
          <p:nvPr/>
        </p:nvSpPr>
        <p:spPr>
          <a:xfrm>
            <a:off x="9390640" y="3585553"/>
            <a:ext cx="1620957" cy="523220"/>
          </a:xfrm>
          <a:prstGeom prst="rect">
            <a:avLst/>
          </a:prstGeom>
        </p:spPr>
        <p:txBody>
          <a:bodyPr wrap="none">
            <a:spAutoFit/>
          </a:bodyPr>
          <a:lstStyle/>
          <a:p>
            <a:r>
              <a:rPr lang="zh-CN" altLang="en-US"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碳碳三键</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12" name="矩形 11"/>
          <p:cNvSpPr/>
          <p:nvPr/>
        </p:nvSpPr>
        <p:spPr>
          <a:xfrm>
            <a:off x="7482085" y="4373369"/>
            <a:ext cx="902811" cy="523220"/>
          </a:xfrm>
          <a:prstGeom prst="rect">
            <a:avLst/>
          </a:prstGeom>
        </p:spPr>
        <p:txBody>
          <a:bodyPr wrap="none">
            <a:spAutoFit/>
          </a:bodyPr>
          <a:lstStyle/>
          <a:p>
            <a:r>
              <a:rPr lang="zh-CN" altLang="en-US"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碳环</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Tree>
    <p:extLst>
      <p:ext uri="{BB962C8B-B14F-4D97-AF65-F5344CB8AC3E}">
        <p14:creationId xmlns:p14="http://schemas.microsoft.com/office/powerpoint/2010/main" val="4161547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clrChange>
              <a:clrFrom>
                <a:srgbClr val="FFFFFF"/>
              </a:clrFrom>
              <a:clrTo>
                <a:srgbClr val="FFFFFF">
                  <a:alpha val="0"/>
                </a:srgbClr>
              </a:clrTo>
            </a:clrChange>
          </a:blip>
          <a:stretch>
            <a:fillRect/>
          </a:stretch>
        </p:blipFill>
        <p:spPr>
          <a:xfrm>
            <a:off x="869016" y="3452285"/>
            <a:ext cx="2598834" cy="759493"/>
          </a:xfrm>
          <a:prstGeom prst="rect">
            <a:avLst/>
          </a:prstGeom>
        </p:spPr>
      </p:pic>
      <p:sp>
        <p:nvSpPr>
          <p:cNvPr id="7" name="矩形 6"/>
          <p:cNvSpPr/>
          <p:nvPr/>
        </p:nvSpPr>
        <p:spPr>
          <a:xfrm>
            <a:off x="389206" y="837438"/>
            <a:ext cx="11412000" cy="388850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12.(2020·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哈尔滨香坊区校级期末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下列化合物中的所有原子一定都在同一平面上的是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A.CH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B.CH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COOH</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D.(CH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C—CH</a:t>
            </a:r>
            <a:r>
              <a:rPr lang="en-US" altLang="zh-CN" sz="2800" kern="100" spc="-8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=CHCH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2"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3"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35"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36"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37"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8"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39" name="Rectangle 21">
            <a:hlinkClick r:id="rId11"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40"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41"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50" name="Rectangle 21">
            <a:hlinkClick r:id="rId14"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p>
        </p:txBody>
      </p:sp>
      <p:sp>
        <p:nvSpPr>
          <p:cNvPr id="23" name="TextBox 9"/>
          <p:cNvSpPr txBox="1"/>
          <p:nvPr/>
        </p:nvSpPr>
        <p:spPr>
          <a:xfrm>
            <a:off x="247351" y="342020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4" name="Rectangle 21">
            <a:hlinkClick r:id="rId15"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25" name="Rectangle 21">
            <a:hlinkClick r:id="rId16"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26" name="Rectangle 21">
            <a:hlinkClick r:id="rId17"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27" name="Rectangle 21">
            <a:hlinkClick r:id="rId18"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28" name="Rectangle 21">
            <a:hlinkClick r:id="rId19"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sp>
        <p:nvSpPr>
          <p:cNvPr id="29" name="Rectangle 21">
            <a:hlinkClick r:id="rId20"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1216731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9206" y="747837"/>
            <a:ext cx="11412000" cy="4616648"/>
          </a:xfrm>
          <a:prstGeom prst="rect">
            <a:avLst/>
          </a:prstGeom>
        </p:spPr>
        <p:txBody>
          <a:bodyPr wrap="square">
            <a:spAutoFit/>
          </a:bodyPr>
          <a:lstStyle/>
          <a:p>
            <a:pPr algn="dist">
              <a:lnSpc>
                <a:spcPct val="150000"/>
              </a:lnSpc>
              <a:spcAft>
                <a:spcPts val="0"/>
              </a:spcAft>
            </a:pPr>
            <a:r>
              <a:rPr lang="zh-CN" altLang="zh-CN" sz="2800" kern="100" spc="-5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spc="-50" dirty="0">
                <a:latin typeface="Times New Roman" panose="02020603050405020304" pitchFamily="18" charset="0"/>
                <a:cs typeface="Courier New" panose="02070309020205020404" pitchFamily="49" charset="0"/>
              </a:rPr>
              <a:t>A</a:t>
            </a:r>
            <a:r>
              <a:rPr lang="zh-CN" altLang="zh-CN" sz="2800" kern="100" spc="-50" dirty="0">
                <a:latin typeface="Times New Roman" panose="02020603050405020304" pitchFamily="18" charset="0"/>
                <a:cs typeface="Times New Roman" panose="02020603050405020304" pitchFamily="18" charset="0"/>
              </a:rPr>
              <a:t>项，甲烷是正四面体结构，所有原子一定不都在同一平面，错误</a:t>
            </a:r>
            <a:r>
              <a:rPr lang="zh-CN" altLang="zh-CN" sz="2800" kern="100" spc="-50" dirty="0" smtClean="0">
                <a:latin typeface="Times New Roman" panose="02020603050405020304" pitchFamily="18" charset="0"/>
                <a:cs typeface="Times New Roman" panose="02020603050405020304" pitchFamily="18" charset="0"/>
              </a:rPr>
              <a:t>；</a:t>
            </a:r>
            <a:endParaRPr lang="en-US" altLang="zh-CN" sz="2800" kern="100" spc="-5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项，由于甲基中</a:t>
            </a:r>
            <a:r>
              <a:rPr lang="en-US" altLang="zh-CN" sz="2800" kern="100" dirty="0">
                <a:latin typeface="Times New Roman" panose="02020603050405020304" pitchFamily="18" charset="0"/>
                <a:cs typeface="Courier New" panose="02070309020205020404" pitchFamily="49" charset="0"/>
              </a:rPr>
              <a:t>4</a:t>
            </a:r>
            <a:r>
              <a:rPr lang="zh-CN" altLang="zh-CN" sz="2800" kern="100" dirty="0">
                <a:latin typeface="Times New Roman" panose="02020603050405020304" pitchFamily="18" charset="0"/>
                <a:cs typeface="Times New Roman" panose="02020603050405020304" pitchFamily="18" charset="0"/>
              </a:rPr>
              <a:t>个原子不能共平面，所以</a:t>
            </a:r>
            <a:r>
              <a:rPr lang="en-US" altLang="zh-CN" sz="2800" kern="100" dirty="0">
                <a:latin typeface="Times New Roman" panose="02020603050405020304" pitchFamily="18" charset="0"/>
                <a:cs typeface="Courier New" panose="02070309020205020404" pitchFamily="49" charset="0"/>
              </a:rPr>
              <a:t>CH</a:t>
            </a:r>
            <a:r>
              <a:rPr lang="en-US" altLang="zh-CN" sz="2800" kern="100" baseline="-25000" dirty="0">
                <a:latin typeface="Times New Roman" panose="02020603050405020304" pitchFamily="18" charset="0"/>
                <a:cs typeface="Courier New" panose="02070309020205020404" pitchFamily="49" charset="0"/>
              </a:rPr>
              <a:t>3</a:t>
            </a:r>
            <a:r>
              <a:rPr lang="en-US" altLang="zh-CN" sz="2800" kern="100" dirty="0">
                <a:latin typeface="Times New Roman" panose="02020603050405020304" pitchFamily="18" charset="0"/>
                <a:cs typeface="Courier New" panose="02070309020205020404" pitchFamily="49" charset="0"/>
              </a:rPr>
              <a:t>COOH</a:t>
            </a:r>
            <a:r>
              <a:rPr lang="zh-CN" altLang="zh-CN" sz="2800" kern="100" dirty="0">
                <a:latin typeface="Times New Roman" panose="02020603050405020304" pitchFamily="18" charset="0"/>
                <a:cs typeface="Times New Roman" panose="02020603050405020304" pitchFamily="18" charset="0"/>
              </a:rPr>
              <a:t>中所有原子一定不都在同一平面，错误</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项，苯是平面形结构，乙炔是直线形结构，直线形的乙炔是在苯所在的平面上，所以苯乙炔中的所有原子一定都在同一平面，正确</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spc="-100" dirty="0" smtClean="0">
                <a:latin typeface="Times New Roman" panose="02020603050405020304" pitchFamily="18" charset="0"/>
                <a:cs typeface="Courier New" panose="02070309020205020404" pitchFamily="49" charset="0"/>
              </a:rPr>
              <a:t>D</a:t>
            </a:r>
            <a:r>
              <a:rPr lang="zh-CN" altLang="zh-CN" sz="2800" kern="100" spc="-100" dirty="0">
                <a:latin typeface="Times New Roman" panose="02020603050405020304" pitchFamily="18" charset="0"/>
                <a:cs typeface="Times New Roman" panose="02020603050405020304" pitchFamily="18" charset="0"/>
              </a:rPr>
              <a:t>项，由于甲基中</a:t>
            </a:r>
            <a:r>
              <a:rPr lang="en-US" altLang="zh-CN" sz="2800" kern="100" spc="-100" dirty="0">
                <a:latin typeface="Times New Roman" panose="02020603050405020304" pitchFamily="18" charset="0"/>
                <a:cs typeface="Courier New" panose="02070309020205020404" pitchFamily="49" charset="0"/>
              </a:rPr>
              <a:t>4</a:t>
            </a:r>
            <a:r>
              <a:rPr lang="zh-CN" altLang="zh-CN" sz="2800" kern="100" spc="-100" dirty="0">
                <a:latin typeface="Times New Roman" panose="02020603050405020304" pitchFamily="18" charset="0"/>
                <a:cs typeface="Times New Roman" panose="02020603050405020304" pitchFamily="18" charset="0"/>
              </a:rPr>
              <a:t>个原子不能共平面，所以</a:t>
            </a:r>
            <a:r>
              <a:rPr lang="en-US" altLang="zh-CN" sz="2800" kern="100" spc="-100" dirty="0">
                <a:latin typeface="Times New Roman" panose="02020603050405020304" pitchFamily="18" charset="0"/>
                <a:cs typeface="Courier New" panose="02070309020205020404" pitchFamily="49" charset="0"/>
              </a:rPr>
              <a:t>(CH</a:t>
            </a:r>
            <a:r>
              <a:rPr lang="en-US" altLang="zh-CN" sz="2800" kern="100" spc="-100" baseline="-25000" dirty="0">
                <a:latin typeface="Times New Roman" panose="02020603050405020304" pitchFamily="18" charset="0"/>
                <a:cs typeface="Courier New" panose="02070309020205020404" pitchFamily="49" charset="0"/>
              </a:rPr>
              <a:t>3</a:t>
            </a:r>
            <a:r>
              <a:rPr lang="en-US" altLang="zh-CN" sz="2800" kern="100" spc="-100" dirty="0">
                <a:latin typeface="Times New Roman" panose="02020603050405020304" pitchFamily="18" charset="0"/>
                <a:cs typeface="Courier New" panose="02070309020205020404" pitchFamily="49" charset="0"/>
              </a:rPr>
              <a:t>)</a:t>
            </a:r>
            <a:r>
              <a:rPr lang="en-US" altLang="zh-CN" sz="2800" kern="100" spc="-100" baseline="-25000" dirty="0">
                <a:latin typeface="Times New Roman" panose="02020603050405020304" pitchFamily="18" charset="0"/>
                <a:cs typeface="Courier New" panose="02070309020205020404" pitchFamily="49" charset="0"/>
              </a:rPr>
              <a:t>3</a:t>
            </a:r>
            <a:r>
              <a:rPr lang="en-US" altLang="zh-CN" sz="2800" kern="100" spc="-100" dirty="0">
                <a:latin typeface="Times New Roman" panose="02020603050405020304" pitchFamily="18" charset="0"/>
                <a:cs typeface="Courier New" panose="02070309020205020404" pitchFamily="49" charset="0"/>
              </a:rPr>
              <a:t>C—C</a:t>
            </a:r>
            <a:r>
              <a:rPr lang="en-US" altLang="zh-CN" sz="2800" kern="100" spc="-100" dirty="0">
                <a:latin typeface="宋体" panose="02010600030101010101" pitchFamily="2" charset="-122"/>
                <a:cs typeface="Times New Roman" panose="02020603050405020304" pitchFamily="18" charset="0"/>
              </a:rPr>
              <a:t>≡</a:t>
            </a:r>
            <a:r>
              <a:rPr lang="en-US" altLang="zh-CN" sz="2800" kern="100" spc="-100" dirty="0">
                <a:latin typeface="Times New Roman" panose="02020603050405020304" pitchFamily="18" charset="0"/>
                <a:cs typeface="Courier New" panose="02070309020205020404" pitchFamily="49" charset="0"/>
              </a:rPr>
              <a:t>C—CH</a:t>
            </a:r>
            <a:r>
              <a:rPr lang="en-US" altLang="zh-CN" sz="2800" kern="100" spc="-100" dirty="0" smtClean="0">
                <a:latin typeface="Times New Roman" panose="02020603050405020304" pitchFamily="18" charset="0"/>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spc="-100" dirty="0" smtClean="0">
                <a:latin typeface="Times New Roman" panose="02020603050405020304" pitchFamily="18" charset="0"/>
                <a:cs typeface="Courier New" panose="02070309020205020404" pitchFamily="49" charset="0"/>
              </a:rPr>
              <a:t>CHCH</a:t>
            </a:r>
            <a:r>
              <a:rPr lang="en-US" altLang="zh-CN" sz="2800" kern="100" spc="-100" baseline="-25000" dirty="0" smtClean="0">
                <a:latin typeface="Times New Roman" panose="02020603050405020304" pitchFamily="18" charset="0"/>
                <a:cs typeface="Courier New" panose="02070309020205020404" pitchFamily="49" charset="0"/>
              </a:rPr>
              <a:t>3</a:t>
            </a:r>
            <a:r>
              <a:rPr lang="zh-CN" altLang="zh-CN" sz="2800" kern="100" dirty="0">
                <a:latin typeface="Times New Roman" panose="02020603050405020304" pitchFamily="18" charset="0"/>
                <a:cs typeface="Times New Roman" panose="02020603050405020304" pitchFamily="18" charset="0"/>
              </a:rPr>
              <a:t>中的所有原子不可能都在同一平面，错误。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2"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3"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35"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36"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37"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39"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40"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41"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50"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p>
        </p:txBody>
      </p:sp>
      <p:sp>
        <p:nvSpPr>
          <p:cNvPr id="20"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21"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22"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24"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25"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sp>
        <p:nvSpPr>
          <p:cNvPr id="23" name="Rectangle 21">
            <a:hlinkClick r:id="rId19"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3924550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9206" y="847031"/>
            <a:ext cx="11412000"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安徽校级期末</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下列有机物含有的共价键数为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en-US" altLang="zh-CN" sz="2800" i="1" kern="100" baseline="-250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baseline="-250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B.C</a:t>
            </a:r>
            <a:r>
              <a:rPr lang="en-US" altLang="zh-CN" sz="2800" i="1"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C.C</a:t>
            </a:r>
            <a:r>
              <a:rPr lang="en-US" altLang="zh-CN" sz="2800" i="1"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D.C</a:t>
            </a:r>
            <a:r>
              <a:rPr lang="en-US" altLang="zh-CN" sz="2800" i="1" kern="100" baseline="-250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baseline="-250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6</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2"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3"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35"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36"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37"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39"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40"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41"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50"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17"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1"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22"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24"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25"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grpSp>
        <p:nvGrpSpPr>
          <p:cNvPr id="26" name="组合 25"/>
          <p:cNvGrpSpPr/>
          <p:nvPr/>
        </p:nvGrpSpPr>
        <p:grpSpPr>
          <a:xfrm>
            <a:off x="524555" y="198959"/>
            <a:ext cx="2130409" cy="500093"/>
            <a:chOff x="524555" y="207870"/>
            <a:chExt cx="2130409" cy="500093"/>
          </a:xfrm>
        </p:grpSpPr>
        <p:grpSp>
          <p:nvGrpSpPr>
            <p:cNvPr id="27" name="组合 26"/>
            <p:cNvGrpSpPr/>
            <p:nvPr/>
          </p:nvGrpSpPr>
          <p:grpSpPr>
            <a:xfrm>
              <a:off x="524555" y="207870"/>
              <a:ext cx="2114267" cy="486905"/>
              <a:chOff x="524555" y="207870"/>
              <a:chExt cx="2114267" cy="486905"/>
            </a:xfrm>
          </p:grpSpPr>
          <p:grpSp>
            <p:nvGrpSpPr>
              <p:cNvPr id="29" name="组合 28"/>
              <p:cNvGrpSpPr/>
              <p:nvPr/>
            </p:nvGrpSpPr>
            <p:grpSpPr>
              <a:xfrm>
                <a:off x="524555" y="207870"/>
                <a:ext cx="244577" cy="486905"/>
                <a:chOff x="5314664" y="989457"/>
                <a:chExt cx="511631" cy="937112"/>
              </a:xfrm>
            </p:grpSpPr>
            <p:sp>
              <p:nvSpPr>
                <p:cNvPr id="42" name="矩形 1"/>
                <p:cNvSpPr/>
                <p:nvPr/>
              </p:nvSpPr>
              <p:spPr>
                <a:xfrm>
                  <a:off x="5314664" y="1008035"/>
                  <a:ext cx="422523" cy="918534"/>
                </a:xfrm>
                <a:custGeom>
                  <a:avLst/>
                  <a:gdLst>
                    <a:gd name="connsiteX0" fmla="*/ 0 w 432048"/>
                    <a:gd name="connsiteY0" fmla="*/ 0 h 864096"/>
                    <a:gd name="connsiteX1" fmla="*/ 432048 w 432048"/>
                    <a:gd name="connsiteY1" fmla="*/ 0 h 864096"/>
                    <a:gd name="connsiteX2" fmla="*/ 432048 w 432048"/>
                    <a:gd name="connsiteY2" fmla="*/ 864096 h 864096"/>
                    <a:gd name="connsiteX3" fmla="*/ 0 w 432048"/>
                    <a:gd name="connsiteY3" fmla="*/ 864096 h 864096"/>
                    <a:gd name="connsiteX4" fmla="*/ 0 w 432048"/>
                    <a:gd name="connsiteY4" fmla="*/ 0 h 864096"/>
                    <a:gd name="connsiteX0" fmla="*/ 0 w 441573"/>
                    <a:gd name="connsiteY0" fmla="*/ 0 h 921246"/>
                    <a:gd name="connsiteX1" fmla="*/ 441573 w 441573"/>
                    <a:gd name="connsiteY1" fmla="*/ 57150 h 921246"/>
                    <a:gd name="connsiteX2" fmla="*/ 441573 w 441573"/>
                    <a:gd name="connsiteY2" fmla="*/ 921246 h 921246"/>
                    <a:gd name="connsiteX3" fmla="*/ 9525 w 441573"/>
                    <a:gd name="connsiteY3" fmla="*/ 92124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225575 w 441573"/>
                    <a:gd name="connsiteY1" fmla="*/ 22795 h 921246"/>
                    <a:gd name="connsiteX2" fmla="*/ 441573 w 441573"/>
                    <a:gd name="connsiteY2" fmla="*/ 57150 h 921246"/>
                    <a:gd name="connsiteX3" fmla="*/ 441573 w 441573"/>
                    <a:gd name="connsiteY3" fmla="*/ 921246 h 921246"/>
                    <a:gd name="connsiteX4" fmla="*/ 19050 w 441573"/>
                    <a:gd name="connsiteY4" fmla="*/ 864096 h 921246"/>
                    <a:gd name="connsiteX5" fmla="*/ 0 w 441573"/>
                    <a:gd name="connsiteY5" fmla="*/ 0 h 921246"/>
                    <a:gd name="connsiteX0" fmla="*/ 0 w 441573"/>
                    <a:gd name="connsiteY0" fmla="*/ 5780 h 927026"/>
                    <a:gd name="connsiteX1" fmla="*/ 235100 w 441573"/>
                    <a:gd name="connsiteY1" fmla="*/ 0 h 927026"/>
                    <a:gd name="connsiteX2" fmla="*/ 441573 w 441573"/>
                    <a:gd name="connsiteY2" fmla="*/ 62930 h 927026"/>
                    <a:gd name="connsiteX3" fmla="*/ 441573 w 441573"/>
                    <a:gd name="connsiteY3" fmla="*/ 927026 h 927026"/>
                    <a:gd name="connsiteX4" fmla="*/ 19050 w 441573"/>
                    <a:gd name="connsiteY4" fmla="*/ 869876 h 927026"/>
                    <a:gd name="connsiteX5" fmla="*/ 0 w 441573"/>
                    <a:gd name="connsiteY5" fmla="*/ 5780 h 927026"/>
                    <a:gd name="connsiteX0" fmla="*/ 0 w 432048"/>
                    <a:gd name="connsiteY0" fmla="*/ 91505 h 927026"/>
                    <a:gd name="connsiteX1" fmla="*/ 225575 w 432048"/>
                    <a:gd name="connsiteY1" fmla="*/ 0 h 927026"/>
                    <a:gd name="connsiteX2" fmla="*/ 432048 w 432048"/>
                    <a:gd name="connsiteY2" fmla="*/ 62930 h 927026"/>
                    <a:gd name="connsiteX3" fmla="*/ 432048 w 432048"/>
                    <a:gd name="connsiteY3" fmla="*/ 927026 h 927026"/>
                    <a:gd name="connsiteX4" fmla="*/ 9525 w 432048"/>
                    <a:gd name="connsiteY4" fmla="*/ 869876 h 927026"/>
                    <a:gd name="connsiteX5" fmla="*/ 0 w 432048"/>
                    <a:gd name="connsiteY5" fmla="*/ 91505 h 927026"/>
                    <a:gd name="connsiteX0" fmla="*/ 0 w 432048"/>
                    <a:gd name="connsiteY0" fmla="*/ 91505 h 955601"/>
                    <a:gd name="connsiteX1" fmla="*/ 225575 w 432048"/>
                    <a:gd name="connsiteY1" fmla="*/ 0 h 955601"/>
                    <a:gd name="connsiteX2" fmla="*/ 432048 w 432048"/>
                    <a:gd name="connsiteY2" fmla="*/ 62930 h 955601"/>
                    <a:gd name="connsiteX3" fmla="*/ 432048 w 432048"/>
                    <a:gd name="connsiteY3" fmla="*/ 927026 h 955601"/>
                    <a:gd name="connsiteX4" fmla="*/ 28575 w 432048"/>
                    <a:gd name="connsiteY4" fmla="*/ 955601 h 955601"/>
                    <a:gd name="connsiteX5" fmla="*/ 0 w 432048"/>
                    <a:gd name="connsiteY5" fmla="*/ 91505 h 955601"/>
                    <a:gd name="connsiteX0" fmla="*/ 0 w 432048"/>
                    <a:gd name="connsiteY0" fmla="*/ 91505 h 955601"/>
                    <a:gd name="connsiteX1" fmla="*/ 225575 w 432048"/>
                    <a:gd name="connsiteY1" fmla="*/ 0 h 955601"/>
                    <a:gd name="connsiteX2" fmla="*/ 432048 w 432048"/>
                    <a:gd name="connsiteY2" fmla="*/ 62930 h 955601"/>
                    <a:gd name="connsiteX3" fmla="*/ 432048 w 432048"/>
                    <a:gd name="connsiteY3" fmla="*/ 927026 h 955601"/>
                    <a:gd name="connsiteX4" fmla="*/ 28575 w 432048"/>
                    <a:gd name="connsiteY4" fmla="*/ 955601 h 955601"/>
                    <a:gd name="connsiteX5" fmla="*/ 0 w 432048"/>
                    <a:gd name="connsiteY5" fmla="*/ 91505 h 955601"/>
                    <a:gd name="connsiteX0" fmla="*/ 0 w 432048"/>
                    <a:gd name="connsiteY0" fmla="*/ 148655 h 955601"/>
                    <a:gd name="connsiteX1" fmla="*/ 225575 w 432048"/>
                    <a:gd name="connsiteY1" fmla="*/ 0 h 955601"/>
                    <a:gd name="connsiteX2" fmla="*/ 432048 w 432048"/>
                    <a:gd name="connsiteY2" fmla="*/ 62930 h 955601"/>
                    <a:gd name="connsiteX3" fmla="*/ 432048 w 432048"/>
                    <a:gd name="connsiteY3" fmla="*/ 927026 h 955601"/>
                    <a:gd name="connsiteX4" fmla="*/ 28575 w 432048"/>
                    <a:gd name="connsiteY4" fmla="*/ 955601 h 955601"/>
                    <a:gd name="connsiteX5" fmla="*/ 0 w 432048"/>
                    <a:gd name="connsiteY5" fmla="*/ 148655 h 955601"/>
                    <a:gd name="connsiteX0" fmla="*/ 0 w 432048"/>
                    <a:gd name="connsiteY0" fmla="*/ 101030 h 907976"/>
                    <a:gd name="connsiteX1" fmla="*/ 254150 w 432048"/>
                    <a:gd name="connsiteY1" fmla="*/ 0 h 907976"/>
                    <a:gd name="connsiteX2" fmla="*/ 432048 w 432048"/>
                    <a:gd name="connsiteY2" fmla="*/ 15305 h 907976"/>
                    <a:gd name="connsiteX3" fmla="*/ 432048 w 432048"/>
                    <a:gd name="connsiteY3" fmla="*/ 879401 h 907976"/>
                    <a:gd name="connsiteX4" fmla="*/ 28575 w 432048"/>
                    <a:gd name="connsiteY4" fmla="*/ 907976 h 907976"/>
                    <a:gd name="connsiteX5" fmla="*/ 0 w 432048"/>
                    <a:gd name="connsiteY5" fmla="*/ 101030 h 907976"/>
                    <a:gd name="connsiteX0" fmla="*/ 0 w 422523"/>
                    <a:gd name="connsiteY0" fmla="*/ 101030 h 907976"/>
                    <a:gd name="connsiteX1" fmla="*/ 244625 w 422523"/>
                    <a:gd name="connsiteY1" fmla="*/ 0 h 907976"/>
                    <a:gd name="connsiteX2" fmla="*/ 422523 w 422523"/>
                    <a:gd name="connsiteY2" fmla="*/ 15305 h 907976"/>
                    <a:gd name="connsiteX3" fmla="*/ 422523 w 422523"/>
                    <a:gd name="connsiteY3" fmla="*/ 879401 h 907976"/>
                    <a:gd name="connsiteX4" fmla="*/ 19050 w 422523"/>
                    <a:gd name="connsiteY4" fmla="*/ 907976 h 907976"/>
                    <a:gd name="connsiteX5" fmla="*/ 0 w 422523"/>
                    <a:gd name="connsiteY5" fmla="*/ 101030 h 907976"/>
                    <a:gd name="connsiteX0" fmla="*/ 0 w 422523"/>
                    <a:gd name="connsiteY0" fmla="*/ 101030 h 955601"/>
                    <a:gd name="connsiteX1" fmla="*/ 244625 w 422523"/>
                    <a:gd name="connsiteY1" fmla="*/ 0 h 955601"/>
                    <a:gd name="connsiteX2" fmla="*/ 422523 w 422523"/>
                    <a:gd name="connsiteY2" fmla="*/ 15305 h 955601"/>
                    <a:gd name="connsiteX3" fmla="*/ 422523 w 422523"/>
                    <a:gd name="connsiteY3" fmla="*/ 879401 h 955601"/>
                    <a:gd name="connsiteX4" fmla="*/ 19050 w 422523"/>
                    <a:gd name="connsiteY4" fmla="*/ 955601 h 955601"/>
                    <a:gd name="connsiteX5" fmla="*/ 0 w 422523"/>
                    <a:gd name="connsiteY5" fmla="*/ 101030 h 955601"/>
                    <a:gd name="connsiteX0" fmla="*/ 0 w 422523"/>
                    <a:gd name="connsiteY0" fmla="*/ 101030 h 955601"/>
                    <a:gd name="connsiteX1" fmla="*/ 244625 w 422523"/>
                    <a:gd name="connsiteY1" fmla="*/ 0 h 955601"/>
                    <a:gd name="connsiteX2" fmla="*/ 422523 w 422523"/>
                    <a:gd name="connsiteY2" fmla="*/ 101030 h 955601"/>
                    <a:gd name="connsiteX3" fmla="*/ 422523 w 422523"/>
                    <a:gd name="connsiteY3" fmla="*/ 879401 h 955601"/>
                    <a:gd name="connsiteX4" fmla="*/ 19050 w 422523"/>
                    <a:gd name="connsiteY4" fmla="*/ 955601 h 955601"/>
                    <a:gd name="connsiteX5" fmla="*/ 0 w 422523"/>
                    <a:gd name="connsiteY5" fmla="*/ 101030 h 955601"/>
                    <a:gd name="connsiteX0" fmla="*/ 0 w 422523"/>
                    <a:gd name="connsiteY0" fmla="*/ 110555 h 965126"/>
                    <a:gd name="connsiteX1" fmla="*/ 263675 w 422523"/>
                    <a:gd name="connsiteY1" fmla="*/ 0 h 965126"/>
                    <a:gd name="connsiteX2" fmla="*/ 422523 w 422523"/>
                    <a:gd name="connsiteY2" fmla="*/ 110555 h 965126"/>
                    <a:gd name="connsiteX3" fmla="*/ 422523 w 422523"/>
                    <a:gd name="connsiteY3" fmla="*/ 888926 h 965126"/>
                    <a:gd name="connsiteX4" fmla="*/ 19050 w 422523"/>
                    <a:gd name="connsiteY4" fmla="*/ 965126 h 965126"/>
                    <a:gd name="connsiteX5" fmla="*/ 0 w 422523"/>
                    <a:gd name="connsiteY5" fmla="*/ 110555 h 965126"/>
                    <a:gd name="connsiteX0" fmla="*/ 0 w 422523"/>
                    <a:gd name="connsiteY0" fmla="*/ 110555 h 923837"/>
                    <a:gd name="connsiteX1" fmla="*/ 263675 w 422523"/>
                    <a:gd name="connsiteY1" fmla="*/ 0 h 923837"/>
                    <a:gd name="connsiteX2" fmla="*/ 422523 w 422523"/>
                    <a:gd name="connsiteY2" fmla="*/ 110555 h 923837"/>
                    <a:gd name="connsiteX3" fmla="*/ 422523 w 422523"/>
                    <a:gd name="connsiteY3" fmla="*/ 888926 h 923837"/>
                    <a:gd name="connsiteX4" fmla="*/ 24822 w 422523"/>
                    <a:gd name="connsiteY4" fmla="*/ 923837 h 923837"/>
                    <a:gd name="connsiteX5" fmla="*/ 0 w 422523"/>
                    <a:gd name="connsiteY5" fmla="*/ 110555 h 923837"/>
                    <a:gd name="connsiteX0" fmla="*/ 0 w 422523"/>
                    <a:gd name="connsiteY0" fmla="*/ 110555 h 923837"/>
                    <a:gd name="connsiteX1" fmla="*/ 263675 w 422523"/>
                    <a:gd name="connsiteY1" fmla="*/ 0 h 923837"/>
                    <a:gd name="connsiteX2" fmla="*/ 422523 w 422523"/>
                    <a:gd name="connsiteY2" fmla="*/ 110555 h 923837"/>
                    <a:gd name="connsiteX3" fmla="*/ 422523 w 422523"/>
                    <a:gd name="connsiteY3" fmla="*/ 888926 h 923837"/>
                    <a:gd name="connsiteX4" fmla="*/ 24822 w 422523"/>
                    <a:gd name="connsiteY4" fmla="*/ 923837 h 923837"/>
                    <a:gd name="connsiteX5" fmla="*/ 0 w 422523"/>
                    <a:gd name="connsiteY5" fmla="*/ 110555 h 923837"/>
                    <a:gd name="connsiteX0" fmla="*/ 0 w 422523"/>
                    <a:gd name="connsiteY0" fmla="*/ 110555 h 923837"/>
                    <a:gd name="connsiteX1" fmla="*/ 263675 w 422523"/>
                    <a:gd name="connsiteY1" fmla="*/ 0 h 923837"/>
                    <a:gd name="connsiteX2" fmla="*/ 422523 w 422523"/>
                    <a:gd name="connsiteY2" fmla="*/ 110555 h 923837"/>
                    <a:gd name="connsiteX3" fmla="*/ 422523 w 422523"/>
                    <a:gd name="connsiteY3" fmla="*/ 888926 h 923837"/>
                    <a:gd name="connsiteX4" fmla="*/ 24822 w 422523"/>
                    <a:gd name="connsiteY4" fmla="*/ 923837 h 923837"/>
                    <a:gd name="connsiteX5" fmla="*/ 0 w 422523"/>
                    <a:gd name="connsiteY5" fmla="*/ 110555 h 9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523" h="923837">
                      <a:moveTo>
                        <a:pt x="0" y="110555"/>
                      </a:moveTo>
                      <a:lnTo>
                        <a:pt x="263675" y="0"/>
                      </a:lnTo>
                      <a:lnTo>
                        <a:pt x="422523" y="110555"/>
                      </a:lnTo>
                      <a:lnTo>
                        <a:pt x="422523" y="888926"/>
                      </a:lnTo>
                      <a:cubicBezTo>
                        <a:pt x="281682" y="869876"/>
                        <a:pt x="226278" y="879397"/>
                        <a:pt x="24822" y="923837"/>
                      </a:cubicBezTo>
                      <a:lnTo>
                        <a:pt x="0" y="110555"/>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1"/>
                <p:cNvSpPr/>
                <p:nvPr/>
              </p:nvSpPr>
              <p:spPr>
                <a:xfrm>
                  <a:off x="5384721" y="989457"/>
                  <a:ext cx="441574" cy="928174"/>
                </a:xfrm>
                <a:custGeom>
                  <a:avLst/>
                  <a:gdLst>
                    <a:gd name="connsiteX0" fmla="*/ 0 w 432048"/>
                    <a:gd name="connsiteY0" fmla="*/ 0 h 864096"/>
                    <a:gd name="connsiteX1" fmla="*/ 432048 w 432048"/>
                    <a:gd name="connsiteY1" fmla="*/ 0 h 864096"/>
                    <a:gd name="connsiteX2" fmla="*/ 432048 w 432048"/>
                    <a:gd name="connsiteY2" fmla="*/ 864096 h 864096"/>
                    <a:gd name="connsiteX3" fmla="*/ 0 w 432048"/>
                    <a:gd name="connsiteY3" fmla="*/ 864096 h 864096"/>
                    <a:gd name="connsiteX4" fmla="*/ 0 w 432048"/>
                    <a:gd name="connsiteY4" fmla="*/ 0 h 864096"/>
                    <a:gd name="connsiteX0" fmla="*/ 0 w 441573"/>
                    <a:gd name="connsiteY0" fmla="*/ 0 h 921246"/>
                    <a:gd name="connsiteX1" fmla="*/ 441573 w 441573"/>
                    <a:gd name="connsiteY1" fmla="*/ 57150 h 921246"/>
                    <a:gd name="connsiteX2" fmla="*/ 441573 w 441573"/>
                    <a:gd name="connsiteY2" fmla="*/ 921246 h 921246"/>
                    <a:gd name="connsiteX3" fmla="*/ 9525 w 441573"/>
                    <a:gd name="connsiteY3" fmla="*/ 92124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225575 w 441573"/>
                    <a:gd name="connsiteY1" fmla="*/ 22795 h 921246"/>
                    <a:gd name="connsiteX2" fmla="*/ 441573 w 441573"/>
                    <a:gd name="connsiteY2" fmla="*/ 57150 h 921246"/>
                    <a:gd name="connsiteX3" fmla="*/ 441573 w 441573"/>
                    <a:gd name="connsiteY3" fmla="*/ 921246 h 921246"/>
                    <a:gd name="connsiteX4" fmla="*/ 19050 w 441573"/>
                    <a:gd name="connsiteY4" fmla="*/ 864096 h 921246"/>
                    <a:gd name="connsiteX5" fmla="*/ 0 w 441573"/>
                    <a:gd name="connsiteY5" fmla="*/ 0 h 921246"/>
                    <a:gd name="connsiteX0" fmla="*/ 0 w 441573"/>
                    <a:gd name="connsiteY0" fmla="*/ 5780 h 927026"/>
                    <a:gd name="connsiteX1" fmla="*/ 235100 w 441573"/>
                    <a:gd name="connsiteY1" fmla="*/ 0 h 927026"/>
                    <a:gd name="connsiteX2" fmla="*/ 441573 w 441573"/>
                    <a:gd name="connsiteY2" fmla="*/ 62930 h 927026"/>
                    <a:gd name="connsiteX3" fmla="*/ 441573 w 441573"/>
                    <a:gd name="connsiteY3" fmla="*/ 927026 h 927026"/>
                    <a:gd name="connsiteX4" fmla="*/ 19050 w 441573"/>
                    <a:gd name="connsiteY4" fmla="*/ 869876 h 927026"/>
                    <a:gd name="connsiteX5" fmla="*/ 0 w 441573"/>
                    <a:gd name="connsiteY5" fmla="*/ 5780 h 92702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591 h 921837"/>
                    <a:gd name="connsiteX1" fmla="*/ 441573 w 441573"/>
                    <a:gd name="connsiteY1" fmla="*/ 57741 h 921837"/>
                    <a:gd name="connsiteX2" fmla="*/ 441573 w 441573"/>
                    <a:gd name="connsiteY2" fmla="*/ 921837 h 921837"/>
                    <a:gd name="connsiteX3" fmla="*/ 19050 w 441573"/>
                    <a:gd name="connsiteY3" fmla="*/ 864687 h 921837"/>
                    <a:gd name="connsiteX4" fmla="*/ 0 w 441573"/>
                    <a:gd name="connsiteY4" fmla="*/ 591 h 921837"/>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4774 h 926020"/>
                    <a:gd name="connsiteX1" fmla="*/ 441573 w 441573"/>
                    <a:gd name="connsiteY1" fmla="*/ 61924 h 926020"/>
                    <a:gd name="connsiteX2" fmla="*/ 441573 w 441573"/>
                    <a:gd name="connsiteY2" fmla="*/ 926020 h 926020"/>
                    <a:gd name="connsiteX3" fmla="*/ 19050 w 441573"/>
                    <a:gd name="connsiteY3" fmla="*/ 868870 h 926020"/>
                    <a:gd name="connsiteX4" fmla="*/ 0 w 441573"/>
                    <a:gd name="connsiteY4" fmla="*/ 4774 h 926020"/>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9218 h 930464"/>
                    <a:gd name="connsiteX1" fmla="*/ 441573 w 441573"/>
                    <a:gd name="connsiteY1" fmla="*/ 66368 h 930464"/>
                    <a:gd name="connsiteX2" fmla="*/ 441573 w 441573"/>
                    <a:gd name="connsiteY2" fmla="*/ 930464 h 930464"/>
                    <a:gd name="connsiteX3" fmla="*/ 19050 w 441573"/>
                    <a:gd name="connsiteY3" fmla="*/ 873314 h 930464"/>
                    <a:gd name="connsiteX4" fmla="*/ 0 w 441573"/>
                    <a:gd name="connsiteY4" fmla="*/ 9218 h 930464"/>
                    <a:gd name="connsiteX0" fmla="*/ 0 w 441573"/>
                    <a:gd name="connsiteY0" fmla="*/ 3771 h 925017"/>
                    <a:gd name="connsiteX1" fmla="*/ 441573 w 441573"/>
                    <a:gd name="connsiteY1" fmla="*/ 60921 h 925017"/>
                    <a:gd name="connsiteX2" fmla="*/ 441573 w 441573"/>
                    <a:gd name="connsiteY2" fmla="*/ 925017 h 925017"/>
                    <a:gd name="connsiteX3" fmla="*/ 19050 w 441573"/>
                    <a:gd name="connsiteY3" fmla="*/ 867867 h 925017"/>
                    <a:gd name="connsiteX4" fmla="*/ 0 w 441573"/>
                    <a:gd name="connsiteY4" fmla="*/ 3771 h 925017"/>
                    <a:gd name="connsiteX0" fmla="*/ 0 w 441573"/>
                    <a:gd name="connsiteY0" fmla="*/ 6927 h 928173"/>
                    <a:gd name="connsiteX1" fmla="*/ 441573 w 441573"/>
                    <a:gd name="connsiteY1" fmla="*/ 64077 h 928173"/>
                    <a:gd name="connsiteX2" fmla="*/ 441573 w 441573"/>
                    <a:gd name="connsiteY2" fmla="*/ 928173 h 928173"/>
                    <a:gd name="connsiteX3" fmla="*/ 19050 w 441573"/>
                    <a:gd name="connsiteY3" fmla="*/ 871023 h 928173"/>
                    <a:gd name="connsiteX4" fmla="*/ 0 w 441573"/>
                    <a:gd name="connsiteY4" fmla="*/ 6927 h 928173"/>
                    <a:gd name="connsiteX0" fmla="*/ 0 w 441573"/>
                    <a:gd name="connsiteY0" fmla="*/ 6927 h 928173"/>
                    <a:gd name="connsiteX1" fmla="*/ 441573 w 441573"/>
                    <a:gd name="connsiteY1" fmla="*/ 64077 h 928173"/>
                    <a:gd name="connsiteX2" fmla="*/ 441573 w 441573"/>
                    <a:gd name="connsiteY2" fmla="*/ 928173 h 928173"/>
                    <a:gd name="connsiteX3" fmla="*/ 19050 w 441573"/>
                    <a:gd name="connsiteY3" fmla="*/ 871023 h 928173"/>
                    <a:gd name="connsiteX4" fmla="*/ 0 w 441573"/>
                    <a:gd name="connsiteY4" fmla="*/ 6927 h 92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573" h="928173">
                      <a:moveTo>
                        <a:pt x="0" y="6927"/>
                      </a:moveTo>
                      <a:cubicBezTo>
                        <a:pt x="430039" y="-21391"/>
                        <a:pt x="294382" y="45027"/>
                        <a:pt x="441573" y="64077"/>
                      </a:cubicBezTo>
                      <a:lnTo>
                        <a:pt x="441573" y="928173"/>
                      </a:lnTo>
                      <a:cubicBezTo>
                        <a:pt x="300732" y="909123"/>
                        <a:pt x="376362" y="845555"/>
                        <a:pt x="19050" y="871023"/>
                      </a:cubicBezTo>
                      <a:lnTo>
                        <a:pt x="0" y="6927"/>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785274" y="219164"/>
                <a:ext cx="1853548" cy="47096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矩形 27"/>
            <p:cNvSpPr/>
            <p:nvPr/>
          </p:nvSpPr>
          <p:spPr>
            <a:xfrm>
              <a:off x="790997" y="215520"/>
              <a:ext cx="1863967" cy="492443"/>
            </a:xfrm>
            <a:prstGeom prst="rect">
              <a:avLst/>
            </a:prstGeom>
          </p:spPr>
          <p:txBody>
            <a:bodyPr wrap="square">
              <a:spAutoFit/>
            </a:bodyPr>
            <a:lstStyle/>
            <a:p>
              <a:pPr algn="ctr" defTabSz="914377" fontAlgn="base">
                <a:spcBef>
                  <a:spcPct val="0"/>
                </a:spcBef>
                <a:spcAft>
                  <a:spcPct val="0"/>
                </a:spcAft>
              </a:pPr>
              <a:r>
                <a:rPr lang="zh-CN" altLang="en-US" sz="2600" b="1" dirty="0" smtClean="0">
                  <a:solidFill>
                    <a:schemeClr val="tx1">
                      <a:lumMod val="95000"/>
                      <a:lumOff val="5000"/>
                    </a:schemeClr>
                  </a:solidFill>
                  <a:latin typeface="微软雅黑" panose="020B0503020204020204" pitchFamily="34" charset="-122"/>
                  <a:ea typeface="微软雅黑" panose="020B0503020204020204" pitchFamily="34" charset="-122"/>
                </a:rPr>
                <a:t>综合强化练</a:t>
              </a:r>
              <a:endParaRPr lang="en-US" altLang="zh-CN" sz="2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44" name="矩形 43"/>
          <p:cNvSpPr/>
          <p:nvPr/>
        </p:nvSpPr>
        <p:spPr>
          <a:xfrm>
            <a:off x="389206" y="2421682"/>
            <a:ext cx="11412000" cy="3888500"/>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烷烃</a:t>
            </a:r>
            <a:r>
              <a:rPr lang="en-US" altLang="zh-CN" sz="2800" kern="100" dirty="0">
                <a:latin typeface="Times New Roman" panose="02020603050405020304" pitchFamily="18" charset="0"/>
                <a:cs typeface="Courier New" panose="02070309020205020404" pitchFamily="49" charset="0"/>
              </a:rPr>
              <a:t>(C</a:t>
            </a:r>
            <a:r>
              <a:rPr lang="en-US" altLang="zh-CN" sz="2800" i="1" kern="100" baseline="-25000" dirty="0">
                <a:latin typeface="Times New Roman" panose="02020603050405020304" pitchFamily="18" charset="0"/>
                <a:cs typeface="Courier New" panose="02070309020205020404" pitchFamily="49" charset="0"/>
              </a:rPr>
              <a:t>n</a:t>
            </a:r>
            <a:r>
              <a:rPr lang="en-US" altLang="zh-CN" sz="2800" kern="100" dirty="0">
                <a:latin typeface="Times New Roman" panose="02020603050405020304" pitchFamily="18" charset="0"/>
                <a:cs typeface="Courier New" panose="02070309020205020404" pitchFamily="49" charset="0"/>
              </a:rPr>
              <a:t>H</a:t>
            </a:r>
            <a:r>
              <a:rPr lang="en-US" altLang="zh-CN" sz="2800" kern="100" baseline="-25000" dirty="0">
                <a:latin typeface="Times New Roman" panose="02020603050405020304" pitchFamily="18" charset="0"/>
                <a:cs typeface="Courier New" panose="02070309020205020404" pitchFamily="49" charset="0"/>
              </a:rPr>
              <a:t>2</a:t>
            </a:r>
            <a:r>
              <a:rPr lang="en-US" altLang="zh-CN" sz="2800" i="1" kern="100" baseline="-25000" dirty="0">
                <a:latin typeface="Times New Roman" panose="02020603050405020304" pitchFamily="18" charset="0"/>
                <a:cs typeface="Courier New" panose="02070309020205020404" pitchFamily="49" charset="0"/>
              </a:rPr>
              <a:t>n</a:t>
            </a:r>
            <a:r>
              <a:rPr lang="zh-CN" altLang="zh-CN" sz="2800" kern="100" baseline="-25000" dirty="0">
                <a:latin typeface="Times New Roman" panose="02020603050405020304" pitchFamily="18" charset="0"/>
                <a:cs typeface="Times New Roman" panose="02020603050405020304" pitchFamily="18" charset="0"/>
              </a:rPr>
              <a:t>＋</a:t>
            </a:r>
            <a:r>
              <a:rPr lang="en-US" altLang="zh-CN" sz="2800" kern="100" baseline="-25000" dirty="0">
                <a:latin typeface="Times New Roman" panose="02020603050405020304" pitchFamily="18" charset="0"/>
                <a:cs typeface="Courier New" panose="02070309020205020404" pitchFamily="49" charset="0"/>
              </a:rPr>
              <a:t>2</a:t>
            </a:r>
            <a:r>
              <a:rPr lang="en-US" altLang="zh-CN" sz="2800" kern="100" dirty="0">
                <a:latin typeface="Times New Roman" panose="02020603050405020304" pitchFamily="18" charset="0"/>
                <a:cs typeface="Courier New" panose="02070309020205020404" pitchFamily="49" charset="0"/>
              </a:rPr>
              <a:t>)</a:t>
            </a:r>
            <a:r>
              <a:rPr lang="zh-CN" altLang="zh-CN" sz="2800" kern="100" dirty="0">
                <a:latin typeface="Times New Roman" panose="02020603050405020304" pitchFamily="18" charset="0"/>
                <a:cs typeface="Times New Roman" panose="02020603050405020304" pitchFamily="18" charset="0"/>
              </a:rPr>
              <a:t>中碳碳之间都是单键，</a:t>
            </a:r>
            <a:r>
              <a:rPr lang="en-US" altLang="zh-CN" sz="2800" i="1" kern="100" dirty="0">
                <a:latin typeface="Times New Roman" panose="02020603050405020304" pitchFamily="18" charset="0"/>
                <a:cs typeface="Courier New" panose="02070309020205020404" pitchFamily="49" charset="0"/>
              </a:rPr>
              <a:t>n</a:t>
            </a:r>
            <a:r>
              <a:rPr lang="zh-CN" altLang="zh-CN" sz="2800" kern="100" dirty="0">
                <a:latin typeface="Times New Roman" panose="02020603050405020304" pitchFamily="18" charset="0"/>
                <a:cs typeface="Times New Roman" panose="02020603050405020304" pitchFamily="18" charset="0"/>
              </a:rPr>
              <a:t>个碳原子形成</a:t>
            </a:r>
            <a:r>
              <a:rPr lang="en-US" altLang="zh-CN" sz="2800" i="1" kern="100" dirty="0">
                <a:latin typeface="Times New Roman" panose="02020603050405020304" pitchFamily="18" charset="0"/>
                <a:cs typeface="Courier New" panose="02070309020205020404" pitchFamily="49" charset="0"/>
              </a:rPr>
              <a:t>n</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1</a:t>
            </a:r>
            <a:r>
              <a:rPr lang="zh-CN" altLang="zh-CN" sz="2800" kern="100" dirty="0">
                <a:latin typeface="Times New Roman" panose="02020603050405020304" pitchFamily="18" charset="0"/>
                <a:cs typeface="Times New Roman" panose="02020603050405020304" pitchFamily="18" charset="0"/>
              </a:rPr>
              <a:t>个碳碳单键，而一个氢原子可以形成一个碳氢键，所以共价键数目为</a:t>
            </a:r>
            <a:r>
              <a:rPr lang="en-US" altLang="zh-CN" sz="2800" kern="100" dirty="0">
                <a:latin typeface="Times New Roman" panose="02020603050405020304" pitchFamily="18" charset="0"/>
                <a:cs typeface="Courier New" panose="02070309020205020404" pitchFamily="49" charset="0"/>
              </a:rPr>
              <a:t>(</a:t>
            </a:r>
            <a:r>
              <a:rPr lang="en-US" altLang="zh-CN" sz="2800" i="1" kern="100" dirty="0">
                <a:latin typeface="Times New Roman" panose="02020603050405020304" pitchFamily="18" charset="0"/>
                <a:cs typeface="Courier New" panose="02070309020205020404" pitchFamily="49" charset="0"/>
              </a:rPr>
              <a:t>n</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1)</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(2</a:t>
            </a:r>
            <a:r>
              <a:rPr lang="en-US" altLang="zh-CN" sz="2800" i="1" kern="100" dirty="0">
                <a:latin typeface="Times New Roman" panose="02020603050405020304" pitchFamily="18" charset="0"/>
                <a:cs typeface="Courier New" panose="02070309020205020404" pitchFamily="49" charset="0"/>
              </a:rPr>
              <a:t>n</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1</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3</a:t>
            </a:r>
            <a:r>
              <a:rPr lang="en-US" altLang="zh-CN" sz="2800" i="1" kern="100" dirty="0">
                <a:latin typeface="Times New Roman" panose="02020603050405020304" pitchFamily="18" charset="0"/>
                <a:cs typeface="Courier New" panose="02070309020205020404" pitchFamily="49" charset="0"/>
              </a:rPr>
              <a:t>n</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1</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C</a:t>
            </a:r>
            <a:r>
              <a:rPr lang="en-US" altLang="zh-CN" sz="2800" i="1" kern="100" baseline="-25000" dirty="0">
                <a:latin typeface="Times New Roman" panose="02020603050405020304" pitchFamily="18" charset="0"/>
                <a:cs typeface="Courier New" panose="02070309020205020404" pitchFamily="49" charset="0"/>
              </a:rPr>
              <a:t>n</a:t>
            </a:r>
            <a:r>
              <a:rPr lang="en-US" altLang="zh-CN" sz="2800" kern="100" dirty="0">
                <a:latin typeface="Times New Roman" panose="02020603050405020304" pitchFamily="18" charset="0"/>
                <a:cs typeface="Courier New" panose="02070309020205020404" pitchFamily="49" charset="0"/>
              </a:rPr>
              <a:t>H</a:t>
            </a:r>
            <a:r>
              <a:rPr lang="en-US" altLang="zh-CN" sz="2800" kern="100" baseline="-25000" dirty="0">
                <a:latin typeface="Times New Roman" panose="02020603050405020304" pitchFamily="18" charset="0"/>
                <a:cs typeface="Courier New" panose="02070309020205020404" pitchFamily="49" charset="0"/>
              </a:rPr>
              <a:t>2</a:t>
            </a:r>
            <a:r>
              <a:rPr lang="en-US" altLang="zh-CN" sz="2800" i="1" kern="100" baseline="-25000" dirty="0">
                <a:latin typeface="Times New Roman" panose="02020603050405020304" pitchFamily="18" charset="0"/>
                <a:cs typeface="Courier New" panose="02070309020205020404" pitchFamily="49" charset="0"/>
              </a:rPr>
              <a:t>n</a:t>
            </a:r>
            <a:r>
              <a:rPr lang="zh-CN" altLang="zh-CN" sz="2800" kern="100" dirty="0">
                <a:latin typeface="Times New Roman" panose="02020603050405020304" pitchFamily="18" charset="0"/>
                <a:cs typeface="Times New Roman" panose="02020603050405020304" pitchFamily="18" charset="0"/>
              </a:rPr>
              <a:t>在烷烃的基础上多了</a:t>
            </a:r>
            <a:r>
              <a:rPr lang="en-US" altLang="zh-CN" sz="2800" kern="100" dirty="0">
                <a:latin typeface="Times New Roman" panose="02020603050405020304" pitchFamily="18" charset="0"/>
                <a:cs typeface="Courier New" panose="02070309020205020404" pitchFamily="49" charset="0"/>
              </a:rPr>
              <a:t>1</a:t>
            </a:r>
            <a:r>
              <a:rPr lang="zh-CN" altLang="zh-CN" sz="2800" kern="100" dirty="0">
                <a:latin typeface="Times New Roman" panose="02020603050405020304" pitchFamily="18" charset="0"/>
                <a:cs typeface="Times New Roman" panose="02020603050405020304" pitchFamily="18" charset="0"/>
              </a:rPr>
              <a:t>个碳碳单键，少了</a:t>
            </a:r>
            <a:r>
              <a:rPr lang="en-US" altLang="zh-CN" sz="2800" kern="100" dirty="0">
                <a:latin typeface="Times New Roman" panose="02020603050405020304" pitchFamily="18" charset="0"/>
                <a:cs typeface="Courier New" panose="02070309020205020404" pitchFamily="49" charset="0"/>
              </a:rPr>
              <a:t>2</a:t>
            </a:r>
            <a:r>
              <a:rPr lang="zh-CN" altLang="zh-CN" sz="2800" kern="100" dirty="0">
                <a:latin typeface="Times New Roman" panose="02020603050405020304" pitchFamily="18" charset="0"/>
                <a:cs typeface="Times New Roman" panose="02020603050405020304" pitchFamily="18" charset="0"/>
              </a:rPr>
              <a:t>个碳氢键，所以共价键数为</a:t>
            </a:r>
            <a:r>
              <a:rPr lang="en-US" altLang="zh-CN" sz="2800" kern="100" dirty="0">
                <a:latin typeface="Times New Roman" panose="02020603050405020304" pitchFamily="18" charset="0"/>
                <a:cs typeface="Courier New" panose="02070309020205020404" pitchFamily="49" charset="0"/>
              </a:rPr>
              <a:t>3</a:t>
            </a:r>
            <a:r>
              <a:rPr lang="en-US" altLang="zh-CN" sz="2800" i="1" kern="100" dirty="0">
                <a:latin typeface="Times New Roman" panose="02020603050405020304" pitchFamily="18" charset="0"/>
                <a:cs typeface="Courier New" panose="02070309020205020404" pitchFamily="49" charset="0"/>
              </a:rPr>
              <a:t>n</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C</a:t>
            </a:r>
            <a:r>
              <a:rPr lang="en-US" altLang="zh-CN" sz="2800" i="1" kern="100" baseline="-25000" dirty="0">
                <a:latin typeface="Times New Roman" panose="02020603050405020304" pitchFamily="18" charset="0"/>
                <a:cs typeface="Courier New" panose="02070309020205020404" pitchFamily="49" charset="0"/>
              </a:rPr>
              <a:t>n</a:t>
            </a:r>
            <a:r>
              <a:rPr lang="en-US" altLang="zh-CN" sz="2800" kern="100" dirty="0">
                <a:latin typeface="Times New Roman" panose="02020603050405020304" pitchFamily="18" charset="0"/>
                <a:cs typeface="Courier New" panose="02070309020205020404" pitchFamily="49" charset="0"/>
              </a:rPr>
              <a:t>H</a:t>
            </a:r>
            <a:r>
              <a:rPr lang="en-US" altLang="zh-CN" sz="2800" kern="100" baseline="-25000" dirty="0">
                <a:latin typeface="Times New Roman" panose="02020603050405020304" pitchFamily="18" charset="0"/>
                <a:cs typeface="Courier New" panose="02070309020205020404" pitchFamily="49" charset="0"/>
              </a:rPr>
              <a:t>2</a:t>
            </a:r>
            <a:r>
              <a:rPr lang="en-US" altLang="zh-CN" sz="2800" i="1" kern="100" baseline="-25000" dirty="0">
                <a:latin typeface="Times New Roman" panose="02020603050405020304" pitchFamily="18" charset="0"/>
                <a:cs typeface="Courier New" panose="02070309020205020404" pitchFamily="49" charset="0"/>
              </a:rPr>
              <a:t>n</a:t>
            </a:r>
            <a:r>
              <a:rPr lang="zh-CN" altLang="zh-CN" sz="2800" kern="100" baseline="-25000" dirty="0">
                <a:latin typeface="Times New Roman" panose="02020603050405020304" pitchFamily="18" charset="0"/>
                <a:cs typeface="Times New Roman" panose="02020603050405020304" pitchFamily="18" charset="0"/>
              </a:rPr>
              <a:t>－</a:t>
            </a:r>
            <a:r>
              <a:rPr lang="en-US" altLang="zh-CN" sz="2800" kern="100" baseline="-25000" dirty="0">
                <a:latin typeface="Times New Roman" panose="02020603050405020304" pitchFamily="18" charset="0"/>
                <a:cs typeface="Courier New" panose="02070309020205020404" pitchFamily="49" charset="0"/>
              </a:rPr>
              <a:t>2</a:t>
            </a:r>
            <a:r>
              <a:rPr lang="zh-CN" altLang="zh-CN" sz="2800" kern="100" dirty="0">
                <a:latin typeface="Times New Roman" panose="02020603050405020304" pitchFamily="18" charset="0"/>
                <a:cs typeface="Times New Roman" panose="02020603050405020304" pitchFamily="18" charset="0"/>
              </a:rPr>
              <a:t>在烷烃的基础上多了</a:t>
            </a:r>
            <a:r>
              <a:rPr lang="en-US" altLang="zh-CN" sz="2800" kern="100" dirty="0">
                <a:latin typeface="Times New Roman" panose="02020603050405020304" pitchFamily="18" charset="0"/>
                <a:cs typeface="Courier New" panose="02070309020205020404" pitchFamily="49" charset="0"/>
              </a:rPr>
              <a:t>2</a:t>
            </a:r>
            <a:r>
              <a:rPr lang="zh-CN" altLang="zh-CN" sz="2800" kern="100" dirty="0">
                <a:latin typeface="Times New Roman" panose="02020603050405020304" pitchFamily="18" charset="0"/>
                <a:cs typeface="Times New Roman" panose="02020603050405020304" pitchFamily="18" charset="0"/>
              </a:rPr>
              <a:t>个碳碳单键，少了</a:t>
            </a:r>
            <a:r>
              <a:rPr lang="en-US" altLang="zh-CN" sz="2800" kern="100" dirty="0">
                <a:latin typeface="Times New Roman" panose="02020603050405020304" pitchFamily="18" charset="0"/>
                <a:cs typeface="Courier New" panose="02070309020205020404" pitchFamily="49" charset="0"/>
              </a:rPr>
              <a:t>4</a:t>
            </a:r>
            <a:r>
              <a:rPr lang="zh-CN" altLang="zh-CN" sz="2800" kern="100" dirty="0">
                <a:latin typeface="Times New Roman" panose="02020603050405020304" pitchFamily="18" charset="0"/>
                <a:cs typeface="Times New Roman" panose="02020603050405020304" pitchFamily="18" charset="0"/>
              </a:rPr>
              <a:t>个碳氢键，所以共价键数为</a:t>
            </a:r>
            <a:r>
              <a:rPr lang="en-US" altLang="zh-CN" sz="2800" kern="100" dirty="0">
                <a:latin typeface="Times New Roman" panose="02020603050405020304" pitchFamily="18" charset="0"/>
                <a:cs typeface="Courier New" panose="02070309020205020404" pitchFamily="49" charset="0"/>
              </a:rPr>
              <a:t>3</a:t>
            </a:r>
            <a:r>
              <a:rPr lang="en-US" altLang="zh-CN" sz="2800" i="1" kern="100" dirty="0">
                <a:latin typeface="Times New Roman" panose="02020603050405020304" pitchFamily="18" charset="0"/>
                <a:cs typeface="Courier New" panose="02070309020205020404" pitchFamily="49" charset="0"/>
              </a:rPr>
              <a:t>n</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1</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C</a:t>
            </a:r>
            <a:r>
              <a:rPr lang="en-US" altLang="zh-CN" sz="2800" i="1" kern="100" baseline="-25000" dirty="0">
                <a:latin typeface="Times New Roman" panose="02020603050405020304" pitchFamily="18" charset="0"/>
                <a:cs typeface="Courier New" panose="02070309020205020404" pitchFamily="49" charset="0"/>
              </a:rPr>
              <a:t>n</a:t>
            </a:r>
            <a:r>
              <a:rPr lang="en-US" altLang="zh-CN" sz="2800" kern="100" dirty="0">
                <a:latin typeface="Times New Roman" panose="02020603050405020304" pitchFamily="18" charset="0"/>
                <a:cs typeface="Courier New" panose="02070309020205020404" pitchFamily="49" charset="0"/>
              </a:rPr>
              <a:t>H</a:t>
            </a:r>
            <a:r>
              <a:rPr lang="en-US" altLang="zh-CN" sz="2800" kern="100" baseline="-25000" dirty="0">
                <a:latin typeface="Times New Roman" panose="02020603050405020304" pitchFamily="18" charset="0"/>
                <a:cs typeface="Courier New" panose="02070309020205020404" pitchFamily="49" charset="0"/>
              </a:rPr>
              <a:t>2</a:t>
            </a:r>
            <a:r>
              <a:rPr lang="en-US" altLang="zh-CN" sz="2800" i="1" kern="100" baseline="-25000" dirty="0">
                <a:latin typeface="Times New Roman" panose="02020603050405020304" pitchFamily="18" charset="0"/>
                <a:cs typeface="Courier New" panose="02070309020205020404" pitchFamily="49" charset="0"/>
              </a:rPr>
              <a:t>n</a:t>
            </a:r>
            <a:r>
              <a:rPr lang="zh-CN" altLang="zh-CN" sz="2800" kern="100" baseline="-25000" dirty="0">
                <a:latin typeface="Times New Roman" panose="02020603050405020304" pitchFamily="18" charset="0"/>
                <a:cs typeface="Times New Roman" panose="02020603050405020304" pitchFamily="18" charset="0"/>
              </a:rPr>
              <a:t>－</a:t>
            </a:r>
            <a:r>
              <a:rPr lang="en-US" altLang="zh-CN" sz="2800" kern="100" baseline="-25000" dirty="0">
                <a:latin typeface="Times New Roman" panose="02020603050405020304" pitchFamily="18" charset="0"/>
                <a:cs typeface="Courier New" panose="02070309020205020404" pitchFamily="49" charset="0"/>
              </a:rPr>
              <a:t>6</a:t>
            </a:r>
            <a:r>
              <a:rPr lang="zh-CN" altLang="zh-CN" sz="2800" kern="100" dirty="0">
                <a:latin typeface="Times New Roman" panose="02020603050405020304" pitchFamily="18" charset="0"/>
                <a:cs typeface="Times New Roman" panose="02020603050405020304" pitchFamily="18" charset="0"/>
              </a:rPr>
              <a:t>在烷烃的基础上多了</a:t>
            </a:r>
            <a:r>
              <a:rPr lang="en-US" altLang="zh-CN" sz="2800" kern="100" dirty="0">
                <a:latin typeface="Times New Roman" panose="02020603050405020304" pitchFamily="18" charset="0"/>
                <a:cs typeface="Courier New" panose="02070309020205020404" pitchFamily="49" charset="0"/>
              </a:rPr>
              <a:t>4</a:t>
            </a:r>
            <a:r>
              <a:rPr lang="zh-CN" altLang="zh-CN" sz="2800" kern="100" dirty="0">
                <a:latin typeface="Times New Roman" panose="02020603050405020304" pitchFamily="18" charset="0"/>
                <a:cs typeface="Times New Roman" panose="02020603050405020304" pitchFamily="18" charset="0"/>
              </a:rPr>
              <a:t>个碳碳单键，少了</a:t>
            </a:r>
            <a:r>
              <a:rPr lang="en-US" altLang="zh-CN" sz="2800" kern="100" dirty="0">
                <a:latin typeface="Times New Roman" panose="02020603050405020304" pitchFamily="18" charset="0"/>
                <a:cs typeface="Courier New" panose="02070309020205020404" pitchFamily="49" charset="0"/>
              </a:rPr>
              <a:t>8</a:t>
            </a:r>
            <a:r>
              <a:rPr lang="zh-CN" altLang="zh-CN" sz="2800" kern="100" dirty="0">
                <a:latin typeface="Times New Roman" panose="02020603050405020304" pitchFamily="18" charset="0"/>
                <a:cs typeface="Times New Roman" panose="02020603050405020304" pitchFamily="18" charset="0"/>
              </a:rPr>
              <a:t>个碳氢键，所以共价键数为</a:t>
            </a:r>
            <a:r>
              <a:rPr lang="en-US" altLang="zh-CN" sz="2800" kern="100" dirty="0">
                <a:latin typeface="Times New Roman" panose="02020603050405020304" pitchFamily="18" charset="0"/>
                <a:cs typeface="Courier New" panose="02070309020205020404" pitchFamily="49" charset="0"/>
              </a:rPr>
              <a:t>3</a:t>
            </a:r>
            <a:r>
              <a:rPr lang="en-US" altLang="zh-CN" sz="2800" i="1" kern="100" dirty="0">
                <a:latin typeface="Times New Roman" panose="02020603050405020304" pitchFamily="18" charset="0"/>
                <a:cs typeface="Courier New" panose="02070309020205020404" pitchFamily="49" charset="0"/>
              </a:rPr>
              <a:t>n</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3</a:t>
            </a:r>
            <a:r>
              <a:rPr lang="zh-CN" altLang="zh-CN" sz="2800" kern="100" dirty="0">
                <a:latin typeface="Times New Roman" panose="02020603050405020304" pitchFamily="18" charset="0"/>
                <a:cs typeface="Times New Roman" panose="02020603050405020304" pitchFamily="18" charset="0"/>
              </a:rPr>
              <a:t>，故选</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TextBox 9"/>
          <p:cNvSpPr txBox="1"/>
          <p:nvPr/>
        </p:nvSpPr>
        <p:spPr>
          <a:xfrm>
            <a:off x="238020" y="155752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45" name="Rectangle 21">
            <a:hlinkClick r:id="rId19"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614060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blinds(horizontal)">
                                      <p:cBhvr>
                                        <p:cTn id="12"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9206" y="1134455"/>
            <a:ext cx="11412000" cy="324980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某有机物的分子式为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5</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，就其结构来说，该有机物不可能是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含两个双键的链状化合物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含一个双键的环状化合物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含一个三键的链状化合物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只含一个双键的链状化合物</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2"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3"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35"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36"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37"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39"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40"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41"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50"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17"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23" name="TextBox 9"/>
          <p:cNvSpPr txBox="1"/>
          <p:nvPr/>
        </p:nvSpPr>
        <p:spPr>
          <a:xfrm>
            <a:off x="226638" y="374640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9"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rgbClr val="0000FF"/>
                </a:solidFill>
                <a:latin typeface="Broadway" pitchFamily="82" charset="0"/>
                <a:ea typeface="楷体" panose="02010609060101010101" pitchFamily="49" charset="-122"/>
                <a:cs typeface="经典繁仿黑" pitchFamily="49" charset="-122"/>
              </a:rPr>
              <a:t>14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1"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22"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24"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sp>
        <p:nvSpPr>
          <p:cNvPr id="25" name="Rectangle 21">
            <a:hlinkClick r:id="rId19"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356031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21254" y="953033"/>
            <a:ext cx="10170496" cy="3970318"/>
          </a:xfrm>
          <a:prstGeom prst="rect">
            <a:avLst/>
          </a:prstGeom>
        </p:spPr>
        <p:txBody>
          <a:bodyPr wrap="square">
            <a:spAutoFit/>
          </a:bodyPr>
          <a:lstStyle/>
          <a:p>
            <a:pPr algn="di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兰州城关区校级期末</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某有机物的结构简式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位于同一平面上的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原</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endPar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数</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最多</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可能是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A.19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D.22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2"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3"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35"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36"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37"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39"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40"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41"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50"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17"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23" name="TextBox 9"/>
          <p:cNvSpPr txBox="1"/>
          <p:nvPr/>
        </p:nvSpPr>
        <p:spPr>
          <a:xfrm>
            <a:off x="677348" y="418596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9"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20"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4"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25"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pic>
        <p:nvPicPr>
          <p:cNvPr id="144386" name="Picture 2"/>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3532" y="1697061"/>
            <a:ext cx="6206976" cy="115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1">
            <a:hlinkClick r:id="rId20"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4246148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01637" y="1193995"/>
            <a:ext cx="11187139" cy="2595839"/>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乙炔为直线结构，所有原子共线，异丙基连在乙炔氢原子的位置，乙烯是平面结构，所有原子共面，乙炔基取代乙烯氢原子的位置，苯是平面结构，所有原子共面，而甲基、次甲基均为四面体结构，所以结构中最多有</a:t>
            </a:r>
            <a:r>
              <a:rPr lang="en-US" altLang="zh-CN" sz="2800" kern="100" dirty="0">
                <a:latin typeface="Times New Roman" panose="02020603050405020304" pitchFamily="18" charset="0"/>
                <a:cs typeface="Courier New" panose="02070309020205020404" pitchFamily="49" charset="0"/>
              </a:rPr>
              <a:t>21</a:t>
            </a:r>
            <a:r>
              <a:rPr lang="zh-CN" altLang="zh-CN" sz="2800" kern="100" dirty="0">
                <a:latin typeface="Times New Roman" panose="02020603050405020304" pitchFamily="18" charset="0"/>
                <a:cs typeface="Times New Roman" panose="02020603050405020304" pitchFamily="18" charset="0"/>
              </a:rPr>
              <a:t>个原子共面</a:t>
            </a:r>
            <a:r>
              <a:rPr lang="en-US" altLang="zh-CN" sz="2800" kern="100" dirty="0">
                <a:latin typeface="Times New Roman" panose="02020603050405020304" pitchFamily="18" charset="0"/>
                <a:cs typeface="Courier New" panose="02070309020205020404" pitchFamily="49" charset="0"/>
              </a:rPr>
              <a:t>(13</a:t>
            </a:r>
            <a:r>
              <a:rPr lang="zh-CN" altLang="zh-CN" sz="2800" kern="100" dirty="0">
                <a:latin typeface="Times New Roman" panose="02020603050405020304" pitchFamily="18" charset="0"/>
                <a:cs typeface="Times New Roman" panose="02020603050405020304" pitchFamily="18" charset="0"/>
              </a:rPr>
              <a:t>个</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8</a:t>
            </a:r>
            <a:r>
              <a:rPr lang="zh-CN" altLang="zh-CN" sz="2800" kern="100" dirty="0">
                <a:latin typeface="Times New Roman" panose="02020603050405020304" pitchFamily="18" charset="0"/>
                <a:cs typeface="Times New Roman" panose="02020603050405020304" pitchFamily="18" charset="0"/>
              </a:rPr>
              <a:t>个</a:t>
            </a:r>
            <a:r>
              <a:rPr lang="en-US" altLang="zh-CN" sz="2800" kern="100" dirty="0">
                <a:latin typeface="Times New Roman" panose="02020603050405020304" pitchFamily="18" charset="0"/>
                <a:cs typeface="Courier New" panose="02070309020205020404" pitchFamily="49" charset="0"/>
              </a:rPr>
              <a:t>H)</a:t>
            </a:r>
            <a:r>
              <a:rPr lang="zh-CN" altLang="zh-CN" sz="2800" kern="100" dirty="0">
                <a:latin typeface="Times New Roman" panose="02020603050405020304" pitchFamily="18" charset="0"/>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2"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3"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35"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36"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37"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39"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40"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41"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50"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17"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19"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20"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4"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25"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sp>
        <p:nvSpPr>
          <p:cNvPr id="23" name="Rectangle 21">
            <a:hlinkClick r:id="rId19"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2038068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32146" y="1041911"/>
            <a:ext cx="11526120" cy="3323987"/>
          </a:xfrm>
          <a:prstGeom prst="rect">
            <a:avLst/>
          </a:prstGeom>
        </p:spPr>
        <p:txBody>
          <a:bodyPr wrap="square">
            <a:spAutoFit/>
          </a:bodyPr>
          <a:lstStyle/>
          <a:p>
            <a:pPr algn="just">
              <a:lnSpc>
                <a:spcPct val="150000"/>
              </a:lnSpc>
              <a:spcAft>
                <a:spcPts val="0"/>
              </a:spcAft>
            </a:pP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16.(2020·</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成都郫都区期末</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氯乙烯</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spc="-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spc="-100" dirty="0" err="1">
                <a:latin typeface="Times New Roman" panose="02020603050405020304" pitchFamily="18" charset="0"/>
                <a:ea typeface="方正中等线简体" panose="03000509000000000000" pitchFamily="65" charset="-122"/>
                <a:cs typeface="Courier New" panose="02070309020205020404" pitchFamily="49" charset="0"/>
              </a:rPr>
              <a:t>CHCl</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苯乙烯</a:t>
            </a:r>
            <a:r>
              <a:rPr lang="en-US" altLang="zh-CN" sz="2800" kern="100" spc="-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丙烯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spc="-8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乙酸四种有机化合物中，分子内所有原子均可能在同一平面的是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②④</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2"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3"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35"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36"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37"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39"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40"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41"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50"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17"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19"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20"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24"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5"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pic>
        <p:nvPicPr>
          <p:cNvPr id="145410" name="Picture 2"/>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24646" y="1026696"/>
            <a:ext cx="1905651" cy="84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9"/>
          <p:cNvSpPr txBox="1"/>
          <p:nvPr/>
        </p:nvSpPr>
        <p:spPr>
          <a:xfrm>
            <a:off x="190550" y="305070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7" name="Rectangle 21">
            <a:hlinkClick r:id="rId20"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1254554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32146" y="608122"/>
            <a:ext cx="11526120" cy="5262979"/>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宋体" panose="02010600030101010101" pitchFamily="2" charset="-122"/>
                <a:cs typeface="Times New Roman" panose="02020603050405020304" pitchFamily="18" charset="0"/>
              </a:rPr>
              <a:t>①</a:t>
            </a:r>
            <a:r>
              <a:rPr lang="zh-CN" altLang="zh-CN" sz="2800" kern="100" dirty="0">
                <a:latin typeface="Times New Roman" panose="02020603050405020304" pitchFamily="18" charset="0"/>
                <a:cs typeface="Times New Roman" panose="02020603050405020304" pitchFamily="18" charset="0"/>
              </a:rPr>
              <a:t>氯乙烯</a:t>
            </a:r>
            <a:r>
              <a:rPr lang="en-US" altLang="zh-CN" sz="2800" kern="100" dirty="0">
                <a:latin typeface="Times New Roman" panose="02020603050405020304" pitchFamily="18" charset="0"/>
                <a:cs typeface="Courier New" panose="02070309020205020404" pitchFamily="49" charset="0"/>
              </a:rPr>
              <a:t>(CH</a:t>
            </a:r>
            <a:r>
              <a:rPr lang="en-US" altLang="zh-CN" sz="2800" kern="100" baseline="-25000" dirty="0">
                <a:latin typeface="Times New Roman" panose="02020603050405020304" pitchFamily="18" charset="0"/>
                <a:cs typeface="Courier New" panose="02070309020205020404" pitchFamily="49" charset="0"/>
              </a:rPr>
              <a:t>2</a:t>
            </a:r>
            <a:r>
              <a:rPr lang="en-US" altLang="zh-CN" sz="2800" kern="100" spc="-80" dirty="0">
                <a:latin typeface="Times New Roman" panose="02020603050405020304" pitchFamily="18" charset="0"/>
                <a:cs typeface="Courier New" panose="02070309020205020404" pitchFamily="49" charset="0"/>
              </a:rPr>
              <a:t>==</a:t>
            </a:r>
            <a:r>
              <a:rPr lang="en-US" altLang="zh-CN" sz="2800" kern="100" dirty="0" err="1">
                <a:latin typeface="Times New Roman" panose="02020603050405020304" pitchFamily="18" charset="0"/>
                <a:cs typeface="Courier New" panose="02070309020205020404" pitchFamily="49" charset="0"/>
              </a:rPr>
              <a:t>CHCl</a:t>
            </a:r>
            <a:r>
              <a:rPr lang="en-US" altLang="zh-CN" sz="2800" kern="100" dirty="0">
                <a:latin typeface="Times New Roman" panose="02020603050405020304" pitchFamily="18" charset="0"/>
                <a:cs typeface="Courier New" panose="02070309020205020404" pitchFamily="49" charset="0"/>
              </a:rPr>
              <a:t>)</a:t>
            </a:r>
            <a:r>
              <a:rPr lang="zh-CN" altLang="zh-CN" sz="2800" kern="100" dirty="0">
                <a:latin typeface="Times New Roman" panose="02020603050405020304" pitchFamily="18" charset="0"/>
                <a:cs typeface="Times New Roman" panose="02020603050405020304" pitchFamily="18" charset="0"/>
              </a:rPr>
              <a:t>含碳碳双键，为平面结构，则所有原子在同一个平面，正确；</a:t>
            </a:r>
            <a:endParaRPr lang="en-US" altLang="zh-CN" sz="2800" kern="100" dirty="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a:latin typeface="宋体" panose="02010600030101010101" pitchFamily="2" charset="-122"/>
                <a:cs typeface="Times New Roman" panose="02020603050405020304" pitchFamily="18" charset="0"/>
              </a:rPr>
              <a:t>②</a:t>
            </a:r>
            <a:r>
              <a:rPr lang="zh-CN" altLang="zh-CN" sz="2800" kern="100" dirty="0">
                <a:latin typeface="Times New Roman" panose="02020603050405020304" pitchFamily="18" charset="0"/>
                <a:cs typeface="Times New Roman" panose="02020603050405020304" pitchFamily="18" charset="0"/>
              </a:rPr>
              <a:t>苯乙烯</a:t>
            </a:r>
            <a:r>
              <a:rPr lang="en-US" altLang="zh-CN" sz="2800" kern="100" dirty="0" smtClean="0">
                <a:latin typeface="Times New Roman" panose="02020603050405020304" pitchFamily="18" charset="0"/>
                <a:cs typeface="Courier New" panose="02070309020205020404" pitchFamily="49" charset="0"/>
              </a:rPr>
              <a:t>(                     )</a:t>
            </a:r>
            <a:r>
              <a:rPr lang="zh-CN" altLang="zh-CN" sz="2800" kern="100" dirty="0">
                <a:latin typeface="Times New Roman" panose="02020603050405020304" pitchFamily="18" charset="0"/>
                <a:cs typeface="Times New Roman" panose="02020603050405020304" pitchFamily="18" charset="0"/>
              </a:rPr>
              <a:t>含碳碳双键、苯环，且直接相连，则所有原子在同一个平面，正确；</a:t>
            </a:r>
            <a:endParaRPr lang="en-US" altLang="zh-CN" sz="2800" kern="100" dirty="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a:latin typeface="宋体" panose="02010600030101010101" pitchFamily="2" charset="-122"/>
                <a:cs typeface="Times New Roman" panose="02020603050405020304" pitchFamily="18" charset="0"/>
              </a:rPr>
              <a:t>③</a:t>
            </a:r>
            <a:r>
              <a:rPr lang="zh-CN" altLang="zh-CN" sz="2800" kern="100" dirty="0">
                <a:latin typeface="Times New Roman" panose="02020603050405020304" pitchFamily="18" charset="0"/>
                <a:cs typeface="Times New Roman" panose="02020603050405020304" pitchFamily="18" charset="0"/>
              </a:rPr>
              <a:t>丙烯</a:t>
            </a:r>
            <a:r>
              <a:rPr lang="en-US" altLang="zh-CN" sz="2800" kern="100" dirty="0">
                <a:latin typeface="Times New Roman" panose="02020603050405020304" pitchFamily="18" charset="0"/>
                <a:cs typeface="Courier New" panose="02070309020205020404" pitchFamily="49" charset="0"/>
              </a:rPr>
              <a:t>(CH</a:t>
            </a:r>
            <a:r>
              <a:rPr lang="en-US" altLang="zh-CN" sz="2800" kern="100" baseline="-25000" dirty="0">
                <a:latin typeface="Times New Roman" panose="02020603050405020304" pitchFamily="18" charset="0"/>
                <a:cs typeface="Courier New" panose="02070309020205020404" pitchFamily="49" charset="0"/>
              </a:rPr>
              <a:t>3</a:t>
            </a:r>
            <a:r>
              <a:rPr lang="en-US" altLang="zh-CN" sz="2800" kern="100" dirty="0">
                <a:latin typeface="Times New Roman" panose="02020603050405020304" pitchFamily="18" charset="0"/>
                <a:cs typeface="Courier New" panose="02070309020205020404" pitchFamily="49" charset="0"/>
              </a:rPr>
              <a:t>—CH</a:t>
            </a:r>
            <a:r>
              <a:rPr lang="en-US" altLang="zh-CN" sz="2800" kern="100" spc="-80" dirty="0">
                <a:latin typeface="Times New Roman" panose="02020603050405020304" pitchFamily="18" charset="0"/>
                <a:cs typeface="Courier New" panose="02070309020205020404" pitchFamily="49" charset="0"/>
              </a:rPr>
              <a:t>==</a:t>
            </a:r>
            <a:r>
              <a:rPr lang="en-US" altLang="zh-CN" sz="2800" kern="100" dirty="0">
                <a:latin typeface="Times New Roman" panose="02020603050405020304" pitchFamily="18" charset="0"/>
                <a:cs typeface="Courier New" panose="02070309020205020404" pitchFamily="49" charset="0"/>
              </a:rPr>
              <a:t>CH</a:t>
            </a:r>
            <a:r>
              <a:rPr lang="en-US" altLang="zh-CN" sz="2800" kern="100" baseline="-25000" dirty="0">
                <a:latin typeface="Times New Roman" panose="02020603050405020304" pitchFamily="18" charset="0"/>
                <a:cs typeface="Courier New" panose="02070309020205020404" pitchFamily="49" charset="0"/>
              </a:rPr>
              <a:t>2</a:t>
            </a:r>
            <a:r>
              <a:rPr lang="en-US" altLang="zh-CN" sz="2800" kern="100" dirty="0">
                <a:latin typeface="Times New Roman" panose="02020603050405020304" pitchFamily="18" charset="0"/>
                <a:cs typeface="Courier New" panose="02070309020205020404" pitchFamily="49" charset="0"/>
              </a:rPr>
              <a:t>)</a:t>
            </a:r>
            <a:r>
              <a:rPr lang="zh-CN" altLang="zh-CN" sz="2800" kern="100" dirty="0">
                <a:latin typeface="Times New Roman" panose="02020603050405020304" pitchFamily="18" charset="0"/>
                <a:cs typeface="Times New Roman" panose="02020603050405020304" pitchFamily="18" charset="0"/>
              </a:rPr>
              <a:t>含有甲基，具有甲烷的结构特征，则所有的原子不可能共平面，错误；</a:t>
            </a:r>
            <a:endParaRPr lang="en-US" altLang="zh-CN" sz="2800" kern="100" dirty="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a:latin typeface="宋体" panose="02010600030101010101" pitchFamily="2" charset="-122"/>
                <a:cs typeface="Times New Roman" panose="02020603050405020304" pitchFamily="18" charset="0"/>
              </a:rPr>
              <a:t>④</a:t>
            </a:r>
            <a:r>
              <a:rPr lang="zh-CN" altLang="zh-CN" sz="2800" kern="100" dirty="0">
                <a:latin typeface="Times New Roman" panose="02020603050405020304" pitchFamily="18" charset="0"/>
                <a:cs typeface="Times New Roman" panose="02020603050405020304" pitchFamily="18" charset="0"/>
              </a:rPr>
              <a:t>乙酸含有甲基，具有甲烷的结构特征，则所有的原子不可能共平面，错误。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2"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3"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35"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36"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37"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39"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40"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41"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50"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17"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19"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20"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24"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5"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pic>
        <p:nvPicPr>
          <p:cNvPr id="145411" name="Picture 3"/>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9262" y="1876003"/>
            <a:ext cx="2122203" cy="91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hlinkClick r:id="rId20"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2084376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45411"/>
                                        </p:tgtEl>
                                        <p:attrNameLst>
                                          <p:attrName>style.visibility</p:attrName>
                                        </p:attrNameLst>
                                      </p:cBhvr>
                                      <p:to>
                                        <p:strVal val="visible"/>
                                      </p:to>
                                    </p:set>
                                    <p:animEffect transition="in" filter="blinds(horizontal)">
                                      <p:cBhvr>
                                        <p:cTn id="15" dur="500"/>
                                        <p:tgtEl>
                                          <p:spTgt spid="1454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linds(horizontal)">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blinds(horizontal)">
                                      <p:cBhvr>
                                        <p:cTn id="2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2"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3"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35"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36"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37"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39"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40"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41"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50"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17"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19"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20"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24"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25" name="矩形 24"/>
          <p:cNvSpPr/>
          <p:nvPr/>
        </p:nvSpPr>
        <p:spPr>
          <a:xfrm>
            <a:off x="389206" y="79326"/>
            <a:ext cx="11412000" cy="6334042"/>
          </a:xfrm>
          <a:prstGeom prst="rect">
            <a:avLst/>
          </a:prstGeom>
        </p:spPr>
        <p:txBody>
          <a:bodyPr wrap="square">
            <a:spAutoFit/>
          </a:bodyPr>
          <a:lstStyle/>
          <a:p>
            <a:pPr algn="just">
              <a:lnSpc>
                <a:spcPct val="150000"/>
              </a:lnSpc>
              <a:spcAft>
                <a:spcPts val="0"/>
              </a:spcAft>
            </a:pP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17.(2020·</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双鸭山市尖山区校级期末</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下列说法正确的是</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正戊烷分子中所有的碳原子均在一条直线上</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乙烯和甲烷可用溴的四氯化碳溶液鉴别</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石油是混合物，其分馏产品汽油为纯净</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物</a:t>
            </a:r>
            <a:endParaRPr lang="en-US" altLang="zh-CN" sz="26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20000"/>
              </a:lnSpc>
              <a:spcAft>
                <a:spcPts val="0"/>
              </a:spcAft>
            </a:pPr>
            <a:endParaRPr lang="en-US" altLang="zh-CN" sz="2600" kern="100" dirty="0" smtClean="0">
              <a:latin typeface="宋体" panose="02010600030101010101" pitchFamily="2" charset="-122"/>
              <a:ea typeface="方正中等线简体" panose="03000509000000000000" pitchFamily="65" charset="-122"/>
              <a:cs typeface="Times New Roman" panose="02020603050405020304" pitchFamily="18" charset="0"/>
            </a:endParaRPr>
          </a:p>
          <a:p>
            <a:pPr algn="just">
              <a:lnSpc>
                <a:spcPct val="120000"/>
              </a:lnSpc>
              <a:spcAft>
                <a:spcPts val="0"/>
              </a:spcAft>
            </a:pPr>
            <a:r>
              <a:rPr lang="en-US" altLang="zh-CN" sz="2600" kern="100" dirty="0" smtClean="0">
                <a:latin typeface="宋体" panose="02010600030101010101" pitchFamily="2" charset="-122"/>
                <a:ea typeface="方正中等线简体" panose="03000509000000000000" pitchFamily="65" charset="-122"/>
                <a:cs typeface="Times New Roman" panose="02020603050405020304" pitchFamily="18" charset="0"/>
              </a:rPr>
              <a:t>④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同一种物质</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20000"/>
              </a:lnSpc>
              <a:spcAft>
                <a:spcPts val="0"/>
              </a:spcAft>
            </a:pPr>
            <a:endParaRPr lang="en-US" altLang="zh-CN" sz="2600" kern="100" dirty="0" smtClean="0">
              <a:latin typeface="宋体" panose="02010600030101010101" pitchFamily="2" charset="-122"/>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600" kern="100" dirty="0" smtClean="0">
                <a:latin typeface="宋体" panose="02010600030101010101" pitchFamily="2" charset="-122"/>
                <a:ea typeface="方正中等线简体" panose="03000509000000000000" pitchFamily="65" charset="-122"/>
                <a:cs typeface="Times New Roman" panose="02020603050405020304" pitchFamily="18" charset="0"/>
              </a:rPr>
              <a:t>⑤</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甲烷和氯气反应生成一氯甲烷，与苯和硝酸反应生成硝基苯的反应类型相同</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⑥</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甲苯分子中共平面的原子最多有</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个</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②④⑤⑥</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6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②③⑥</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6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6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②③④⑤</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6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600" kern="100" dirty="0" smtClean="0">
                <a:latin typeface="宋体" panose="02010600030101010101" pitchFamily="2" charset="-122"/>
                <a:ea typeface="方正中等线简体" panose="03000509000000000000" pitchFamily="65" charset="-122"/>
                <a:cs typeface="Times New Roman" panose="02020603050405020304" pitchFamily="18" charset="0"/>
              </a:rPr>
              <a:t>①②⑥</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2"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rgbClr val="0000FF"/>
                </a:solidFill>
                <a:latin typeface="Broadway" pitchFamily="82" charset="0"/>
                <a:ea typeface="楷体" panose="02010609060101010101" pitchFamily="49" charset="-122"/>
                <a:cs typeface="经典繁仿黑" pitchFamily="49" charset="-122"/>
              </a:rPr>
              <a:t>17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pic>
        <p:nvPicPr>
          <p:cNvPr id="106738" name="Picture 242"/>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672" y="2493990"/>
            <a:ext cx="1246716" cy="142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39" name="Picture 243"/>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9002" y="2505692"/>
            <a:ext cx="1286932" cy="141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9"/>
          <p:cNvSpPr txBox="1"/>
          <p:nvPr/>
        </p:nvSpPr>
        <p:spPr>
          <a:xfrm>
            <a:off x="226638" y="512206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44" name="Rectangle 21">
            <a:hlinkClick r:id="rId21"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2455035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2"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3"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35"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36"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37"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39"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40"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41"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50"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17"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19"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20"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24"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25" name="矩形 24"/>
          <p:cNvSpPr/>
          <p:nvPr/>
        </p:nvSpPr>
        <p:spPr>
          <a:xfrm>
            <a:off x="389206" y="1185927"/>
            <a:ext cx="11412000" cy="332398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宋体" panose="02010600030101010101" pitchFamily="2" charset="-122"/>
                <a:cs typeface="Times New Roman" panose="02020603050405020304" pitchFamily="18" charset="0"/>
              </a:rPr>
              <a:t>①</a:t>
            </a:r>
            <a:r>
              <a:rPr lang="zh-CN" altLang="zh-CN" sz="2800" kern="100" dirty="0">
                <a:latin typeface="Times New Roman" panose="02020603050405020304" pitchFamily="18" charset="0"/>
                <a:cs typeface="Times New Roman" panose="02020603050405020304" pitchFamily="18" charset="0"/>
              </a:rPr>
              <a:t>正戊烷分子中碳原子形成的化学键呈锯齿形结构，错误</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smtClean="0">
                <a:latin typeface="宋体" panose="02010600030101010101" pitchFamily="2" charset="-122"/>
                <a:cs typeface="Times New Roman" panose="02020603050405020304" pitchFamily="18" charset="0"/>
              </a:rPr>
              <a:t>②</a:t>
            </a:r>
            <a:r>
              <a:rPr lang="zh-CN" altLang="zh-CN" sz="2800" kern="100" dirty="0">
                <a:latin typeface="Times New Roman" panose="02020603050405020304" pitchFamily="18" charset="0"/>
                <a:cs typeface="Times New Roman" panose="02020603050405020304" pitchFamily="18" charset="0"/>
              </a:rPr>
              <a:t>乙烯分子中含有碳碳双键，可发生加成反应而使溴水褪色，但甲烷与溴水不反应，正确</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smtClean="0">
                <a:latin typeface="宋体" panose="02010600030101010101" pitchFamily="2" charset="-122"/>
                <a:cs typeface="Times New Roman" panose="02020603050405020304" pitchFamily="18" charset="0"/>
              </a:rPr>
              <a:t>③</a:t>
            </a:r>
            <a:r>
              <a:rPr lang="zh-CN" altLang="zh-CN" sz="2800" kern="100" dirty="0">
                <a:latin typeface="Times New Roman" panose="02020603050405020304" pitchFamily="18" charset="0"/>
                <a:cs typeface="Times New Roman" panose="02020603050405020304" pitchFamily="18" charset="0"/>
              </a:rPr>
              <a:t>石油是混合物，其分馏产品汽油是一定温度范围内的馏分，属于多种烃的混合物，错误。</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rgbClr val="0000FF"/>
                </a:solidFill>
                <a:latin typeface="Broadway" pitchFamily="82" charset="0"/>
                <a:ea typeface="楷体" panose="02010609060101010101" pitchFamily="49" charset="-122"/>
                <a:cs typeface="经典繁仿黑" pitchFamily="49" charset="-122"/>
              </a:rPr>
              <a:t>17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3" name="Rectangle 21">
            <a:hlinkClick r:id="rId19"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2468614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linds(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blinds(horizontal)">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blinds(horizontal)">
                                      <p:cBhvr>
                                        <p:cTn id="1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90042" y="549474"/>
            <a:ext cx="11412000" cy="669158"/>
          </a:xfrm>
          <a:prstGeom prst="rect">
            <a:avLst/>
          </a:prstGeom>
        </p:spPr>
        <p:txBody>
          <a:bodyPr wrap="square">
            <a:spAutoFit/>
          </a:bodyPr>
          <a:lstStyle/>
          <a:p>
            <a:pPr algn="just">
              <a:lnSpc>
                <a:spcPct val="150000"/>
              </a:lnSpc>
              <a:spcAft>
                <a:spcPts val="0"/>
              </a:spcAft>
            </a:pP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比较甲烷、乙烯、乙炔共价键特点及原子的空间位置</a:t>
            </a:r>
          </a:p>
        </p:txBody>
      </p:sp>
      <p:graphicFrame>
        <p:nvGraphicFramePr>
          <p:cNvPr id="3" name="表格 2"/>
          <p:cNvGraphicFramePr>
            <a:graphicFrameLocks noGrp="1"/>
          </p:cNvGraphicFramePr>
          <p:nvPr>
            <p:extLst>
              <p:ext uri="{D42A27DB-BD31-4B8C-83A1-F6EECF244321}">
                <p14:modId xmlns:p14="http://schemas.microsoft.com/office/powerpoint/2010/main" val="674358330"/>
              </p:ext>
            </p:extLst>
          </p:nvPr>
        </p:nvGraphicFramePr>
        <p:xfrm>
          <a:off x="589301" y="1429554"/>
          <a:ext cx="11011810" cy="4880560"/>
        </p:xfrm>
        <a:graphic>
          <a:graphicData uri="http://schemas.openxmlformats.org/drawingml/2006/table">
            <a:tbl>
              <a:tblPr/>
              <a:tblGrid>
                <a:gridCol w="1703693"/>
                <a:gridCol w="2276963"/>
                <a:gridCol w="3971406"/>
                <a:gridCol w="3059748"/>
              </a:tblGrid>
              <a:tr h="504477">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有机物</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甲烷</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乙烯</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乙炔</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477">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分子式</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CH</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u="none"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sz="28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u="none"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sz="28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02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结构式</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H—C</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C—H</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02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共价键</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u="none"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______</a:t>
                      </a:r>
                      <a:r>
                        <a:rPr lang="en-US" sz="2800" u="sng"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50000"/>
                        </a:lnSpc>
                        <a:spcAft>
                          <a:spcPts val="0"/>
                        </a:spcAft>
                      </a:pPr>
                      <a:r>
                        <a:rPr kumimoji="0" lang="en-US" altLang="zh-CN" sz="2800" b="0" i="0" u="none" strike="noStrike" kern="100" cap="none" spc="0" normalizeH="0" baseline="0" noProof="0" dirty="0" smtClean="0">
                          <a:ln>
                            <a:noFill/>
                          </a:ln>
                          <a:solidFill>
                            <a:prstClr val="black"/>
                          </a:solidFill>
                          <a:effectLst/>
                          <a:uLnTx/>
                          <a:uFillTx/>
                          <a:latin typeface="Times New Roman" panose="02020603050405020304" pitchFamily="18" charset="0"/>
                          <a:ea typeface="方正中等线简体" panose="03000509000000000000" pitchFamily="65" charset="-122"/>
                          <a:cs typeface="Courier New" panose="02070309020205020404" pitchFamily="49" charset="0"/>
                        </a:rPr>
                        <a:t>_________________</a:t>
                      </a:r>
                      <a:endParaRPr lang="zh-CN" sz="28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u="none"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________________</a:t>
                      </a:r>
                      <a:endParaRPr lang="zh-CN" sz="28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8549" name="图片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4992" y="2781095"/>
            <a:ext cx="1654940" cy="182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6581" y="3140286"/>
            <a:ext cx="2058785" cy="100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1" name="Picture 7"/>
          <p:cNvPicPr>
            <a:picLocks noChangeAspect="1" noChangeArrowheads="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4028" y="4878421"/>
            <a:ext cx="1399973" cy="90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6069805" y="2087043"/>
            <a:ext cx="923651"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4</a:t>
            </a:r>
            <a:endParaRPr lang="zh-CN" altLang="en-US" dirty="0">
              <a:solidFill>
                <a:srgbClr val="C00000"/>
              </a:solidFill>
            </a:endParaRPr>
          </a:p>
        </p:txBody>
      </p:sp>
      <p:sp>
        <p:nvSpPr>
          <p:cNvPr id="6" name="矩形 5"/>
          <p:cNvSpPr/>
          <p:nvPr/>
        </p:nvSpPr>
        <p:spPr>
          <a:xfrm>
            <a:off x="9615131" y="2070109"/>
            <a:ext cx="923651"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en-US" dirty="0">
              <a:solidFill>
                <a:srgbClr val="C00000"/>
              </a:solidFill>
            </a:endParaRPr>
          </a:p>
        </p:txBody>
      </p:sp>
      <p:sp>
        <p:nvSpPr>
          <p:cNvPr id="8" name="矩形 7"/>
          <p:cNvSpPr/>
          <p:nvPr/>
        </p:nvSpPr>
        <p:spPr>
          <a:xfrm>
            <a:off x="6997149" y="5167285"/>
            <a:ext cx="1042273"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C—H</a:t>
            </a:r>
            <a:endParaRPr lang="zh-CN" altLang="en-US" dirty="0">
              <a:solidFill>
                <a:srgbClr val="C00000"/>
              </a:solidFill>
            </a:endParaRPr>
          </a:p>
        </p:txBody>
      </p:sp>
      <p:sp>
        <p:nvSpPr>
          <p:cNvPr id="10" name="矩形 9"/>
          <p:cNvSpPr/>
          <p:nvPr/>
        </p:nvSpPr>
        <p:spPr>
          <a:xfrm>
            <a:off x="8608760" y="5274371"/>
            <a:ext cx="295625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C—H</a:t>
            </a:r>
            <a:endParaRPr lang="zh-CN" altLang="en-US" dirty="0">
              <a:solidFill>
                <a:srgbClr val="C00000"/>
              </a:solidFill>
            </a:endParaRPr>
          </a:p>
        </p:txBody>
      </p:sp>
      <p:sp>
        <p:nvSpPr>
          <p:cNvPr id="11" name="矩形 10"/>
          <p:cNvSpPr/>
          <p:nvPr/>
        </p:nvSpPr>
        <p:spPr>
          <a:xfrm>
            <a:off x="2916159" y="5252852"/>
            <a:ext cx="1082348"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C—H</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5" name="矩形 4"/>
          <p:cNvSpPr/>
          <p:nvPr/>
        </p:nvSpPr>
        <p:spPr>
          <a:xfrm>
            <a:off x="6559579" y="5138822"/>
            <a:ext cx="543739"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en-US" dirty="0">
              <a:solidFill>
                <a:srgbClr val="C00000"/>
              </a:solidFill>
            </a:endParaRPr>
          </a:p>
        </p:txBody>
      </p:sp>
    </p:spTree>
    <p:extLst>
      <p:ext uri="{BB962C8B-B14F-4D97-AF65-F5344CB8AC3E}">
        <p14:creationId xmlns:p14="http://schemas.microsoft.com/office/powerpoint/2010/main" val="3111245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nodeType="withEffect">
                                  <p:stCondLst>
                                    <p:cond delay="0"/>
                                  </p:stCondLst>
                                  <p:childTnLst>
                                    <p:set>
                                      <p:cBhvr>
                                        <p:cTn id="17" dur="1" fill="hold">
                                          <p:stCondLst>
                                            <p:cond delay="0"/>
                                          </p:stCondLst>
                                        </p:cTn>
                                        <p:tgtEl>
                                          <p:spTgt spid="108551"/>
                                        </p:tgtEl>
                                        <p:attrNameLst>
                                          <p:attrName>style.visibility</p:attrName>
                                        </p:attrNameLst>
                                      </p:cBhvr>
                                      <p:to>
                                        <p:strVal val="visible"/>
                                      </p:to>
                                    </p:set>
                                    <p:animEffect transition="in" filter="blinds(horizontal)">
                                      <p:cBhvr>
                                        <p:cTn id="18" dur="500"/>
                                        <p:tgtEl>
                                          <p:spTgt spid="10855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1"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2"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3"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35"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36"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37"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39"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40"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41"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50" name="Rectangle 21">
            <a:hlinkClick r:id="rId13"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17" name="Rectangle 21">
            <a:hlinkClick r:id="rId14"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19" name="Rectangle 21">
            <a:hlinkClick r:id="rId15"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20" name="Rectangle 21">
            <a:hlinkClick r:id="rId16"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24" name="Rectangle 21">
            <a:hlinkClick r:id="rId17"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25" name="矩形 24"/>
          <p:cNvSpPr/>
          <p:nvPr/>
        </p:nvSpPr>
        <p:spPr>
          <a:xfrm>
            <a:off x="389206" y="461061"/>
            <a:ext cx="11412000"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有机物的表示方法多种多样，下面是常用的有机物的表示方法：</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Rectangle 21">
            <a:hlinkClick r:id="rId18"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grpSp>
        <p:nvGrpSpPr>
          <p:cNvPr id="48" name="组合 47"/>
          <p:cNvGrpSpPr/>
          <p:nvPr/>
        </p:nvGrpSpPr>
        <p:grpSpPr>
          <a:xfrm>
            <a:off x="389206" y="1259965"/>
            <a:ext cx="11633118" cy="4430652"/>
            <a:chOff x="389206" y="1259965"/>
            <a:chExt cx="11633118" cy="4430652"/>
          </a:xfrm>
        </p:grpSpPr>
        <p:sp>
          <p:nvSpPr>
            <p:cNvPr id="5" name="矩形 4"/>
            <p:cNvSpPr/>
            <p:nvPr/>
          </p:nvSpPr>
          <p:spPr>
            <a:xfrm>
              <a:off x="389206" y="1713282"/>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endParaRPr lang="zh-CN" altLang="en-US" dirty="0"/>
            </a:p>
          </p:txBody>
        </p:sp>
        <p:sp>
          <p:nvSpPr>
            <p:cNvPr id="7" name="矩形 6"/>
            <p:cNvSpPr/>
            <p:nvPr/>
          </p:nvSpPr>
          <p:spPr>
            <a:xfrm>
              <a:off x="2782838" y="1713282"/>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endParaRPr lang="zh-CN" altLang="en-US" dirty="0"/>
            </a:p>
          </p:txBody>
        </p:sp>
        <p:pic>
          <p:nvPicPr>
            <p:cNvPr id="42" name="图片 41"/>
            <p:cNvPicPr>
              <a:picLocks noChangeAspect="1"/>
            </p:cNvPicPr>
            <p:nvPr/>
          </p:nvPicPr>
          <p:blipFill>
            <a:blip r:embed="rId19">
              <a:clrChange>
                <a:clrFrom>
                  <a:srgbClr val="FFFFFF"/>
                </a:clrFrom>
                <a:clrTo>
                  <a:srgbClr val="FFFFFF">
                    <a:alpha val="0"/>
                  </a:srgbClr>
                </a:clrTo>
              </a:clrChange>
            </a:blip>
            <a:stretch>
              <a:fillRect/>
            </a:stretch>
          </p:blipFill>
          <p:spPr>
            <a:xfrm>
              <a:off x="910630" y="1679374"/>
              <a:ext cx="1562808" cy="1219900"/>
            </a:xfrm>
            <a:prstGeom prst="rect">
              <a:avLst/>
            </a:prstGeom>
          </p:spPr>
        </p:pic>
        <p:pic>
          <p:nvPicPr>
            <p:cNvPr id="43" name="Picture 2" descr="S2-16"/>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2132" y="1555670"/>
              <a:ext cx="898377" cy="7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4557810" y="1713282"/>
              <a:ext cx="1162498"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en-US" altLang="zh-CN" sz="2800" kern="100" dirty="0">
                  <a:latin typeface="Times New Roman" panose="02020603050405020304" pitchFamily="18" charset="0"/>
                  <a:ea typeface="方正中等线简体" panose="03000509000000000000" pitchFamily="65" charset="-122"/>
                </a:rPr>
                <a:t>CH</a:t>
              </a:r>
              <a:r>
                <a:rPr lang="en-US" altLang="zh-CN" sz="2800" kern="100" baseline="-25000" dirty="0">
                  <a:latin typeface="Times New Roman" panose="02020603050405020304" pitchFamily="18" charset="0"/>
                  <a:ea typeface="方正中等线简体" panose="03000509000000000000" pitchFamily="65" charset="-122"/>
                </a:rPr>
                <a:t>4</a:t>
              </a:r>
              <a:endParaRPr lang="zh-CN" altLang="en-US" dirty="0"/>
            </a:p>
          </p:txBody>
        </p:sp>
        <p:sp>
          <p:nvSpPr>
            <p:cNvPr id="12" name="矩形 11"/>
            <p:cNvSpPr/>
            <p:nvPr/>
          </p:nvSpPr>
          <p:spPr>
            <a:xfrm>
              <a:off x="6080348" y="1713282"/>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endParaRPr lang="zh-CN" altLang="en-US" dirty="0"/>
            </a:p>
          </p:txBody>
        </p:sp>
        <p:pic>
          <p:nvPicPr>
            <p:cNvPr id="44" name="Picture 3"/>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7732" y="1259965"/>
              <a:ext cx="2037754" cy="146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 descr="S2-17"/>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91007" y="1549169"/>
              <a:ext cx="1068695" cy="95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8942779" y="1713282"/>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⑤</a:t>
              </a:r>
              <a:endParaRPr lang="zh-CN" altLang="en-US" dirty="0"/>
            </a:p>
          </p:txBody>
        </p:sp>
        <p:sp>
          <p:nvSpPr>
            <p:cNvPr id="16" name="矩形 15"/>
            <p:cNvSpPr/>
            <p:nvPr/>
          </p:nvSpPr>
          <p:spPr>
            <a:xfrm>
              <a:off x="389206" y="3167390"/>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⑥</a:t>
              </a:r>
              <a:endParaRPr lang="zh-CN" altLang="en-US" dirty="0"/>
            </a:p>
          </p:txBody>
        </p:sp>
        <p:pic>
          <p:nvPicPr>
            <p:cNvPr id="51" name="Picture 5" descr="S2-18"/>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0630" y="2978758"/>
              <a:ext cx="4674133" cy="109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6080348" y="3167390"/>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⑦</a:t>
              </a:r>
              <a:endParaRPr lang="zh-CN" altLang="en-US" dirty="0"/>
            </a:p>
          </p:txBody>
        </p:sp>
        <p:pic>
          <p:nvPicPr>
            <p:cNvPr id="53" name="Picture 6" descr="S2-19a"/>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2866" y="2883104"/>
              <a:ext cx="2521059" cy="105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a:xfrm>
              <a:off x="389206" y="4575429"/>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⑧</a:t>
              </a:r>
              <a:endParaRPr lang="zh-CN" altLang="en-US" dirty="0"/>
            </a:p>
          </p:txBody>
        </p:sp>
        <p:pic>
          <p:nvPicPr>
            <p:cNvPr id="56" name="Picture 7" descr="S2-19b"/>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3525" y="4251622"/>
              <a:ext cx="2258403" cy="114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矩形 27"/>
            <p:cNvSpPr/>
            <p:nvPr/>
          </p:nvSpPr>
          <p:spPr>
            <a:xfrm>
              <a:off x="3535818" y="4575429"/>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⑨</a:t>
              </a:r>
              <a:endParaRPr lang="zh-CN" altLang="en-US" dirty="0"/>
            </a:p>
          </p:txBody>
        </p:sp>
        <p:pic>
          <p:nvPicPr>
            <p:cNvPr id="59" name="Picture 9" descr="s2-19"/>
            <p:cNvPicPr>
              <a:picLocks noChangeAspect="1" noChangeArrowheads="1"/>
            </p:cNvPicPr>
            <p:nvPr/>
          </p:nvPicPr>
          <p:blipFill>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4550" y="4324721"/>
              <a:ext cx="1215135" cy="121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0"/>
            <p:cNvPicPr>
              <a:picLocks noChangeAspect="1" noChangeArrowheads="1"/>
            </p:cNvPicPr>
            <p:nvPr/>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0577" y="4324721"/>
              <a:ext cx="5891747" cy="136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矩形 46"/>
            <p:cNvSpPr/>
            <p:nvPr/>
          </p:nvSpPr>
          <p:spPr>
            <a:xfrm>
              <a:off x="5653633" y="4596261"/>
              <a:ext cx="543739" cy="738664"/>
            </a:xfrm>
            <a:prstGeom prst="rect">
              <a:avLst/>
            </a:prstGeom>
          </p:spPr>
          <p:txBody>
            <a:bodyPr wrap="none">
              <a:spAutoFit/>
            </a:bodyPr>
            <a:lstStyle/>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⑩</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65" name="Rectangle 21">
            <a:hlinkClick r:id="rId28"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1145739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89206" y="4496991"/>
            <a:ext cx="11412000"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上述表示方法中属于结构简式的为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；属于结构式的为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；属于键线式的为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；属于空间填充模型的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；属于球棍模型的为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9" name="组合 28"/>
          <p:cNvGrpSpPr/>
          <p:nvPr/>
        </p:nvGrpSpPr>
        <p:grpSpPr>
          <a:xfrm>
            <a:off x="389206" y="88787"/>
            <a:ext cx="11633118" cy="4430652"/>
            <a:chOff x="389206" y="1259965"/>
            <a:chExt cx="11633118" cy="4430652"/>
          </a:xfrm>
        </p:grpSpPr>
        <p:sp>
          <p:nvSpPr>
            <p:cNvPr id="30" name="矩形 29"/>
            <p:cNvSpPr/>
            <p:nvPr/>
          </p:nvSpPr>
          <p:spPr>
            <a:xfrm>
              <a:off x="389206" y="1713282"/>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endParaRPr lang="zh-CN" altLang="en-US" dirty="0"/>
            </a:p>
          </p:txBody>
        </p:sp>
        <p:sp>
          <p:nvSpPr>
            <p:cNvPr id="42" name="矩形 41"/>
            <p:cNvSpPr/>
            <p:nvPr/>
          </p:nvSpPr>
          <p:spPr>
            <a:xfrm>
              <a:off x="2782838" y="1713282"/>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endParaRPr lang="zh-CN" altLang="en-US" dirty="0"/>
            </a:p>
          </p:txBody>
        </p:sp>
        <p:pic>
          <p:nvPicPr>
            <p:cNvPr id="43" name="图片 42"/>
            <p:cNvPicPr>
              <a:picLocks noChangeAspect="1"/>
            </p:cNvPicPr>
            <p:nvPr/>
          </p:nvPicPr>
          <p:blipFill>
            <a:blip r:embed="rId2">
              <a:clrChange>
                <a:clrFrom>
                  <a:srgbClr val="FFFFFF"/>
                </a:clrFrom>
                <a:clrTo>
                  <a:srgbClr val="FFFFFF">
                    <a:alpha val="0"/>
                  </a:srgbClr>
                </a:clrTo>
              </a:clrChange>
            </a:blip>
            <a:stretch>
              <a:fillRect/>
            </a:stretch>
          </p:blipFill>
          <p:spPr>
            <a:xfrm>
              <a:off x="910630" y="1679374"/>
              <a:ext cx="1562808" cy="1219900"/>
            </a:xfrm>
            <a:prstGeom prst="rect">
              <a:avLst/>
            </a:prstGeom>
          </p:spPr>
        </p:pic>
        <p:pic>
          <p:nvPicPr>
            <p:cNvPr id="44" name="Picture 2" descr="S2-1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2132" y="1555670"/>
              <a:ext cx="898377" cy="7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44"/>
            <p:cNvSpPr/>
            <p:nvPr/>
          </p:nvSpPr>
          <p:spPr>
            <a:xfrm>
              <a:off x="4557810" y="1713282"/>
              <a:ext cx="1162498"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en-US" altLang="zh-CN" sz="2800" kern="100" dirty="0">
                  <a:latin typeface="Times New Roman" panose="02020603050405020304" pitchFamily="18" charset="0"/>
                  <a:ea typeface="方正中等线简体" panose="03000509000000000000" pitchFamily="65" charset="-122"/>
                </a:rPr>
                <a:t>CH</a:t>
              </a:r>
              <a:r>
                <a:rPr lang="en-US" altLang="zh-CN" sz="2800" kern="100" baseline="-25000" dirty="0">
                  <a:latin typeface="Times New Roman" panose="02020603050405020304" pitchFamily="18" charset="0"/>
                  <a:ea typeface="方正中等线简体" panose="03000509000000000000" pitchFamily="65" charset="-122"/>
                </a:rPr>
                <a:t>4</a:t>
              </a:r>
              <a:endParaRPr lang="zh-CN" altLang="en-US" dirty="0"/>
            </a:p>
          </p:txBody>
        </p:sp>
        <p:sp>
          <p:nvSpPr>
            <p:cNvPr id="46" name="矩形 45"/>
            <p:cNvSpPr/>
            <p:nvPr/>
          </p:nvSpPr>
          <p:spPr>
            <a:xfrm>
              <a:off x="6080348" y="1713282"/>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endParaRPr lang="zh-CN" altLang="en-US" dirty="0"/>
            </a:p>
          </p:txBody>
        </p:sp>
        <p:pic>
          <p:nvPicPr>
            <p:cNvPr id="4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7732" y="1259965"/>
              <a:ext cx="2037754" cy="146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 descr="S2-1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91007" y="1549169"/>
              <a:ext cx="1068695" cy="95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矩形 48"/>
            <p:cNvSpPr/>
            <p:nvPr/>
          </p:nvSpPr>
          <p:spPr>
            <a:xfrm>
              <a:off x="8942779" y="1713282"/>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⑤</a:t>
              </a:r>
              <a:endParaRPr lang="zh-CN" altLang="en-US" dirty="0"/>
            </a:p>
          </p:txBody>
        </p:sp>
        <p:sp>
          <p:nvSpPr>
            <p:cNvPr id="51" name="矩形 50"/>
            <p:cNvSpPr/>
            <p:nvPr/>
          </p:nvSpPr>
          <p:spPr>
            <a:xfrm>
              <a:off x="389206" y="3167390"/>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⑥</a:t>
              </a:r>
              <a:endParaRPr lang="zh-CN" altLang="en-US" dirty="0"/>
            </a:p>
          </p:txBody>
        </p:sp>
        <p:pic>
          <p:nvPicPr>
            <p:cNvPr id="52" name="Picture 5" descr="S2-1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0630" y="2978758"/>
              <a:ext cx="4674133" cy="109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矩形 52"/>
            <p:cNvSpPr/>
            <p:nvPr/>
          </p:nvSpPr>
          <p:spPr>
            <a:xfrm>
              <a:off x="6080348" y="3167390"/>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⑦</a:t>
              </a:r>
              <a:endParaRPr lang="zh-CN" altLang="en-US" dirty="0"/>
            </a:p>
          </p:txBody>
        </p:sp>
        <p:pic>
          <p:nvPicPr>
            <p:cNvPr id="54" name="Picture 6" descr="S2-19a"/>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2866" y="2883104"/>
              <a:ext cx="2521059" cy="105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矩形 54"/>
            <p:cNvSpPr/>
            <p:nvPr/>
          </p:nvSpPr>
          <p:spPr>
            <a:xfrm>
              <a:off x="389206" y="4575429"/>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⑧</a:t>
              </a:r>
              <a:endParaRPr lang="zh-CN" altLang="en-US" dirty="0"/>
            </a:p>
          </p:txBody>
        </p:sp>
        <p:pic>
          <p:nvPicPr>
            <p:cNvPr id="56" name="Picture 7" descr="S2-19b"/>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3525" y="4251622"/>
              <a:ext cx="2258403" cy="114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矩形 56"/>
            <p:cNvSpPr/>
            <p:nvPr/>
          </p:nvSpPr>
          <p:spPr>
            <a:xfrm>
              <a:off x="3535818" y="4575429"/>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⑨</a:t>
              </a:r>
              <a:endParaRPr lang="zh-CN" altLang="en-US" dirty="0"/>
            </a:p>
          </p:txBody>
        </p:sp>
        <p:pic>
          <p:nvPicPr>
            <p:cNvPr id="58" name="Picture 9" descr="s2-19"/>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4550" y="4324721"/>
              <a:ext cx="1215135" cy="121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0"/>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0577" y="4324721"/>
              <a:ext cx="5891747" cy="136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矩形 59"/>
            <p:cNvSpPr/>
            <p:nvPr/>
          </p:nvSpPr>
          <p:spPr>
            <a:xfrm>
              <a:off x="5653633" y="4596261"/>
              <a:ext cx="543739" cy="738664"/>
            </a:xfrm>
            <a:prstGeom prst="rect">
              <a:avLst/>
            </a:prstGeom>
          </p:spPr>
          <p:txBody>
            <a:bodyPr wrap="none">
              <a:spAutoFit/>
            </a:bodyPr>
            <a:lstStyle/>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⑩</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5" name="矩形 4"/>
          <p:cNvSpPr/>
          <p:nvPr/>
        </p:nvSpPr>
        <p:spPr>
          <a:xfrm>
            <a:off x="6418465" y="4594314"/>
            <a:ext cx="1620957" cy="523220"/>
          </a:xfrm>
          <a:prstGeom prst="rect">
            <a:avLst/>
          </a:prstGeom>
        </p:spPr>
        <p:txBody>
          <a:bodyPr wrap="none">
            <a:spAutoFit/>
          </a:bodyPr>
          <a:lstStyle/>
          <a:p>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①③④⑦</a:t>
            </a:r>
            <a:endParaRPr lang="zh-CN" altLang="en-US" dirty="0">
              <a:solidFill>
                <a:srgbClr val="C00000"/>
              </a:solidFill>
            </a:endParaRPr>
          </a:p>
        </p:txBody>
      </p:sp>
      <p:sp>
        <p:nvSpPr>
          <p:cNvPr id="7" name="矩形 6"/>
          <p:cNvSpPr/>
          <p:nvPr/>
        </p:nvSpPr>
        <p:spPr>
          <a:xfrm>
            <a:off x="11096157" y="4612048"/>
            <a:ext cx="543739" cy="523220"/>
          </a:xfrm>
          <a:prstGeom prst="rect">
            <a:avLst/>
          </a:prstGeom>
        </p:spPr>
        <p:txBody>
          <a:bodyPr wrap="none">
            <a:spAutoFit/>
          </a:bodyPr>
          <a:lstStyle/>
          <a:p>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⑩</a:t>
            </a:r>
            <a:endParaRPr lang="zh-CN" altLang="en-US" dirty="0"/>
          </a:p>
        </p:txBody>
      </p:sp>
      <p:sp>
        <p:nvSpPr>
          <p:cNvPr id="10" name="矩形 9"/>
          <p:cNvSpPr/>
          <p:nvPr/>
        </p:nvSpPr>
        <p:spPr>
          <a:xfrm>
            <a:off x="3112148" y="5251043"/>
            <a:ext cx="1261884" cy="523220"/>
          </a:xfrm>
          <a:prstGeom prst="rect">
            <a:avLst/>
          </a:prstGeom>
        </p:spPr>
        <p:txBody>
          <a:bodyPr wrap="none">
            <a:spAutoFit/>
          </a:bodyPr>
          <a:lstStyle/>
          <a:p>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②⑥⑨</a:t>
            </a:r>
            <a:endParaRPr lang="zh-CN" altLang="en-US" dirty="0"/>
          </a:p>
        </p:txBody>
      </p:sp>
      <p:sp>
        <p:nvSpPr>
          <p:cNvPr id="12" name="矩形 11"/>
          <p:cNvSpPr/>
          <p:nvPr/>
        </p:nvSpPr>
        <p:spPr>
          <a:xfrm>
            <a:off x="8553003" y="5262267"/>
            <a:ext cx="543739" cy="523220"/>
          </a:xfrm>
          <a:prstGeom prst="rect">
            <a:avLst/>
          </a:prstGeom>
        </p:spPr>
        <p:txBody>
          <a:bodyPr wrap="none">
            <a:spAutoFit/>
          </a:bodyPr>
          <a:lstStyle/>
          <a:p>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⑤</a:t>
            </a:r>
            <a:endParaRPr lang="zh-CN" altLang="en-US" dirty="0"/>
          </a:p>
        </p:txBody>
      </p:sp>
      <p:sp>
        <p:nvSpPr>
          <p:cNvPr id="14" name="矩形 13"/>
          <p:cNvSpPr/>
          <p:nvPr/>
        </p:nvSpPr>
        <p:spPr>
          <a:xfrm>
            <a:off x="1274420" y="5893578"/>
            <a:ext cx="543739" cy="523220"/>
          </a:xfrm>
          <a:prstGeom prst="rect">
            <a:avLst/>
          </a:prstGeom>
        </p:spPr>
        <p:txBody>
          <a:bodyPr wrap="none">
            <a:spAutoFit/>
          </a:bodyPr>
          <a:lstStyle/>
          <a:p>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⑧</a:t>
            </a:r>
            <a:endParaRPr lang="zh-CN" altLang="en-US" dirty="0"/>
          </a:p>
        </p:txBody>
      </p:sp>
      <p:sp>
        <p:nvSpPr>
          <p:cNvPr id="31" name="Rectangle 21">
            <a:hlinkClick r:id="rId1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2" name="Rectangle 21">
            <a:hlinkClick r:id="rId1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3" name="Rectangle 21">
            <a:hlinkClick r:id="rId1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35" name="Rectangle 21">
            <a:hlinkClick r:id="rId1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36" name="Rectangle 21">
            <a:hlinkClick r:id="rId1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37" name="Rectangle 21">
            <a:hlinkClick r:id="rId1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8" name="Rectangle 21">
            <a:hlinkClick r:id="rId1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39" name="Rectangle 21">
            <a:hlinkClick r:id="rId1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40" name="Rectangle 21">
            <a:hlinkClick r:id="rId2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41" name="Rectangle 21">
            <a:hlinkClick r:id="rId2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50" name="Rectangle 21">
            <a:hlinkClick r:id="rId2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17" name="Rectangle 21">
            <a:hlinkClick r:id="rId2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19" name="Rectangle 21">
            <a:hlinkClick r:id="rId2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20" name="Rectangle 21">
            <a:hlinkClick r:id="rId25"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24" name="Rectangle 21">
            <a:hlinkClick r:id="rId26"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22" name="Rectangle 21">
            <a:hlinkClick r:id="rId27"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sp>
        <p:nvSpPr>
          <p:cNvPr id="61" name="Rectangle 21">
            <a:hlinkClick r:id="rId28"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1420668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2" grpId="0"/>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89206" y="4718620"/>
            <a:ext cx="11412000"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写出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⑨</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的分子式：</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的分子式为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，最简式为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9" name="组合 28"/>
          <p:cNvGrpSpPr/>
          <p:nvPr/>
        </p:nvGrpSpPr>
        <p:grpSpPr>
          <a:xfrm>
            <a:off x="389206" y="223278"/>
            <a:ext cx="11633118" cy="4430652"/>
            <a:chOff x="389206" y="1259965"/>
            <a:chExt cx="11633118" cy="4430652"/>
          </a:xfrm>
        </p:grpSpPr>
        <p:sp>
          <p:nvSpPr>
            <p:cNvPr id="30" name="矩形 29"/>
            <p:cNvSpPr/>
            <p:nvPr/>
          </p:nvSpPr>
          <p:spPr>
            <a:xfrm>
              <a:off x="389206" y="1713282"/>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endParaRPr lang="zh-CN" altLang="en-US" dirty="0"/>
            </a:p>
          </p:txBody>
        </p:sp>
        <p:sp>
          <p:nvSpPr>
            <p:cNvPr id="42" name="矩形 41"/>
            <p:cNvSpPr/>
            <p:nvPr/>
          </p:nvSpPr>
          <p:spPr>
            <a:xfrm>
              <a:off x="2782838" y="1713282"/>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endParaRPr lang="zh-CN" altLang="en-US" dirty="0"/>
            </a:p>
          </p:txBody>
        </p:sp>
        <p:pic>
          <p:nvPicPr>
            <p:cNvPr id="43" name="图片 42"/>
            <p:cNvPicPr>
              <a:picLocks noChangeAspect="1"/>
            </p:cNvPicPr>
            <p:nvPr/>
          </p:nvPicPr>
          <p:blipFill>
            <a:blip r:embed="rId2">
              <a:clrChange>
                <a:clrFrom>
                  <a:srgbClr val="FFFFFF"/>
                </a:clrFrom>
                <a:clrTo>
                  <a:srgbClr val="FFFFFF">
                    <a:alpha val="0"/>
                  </a:srgbClr>
                </a:clrTo>
              </a:clrChange>
            </a:blip>
            <a:stretch>
              <a:fillRect/>
            </a:stretch>
          </p:blipFill>
          <p:spPr>
            <a:xfrm>
              <a:off x="910630" y="1679374"/>
              <a:ext cx="1562808" cy="1219900"/>
            </a:xfrm>
            <a:prstGeom prst="rect">
              <a:avLst/>
            </a:prstGeom>
          </p:spPr>
        </p:pic>
        <p:pic>
          <p:nvPicPr>
            <p:cNvPr id="44" name="Picture 2" descr="S2-1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2132" y="1555670"/>
              <a:ext cx="898377" cy="7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44"/>
            <p:cNvSpPr/>
            <p:nvPr/>
          </p:nvSpPr>
          <p:spPr>
            <a:xfrm>
              <a:off x="4557810" y="1713282"/>
              <a:ext cx="1162498"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en-US" altLang="zh-CN" sz="2800" kern="100" dirty="0">
                  <a:latin typeface="Times New Roman" panose="02020603050405020304" pitchFamily="18" charset="0"/>
                  <a:ea typeface="方正中等线简体" panose="03000509000000000000" pitchFamily="65" charset="-122"/>
                </a:rPr>
                <a:t>CH</a:t>
              </a:r>
              <a:r>
                <a:rPr lang="en-US" altLang="zh-CN" sz="2800" kern="100" baseline="-25000" dirty="0">
                  <a:latin typeface="Times New Roman" panose="02020603050405020304" pitchFamily="18" charset="0"/>
                  <a:ea typeface="方正中等线简体" panose="03000509000000000000" pitchFamily="65" charset="-122"/>
                </a:rPr>
                <a:t>4</a:t>
              </a:r>
              <a:endParaRPr lang="zh-CN" altLang="en-US" dirty="0"/>
            </a:p>
          </p:txBody>
        </p:sp>
        <p:sp>
          <p:nvSpPr>
            <p:cNvPr id="46" name="矩形 45"/>
            <p:cNvSpPr/>
            <p:nvPr/>
          </p:nvSpPr>
          <p:spPr>
            <a:xfrm>
              <a:off x="6080348" y="1713282"/>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endParaRPr lang="zh-CN" altLang="en-US" dirty="0"/>
            </a:p>
          </p:txBody>
        </p:sp>
        <p:pic>
          <p:nvPicPr>
            <p:cNvPr id="4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7732" y="1259965"/>
              <a:ext cx="2037754" cy="146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 descr="S2-1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91007" y="1549169"/>
              <a:ext cx="1068695" cy="95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矩形 48"/>
            <p:cNvSpPr/>
            <p:nvPr/>
          </p:nvSpPr>
          <p:spPr>
            <a:xfrm>
              <a:off x="8942779" y="1713282"/>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⑤</a:t>
              </a:r>
              <a:endParaRPr lang="zh-CN" altLang="en-US" dirty="0"/>
            </a:p>
          </p:txBody>
        </p:sp>
        <p:sp>
          <p:nvSpPr>
            <p:cNvPr id="51" name="矩形 50"/>
            <p:cNvSpPr/>
            <p:nvPr/>
          </p:nvSpPr>
          <p:spPr>
            <a:xfrm>
              <a:off x="389206" y="3167390"/>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⑥</a:t>
              </a:r>
              <a:endParaRPr lang="zh-CN" altLang="en-US" dirty="0"/>
            </a:p>
          </p:txBody>
        </p:sp>
        <p:pic>
          <p:nvPicPr>
            <p:cNvPr id="52" name="Picture 5" descr="S2-1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0630" y="2978758"/>
              <a:ext cx="4674133" cy="109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矩形 52"/>
            <p:cNvSpPr/>
            <p:nvPr/>
          </p:nvSpPr>
          <p:spPr>
            <a:xfrm>
              <a:off x="6080348" y="3167390"/>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⑦</a:t>
              </a:r>
              <a:endParaRPr lang="zh-CN" altLang="en-US" dirty="0"/>
            </a:p>
          </p:txBody>
        </p:sp>
        <p:pic>
          <p:nvPicPr>
            <p:cNvPr id="54" name="Picture 6" descr="S2-19a"/>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2866" y="2883104"/>
              <a:ext cx="2521059" cy="105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矩形 54"/>
            <p:cNvSpPr/>
            <p:nvPr/>
          </p:nvSpPr>
          <p:spPr>
            <a:xfrm>
              <a:off x="389206" y="4575429"/>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⑧</a:t>
              </a:r>
              <a:endParaRPr lang="zh-CN" altLang="en-US" dirty="0"/>
            </a:p>
          </p:txBody>
        </p:sp>
        <p:pic>
          <p:nvPicPr>
            <p:cNvPr id="56" name="Picture 7" descr="S2-19b"/>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3525" y="4251622"/>
              <a:ext cx="2258403" cy="114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矩形 56"/>
            <p:cNvSpPr/>
            <p:nvPr/>
          </p:nvSpPr>
          <p:spPr>
            <a:xfrm>
              <a:off x="3535818" y="4575429"/>
              <a:ext cx="543739" cy="523220"/>
            </a:xfrm>
            <a:prstGeom prst="rect">
              <a:avLst/>
            </a:prstGeom>
          </p:spPr>
          <p:txBody>
            <a:bodyPr wrap="none">
              <a:spAutoFit/>
            </a:bodyPr>
            <a:lstStyle/>
            <a:p>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⑨</a:t>
              </a:r>
              <a:endParaRPr lang="zh-CN" altLang="en-US" dirty="0"/>
            </a:p>
          </p:txBody>
        </p:sp>
        <p:pic>
          <p:nvPicPr>
            <p:cNvPr id="58" name="Picture 9" descr="s2-19"/>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4550" y="4324721"/>
              <a:ext cx="1215135" cy="121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0"/>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0577" y="4324721"/>
              <a:ext cx="5891747" cy="136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矩形 59"/>
            <p:cNvSpPr/>
            <p:nvPr/>
          </p:nvSpPr>
          <p:spPr>
            <a:xfrm>
              <a:off x="5653633" y="4596261"/>
              <a:ext cx="543739" cy="738664"/>
            </a:xfrm>
            <a:prstGeom prst="rect">
              <a:avLst/>
            </a:prstGeom>
          </p:spPr>
          <p:txBody>
            <a:bodyPr wrap="none">
              <a:spAutoFit/>
            </a:bodyPr>
            <a:lstStyle/>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⑩</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31" name="Rectangle 21">
            <a:hlinkClick r:id="rId1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2" name="Rectangle 21">
            <a:hlinkClick r:id="rId1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3" name="Rectangle 21">
            <a:hlinkClick r:id="rId1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p>
        </p:txBody>
      </p:sp>
      <p:sp>
        <p:nvSpPr>
          <p:cNvPr id="35" name="Rectangle 21">
            <a:hlinkClick r:id="rId1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p>
        </p:txBody>
      </p:sp>
      <p:sp>
        <p:nvSpPr>
          <p:cNvPr id="36" name="Rectangle 21">
            <a:hlinkClick r:id="rId1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p>
        </p:txBody>
      </p:sp>
      <p:sp>
        <p:nvSpPr>
          <p:cNvPr id="37" name="Rectangle 21">
            <a:hlinkClick r:id="rId1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8" name="Rectangle 21">
            <a:hlinkClick r:id="rId1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p>
        </p:txBody>
      </p:sp>
      <p:sp>
        <p:nvSpPr>
          <p:cNvPr id="39" name="Rectangle 21">
            <a:hlinkClick r:id="rId1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p>
        </p:txBody>
      </p:sp>
      <p:sp>
        <p:nvSpPr>
          <p:cNvPr id="40" name="Rectangle 21">
            <a:hlinkClick r:id="rId2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41" name="Rectangle 21">
            <a:hlinkClick r:id="rId2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p>
        </p:txBody>
      </p:sp>
      <p:sp>
        <p:nvSpPr>
          <p:cNvPr id="50" name="Rectangle 21">
            <a:hlinkClick r:id="rId2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p>
        </p:txBody>
      </p:sp>
      <p:sp>
        <p:nvSpPr>
          <p:cNvPr id="17" name="Rectangle 21">
            <a:hlinkClick r:id="rId2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p>
        </p:txBody>
      </p:sp>
      <p:sp>
        <p:nvSpPr>
          <p:cNvPr id="19" name="Rectangle 21">
            <a:hlinkClick r:id="rId2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p>
        </p:txBody>
      </p:sp>
      <p:sp>
        <p:nvSpPr>
          <p:cNvPr id="20" name="Rectangle 21">
            <a:hlinkClick r:id="rId25" action="ppaction://hlinksldjump"/>
          </p:cNvPr>
          <p:cNvSpPr>
            <a:spLocks noChangeArrowheads="1"/>
          </p:cNvSpPr>
          <p:nvPr/>
        </p:nvSpPr>
        <p:spPr bwMode="auto">
          <a:xfrm>
            <a:off x="6640360"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15</a:t>
            </a:r>
          </a:p>
        </p:txBody>
      </p:sp>
      <p:sp>
        <p:nvSpPr>
          <p:cNvPr id="24" name="Rectangle 21">
            <a:hlinkClick r:id="rId26" action="ppaction://hlinksldjump"/>
          </p:cNvPr>
          <p:cNvSpPr>
            <a:spLocks noChangeArrowheads="1"/>
          </p:cNvSpPr>
          <p:nvPr/>
        </p:nvSpPr>
        <p:spPr bwMode="auto">
          <a:xfrm>
            <a:off x="700041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p>
        </p:txBody>
      </p:sp>
      <p:sp>
        <p:nvSpPr>
          <p:cNvPr id="22" name="Rectangle 21">
            <a:hlinkClick r:id="rId27" action="ppaction://hlinksldjump"/>
          </p:cNvPr>
          <p:cNvSpPr>
            <a:spLocks noChangeArrowheads="1"/>
          </p:cNvSpPr>
          <p:nvPr/>
        </p:nvSpPr>
        <p:spPr bwMode="auto">
          <a:xfrm>
            <a:off x="73604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17</a:t>
            </a:r>
          </a:p>
        </p:txBody>
      </p:sp>
      <p:sp>
        <p:nvSpPr>
          <p:cNvPr id="4" name="矩形 3"/>
          <p:cNvSpPr/>
          <p:nvPr/>
        </p:nvSpPr>
        <p:spPr>
          <a:xfrm>
            <a:off x="3838575" y="4766856"/>
            <a:ext cx="1535100"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C</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11</a:t>
            </a:r>
            <a:r>
              <a:rPr lang="en-US" altLang="zh-CN" sz="2800" kern="100" dirty="0">
                <a:solidFill>
                  <a:srgbClr val="C00000"/>
                </a:solidFill>
                <a:latin typeface="Times New Roman" panose="02020603050405020304" pitchFamily="18" charset="0"/>
                <a:ea typeface="方正中等线简体" panose="03000509000000000000" pitchFamily="65" charset="-122"/>
              </a:rPr>
              <a:t>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18</a:t>
            </a:r>
            <a:r>
              <a:rPr lang="en-US" altLang="zh-CN" sz="2800" kern="100" dirty="0">
                <a:solidFill>
                  <a:srgbClr val="C00000"/>
                </a:solidFill>
                <a:latin typeface="Times New Roman" panose="02020603050405020304" pitchFamily="18" charset="0"/>
                <a:ea typeface="方正中等线简体" panose="03000509000000000000" pitchFamily="65" charset="-122"/>
              </a:rPr>
              <a:t>O</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2</a:t>
            </a:r>
            <a:endParaRPr lang="zh-CN" altLang="en-US" dirty="0"/>
          </a:p>
        </p:txBody>
      </p:sp>
      <p:sp>
        <p:nvSpPr>
          <p:cNvPr id="8" name="矩形 7"/>
          <p:cNvSpPr/>
          <p:nvPr/>
        </p:nvSpPr>
        <p:spPr>
          <a:xfrm>
            <a:off x="3070870" y="5289413"/>
            <a:ext cx="1043876" cy="738664"/>
          </a:xfrm>
          <a:prstGeom prst="rect">
            <a:avLst/>
          </a:prstGeom>
        </p:spPr>
        <p:txBody>
          <a:bodyPr wrap="none">
            <a:spAutoFit/>
          </a:bodyPr>
          <a:lstStyle/>
          <a:p>
            <a:pPr algn="just">
              <a:lnSpc>
                <a:spcPct val="150000"/>
              </a:lnSpc>
              <a:spcAft>
                <a:spcPts val="0"/>
              </a:spcAft>
            </a:pP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5896420" y="5436466"/>
            <a:ext cx="803425"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CH</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en-US" dirty="0"/>
          </a:p>
        </p:txBody>
      </p:sp>
      <p:sp>
        <p:nvSpPr>
          <p:cNvPr id="61" name="返回">
            <a:hlinkClick r:id="rId28" action="ppaction://hlinksldjump"/>
            <a:extLst>
              <a:ext uri="{FF2B5EF4-FFF2-40B4-BE49-F238E27FC236}">
                <a16:creationId xmlns:a16="http://schemas.microsoft.com/office/drawing/2014/main" xmlns="" id="{7DF0F6FD-6596-D84C-87E3-557138758E03}"/>
              </a:ext>
            </a:extLst>
          </p:cNvPr>
          <p:cNvSpPr/>
          <p:nvPr/>
        </p:nvSpPr>
        <p:spPr>
          <a:xfrm>
            <a:off x="11181294" y="6381096"/>
            <a:ext cx="846000" cy="345600"/>
          </a:xfrm>
          <a:prstGeom prst="round2DiagRect">
            <a:avLst/>
          </a:prstGeom>
          <a:gradFill>
            <a:gsLst>
              <a:gs pos="0">
                <a:schemeClr val="accent5">
                  <a:lumMod val="50000"/>
                </a:schemeClr>
              </a:gs>
              <a:gs pos="100000">
                <a:schemeClr val="accent5">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chemeClr val="tx1"/>
                </a:solidFill>
              </a:rPr>
              <a:t>返回</a:t>
            </a:r>
          </a:p>
        </p:txBody>
      </p:sp>
      <p:sp>
        <p:nvSpPr>
          <p:cNvPr id="62" name="Rectangle 21">
            <a:hlinkClick r:id="rId29" action="ppaction://hlinksldjump"/>
          </p:cNvPr>
          <p:cNvSpPr>
            <a:spLocks noChangeArrowheads="1"/>
          </p:cNvSpPr>
          <p:nvPr/>
        </p:nvSpPr>
        <p:spPr bwMode="auto">
          <a:xfrm>
            <a:off x="772654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18</a:t>
            </a:r>
          </a:p>
        </p:txBody>
      </p:sp>
    </p:spTree>
    <p:extLst>
      <p:ext uri="{BB962C8B-B14F-4D97-AF65-F5344CB8AC3E}">
        <p14:creationId xmlns:p14="http://schemas.microsoft.com/office/powerpoint/2010/main" val="764094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任意多边形 27"/>
          <p:cNvSpPr/>
          <p:nvPr/>
        </p:nvSpPr>
        <p:spPr>
          <a:xfrm flipV="1">
            <a:off x="-13970" y="626933"/>
            <a:ext cx="3859530" cy="1794749"/>
          </a:xfrm>
          <a:custGeom>
            <a:avLst/>
            <a:gdLst>
              <a:gd name="connsiteX0" fmla="*/ 0 w 3859530"/>
              <a:gd name="connsiteY0" fmla="*/ 1794749 h 1794749"/>
              <a:gd name="connsiteX1" fmla="*/ 3859530 w 3859530"/>
              <a:gd name="connsiteY1" fmla="*/ 1794749 h 1794749"/>
              <a:gd name="connsiteX2" fmla="*/ 1572356 w 3859530"/>
              <a:gd name="connsiteY2" fmla="*/ 0 h 1794749"/>
              <a:gd name="connsiteX3" fmla="*/ 0 w 3859530"/>
              <a:gd name="connsiteY3" fmla="*/ 0 h 1794749"/>
            </a:gdLst>
            <a:ahLst/>
            <a:cxnLst>
              <a:cxn ang="0">
                <a:pos x="connsiteX0" y="connsiteY0"/>
              </a:cxn>
              <a:cxn ang="0">
                <a:pos x="connsiteX1" y="connsiteY1"/>
              </a:cxn>
              <a:cxn ang="0">
                <a:pos x="connsiteX2" y="connsiteY2"/>
              </a:cxn>
              <a:cxn ang="0">
                <a:pos x="connsiteX3" y="connsiteY3"/>
              </a:cxn>
            </a:cxnLst>
            <a:rect l="l" t="t" r="r" b="b"/>
            <a:pathLst>
              <a:path w="3859530" h="1794749">
                <a:moveTo>
                  <a:pt x="0" y="1794749"/>
                </a:moveTo>
                <a:lnTo>
                  <a:pt x="3859530" y="1794749"/>
                </a:lnTo>
                <a:lnTo>
                  <a:pt x="1572356" y="0"/>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3770979" y="3669889"/>
            <a:ext cx="4648455" cy="742287"/>
          </a:xfrm>
          <a:prstGeom prst="rect">
            <a:avLst/>
          </a:prstGeom>
        </p:spPr>
        <p:txBody>
          <a:bodyPr wrap="square" lIns="91410" tIns="45704" rIns="91410" bIns="45704">
            <a:spAutoFit/>
          </a:bodyPr>
          <a:lstStyle/>
          <a:p>
            <a:pPr algn="ctr">
              <a:lnSpc>
                <a:spcPct val="130000"/>
              </a:lnSpc>
              <a:defRPr/>
            </a:pPr>
            <a:r>
              <a:rPr lang="zh-CN" altLang="en-US" sz="3600" b="1" dirty="0">
                <a:solidFill>
                  <a:schemeClr val="tx1">
                    <a:lumMod val="50000"/>
                    <a:lumOff val="50000"/>
                  </a:schemeClr>
                </a:solidFill>
                <a:latin typeface="微软雅黑" pitchFamily="34" charset="-122"/>
                <a:ea typeface="微软雅黑" pitchFamily="34" charset="-122"/>
              </a:rPr>
              <a:t>本课结束</a:t>
            </a:r>
          </a:p>
        </p:txBody>
      </p:sp>
      <p:sp>
        <p:nvSpPr>
          <p:cNvPr id="11" name="标题 1"/>
          <p:cNvSpPr txBox="1">
            <a:spLocks/>
          </p:cNvSpPr>
          <p:nvPr/>
        </p:nvSpPr>
        <p:spPr>
          <a:xfrm>
            <a:off x="2362552" y="4528295"/>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tx2"/>
                </a:solidFill>
                <a:latin typeface="微软雅黑" pitchFamily="34" charset="-122"/>
              </a:rPr>
              <a:t>更多精彩内容请登录：</a:t>
            </a:r>
            <a:r>
              <a:rPr lang="en-US" altLang="zh-CN" sz="2700" b="1" dirty="0" smtClean="0">
                <a:solidFill>
                  <a:schemeClr val="tx2"/>
                </a:solidFill>
                <a:latin typeface="微软雅黑" pitchFamily="34" charset="-122"/>
              </a:rPr>
              <a:t>www.xinjiaoyu.com</a:t>
            </a:r>
            <a:endParaRPr lang="zh-CN" altLang="en-US" sz="2700" b="1" dirty="0">
              <a:solidFill>
                <a:schemeClr val="tx2"/>
              </a:solidFill>
              <a:latin typeface="微软雅黑" pitchFamily="34" charset="-122"/>
            </a:endParaRPr>
          </a:p>
        </p:txBody>
      </p:sp>
      <p:cxnSp>
        <p:nvCxnSpPr>
          <p:cNvPr id="13" name="直接连接符 12"/>
          <p:cNvCxnSpPr/>
          <p:nvPr/>
        </p:nvCxnSpPr>
        <p:spPr>
          <a:xfrm flipH="1">
            <a:off x="-13970" y="700035"/>
            <a:ext cx="3938917" cy="3186481"/>
          </a:xfrm>
          <a:prstGeom prst="line">
            <a:avLst/>
          </a:prstGeom>
          <a:noFill/>
          <a:ln w="6350" cap="flat" cmpd="sng" algn="ctr">
            <a:solidFill>
              <a:schemeClr val="accent5">
                <a:lumMod val="75000"/>
              </a:schemeClr>
            </a:solidFill>
            <a:prstDash val="solid"/>
            <a:miter lim="800000"/>
          </a:ln>
          <a:effectLst/>
        </p:spPr>
      </p:cxnSp>
      <p:sp>
        <p:nvSpPr>
          <p:cNvPr id="14" name="任意多边形 3">
            <a:extLst>
              <a:ext uri="{FF2B5EF4-FFF2-40B4-BE49-F238E27FC236}">
                <a16:creationId xmlns="" xmlns:a16="http://schemas.microsoft.com/office/drawing/2014/main" id="{79E30776-5979-4CC0-866F-A9CAE1CDEC86}"/>
              </a:ext>
            </a:extLst>
          </p:cNvPr>
          <p:cNvSpPr/>
          <p:nvPr/>
        </p:nvSpPr>
        <p:spPr>
          <a:xfrm>
            <a:off x="481644" y="280634"/>
            <a:ext cx="1292288" cy="143072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solidFill>
              <a:schemeClr val="accent1">
                <a:lumMod val="50000"/>
              </a:schemeClr>
            </a:solidFill>
            <a:prstDash val="solid"/>
            <a:miter lim="800000"/>
          </a:ln>
          <a:effectLst/>
        </p:spPr>
        <p:txBody>
          <a:bodyPr rtlCol="0" anchor="ctr"/>
          <a:lstStyle/>
          <a:p>
            <a:pPr algn="ctr" defTabSz="914400">
              <a:defRPr/>
            </a:pPr>
            <a:endParaRPr lang="zh-CN" altLang="en-US" kern="0" dirty="0" smtClean="0">
              <a:solidFill>
                <a:prstClr val="white"/>
              </a:solidFill>
              <a:latin typeface="微软雅黑"/>
              <a:ea typeface="微软雅黑"/>
            </a:endParaRPr>
          </a:p>
        </p:txBody>
      </p:sp>
      <p:sp>
        <p:nvSpPr>
          <p:cNvPr id="17" name="任意多边形 16"/>
          <p:cNvSpPr/>
          <p:nvPr/>
        </p:nvSpPr>
        <p:spPr>
          <a:xfrm>
            <a:off x="3533138" y="0"/>
            <a:ext cx="8657275" cy="3254961"/>
          </a:xfrm>
          <a:custGeom>
            <a:avLst/>
            <a:gdLst>
              <a:gd name="connsiteX0" fmla="*/ 4104515 w 8736811"/>
              <a:gd name="connsiteY0" fmla="*/ 0 h 3286800"/>
              <a:gd name="connsiteX1" fmla="*/ 8736811 w 8736811"/>
              <a:gd name="connsiteY1" fmla="*/ 0 h 3286800"/>
              <a:gd name="connsiteX2" fmla="*/ 8736811 w 8736811"/>
              <a:gd name="connsiteY2" fmla="*/ 3286800 h 3286800"/>
              <a:gd name="connsiteX3" fmla="*/ 0 w 8736811"/>
              <a:gd name="connsiteY3" fmla="*/ 3286800 h 3286800"/>
            </a:gdLst>
            <a:ahLst/>
            <a:cxnLst>
              <a:cxn ang="0">
                <a:pos x="connsiteX0" y="connsiteY0"/>
              </a:cxn>
              <a:cxn ang="0">
                <a:pos x="connsiteX1" y="connsiteY1"/>
              </a:cxn>
              <a:cxn ang="0">
                <a:pos x="connsiteX2" y="connsiteY2"/>
              </a:cxn>
              <a:cxn ang="0">
                <a:pos x="connsiteX3" y="connsiteY3"/>
              </a:cxn>
            </a:cxnLst>
            <a:rect l="l" t="t" r="r" b="b"/>
            <a:pathLst>
              <a:path w="8736811" h="3286800">
                <a:moveTo>
                  <a:pt x="4104515" y="0"/>
                </a:moveTo>
                <a:lnTo>
                  <a:pt x="8736811" y="0"/>
                </a:lnTo>
                <a:lnTo>
                  <a:pt x="8736811" y="3286800"/>
                </a:lnTo>
                <a:lnTo>
                  <a:pt x="0" y="3286800"/>
                </a:lnTo>
                <a:close/>
              </a:path>
            </a:pathLst>
          </a:custGeom>
          <a:blipFill>
            <a:blip r:embed="rId3">
              <a:duotone>
                <a:schemeClr val="accent1">
                  <a:shade val="45000"/>
                  <a:satMod val="135000"/>
                </a:schemeClr>
                <a:prstClr val="white"/>
              </a:duotone>
            </a:blip>
            <a:stretch>
              <a:fillRect b="-4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flipH="1">
            <a:off x="3418312" y="6635"/>
            <a:ext cx="4005970" cy="3207135"/>
          </a:xfrm>
          <a:prstGeom prst="line">
            <a:avLst/>
          </a:prstGeom>
          <a:noFill/>
          <a:ln w="6350" cap="flat" cmpd="sng" algn="ctr">
            <a:solidFill>
              <a:schemeClr val="accent5">
                <a:lumMod val="75000"/>
              </a:schemeClr>
            </a:solidFill>
            <a:prstDash val="solid"/>
            <a:miter lim="800000"/>
          </a:ln>
          <a:effectLst/>
        </p:spPr>
      </p:cxnSp>
      <p:sp>
        <p:nvSpPr>
          <p:cNvPr id="19" name="任意多边形 18"/>
          <p:cNvSpPr/>
          <p:nvPr/>
        </p:nvSpPr>
        <p:spPr>
          <a:xfrm>
            <a:off x="3533138" y="0"/>
            <a:ext cx="8657275" cy="3254961"/>
          </a:xfrm>
          <a:custGeom>
            <a:avLst/>
            <a:gdLst>
              <a:gd name="connsiteX0" fmla="*/ 4104515 w 8736811"/>
              <a:gd name="connsiteY0" fmla="*/ 0 h 3286800"/>
              <a:gd name="connsiteX1" fmla="*/ 8736811 w 8736811"/>
              <a:gd name="connsiteY1" fmla="*/ 0 h 3286800"/>
              <a:gd name="connsiteX2" fmla="*/ 8736811 w 8736811"/>
              <a:gd name="connsiteY2" fmla="*/ 3286800 h 3286800"/>
              <a:gd name="connsiteX3" fmla="*/ 0 w 8736811"/>
              <a:gd name="connsiteY3" fmla="*/ 3286800 h 3286800"/>
            </a:gdLst>
            <a:ahLst/>
            <a:cxnLst>
              <a:cxn ang="0">
                <a:pos x="connsiteX0" y="connsiteY0"/>
              </a:cxn>
              <a:cxn ang="0">
                <a:pos x="connsiteX1" y="connsiteY1"/>
              </a:cxn>
              <a:cxn ang="0">
                <a:pos x="connsiteX2" y="connsiteY2"/>
              </a:cxn>
              <a:cxn ang="0">
                <a:pos x="connsiteX3" y="connsiteY3"/>
              </a:cxn>
            </a:cxnLst>
            <a:rect l="l" t="t" r="r" b="b"/>
            <a:pathLst>
              <a:path w="8736811" h="3286800">
                <a:moveTo>
                  <a:pt x="4104515" y="0"/>
                </a:moveTo>
                <a:lnTo>
                  <a:pt x="8736811" y="0"/>
                </a:lnTo>
                <a:lnTo>
                  <a:pt x="8736811" y="3286800"/>
                </a:lnTo>
                <a:lnTo>
                  <a:pt x="0" y="3286800"/>
                </a:lnTo>
                <a:close/>
              </a:path>
            </a:pathLst>
          </a:custGeom>
          <a:solidFill>
            <a:schemeClr val="accent5">
              <a:lumMod val="75000"/>
              <a:alpha val="50000"/>
            </a:schemeClr>
          </a:solidFill>
          <a:ln w="12700" cap="flat" cmpd="sng" algn="ctr">
            <a:noFill/>
            <a:prstDash val="solid"/>
            <a:miter lim="800000"/>
          </a:ln>
          <a:effectLst/>
        </p:spPr>
        <p:txBody>
          <a:bodyPr rtlCol="0" anchor="ctr"/>
          <a:lstStyle/>
          <a:p>
            <a:pPr algn="ctr" defTabSz="914400"/>
            <a:endParaRPr lang="zh-CN" altLang="en-US" kern="0">
              <a:solidFill>
                <a:prstClr val="white"/>
              </a:solidFill>
            </a:endParaRPr>
          </a:p>
        </p:txBody>
      </p:sp>
    </p:spTree>
    <p:extLst>
      <p:ext uri="{BB962C8B-B14F-4D97-AF65-F5344CB8AC3E}">
        <p14:creationId xmlns:p14="http://schemas.microsoft.com/office/powerpoint/2010/main" val="2563460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435">
                                          <p:stCondLst>
                                            <p:cond delay="0"/>
                                          </p:stCondLst>
                                        </p:cTn>
                                        <p:tgtEl>
                                          <p:spTgt spid="11"/>
                                        </p:tgtEl>
                                      </p:cBhvr>
                                    </p:animEffect>
                                    <p:anim calcmode="lin" valueType="num">
                                      <p:cBhvr>
                                        <p:cTn id="8" dur="1367"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1"/>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1"/>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1"/>
                                        </p:tgtEl>
                                        <p:attrNameLst>
                                          <p:attrName>ppt_y</p:attrName>
                                        </p:attrNameLst>
                                      </p:cBhvr>
                                      <p:tavLst>
                                        <p:tav tm="0" fmla="#ppt_y-sin(pi*$)/81">
                                          <p:val>
                                            <p:fltVal val="0"/>
                                          </p:val>
                                        </p:tav>
                                        <p:tav tm="100000">
                                          <p:val>
                                            <p:fltVal val="1"/>
                                          </p:val>
                                        </p:tav>
                                      </p:tavLst>
                                    </p:anim>
                                    <p:animScale>
                                      <p:cBhvr>
                                        <p:cTn id="13" dur="20">
                                          <p:stCondLst>
                                            <p:cond delay="487"/>
                                          </p:stCondLst>
                                        </p:cTn>
                                        <p:tgtEl>
                                          <p:spTgt spid="11"/>
                                        </p:tgtEl>
                                      </p:cBhvr>
                                      <p:to x="100000" y="60000"/>
                                    </p:animScale>
                                    <p:animScale>
                                      <p:cBhvr>
                                        <p:cTn id="14" dur="124" decel="50000">
                                          <p:stCondLst>
                                            <p:cond delay="507"/>
                                          </p:stCondLst>
                                        </p:cTn>
                                        <p:tgtEl>
                                          <p:spTgt spid="11"/>
                                        </p:tgtEl>
                                      </p:cBhvr>
                                      <p:to x="100000" y="100000"/>
                                    </p:animScale>
                                    <p:animScale>
                                      <p:cBhvr>
                                        <p:cTn id="15" dur="20">
                                          <p:stCondLst>
                                            <p:cond delay="984"/>
                                          </p:stCondLst>
                                        </p:cTn>
                                        <p:tgtEl>
                                          <p:spTgt spid="11"/>
                                        </p:tgtEl>
                                      </p:cBhvr>
                                      <p:to x="100000" y="80000"/>
                                    </p:animScale>
                                    <p:animScale>
                                      <p:cBhvr>
                                        <p:cTn id="16" dur="124" decel="50000">
                                          <p:stCondLst>
                                            <p:cond delay="1004"/>
                                          </p:stCondLst>
                                        </p:cTn>
                                        <p:tgtEl>
                                          <p:spTgt spid="11"/>
                                        </p:tgtEl>
                                      </p:cBhvr>
                                      <p:to x="100000" y="100000"/>
                                    </p:animScale>
                                    <p:animScale>
                                      <p:cBhvr>
                                        <p:cTn id="17" dur="20">
                                          <p:stCondLst>
                                            <p:cond delay="1231"/>
                                          </p:stCondLst>
                                        </p:cTn>
                                        <p:tgtEl>
                                          <p:spTgt spid="11"/>
                                        </p:tgtEl>
                                      </p:cBhvr>
                                      <p:to x="100000" y="90000"/>
                                    </p:animScale>
                                    <p:animScale>
                                      <p:cBhvr>
                                        <p:cTn id="18" dur="124" decel="50000">
                                          <p:stCondLst>
                                            <p:cond delay="1251"/>
                                          </p:stCondLst>
                                        </p:cTn>
                                        <p:tgtEl>
                                          <p:spTgt spid="11"/>
                                        </p:tgtEl>
                                      </p:cBhvr>
                                      <p:to x="100000" y="100000"/>
                                    </p:animScale>
                                    <p:animScale>
                                      <p:cBhvr>
                                        <p:cTn id="19" dur="20">
                                          <p:stCondLst>
                                            <p:cond delay="1356"/>
                                          </p:stCondLst>
                                        </p:cTn>
                                        <p:tgtEl>
                                          <p:spTgt spid="11"/>
                                        </p:tgtEl>
                                      </p:cBhvr>
                                      <p:to x="100000" y="95000"/>
                                    </p:animScale>
                                    <p:animScale>
                                      <p:cBhvr>
                                        <p:cTn id="20" dur="124" decel="50000">
                                          <p:stCondLst>
                                            <p:cond delay="1376"/>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690753658"/>
              </p:ext>
            </p:extLst>
          </p:nvPr>
        </p:nvGraphicFramePr>
        <p:xfrm>
          <a:off x="454139" y="1053530"/>
          <a:ext cx="11282135" cy="4338482"/>
        </p:xfrm>
        <a:graphic>
          <a:graphicData uri="http://schemas.openxmlformats.org/drawingml/2006/table">
            <a:tbl>
              <a:tblPr/>
              <a:tblGrid>
                <a:gridCol w="2448272"/>
                <a:gridCol w="2634033"/>
                <a:gridCol w="3196062"/>
                <a:gridCol w="3003768"/>
              </a:tblGrid>
              <a:tr h="864096">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碳原子饱和性</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800" u="none"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a:t>
                      </a:r>
                      <a:endParaRPr lang="zh-CN" sz="28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800" u="none"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a:t>
                      </a:r>
                      <a:endParaRPr lang="zh-CN" sz="28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800" u="none"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a:t>
                      </a:r>
                      <a:endParaRPr lang="zh-CN" sz="28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4386">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原子的成键特点及空间位置</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碳原子</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u="sng"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个</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氢原子</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形成</a:t>
                      </a:r>
                      <a:r>
                        <a:rPr lang="en-US" sz="2800" u="none"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个</a:t>
                      </a:r>
                      <a:r>
                        <a:rPr lang="en-US" altLang="zh-CN" sz="2800" u="none"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，键角</a:t>
                      </a:r>
                      <a:r>
                        <a:rPr lang="en-US" sz="2800" u="none"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_________</a:t>
                      </a:r>
                      <a:endParaRPr lang="zh-CN" sz="28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每个碳原子</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与</a:t>
                      </a:r>
                      <a:r>
                        <a:rPr lang="en-US" sz="2800" u="sng"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个</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原子成键，形成</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个</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，键角</a:t>
                      </a:r>
                      <a:r>
                        <a:rPr lang="en-US" sz="2800" u="none"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_____</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分子</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中</a:t>
                      </a:r>
                      <a:r>
                        <a:rPr lang="en-US" sz="2800" u="none"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个</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原子共平面</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每个碳原子</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与</a:t>
                      </a:r>
                      <a:r>
                        <a:rPr lang="en-US" sz="2800" u="none"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___</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个</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原子成键，形成</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个</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，键角</a:t>
                      </a:r>
                      <a:r>
                        <a:rPr lang="en-US" sz="2800" u="sng"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分子</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中</a:t>
                      </a:r>
                      <a:r>
                        <a:rPr lang="en-US" sz="2800" u="sng"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个</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原子共直线</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3718942" y="1260922"/>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饱和</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5" name="矩形 4"/>
          <p:cNvSpPr/>
          <p:nvPr/>
        </p:nvSpPr>
        <p:spPr>
          <a:xfrm>
            <a:off x="6518376" y="1260922"/>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不饱和</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6" name="矩形 5"/>
          <p:cNvSpPr/>
          <p:nvPr/>
        </p:nvSpPr>
        <p:spPr>
          <a:xfrm>
            <a:off x="9605842" y="1260922"/>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不饱和</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7" name="矩形 6"/>
          <p:cNvSpPr/>
          <p:nvPr/>
        </p:nvSpPr>
        <p:spPr>
          <a:xfrm>
            <a:off x="4592353" y="2485058"/>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4</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8" name="矩形 7"/>
          <p:cNvSpPr/>
          <p:nvPr/>
        </p:nvSpPr>
        <p:spPr>
          <a:xfrm>
            <a:off x="4912282" y="3124252"/>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4</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9" name="矩形 8"/>
          <p:cNvSpPr/>
          <p:nvPr/>
        </p:nvSpPr>
        <p:spPr>
          <a:xfrm>
            <a:off x="3448959" y="3736812"/>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碳碳单键</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11" name="矩形 10"/>
          <p:cNvSpPr/>
          <p:nvPr/>
        </p:nvSpPr>
        <p:spPr>
          <a:xfrm>
            <a:off x="3718740" y="4376006"/>
            <a:ext cx="1800493"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109°28</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endParaRPr lang="zh-CN" altLang="en-US" dirty="0">
              <a:solidFill>
                <a:srgbClr val="C00000"/>
              </a:solidFill>
            </a:endParaRPr>
          </a:p>
        </p:txBody>
      </p:sp>
      <p:sp>
        <p:nvSpPr>
          <p:cNvPr id="12" name="矩形 11"/>
          <p:cNvSpPr/>
          <p:nvPr/>
        </p:nvSpPr>
        <p:spPr>
          <a:xfrm>
            <a:off x="7850032" y="2161514"/>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3</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13" name="矩形 12"/>
          <p:cNvSpPr/>
          <p:nvPr/>
        </p:nvSpPr>
        <p:spPr>
          <a:xfrm>
            <a:off x="5951190" y="3412496"/>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碳碳双键</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14" name="矩形 13"/>
          <p:cNvSpPr/>
          <p:nvPr/>
        </p:nvSpPr>
        <p:spPr>
          <a:xfrm>
            <a:off x="5643993" y="4058948"/>
            <a:ext cx="1082348"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120°</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15" name="矩形 14"/>
          <p:cNvSpPr/>
          <p:nvPr/>
        </p:nvSpPr>
        <p:spPr>
          <a:xfrm>
            <a:off x="8076523" y="4076756"/>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6</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16" name="矩形 15"/>
          <p:cNvSpPr/>
          <p:nvPr/>
        </p:nvSpPr>
        <p:spPr>
          <a:xfrm>
            <a:off x="11098833" y="2152424"/>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17" name="矩形 16"/>
          <p:cNvSpPr/>
          <p:nvPr/>
        </p:nvSpPr>
        <p:spPr>
          <a:xfrm>
            <a:off x="9695489" y="3412496"/>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碳碳三键</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18" name="矩形 17"/>
          <p:cNvSpPr/>
          <p:nvPr/>
        </p:nvSpPr>
        <p:spPr>
          <a:xfrm>
            <a:off x="9543696" y="4058948"/>
            <a:ext cx="1082348"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180°</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19" name="矩形 18"/>
          <p:cNvSpPr/>
          <p:nvPr/>
        </p:nvSpPr>
        <p:spPr>
          <a:xfrm>
            <a:off x="9176924" y="4705400"/>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4</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Tree>
    <p:extLst>
      <p:ext uri="{BB962C8B-B14F-4D97-AF65-F5344CB8AC3E}">
        <p14:creationId xmlns:p14="http://schemas.microsoft.com/office/powerpoint/2010/main" val="1049118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linds(horizontal)">
                                      <p:cBhvr>
                                        <p:cTn id="45" dur="500"/>
                                        <p:tgtEl>
                                          <p:spTgt spid="1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linds(horizontal)">
                                      <p:cBhvr>
                                        <p:cTn id="48" dur="500"/>
                                        <p:tgtEl>
                                          <p:spTgt spid="1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P spid="12" grpId="0"/>
      <p:bldP spid="13" grpId="0"/>
      <p:bldP spid="14" grpId="0"/>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89206" y="1135063"/>
            <a:ext cx="11412000" cy="5188793"/>
          </a:xfrm>
          <a:prstGeom prst="rect">
            <a:avLst/>
          </a:prstGeom>
        </p:spPr>
        <p:txBody>
          <a:bodyPr>
            <a:spAutoFit/>
          </a:bodyPr>
          <a:lstStyle/>
          <a:p>
            <a:pPr algn="ctr">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碳原子的成键方式与分子空间构型的关系</a:t>
            </a:r>
            <a:endParaRPr lang="zh-CN" altLang="zh-CN" sz="280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个单键：碳原子与其他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个原子形成四面体结构，分子中所有原子不可能共面。</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双键：形成双键的碳原子与其直接相连的原子处于同一平面上，分子中至少有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个原子共面。</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三键：形成三键的碳原子与其直接相连的原子处于同一直线上，分子中至少有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个原子共线。</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苯环：有机物分子中含有一个苯环，至少有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个原子共面。</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矩形 20"/>
          <p:cNvSpPr/>
          <p:nvPr/>
        </p:nvSpPr>
        <p:spPr>
          <a:xfrm>
            <a:off x="529781" y="600323"/>
            <a:ext cx="144016" cy="1440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a:off x="708485" y="405458"/>
            <a:ext cx="1627369" cy="523220"/>
          </a:xfrm>
          <a:prstGeom prst="rect">
            <a:avLst/>
          </a:prstGeom>
        </p:spPr>
        <p:txBody>
          <a:bodyPr wrap="none">
            <a:spAutoFit/>
          </a:bodyPr>
          <a:lstStyle/>
          <a:p>
            <a:pPr algn="just"/>
            <a:r>
              <a:rPr lang="zh-CN" altLang="en-US" sz="2800" b="1" kern="100" dirty="0" smtClean="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归纳总结</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23" name="矩形 22"/>
          <p:cNvSpPr/>
          <p:nvPr/>
        </p:nvSpPr>
        <p:spPr>
          <a:xfrm>
            <a:off x="2370544" y="600323"/>
            <a:ext cx="144016" cy="1440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24" name="直接连接符 23"/>
          <p:cNvCxnSpPr/>
          <p:nvPr/>
        </p:nvCxnSpPr>
        <p:spPr>
          <a:xfrm flipV="1">
            <a:off x="2494806" y="675777"/>
            <a:ext cx="9168277" cy="0"/>
          </a:xfrm>
          <a:prstGeom prst="line">
            <a:avLst/>
          </a:prstGeom>
          <a:ln w="63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49274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89206" y="674440"/>
            <a:ext cx="11412000" cy="6124754"/>
          </a:xfrm>
          <a:prstGeom prst="rect">
            <a:avLst/>
          </a:prstGeom>
        </p:spPr>
        <p:txBody>
          <a:bodyPr>
            <a:spAutoFit/>
          </a:bodyPr>
          <a:lstStyle/>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碳原子只能和碳原子或氢原子形成共价键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烃分子中氢原子个数可以是奇数也可以是偶数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spc="-5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spc="-50" dirty="0">
                <a:latin typeface="Times New Roman" panose="02020603050405020304" pitchFamily="18" charset="0"/>
                <a:ea typeface="方正中等线简体" panose="03000509000000000000" pitchFamily="65" charset="-122"/>
                <a:cs typeface="Times New Roman" panose="02020603050405020304" pitchFamily="18" charset="0"/>
              </a:rPr>
              <a:t>在有机物分子中，碳原子可以和氢、氧、硫、氟、磷等元素形成</a:t>
            </a:r>
            <a:r>
              <a:rPr lang="zh-CN" altLang="zh-CN" sz="2800" kern="100" spc="-50" dirty="0" smtClean="0">
                <a:latin typeface="Times New Roman" panose="02020603050405020304" pitchFamily="18" charset="0"/>
                <a:ea typeface="方正中等线简体" panose="03000509000000000000" pitchFamily="65" charset="-122"/>
                <a:cs typeface="Times New Roman" panose="02020603050405020304" pitchFamily="18" charset="0"/>
              </a:rPr>
              <a:t>共价键</a:t>
            </a:r>
            <a:endParaRPr lang="en-US" altLang="zh-CN" sz="2800" kern="100" spc="-5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r">
              <a:lnSpc>
                <a:spcPct val="14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含</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个碳原子的有机物分子中碳和碳之间最多可以形成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个碳碳</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单键</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r">
              <a:lnSpc>
                <a:spcPct val="14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在有机物分子中，与饱和碳原子相连的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个原子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或原子团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在空间上不可能共面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烯烃分子中所有原子一定在同一平面内</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炔烃分子中所有的碳原子不一定在同一直线上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 name="组合 1"/>
          <p:cNvGrpSpPr/>
          <p:nvPr/>
        </p:nvGrpSpPr>
        <p:grpSpPr>
          <a:xfrm>
            <a:off x="524657" y="146001"/>
            <a:ext cx="1926638" cy="576064"/>
            <a:chOff x="543707" y="477466"/>
            <a:chExt cx="1926638" cy="576064"/>
          </a:xfrm>
        </p:grpSpPr>
        <p:sp>
          <p:nvSpPr>
            <p:cNvPr id="10" name="TextBox 4"/>
            <p:cNvSpPr txBox="1"/>
            <p:nvPr/>
          </p:nvSpPr>
          <p:spPr>
            <a:xfrm>
              <a:off x="850888" y="479582"/>
              <a:ext cx="1619457" cy="523220"/>
            </a:xfrm>
            <a:prstGeom prst="rect">
              <a:avLst/>
            </a:prstGeom>
            <a:noFill/>
          </p:spPr>
          <p:txBody>
            <a:bodyPr wrap="square" rtlCol="0">
              <a:spAutoFit/>
            </a:bodyPr>
            <a:lstStyle/>
            <a:p>
              <a:pPr algn="just">
                <a:tabLst>
                  <a:tab pos="2610485" algn="l"/>
                </a:tabLst>
              </a:pPr>
              <a:r>
                <a:rPr lang="zh-CN" altLang="en-US" sz="2800" b="1" dirty="0">
                  <a:solidFill>
                    <a:srgbClr val="4BACC6">
                      <a:lumMod val="75000"/>
                    </a:srgbClr>
                  </a:solidFill>
                  <a:latin typeface="微软雅黑" pitchFamily="34" charset="-122"/>
                  <a:ea typeface="微软雅黑" pitchFamily="34" charset="-122"/>
                </a:rPr>
                <a:t>正误判断</a:t>
              </a:r>
            </a:p>
          </p:txBody>
        </p:sp>
        <p:pic>
          <p:nvPicPr>
            <p:cNvPr id="12" name="图片 11"/>
            <p:cNvPicPr>
              <a:picLocks noChangeAspect="1"/>
            </p:cNvPicPr>
            <p:nvPr/>
          </p:nvPicPr>
          <p:blipFill>
            <a:blip r:embed="rId2"/>
            <a:stretch>
              <a:fillRect/>
            </a:stretch>
          </p:blipFill>
          <p:spPr>
            <a:xfrm flipV="1">
              <a:off x="543707" y="477466"/>
              <a:ext cx="362413" cy="576064"/>
            </a:xfrm>
            <a:prstGeom prst="rect">
              <a:avLst/>
            </a:prstGeom>
          </p:spPr>
        </p:pic>
      </p:grpSp>
      <p:sp>
        <p:nvSpPr>
          <p:cNvPr id="5" name="矩形 4"/>
          <p:cNvSpPr/>
          <p:nvPr/>
        </p:nvSpPr>
        <p:spPr>
          <a:xfrm>
            <a:off x="7453833" y="722065"/>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 name="矩形 7"/>
          <p:cNvSpPr/>
          <p:nvPr/>
        </p:nvSpPr>
        <p:spPr>
          <a:xfrm>
            <a:off x="8175654" y="1314728"/>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3" name="矩形 12"/>
          <p:cNvSpPr/>
          <p:nvPr/>
        </p:nvSpPr>
        <p:spPr>
          <a:xfrm>
            <a:off x="10902323" y="2547244"/>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6" name="矩形 15"/>
          <p:cNvSpPr/>
          <p:nvPr/>
        </p:nvSpPr>
        <p:spPr>
          <a:xfrm>
            <a:off x="10919742" y="3535710"/>
            <a:ext cx="646331" cy="822405"/>
          </a:xfrm>
          <a:prstGeom prst="rect">
            <a:avLst/>
          </a:prstGeom>
        </p:spPr>
        <p:txBody>
          <a:bodyPr wrap="none">
            <a:spAutoFit/>
          </a:bodyPr>
          <a:lstStyle/>
          <a:p>
            <a:pPr>
              <a:lnSpc>
                <a:spcPct val="150000"/>
              </a:lnSpc>
              <a:spcAft>
                <a:spcPts val="0"/>
              </a:spcAft>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p:cNvSpPr/>
          <p:nvPr/>
        </p:nvSpPr>
        <p:spPr>
          <a:xfrm>
            <a:off x="2062758" y="4903862"/>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5" name="矩形 14"/>
          <p:cNvSpPr/>
          <p:nvPr/>
        </p:nvSpPr>
        <p:spPr>
          <a:xfrm>
            <a:off x="7105059" y="5302002"/>
            <a:ext cx="646331" cy="822405"/>
          </a:xfrm>
          <a:prstGeom prst="rect">
            <a:avLst/>
          </a:prstGeom>
        </p:spPr>
        <p:txBody>
          <a:bodyPr wrap="none">
            <a:spAutoFit/>
          </a:bodyPr>
          <a:lstStyle/>
          <a:p>
            <a:pPr>
              <a:lnSpc>
                <a:spcPct val="150000"/>
              </a:lnSpc>
              <a:spcAft>
                <a:spcPts val="0"/>
              </a:spcAft>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7" name="矩形 16"/>
          <p:cNvSpPr/>
          <p:nvPr/>
        </p:nvSpPr>
        <p:spPr>
          <a:xfrm>
            <a:off x="8166129" y="6094090"/>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258693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3" grpId="0"/>
      <p:bldP spid="16" grpId="0"/>
      <p:bldP spid="11"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816225314"/>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0816225314"/>
  <p:tag name="MH_LIBRARY" val="GRAPHIC"/>
  <p:tag name="MH_TYPE" val="SubTitle"/>
  <p:tag name="MH_ORDER" val="1"/>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16454</TotalTime>
  <Words>2607</Words>
  <Application>Microsoft Office PowerPoint</Application>
  <PresentationFormat>自定义</PresentationFormat>
  <Paragraphs>957</Paragraphs>
  <Slides>63</Slides>
  <Notes>1</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63</vt:i4>
      </vt:variant>
    </vt:vector>
  </HeadingPairs>
  <TitlesOfParts>
    <vt:vector size="78" baseType="lpstr">
      <vt:lpstr>方正中等线简体</vt:lpstr>
      <vt:lpstr>黑体</vt:lpstr>
      <vt:lpstr>华文细黑</vt:lpstr>
      <vt:lpstr>经典繁仿黑</vt:lpstr>
      <vt:lpstr>楷体</vt:lpstr>
      <vt:lpstr>楷体_GB2312</vt:lpstr>
      <vt:lpstr>宋体</vt:lpstr>
      <vt:lpstr>微软雅黑</vt:lpstr>
      <vt:lpstr>Arial</vt:lpstr>
      <vt:lpstr>Broadway</vt:lpstr>
      <vt:lpstr>Calibri</vt:lpstr>
      <vt:lpstr>Courier New</vt:lpstr>
      <vt:lpstr>Times New Roman</vt:lpstr>
      <vt:lpstr>7_Office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8038</cp:revision>
  <dcterms:created xsi:type="dcterms:W3CDTF">2014-11-27T01:03:00Z</dcterms:created>
  <dcterms:modified xsi:type="dcterms:W3CDTF">2021-08-09T00:35:49Z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