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681" r:id="rId2"/>
    <p:sldId id="2675" r:id="rId3"/>
    <p:sldId id="2773" r:id="rId4"/>
    <p:sldId id="2619" r:id="rId5"/>
    <p:sldId id="2766" r:id="rId6"/>
    <p:sldId id="2926" r:id="rId7"/>
    <p:sldId id="2934" r:id="rId8"/>
    <p:sldId id="2965" r:id="rId9"/>
    <p:sldId id="2951" r:id="rId10"/>
    <p:sldId id="2904" r:id="rId11"/>
    <p:sldId id="2952" r:id="rId12"/>
    <p:sldId id="2790" r:id="rId13"/>
    <p:sldId id="2953" r:id="rId14"/>
    <p:sldId id="2911" r:id="rId15"/>
    <p:sldId id="2912" r:id="rId16"/>
    <p:sldId id="2913" r:id="rId17"/>
    <p:sldId id="2915" r:id="rId18"/>
    <p:sldId id="2917" r:id="rId19"/>
    <p:sldId id="2954" r:id="rId20"/>
    <p:sldId id="2771" r:id="rId21"/>
    <p:sldId id="2364" r:id="rId22"/>
    <p:sldId id="2955" r:id="rId23"/>
    <p:sldId id="2366" r:id="rId24"/>
    <p:sldId id="2956" r:id="rId25"/>
    <p:sldId id="2375" r:id="rId26"/>
    <p:sldId id="2957" r:id="rId27"/>
    <p:sldId id="2376" r:id="rId28"/>
    <p:sldId id="2378" r:id="rId29"/>
    <p:sldId id="2946" r:id="rId30"/>
    <p:sldId id="2380" r:id="rId31"/>
    <p:sldId id="2958" r:id="rId32"/>
    <p:sldId id="2947" r:id="rId33"/>
    <p:sldId id="2959" r:id="rId34"/>
    <p:sldId id="2382" r:id="rId35"/>
    <p:sldId id="2919" r:id="rId36"/>
    <p:sldId id="2961" r:id="rId37"/>
    <p:sldId id="2383" r:id="rId38"/>
    <p:sldId id="2962" r:id="rId39"/>
    <p:sldId id="2963" r:id="rId40"/>
    <p:sldId id="2964" r:id="rId41"/>
    <p:sldId id="2772" r:id="rId42"/>
  </p:sldIdLst>
  <p:sldSz cx="12190413" cy="6859588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0BAC5"/>
    <a:srgbClr val="333A44"/>
    <a:srgbClr val="3D5F6B"/>
    <a:srgbClr val="116CB2"/>
    <a:srgbClr val="00CCFF"/>
    <a:srgbClr val="F0F0F0"/>
    <a:srgbClr val="93CDDD"/>
    <a:srgbClr val="228EB0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5131" autoAdjust="0"/>
  </p:normalViewPr>
  <p:slideViewPr>
    <p:cSldViewPr>
      <p:cViewPr varScale="1">
        <p:scale>
          <a:sx n="101" d="100"/>
          <a:sy n="101" d="100"/>
        </p:scale>
        <p:origin x="102" y="174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t>2021/8/12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111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t>2021/8/12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09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66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338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2539588"/>
            <a:ext cx="12190413" cy="43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19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2709714"/>
            <a:ext cx="12190413" cy="41498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19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2899588"/>
            <a:ext cx="12190413" cy="39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79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3069754"/>
            <a:ext cx="12190413" cy="37898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46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3259588"/>
            <a:ext cx="12190413" cy="36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15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3429794"/>
            <a:ext cx="12190413" cy="34297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2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3619588"/>
            <a:ext cx="12190413" cy="324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484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3789834"/>
            <a:ext cx="12190413" cy="30697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790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3979588"/>
            <a:ext cx="12190413" cy="288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820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54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772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4339588"/>
            <a:ext cx="12190413" cy="25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262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4509914"/>
            <a:ext cx="12190413" cy="23496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61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4699588"/>
            <a:ext cx="12190413" cy="21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600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4869954"/>
            <a:ext cx="12190413" cy="19896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249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059588"/>
            <a:ext cx="12190413" cy="18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148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229994"/>
            <a:ext cx="12190413" cy="16295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61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590034"/>
            <a:ext cx="12190413" cy="12695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274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950074"/>
            <a:ext cx="12190413" cy="9095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9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6139588"/>
            <a:ext cx="12190413" cy="7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066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706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682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375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2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1459588"/>
            <a:ext cx="12190413" cy="54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191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1629594"/>
            <a:ext cx="12190413" cy="52299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17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1989634"/>
            <a:ext cx="12190413" cy="48699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085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2349674"/>
            <a:ext cx="12190413" cy="45099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1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31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64" r:id="rId2"/>
    <p:sldLayoutId id="2147483667" r:id="rId3"/>
    <p:sldLayoutId id="2147483687" r:id="rId4"/>
    <p:sldLayoutId id="2147483674" r:id="rId5"/>
    <p:sldLayoutId id="2147483688" r:id="rId6"/>
    <p:sldLayoutId id="2147483675" r:id="rId7"/>
    <p:sldLayoutId id="2147483673" r:id="rId8"/>
    <p:sldLayoutId id="2147483676" r:id="rId9"/>
    <p:sldLayoutId id="2147483691" r:id="rId10"/>
    <p:sldLayoutId id="2147483668" r:id="rId11"/>
    <p:sldLayoutId id="2147483684" r:id="rId12"/>
    <p:sldLayoutId id="2147483677" r:id="rId13"/>
    <p:sldLayoutId id="2147483686" r:id="rId14"/>
    <p:sldLayoutId id="2147483669" r:id="rId15"/>
    <p:sldLayoutId id="2147483692" r:id="rId16"/>
    <p:sldLayoutId id="2147483678" r:id="rId17"/>
    <p:sldLayoutId id="2147483685" r:id="rId18"/>
    <p:sldLayoutId id="2147483670" r:id="rId19"/>
    <p:sldLayoutId id="2147483690" r:id="rId20"/>
    <p:sldLayoutId id="2147483679" r:id="rId21"/>
    <p:sldLayoutId id="2147483682" r:id="rId22"/>
    <p:sldLayoutId id="2147483671" r:id="rId23"/>
    <p:sldLayoutId id="2147483689" r:id="rId24"/>
    <p:sldLayoutId id="2147483680" r:id="rId25"/>
    <p:sldLayoutId id="2147483681" r:id="rId26"/>
    <p:sldLayoutId id="2147483672" r:id="rId27"/>
    <p:sldLayoutId id="2147483683" r:id="rId28"/>
    <p:sldLayoutId id="2147483694" r:id="rId29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__6.docx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8.docx"/><Relationship Id="rId3" Type="http://schemas.openxmlformats.org/officeDocument/2006/relationships/image" Target="../media/image14.pn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emf"/><Relationship Id="rId11" Type="http://schemas.openxmlformats.org/officeDocument/2006/relationships/package" Target="../embeddings/Microsoft_Word___9.docx"/><Relationship Id="rId5" Type="http://schemas.openxmlformats.org/officeDocument/2006/relationships/package" Target="../embeddings/Microsoft_Word___7.docx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23.emf"/><Relationship Id="rId3" Type="http://schemas.openxmlformats.org/officeDocument/2006/relationships/oleObject" Target="../embeddings/oleObject10.bin"/><Relationship Id="rId7" Type="http://schemas.openxmlformats.org/officeDocument/2006/relationships/package" Target="../embeddings/Microsoft_Word___11.docx"/><Relationship Id="rId12" Type="http://schemas.openxmlformats.org/officeDocument/2006/relationships/image" Target="../media/image21.emf"/><Relationship Id="rId17" Type="http://schemas.openxmlformats.org/officeDocument/2006/relationships/package" Target="../embeddings/Microsoft_Word___14.docx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11" Type="http://schemas.openxmlformats.org/officeDocument/2006/relationships/package" Target="../embeddings/Microsoft_Word___12.docx"/><Relationship Id="rId5" Type="http://schemas.openxmlformats.org/officeDocument/2006/relationships/image" Target="../media/image19.emf"/><Relationship Id="rId15" Type="http://schemas.openxmlformats.org/officeDocument/2006/relationships/image" Target="../media/image22.emf"/><Relationship Id="rId10" Type="http://schemas.openxmlformats.org/officeDocument/2006/relationships/oleObject" Target="../embeddings/oleObject12.bin"/><Relationship Id="rId19" Type="http://schemas.openxmlformats.org/officeDocument/2006/relationships/slide" Target="slide3.xml"/><Relationship Id="rId4" Type="http://schemas.openxmlformats.org/officeDocument/2006/relationships/package" Target="../embeddings/Microsoft_Word___10.docx"/><Relationship Id="rId9" Type="http://schemas.openxmlformats.org/officeDocument/2006/relationships/image" Target="../media/image24.png"/><Relationship Id="rId14" Type="http://schemas.openxmlformats.org/officeDocument/2006/relationships/package" Target="../embeddings/Microsoft_Word___13.docx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15.docx"/><Relationship Id="rId3" Type="http://schemas.openxmlformats.org/officeDocument/2006/relationships/slide" Target="slide15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7.v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6.xml"/><Relationship Id="rId9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slide" Target="slide15.xml"/><Relationship Id="rId3" Type="http://schemas.openxmlformats.org/officeDocument/2006/relationships/image" Target="../media/image27.png"/><Relationship Id="rId7" Type="http://schemas.openxmlformats.org/officeDocument/2006/relationships/package" Target="../embeddings/Microsoft_Word___16.docx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19.xml"/><Relationship Id="rId16" Type="http://schemas.openxmlformats.org/officeDocument/2006/relationships/slide" Target="slide18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5" Type="http://schemas.openxmlformats.org/officeDocument/2006/relationships/slide" Target="slide17.xml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30.png"/><Relationship Id="rId1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9.png"/><Relationship Id="rId3" Type="http://schemas.openxmlformats.org/officeDocument/2006/relationships/slide" Target="slide15.xml"/><Relationship Id="rId7" Type="http://schemas.openxmlformats.org/officeDocument/2006/relationships/image" Target="../media/image36.png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emf"/><Relationship Id="rId1" Type="http://schemas.openxmlformats.org/officeDocument/2006/relationships/vmlDrawing" Target="../drawings/vmlDrawing9.vml"/><Relationship Id="rId6" Type="http://schemas.openxmlformats.org/officeDocument/2006/relationships/slide" Target="slide18.xml"/><Relationship Id="rId11" Type="http://schemas.openxmlformats.org/officeDocument/2006/relationships/image" Target="../media/image34.emf"/><Relationship Id="rId5" Type="http://schemas.openxmlformats.org/officeDocument/2006/relationships/slide" Target="slide17.xml"/><Relationship Id="rId15" Type="http://schemas.openxmlformats.org/officeDocument/2006/relationships/package" Target="../embeddings/Microsoft_Word___18.docx"/><Relationship Id="rId10" Type="http://schemas.openxmlformats.org/officeDocument/2006/relationships/package" Target="../embeddings/Microsoft_Word___17.docx"/><Relationship Id="rId4" Type="http://schemas.openxmlformats.org/officeDocument/2006/relationships/slide" Target="slide16.xml"/><Relationship Id="rId9" Type="http://schemas.openxmlformats.org/officeDocument/2006/relationships/oleObject" Target="../embeddings/oleObject17.bin"/><Relationship Id="rId1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oleObject" Target="../embeddings/oleObject20.bin"/><Relationship Id="rId3" Type="http://schemas.openxmlformats.org/officeDocument/2006/relationships/slide" Target="slide15.xml"/><Relationship Id="rId7" Type="http://schemas.openxmlformats.org/officeDocument/2006/relationships/image" Target="../media/image42.png"/><Relationship Id="rId12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6" Type="http://schemas.openxmlformats.org/officeDocument/2006/relationships/slide" Target="slide3.xml"/><Relationship Id="rId1" Type="http://schemas.openxmlformats.org/officeDocument/2006/relationships/vmlDrawing" Target="../drawings/vmlDrawing10.vml"/><Relationship Id="rId6" Type="http://schemas.openxmlformats.org/officeDocument/2006/relationships/slide" Target="slide18.xml"/><Relationship Id="rId11" Type="http://schemas.openxmlformats.org/officeDocument/2006/relationships/package" Target="../embeddings/Microsoft_Word___19.docx"/><Relationship Id="rId5" Type="http://schemas.openxmlformats.org/officeDocument/2006/relationships/slide" Target="slide17.xml"/><Relationship Id="rId15" Type="http://schemas.openxmlformats.org/officeDocument/2006/relationships/image" Target="../media/image41.emf"/><Relationship Id="rId10" Type="http://schemas.openxmlformats.org/officeDocument/2006/relationships/oleObject" Target="../embeddings/oleObject19.bin"/><Relationship Id="rId4" Type="http://schemas.openxmlformats.org/officeDocument/2006/relationships/slide" Target="slide16.xml"/><Relationship Id="rId9" Type="http://schemas.openxmlformats.org/officeDocument/2006/relationships/image" Target="../media/image44.png"/><Relationship Id="rId14" Type="http://schemas.openxmlformats.org/officeDocument/2006/relationships/package" Target="../embeddings/Microsoft_Word___20.doc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45.emf"/><Relationship Id="rId3" Type="http://schemas.openxmlformats.org/officeDocument/2006/relationships/slide" Target="slide21.xml"/><Relationship Id="rId7" Type="http://schemas.openxmlformats.org/officeDocument/2006/relationships/slide" Target="slide28.xml"/><Relationship Id="rId12" Type="http://schemas.openxmlformats.org/officeDocument/2006/relationships/package" Target="../embeddings/Microsoft_Word___2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slide" Target="slide27.xml"/><Relationship Id="rId11" Type="http://schemas.openxmlformats.org/officeDocument/2006/relationships/oleObject" Target="../embeddings/oleObject21.bin"/><Relationship Id="rId5" Type="http://schemas.openxmlformats.org/officeDocument/2006/relationships/slide" Target="slide25.xml"/><Relationship Id="rId10" Type="http://schemas.openxmlformats.org/officeDocument/2006/relationships/slide" Target="slide37.xml"/><Relationship Id="rId4" Type="http://schemas.openxmlformats.org/officeDocument/2006/relationships/slide" Target="slide23.xml"/><Relationship Id="rId9" Type="http://schemas.openxmlformats.org/officeDocument/2006/relationships/slide" Target="slide3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46.emf"/><Relationship Id="rId3" Type="http://schemas.openxmlformats.org/officeDocument/2006/relationships/slide" Target="slide21.xml"/><Relationship Id="rId7" Type="http://schemas.openxmlformats.org/officeDocument/2006/relationships/slide" Target="slide28.xml"/><Relationship Id="rId12" Type="http://schemas.openxmlformats.org/officeDocument/2006/relationships/package" Target="../embeddings/Microsoft_Word___22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6" Type="http://schemas.openxmlformats.org/officeDocument/2006/relationships/slide" Target="slide27.xml"/><Relationship Id="rId11" Type="http://schemas.openxmlformats.org/officeDocument/2006/relationships/oleObject" Target="../embeddings/oleObject22.bin"/><Relationship Id="rId5" Type="http://schemas.openxmlformats.org/officeDocument/2006/relationships/slide" Target="slide25.xml"/><Relationship Id="rId10" Type="http://schemas.openxmlformats.org/officeDocument/2006/relationships/slide" Target="slide37.xml"/><Relationship Id="rId4" Type="http://schemas.openxmlformats.org/officeDocument/2006/relationships/slide" Target="slide23.xml"/><Relationship Id="rId9" Type="http://schemas.openxmlformats.org/officeDocument/2006/relationships/slide" Target="slide3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47.emf"/><Relationship Id="rId18" Type="http://schemas.openxmlformats.org/officeDocument/2006/relationships/package" Target="../embeddings/Microsoft_Word___25.docx"/><Relationship Id="rId3" Type="http://schemas.openxmlformats.org/officeDocument/2006/relationships/slide" Target="slide21.xml"/><Relationship Id="rId7" Type="http://schemas.openxmlformats.org/officeDocument/2006/relationships/slide" Target="slide28.xml"/><Relationship Id="rId12" Type="http://schemas.openxmlformats.org/officeDocument/2006/relationships/package" Target="../embeddings/Microsoft_Word___23.docx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8.emf"/><Relationship Id="rId1" Type="http://schemas.openxmlformats.org/officeDocument/2006/relationships/vmlDrawing" Target="../drawings/vmlDrawing13.vml"/><Relationship Id="rId6" Type="http://schemas.openxmlformats.org/officeDocument/2006/relationships/slide" Target="slide27.xml"/><Relationship Id="rId11" Type="http://schemas.openxmlformats.org/officeDocument/2006/relationships/oleObject" Target="../embeddings/oleObject23.bin"/><Relationship Id="rId5" Type="http://schemas.openxmlformats.org/officeDocument/2006/relationships/slide" Target="slide25.xml"/><Relationship Id="rId15" Type="http://schemas.openxmlformats.org/officeDocument/2006/relationships/package" Target="../embeddings/Microsoft_Word___24.docx"/><Relationship Id="rId10" Type="http://schemas.openxmlformats.org/officeDocument/2006/relationships/slide" Target="slide37.xml"/><Relationship Id="rId19" Type="http://schemas.openxmlformats.org/officeDocument/2006/relationships/image" Target="../media/image49.emf"/><Relationship Id="rId4" Type="http://schemas.openxmlformats.org/officeDocument/2006/relationships/slide" Target="slide23.xml"/><Relationship Id="rId9" Type="http://schemas.openxmlformats.org/officeDocument/2006/relationships/slide" Target="slide34.xml"/><Relationship Id="rId14" Type="http://schemas.openxmlformats.org/officeDocument/2006/relationships/oleObject" Target="../embeddings/oleObject2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slide" Target="slide23.xml"/><Relationship Id="rId7" Type="http://schemas.openxmlformats.org/officeDocument/2006/relationships/slide" Target="slide30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8.xml"/><Relationship Id="rId5" Type="http://schemas.openxmlformats.org/officeDocument/2006/relationships/slide" Target="slide27.xml"/><Relationship Id="rId4" Type="http://schemas.openxmlformats.org/officeDocument/2006/relationships/slide" Target="slide25.xml"/><Relationship Id="rId9" Type="http://schemas.openxmlformats.org/officeDocument/2006/relationships/slide" Target="slide3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50.emf"/><Relationship Id="rId3" Type="http://schemas.openxmlformats.org/officeDocument/2006/relationships/slide" Target="slide21.xml"/><Relationship Id="rId7" Type="http://schemas.openxmlformats.org/officeDocument/2006/relationships/slide" Target="slide28.xml"/><Relationship Id="rId12" Type="http://schemas.openxmlformats.org/officeDocument/2006/relationships/package" Target="../embeddings/Microsoft_Word___2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slide" Target="slide27.xml"/><Relationship Id="rId11" Type="http://schemas.openxmlformats.org/officeDocument/2006/relationships/oleObject" Target="../embeddings/oleObject26.bin"/><Relationship Id="rId5" Type="http://schemas.openxmlformats.org/officeDocument/2006/relationships/slide" Target="slide25.xml"/><Relationship Id="rId10" Type="http://schemas.openxmlformats.org/officeDocument/2006/relationships/slide" Target="slide37.xml"/><Relationship Id="rId4" Type="http://schemas.openxmlformats.org/officeDocument/2006/relationships/slide" Target="slide23.xml"/><Relationship Id="rId9" Type="http://schemas.openxmlformats.org/officeDocument/2006/relationships/slide" Target="slide3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slide" Target="slide23.xml"/><Relationship Id="rId7" Type="http://schemas.openxmlformats.org/officeDocument/2006/relationships/slide" Target="slide30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8.xml"/><Relationship Id="rId5" Type="http://schemas.openxmlformats.org/officeDocument/2006/relationships/slide" Target="slide27.xml"/><Relationship Id="rId10" Type="http://schemas.openxmlformats.org/officeDocument/2006/relationships/image" Target="../media/image51.png"/><Relationship Id="rId4" Type="http://schemas.openxmlformats.org/officeDocument/2006/relationships/slide" Target="slide25.xml"/><Relationship Id="rId9" Type="http://schemas.openxmlformats.org/officeDocument/2006/relationships/slide" Target="slide3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slide" Target="slide23.xml"/><Relationship Id="rId7" Type="http://schemas.openxmlformats.org/officeDocument/2006/relationships/slide" Target="slide30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28.xml"/><Relationship Id="rId5" Type="http://schemas.openxmlformats.org/officeDocument/2006/relationships/slide" Target="slide27.xml"/><Relationship Id="rId4" Type="http://schemas.openxmlformats.org/officeDocument/2006/relationships/slide" Target="slide25.xml"/><Relationship Id="rId9" Type="http://schemas.openxmlformats.org/officeDocument/2006/relationships/slide" Target="slide3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52.emf"/><Relationship Id="rId3" Type="http://schemas.openxmlformats.org/officeDocument/2006/relationships/slide" Target="slide21.xml"/><Relationship Id="rId7" Type="http://schemas.openxmlformats.org/officeDocument/2006/relationships/slide" Target="slide28.xml"/><Relationship Id="rId12" Type="http://schemas.openxmlformats.org/officeDocument/2006/relationships/package" Target="../embeddings/Microsoft_Word___27.docx"/><Relationship Id="rId17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3.emf"/><Relationship Id="rId1" Type="http://schemas.openxmlformats.org/officeDocument/2006/relationships/vmlDrawing" Target="../drawings/vmlDrawing15.vml"/><Relationship Id="rId6" Type="http://schemas.openxmlformats.org/officeDocument/2006/relationships/slide" Target="slide27.xml"/><Relationship Id="rId11" Type="http://schemas.openxmlformats.org/officeDocument/2006/relationships/oleObject" Target="../embeddings/oleObject27.bin"/><Relationship Id="rId5" Type="http://schemas.openxmlformats.org/officeDocument/2006/relationships/slide" Target="slide25.xml"/><Relationship Id="rId15" Type="http://schemas.openxmlformats.org/officeDocument/2006/relationships/package" Target="../embeddings/Microsoft_Word___28.docx"/><Relationship Id="rId10" Type="http://schemas.openxmlformats.org/officeDocument/2006/relationships/slide" Target="slide37.xml"/><Relationship Id="rId4" Type="http://schemas.openxmlformats.org/officeDocument/2006/relationships/slide" Target="slide23.xml"/><Relationship Id="rId9" Type="http://schemas.openxmlformats.org/officeDocument/2006/relationships/slide" Target="slide34.xml"/><Relationship Id="rId14" Type="http://schemas.openxmlformats.org/officeDocument/2006/relationships/oleObject" Target="../embeddings/oleObject28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package" Target="../embeddings/Microsoft_Word___29.docx"/><Relationship Id="rId3" Type="http://schemas.openxmlformats.org/officeDocument/2006/relationships/slide" Target="slide21.xml"/><Relationship Id="rId7" Type="http://schemas.openxmlformats.org/officeDocument/2006/relationships/slide" Target="slide28.xml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3.xml"/><Relationship Id="rId16" Type="http://schemas.openxmlformats.org/officeDocument/2006/relationships/package" Target="../embeddings/Microsoft_Word___30.docx"/><Relationship Id="rId1" Type="http://schemas.openxmlformats.org/officeDocument/2006/relationships/vmlDrawing" Target="../drawings/vmlDrawing16.vml"/><Relationship Id="rId6" Type="http://schemas.openxmlformats.org/officeDocument/2006/relationships/slide" Target="slide27.xml"/><Relationship Id="rId11" Type="http://schemas.openxmlformats.org/officeDocument/2006/relationships/image" Target="../media/image56.png"/><Relationship Id="rId5" Type="http://schemas.openxmlformats.org/officeDocument/2006/relationships/slide" Target="slide25.xml"/><Relationship Id="rId15" Type="http://schemas.openxmlformats.org/officeDocument/2006/relationships/oleObject" Target="../embeddings/oleObject30.bin"/><Relationship Id="rId10" Type="http://schemas.openxmlformats.org/officeDocument/2006/relationships/slide" Target="slide37.xml"/><Relationship Id="rId4" Type="http://schemas.openxmlformats.org/officeDocument/2006/relationships/slide" Target="slide23.xml"/><Relationship Id="rId9" Type="http://schemas.openxmlformats.org/officeDocument/2006/relationships/slide" Target="slide34.xml"/><Relationship Id="rId14" Type="http://schemas.openxmlformats.org/officeDocument/2006/relationships/image" Target="../media/image5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6" Type="http://schemas.openxmlformats.org/officeDocument/2006/relationships/slide" Target="slide20.xml"/><Relationship Id="rId5" Type="http://schemas.openxmlformats.org/officeDocument/2006/relationships/slide" Target="slide14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slide" Target="slide23.xml"/><Relationship Id="rId7" Type="http://schemas.openxmlformats.org/officeDocument/2006/relationships/slide" Target="slide30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11" Type="http://schemas.openxmlformats.org/officeDocument/2006/relationships/image" Target="../media/image58.png"/><Relationship Id="rId5" Type="http://schemas.openxmlformats.org/officeDocument/2006/relationships/slide" Target="slide27.xml"/><Relationship Id="rId10" Type="http://schemas.openxmlformats.org/officeDocument/2006/relationships/image" Target="../media/image57.png"/><Relationship Id="rId4" Type="http://schemas.openxmlformats.org/officeDocument/2006/relationships/slide" Target="slide25.xml"/><Relationship Id="rId9" Type="http://schemas.openxmlformats.org/officeDocument/2006/relationships/slide" Target="slide3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image" Target="../media/image58.png"/><Relationship Id="rId3" Type="http://schemas.openxmlformats.org/officeDocument/2006/relationships/slide" Target="slide23.xml"/><Relationship Id="rId7" Type="http://schemas.openxmlformats.org/officeDocument/2006/relationships/slide" Target="slide30.xml"/><Relationship Id="rId12" Type="http://schemas.openxmlformats.org/officeDocument/2006/relationships/image" Target="../media/image57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11" Type="http://schemas.openxmlformats.org/officeDocument/2006/relationships/image" Target="../media/image60.png"/><Relationship Id="rId5" Type="http://schemas.openxmlformats.org/officeDocument/2006/relationships/slide" Target="slide27.xml"/><Relationship Id="rId10" Type="http://schemas.openxmlformats.org/officeDocument/2006/relationships/image" Target="../media/image59.png"/><Relationship Id="rId4" Type="http://schemas.openxmlformats.org/officeDocument/2006/relationships/slide" Target="slide25.xml"/><Relationship Id="rId9" Type="http://schemas.openxmlformats.org/officeDocument/2006/relationships/slide" Target="slide3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slide" Target="slide23.xml"/><Relationship Id="rId7" Type="http://schemas.openxmlformats.org/officeDocument/2006/relationships/slide" Target="slide30.xml"/><Relationship Id="rId12" Type="http://schemas.openxmlformats.org/officeDocument/2006/relationships/image" Target="../media/image58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8.xml"/><Relationship Id="rId11" Type="http://schemas.openxmlformats.org/officeDocument/2006/relationships/image" Target="../media/image57.png"/><Relationship Id="rId5" Type="http://schemas.openxmlformats.org/officeDocument/2006/relationships/slide" Target="slide27.xml"/><Relationship Id="rId10" Type="http://schemas.openxmlformats.org/officeDocument/2006/relationships/image" Target="../media/image61.png"/><Relationship Id="rId4" Type="http://schemas.openxmlformats.org/officeDocument/2006/relationships/slide" Target="slide25.xml"/><Relationship Id="rId9" Type="http://schemas.openxmlformats.org/officeDocument/2006/relationships/slide" Target="slide3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slide" Target="slide23.xml"/><Relationship Id="rId7" Type="http://schemas.openxmlformats.org/officeDocument/2006/relationships/slide" Target="slide30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8.xml"/><Relationship Id="rId11" Type="http://schemas.openxmlformats.org/officeDocument/2006/relationships/image" Target="../media/image58.png"/><Relationship Id="rId5" Type="http://schemas.openxmlformats.org/officeDocument/2006/relationships/slide" Target="slide27.xml"/><Relationship Id="rId10" Type="http://schemas.openxmlformats.org/officeDocument/2006/relationships/image" Target="../media/image57.png"/><Relationship Id="rId4" Type="http://schemas.openxmlformats.org/officeDocument/2006/relationships/slide" Target="slide25.xml"/><Relationship Id="rId9" Type="http://schemas.openxmlformats.org/officeDocument/2006/relationships/slide" Target="slide3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slide" Target="slide23.xml"/><Relationship Id="rId7" Type="http://schemas.openxmlformats.org/officeDocument/2006/relationships/slide" Target="slide30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27.xml"/><Relationship Id="rId10" Type="http://schemas.openxmlformats.org/officeDocument/2006/relationships/image" Target="../media/image62.png"/><Relationship Id="rId4" Type="http://schemas.openxmlformats.org/officeDocument/2006/relationships/slide" Target="slide25.xml"/><Relationship Id="rId9" Type="http://schemas.openxmlformats.org/officeDocument/2006/relationships/slide" Target="slide3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63.emf"/><Relationship Id="rId3" Type="http://schemas.openxmlformats.org/officeDocument/2006/relationships/slide" Target="slide21.xml"/><Relationship Id="rId7" Type="http://schemas.openxmlformats.org/officeDocument/2006/relationships/slide" Target="slide28.xml"/><Relationship Id="rId12" Type="http://schemas.openxmlformats.org/officeDocument/2006/relationships/package" Target="../embeddings/Microsoft_Word___31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6" Type="http://schemas.openxmlformats.org/officeDocument/2006/relationships/slide" Target="slide27.xml"/><Relationship Id="rId11" Type="http://schemas.openxmlformats.org/officeDocument/2006/relationships/oleObject" Target="../embeddings/oleObject31.bin"/><Relationship Id="rId5" Type="http://schemas.openxmlformats.org/officeDocument/2006/relationships/slide" Target="slide25.xml"/><Relationship Id="rId10" Type="http://schemas.openxmlformats.org/officeDocument/2006/relationships/slide" Target="slide37.xml"/><Relationship Id="rId4" Type="http://schemas.openxmlformats.org/officeDocument/2006/relationships/slide" Target="slide23.xml"/><Relationship Id="rId9" Type="http://schemas.openxmlformats.org/officeDocument/2006/relationships/slide" Target="slide34.xml"/><Relationship Id="rId1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slide" Target="slide23.xml"/><Relationship Id="rId7" Type="http://schemas.openxmlformats.org/officeDocument/2006/relationships/slide" Target="slide30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8.xml"/><Relationship Id="rId5" Type="http://schemas.openxmlformats.org/officeDocument/2006/relationships/slide" Target="slide27.xml"/><Relationship Id="rId10" Type="http://schemas.openxmlformats.org/officeDocument/2006/relationships/image" Target="../media/image62.png"/><Relationship Id="rId4" Type="http://schemas.openxmlformats.org/officeDocument/2006/relationships/slide" Target="slide25.xml"/><Relationship Id="rId9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33.docx"/><Relationship Id="rId13" Type="http://schemas.openxmlformats.org/officeDocument/2006/relationships/slide" Target="slide27.xml"/><Relationship Id="rId3" Type="http://schemas.openxmlformats.org/officeDocument/2006/relationships/image" Target="../media/image66.png"/><Relationship Id="rId7" Type="http://schemas.openxmlformats.org/officeDocument/2006/relationships/oleObject" Target="../embeddings/oleObject33.bin"/><Relationship Id="rId12" Type="http://schemas.openxmlformats.org/officeDocument/2006/relationships/slide" Target="slide25.xml"/><Relationship Id="rId17" Type="http://schemas.openxmlformats.org/officeDocument/2006/relationships/slide" Target="slide37.xml"/><Relationship Id="rId2" Type="http://schemas.openxmlformats.org/officeDocument/2006/relationships/slideLayout" Target="../slideLayouts/slideLayout20.xml"/><Relationship Id="rId16" Type="http://schemas.openxmlformats.org/officeDocument/2006/relationships/slide" Target="slide3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4.emf"/><Relationship Id="rId11" Type="http://schemas.openxmlformats.org/officeDocument/2006/relationships/slide" Target="slide23.xml"/><Relationship Id="rId5" Type="http://schemas.openxmlformats.org/officeDocument/2006/relationships/package" Target="../embeddings/Microsoft_Word___32.docx"/><Relationship Id="rId15" Type="http://schemas.openxmlformats.org/officeDocument/2006/relationships/slide" Target="slide30.xml"/><Relationship Id="rId10" Type="http://schemas.openxmlformats.org/officeDocument/2006/relationships/slide" Target="slide21.xml"/><Relationship Id="rId4" Type="http://schemas.openxmlformats.org/officeDocument/2006/relationships/oleObject" Target="../embeddings/oleObject32.bin"/><Relationship Id="rId9" Type="http://schemas.openxmlformats.org/officeDocument/2006/relationships/image" Target="../media/image65.emf"/><Relationship Id="rId14" Type="http://schemas.openxmlformats.org/officeDocument/2006/relationships/slide" Target="slide2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34.xml"/><Relationship Id="rId3" Type="http://schemas.openxmlformats.org/officeDocument/2006/relationships/image" Target="../media/image66.png"/><Relationship Id="rId7" Type="http://schemas.openxmlformats.org/officeDocument/2006/relationships/slide" Target="slide21.xml"/><Relationship Id="rId12" Type="http://schemas.openxmlformats.org/officeDocument/2006/relationships/slide" Target="slide30.xml"/><Relationship Id="rId17" Type="http://schemas.openxmlformats.org/officeDocument/2006/relationships/image" Target="../media/image68.emf"/><Relationship Id="rId2" Type="http://schemas.openxmlformats.org/officeDocument/2006/relationships/slideLayout" Target="../slideLayouts/slideLayout13.xml"/><Relationship Id="rId16" Type="http://schemas.openxmlformats.org/officeDocument/2006/relationships/package" Target="../embeddings/Microsoft_Word___35.docx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7.emf"/><Relationship Id="rId11" Type="http://schemas.openxmlformats.org/officeDocument/2006/relationships/slide" Target="slide28.xml"/><Relationship Id="rId5" Type="http://schemas.openxmlformats.org/officeDocument/2006/relationships/package" Target="../embeddings/Microsoft_Word___34.docx"/><Relationship Id="rId15" Type="http://schemas.openxmlformats.org/officeDocument/2006/relationships/oleObject" Target="../embeddings/oleObject35.bin"/><Relationship Id="rId10" Type="http://schemas.openxmlformats.org/officeDocument/2006/relationships/slide" Target="slide27.xml"/><Relationship Id="rId4" Type="http://schemas.openxmlformats.org/officeDocument/2006/relationships/oleObject" Target="../embeddings/oleObject34.bin"/><Relationship Id="rId9" Type="http://schemas.openxmlformats.org/officeDocument/2006/relationships/slide" Target="slide25.xml"/><Relationship Id="rId14" Type="http://schemas.openxmlformats.org/officeDocument/2006/relationships/slide" Target="slide3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70.png"/><Relationship Id="rId7" Type="http://schemas.openxmlformats.org/officeDocument/2006/relationships/slide" Target="slide27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7.xml"/><Relationship Id="rId6" Type="http://schemas.openxmlformats.org/officeDocument/2006/relationships/slide" Target="slide25.xml"/><Relationship Id="rId11" Type="http://schemas.openxmlformats.org/officeDocument/2006/relationships/slide" Target="slide37.xml"/><Relationship Id="rId5" Type="http://schemas.openxmlformats.org/officeDocument/2006/relationships/slide" Target="slide23.xml"/><Relationship Id="rId10" Type="http://schemas.openxmlformats.org/officeDocument/2006/relationships/slide" Target="slide34.xml"/><Relationship Id="rId4" Type="http://schemas.openxmlformats.org/officeDocument/2006/relationships/slide" Target="slide21.xml"/><Relationship Id="rId9" Type="http://schemas.openxmlformats.org/officeDocument/2006/relationships/slide" Target="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slide" Target="slide23.xml"/><Relationship Id="rId7" Type="http://schemas.openxmlformats.org/officeDocument/2006/relationships/slide" Target="slide30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28.xml"/><Relationship Id="rId5" Type="http://schemas.openxmlformats.org/officeDocument/2006/relationships/slide" Target="slide27.xml"/><Relationship Id="rId10" Type="http://schemas.openxmlformats.org/officeDocument/2006/relationships/slide" Target="slide3.xml"/><Relationship Id="rId4" Type="http://schemas.openxmlformats.org/officeDocument/2006/relationships/slide" Target="slide25.xml"/><Relationship Id="rId9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Word___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__1.doc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7.png"/><Relationship Id="rId7" Type="http://schemas.openxmlformats.org/officeDocument/2006/relationships/package" Target="../embeddings/Microsoft_Word___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png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2021&#21516;&#27493;\8.12\&#21270;&#23398;%20&#33487;&#25945;&#29256;%20&#36873;&#25321;&#24615;&#24517;&#20462;3&#65288;&#26032;&#25945;&#26448;&#65289;\&#20840;&#20070;&#23436;&#25972;&#30340;PPT&#35838;&#20214;\&#19987;&#39064;1%20&#31532;&#20108;&#21333;&#20803;%20&#31532;3&#35838;&#26102;&#12288;&#26377;&#26426;&#21270;&#23398;&#21453;&#24212;&#30340;&#30740;&#31350;\&#20057;&#37240;&#37231;&#21270;&#21644;&#27700;&#35299;.sw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4.bin"/><Relationship Id="rId7" Type="http://schemas.openxmlformats.org/officeDocument/2006/relationships/package" Target="../embeddings/Microsoft_Word___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__4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7"/>
          <p:cNvSpPr/>
          <p:nvPr/>
        </p:nvSpPr>
        <p:spPr>
          <a:xfrm>
            <a:off x="3533138" y="0"/>
            <a:ext cx="8657275" cy="3254961"/>
          </a:xfrm>
          <a:custGeom>
            <a:avLst/>
            <a:gdLst>
              <a:gd name="connsiteX0" fmla="*/ 4104515 w 8736811"/>
              <a:gd name="connsiteY0" fmla="*/ 0 h 3286800"/>
              <a:gd name="connsiteX1" fmla="*/ 8736811 w 8736811"/>
              <a:gd name="connsiteY1" fmla="*/ 0 h 3286800"/>
              <a:gd name="connsiteX2" fmla="*/ 8736811 w 8736811"/>
              <a:gd name="connsiteY2" fmla="*/ 3286800 h 3286800"/>
              <a:gd name="connsiteX3" fmla="*/ 0 w 8736811"/>
              <a:gd name="connsiteY3" fmla="*/ 3286800 h 328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6811" h="3286800">
                <a:moveTo>
                  <a:pt x="4104515" y="0"/>
                </a:moveTo>
                <a:lnTo>
                  <a:pt x="8736811" y="0"/>
                </a:lnTo>
                <a:lnTo>
                  <a:pt x="8736811" y="3286800"/>
                </a:lnTo>
                <a:lnTo>
                  <a:pt x="0" y="3286800"/>
                </a:lnTo>
                <a:close/>
              </a:path>
            </a:pathLst>
          </a:custGeom>
          <a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 b="-4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3418312" y="6635"/>
            <a:ext cx="4005970" cy="3207135"/>
          </a:xfrm>
          <a:prstGeom prst="line">
            <a:avLst/>
          </a:prstGeom>
          <a:noFill/>
          <a:ln w="635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/>
        </p:spPr>
      </p:cxnSp>
      <p:cxnSp>
        <p:nvCxnSpPr>
          <p:cNvPr id="26" name="直接连接符 25"/>
          <p:cNvCxnSpPr/>
          <p:nvPr/>
        </p:nvCxnSpPr>
        <p:spPr>
          <a:xfrm flipH="1">
            <a:off x="-13970" y="700035"/>
            <a:ext cx="3938917" cy="3186481"/>
          </a:xfrm>
          <a:prstGeom prst="line">
            <a:avLst/>
          </a:prstGeom>
          <a:noFill/>
          <a:ln w="635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2" name="矩形 1"/>
          <p:cNvSpPr/>
          <p:nvPr/>
        </p:nvSpPr>
        <p:spPr>
          <a:xfrm>
            <a:off x="1946801" y="3480372"/>
            <a:ext cx="8149502" cy="670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zh-CN" sz="32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sz="32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32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课时</a:t>
            </a:r>
            <a:endParaRPr lang="en-US" altLang="zh-CN" sz="3200" b="1" dirty="0">
              <a:solidFill>
                <a:prstClr val="black">
                  <a:lumMod val="50000"/>
                  <a:lumOff val="50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任意多边形 27"/>
          <p:cNvSpPr/>
          <p:nvPr/>
        </p:nvSpPr>
        <p:spPr>
          <a:xfrm flipV="1">
            <a:off x="-13970" y="626933"/>
            <a:ext cx="3859530" cy="1794749"/>
          </a:xfrm>
          <a:custGeom>
            <a:avLst/>
            <a:gdLst>
              <a:gd name="connsiteX0" fmla="*/ 0 w 3859530"/>
              <a:gd name="connsiteY0" fmla="*/ 1794749 h 1794749"/>
              <a:gd name="connsiteX1" fmla="*/ 3859530 w 3859530"/>
              <a:gd name="connsiteY1" fmla="*/ 1794749 h 1794749"/>
              <a:gd name="connsiteX2" fmla="*/ 1572356 w 3859530"/>
              <a:gd name="connsiteY2" fmla="*/ 0 h 1794749"/>
              <a:gd name="connsiteX3" fmla="*/ 0 w 3859530"/>
              <a:gd name="connsiteY3" fmla="*/ 0 h 179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9530" h="1794749">
                <a:moveTo>
                  <a:pt x="0" y="1794749"/>
                </a:moveTo>
                <a:lnTo>
                  <a:pt x="3859530" y="1794749"/>
                </a:lnTo>
                <a:lnTo>
                  <a:pt x="157235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946800" y="4130824"/>
            <a:ext cx="9909045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zh-CN" sz="5400" b="1" dirty="0" smtClean="0">
                <a:latin typeface="微软雅黑" pitchFamily="34" charset="-122"/>
                <a:ea typeface="微软雅黑" pitchFamily="34" charset="-122"/>
              </a:rPr>
              <a:t>有机化学</a:t>
            </a:r>
            <a:r>
              <a:rPr lang="zh-CN" altLang="zh-CN" sz="5400" b="1" dirty="0">
                <a:latin typeface="微软雅黑" pitchFamily="34" charset="-122"/>
                <a:ea typeface="微软雅黑" pitchFamily="34" charset="-122"/>
              </a:rPr>
              <a:t>反应的研究</a:t>
            </a:r>
          </a:p>
        </p:txBody>
      </p:sp>
      <p:sp>
        <p:nvSpPr>
          <p:cNvPr id="11" name="任意多边形 3">
            <a:extLst>
              <a:ext uri="{FF2B5EF4-FFF2-40B4-BE49-F238E27FC236}">
                <a16:creationId xmlns:a16="http://schemas.microsoft.com/office/drawing/2014/main" xmlns="" id="{79E30776-5979-4CC0-866F-A9CAE1CDEC86}"/>
              </a:ext>
            </a:extLst>
          </p:cNvPr>
          <p:cNvSpPr/>
          <p:nvPr/>
        </p:nvSpPr>
        <p:spPr>
          <a:xfrm>
            <a:off x="481644" y="280634"/>
            <a:ext cx="1292288" cy="1430721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 dirty="0" smtClean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3533138" y="0"/>
            <a:ext cx="8657275" cy="3254961"/>
          </a:xfrm>
          <a:custGeom>
            <a:avLst/>
            <a:gdLst>
              <a:gd name="connsiteX0" fmla="*/ 4104515 w 8736811"/>
              <a:gd name="connsiteY0" fmla="*/ 0 h 3286800"/>
              <a:gd name="connsiteX1" fmla="*/ 8736811 w 8736811"/>
              <a:gd name="connsiteY1" fmla="*/ 0 h 3286800"/>
              <a:gd name="connsiteX2" fmla="*/ 8736811 w 8736811"/>
              <a:gd name="connsiteY2" fmla="*/ 3286800 h 3286800"/>
              <a:gd name="connsiteX3" fmla="*/ 0 w 8736811"/>
              <a:gd name="connsiteY3" fmla="*/ 3286800 h 328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6811" h="3286800">
                <a:moveTo>
                  <a:pt x="4104515" y="0"/>
                </a:moveTo>
                <a:lnTo>
                  <a:pt x="8736811" y="0"/>
                </a:lnTo>
                <a:lnTo>
                  <a:pt x="8736811" y="3286800"/>
                </a:lnTo>
                <a:lnTo>
                  <a:pt x="0" y="3286800"/>
                </a:lnTo>
                <a:close/>
              </a:path>
            </a:pathLst>
          </a:custGeom>
          <a:solidFill>
            <a:schemeClr val="accent5">
              <a:lumMod val="75000"/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1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89206" y="1269554"/>
            <a:ext cx="1132262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1)Cl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在水中也能产生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，因此可以和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发生取代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反应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根据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反应的机理，反应不能得到纯净的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di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(3)1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mol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mol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Cl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在光照条件下发生反应，得到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mol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mol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HCl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同位素示踪法研究化学反应，利用的是同位素的化学性质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不同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(5)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含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的乙醇和乙酸在浓硫酸作用下发生酯化反应，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可以存在于生成的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水中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436210" y="134156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443722" y="199426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24657" y="592907"/>
            <a:ext cx="1926638" cy="576064"/>
            <a:chOff x="543707" y="477466"/>
            <a:chExt cx="1926638" cy="576064"/>
          </a:xfrm>
        </p:grpSpPr>
        <p:sp>
          <p:nvSpPr>
            <p:cNvPr id="10" name="TextBox 4"/>
            <p:cNvSpPr txBox="1"/>
            <p:nvPr/>
          </p:nvSpPr>
          <p:spPr>
            <a:xfrm>
              <a:off x="850888" y="479582"/>
              <a:ext cx="16194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tabLst>
                  <a:tab pos="2610485" algn="l"/>
                </a:tabLst>
              </a:pPr>
              <a:r>
                <a:rPr lang="zh-CN" altLang="en-US" sz="2800" b="1" dirty="0">
                  <a:solidFill>
                    <a:srgbClr val="4BACC6">
                      <a:lumMod val="75000"/>
                    </a:srgbClr>
                  </a:solidFill>
                  <a:latin typeface="微软雅黑" pitchFamily="34" charset="-122"/>
                  <a:ea typeface="微软雅黑" pitchFamily="34" charset="-122"/>
                </a:rPr>
                <a:t>正误判断</a:t>
              </a: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543707" y="477466"/>
              <a:ext cx="362413" cy="576064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2134766" y="328160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49640" y="392574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53793" y="519458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69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11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89206" y="1269554"/>
            <a:ext cx="113226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(6)CH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—CH</a:t>
            </a:r>
            <a:r>
              <a:rPr lang="en-US" altLang="zh-CN" sz="2800" kern="100" spc="-8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HBr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的加成反应中，利用质谱仪检测出反应过程中产生两种中间体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则最终的加成产物应为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种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233669" y="265454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195426"/>
              </p:ext>
            </p:extLst>
          </p:nvPr>
        </p:nvGraphicFramePr>
        <p:xfrm>
          <a:off x="3286971" y="1900100"/>
          <a:ext cx="6145212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0" name="文档" r:id="rId4" imgW="6145995" imgH="890238" progId="Word.Document.12">
                  <p:embed/>
                </p:oleObj>
              </mc:Choice>
              <mc:Fallback>
                <p:oleObj name="文档" r:id="rId4" imgW="6145995" imgH="8902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86971" y="1900100"/>
                        <a:ext cx="6145212" cy="890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374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89206" y="1062495"/>
            <a:ext cx="11412000" cy="19571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已知乙烯加聚生成聚乙烯的过程中，催化剂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可形成含有一个未成对电子的自由基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R·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，自由基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R·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spc="-8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链引发形成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R—CH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，然后经过链增长和链终止最终形成聚乙烯，试完成下列反应过程：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24657" y="429816"/>
            <a:ext cx="1926638" cy="576064"/>
            <a:chOff x="543707" y="477466"/>
            <a:chExt cx="1926638" cy="576064"/>
          </a:xfrm>
        </p:grpSpPr>
        <p:sp>
          <p:nvSpPr>
            <p:cNvPr id="12" name="TextBox 4"/>
            <p:cNvSpPr txBox="1"/>
            <p:nvPr/>
          </p:nvSpPr>
          <p:spPr>
            <a:xfrm>
              <a:off x="850888" y="479582"/>
              <a:ext cx="16194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tabLst>
                  <a:tab pos="2610485" algn="l"/>
                </a:tabLst>
              </a:pPr>
              <a:r>
                <a:rPr lang="zh-CN" altLang="en-US" sz="28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深度思考</a:t>
              </a:r>
              <a:endParaRPr lang="zh-CN" altLang="en-US" sz="2800" b="1" dirty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543707" y="477466"/>
              <a:ext cx="362413" cy="576064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389206" y="3780579"/>
            <a:ext cx="115386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链引发：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R·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spc="-8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spc="-7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―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链增长活性中心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链增长：</a:t>
            </a:r>
            <a:r>
              <a:rPr lang="en-US" altLang="zh-CN" sz="2800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R—CH</a:t>
            </a:r>
            <a:r>
              <a:rPr lang="en-US" altLang="zh-CN" sz="2800" kern="100" spc="-5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—CH</a:t>
            </a:r>
            <a:r>
              <a:rPr lang="en-US" altLang="zh-CN" sz="2800" kern="100" spc="-5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zh-CN" altLang="zh-CN" sz="2800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spc="-5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==CH</a:t>
            </a:r>
            <a:r>
              <a:rPr lang="en-US" altLang="zh-CN" sz="2800" kern="100" spc="-5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spc="-5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en-US" altLang="zh-CN" sz="2800" kern="100" spc="-7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―</a:t>
            </a:r>
            <a:r>
              <a:rPr lang="en-US" altLang="zh-CN" sz="2800" kern="100" spc="-5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spc="-5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</a:t>
            </a:r>
            <a:endParaRPr lang="zh-CN" altLang="zh-CN" sz="1050" kern="100" spc="-5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67475"/>
              </p:ext>
            </p:extLst>
          </p:nvPr>
        </p:nvGraphicFramePr>
        <p:xfrm>
          <a:off x="497762" y="3025572"/>
          <a:ext cx="6764337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82" name="文档" r:id="rId5" imgW="6764265" imgH="996202" progId="Word.Document.12">
                  <p:embed/>
                </p:oleObj>
              </mc:Choice>
              <mc:Fallback>
                <p:oleObj name="文档" r:id="rId5" imgW="6764265" imgH="9962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7762" y="3025572"/>
                        <a:ext cx="6764337" cy="99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5303118" y="3850377"/>
            <a:ext cx="2499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R—CH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—CH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058355"/>
              </p:ext>
            </p:extLst>
          </p:nvPr>
        </p:nvGraphicFramePr>
        <p:xfrm>
          <a:off x="7643522" y="4473076"/>
          <a:ext cx="4891087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83" name="文档" r:id="rId8" imgW="4891541" imgH="782446" progId="Word.Document.12">
                  <p:embed/>
                </p:oleObj>
              </mc:Choice>
              <mc:Fallback>
                <p:oleObj name="文档" r:id="rId8" imgW="4891541" imgH="7824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43522" y="4473076"/>
                        <a:ext cx="4891087" cy="782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404978"/>
              </p:ext>
            </p:extLst>
          </p:nvPr>
        </p:nvGraphicFramePr>
        <p:xfrm>
          <a:off x="478582" y="5229329"/>
          <a:ext cx="11722100" cy="167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84" name="文档" r:id="rId11" imgW="11721418" imgH="1670649" progId="Word.Document.12">
                  <p:embed/>
                </p:oleObj>
              </mc:Choice>
              <mc:Fallback>
                <p:oleObj name="文档" r:id="rId11" imgW="11721418" imgH="16706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8582" y="5229329"/>
                        <a:ext cx="11722100" cy="167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241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89206" y="117426"/>
            <a:ext cx="11412000" cy="26034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==CH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spc="-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HBr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的加成反应是离子型反应，其机理是在反应过程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spc="-8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首先和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形成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中间体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然后再和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Br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形成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Br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，试写出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—CH</a:t>
            </a:r>
            <a:r>
              <a:rPr lang="en-US" altLang="zh-CN" sz="2800" kern="100" spc="-8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HBr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在一定条件下生成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溴丙烷和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溴丙烷的反应机理。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271039"/>
              </p:ext>
            </p:extLst>
          </p:nvPr>
        </p:nvGraphicFramePr>
        <p:xfrm>
          <a:off x="5465064" y="810611"/>
          <a:ext cx="2230438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65" name="文档" r:id="rId4" imgW="2229644" imgH="737735" progId="Word.Document.12">
                  <p:embed/>
                </p:oleObj>
              </mc:Choice>
              <mc:Fallback>
                <p:oleObj name="文档" r:id="rId4" imgW="2229644" imgH="7377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65064" y="810611"/>
                        <a:ext cx="2230438" cy="738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389206" y="2756352"/>
            <a:ext cx="1141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提示　</a:t>
            </a:r>
            <a:r>
              <a:rPr lang="en-US" altLang="zh-CN" sz="28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HBr</a:t>
            </a:r>
            <a:r>
              <a:rPr lang="en-US" altLang="zh-CN" sz="2800" kern="100" spc="-6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―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zh-CN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Br</a:t>
            </a:r>
            <a:r>
              <a:rPr lang="zh-CN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907306"/>
              </p:ext>
            </p:extLst>
          </p:nvPr>
        </p:nvGraphicFramePr>
        <p:xfrm>
          <a:off x="478582" y="3447193"/>
          <a:ext cx="8129588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66" name="文档" r:id="rId7" imgW="8128922" imgH="856359" progId="Word.Document.12">
                  <p:embed/>
                </p:oleObj>
              </mc:Choice>
              <mc:Fallback>
                <p:oleObj name="文档" r:id="rId7" imgW="8128922" imgH="8563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8582" y="3447193"/>
                        <a:ext cx="8129588" cy="855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127" y="4296111"/>
            <a:ext cx="2307199" cy="92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661216"/>
              </p:ext>
            </p:extLst>
          </p:nvPr>
        </p:nvGraphicFramePr>
        <p:xfrm>
          <a:off x="478582" y="4149343"/>
          <a:ext cx="8129588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67" name="文档" r:id="rId11" imgW="8128922" imgH="856719" progId="Word.Document.12">
                  <p:embed/>
                </p:oleObj>
              </mc:Choice>
              <mc:Fallback>
                <p:oleObj name="文档" r:id="rId11" imgW="8128922" imgH="8567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8582" y="4149343"/>
                        <a:ext cx="8129588" cy="855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146755"/>
              </p:ext>
            </p:extLst>
          </p:nvPr>
        </p:nvGraphicFramePr>
        <p:xfrm>
          <a:off x="478582" y="5286498"/>
          <a:ext cx="8129588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68" name="文档" r:id="rId14" imgW="8128922" imgH="856719" progId="Word.Document.12">
                  <p:embed/>
                </p:oleObj>
              </mc:Choice>
              <mc:Fallback>
                <p:oleObj name="文档" r:id="rId14" imgW="8128922" imgH="8567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8582" y="5286498"/>
                        <a:ext cx="8129588" cy="855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254451"/>
              </p:ext>
            </p:extLst>
          </p:nvPr>
        </p:nvGraphicFramePr>
        <p:xfrm>
          <a:off x="478582" y="5985403"/>
          <a:ext cx="8129588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69" name="文档" r:id="rId17" imgW="8128922" imgH="858161" progId="Word.Document.12">
                  <p:embed/>
                </p:oleObj>
              </mc:Choice>
              <mc:Fallback>
                <p:oleObj name="文档" r:id="rId17" imgW="8128922" imgH="8581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78582" y="5985403"/>
                        <a:ext cx="8129588" cy="855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返回">
            <a:hlinkClick r:id="rId19" action="ppaction://hlinksldjump"/>
            <a:extLst>
              <a:ext uri="{FF2B5EF4-FFF2-40B4-BE49-F238E27FC236}">
                <a16:creationId xmlns="" xmlns:a16="http://schemas.microsoft.com/office/drawing/2014/main" id="{7DF0F6FD-6596-D84C-87E3-557138758E03}"/>
              </a:ext>
            </a:extLst>
          </p:cNvPr>
          <p:cNvSpPr/>
          <p:nvPr/>
        </p:nvSpPr>
        <p:spPr>
          <a:xfrm>
            <a:off x="11181294" y="6381096"/>
            <a:ext cx="846000" cy="345600"/>
          </a:xfrm>
          <a:prstGeom prst="round2Diag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 dirty="0">
                <a:solidFill>
                  <a:schemeClr val="tx1"/>
                </a:solidFill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61243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0" y="198963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0" y="204801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0" y="210638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0" y="216476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222313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0" y="228151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0" y="233989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0" y="239826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0" y="245664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0" y="251501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0" y="257339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0" y="269014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0" y="280689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0" y="286527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0" y="298202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0" y="309877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0" y="315715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0" y="327390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0" y="339065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0" y="350741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0" y="3565777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0" y="263177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0" y="274852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0" y="292365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0" y="304040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0" y="321553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0" y="333228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0" y="344903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任意多边形 40"/>
          <p:cNvSpPr/>
          <p:nvPr/>
        </p:nvSpPr>
        <p:spPr>
          <a:xfrm flipH="1" flipV="1">
            <a:off x="1105595" y="1989634"/>
            <a:ext cx="11084818" cy="1584176"/>
          </a:xfrm>
          <a:custGeom>
            <a:avLst/>
            <a:gdLst>
              <a:gd name="connsiteX0" fmla="*/ 7808636 w 8543479"/>
              <a:gd name="connsiteY0" fmla="*/ 1584176 h 1584176"/>
              <a:gd name="connsiteX1" fmla="*/ 0 w 8543479"/>
              <a:gd name="connsiteY1" fmla="*/ 1562078 h 1584176"/>
              <a:gd name="connsiteX2" fmla="*/ 0 w 8543479"/>
              <a:gd name="connsiteY2" fmla="*/ 0 h 1584176"/>
              <a:gd name="connsiteX3" fmla="*/ 8543479 w 8543479"/>
              <a:gd name="connsiteY3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3479" h="1584176">
                <a:moveTo>
                  <a:pt x="7808636" y="1584176"/>
                </a:moveTo>
                <a:lnTo>
                  <a:pt x="0" y="1562078"/>
                </a:lnTo>
                <a:lnTo>
                  <a:pt x="0" y="0"/>
                </a:lnTo>
                <a:lnTo>
                  <a:pt x="8543479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71008" y="2375075"/>
            <a:ext cx="92483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4800" b="1" kern="10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随堂演练　知识落实</a:t>
            </a:r>
            <a:endParaRPr lang="en-US" altLang="zh-CN" sz="4800" b="1" kern="10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19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82157" y="400687"/>
            <a:ext cx="11392669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反应的产物中除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外，还有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CHCl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CCl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。下列关于生成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的过程中，可能出现的是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A.2Cl·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spc="-7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―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2HCl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B.·CH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spc="-7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―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C.·CH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en-US" altLang="zh-CN" sz="2800" kern="100" spc="-7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―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HCl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253593" y="239001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277909"/>
              </p:ext>
            </p:extLst>
          </p:nvPr>
        </p:nvGraphicFramePr>
        <p:xfrm>
          <a:off x="2771607" y="3547683"/>
          <a:ext cx="1547813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6" name="文档" r:id="rId8" imgW="1548334" imgH="854561" progId="Word.Document.12">
                  <p:embed/>
                </p:oleObj>
              </mc:Choice>
              <mc:Fallback>
                <p:oleObj name="文档" r:id="rId8" imgW="1548334" imgH="8545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71607" y="3547683"/>
                        <a:ext cx="1547813" cy="85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382157" y="4562065"/>
            <a:ext cx="11392669" cy="13339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Cl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的反应为自由基型链反应，在生成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Cl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的过程中，应先生成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·CH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Cl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自由基，然后再和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Cl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反应生成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Cl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Cl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·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33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82156" y="403245"/>
            <a:ext cx="11392669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COOH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在水溶液中存在下列平衡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endParaRPr lang="en-US" altLang="zh-CN" sz="25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乙醇发生酯化反应时，不可能生成的是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2157" y="4077866"/>
            <a:ext cx="11392669" cy="249296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spc="-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乙酸和乙醇酯化反应的机理为羧酸脱羟基，醇脱去氢原子，据信息</a:t>
            </a:r>
            <a:r>
              <a:rPr lang="zh-CN" altLang="zh-CN" sz="2800" kern="1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800" kern="100" spc="-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endParaRPr lang="en-US" altLang="zh-CN" sz="2800" kern="100" spc="-1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baseline="300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18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可以存在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于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中，不可能存在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于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项不可能。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336" y="102618"/>
            <a:ext cx="1924214" cy="90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397" y="121006"/>
            <a:ext cx="2048637" cy="87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73" y="1324637"/>
            <a:ext cx="1815935" cy="90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190410"/>
              </p:ext>
            </p:extLst>
          </p:nvPr>
        </p:nvGraphicFramePr>
        <p:xfrm>
          <a:off x="9192048" y="558783"/>
          <a:ext cx="11096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5" name="文档" r:id="rId7" imgW="1109244" imgH="719706" progId="Word.Document.12">
                  <p:embed/>
                </p:oleObj>
              </mc:Choice>
              <mc:Fallback>
                <p:oleObj name="文档" r:id="rId7" imgW="1109244" imgH="7197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92048" y="558783"/>
                        <a:ext cx="1109663" cy="719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22" y="2394787"/>
            <a:ext cx="2463734" cy="101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201" y="2408400"/>
            <a:ext cx="2742777" cy="99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82156" y="2763138"/>
            <a:ext cx="97454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  				B.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	D.H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baseline="30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825" y="4799427"/>
            <a:ext cx="2289116" cy="97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172" y="4812508"/>
            <a:ext cx="2622674" cy="95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5096059" y="278393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5" name="矩形 4"/>
          <p:cNvSpPr/>
          <p:nvPr/>
        </p:nvSpPr>
        <p:spPr>
          <a:xfrm>
            <a:off x="11747019" y="503579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773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82157" y="507102"/>
            <a:ext cx="11392669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乙酸和乙醇在浓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存在的条件下加热发生酯化反应，现有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</a:t>
            </a:r>
            <a:r>
              <a:rPr lang="en-US" altLang="zh-CN" sz="2800" kern="100" baseline="30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OH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两种有机物，在一定条件下反应生成酯，则生成酯的相对分子质量为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A.88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	B.90 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C.92  			D.86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82157" y="4077866"/>
            <a:ext cx="11392669" cy="13339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酯化反应原理是酸脱羟基，醇脱羟基上的氢原子。所以合成的酯为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COOCH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，不含有</a:t>
            </a:r>
            <a:r>
              <a:rPr lang="en-US" altLang="zh-CN" sz="2800" kern="100" baseline="30000" dirty="0">
                <a:latin typeface="Times New Roman" panose="02020603050405020304" pitchFamily="18" charset="0"/>
                <a:cs typeface="Courier New" panose="02070309020205020404" pitchFamily="49" charset="0"/>
              </a:rPr>
              <a:t>18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，则其相对分子质量为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88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262558" y="254776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403907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82157" y="303251"/>
            <a:ext cx="11392669" cy="13415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已知有机物分子中的同一碳原子上连接两个羟基是不稳定的，会自动脱水：</a:t>
            </a:r>
            <a:r>
              <a:rPr lang="zh-CN" altLang="zh-CN" sz="2800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02" y="1753818"/>
            <a:ext cx="1246716" cy="124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1" y="1706564"/>
            <a:ext cx="1147720" cy="69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192349"/>
              </p:ext>
            </p:extLst>
          </p:nvPr>
        </p:nvGraphicFramePr>
        <p:xfrm>
          <a:off x="1822997" y="1721392"/>
          <a:ext cx="2157413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8" name="文档" r:id="rId10" imgW="2157662" imgH="935690" progId="Word.Document.12">
                  <p:embed/>
                </p:oleObj>
              </mc:Choice>
              <mc:Fallback>
                <p:oleObj name="文档" r:id="rId10" imgW="2157662" imgH="9356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22997" y="1721392"/>
                        <a:ext cx="2157413" cy="935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382157" y="2983143"/>
            <a:ext cx="11392669" cy="6952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有人提出了醇氧化的两种可能过程：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154" y="3779968"/>
            <a:ext cx="1540608" cy="160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776" y="3771003"/>
            <a:ext cx="1268373" cy="91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482783"/>
              </p:ext>
            </p:extLst>
          </p:nvPr>
        </p:nvGraphicFramePr>
        <p:xfrm>
          <a:off x="4177114" y="4020214"/>
          <a:ext cx="2157413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9" name="文档" r:id="rId15" imgW="2157662" imgH="936411" progId="Word.Document.12">
                  <p:embed/>
                </p:oleObj>
              </mc:Choice>
              <mc:Fallback>
                <p:oleObj name="文档" r:id="rId15" imgW="2157662" imgH="9364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177114" y="4020214"/>
                        <a:ext cx="2157413" cy="935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382156" y="4055978"/>
            <a:ext cx="11473690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去氢氧化：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，失去的氢原子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再和氧原子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结合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水分子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43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2157" y="444600"/>
            <a:ext cx="11392669" cy="609087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加氧氧化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反应过程为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先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430780" algn="l"/>
              </a:tabLst>
            </a:pPr>
            <a:endParaRPr lang="en-US" altLang="zh-CN" sz="25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氧后脱水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要证明这两种过程哪一种是正确的，我们仍然准备用同位素示踪法。用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和铜催化剂在一定的温度下氧化乙醇。下列有关说法正确的是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填字母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只存在于产物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分子中，则说明乙醇的氧化是按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过程进行的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若在产物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分子中含有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，则说明乙醇的氧化是按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过程进行的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若在产物乙醛分子中含有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，则说明乙醇的氧化是按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过程进行的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若乙醇的氧化按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过程进行，则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只能存在于产物乙醛分子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566814" y="89910"/>
            <a:ext cx="6329638" cy="1540608"/>
            <a:chOff x="1969735" y="1220807"/>
            <a:chExt cx="6329638" cy="1540608"/>
          </a:xfrm>
        </p:grpSpPr>
        <p:pic>
          <p:nvPicPr>
            <p:cNvPr id="43010" name="Picture 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9735" y="1220807"/>
              <a:ext cx="1639602" cy="1540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1" name="Picture 3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2009" y="1723231"/>
              <a:ext cx="1082758" cy="569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2" name="Picture 4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1000" y="1266386"/>
              <a:ext cx="1268373" cy="918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1" name="对象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4186100"/>
                </p:ext>
              </p:extLst>
            </p:nvPr>
          </p:nvGraphicFramePr>
          <p:xfrm>
            <a:off x="3696070" y="1523592"/>
            <a:ext cx="2157413" cy="935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55" name="文档" r:id="rId11" imgW="2157662" imgH="936411" progId="Word.Document.12">
                    <p:embed/>
                  </p:oleObj>
                </mc:Choice>
                <mc:Fallback>
                  <p:oleObj name="文档" r:id="rId11" imgW="2157662" imgH="936411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696070" y="1523592"/>
                          <a:ext cx="2157413" cy="9350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对象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817716"/>
                </p:ext>
              </p:extLst>
            </p:nvPr>
          </p:nvGraphicFramePr>
          <p:xfrm>
            <a:off x="5708271" y="1523592"/>
            <a:ext cx="2157413" cy="935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56" name="文档" r:id="rId14" imgW="2157662" imgH="939656" progId="Word.Document.12">
                    <p:embed/>
                  </p:oleObj>
                </mc:Choice>
                <mc:Fallback>
                  <p:oleObj name="文档" r:id="rId14" imgW="2157662" imgH="939656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708271" y="1523592"/>
                          <a:ext cx="2157413" cy="9350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矩形 4"/>
          <p:cNvSpPr/>
          <p:nvPr/>
        </p:nvSpPr>
        <p:spPr>
          <a:xfrm>
            <a:off x="622598" y="3490037"/>
            <a:ext cx="683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AC</a:t>
            </a:r>
            <a:endParaRPr lang="zh-CN" altLang="en-US" dirty="0"/>
          </a:p>
        </p:txBody>
      </p:sp>
      <p:sp>
        <p:nvSpPr>
          <p:cNvPr id="24" name="返回">
            <a:hlinkClick r:id="rId16" action="ppaction://hlinksldjump"/>
            <a:extLst>
              <a:ext uri="{FF2B5EF4-FFF2-40B4-BE49-F238E27FC236}">
                <a16:creationId xmlns="" xmlns:a16="http://schemas.microsoft.com/office/drawing/2014/main" id="{7DF0F6FD-6596-D84C-87E3-557138758E03}"/>
              </a:ext>
            </a:extLst>
          </p:cNvPr>
          <p:cNvSpPr/>
          <p:nvPr/>
        </p:nvSpPr>
        <p:spPr>
          <a:xfrm>
            <a:off x="11181294" y="6381096"/>
            <a:ext cx="846000" cy="345600"/>
          </a:xfrm>
          <a:prstGeom prst="round2Diag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 dirty="0">
                <a:solidFill>
                  <a:schemeClr val="tx1"/>
                </a:solidFill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05542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45936" y="1686501"/>
            <a:ext cx="10233846" cy="324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知道有机化学方程式与反应机理的关系，了解研究有机反应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机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理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的基本方法，形成有机化学研究的思维模型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了解甲烷卤代反应、酯化反应、酯水解反应及烯烃加成反应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机理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，能根据有机物的结构特点推理有机反应的机理，培养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证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据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推理和模型认知能力。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1127448" y="509404"/>
            <a:ext cx="3023542" cy="4001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zh-CN" sz="2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核心素养发展目标</a:t>
            </a:r>
            <a:endParaRPr lang="zh-CN" altLang="en-US" sz="2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xmlns="" id="{23CDD015-0D94-184A-9537-41956AF21B57}"/>
              </a:ext>
            </a:extLst>
          </p:cNvPr>
          <p:cNvCxnSpPr/>
          <p:nvPr/>
        </p:nvCxnSpPr>
        <p:spPr>
          <a:xfrm flipV="1">
            <a:off x="0" y="698572"/>
            <a:ext cx="939181" cy="101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95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198963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0" y="204801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0" y="210638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0" y="216476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0" y="222313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0" y="228151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0" y="233989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0" y="239826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0" y="245664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0" y="251501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257339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0" y="269014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0" y="280689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0" y="286527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0" y="298202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0" y="309877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0" y="315715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0" y="327390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0" y="339065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0" y="350741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0" y="3565777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0" y="263177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0" y="274852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0" y="292365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0" y="304040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0" y="321553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0" y="333228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0" y="344903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任意多边形 4"/>
          <p:cNvSpPr/>
          <p:nvPr/>
        </p:nvSpPr>
        <p:spPr>
          <a:xfrm flipH="1" flipV="1">
            <a:off x="1105595" y="1989634"/>
            <a:ext cx="11084818" cy="1584176"/>
          </a:xfrm>
          <a:custGeom>
            <a:avLst/>
            <a:gdLst>
              <a:gd name="connsiteX0" fmla="*/ 7808636 w 8543479"/>
              <a:gd name="connsiteY0" fmla="*/ 1584176 h 1584176"/>
              <a:gd name="connsiteX1" fmla="*/ 0 w 8543479"/>
              <a:gd name="connsiteY1" fmla="*/ 1562078 h 1584176"/>
              <a:gd name="connsiteX2" fmla="*/ 0 w 8543479"/>
              <a:gd name="connsiteY2" fmla="*/ 0 h 1584176"/>
              <a:gd name="connsiteX3" fmla="*/ 8543479 w 8543479"/>
              <a:gd name="connsiteY3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3479" h="1584176">
                <a:moveTo>
                  <a:pt x="7808636" y="1584176"/>
                </a:moveTo>
                <a:lnTo>
                  <a:pt x="0" y="1562078"/>
                </a:lnTo>
                <a:lnTo>
                  <a:pt x="0" y="0"/>
                </a:lnTo>
                <a:lnTo>
                  <a:pt x="8543479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319418" y="2375075"/>
            <a:ext cx="92483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 时 对 点 练</a:t>
            </a:r>
            <a:endParaRPr lang="en-US" altLang="zh-CN" sz="4800" b="1" kern="1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87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619006"/>
            <a:ext cx="1141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反应的机理是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spc="-7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―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HCl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spc="-7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―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可以得到纯净的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产物中最多的是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HCl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该反应需一直光照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产物中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CHCl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CCl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物质的量相等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24555" y="126679"/>
            <a:ext cx="2130409" cy="500093"/>
            <a:chOff x="524555" y="207870"/>
            <a:chExt cx="2130409" cy="500093"/>
          </a:xfrm>
        </p:grpSpPr>
        <p:grpSp>
          <p:nvGrpSpPr>
            <p:cNvPr id="36" name="组合 35"/>
            <p:cNvGrpSpPr/>
            <p:nvPr/>
          </p:nvGrpSpPr>
          <p:grpSpPr>
            <a:xfrm>
              <a:off x="524555" y="207870"/>
              <a:ext cx="2114267" cy="486905"/>
              <a:chOff x="524555" y="207870"/>
              <a:chExt cx="2114267" cy="486905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524555" y="207870"/>
                <a:ext cx="244577" cy="486905"/>
                <a:chOff x="5314664" y="989457"/>
                <a:chExt cx="511631" cy="937112"/>
              </a:xfrm>
            </p:grpSpPr>
            <p:sp>
              <p:nvSpPr>
                <p:cNvPr id="40" name="矩形 1"/>
                <p:cNvSpPr/>
                <p:nvPr/>
              </p:nvSpPr>
              <p:spPr>
                <a:xfrm>
                  <a:off x="5314664" y="1008035"/>
                  <a:ext cx="422523" cy="918534"/>
                </a:xfrm>
                <a:custGeom>
                  <a:avLst/>
                  <a:gdLst>
                    <a:gd name="connsiteX0" fmla="*/ 0 w 432048"/>
                    <a:gd name="connsiteY0" fmla="*/ 0 h 864096"/>
                    <a:gd name="connsiteX1" fmla="*/ 432048 w 432048"/>
                    <a:gd name="connsiteY1" fmla="*/ 0 h 864096"/>
                    <a:gd name="connsiteX2" fmla="*/ 432048 w 432048"/>
                    <a:gd name="connsiteY2" fmla="*/ 864096 h 864096"/>
                    <a:gd name="connsiteX3" fmla="*/ 0 w 432048"/>
                    <a:gd name="connsiteY3" fmla="*/ 864096 h 864096"/>
                    <a:gd name="connsiteX4" fmla="*/ 0 w 432048"/>
                    <a:gd name="connsiteY4" fmla="*/ 0 h 86409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9525 w 441573"/>
                    <a:gd name="connsiteY3" fmla="*/ 92124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225575 w 441573"/>
                    <a:gd name="connsiteY1" fmla="*/ 22795 h 921246"/>
                    <a:gd name="connsiteX2" fmla="*/ 441573 w 441573"/>
                    <a:gd name="connsiteY2" fmla="*/ 57150 h 921246"/>
                    <a:gd name="connsiteX3" fmla="*/ 441573 w 441573"/>
                    <a:gd name="connsiteY3" fmla="*/ 921246 h 921246"/>
                    <a:gd name="connsiteX4" fmla="*/ 19050 w 441573"/>
                    <a:gd name="connsiteY4" fmla="*/ 864096 h 921246"/>
                    <a:gd name="connsiteX5" fmla="*/ 0 w 441573"/>
                    <a:gd name="connsiteY5" fmla="*/ 0 h 921246"/>
                    <a:gd name="connsiteX0" fmla="*/ 0 w 441573"/>
                    <a:gd name="connsiteY0" fmla="*/ 5780 h 927026"/>
                    <a:gd name="connsiteX1" fmla="*/ 235100 w 441573"/>
                    <a:gd name="connsiteY1" fmla="*/ 0 h 927026"/>
                    <a:gd name="connsiteX2" fmla="*/ 441573 w 441573"/>
                    <a:gd name="connsiteY2" fmla="*/ 62930 h 927026"/>
                    <a:gd name="connsiteX3" fmla="*/ 441573 w 441573"/>
                    <a:gd name="connsiteY3" fmla="*/ 927026 h 927026"/>
                    <a:gd name="connsiteX4" fmla="*/ 19050 w 441573"/>
                    <a:gd name="connsiteY4" fmla="*/ 869876 h 927026"/>
                    <a:gd name="connsiteX5" fmla="*/ 0 w 441573"/>
                    <a:gd name="connsiteY5" fmla="*/ 5780 h 927026"/>
                    <a:gd name="connsiteX0" fmla="*/ 0 w 432048"/>
                    <a:gd name="connsiteY0" fmla="*/ 91505 h 927026"/>
                    <a:gd name="connsiteX1" fmla="*/ 225575 w 432048"/>
                    <a:gd name="connsiteY1" fmla="*/ 0 h 927026"/>
                    <a:gd name="connsiteX2" fmla="*/ 432048 w 432048"/>
                    <a:gd name="connsiteY2" fmla="*/ 62930 h 927026"/>
                    <a:gd name="connsiteX3" fmla="*/ 432048 w 432048"/>
                    <a:gd name="connsiteY3" fmla="*/ 927026 h 927026"/>
                    <a:gd name="connsiteX4" fmla="*/ 9525 w 432048"/>
                    <a:gd name="connsiteY4" fmla="*/ 869876 h 927026"/>
                    <a:gd name="connsiteX5" fmla="*/ 0 w 432048"/>
                    <a:gd name="connsiteY5" fmla="*/ 91505 h 927026"/>
                    <a:gd name="connsiteX0" fmla="*/ 0 w 432048"/>
                    <a:gd name="connsiteY0" fmla="*/ 91505 h 955601"/>
                    <a:gd name="connsiteX1" fmla="*/ 225575 w 432048"/>
                    <a:gd name="connsiteY1" fmla="*/ 0 h 955601"/>
                    <a:gd name="connsiteX2" fmla="*/ 432048 w 432048"/>
                    <a:gd name="connsiteY2" fmla="*/ 62930 h 955601"/>
                    <a:gd name="connsiteX3" fmla="*/ 432048 w 432048"/>
                    <a:gd name="connsiteY3" fmla="*/ 927026 h 955601"/>
                    <a:gd name="connsiteX4" fmla="*/ 28575 w 432048"/>
                    <a:gd name="connsiteY4" fmla="*/ 955601 h 955601"/>
                    <a:gd name="connsiteX5" fmla="*/ 0 w 432048"/>
                    <a:gd name="connsiteY5" fmla="*/ 91505 h 955601"/>
                    <a:gd name="connsiteX0" fmla="*/ 0 w 432048"/>
                    <a:gd name="connsiteY0" fmla="*/ 91505 h 955601"/>
                    <a:gd name="connsiteX1" fmla="*/ 225575 w 432048"/>
                    <a:gd name="connsiteY1" fmla="*/ 0 h 955601"/>
                    <a:gd name="connsiteX2" fmla="*/ 432048 w 432048"/>
                    <a:gd name="connsiteY2" fmla="*/ 62930 h 955601"/>
                    <a:gd name="connsiteX3" fmla="*/ 432048 w 432048"/>
                    <a:gd name="connsiteY3" fmla="*/ 927026 h 955601"/>
                    <a:gd name="connsiteX4" fmla="*/ 28575 w 432048"/>
                    <a:gd name="connsiteY4" fmla="*/ 955601 h 955601"/>
                    <a:gd name="connsiteX5" fmla="*/ 0 w 432048"/>
                    <a:gd name="connsiteY5" fmla="*/ 91505 h 955601"/>
                    <a:gd name="connsiteX0" fmla="*/ 0 w 432048"/>
                    <a:gd name="connsiteY0" fmla="*/ 148655 h 955601"/>
                    <a:gd name="connsiteX1" fmla="*/ 225575 w 432048"/>
                    <a:gd name="connsiteY1" fmla="*/ 0 h 955601"/>
                    <a:gd name="connsiteX2" fmla="*/ 432048 w 432048"/>
                    <a:gd name="connsiteY2" fmla="*/ 62930 h 955601"/>
                    <a:gd name="connsiteX3" fmla="*/ 432048 w 432048"/>
                    <a:gd name="connsiteY3" fmla="*/ 927026 h 955601"/>
                    <a:gd name="connsiteX4" fmla="*/ 28575 w 432048"/>
                    <a:gd name="connsiteY4" fmla="*/ 955601 h 955601"/>
                    <a:gd name="connsiteX5" fmla="*/ 0 w 432048"/>
                    <a:gd name="connsiteY5" fmla="*/ 148655 h 955601"/>
                    <a:gd name="connsiteX0" fmla="*/ 0 w 432048"/>
                    <a:gd name="connsiteY0" fmla="*/ 101030 h 907976"/>
                    <a:gd name="connsiteX1" fmla="*/ 254150 w 432048"/>
                    <a:gd name="connsiteY1" fmla="*/ 0 h 907976"/>
                    <a:gd name="connsiteX2" fmla="*/ 432048 w 432048"/>
                    <a:gd name="connsiteY2" fmla="*/ 15305 h 907976"/>
                    <a:gd name="connsiteX3" fmla="*/ 432048 w 432048"/>
                    <a:gd name="connsiteY3" fmla="*/ 879401 h 907976"/>
                    <a:gd name="connsiteX4" fmla="*/ 28575 w 432048"/>
                    <a:gd name="connsiteY4" fmla="*/ 907976 h 907976"/>
                    <a:gd name="connsiteX5" fmla="*/ 0 w 432048"/>
                    <a:gd name="connsiteY5" fmla="*/ 101030 h 907976"/>
                    <a:gd name="connsiteX0" fmla="*/ 0 w 422523"/>
                    <a:gd name="connsiteY0" fmla="*/ 101030 h 907976"/>
                    <a:gd name="connsiteX1" fmla="*/ 244625 w 422523"/>
                    <a:gd name="connsiteY1" fmla="*/ 0 h 907976"/>
                    <a:gd name="connsiteX2" fmla="*/ 422523 w 422523"/>
                    <a:gd name="connsiteY2" fmla="*/ 15305 h 907976"/>
                    <a:gd name="connsiteX3" fmla="*/ 422523 w 422523"/>
                    <a:gd name="connsiteY3" fmla="*/ 879401 h 907976"/>
                    <a:gd name="connsiteX4" fmla="*/ 19050 w 422523"/>
                    <a:gd name="connsiteY4" fmla="*/ 907976 h 907976"/>
                    <a:gd name="connsiteX5" fmla="*/ 0 w 422523"/>
                    <a:gd name="connsiteY5" fmla="*/ 101030 h 907976"/>
                    <a:gd name="connsiteX0" fmla="*/ 0 w 422523"/>
                    <a:gd name="connsiteY0" fmla="*/ 101030 h 955601"/>
                    <a:gd name="connsiteX1" fmla="*/ 244625 w 422523"/>
                    <a:gd name="connsiteY1" fmla="*/ 0 h 955601"/>
                    <a:gd name="connsiteX2" fmla="*/ 422523 w 422523"/>
                    <a:gd name="connsiteY2" fmla="*/ 15305 h 955601"/>
                    <a:gd name="connsiteX3" fmla="*/ 422523 w 422523"/>
                    <a:gd name="connsiteY3" fmla="*/ 879401 h 955601"/>
                    <a:gd name="connsiteX4" fmla="*/ 19050 w 422523"/>
                    <a:gd name="connsiteY4" fmla="*/ 955601 h 955601"/>
                    <a:gd name="connsiteX5" fmla="*/ 0 w 422523"/>
                    <a:gd name="connsiteY5" fmla="*/ 101030 h 955601"/>
                    <a:gd name="connsiteX0" fmla="*/ 0 w 422523"/>
                    <a:gd name="connsiteY0" fmla="*/ 101030 h 955601"/>
                    <a:gd name="connsiteX1" fmla="*/ 244625 w 422523"/>
                    <a:gd name="connsiteY1" fmla="*/ 0 h 955601"/>
                    <a:gd name="connsiteX2" fmla="*/ 422523 w 422523"/>
                    <a:gd name="connsiteY2" fmla="*/ 101030 h 955601"/>
                    <a:gd name="connsiteX3" fmla="*/ 422523 w 422523"/>
                    <a:gd name="connsiteY3" fmla="*/ 879401 h 955601"/>
                    <a:gd name="connsiteX4" fmla="*/ 19050 w 422523"/>
                    <a:gd name="connsiteY4" fmla="*/ 955601 h 955601"/>
                    <a:gd name="connsiteX5" fmla="*/ 0 w 422523"/>
                    <a:gd name="connsiteY5" fmla="*/ 101030 h 955601"/>
                    <a:gd name="connsiteX0" fmla="*/ 0 w 422523"/>
                    <a:gd name="connsiteY0" fmla="*/ 110555 h 965126"/>
                    <a:gd name="connsiteX1" fmla="*/ 263675 w 422523"/>
                    <a:gd name="connsiteY1" fmla="*/ 0 h 965126"/>
                    <a:gd name="connsiteX2" fmla="*/ 422523 w 422523"/>
                    <a:gd name="connsiteY2" fmla="*/ 110555 h 965126"/>
                    <a:gd name="connsiteX3" fmla="*/ 422523 w 422523"/>
                    <a:gd name="connsiteY3" fmla="*/ 888926 h 965126"/>
                    <a:gd name="connsiteX4" fmla="*/ 19050 w 422523"/>
                    <a:gd name="connsiteY4" fmla="*/ 965126 h 965126"/>
                    <a:gd name="connsiteX5" fmla="*/ 0 w 422523"/>
                    <a:gd name="connsiteY5" fmla="*/ 110555 h 965126"/>
                    <a:gd name="connsiteX0" fmla="*/ 0 w 422523"/>
                    <a:gd name="connsiteY0" fmla="*/ 110555 h 923837"/>
                    <a:gd name="connsiteX1" fmla="*/ 263675 w 422523"/>
                    <a:gd name="connsiteY1" fmla="*/ 0 h 923837"/>
                    <a:gd name="connsiteX2" fmla="*/ 422523 w 422523"/>
                    <a:gd name="connsiteY2" fmla="*/ 110555 h 923837"/>
                    <a:gd name="connsiteX3" fmla="*/ 422523 w 422523"/>
                    <a:gd name="connsiteY3" fmla="*/ 888926 h 923837"/>
                    <a:gd name="connsiteX4" fmla="*/ 24822 w 422523"/>
                    <a:gd name="connsiteY4" fmla="*/ 923837 h 923837"/>
                    <a:gd name="connsiteX5" fmla="*/ 0 w 422523"/>
                    <a:gd name="connsiteY5" fmla="*/ 110555 h 923837"/>
                    <a:gd name="connsiteX0" fmla="*/ 0 w 422523"/>
                    <a:gd name="connsiteY0" fmla="*/ 110555 h 923837"/>
                    <a:gd name="connsiteX1" fmla="*/ 263675 w 422523"/>
                    <a:gd name="connsiteY1" fmla="*/ 0 h 923837"/>
                    <a:gd name="connsiteX2" fmla="*/ 422523 w 422523"/>
                    <a:gd name="connsiteY2" fmla="*/ 110555 h 923837"/>
                    <a:gd name="connsiteX3" fmla="*/ 422523 w 422523"/>
                    <a:gd name="connsiteY3" fmla="*/ 888926 h 923837"/>
                    <a:gd name="connsiteX4" fmla="*/ 24822 w 422523"/>
                    <a:gd name="connsiteY4" fmla="*/ 923837 h 923837"/>
                    <a:gd name="connsiteX5" fmla="*/ 0 w 422523"/>
                    <a:gd name="connsiteY5" fmla="*/ 110555 h 923837"/>
                    <a:gd name="connsiteX0" fmla="*/ 0 w 422523"/>
                    <a:gd name="connsiteY0" fmla="*/ 110555 h 923837"/>
                    <a:gd name="connsiteX1" fmla="*/ 263675 w 422523"/>
                    <a:gd name="connsiteY1" fmla="*/ 0 h 923837"/>
                    <a:gd name="connsiteX2" fmla="*/ 422523 w 422523"/>
                    <a:gd name="connsiteY2" fmla="*/ 110555 h 923837"/>
                    <a:gd name="connsiteX3" fmla="*/ 422523 w 422523"/>
                    <a:gd name="connsiteY3" fmla="*/ 888926 h 923837"/>
                    <a:gd name="connsiteX4" fmla="*/ 24822 w 422523"/>
                    <a:gd name="connsiteY4" fmla="*/ 923837 h 923837"/>
                    <a:gd name="connsiteX5" fmla="*/ 0 w 422523"/>
                    <a:gd name="connsiteY5" fmla="*/ 110555 h 923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2523" h="923837">
                      <a:moveTo>
                        <a:pt x="0" y="110555"/>
                      </a:moveTo>
                      <a:lnTo>
                        <a:pt x="263675" y="0"/>
                      </a:lnTo>
                      <a:lnTo>
                        <a:pt x="422523" y="110555"/>
                      </a:lnTo>
                      <a:lnTo>
                        <a:pt x="422523" y="888926"/>
                      </a:lnTo>
                      <a:cubicBezTo>
                        <a:pt x="281682" y="869876"/>
                        <a:pt x="226278" y="879397"/>
                        <a:pt x="24822" y="923837"/>
                      </a:cubicBezTo>
                      <a:lnTo>
                        <a:pt x="0" y="110555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矩形 1"/>
                <p:cNvSpPr/>
                <p:nvPr/>
              </p:nvSpPr>
              <p:spPr>
                <a:xfrm>
                  <a:off x="5384721" y="989457"/>
                  <a:ext cx="441574" cy="928174"/>
                </a:xfrm>
                <a:custGeom>
                  <a:avLst/>
                  <a:gdLst>
                    <a:gd name="connsiteX0" fmla="*/ 0 w 432048"/>
                    <a:gd name="connsiteY0" fmla="*/ 0 h 864096"/>
                    <a:gd name="connsiteX1" fmla="*/ 432048 w 432048"/>
                    <a:gd name="connsiteY1" fmla="*/ 0 h 864096"/>
                    <a:gd name="connsiteX2" fmla="*/ 432048 w 432048"/>
                    <a:gd name="connsiteY2" fmla="*/ 864096 h 864096"/>
                    <a:gd name="connsiteX3" fmla="*/ 0 w 432048"/>
                    <a:gd name="connsiteY3" fmla="*/ 864096 h 864096"/>
                    <a:gd name="connsiteX4" fmla="*/ 0 w 432048"/>
                    <a:gd name="connsiteY4" fmla="*/ 0 h 86409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9525 w 441573"/>
                    <a:gd name="connsiteY3" fmla="*/ 92124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225575 w 441573"/>
                    <a:gd name="connsiteY1" fmla="*/ 22795 h 921246"/>
                    <a:gd name="connsiteX2" fmla="*/ 441573 w 441573"/>
                    <a:gd name="connsiteY2" fmla="*/ 57150 h 921246"/>
                    <a:gd name="connsiteX3" fmla="*/ 441573 w 441573"/>
                    <a:gd name="connsiteY3" fmla="*/ 921246 h 921246"/>
                    <a:gd name="connsiteX4" fmla="*/ 19050 w 441573"/>
                    <a:gd name="connsiteY4" fmla="*/ 864096 h 921246"/>
                    <a:gd name="connsiteX5" fmla="*/ 0 w 441573"/>
                    <a:gd name="connsiteY5" fmla="*/ 0 h 921246"/>
                    <a:gd name="connsiteX0" fmla="*/ 0 w 441573"/>
                    <a:gd name="connsiteY0" fmla="*/ 5780 h 927026"/>
                    <a:gd name="connsiteX1" fmla="*/ 235100 w 441573"/>
                    <a:gd name="connsiteY1" fmla="*/ 0 h 927026"/>
                    <a:gd name="connsiteX2" fmla="*/ 441573 w 441573"/>
                    <a:gd name="connsiteY2" fmla="*/ 62930 h 927026"/>
                    <a:gd name="connsiteX3" fmla="*/ 441573 w 441573"/>
                    <a:gd name="connsiteY3" fmla="*/ 927026 h 927026"/>
                    <a:gd name="connsiteX4" fmla="*/ 19050 w 441573"/>
                    <a:gd name="connsiteY4" fmla="*/ 869876 h 927026"/>
                    <a:gd name="connsiteX5" fmla="*/ 0 w 441573"/>
                    <a:gd name="connsiteY5" fmla="*/ 5780 h 92702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591 h 921837"/>
                    <a:gd name="connsiteX1" fmla="*/ 441573 w 441573"/>
                    <a:gd name="connsiteY1" fmla="*/ 57741 h 921837"/>
                    <a:gd name="connsiteX2" fmla="*/ 441573 w 441573"/>
                    <a:gd name="connsiteY2" fmla="*/ 921837 h 921837"/>
                    <a:gd name="connsiteX3" fmla="*/ 19050 w 441573"/>
                    <a:gd name="connsiteY3" fmla="*/ 864687 h 921837"/>
                    <a:gd name="connsiteX4" fmla="*/ 0 w 441573"/>
                    <a:gd name="connsiteY4" fmla="*/ 591 h 921837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4774 h 926020"/>
                    <a:gd name="connsiteX1" fmla="*/ 441573 w 441573"/>
                    <a:gd name="connsiteY1" fmla="*/ 61924 h 926020"/>
                    <a:gd name="connsiteX2" fmla="*/ 441573 w 441573"/>
                    <a:gd name="connsiteY2" fmla="*/ 926020 h 926020"/>
                    <a:gd name="connsiteX3" fmla="*/ 19050 w 441573"/>
                    <a:gd name="connsiteY3" fmla="*/ 868870 h 926020"/>
                    <a:gd name="connsiteX4" fmla="*/ 0 w 441573"/>
                    <a:gd name="connsiteY4" fmla="*/ 4774 h 926020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9218 h 930464"/>
                    <a:gd name="connsiteX1" fmla="*/ 441573 w 441573"/>
                    <a:gd name="connsiteY1" fmla="*/ 66368 h 930464"/>
                    <a:gd name="connsiteX2" fmla="*/ 441573 w 441573"/>
                    <a:gd name="connsiteY2" fmla="*/ 930464 h 930464"/>
                    <a:gd name="connsiteX3" fmla="*/ 19050 w 441573"/>
                    <a:gd name="connsiteY3" fmla="*/ 873314 h 930464"/>
                    <a:gd name="connsiteX4" fmla="*/ 0 w 441573"/>
                    <a:gd name="connsiteY4" fmla="*/ 9218 h 930464"/>
                    <a:gd name="connsiteX0" fmla="*/ 0 w 441573"/>
                    <a:gd name="connsiteY0" fmla="*/ 3771 h 925017"/>
                    <a:gd name="connsiteX1" fmla="*/ 441573 w 441573"/>
                    <a:gd name="connsiteY1" fmla="*/ 60921 h 925017"/>
                    <a:gd name="connsiteX2" fmla="*/ 441573 w 441573"/>
                    <a:gd name="connsiteY2" fmla="*/ 925017 h 925017"/>
                    <a:gd name="connsiteX3" fmla="*/ 19050 w 441573"/>
                    <a:gd name="connsiteY3" fmla="*/ 867867 h 925017"/>
                    <a:gd name="connsiteX4" fmla="*/ 0 w 441573"/>
                    <a:gd name="connsiteY4" fmla="*/ 3771 h 925017"/>
                    <a:gd name="connsiteX0" fmla="*/ 0 w 441573"/>
                    <a:gd name="connsiteY0" fmla="*/ 6927 h 928173"/>
                    <a:gd name="connsiteX1" fmla="*/ 441573 w 441573"/>
                    <a:gd name="connsiteY1" fmla="*/ 64077 h 928173"/>
                    <a:gd name="connsiteX2" fmla="*/ 441573 w 441573"/>
                    <a:gd name="connsiteY2" fmla="*/ 928173 h 928173"/>
                    <a:gd name="connsiteX3" fmla="*/ 19050 w 441573"/>
                    <a:gd name="connsiteY3" fmla="*/ 871023 h 928173"/>
                    <a:gd name="connsiteX4" fmla="*/ 0 w 441573"/>
                    <a:gd name="connsiteY4" fmla="*/ 6927 h 928173"/>
                    <a:gd name="connsiteX0" fmla="*/ 0 w 441573"/>
                    <a:gd name="connsiteY0" fmla="*/ 6927 h 928173"/>
                    <a:gd name="connsiteX1" fmla="*/ 441573 w 441573"/>
                    <a:gd name="connsiteY1" fmla="*/ 64077 h 928173"/>
                    <a:gd name="connsiteX2" fmla="*/ 441573 w 441573"/>
                    <a:gd name="connsiteY2" fmla="*/ 928173 h 928173"/>
                    <a:gd name="connsiteX3" fmla="*/ 19050 w 441573"/>
                    <a:gd name="connsiteY3" fmla="*/ 871023 h 928173"/>
                    <a:gd name="connsiteX4" fmla="*/ 0 w 441573"/>
                    <a:gd name="connsiteY4" fmla="*/ 6927 h 928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1573" h="928173">
                      <a:moveTo>
                        <a:pt x="0" y="6927"/>
                      </a:moveTo>
                      <a:cubicBezTo>
                        <a:pt x="430039" y="-21391"/>
                        <a:pt x="294382" y="45027"/>
                        <a:pt x="441573" y="64077"/>
                      </a:cubicBezTo>
                      <a:lnTo>
                        <a:pt x="441573" y="928173"/>
                      </a:lnTo>
                      <a:cubicBezTo>
                        <a:pt x="300732" y="909123"/>
                        <a:pt x="376362" y="845555"/>
                        <a:pt x="19050" y="871023"/>
                      </a:cubicBezTo>
                      <a:lnTo>
                        <a:pt x="0" y="6927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9" name="矩形 38"/>
              <p:cNvSpPr/>
              <p:nvPr/>
            </p:nvSpPr>
            <p:spPr>
              <a:xfrm>
                <a:off x="785274" y="219164"/>
                <a:ext cx="1853548" cy="47096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790997" y="215520"/>
              <a:ext cx="1863967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基础对点练</a:t>
              </a:r>
              <a:endParaRPr lang="en-US" altLang="zh-CN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TextBox 9"/>
          <p:cNvSpPr txBox="1"/>
          <p:nvPr/>
        </p:nvSpPr>
        <p:spPr>
          <a:xfrm>
            <a:off x="224458" y="450991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350415"/>
              </p:ext>
            </p:extLst>
          </p:nvPr>
        </p:nvGraphicFramePr>
        <p:xfrm>
          <a:off x="1306900" y="1173140"/>
          <a:ext cx="1781175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9" name="文档" r:id="rId12" imgW="1781196" imgH="899633" progId="Word.Document.12">
                  <p:embed/>
                </p:oleObj>
              </mc:Choice>
              <mc:Fallback>
                <p:oleObj name="文档" r:id="rId12" imgW="1781196" imgH="8996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306900" y="1173140"/>
                        <a:ext cx="1781175" cy="900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220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32146" y="1195736"/>
            <a:ext cx="115261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由反应机理</a:t>
            </a:r>
            <a:r>
              <a:rPr lang="en-US" altLang="zh-CN" sz="28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知，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·</a:t>
            </a:r>
            <a:r>
              <a:rPr lang="en-US" altLang="zh-CN" sz="2800" kern="100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Cl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与烃中的氢原子结合生成</a:t>
            </a:r>
            <a:r>
              <a:rPr lang="en-US" altLang="zh-CN" sz="2800" kern="100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HCl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，故产物中有机物除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Cl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外还有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Cl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CHCl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CCl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，物质的量无法确定，最多的产物为</a:t>
            </a:r>
            <a:r>
              <a:rPr lang="en-US" altLang="zh-CN" sz="2800" kern="100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HCl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项错误，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项正确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反应机理</a:t>
            </a:r>
            <a:r>
              <a:rPr lang="en-US" altLang="zh-CN" sz="28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②③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知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Cl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2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Cl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HCl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·</a:t>
            </a:r>
            <a:r>
              <a:rPr lang="en-US" altLang="zh-CN" sz="2800" kern="100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Cl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起催化作用，故一旦光照下产生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·</a:t>
            </a:r>
            <a:r>
              <a:rPr lang="en-US" altLang="zh-CN" sz="2800" kern="100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Cl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，反应即可进行完全，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696234"/>
              </p:ext>
            </p:extLst>
          </p:nvPr>
        </p:nvGraphicFramePr>
        <p:xfrm>
          <a:off x="4690906" y="3060789"/>
          <a:ext cx="148590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1" name="文档" r:id="rId12" imgW="1485710" imgH="845907" progId="Word.Document.12">
                  <p:embed/>
                </p:oleObj>
              </mc:Choice>
              <mc:Fallback>
                <p:oleObj name="文档" r:id="rId12" imgW="1485710" imgH="8459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90906" y="3060789"/>
                        <a:ext cx="1485900" cy="846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768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2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2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20" name="矩形 19"/>
          <p:cNvSpPr/>
          <p:nvPr/>
        </p:nvSpPr>
        <p:spPr>
          <a:xfrm>
            <a:off x="332146" y="568524"/>
            <a:ext cx="11526120" cy="487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同位素示踪法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可帮助人们认识化学反应的机理，下列用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示踪原子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标示的化学方程式正确的是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乙酸乙酯在酸性条件下水解：</a:t>
            </a:r>
            <a:r>
              <a:rPr lang="en-US" altLang="zh-CN" sz="2800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spc="-5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COOCH</a:t>
            </a:r>
            <a:r>
              <a:rPr lang="en-US" altLang="zh-CN" sz="2800" kern="100" spc="-5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spc="-5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spc="-5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spc="-5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spc="-50" baseline="30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</a:t>
            </a:r>
            <a:r>
              <a:rPr lang="en-US" altLang="zh-CN" sz="2800" kern="100" spc="-5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             CH</a:t>
            </a:r>
            <a:r>
              <a:rPr lang="en-US" altLang="zh-CN" sz="2800" kern="100" spc="-5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spc="-5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COOH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baseline="30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OH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氯酸钾和浓盐酸反应：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37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6HCl</a:t>
            </a:r>
            <a:r>
              <a:rPr lang="en-US" altLang="zh-CN" sz="2800" kern="100" spc="-8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==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=K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37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3Cl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↑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8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乙醇催化氧化：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baseline="30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2CH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30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8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COOH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baseline="30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OH</a:t>
            </a:r>
            <a:r>
              <a:rPr lang="en-US" altLang="zh-CN" sz="2800" kern="100" dirty="0" smtClean="0">
                <a:latin typeface="方正中等线简体" panose="03000509000000000000" pitchFamily="65" charset="-122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</a:t>
            </a:r>
            <a:r>
              <a:rPr lang="en-US" altLang="zh-CN" sz="2800" kern="100" baseline="30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181585" y="4681053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076803"/>
              </p:ext>
            </p:extLst>
          </p:nvPr>
        </p:nvGraphicFramePr>
        <p:xfrm>
          <a:off x="9110813" y="1729759"/>
          <a:ext cx="1709738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60" name="文档" r:id="rId12" imgW="1709574" imgH="962733" progId="Word.Document.12">
                  <p:embed/>
                </p:oleObj>
              </mc:Choice>
              <mc:Fallback>
                <p:oleObj name="文档" r:id="rId12" imgW="1709574" imgH="9627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110813" y="1729759"/>
                        <a:ext cx="1709738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171879"/>
              </p:ext>
            </p:extLst>
          </p:nvPr>
        </p:nvGraphicFramePr>
        <p:xfrm>
          <a:off x="6167214" y="3780472"/>
          <a:ext cx="1582737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61" name="文档" r:id="rId15" imgW="1555532" imgH="1133645" progId="Word.Document.12">
                  <p:embed/>
                </p:oleObj>
              </mc:Choice>
              <mc:Fallback>
                <p:oleObj name="文档" r:id="rId15" imgW="1555532" imgH="11336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167214" y="3780472"/>
                        <a:ext cx="1582737" cy="115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395479"/>
              </p:ext>
            </p:extLst>
          </p:nvPr>
        </p:nvGraphicFramePr>
        <p:xfrm>
          <a:off x="4814430" y="4518482"/>
          <a:ext cx="189230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62" name="文档" r:id="rId18" imgW="1858217" imgH="1133645" progId="Word.Document.12">
                  <p:embed/>
                </p:oleObj>
              </mc:Choice>
              <mc:Fallback>
                <p:oleObj name="文档" r:id="rId18" imgW="1858217" imgH="11336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814430" y="4518482"/>
                        <a:ext cx="1892300" cy="115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820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2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2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20" name="矩形 19"/>
          <p:cNvSpPr/>
          <p:nvPr/>
        </p:nvSpPr>
        <p:spPr>
          <a:xfrm>
            <a:off x="332146" y="757362"/>
            <a:ext cx="1152612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酯化反应的原理是酸脱羟基，醇脱氢原子，生成的水中的氧原子由酸提供，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项正确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而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酯水解时水中的羟基回到酸中，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项错误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氯酸钾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与浓盐酸反应时，氯酸钾中氯元素化合价降为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价，</a:t>
            </a:r>
            <a:r>
              <a:rPr lang="en-US" altLang="zh-CN" sz="2800" kern="100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HCl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中氯元素化合价升为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价，即生成的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Cl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中既含</a:t>
            </a:r>
            <a:r>
              <a:rPr lang="en-US" altLang="zh-CN" sz="2800" kern="100" baseline="30000" dirty="0">
                <a:latin typeface="Times New Roman" panose="02020603050405020304" pitchFamily="18" charset="0"/>
                <a:cs typeface="Courier New" panose="02070309020205020404" pitchFamily="49" charset="0"/>
              </a:rPr>
              <a:t>37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Cl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又含</a:t>
            </a:r>
            <a:r>
              <a:rPr lang="en-US" altLang="zh-CN" sz="2800" kern="100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Cl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项错误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乙醇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催化氧化时，醇只是脱去两个氢原子，即生成的水中的氧原子只由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O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提供，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2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32146" y="333450"/>
            <a:ext cx="115261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化学反应的实质就是旧键的断裂和新键的形成。欲探讨发生化学反应时分子中化学键在何处断裂的问题，近代科技常用同位素示踪法。如有下列反应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可以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推知，下面的物质反应时断裂的化学键应是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—CH</a:t>
            </a:r>
            <a:r>
              <a:rPr lang="en-US" altLang="zh-CN" sz="2800" kern="100" spc="-8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=CH—CH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1200"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↑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↑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↑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↑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1200"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①④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②③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172620" y="554650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" name="矩形 3"/>
          <p:cNvSpPr/>
          <p:nvPr/>
        </p:nvSpPr>
        <p:spPr>
          <a:xfrm>
            <a:off x="332146" y="2250771"/>
            <a:ext cx="118582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2430780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2R—</a:t>
            </a:r>
            <a:r>
              <a:rPr lang="en-US" altLang="zh-CN" sz="2800" kern="1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14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spc="-8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=CH—R</a:t>
            </a:r>
            <a:r>
              <a:rPr lang="en-US" altLang="zh-CN" sz="2800" kern="100" dirty="0">
                <a:solidFill>
                  <a:prstClr val="black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         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R—</a:t>
            </a:r>
            <a:r>
              <a:rPr lang="en-US" altLang="zh-CN" sz="2800" kern="1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14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spc="-8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=CH—R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dirty="0">
                <a:solidFill>
                  <a:prstClr val="black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</a:t>
            </a:r>
            <a:r>
              <a:rPr lang="en-US" altLang="zh-CN" sz="2800" kern="1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14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spc="-8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=CH—R</a:t>
            </a:r>
            <a:r>
              <a:rPr lang="en-US" altLang="zh-CN" sz="2800" kern="100" dirty="0">
                <a:solidFill>
                  <a:prstClr val="black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655877"/>
              </p:ext>
            </p:extLst>
          </p:nvPr>
        </p:nvGraphicFramePr>
        <p:xfrm>
          <a:off x="3583891" y="2187728"/>
          <a:ext cx="2284413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2" name="文档" r:id="rId12" imgW="2283631" imgH="890618" progId="Word.Document.12">
                  <p:embed/>
                </p:oleObj>
              </mc:Choice>
              <mc:Fallback>
                <p:oleObj name="文档" r:id="rId12" imgW="2283631" imgH="8906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83891" y="2187728"/>
                        <a:ext cx="2284413" cy="890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040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32146" y="1053530"/>
            <a:ext cx="11526120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根据已知反应后所得产物可推知断裂的位置与连接方式。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" name="矩形 3"/>
          <p:cNvSpPr/>
          <p:nvPr/>
        </p:nvSpPr>
        <p:spPr>
          <a:xfrm>
            <a:off x="332146" y="3924885"/>
            <a:ext cx="11858267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即断裂的化学键为双键两侧的键。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8130" name="Picture 2" descr="S37+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1" y="1917626"/>
            <a:ext cx="10052091" cy="186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86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127511"/>
            <a:ext cx="1141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同位素在化学反应机理的研究中有着重要的作用。下列有关乙酸乙酯水解的化学方程式不正确的是</a:t>
            </a:r>
            <a:endParaRPr lang="zh-CN" altLang="zh-CN" sz="1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COOCH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HOD</a:t>
            </a:r>
            <a:r>
              <a:rPr lang="en-US" altLang="zh-CN" sz="2800" kern="100" spc="-7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―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COOD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OH</a:t>
            </a:r>
            <a:endParaRPr lang="zh-CN" altLang="zh-CN" sz="1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COOCH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HOD</a:t>
            </a:r>
            <a:r>
              <a:rPr lang="en-US" altLang="zh-CN" sz="2800" kern="100" spc="-7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―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COOH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OD</a:t>
            </a:r>
            <a:endParaRPr lang="zh-CN" altLang="zh-CN" sz="1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spc="-7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―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OH</a:t>
            </a:r>
            <a:endParaRPr lang="zh-CN" altLang="zh-CN" sz="1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OOCH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spc="-7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―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OOH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OH</a:t>
            </a:r>
            <a:endParaRPr lang="zh-CN" altLang="zh-CN" sz="10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233423" y="2736609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4" name="矩形 23"/>
          <p:cNvSpPr/>
          <p:nvPr/>
        </p:nvSpPr>
        <p:spPr>
          <a:xfrm>
            <a:off x="389206" y="4206781"/>
            <a:ext cx="1141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CO</a:t>
            </a:r>
            <a:r>
              <a:rPr lang="en-US" altLang="zh-CN" sz="2800" kern="100" baseline="30000" dirty="0">
                <a:latin typeface="Times New Roman" panose="02020603050405020304" pitchFamily="18" charset="0"/>
                <a:cs typeface="Courier New" panose="02070309020205020404" pitchFamily="49" charset="0"/>
              </a:rPr>
              <a:t>18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OCH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O</a:t>
            </a:r>
            <a:r>
              <a:rPr lang="en-US" altLang="zh-CN" sz="2800" kern="100" spc="-7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―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CO</a:t>
            </a:r>
            <a:r>
              <a:rPr lang="en-US" altLang="zh-CN" sz="2800" kern="100" baseline="30000" dirty="0">
                <a:latin typeface="Times New Roman" panose="02020603050405020304" pitchFamily="18" charset="0"/>
                <a:cs typeface="Courier New" panose="02070309020205020404" pitchFamily="49" charset="0"/>
              </a:rPr>
              <a:t>18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OH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OH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，反应中乙酸中的羟基来源于水，所以乙酸的结构简式为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COOH,</a:t>
            </a:r>
            <a:r>
              <a:rPr lang="en-US" altLang="zh-CN" sz="2800" kern="100" baseline="30000" dirty="0">
                <a:latin typeface="Times New Roman" panose="02020603050405020304" pitchFamily="18" charset="0"/>
                <a:cs typeface="Courier New" panose="02070309020205020404" pitchFamily="49" charset="0"/>
              </a:rPr>
              <a:t>18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在乙醇分子中，错误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8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0145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189434"/>
            <a:ext cx="1141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5.1912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年，法国化学家格列雅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(Victor Grignard)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因发展了有机镁试剂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也称为格式试剂，简写为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RMgX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及其在有机合成中的应用而获得了诺贝尔化学奖。其反应机理是带有负电性的烃基与带有正电性的基团结合，从而发生取代或加成反应，下列反应有机产物不合理的是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A.RMgBr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spc="-7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―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ROH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B.RMgBr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Br</a:t>
            </a:r>
            <a:r>
              <a:rPr lang="en-US" altLang="zh-CN" sz="2800" kern="100" spc="-7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―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R—R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2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2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21" name="TextBox 9"/>
          <p:cNvSpPr txBox="1"/>
          <p:nvPr/>
        </p:nvSpPr>
        <p:spPr>
          <a:xfrm>
            <a:off x="244628" y="2852363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786790"/>
              </p:ext>
            </p:extLst>
          </p:nvPr>
        </p:nvGraphicFramePr>
        <p:xfrm>
          <a:off x="484867" y="4131944"/>
          <a:ext cx="8129588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9" name="文档" r:id="rId12" imgW="8128922" imgH="1070088" progId="Word.Document.12">
                  <p:embed/>
                </p:oleObj>
              </mc:Choice>
              <mc:Fallback>
                <p:oleObj name="文档" r:id="rId12" imgW="8128922" imgH="10700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84867" y="4131944"/>
                        <a:ext cx="8129588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530711"/>
              </p:ext>
            </p:extLst>
          </p:nvPr>
        </p:nvGraphicFramePr>
        <p:xfrm>
          <a:off x="484867" y="4932997"/>
          <a:ext cx="810418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0" name="文档" r:id="rId15" imgW="8128922" imgH="1074413" progId="Word.Document.12">
                  <p:embed/>
                </p:oleObj>
              </mc:Choice>
              <mc:Fallback>
                <p:oleObj name="文档" r:id="rId15" imgW="8128922" imgH="10744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84867" y="4932997"/>
                        <a:ext cx="8104187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154" name="Picture 2" descr="S50A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428" y="5122869"/>
            <a:ext cx="638636" cy="54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49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352553"/>
            <a:ext cx="1141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项，</a:t>
            </a:r>
            <a:r>
              <a:rPr lang="en-US" altLang="zh-CN" sz="2800" kern="100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RMgBr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O</a:t>
            </a:r>
            <a:r>
              <a:rPr lang="en-US" altLang="zh-CN" sz="2800" kern="100" spc="-7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―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ROH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反应中负电性的烃基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R—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与负电性的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—OH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结合，不符合上述反应机理，错误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di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项，</a:t>
            </a:r>
            <a:r>
              <a:rPr lang="en-US" altLang="zh-CN" sz="2800" kern="100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RMgBr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R</a:t>
            </a:r>
            <a:r>
              <a:rPr lang="en-US" altLang="zh-CN" sz="2800" kern="100" dirty="0" err="1">
                <a:latin typeface="宋体" panose="02010600030101010101" pitchFamily="2" charset="-122"/>
                <a:cs typeface="Times New Roman" panose="02020603050405020304" pitchFamily="18" charset="0"/>
              </a:rPr>
              <a:t>′</a:t>
            </a:r>
            <a:r>
              <a:rPr lang="en-US" altLang="zh-CN" sz="2800" kern="100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Br</a:t>
            </a:r>
            <a:r>
              <a:rPr lang="en-US" altLang="zh-CN" sz="2800" kern="100" spc="-7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―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R—R</a:t>
            </a:r>
            <a:r>
              <a:rPr lang="en-US" altLang="zh-CN" sz="28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反应中负电性的烃基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R—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与正电性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—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R</a:t>
            </a:r>
            <a:r>
              <a:rPr lang="en-US" altLang="zh-CN" sz="28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结合，符合上述反应机理，正确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项，</a:t>
            </a:r>
            <a:r>
              <a:rPr lang="en-US" altLang="zh-CN" sz="2800" kern="100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RMgBr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CO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2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RCOOH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反应中负电性的烃基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R—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与正电性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—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COOH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结合，符合上述反应机理，正确；</a:t>
            </a:r>
            <a:endParaRPr lang="zh-CN" altLang="zh-CN" sz="10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9206" y="4331970"/>
            <a:ext cx="1141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项，</a:t>
            </a:r>
            <a:r>
              <a:rPr lang="en-US" altLang="zh-CN" sz="2800" kern="100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RMgBr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RCH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OH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反应中负电性的烃基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R—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与正电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性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—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OH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结合，符合上述反应机理，正确。</a:t>
            </a:r>
            <a:endParaRPr lang="zh-CN" altLang="zh-CN" sz="10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2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2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pic>
        <p:nvPicPr>
          <p:cNvPr id="27877" name="Picture 229" descr="S50B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784" y="4482731"/>
            <a:ext cx="580578" cy="49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239208"/>
              </p:ext>
            </p:extLst>
          </p:nvPr>
        </p:nvGraphicFramePr>
        <p:xfrm>
          <a:off x="3529813" y="4258875"/>
          <a:ext cx="1360488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0" name="文档" r:id="rId13" imgW="1360461" imgH="793624" progId="Word.Document.12">
                  <p:embed/>
                </p:oleObj>
              </mc:Choice>
              <mc:Fallback>
                <p:oleObj name="文档" r:id="rId13" imgW="1360461" imgH="7936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529813" y="4258875"/>
                        <a:ext cx="1360488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665090"/>
              </p:ext>
            </p:extLst>
          </p:nvPr>
        </p:nvGraphicFramePr>
        <p:xfrm>
          <a:off x="3549525" y="2844968"/>
          <a:ext cx="1360488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1" name="文档" r:id="rId16" imgW="1360461" imgH="793624" progId="Word.Document.12">
                  <p:embed/>
                </p:oleObj>
              </mc:Choice>
              <mc:Fallback>
                <p:oleObj name="文档" r:id="rId16" imgW="1360461" imgH="7936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549525" y="2844968"/>
                        <a:ext cx="1360488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16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1169205" y="2277666"/>
            <a:ext cx="10030174" cy="3741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177600" y="4581922"/>
            <a:ext cx="10030174" cy="152479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TextBox 8"/>
          <p:cNvSpPr txBox="1"/>
          <p:nvPr/>
        </p:nvSpPr>
        <p:spPr>
          <a:xfrm>
            <a:off x="1127448" y="509404"/>
            <a:ext cx="1395114" cy="4001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内容索引</a:t>
            </a:r>
            <a:endParaRPr lang="zh-CN" altLang="en-US" sz="2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线连接符 6">
            <a:extLst>
              <a:ext uri="{FF2B5EF4-FFF2-40B4-BE49-F238E27FC236}">
                <a16:creationId xmlns:a16="http://schemas.microsoft.com/office/drawing/2014/main" xmlns="" id="{23CDD015-0D94-184A-9537-41956AF21B57}"/>
              </a:ext>
            </a:extLst>
          </p:cNvPr>
          <p:cNvCxnSpPr/>
          <p:nvPr/>
        </p:nvCxnSpPr>
        <p:spPr>
          <a:xfrm flipV="1">
            <a:off x="0" y="698572"/>
            <a:ext cx="939181" cy="101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MH_SubTitle_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>
            <a:hlinkClick r:id="rId4" action="ppaction://hlinksldjump"/>
            <a:extLst>
              <a:ext uri="{FF2B5EF4-FFF2-40B4-BE49-F238E27FC236}">
                <a16:creationId xmlns="" xmlns:a16="http://schemas.microsoft.com/office/drawing/2014/main" id="{B87D01D3-242C-304D-9598-F167EE34C8F3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58702" y="3141810"/>
            <a:ext cx="4824536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just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rgbClr val="161B1F"/>
                </a:solidFill>
                <a:latin typeface="明黑" panose="020B0300000000000000" pitchFamily="34" charset="-122"/>
                <a:ea typeface="明黑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377">
              <a:lnSpc>
                <a:spcPct val="100000"/>
              </a:lnSpc>
              <a:spcBef>
                <a:spcPct val="0"/>
              </a:spcBef>
              <a:defRPr/>
            </a:pPr>
            <a:r>
              <a:rPr lang="zh-CN" altLang="zh-CN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有机化学反应的研究</a:t>
            </a:r>
          </a:p>
        </p:txBody>
      </p:sp>
      <p:sp>
        <p:nvSpPr>
          <p:cNvPr id="11" name="文本框 10">
            <a:hlinkClick r:id="rId5" action="ppaction://hlinksldjump"/>
          </p:cNvPr>
          <p:cNvSpPr txBox="1"/>
          <p:nvPr/>
        </p:nvSpPr>
        <p:spPr>
          <a:xfrm>
            <a:off x="2350790" y="4857215"/>
            <a:ext cx="1524512" cy="892552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286">
              <a:spcBef>
                <a:spcPct val="0"/>
              </a:spcBef>
            </a:pP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</a:t>
            </a: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演练</a:t>
            </a:r>
            <a:endParaRPr lang="en-US" altLang="zh-CN" sz="2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286">
              <a:spcBef>
                <a:spcPct val="0"/>
              </a:spcBef>
            </a:pP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</a:t>
            </a: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落实</a:t>
            </a:r>
          </a:p>
        </p:txBody>
      </p:sp>
      <p:sp>
        <p:nvSpPr>
          <p:cNvPr id="15" name="文本框 14">
            <a:hlinkClick r:id="rId6" action="ppaction://hlinksldjump"/>
          </p:cNvPr>
          <p:cNvSpPr txBox="1"/>
          <p:nvPr/>
        </p:nvSpPr>
        <p:spPr>
          <a:xfrm>
            <a:off x="5484951" y="4857215"/>
            <a:ext cx="1270671" cy="892552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14286">
              <a:spcBef>
                <a:spcPct val="0"/>
              </a:spcBef>
            </a:pP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en-US" altLang="zh-CN" sz="2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286">
              <a:spcBef>
                <a:spcPct val="0"/>
              </a:spcBef>
            </a:pP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点练</a:t>
            </a:r>
          </a:p>
        </p:txBody>
      </p:sp>
    </p:spTree>
    <p:extLst>
      <p:ext uri="{BB962C8B-B14F-4D97-AF65-F5344CB8AC3E}">
        <p14:creationId xmlns:p14="http://schemas.microsoft.com/office/powerpoint/2010/main" val="47855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389206" y="1085515"/>
            <a:ext cx="11412000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6.1,3-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丁二烯在环己烷溶液中与溴发生加成反应时，会生成两种产物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不考虑立体异构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，其反应机理如图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所示；室温下，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可以缓慢转化为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，能量变化如图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所示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524555" y="337413"/>
            <a:ext cx="2130409" cy="500093"/>
            <a:chOff x="524555" y="207870"/>
            <a:chExt cx="2130409" cy="500093"/>
          </a:xfrm>
        </p:grpSpPr>
        <p:grpSp>
          <p:nvGrpSpPr>
            <p:cNvPr id="23" name="组合 22"/>
            <p:cNvGrpSpPr/>
            <p:nvPr/>
          </p:nvGrpSpPr>
          <p:grpSpPr>
            <a:xfrm>
              <a:off x="524555" y="207870"/>
              <a:ext cx="2114267" cy="486905"/>
              <a:chOff x="524555" y="207870"/>
              <a:chExt cx="2114267" cy="486905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524555" y="207870"/>
                <a:ext cx="244577" cy="486905"/>
                <a:chOff x="5314664" y="989457"/>
                <a:chExt cx="511631" cy="937112"/>
              </a:xfrm>
            </p:grpSpPr>
            <p:sp>
              <p:nvSpPr>
                <p:cNvPr id="27" name="矩形 1"/>
                <p:cNvSpPr/>
                <p:nvPr/>
              </p:nvSpPr>
              <p:spPr>
                <a:xfrm>
                  <a:off x="5314664" y="1008035"/>
                  <a:ext cx="422523" cy="918534"/>
                </a:xfrm>
                <a:custGeom>
                  <a:avLst/>
                  <a:gdLst>
                    <a:gd name="connsiteX0" fmla="*/ 0 w 432048"/>
                    <a:gd name="connsiteY0" fmla="*/ 0 h 864096"/>
                    <a:gd name="connsiteX1" fmla="*/ 432048 w 432048"/>
                    <a:gd name="connsiteY1" fmla="*/ 0 h 864096"/>
                    <a:gd name="connsiteX2" fmla="*/ 432048 w 432048"/>
                    <a:gd name="connsiteY2" fmla="*/ 864096 h 864096"/>
                    <a:gd name="connsiteX3" fmla="*/ 0 w 432048"/>
                    <a:gd name="connsiteY3" fmla="*/ 864096 h 864096"/>
                    <a:gd name="connsiteX4" fmla="*/ 0 w 432048"/>
                    <a:gd name="connsiteY4" fmla="*/ 0 h 86409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9525 w 441573"/>
                    <a:gd name="connsiteY3" fmla="*/ 92124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225575 w 441573"/>
                    <a:gd name="connsiteY1" fmla="*/ 22795 h 921246"/>
                    <a:gd name="connsiteX2" fmla="*/ 441573 w 441573"/>
                    <a:gd name="connsiteY2" fmla="*/ 57150 h 921246"/>
                    <a:gd name="connsiteX3" fmla="*/ 441573 w 441573"/>
                    <a:gd name="connsiteY3" fmla="*/ 921246 h 921246"/>
                    <a:gd name="connsiteX4" fmla="*/ 19050 w 441573"/>
                    <a:gd name="connsiteY4" fmla="*/ 864096 h 921246"/>
                    <a:gd name="connsiteX5" fmla="*/ 0 w 441573"/>
                    <a:gd name="connsiteY5" fmla="*/ 0 h 921246"/>
                    <a:gd name="connsiteX0" fmla="*/ 0 w 441573"/>
                    <a:gd name="connsiteY0" fmla="*/ 5780 h 927026"/>
                    <a:gd name="connsiteX1" fmla="*/ 235100 w 441573"/>
                    <a:gd name="connsiteY1" fmla="*/ 0 h 927026"/>
                    <a:gd name="connsiteX2" fmla="*/ 441573 w 441573"/>
                    <a:gd name="connsiteY2" fmla="*/ 62930 h 927026"/>
                    <a:gd name="connsiteX3" fmla="*/ 441573 w 441573"/>
                    <a:gd name="connsiteY3" fmla="*/ 927026 h 927026"/>
                    <a:gd name="connsiteX4" fmla="*/ 19050 w 441573"/>
                    <a:gd name="connsiteY4" fmla="*/ 869876 h 927026"/>
                    <a:gd name="connsiteX5" fmla="*/ 0 w 441573"/>
                    <a:gd name="connsiteY5" fmla="*/ 5780 h 927026"/>
                    <a:gd name="connsiteX0" fmla="*/ 0 w 432048"/>
                    <a:gd name="connsiteY0" fmla="*/ 91505 h 927026"/>
                    <a:gd name="connsiteX1" fmla="*/ 225575 w 432048"/>
                    <a:gd name="connsiteY1" fmla="*/ 0 h 927026"/>
                    <a:gd name="connsiteX2" fmla="*/ 432048 w 432048"/>
                    <a:gd name="connsiteY2" fmla="*/ 62930 h 927026"/>
                    <a:gd name="connsiteX3" fmla="*/ 432048 w 432048"/>
                    <a:gd name="connsiteY3" fmla="*/ 927026 h 927026"/>
                    <a:gd name="connsiteX4" fmla="*/ 9525 w 432048"/>
                    <a:gd name="connsiteY4" fmla="*/ 869876 h 927026"/>
                    <a:gd name="connsiteX5" fmla="*/ 0 w 432048"/>
                    <a:gd name="connsiteY5" fmla="*/ 91505 h 927026"/>
                    <a:gd name="connsiteX0" fmla="*/ 0 w 432048"/>
                    <a:gd name="connsiteY0" fmla="*/ 91505 h 955601"/>
                    <a:gd name="connsiteX1" fmla="*/ 225575 w 432048"/>
                    <a:gd name="connsiteY1" fmla="*/ 0 h 955601"/>
                    <a:gd name="connsiteX2" fmla="*/ 432048 w 432048"/>
                    <a:gd name="connsiteY2" fmla="*/ 62930 h 955601"/>
                    <a:gd name="connsiteX3" fmla="*/ 432048 w 432048"/>
                    <a:gd name="connsiteY3" fmla="*/ 927026 h 955601"/>
                    <a:gd name="connsiteX4" fmla="*/ 28575 w 432048"/>
                    <a:gd name="connsiteY4" fmla="*/ 955601 h 955601"/>
                    <a:gd name="connsiteX5" fmla="*/ 0 w 432048"/>
                    <a:gd name="connsiteY5" fmla="*/ 91505 h 955601"/>
                    <a:gd name="connsiteX0" fmla="*/ 0 w 432048"/>
                    <a:gd name="connsiteY0" fmla="*/ 91505 h 955601"/>
                    <a:gd name="connsiteX1" fmla="*/ 225575 w 432048"/>
                    <a:gd name="connsiteY1" fmla="*/ 0 h 955601"/>
                    <a:gd name="connsiteX2" fmla="*/ 432048 w 432048"/>
                    <a:gd name="connsiteY2" fmla="*/ 62930 h 955601"/>
                    <a:gd name="connsiteX3" fmla="*/ 432048 w 432048"/>
                    <a:gd name="connsiteY3" fmla="*/ 927026 h 955601"/>
                    <a:gd name="connsiteX4" fmla="*/ 28575 w 432048"/>
                    <a:gd name="connsiteY4" fmla="*/ 955601 h 955601"/>
                    <a:gd name="connsiteX5" fmla="*/ 0 w 432048"/>
                    <a:gd name="connsiteY5" fmla="*/ 91505 h 955601"/>
                    <a:gd name="connsiteX0" fmla="*/ 0 w 432048"/>
                    <a:gd name="connsiteY0" fmla="*/ 148655 h 955601"/>
                    <a:gd name="connsiteX1" fmla="*/ 225575 w 432048"/>
                    <a:gd name="connsiteY1" fmla="*/ 0 h 955601"/>
                    <a:gd name="connsiteX2" fmla="*/ 432048 w 432048"/>
                    <a:gd name="connsiteY2" fmla="*/ 62930 h 955601"/>
                    <a:gd name="connsiteX3" fmla="*/ 432048 w 432048"/>
                    <a:gd name="connsiteY3" fmla="*/ 927026 h 955601"/>
                    <a:gd name="connsiteX4" fmla="*/ 28575 w 432048"/>
                    <a:gd name="connsiteY4" fmla="*/ 955601 h 955601"/>
                    <a:gd name="connsiteX5" fmla="*/ 0 w 432048"/>
                    <a:gd name="connsiteY5" fmla="*/ 148655 h 955601"/>
                    <a:gd name="connsiteX0" fmla="*/ 0 w 432048"/>
                    <a:gd name="connsiteY0" fmla="*/ 101030 h 907976"/>
                    <a:gd name="connsiteX1" fmla="*/ 254150 w 432048"/>
                    <a:gd name="connsiteY1" fmla="*/ 0 h 907976"/>
                    <a:gd name="connsiteX2" fmla="*/ 432048 w 432048"/>
                    <a:gd name="connsiteY2" fmla="*/ 15305 h 907976"/>
                    <a:gd name="connsiteX3" fmla="*/ 432048 w 432048"/>
                    <a:gd name="connsiteY3" fmla="*/ 879401 h 907976"/>
                    <a:gd name="connsiteX4" fmla="*/ 28575 w 432048"/>
                    <a:gd name="connsiteY4" fmla="*/ 907976 h 907976"/>
                    <a:gd name="connsiteX5" fmla="*/ 0 w 432048"/>
                    <a:gd name="connsiteY5" fmla="*/ 101030 h 907976"/>
                    <a:gd name="connsiteX0" fmla="*/ 0 w 422523"/>
                    <a:gd name="connsiteY0" fmla="*/ 101030 h 907976"/>
                    <a:gd name="connsiteX1" fmla="*/ 244625 w 422523"/>
                    <a:gd name="connsiteY1" fmla="*/ 0 h 907976"/>
                    <a:gd name="connsiteX2" fmla="*/ 422523 w 422523"/>
                    <a:gd name="connsiteY2" fmla="*/ 15305 h 907976"/>
                    <a:gd name="connsiteX3" fmla="*/ 422523 w 422523"/>
                    <a:gd name="connsiteY3" fmla="*/ 879401 h 907976"/>
                    <a:gd name="connsiteX4" fmla="*/ 19050 w 422523"/>
                    <a:gd name="connsiteY4" fmla="*/ 907976 h 907976"/>
                    <a:gd name="connsiteX5" fmla="*/ 0 w 422523"/>
                    <a:gd name="connsiteY5" fmla="*/ 101030 h 907976"/>
                    <a:gd name="connsiteX0" fmla="*/ 0 w 422523"/>
                    <a:gd name="connsiteY0" fmla="*/ 101030 h 955601"/>
                    <a:gd name="connsiteX1" fmla="*/ 244625 w 422523"/>
                    <a:gd name="connsiteY1" fmla="*/ 0 h 955601"/>
                    <a:gd name="connsiteX2" fmla="*/ 422523 w 422523"/>
                    <a:gd name="connsiteY2" fmla="*/ 15305 h 955601"/>
                    <a:gd name="connsiteX3" fmla="*/ 422523 w 422523"/>
                    <a:gd name="connsiteY3" fmla="*/ 879401 h 955601"/>
                    <a:gd name="connsiteX4" fmla="*/ 19050 w 422523"/>
                    <a:gd name="connsiteY4" fmla="*/ 955601 h 955601"/>
                    <a:gd name="connsiteX5" fmla="*/ 0 w 422523"/>
                    <a:gd name="connsiteY5" fmla="*/ 101030 h 955601"/>
                    <a:gd name="connsiteX0" fmla="*/ 0 w 422523"/>
                    <a:gd name="connsiteY0" fmla="*/ 101030 h 955601"/>
                    <a:gd name="connsiteX1" fmla="*/ 244625 w 422523"/>
                    <a:gd name="connsiteY1" fmla="*/ 0 h 955601"/>
                    <a:gd name="connsiteX2" fmla="*/ 422523 w 422523"/>
                    <a:gd name="connsiteY2" fmla="*/ 101030 h 955601"/>
                    <a:gd name="connsiteX3" fmla="*/ 422523 w 422523"/>
                    <a:gd name="connsiteY3" fmla="*/ 879401 h 955601"/>
                    <a:gd name="connsiteX4" fmla="*/ 19050 w 422523"/>
                    <a:gd name="connsiteY4" fmla="*/ 955601 h 955601"/>
                    <a:gd name="connsiteX5" fmla="*/ 0 w 422523"/>
                    <a:gd name="connsiteY5" fmla="*/ 101030 h 955601"/>
                    <a:gd name="connsiteX0" fmla="*/ 0 w 422523"/>
                    <a:gd name="connsiteY0" fmla="*/ 110555 h 965126"/>
                    <a:gd name="connsiteX1" fmla="*/ 263675 w 422523"/>
                    <a:gd name="connsiteY1" fmla="*/ 0 h 965126"/>
                    <a:gd name="connsiteX2" fmla="*/ 422523 w 422523"/>
                    <a:gd name="connsiteY2" fmla="*/ 110555 h 965126"/>
                    <a:gd name="connsiteX3" fmla="*/ 422523 w 422523"/>
                    <a:gd name="connsiteY3" fmla="*/ 888926 h 965126"/>
                    <a:gd name="connsiteX4" fmla="*/ 19050 w 422523"/>
                    <a:gd name="connsiteY4" fmla="*/ 965126 h 965126"/>
                    <a:gd name="connsiteX5" fmla="*/ 0 w 422523"/>
                    <a:gd name="connsiteY5" fmla="*/ 110555 h 965126"/>
                    <a:gd name="connsiteX0" fmla="*/ 0 w 422523"/>
                    <a:gd name="connsiteY0" fmla="*/ 110555 h 923837"/>
                    <a:gd name="connsiteX1" fmla="*/ 263675 w 422523"/>
                    <a:gd name="connsiteY1" fmla="*/ 0 h 923837"/>
                    <a:gd name="connsiteX2" fmla="*/ 422523 w 422523"/>
                    <a:gd name="connsiteY2" fmla="*/ 110555 h 923837"/>
                    <a:gd name="connsiteX3" fmla="*/ 422523 w 422523"/>
                    <a:gd name="connsiteY3" fmla="*/ 888926 h 923837"/>
                    <a:gd name="connsiteX4" fmla="*/ 24822 w 422523"/>
                    <a:gd name="connsiteY4" fmla="*/ 923837 h 923837"/>
                    <a:gd name="connsiteX5" fmla="*/ 0 w 422523"/>
                    <a:gd name="connsiteY5" fmla="*/ 110555 h 923837"/>
                    <a:gd name="connsiteX0" fmla="*/ 0 w 422523"/>
                    <a:gd name="connsiteY0" fmla="*/ 110555 h 923837"/>
                    <a:gd name="connsiteX1" fmla="*/ 263675 w 422523"/>
                    <a:gd name="connsiteY1" fmla="*/ 0 h 923837"/>
                    <a:gd name="connsiteX2" fmla="*/ 422523 w 422523"/>
                    <a:gd name="connsiteY2" fmla="*/ 110555 h 923837"/>
                    <a:gd name="connsiteX3" fmla="*/ 422523 w 422523"/>
                    <a:gd name="connsiteY3" fmla="*/ 888926 h 923837"/>
                    <a:gd name="connsiteX4" fmla="*/ 24822 w 422523"/>
                    <a:gd name="connsiteY4" fmla="*/ 923837 h 923837"/>
                    <a:gd name="connsiteX5" fmla="*/ 0 w 422523"/>
                    <a:gd name="connsiteY5" fmla="*/ 110555 h 923837"/>
                    <a:gd name="connsiteX0" fmla="*/ 0 w 422523"/>
                    <a:gd name="connsiteY0" fmla="*/ 110555 h 923837"/>
                    <a:gd name="connsiteX1" fmla="*/ 263675 w 422523"/>
                    <a:gd name="connsiteY1" fmla="*/ 0 h 923837"/>
                    <a:gd name="connsiteX2" fmla="*/ 422523 w 422523"/>
                    <a:gd name="connsiteY2" fmla="*/ 110555 h 923837"/>
                    <a:gd name="connsiteX3" fmla="*/ 422523 w 422523"/>
                    <a:gd name="connsiteY3" fmla="*/ 888926 h 923837"/>
                    <a:gd name="connsiteX4" fmla="*/ 24822 w 422523"/>
                    <a:gd name="connsiteY4" fmla="*/ 923837 h 923837"/>
                    <a:gd name="connsiteX5" fmla="*/ 0 w 422523"/>
                    <a:gd name="connsiteY5" fmla="*/ 110555 h 923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2523" h="923837">
                      <a:moveTo>
                        <a:pt x="0" y="110555"/>
                      </a:moveTo>
                      <a:lnTo>
                        <a:pt x="263675" y="0"/>
                      </a:lnTo>
                      <a:lnTo>
                        <a:pt x="422523" y="110555"/>
                      </a:lnTo>
                      <a:lnTo>
                        <a:pt x="422523" y="888926"/>
                      </a:lnTo>
                      <a:cubicBezTo>
                        <a:pt x="281682" y="869876"/>
                        <a:pt x="226278" y="879397"/>
                        <a:pt x="24822" y="923837"/>
                      </a:cubicBezTo>
                      <a:lnTo>
                        <a:pt x="0" y="110555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矩形 1"/>
                <p:cNvSpPr/>
                <p:nvPr/>
              </p:nvSpPr>
              <p:spPr>
                <a:xfrm>
                  <a:off x="5384721" y="989457"/>
                  <a:ext cx="441574" cy="928174"/>
                </a:xfrm>
                <a:custGeom>
                  <a:avLst/>
                  <a:gdLst>
                    <a:gd name="connsiteX0" fmla="*/ 0 w 432048"/>
                    <a:gd name="connsiteY0" fmla="*/ 0 h 864096"/>
                    <a:gd name="connsiteX1" fmla="*/ 432048 w 432048"/>
                    <a:gd name="connsiteY1" fmla="*/ 0 h 864096"/>
                    <a:gd name="connsiteX2" fmla="*/ 432048 w 432048"/>
                    <a:gd name="connsiteY2" fmla="*/ 864096 h 864096"/>
                    <a:gd name="connsiteX3" fmla="*/ 0 w 432048"/>
                    <a:gd name="connsiteY3" fmla="*/ 864096 h 864096"/>
                    <a:gd name="connsiteX4" fmla="*/ 0 w 432048"/>
                    <a:gd name="connsiteY4" fmla="*/ 0 h 86409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9525 w 441573"/>
                    <a:gd name="connsiteY3" fmla="*/ 92124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225575 w 441573"/>
                    <a:gd name="connsiteY1" fmla="*/ 22795 h 921246"/>
                    <a:gd name="connsiteX2" fmla="*/ 441573 w 441573"/>
                    <a:gd name="connsiteY2" fmla="*/ 57150 h 921246"/>
                    <a:gd name="connsiteX3" fmla="*/ 441573 w 441573"/>
                    <a:gd name="connsiteY3" fmla="*/ 921246 h 921246"/>
                    <a:gd name="connsiteX4" fmla="*/ 19050 w 441573"/>
                    <a:gd name="connsiteY4" fmla="*/ 864096 h 921246"/>
                    <a:gd name="connsiteX5" fmla="*/ 0 w 441573"/>
                    <a:gd name="connsiteY5" fmla="*/ 0 h 921246"/>
                    <a:gd name="connsiteX0" fmla="*/ 0 w 441573"/>
                    <a:gd name="connsiteY0" fmla="*/ 5780 h 927026"/>
                    <a:gd name="connsiteX1" fmla="*/ 235100 w 441573"/>
                    <a:gd name="connsiteY1" fmla="*/ 0 h 927026"/>
                    <a:gd name="connsiteX2" fmla="*/ 441573 w 441573"/>
                    <a:gd name="connsiteY2" fmla="*/ 62930 h 927026"/>
                    <a:gd name="connsiteX3" fmla="*/ 441573 w 441573"/>
                    <a:gd name="connsiteY3" fmla="*/ 927026 h 927026"/>
                    <a:gd name="connsiteX4" fmla="*/ 19050 w 441573"/>
                    <a:gd name="connsiteY4" fmla="*/ 869876 h 927026"/>
                    <a:gd name="connsiteX5" fmla="*/ 0 w 441573"/>
                    <a:gd name="connsiteY5" fmla="*/ 5780 h 92702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591 h 921837"/>
                    <a:gd name="connsiteX1" fmla="*/ 441573 w 441573"/>
                    <a:gd name="connsiteY1" fmla="*/ 57741 h 921837"/>
                    <a:gd name="connsiteX2" fmla="*/ 441573 w 441573"/>
                    <a:gd name="connsiteY2" fmla="*/ 921837 h 921837"/>
                    <a:gd name="connsiteX3" fmla="*/ 19050 w 441573"/>
                    <a:gd name="connsiteY3" fmla="*/ 864687 h 921837"/>
                    <a:gd name="connsiteX4" fmla="*/ 0 w 441573"/>
                    <a:gd name="connsiteY4" fmla="*/ 591 h 921837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4774 h 926020"/>
                    <a:gd name="connsiteX1" fmla="*/ 441573 w 441573"/>
                    <a:gd name="connsiteY1" fmla="*/ 61924 h 926020"/>
                    <a:gd name="connsiteX2" fmla="*/ 441573 w 441573"/>
                    <a:gd name="connsiteY2" fmla="*/ 926020 h 926020"/>
                    <a:gd name="connsiteX3" fmla="*/ 19050 w 441573"/>
                    <a:gd name="connsiteY3" fmla="*/ 868870 h 926020"/>
                    <a:gd name="connsiteX4" fmla="*/ 0 w 441573"/>
                    <a:gd name="connsiteY4" fmla="*/ 4774 h 926020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9218 h 930464"/>
                    <a:gd name="connsiteX1" fmla="*/ 441573 w 441573"/>
                    <a:gd name="connsiteY1" fmla="*/ 66368 h 930464"/>
                    <a:gd name="connsiteX2" fmla="*/ 441573 w 441573"/>
                    <a:gd name="connsiteY2" fmla="*/ 930464 h 930464"/>
                    <a:gd name="connsiteX3" fmla="*/ 19050 w 441573"/>
                    <a:gd name="connsiteY3" fmla="*/ 873314 h 930464"/>
                    <a:gd name="connsiteX4" fmla="*/ 0 w 441573"/>
                    <a:gd name="connsiteY4" fmla="*/ 9218 h 930464"/>
                    <a:gd name="connsiteX0" fmla="*/ 0 w 441573"/>
                    <a:gd name="connsiteY0" fmla="*/ 3771 h 925017"/>
                    <a:gd name="connsiteX1" fmla="*/ 441573 w 441573"/>
                    <a:gd name="connsiteY1" fmla="*/ 60921 h 925017"/>
                    <a:gd name="connsiteX2" fmla="*/ 441573 w 441573"/>
                    <a:gd name="connsiteY2" fmla="*/ 925017 h 925017"/>
                    <a:gd name="connsiteX3" fmla="*/ 19050 w 441573"/>
                    <a:gd name="connsiteY3" fmla="*/ 867867 h 925017"/>
                    <a:gd name="connsiteX4" fmla="*/ 0 w 441573"/>
                    <a:gd name="connsiteY4" fmla="*/ 3771 h 925017"/>
                    <a:gd name="connsiteX0" fmla="*/ 0 w 441573"/>
                    <a:gd name="connsiteY0" fmla="*/ 6927 h 928173"/>
                    <a:gd name="connsiteX1" fmla="*/ 441573 w 441573"/>
                    <a:gd name="connsiteY1" fmla="*/ 64077 h 928173"/>
                    <a:gd name="connsiteX2" fmla="*/ 441573 w 441573"/>
                    <a:gd name="connsiteY2" fmla="*/ 928173 h 928173"/>
                    <a:gd name="connsiteX3" fmla="*/ 19050 w 441573"/>
                    <a:gd name="connsiteY3" fmla="*/ 871023 h 928173"/>
                    <a:gd name="connsiteX4" fmla="*/ 0 w 441573"/>
                    <a:gd name="connsiteY4" fmla="*/ 6927 h 928173"/>
                    <a:gd name="connsiteX0" fmla="*/ 0 w 441573"/>
                    <a:gd name="connsiteY0" fmla="*/ 6927 h 928173"/>
                    <a:gd name="connsiteX1" fmla="*/ 441573 w 441573"/>
                    <a:gd name="connsiteY1" fmla="*/ 64077 h 928173"/>
                    <a:gd name="connsiteX2" fmla="*/ 441573 w 441573"/>
                    <a:gd name="connsiteY2" fmla="*/ 928173 h 928173"/>
                    <a:gd name="connsiteX3" fmla="*/ 19050 w 441573"/>
                    <a:gd name="connsiteY3" fmla="*/ 871023 h 928173"/>
                    <a:gd name="connsiteX4" fmla="*/ 0 w 441573"/>
                    <a:gd name="connsiteY4" fmla="*/ 6927 h 928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1573" h="928173">
                      <a:moveTo>
                        <a:pt x="0" y="6927"/>
                      </a:moveTo>
                      <a:cubicBezTo>
                        <a:pt x="430039" y="-21391"/>
                        <a:pt x="294382" y="45027"/>
                        <a:pt x="441573" y="64077"/>
                      </a:cubicBezTo>
                      <a:lnTo>
                        <a:pt x="441573" y="928173"/>
                      </a:lnTo>
                      <a:cubicBezTo>
                        <a:pt x="300732" y="909123"/>
                        <a:pt x="376362" y="845555"/>
                        <a:pt x="19050" y="871023"/>
                      </a:cubicBezTo>
                      <a:lnTo>
                        <a:pt x="0" y="6927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6" name="矩形 25"/>
              <p:cNvSpPr/>
              <p:nvPr/>
            </p:nvSpPr>
            <p:spPr>
              <a:xfrm>
                <a:off x="785274" y="219164"/>
                <a:ext cx="1853548" cy="47096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790997" y="215520"/>
              <a:ext cx="1863967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综合强化练</a:t>
              </a:r>
              <a:endParaRPr lang="en-US" altLang="zh-CN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50178" name="Picture 2" descr="S4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58" y="3417868"/>
            <a:ext cx="6448111" cy="238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 descr="S5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30" y="2853758"/>
            <a:ext cx="3536990" cy="295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36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1" name="矩形 30"/>
          <p:cNvSpPr/>
          <p:nvPr/>
        </p:nvSpPr>
        <p:spPr>
          <a:xfrm>
            <a:off x="389206" y="126391"/>
            <a:ext cx="11412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43078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下列关于该过程的叙述错误的是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A.1,3-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丁二烯所有原子可在同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平面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反应过程中，首先是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Br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进攻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1,3-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丁二烯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饱和碳原子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，然后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Br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再进攻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有机物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核磁共振谱图中有四组峰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峰面积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之比为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09" y="4698755"/>
            <a:ext cx="1020886" cy="155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330" y="5058101"/>
            <a:ext cx="1191034" cy="119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矩形 33"/>
          <p:cNvSpPr/>
          <p:nvPr/>
        </p:nvSpPr>
        <p:spPr>
          <a:xfrm>
            <a:off x="389206" y="5635688"/>
            <a:ext cx="1141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             (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aq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转化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aq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的反应为放热反应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0" name="Picture 2" descr="S49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946" y="351998"/>
            <a:ext cx="5861919" cy="217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 descr="S50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313" y="2825152"/>
            <a:ext cx="3215445" cy="268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9"/>
          <p:cNvSpPr txBox="1"/>
          <p:nvPr/>
        </p:nvSpPr>
        <p:spPr>
          <a:xfrm>
            <a:off x="226698" y="2088537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419169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389206" y="3443617"/>
            <a:ext cx="1141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1,3-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丁二烯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(CH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spc="-80" dirty="0">
                <a:latin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CH—CH</a:t>
            </a:r>
            <a:r>
              <a:rPr lang="en-US" altLang="zh-CN" sz="2800" kern="100" spc="-8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所有的原子在同一平面上，正确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项，由反应历程可以看出，反应过程中首先生成带正电荷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故应当为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Br</a:t>
            </a:r>
            <a:r>
              <a:rPr lang="zh-CN" altLang="zh-CN" sz="2800" kern="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先进攻不饱和双键，然后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Br</a:t>
            </a:r>
            <a:r>
              <a:rPr lang="zh-CN" altLang="zh-CN" sz="2800" kern="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再进攻，错误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pic>
        <p:nvPicPr>
          <p:cNvPr id="51202" name="Picture 2" descr="S51+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673" y="4638288"/>
            <a:ext cx="1073449" cy="89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S4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58" y="924743"/>
            <a:ext cx="6448111" cy="238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S50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30" y="360633"/>
            <a:ext cx="3536990" cy="295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3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389206" y="3416434"/>
            <a:ext cx="1141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项，有机物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分子中存在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种不同化学环境的氢原子，峰面积之比等于氢原子个数之比，则有机物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800" kern="100" baseline="30000" dirty="0"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H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核磁共振谱图中有四组峰，峰面积之比为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，正确；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项，由图示可知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的能量大于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转化为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为放热反应，正确。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pic>
        <p:nvPicPr>
          <p:cNvPr id="17" name="Picture 2" descr="S4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58" y="924743"/>
            <a:ext cx="6448111" cy="238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S5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30" y="360633"/>
            <a:ext cx="3536990" cy="295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22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89206" y="538580"/>
            <a:ext cx="1141200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研究表明，臭氧层的破坏与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氟利昂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的排放密切相关，其化学反应机理如图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以二氯二氟甲烷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CF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，下列说法不正确的是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2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pic>
        <p:nvPicPr>
          <p:cNvPr id="52226" name="Picture 2" descr="S5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981" y="1976011"/>
            <a:ext cx="9700451" cy="129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>
            <a:off x="389206" y="3364822"/>
            <a:ext cx="11412000" cy="260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紫外线使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CF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分解产生的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是臭氧生成氧气的催化剂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B.ClOOCl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过氧化氯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中含有非极性共价键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C.CF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分解为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CF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Cl·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，反应中有化学键的断裂和形成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臭氧层破坏的关键因素是氟利昂和紫外线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235603" y="469030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81138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89206" y="2279670"/>
            <a:ext cx="11412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项，由过程分析可知</a:t>
            </a:r>
            <a:r>
              <a:rPr lang="en-US" altLang="zh-CN" sz="28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CF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Cl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2         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CF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Cl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·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Cl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·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，生成的</a:t>
            </a:r>
            <a:r>
              <a:rPr lang="en-US" altLang="zh-CN" sz="2800" kern="100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Cl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·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促进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臭氧分解生成氧气，同时最后又生成</a:t>
            </a:r>
            <a:r>
              <a:rPr lang="en-US" altLang="zh-CN" sz="2800" kern="100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Cl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·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，所以</a:t>
            </a:r>
            <a:r>
              <a:rPr lang="en-US" altLang="zh-CN" sz="2800" kern="100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Cl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·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原子在促进臭氧分解生成氧气反应的前后均不发生变化，具有催化作用，正确；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项，</a:t>
            </a:r>
            <a:r>
              <a:rPr lang="en-US" altLang="zh-CN" sz="2800" kern="100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ClOOCl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相当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O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中的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H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被</a:t>
            </a:r>
            <a:r>
              <a:rPr lang="en-US" altLang="zh-CN" sz="2800" kern="100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Cl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取代形成，其结构式为</a:t>
            </a:r>
            <a:r>
              <a:rPr lang="en-US" altLang="zh-CN" sz="2800" kern="100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Cl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—O—O—</a:t>
            </a:r>
            <a:r>
              <a:rPr lang="en-US" altLang="zh-CN" sz="2800" kern="100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Cl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，所以</a:t>
            </a:r>
            <a:r>
              <a:rPr lang="en-US" altLang="zh-CN" sz="2800" kern="100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ClOOCl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中含有非极性键，正确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2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551434"/>
              </p:ext>
            </p:extLst>
          </p:nvPr>
        </p:nvGraphicFramePr>
        <p:xfrm>
          <a:off x="6383238" y="2221866"/>
          <a:ext cx="2411413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9" name="文档" r:id="rId12" imgW="2418237" imgH="863936" progId="Word.Document.12">
                  <p:embed/>
                </p:oleObj>
              </mc:Choice>
              <mc:Fallback>
                <p:oleObj name="文档" r:id="rId12" imgW="2418237" imgH="8639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383238" y="2221866"/>
                        <a:ext cx="2411413" cy="86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2" descr="S51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981" y="837506"/>
            <a:ext cx="9700451" cy="129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56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89206" y="2279670"/>
            <a:ext cx="11412000" cy="257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CF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Cl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分解为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CF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Cl·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Cl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·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，反应中有化学键的断裂，没有形成新的化学键，错误；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项，氟利昂在紫外线条件产生的</a:t>
            </a:r>
            <a:r>
              <a:rPr lang="en-US" altLang="zh-CN" sz="2800" kern="100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Cl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·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促进臭氧分解生成氧气，臭氧层破坏的关键因素有氟利昂和紫外线，正确。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2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pic>
        <p:nvPicPr>
          <p:cNvPr id="17" name="Picture 2" descr="S5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981" y="837506"/>
            <a:ext cx="9700451" cy="129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3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99496"/>
            <a:ext cx="83702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酯化反应是中学有机化学反应中重要的反应之一。如图为乙酸乙酯的制备装置图，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试管中装有适当过量的无水乙醇、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mL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浓硫酸和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mL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冰醋酸，小心均匀加热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避免副反应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至充分反应，请回答：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89206" y="4311820"/>
            <a:ext cx="1141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酯化反应的本质为酸脱羟基，醇脱氢，乙酸与乙醇在浓硫酸作用下加热发生酯化反应生成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乙酸乙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酯和水，该反应的化学方程式为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COOH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HOCH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en-US" altLang="zh-CN" sz="2800" kern="100" dirty="0" smtClean="0">
                <a:latin typeface="黑体" panose="02010609060101010101" pitchFamily="49" charset="-122"/>
                <a:cs typeface="Courier New" panose="02070309020205020404" pitchFamily="49" charset="0"/>
              </a:rPr>
              <a:t>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COOCH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0958" name="Picture 238" descr="S5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65" y="117426"/>
            <a:ext cx="2871065" cy="244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89206" y="2946785"/>
            <a:ext cx="1141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写出反应的化学方程式：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______________________________________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987517"/>
              </p:ext>
            </p:extLst>
          </p:nvPr>
        </p:nvGraphicFramePr>
        <p:xfrm>
          <a:off x="4970308" y="2610811"/>
          <a:ext cx="6494462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2" name="文档" r:id="rId5" imgW="6495076" imgH="1160193" progId="Word.Document.12">
                  <p:embed/>
                </p:oleObj>
              </mc:Choice>
              <mc:Fallback>
                <p:oleObj name="文档" r:id="rId5" imgW="6495076" imgH="11601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70308" y="2610811"/>
                        <a:ext cx="6494462" cy="1160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520088" y="3644872"/>
            <a:ext cx="3797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COOCH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O</a:t>
            </a:r>
            <a:endParaRPr lang="zh-CN" altLang="zh-CN" sz="105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048451"/>
              </p:ext>
            </p:extLst>
          </p:nvPr>
        </p:nvGraphicFramePr>
        <p:xfrm>
          <a:off x="4259146" y="5533127"/>
          <a:ext cx="2251075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3" name="文档" r:id="rId8" imgW="2251239" imgH="1187731" progId="Word.Document.12">
                  <p:embed/>
                </p:oleObj>
              </mc:Choice>
              <mc:Fallback>
                <p:oleObj name="文档" r:id="rId8" imgW="2251239" imgH="11877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59146" y="5533127"/>
                        <a:ext cx="2251075" cy="118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6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6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6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6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7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1628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284230"/>
            <a:ext cx="81542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试管中装的液体通常是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，实验时往往在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试管中可以看到少量气泡，写出与此现象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对应的离子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方程式：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89206" y="3186875"/>
            <a:ext cx="1141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使用饱和碳酸钠溶液的目的是中和挥发出来的乙酸，使之转化为乙酸钠溶于水，便于闻乙酸乙酯的香味；溶解挥发出来的乙醇；降低乙酸乙酯在水中的溶解度，便于分层得到酯。乙酸能够与碳酸钠溶液反应，其离子方程式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2CH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COOH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         </a:t>
            </a:r>
            <a:r>
              <a:rPr lang="en-US" altLang="zh-CN" sz="2800" kern="100" spc="-8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==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2CH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COO</a:t>
            </a:r>
            <a:r>
              <a:rPr lang="zh-CN" altLang="zh-CN" sz="2800" kern="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CO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↑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0958" name="Picture 238" descr="S5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65" y="414613"/>
            <a:ext cx="2871065" cy="244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4829049" y="365203"/>
            <a:ext cx="2778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饱和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Na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CO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</a:t>
            </a:r>
            <a:endParaRPr lang="zh-CN" altLang="zh-CN" sz="105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915870"/>
              </p:ext>
            </p:extLst>
          </p:nvPr>
        </p:nvGraphicFramePr>
        <p:xfrm>
          <a:off x="5176135" y="5204536"/>
          <a:ext cx="2251075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6" name="文档" r:id="rId5" imgW="2251239" imgH="1189174" progId="Word.Document.12">
                  <p:embed/>
                </p:oleObj>
              </mc:Choice>
              <mc:Fallback>
                <p:oleObj name="文档" r:id="rId5" imgW="2251239" imgH="11891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76135" y="5204536"/>
                        <a:ext cx="2251075" cy="118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6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6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6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6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543294"/>
              </p:ext>
            </p:extLst>
          </p:nvPr>
        </p:nvGraphicFramePr>
        <p:xfrm>
          <a:off x="4469060" y="1623058"/>
          <a:ext cx="436245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7" name="文档" r:id="rId16" imgW="4362473" imgH="782446" progId="Word.Document.12">
                  <p:embed/>
                </p:oleObj>
              </mc:Choice>
              <mc:Fallback>
                <p:oleObj name="文档" r:id="rId16" imgW="4362473" imgH="7824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469060" y="1623058"/>
                        <a:ext cx="4362450" cy="782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559555" y="2266709"/>
            <a:ext cx="4315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2CH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COO</a:t>
            </a:r>
            <a:r>
              <a:rPr lang="zh-CN" altLang="zh-CN" sz="2800" kern="1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CO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↑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O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28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189434"/>
            <a:ext cx="11466640" cy="3664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甲同学为了研究该反应机理使用了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作同位素示踪原子，你认为合理吗？为什么？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________________________________________________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；乙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同学采用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OH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做该实验，结果含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原子的产物的结构简式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229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，乙酸分子中被取代的原子团的电子式为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89206" y="760640"/>
            <a:ext cx="111786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合理，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H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无论替换乙醇羟基上的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H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还是乙酸羧基上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spc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H</a:t>
            </a:r>
            <a:r>
              <a:rPr lang="zh-CN" altLang="zh-CN" sz="2800" kern="100" spc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，结果</a:t>
            </a:r>
            <a:r>
              <a:rPr lang="en-US" altLang="zh-CN" sz="2800" kern="100" spc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kern="100" spc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H</a:t>
            </a:r>
            <a:r>
              <a:rPr lang="zh-CN" altLang="zh-CN" sz="2800" kern="100" spc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都在产物水分子中，不能体现反应机理</a:t>
            </a:r>
            <a:endParaRPr lang="zh-CN" altLang="zh-CN" sz="1050" kern="100" spc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9823" y="3046966"/>
            <a:ext cx="3039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CO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18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OCH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endParaRPr lang="zh-CN" altLang="en-US" dirty="0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584" y="2877238"/>
            <a:ext cx="1033137" cy="67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389206" y="3717826"/>
            <a:ext cx="114666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酯化反应中，由于</a:t>
            </a:r>
            <a:r>
              <a:rPr lang="en-US" altLang="zh-CN" sz="2800" kern="100" baseline="30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H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无论替换乙醇羟基上的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H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还是乙酸羧基上的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H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CN" sz="2800" kern="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结果</a:t>
            </a:r>
            <a:r>
              <a:rPr lang="en-US" altLang="zh-CN" sz="2800" kern="100" spc="-100" baseline="30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H</a:t>
            </a:r>
            <a:r>
              <a:rPr lang="zh-CN" altLang="zh-CN" sz="2800" kern="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都在产物水分子中，不能体现反应机理，所以不合理；根据酯化反应原理可知，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spc="-100" baseline="30000" dirty="0">
                <a:latin typeface="Times New Roman" panose="02020603050405020304" pitchFamily="18" charset="0"/>
                <a:cs typeface="Courier New" panose="02070309020205020404" pitchFamily="49" charset="0"/>
              </a:rPr>
              <a:t>18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OH</a:t>
            </a:r>
            <a:r>
              <a:rPr lang="zh-CN" altLang="zh-CN" sz="2800" kern="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800" kern="100" spc="-100" baseline="30000" dirty="0">
                <a:latin typeface="Times New Roman" panose="02020603050405020304" pitchFamily="18" charset="0"/>
                <a:cs typeface="Courier New" panose="02070309020205020404" pitchFamily="49" charset="0"/>
              </a:rPr>
              <a:t>18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O</a:t>
            </a:r>
            <a:r>
              <a:rPr lang="zh-CN" altLang="zh-CN" sz="2800" kern="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原子会出现在乙酸乙酯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(CH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CO</a:t>
            </a:r>
            <a:r>
              <a:rPr lang="en-US" altLang="zh-CN" sz="2800" kern="100" spc="-100" baseline="30000" dirty="0">
                <a:latin typeface="Times New Roman" panose="02020603050405020304" pitchFamily="18" charset="0"/>
                <a:cs typeface="Courier New" panose="02070309020205020404" pitchFamily="49" charset="0"/>
              </a:rPr>
              <a:t>18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OCH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中；乙酸在反应中会脱去羟基，羟基的电子式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822" y="5748259"/>
            <a:ext cx="996996" cy="65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6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6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6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6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55060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198963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0" y="204801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0" y="210638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0" y="216476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0" y="222313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228151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0" y="233989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0" y="239826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0" y="245664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0" y="251501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0" y="257339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0" y="269014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0" y="280689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0" y="286527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0" y="298202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0" y="309877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0" y="315715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0" y="327390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0" y="339065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0" y="350741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0" y="3565777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0" y="263177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0" y="274852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0" y="292365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0" y="304040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0" y="321553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0" y="333228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0" y="344903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任意多边形 15"/>
          <p:cNvSpPr/>
          <p:nvPr/>
        </p:nvSpPr>
        <p:spPr>
          <a:xfrm flipH="1" flipV="1">
            <a:off x="1105595" y="1989634"/>
            <a:ext cx="11084818" cy="1584176"/>
          </a:xfrm>
          <a:custGeom>
            <a:avLst/>
            <a:gdLst>
              <a:gd name="connsiteX0" fmla="*/ 7808636 w 8543479"/>
              <a:gd name="connsiteY0" fmla="*/ 1584176 h 1584176"/>
              <a:gd name="connsiteX1" fmla="*/ 0 w 8543479"/>
              <a:gd name="connsiteY1" fmla="*/ 1562078 h 1584176"/>
              <a:gd name="connsiteX2" fmla="*/ 0 w 8543479"/>
              <a:gd name="connsiteY2" fmla="*/ 0 h 1584176"/>
              <a:gd name="connsiteX3" fmla="*/ 8543479 w 8543479"/>
              <a:gd name="connsiteY3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3479" h="1584176">
                <a:moveTo>
                  <a:pt x="7808636" y="1584176"/>
                </a:moveTo>
                <a:lnTo>
                  <a:pt x="0" y="1562078"/>
                </a:lnTo>
                <a:lnTo>
                  <a:pt x="0" y="0"/>
                </a:lnTo>
                <a:lnTo>
                  <a:pt x="8543479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155648" y="2375075"/>
            <a:ext cx="9248396" cy="9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zh-CN" sz="48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有机化学反应的研究</a:t>
            </a:r>
          </a:p>
        </p:txBody>
      </p:sp>
    </p:spTree>
    <p:extLst>
      <p:ext uri="{BB962C8B-B14F-4D97-AF65-F5344CB8AC3E}">
        <p14:creationId xmlns:p14="http://schemas.microsoft.com/office/powerpoint/2010/main" val="113661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962178"/>
            <a:ext cx="11466640" cy="1315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浓硫酸在该反应中的作用是催化剂和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剂，以此加快反应速率和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用化学平衡知识答题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effectLst/>
              <a:latin typeface="方正中等线简体" panose="03000509000000000000" pitchFamily="65" charset="-122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5765" y="1562308"/>
            <a:ext cx="4493538" cy="6691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使平衡正向移动，增大产率</a:t>
            </a:r>
          </a:p>
        </p:txBody>
      </p:sp>
      <p:sp>
        <p:nvSpPr>
          <p:cNvPr id="26" name="矩形 25"/>
          <p:cNvSpPr/>
          <p:nvPr/>
        </p:nvSpPr>
        <p:spPr>
          <a:xfrm>
            <a:off x="389206" y="2862695"/>
            <a:ext cx="11466640" cy="1930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乙酸与乙醇发生酯化反应，需浓硫酸作催化剂，加快反应速率；该反应为可逆反应，浓硫酸吸水利于平衡向生成乙酸乙酯的方向移动，增大了乙酸乙酯的产率。</a:t>
            </a:r>
            <a:endParaRPr lang="zh-CN" altLang="zh-CN" sz="2800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6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6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6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6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6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28" name="返回">
            <a:hlinkClick r:id="rId10" action="ppaction://hlinksldjump"/>
            <a:extLst>
              <a:ext uri="{FF2B5EF4-FFF2-40B4-BE49-F238E27FC236}">
                <a16:creationId xmlns="" xmlns:a16="http://schemas.microsoft.com/office/drawing/2014/main" id="{7DF0F6FD-6596-D84C-87E3-557138758E03}"/>
              </a:ext>
            </a:extLst>
          </p:cNvPr>
          <p:cNvSpPr/>
          <p:nvPr/>
        </p:nvSpPr>
        <p:spPr>
          <a:xfrm>
            <a:off x="11181294" y="6381096"/>
            <a:ext cx="846000" cy="345600"/>
          </a:xfrm>
          <a:prstGeom prst="round2Diag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 dirty="0">
                <a:solidFill>
                  <a:schemeClr val="tx1"/>
                </a:solidFill>
              </a:rPr>
              <a:t>返回</a:t>
            </a:r>
          </a:p>
        </p:txBody>
      </p:sp>
      <p:sp>
        <p:nvSpPr>
          <p:cNvPr id="3" name="矩形 2"/>
          <p:cNvSpPr/>
          <p:nvPr/>
        </p:nvSpPr>
        <p:spPr>
          <a:xfrm>
            <a:off x="6704563" y="1095995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吸水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252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 27"/>
          <p:cNvSpPr/>
          <p:nvPr/>
        </p:nvSpPr>
        <p:spPr>
          <a:xfrm flipV="1">
            <a:off x="-13970" y="626933"/>
            <a:ext cx="3859530" cy="1794749"/>
          </a:xfrm>
          <a:custGeom>
            <a:avLst/>
            <a:gdLst>
              <a:gd name="connsiteX0" fmla="*/ 0 w 3859530"/>
              <a:gd name="connsiteY0" fmla="*/ 1794749 h 1794749"/>
              <a:gd name="connsiteX1" fmla="*/ 3859530 w 3859530"/>
              <a:gd name="connsiteY1" fmla="*/ 1794749 h 1794749"/>
              <a:gd name="connsiteX2" fmla="*/ 1572356 w 3859530"/>
              <a:gd name="connsiteY2" fmla="*/ 0 h 1794749"/>
              <a:gd name="connsiteX3" fmla="*/ 0 w 3859530"/>
              <a:gd name="connsiteY3" fmla="*/ 0 h 179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9530" h="1794749">
                <a:moveTo>
                  <a:pt x="0" y="1794749"/>
                </a:moveTo>
                <a:lnTo>
                  <a:pt x="3859530" y="1794749"/>
                </a:lnTo>
                <a:lnTo>
                  <a:pt x="157235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70979" y="3669889"/>
            <a:ext cx="4648455" cy="742287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本课结束</a:t>
            </a: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2362552" y="4528295"/>
            <a:ext cx="7465308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</a:rPr>
              <a:t>更多精彩内容请登录：</a:t>
            </a:r>
            <a:r>
              <a:rPr lang="en-US" altLang="zh-CN" sz="2700" b="1" dirty="0" smtClean="0">
                <a:solidFill>
                  <a:schemeClr val="tx2"/>
                </a:solidFill>
                <a:latin typeface="微软雅黑" pitchFamily="34" charset="-122"/>
              </a:rPr>
              <a:t>www.xinjiaoyu.com</a:t>
            </a:r>
            <a:endParaRPr lang="zh-CN" altLang="en-US" sz="2700" b="1" dirty="0">
              <a:solidFill>
                <a:schemeClr val="tx2"/>
              </a:solidFill>
              <a:latin typeface="微软雅黑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-13970" y="700035"/>
            <a:ext cx="3938917" cy="3186481"/>
          </a:xfrm>
          <a:prstGeom prst="line">
            <a:avLst/>
          </a:prstGeom>
          <a:noFill/>
          <a:ln w="635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14" name="任意多边形 3">
            <a:extLst>
              <a:ext uri="{FF2B5EF4-FFF2-40B4-BE49-F238E27FC236}">
                <a16:creationId xmlns:a16="http://schemas.microsoft.com/office/drawing/2014/main" xmlns="" id="{79E30776-5979-4CC0-866F-A9CAE1CDEC86}"/>
              </a:ext>
            </a:extLst>
          </p:cNvPr>
          <p:cNvSpPr/>
          <p:nvPr/>
        </p:nvSpPr>
        <p:spPr>
          <a:xfrm>
            <a:off x="481644" y="280634"/>
            <a:ext cx="1292288" cy="1430721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 dirty="0" smtClean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3533138" y="0"/>
            <a:ext cx="8657275" cy="3254961"/>
          </a:xfrm>
          <a:custGeom>
            <a:avLst/>
            <a:gdLst>
              <a:gd name="connsiteX0" fmla="*/ 4104515 w 8736811"/>
              <a:gd name="connsiteY0" fmla="*/ 0 h 3286800"/>
              <a:gd name="connsiteX1" fmla="*/ 8736811 w 8736811"/>
              <a:gd name="connsiteY1" fmla="*/ 0 h 3286800"/>
              <a:gd name="connsiteX2" fmla="*/ 8736811 w 8736811"/>
              <a:gd name="connsiteY2" fmla="*/ 3286800 h 3286800"/>
              <a:gd name="connsiteX3" fmla="*/ 0 w 8736811"/>
              <a:gd name="connsiteY3" fmla="*/ 3286800 h 328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6811" h="3286800">
                <a:moveTo>
                  <a:pt x="4104515" y="0"/>
                </a:moveTo>
                <a:lnTo>
                  <a:pt x="8736811" y="0"/>
                </a:lnTo>
                <a:lnTo>
                  <a:pt x="8736811" y="3286800"/>
                </a:lnTo>
                <a:lnTo>
                  <a:pt x="0" y="3286800"/>
                </a:lnTo>
                <a:close/>
              </a:path>
            </a:pathLst>
          </a:custGeom>
          <a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 b="-4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3418312" y="6635"/>
            <a:ext cx="4005970" cy="3207135"/>
          </a:xfrm>
          <a:prstGeom prst="line">
            <a:avLst/>
          </a:prstGeom>
          <a:noFill/>
          <a:ln w="635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19" name="任意多边形 18"/>
          <p:cNvSpPr/>
          <p:nvPr/>
        </p:nvSpPr>
        <p:spPr>
          <a:xfrm>
            <a:off x="3533138" y="0"/>
            <a:ext cx="8657275" cy="3254961"/>
          </a:xfrm>
          <a:custGeom>
            <a:avLst/>
            <a:gdLst>
              <a:gd name="connsiteX0" fmla="*/ 4104515 w 8736811"/>
              <a:gd name="connsiteY0" fmla="*/ 0 h 3286800"/>
              <a:gd name="connsiteX1" fmla="*/ 8736811 w 8736811"/>
              <a:gd name="connsiteY1" fmla="*/ 0 h 3286800"/>
              <a:gd name="connsiteX2" fmla="*/ 8736811 w 8736811"/>
              <a:gd name="connsiteY2" fmla="*/ 3286800 h 3286800"/>
              <a:gd name="connsiteX3" fmla="*/ 0 w 8736811"/>
              <a:gd name="connsiteY3" fmla="*/ 3286800 h 328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6811" h="3286800">
                <a:moveTo>
                  <a:pt x="4104515" y="0"/>
                </a:moveTo>
                <a:lnTo>
                  <a:pt x="8736811" y="0"/>
                </a:lnTo>
                <a:lnTo>
                  <a:pt x="8736811" y="3286800"/>
                </a:lnTo>
                <a:lnTo>
                  <a:pt x="0" y="3286800"/>
                </a:lnTo>
                <a:close/>
              </a:path>
            </a:pathLst>
          </a:custGeom>
          <a:solidFill>
            <a:schemeClr val="accent5">
              <a:lumMod val="75000"/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46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89206" y="968162"/>
            <a:ext cx="1141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反应机理</a:t>
            </a:r>
            <a:endParaRPr lang="zh-CN" altLang="zh-CN" sz="1050" b="1" kern="100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又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称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，指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转变为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经历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有机化学的反应机理揭示了反应中化学键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因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相互作用而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发生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形成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42356" y="173164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反应历程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96132" y="173164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反应物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96508" y="173164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生成物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607019" y="173164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过程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25353" y="236556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基团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135901" y="236556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断裂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698871" y="236684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新化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1321" y="301833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学键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54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89206" y="68616"/>
            <a:ext cx="11412000" cy="6664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2.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有机反应机理研究</a:t>
            </a: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甲烷取代反应的反应机理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为了探究甲烷取代反应的反应机理，人们借助核磁共振仪和红外光谱仪对该反应过程进行研究，记录到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的核磁共振谱线和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等基团的存在。于是认识到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的反应机理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具体过程为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链引发：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链增长：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spc="-7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―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HCl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spc="-7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―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链终止：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en-US" altLang="zh-CN" sz="2800" kern="100" spc="-7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―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spc="-7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―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总反应化学方程式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07174" y="2537569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自由基型链反应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301988"/>
              </p:ext>
            </p:extLst>
          </p:nvPr>
        </p:nvGraphicFramePr>
        <p:xfrm>
          <a:off x="2349708" y="2961598"/>
          <a:ext cx="150336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43" name="文档" r:id="rId4" imgW="1504065" imgH="800475" progId="Word.Document.12">
                  <p:embed/>
                </p:oleObj>
              </mc:Choice>
              <mc:Fallback>
                <p:oleObj name="文档" r:id="rId4" imgW="1504065" imgH="8004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9708" y="2961598"/>
                        <a:ext cx="1503363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490794"/>
              </p:ext>
            </p:extLst>
          </p:nvPr>
        </p:nvGraphicFramePr>
        <p:xfrm>
          <a:off x="3806708" y="5887630"/>
          <a:ext cx="506095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44" name="文档" r:id="rId7" imgW="5061419" imgH="917661" progId="Word.Document.12">
                  <p:embed/>
                </p:oleObj>
              </mc:Choice>
              <mc:Fallback>
                <p:oleObj name="文档" r:id="rId7" imgW="5061419" imgH="9176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06708" y="5887630"/>
                        <a:ext cx="5060950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349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89206" y="-26590"/>
            <a:ext cx="11412000" cy="6948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反应机理的研究方法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——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同位素示踪法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将反应物中某元素的原子替换为该元素的同位素原子，反应后再检验该同位素原子所在的生成物，从而确定化学反应机理的一种方法。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乙酸乙酯水解原理：将乙酸乙酯与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混合后加入稀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作催化剂，反应一段时间后检测到存在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的物质有两种：一种是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，另一种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endParaRPr lang="en-US" altLang="zh-CN" sz="15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于是判断酯水解时断裂的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基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键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endParaRPr lang="en-US" altLang="zh-CN" sz="1500" u="sng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碳原子上加上羟基，反应的化学方程式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baseline="30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dirty="0">
                <a:latin typeface="方正中等线简体" panose="03000509000000000000" pitchFamily="65" charset="-122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 smtClean="0">
                <a:latin typeface="方正中等线简体" panose="03000509000000000000" pitchFamily="65" charset="-122"/>
                <a:ea typeface="方正中等线简体" panose="03000509000000000000" pitchFamily="65" charset="-122"/>
                <a:cs typeface="Courier New" panose="02070309020205020404" pitchFamily="49" charset="0"/>
              </a:rPr>
              <a:t>  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endParaRPr lang="en-US" altLang="zh-CN" sz="15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，明确了酯水解的反应机理，反过来也认识到了酯化反应的反应机理，即酸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脱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醇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脱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80" y="3234213"/>
            <a:ext cx="1781907" cy="89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229" y="4187587"/>
            <a:ext cx="3006969" cy="91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77" y="5178920"/>
            <a:ext cx="2143856" cy="90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354362"/>
              </p:ext>
            </p:extLst>
          </p:nvPr>
        </p:nvGraphicFramePr>
        <p:xfrm>
          <a:off x="550590" y="5440057"/>
          <a:ext cx="2076450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2" name="文档" r:id="rId7" imgW="2077042" imgH="1106602" progId="Word.Document.12">
                  <p:embed/>
                </p:oleObj>
              </mc:Choice>
              <mc:Fallback>
                <p:oleObj name="文档" r:id="rId7" imgW="2077042" imgH="11066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0590" y="5440057"/>
                        <a:ext cx="2076450" cy="1106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6842181" y="364581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酯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326307" y="364581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碳氧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154549" y="364581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碳氧双键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247334" y="625803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羟基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205993" y="6246125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氢原子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pic>
        <p:nvPicPr>
          <p:cNvPr id="12" name="图片 1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61" y="6391588"/>
            <a:ext cx="1368152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0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乙酸酯化和水解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81047" y="343975"/>
            <a:ext cx="8226733" cy="617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5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89206" y="691273"/>
            <a:ext cx="11412000" cy="260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乙烯和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HBr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加成反应的研究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利用质谱仪可以检测出反应过程中产生的中间体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——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乙烯碳正离子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     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，推断该反应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反应机理如下：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第一步：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HBr</a:t>
            </a:r>
            <a:r>
              <a:rPr lang="en-US" altLang="zh-CN" sz="2800" kern="100" spc="-7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―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Br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787326"/>
              </p:ext>
            </p:extLst>
          </p:nvPr>
        </p:nvGraphicFramePr>
        <p:xfrm>
          <a:off x="613633" y="2025433"/>
          <a:ext cx="20320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8" name="文档" r:id="rId4" imgW="2032773" imgH="764417" progId="Word.Document.12">
                  <p:embed/>
                </p:oleObj>
              </mc:Choice>
              <mc:Fallback>
                <p:oleObj name="文档" r:id="rId4" imgW="2032773" imgH="7644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3633" y="2025433"/>
                        <a:ext cx="2032000" cy="76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002082"/>
              </p:ext>
            </p:extLst>
          </p:nvPr>
        </p:nvGraphicFramePr>
        <p:xfrm>
          <a:off x="487547" y="3328856"/>
          <a:ext cx="8129588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9" name="文档" r:id="rId7" imgW="8128922" imgH="1504755" progId="Word.Document.12">
                  <p:embed/>
                </p:oleObj>
              </mc:Choice>
              <mc:Fallback>
                <p:oleObj name="文档" r:id="rId7" imgW="8128922" imgH="15047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7547" y="3328856"/>
                        <a:ext cx="8129588" cy="150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389206" y="4718498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总反应的化学方程式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39022" y="2084794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离子型反应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28852" y="4789126"/>
            <a:ext cx="50186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HBr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=CH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spc="-7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―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Br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43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6225314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16193</TotalTime>
  <Words>2272</Words>
  <Application>Microsoft Office PowerPoint</Application>
  <PresentationFormat>自定义</PresentationFormat>
  <Paragraphs>402</Paragraphs>
  <Slides>41</Slides>
  <Notes>1</Notes>
  <HiddenSlides>0</HiddenSlides>
  <MMClips>1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5" baseType="lpstr">
      <vt:lpstr>方正中等线简体</vt:lpstr>
      <vt:lpstr>黑体</vt:lpstr>
      <vt:lpstr>华文细黑</vt:lpstr>
      <vt:lpstr>经典繁仿黑</vt:lpstr>
      <vt:lpstr>楷体</vt:lpstr>
      <vt:lpstr>宋体</vt:lpstr>
      <vt:lpstr>微软雅黑</vt:lpstr>
      <vt:lpstr>Arial</vt:lpstr>
      <vt:lpstr>Broadway</vt:lpstr>
      <vt:lpstr>Calibri</vt:lpstr>
      <vt:lpstr>Courier New</vt:lpstr>
      <vt:lpstr>Times New Roman</vt:lpstr>
      <vt:lpstr>7_Office 主题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7828</cp:revision>
  <dcterms:created xsi:type="dcterms:W3CDTF">2014-11-27T01:03:00Z</dcterms:created>
  <dcterms:modified xsi:type="dcterms:W3CDTF">2021-08-12T09:14:27Z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2052-10.1.0.5458</vt:lpwstr>
  </property>
</Properties>
</file>