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63" r:id="rId2"/>
  </p:sldMasterIdLst>
  <p:notesMasterIdLst>
    <p:notesMasterId r:id="rId3"/>
  </p:notesMasterIdLst>
  <p:handoutMasterIdLst>
    <p:handoutMasterId r:id="rId4"/>
  </p:handoutMasterIdLst>
  <p:sldIdLst>
    <p:sldId id="482" r:id="rId5"/>
    <p:sldId id="496" r:id="rId6"/>
    <p:sldId id="497" r:id="rId7"/>
    <p:sldId id="498" r:id="rId8"/>
    <p:sldId id="499" r:id="rId9"/>
    <p:sldId id="500" r:id="rId10"/>
    <p:sldId id="501" r:id="rId11"/>
    <p:sldId id="502" r:id="rId12"/>
    <p:sldId id="503" r:id="rId13"/>
    <p:sldId id="504" r:id="rId14"/>
    <p:sldId id="505" r:id="rId15"/>
    <p:sldId id="506" r:id="rId16"/>
    <p:sldId id="508" r:id="rId17"/>
    <p:sldId id="507" r:id="rId18"/>
    <p:sldId id="509" r:id="rId19"/>
    <p:sldId id="510" r:id="rId20"/>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84" y="196"/>
      </p:cViewPr>
      <p:guideLst>
        <p:guide orient="horz" pos="2160"/>
        <p:guide pos="3840"/>
      </p:guideLst>
    </p:cSldViewPr>
  </p:slideViewPr>
  <p:notesTextViewPr>
    <p:cViewPr>
      <p:scale>
        <a:sx n="1" d="1"/>
        <a:sy n="1" d="1"/>
      </p:scale>
      <p:origin x="0" y="0"/>
    </p:cViewPr>
  </p:notesTextViewPr>
  <p:notesViewPr>
    <p:cSldViewPr snapToGrid="0">
      <p:cViewPr varScale="1">
        <p:scale>
          <a:sx n="72" d="100"/>
          <a:sy n="72" d="100"/>
        </p:scale>
        <p:origin x="1796" y="6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tags" Target="tags/tag2.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4" name="页脚占位符 3">
            <a:extLst>
              <a:ext uri="{FF2B5EF4-FFF2-40B4-BE49-F238E27FC236}">
                <a16:creationId xmlns:a16="http://schemas.microsoft.com/office/drawing/2014/main" id="{9DF884EC-94D0-4DF4-8DAB-6C411471A0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6" name="灯片编号占位符 5">
            <a:extLst>
              <a:ext uri="{FF2B5EF4-FFF2-40B4-BE49-F238E27FC236}">
                <a16:creationId xmlns:a16="http://schemas.microsoft.com/office/drawing/2014/main" id="{09306ECA-C6E0-4B23-847F-43963EE069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AB15C1-28BC-4758-88FE-CBF02A62C41A}" type="slidenum">
              <a:rPr lang="zh-CN" altLang="en-US" smtClean="0"/>
              <a:t>‹#›</a:t>
            </a:fld>
            <a:endParaRPr lang="zh-CN" altLang="en-US"/>
          </a:p>
        </p:txBody>
      </p:sp>
    </p:spTree>
    <p:extLst>
      <p:ext uri="{BB962C8B-B14F-4D97-AF65-F5344CB8AC3E}">
        <p14:creationId xmlns:p14="http://schemas.microsoft.com/office/powerpoint/2010/main" val="37978712"/>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2022/2/15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8923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cSld>
  <p:clrMapOvr>
    <a:masterClrMapping/>
  </p:clrMapOvr>
  <p:transition spd="slow">
    <p:randomBar dir="vert"/>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标题幻灯片">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6"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8"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9"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30"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2016330967"/>
      </p:ext>
    </p:extLst>
  </p:cSld>
  <p:clrMapOvr>
    <a:masterClrMapping/>
  </p:clrMapOvr>
  <p:transition spd="slow">
    <p:randomBar dir="vert"/>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normAutofit/>
          </a:bodyPr>
          <a:lstStyle>
            <a:lvl1pPr>
              <a:defRPr sz="3600"/>
            </a:lvl1p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421172394"/>
      </p:ext>
    </p:extLst>
  </p:cSld>
  <p:clrMapOvr>
    <a:masterClrMapping/>
  </p:clrMapOvr>
  <p:transition spd="slow">
    <p:randomBar dir="vert"/>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469207938"/>
      </p:ext>
    </p:extLst>
  </p:cSld>
  <p:clrMapOvr>
    <a:masterClrMapping/>
  </p:clrMapOvr>
  <p:transition spd="slow">
    <p:randomBar dir="vert"/>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Date Placeholder 4"/>
          <p:cNvSpPr>
            <a:spLocks noGrp="1"/>
          </p:cNvSpPr>
          <p:nvPr>
            <p:ph type="dt" sz="half" idx="10"/>
          </p:nvPr>
        </p:nvSpPr>
        <p:spPr/>
        <p:txBody>
          <a:bodyPr/>
          <a:lstStyle/>
          <a:p>
            <a:fld id="{EB712588-04B1-427B-82EE-E8DB90309F08}" type="datetimeFigureOut">
              <a:rPr lang="en-US"/>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a:p>
        </p:txBody>
      </p:sp>
    </p:spTree>
    <p:extLst>
      <p:ext uri="{BB962C8B-B14F-4D97-AF65-F5344CB8AC3E}">
        <p14:creationId xmlns:p14="http://schemas.microsoft.com/office/powerpoint/2010/main" val="1282039367"/>
      </p:ext>
    </p:extLst>
  </p:cSld>
  <p:clrMapOvr>
    <a:masterClrMapping/>
  </p:clrMapOvr>
  <p:transition spd="slow">
    <p:randomBar dir="vert"/>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B61BEF0D-F0BB-DE4B-95CE-6DB70DBA9567}" type="datetimeFigureOut">
              <a:rPr lang="en-US"/>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3039811459"/>
      </p:ext>
    </p:extLst>
  </p:cSld>
  <p:clrMapOvr>
    <a:masterClrMapping/>
  </p:clrMapOvr>
  <p:transition spd="slow">
    <p:randomBar dir="vert"/>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B61BEF0D-F0BB-DE4B-95CE-6DB70DBA9567}" type="datetimeFigureOut">
              <a:rPr lang="en-US"/>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2210818521"/>
      </p:ext>
    </p:extLst>
  </p:cSld>
  <p:clrMapOvr>
    <a:masterClrMapping/>
  </p:clrMapOvr>
  <p:transition spd="slow">
    <p:randomBar dir="vert"/>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61BEF0D-F0BB-DE4B-95CE-6DB70DBA9567}" type="datetimeFigureOut">
              <a:rPr lang="en-US"/>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750364831"/>
      </p:ext>
    </p:extLst>
  </p:cSld>
  <p:clrMapOvr>
    <a:masterClrMapping/>
  </p:clrMapOvr>
  <p:transition spd="slow">
    <p:randomBar dir="vert"/>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2A54C80-263E-416B-A8E0-580EDEADCBDC}" type="datetimeFigureOut">
              <a:rPr lang="en-US"/>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a:p>
        </p:txBody>
      </p:sp>
    </p:spTree>
    <p:extLst>
      <p:ext uri="{BB962C8B-B14F-4D97-AF65-F5344CB8AC3E}">
        <p14:creationId xmlns:p14="http://schemas.microsoft.com/office/powerpoint/2010/main" val="2782033367"/>
      </p:ext>
    </p:extLst>
  </p:cSld>
  <p:clrMapOvr>
    <a:masterClrMapping/>
  </p:clrMapOvr>
  <p:transition spd="slow">
    <p:randomBar dir="vert"/>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789463636"/>
      </p:ext>
    </p:extLst>
  </p:cSld>
  <p:clrMapOvr>
    <a:masterClrMapping/>
  </p:clrMapOvr>
  <p:transition spd="slow">
    <p:randomBar dir="vert"/>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标题和描述">
    <p:spTree>
      <p:nvGrpSpPr>
        <p:cNvPr id="1" name=""/>
        <p:cNvGrpSpPr/>
        <p:nvPr/>
      </p:nvGrpSpPr>
      <p:grpSpPr>
        <a:xfrm>
          <a:off x="0" y="0"/>
          <a: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2168753684"/>
      </p:ext>
    </p:extLst>
  </p:cSld>
  <p:clrMapOvr>
    <a:masterClrMapping/>
  </p:clrMapOvr>
  <p:transition spd="slow">
    <p:randomBar dir="vert"/>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带描述的引言">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894362950"/>
      </p:ext>
    </p:extLst>
  </p:cSld>
  <p:clrMapOvr>
    <a:masterClrMapping/>
  </p:clrMapOvr>
  <p:transition spd="slow">
    <p:randomBar dir="vert"/>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名片">
    <p:spTree>
      <p:nvGrpSpPr>
        <p:cNvPr id="1" name=""/>
        <p:cNvGrpSpPr/>
        <p:nvPr/>
      </p:nvGrpSpPr>
      <p:grpSpPr>
        <a:xfrm>
          <a:off x="0" y="0"/>
          <a: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3817207057"/>
      </p:ext>
    </p:extLst>
  </p:cSld>
  <p:clrMapOvr>
    <a:masterClrMapping/>
  </p:clrMapOvr>
  <p:transition spd="slow">
    <p:randomBar dir="vert"/>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引言名片">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0379669"/>
      </p:ext>
    </p:extLst>
  </p:cSld>
  <p:clrMapOvr>
    <a:masterClrMapping/>
  </p:clrMapOvr>
  <p:transition spd="slow">
    <p:randomBar dir="vert"/>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真或假">
    <p:spTree>
      <p:nvGrpSpPr>
        <p:cNvPr id="1" name=""/>
        <p:cNvGrpSpPr/>
        <p:nvPr/>
      </p:nvGrpSpPr>
      <p:grpSpPr>
        <a:xfrm>
          <a:off x="0" y="0"/>
          <a: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2391178821"/>
      </p:ext>
    </p:extLst>
  </p:cSld>
  <p:clrMapOvr>
    <a:masterClrMapping/>
  </p:clrMapOvr>
  <p:transition spd="slow">
    <p:randomBar dir="vert"/>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55C6B4A9-1611-4792-9094-5F34BCA07E0B}"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a:p>
        </p:txBody>
      </p:sp>
    </p:spTree>
    <p:extLst>
      <p:ext uri="{BB962C8B-B14F-4D97-AF65-F5344CB8AC3E}">
        <p14:creationId xmlns:p14="http://schemas.microsoft.com/office/powerpoint/2010/main" val="3896215382"/>
      </p:ext>
    </p:extLst>
  </p:cSld>
  <p:clrMapOvr>
    <a:masterClrMapping/>
  </p:clrMapOvr>
  <p:transition spd="slow">
    <p:randomBar dir="vert"/>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B61BEF0D-F0BB-DE4B-95CE-6DB70DBA9567}" type="datetimeFigureOut">
              <a:rPr lang="en-US"/>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t>‹#›</a:t>
            </a:fld>
            <a:endParaRPr lang="en-US"/>
          </a:p>
        </p:txBody>
      </p:sp>
    </p:spTree>
    <p:extLst>
      <p:ext uri="{BB962C8B-B14F-4D97-AF65-F5344CB8AC3E}">
        <p14:creationId xmlns:p14="http://schemas.microsoft.com/office/powerpoint/2010/main" val="211606818"/>
      </p:ext>
    </p:extLst>
  </p:cSld>
  <p:clrMapOvr>
    <a:masterClrMapping/>
  </p:clrMapOvr>
  <p:transition spd="slow">
    <p:randomBar dir="vert"/>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自定义版式">
    <p:spTree>
      <p:nvGrpSpPr>
        <p:cNvPr id="1" name=""/>
        <p:cNvGrpSpPr/>
        <p:nvPr/>
      </p:nvGrpSpPr>
      <p:grpSpPr>
        <a:xfrm>
          <a:off x="0" y="0"/>
          <a:ext cx="0" cy="0"/>
        </a:xfrm>
      </p:grpSpPr>
    </p:spTree>
    <p:extLst>
      <p:ext uri="{BB962C8B-B14F-4D97-AF65-F5344CB8AC3E}">
        <p14:creationId xmlns:p14="http://schemas.microsoft.com/office/powerpoint/2010/main" val="1400307031"/>
      </p:ext>
    </p:extLst>
  </p:cSld>
  <p:clrMapOvr>
    <a:masterClrMapping/>
  </p:clrMapOvr>
  <p:transition spd="slow">
    <p:randomBar dir="vert"/>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a:xfrm>
            <a:off x="669882" y="432000"/>
            <a:ext cx="10852237" cy="648000"/>
          </a:xfrm>
        </p:spPr>
        <p:txBody>
          <a:bodyPr/>
          <a:lstStyle/>
          <a:p>
            <a:r>
              <a:rPr lang="zh-CN" altLang="en-US"/>
              <a:t>单击此处编辑母版标题样式</a:t>
            </a:r>
          </a:p>
        </p:txBody>
      </p:sp>
      <p:sp>
        <p:nvSpPr>
          <p:cNvPr id="3" name="日期占位符 2"/>
          <p:cNvSpPr>
            <a:spLocks noGrp="1"/>
          </p:cNvSpPr>
          <p:nvPr>
            <p:ph type="dt" sz="half" idx="10"/>
          </p:nvPr>
        </p:nvSpPr>
        <p:spPr>
          <a:xfrm>
            <a:off x="879742" y="6349833"/>
            <a:ext cx="2700000" cy="316800"/>
          </a:xfrm>
        </p:spPr>
        <p:txBody>
          <a:bodyPr/>
          <a:lstStyle/>
          <a:p>
            <a:fld id="{760FBDFE-C587-4B4C-A407-44438C67B59E}" type="datetimeFigureOut">
              <a:rPr lang="zh-CN" altLang="en-US" smtClean="0"/>
              <a:t>2022/2/15</a:t>
            </a:fld>
            <a:endParaRPr lang="zh-CN" altLang="en-US"/>
          </a:p>
        </p:txBody>
      </p:sp>
      <p:sp>
        <p:nvSpPr>
          <p:cNvPr id="4" name="页脚占位符 3"/>
          <p:cNvSpPr>
            <a:spLocks noGrp="1"/>
          </p:cNvSpPr>
          <p:nvPr>
            <p:ph type="ftr" sz="quarter" idx="11"/>
          </p:nvPr>
        </p:nvSpPr>
        <p:spPr>
          <a:xfrm>
            <a:off x="4116000" y="6349833"/>
            <a:ext cx="3960000" cy="316800"/>
          </a:xfrm>
        </p:spPr>
        <p:txBody>
          <a:bodyPr/>
          <a:lstStyle/>
          <a:p>
            <a:endParaRPr lang="zh-CN" altLang="en-US"/>
          </a:p>
        </p:txBody>
      </p:sp>
      <p:sp>
        <p:nvSpPr>
          <p:cNvPr id="5" name="灯片编号占位符 4"/>
          <p:cNvSpPr>
            <a:spLocks noGrp="1"/>
          </p:cNvSpPr>
          <p:nvPr>
            <p:ph type="sldNum" sz="quarter" idx="12"/>
          </p:nvPr>
        </p:nvSpPr>
        <p:spPr>
          <a:xfrm>
            <a:off x="8610600" y="6349833"/>
            <a:ext cx="2700000" cy="316800"/>
          </a:xfrm>
        </p:spPr>
        <p:txBody>
          <a:bodyPr/>
          <a:lstStyle/>
          <a:p>
            <a:fld id="{49AE70B2-8BF9-45C0-BB95-33D1B9D3A854}" type="slidenum">
              <a:rPr lang="zh-CN" altLang="en-US" smtClean="0"/>
              <a:t>‹#›</a:t>
            </a:fld>
            <a:endParaRPr lang="zh-CN" altLang="en-US"/>
          </a:p>
        </p:txBody>
      </p:sp>
    </p:spTree>
  </p:cSld>
  <p:clrMapOvr>
    <a:masterClrMapping/>
  </p:clrMapOvr>
  <p:transition spd="slow">
    <p:randomBar dir="vert"/>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tags" Target="../tags/tag1.xml" /><Relationship Id="rId16" Type="http://schemas.openxmlformats.org/officeDocument/2006/relationships/image" Target="../media/image1.png" /><Relationship Id="rId17" Type="http://schemas.openxmlformats.org/officeDocument/2006/relationships/image" Target="../media/image2.png" /><Relationship Id="rId18"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5.xml" /><Relationship Id="rId10" Type="http://schemas.openxmlformats.org/officeDocument/2006/relationships/slideLayout" Target="../slideLayouts/slideLayout24.xml" /><Relationship Id="rId11" Type="http://schemas.openxmlformats.org/officeDocument/2006/relationships/slideLayout" Target="../slideLayouts/slideLayout25.xml" /><Relationship Id="rId12" Type="http://schemas.openxmlformats.org/officeDocument/2006/relationships/slideLayout" Target="../slideLayouts/slideLayout26.xml" /><Relationship Id="rId13" Type="http://schemas.openxmlformats.org/officeDocument/2006/relationships/slideLayout" Target="../slideLayouts/slideLayout27.xml" /><Relationship Id="rId14" Type="http://schemas.openxmlformats.org/officeDocument/2006/relationships/slideLayout" Target="../slideLayouts/slideLayout28.xml" /><Relationship Id="rId15" Type="http://schemas.openxmlformats.org/officeDocument/2006/relationships/slideLayout" Target="../slideLayouts/slideLayout29.xml" /><Relationship Id="rId16" Type="http://schemas.openxmlformats.org/officeDocument/2006/relationships/slideLayout" Target="../slideLayouts/slideLayout30.xml" /><Relationship Id="rId17" Type="http://schemas.openxmlformats.org/officeDocument/2006/relationships/slideLayout" Target="../slideLayouts/slideLayout31.xml" /><Relationship Id="rId18" Type="http://schemas.openxmlformats.org/officeDocument/2006/relationships/image" Target="../media/image1.png" /><Relationship Id="rId19" Type="http://schemas.openxmlformats.org/officeDocument/2006/relationships/image" Target="../media/image2.png" /><Relationship Id="rId2" Type="http://schemas.openxmlformats.org/officeDocument/2006/relationships/slideLayout" Target="../slideLayouts/slideLayout16.xml" /><Relationship Id="rId20" Type="http://schemas.openxmlformats.org/officeDocument/2006/relationships/theme" Target="../theme/theme2.xml" /><Relationship Id="rId3" Type="http://schemas.openxmlformats.org/officeDocument/2006/relationships/slideLayout" Target="../slideLayouts/slideLayout17.xml" /><Relationship Id="rId4" Type="http://schemas.openxmlformats.org/officeDocument/2006/relationships/slideLayout" Target="../slideLayouts/slideLayout18.xml" /><Relationship Id="rId5" Type="http://schemas.openxmlformats.org/officeDocument/2006/relationships/slideLayout" Target="../slideLayouts/slideLayout19.xml" /><Relationship Id="rId6" Type="http://schemas.openxmlformats.org/officeDocument/2006/relationships/slideLayout" Target="../slideLayouts/slideLayout20.xml" /><Relationship Id="rId7" Type="http://schemas.openxmlformats.org/officeDocument/2006/relationships/slideLayout" Target="../slideLayouts/slideLayout21.xml" /><Relationship Id="rId8" Type="http://schemas.openxmlformats.org/officeDocument/2006/relationships/slideLayout" Target="../slideLayouts/slideLayout22.xml" /><Relationship Id="rId9" Type="http://schemas.openxmlformats.org/officeDocument/2006/relationships/slideLayout" Target="../slideLayouts/slideLayout23.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effectLst/>
      </p:bgPr>
    </p:bg>
    <p:spTree>
      <p:nvGrpSpPr>
        <p:cNvPr id="1" name=""/>
        <p:cNvGrpSpPr/>
        <p:nvPr/>
      </p:nvGrpSpPr>
      <p:grpSpPr>
        <a:xfrm>
          <a:off x="0" y="0"/>
          <a:ext cx="0" cy="0"/>
        </a:xfrm>
      </p:grpSpPr>
      <p:sp>
        <p:nvSpPr>
          <p:cNvPr id="7" name="KSO_TEMPLATE" hidden="1"/>
          <p:cNvSpPr/>
          <p:nvPr>
            <p:custDataLst>
              <p:tags r:id="rId15"/>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userDrawn="1"/>
        </p:nvGrpSpPr>
        <p:grpSpPr>
          <a:xfrm>
            <a:off x="10319620" y="107506"/>
            <a:ext cx="1807331" cy="497988"/>
            <a:chOff x="468128" y="370735"/>
            <a:chExt cx="1135204" cy="341359"/>
          </a:xfrm>
        </p:grpSpPr>
        <p:pic>
          <p:nvPicPr>
            <p:cNvPr id="4" name="图片 3"/>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49670" y="370735"/>
              <a:ext cx="490406" cy="177473"/>
            </a:xfrm>
            <a:prstGeom prst="rect">
              <a:avLst/>
            </a:prstGeom>
          </p:spPr>
        </p:pic>
        <p:pic>
          <p:nvPicPr>
            <p:cNvPr id="5" name="图片 4"/>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68128" y="558194"/>
              <a:ext cx="1135204" cy="153900"/>
            </a:xfrm>
            <a:prstGeom prst="rect">
              <a:avLst/>
            </a:prstGeom>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slow">
    <p:randomBar dir="vert"/>
  </p:transition>
  <p:timing/>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ct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3"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5"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6"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7"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2/15/2022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t>‹#›</a:t>
            </a:fld>
            <a:endParaRPr lang="en-US"/>
          </a:p>
        </p:txBody>
      </p:sp>
      <p:grpSp>
        <p:nvGrpSpPr>
          <p:cNvPr id="18" name="组合 17">
            <a:extLst>
              <a:ext uri="{FF2B5EF4-FFF2-40B4-BE49-F238E27FC236}">
                <a16:creationId xmlns:a16="http://schemas.microsoft.com/office/drawing/2014/main" id="{93EE6750-F4B7-4D62-8292-298956E81901}"/>
              </a:ext>
            </a:extLst>
          </p:cNvPr>
          <p:cNvGrpSpPr/>
          <p:nvPr userDrawn="1"/>
        </p:nvGrpSpPr>
        <p:grpSpPr>
          <a:xfrm>
            <a:off x="10319620" y="107506"/>
            <a:ext cx="1807331" cy="497988"/>
            <a:chOff x="468128" y="370735"/>
            <a:chExt cx="1135204" cy="341359"/>
          </a:xfrm>
        </p:grpSpPr>
        <p:pic>
          <p:nvPicPr>
            <p:cNvPr id="19" name="图片 18">
              <a:extLst>
                <a:ext uri="{FF2B5EF4-FFF2-40B4-BE49-F238E27FC236}">
                  <a16:creationId xmlns:a16="http://schemas.microsoft.com/office/drawing/2014/main" id="{C68D0593-088E-4ADC-A9B2-B2CEAD007BC3}"/>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49670" y="370735"/>
              <a:ext cx="490406" cy="177473"/>
            </a:xfrm>
            <a:prstGeom prst="rect">
              <a:avLst/>
            </a:prstGeom>
          </p:spPr>
        </p:pic>
        <p:pic>
          <p:nvPicPr>
            <p:cNvPr id="30" name="图片 29">
              <a:extLst>
                <a:ext uri="{FF2B5EF4-FFF2-40B4-BE49-F238E27FC236}">
                  <a16:creationId xmlns:a16="http://schemas.microsoft.com/office/drawing/2014/main" id="{E1E8A5D9-7686-4B90-A621-9827940CF54A}"/>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468128" y="558194"/>
              <a:ext cx="1135204" cy="153900"/>
            </a:xfrm>
            <a:prstGeom prst="rect">
              <a:avLst/>
            </a:prstGeom>
          </p:spPr>
        </p:pic>
      </p:grpSp>
    </p:spTree>
    <p:extLst>
      <p:ext uri="{BB962C8B-B14F-4D97-AF65-F5344CB8AC3E}">
        <p14:creationId xmlns:p14="http://schemas.microsoft.com/office/powerpoint/2010/main" val="330666917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Lst>
  <p:transition spd="slow">
    <p:randomBar dir="vert"/>
  </p:transition>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8.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3.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4.png" /><Relationship Id="rId3" Type="http://schemas.openxmlformats.org/officeDocument/2006/relationships/image" Target="../media/image5.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6.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7.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1.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框 4">
            <a:extLst>
              <a:ext uri="{FF2B5EF4-FFF2-40B4-BE49-F238E27FC236}">
                <a16:creationId xmlns:a16="http://schemas.microsoft.com/office/drawing/2014/main" id="{C15C744A-7310-4541-A4F8-2817920867BE}"/>
              </a:ext>
            </a:extLst>
          </p:cNvPr>
          <p:cNvSpPr txBox="1"/>
          <p:nvPr/>
        </p:nvSpPr>
        <p:spPr>
          <a:xfrm>
            <a:off x="1822757" y="1869508"/>
            <a:ext cx="8275021" cy="223484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algn="ctr">
              <a:lnSpc>
                <a:spcPct val="150000"/>
              </a:lnSpc>
            </a:pPr>
            <a:r>
              <a:rPr lang="zh-CN" altLang="en-US" sz="5400">
                <a:solidFill>
                  <a:srgbClr val="C00000"/>
                </a:solidFill>
                <a:latin typeface="华文隶书" panose="02010800040101010101" pitchFamily="2" charset="-122"/>
                <a:ea typeface="华文隶书" panose="02010800040101010101" pitchFamily="2" charset="-122"/>
              </a:rPr>
              <a:t>专题</a:t>
            </a:r>
            <a:r>
              <a:rPr lang="en-US" altLang="zh-CN" sz="5400">
                <a:solidFill>
                  <a:srgbClr val="C00000"/>
                </a:solidFill>
                <a:latin typeface="华文隶书" panose="02010800040101010101" pitchFamily="2" charset="-122"/>
                <a:ea typeface="华文隶书" panose="02010800040101010101" pitchFamily="2" charset="-122"/>
              </a:rPr>
              <a:t>2 </a:t>
            </a:r>
            <a:r>
              <a:rPr lang="zh-CN" altLang="en-US" sz="5400">
                <a:solidFill>
                  <a:srgbClr val="C00000"/>
                </a:solidFill>
                <a:latin typeface="华文隶书" panose="02010800040101010101" pitchFamily="2" charset="-122"/>
                <a:ea typeface="华文隶书" panose="02010800040101010101" pitchFamily="2" charset="-122"/>
              </a:rPr>
              <a:t>原子结构与元素性质</a:t>
            </a:r>
            <a:endParaRPr lang="en-US" altLang="zh-CN" sz="5400">
              <a:solidFill>
                <a:srgbClr val="C00000"/>
              </a:solidFill>
              <a:latin typeface="华文隶书" panose="02010800040101010101" pitchFamily="2" charset="-122"/>
              <a:ea typeface="华文隶书" panose="02010800040101010101" pitchFamily="2" charset="-122"/>
            </a:endParaRPr>
          </a:p>
          <a:p>
            <a:pPr algn="ctr">
              <a:lnSpc>
                <a:spcPct val="150000"/>
              </a:lnSpc>
            </a:pPr>
            <a:r>
              <a:rPr lang="zh-CN" altLang="en-US" sz="4400">
                <a:solidFill>
                  <a:srgbClr val="C00000"/>
                </a:solidFill>
                <a:latin typeface="微软雅黑" panose="020b0503020204020204" pitchFamily="34" charset="-122"/>
                <a:ea typeface="微软雅黑" panose="020b0503020204020204" pitchFamily="34" charset="-122"/>
              </a:rPr>
              <a:t>第一单元 原子核外电子的运动</a:t>
            </a:r>
            <a:endParaRPr lang="en-US" altLang="zh-CN" sz="4400">
              <a:solidFill>
                <a:srgbClr val="C00000"/>
              </a:solidFill>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8AA5380A-76B0-4BF2-BEA9-71CD636AA356}"/>
              </a:ext>
            </a:extLst>
          </p:cNvPr>
          <p:cNvSpPr txBox="1"/>
          <p:nvPr/>
        </p:nvSpPr>
        <p:spPr>
          <a:xfrm>
            <a:off x="2253001" y="4953690"/>
            <a:ext cx="7414532"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sz="4800">
                <a:solidFill>
                  <a:srgbClr val="7030A0"/>
                </a:solidFill>
                <a:latin typeface="华文行楷" panose="02010800040101010101" pitchFamily="2" charset="-122"/>
                <a:ea typeface="华文行楷" panose="02010800040101010101" pitchFamily="2" charset="-122"/>
              </a:rPr>
              <a:t>原子核外电子的运动特征</a:t>
            </a:r>
          </a:p>
        </p:txBody>
      </p:sp>
    </p:spTree>
    <p:extLst>
      <p:ext uri="{BB962C8B-B14F-4D97-AF65-F5344CB8AC3E}">
        <p14:creationId xmlns:p14="http://schemas.microsoft.com/office/powerpoint/2010/main" val="331137554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out)">
                                      <p:cBhvr>
                                        <p:cTn id="7" dur="2000"/>
                                        <p:tgtEl>
                                          <p:spTgt spid="5">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out)">
                                      <p:cBhvr>
                                        <p:cTn id="12" dur="2000"/>
                                        <p:tgtEl>
                                          <p:spTgt spid="5">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E2FBB3D6-6568-4F6C-B2DA-DDA76DE5E557}"/>
              </a:ext>
            </a:extLst>
          </p:cNvPr>
          <p:cNvSpPr txBox="1"/>
          <p:nvPr/>
        </p:nvSpPr>
        <p:spPr>
          <a:xfrm>
            <a:off x="648295" y="683920"/>
            <a:ext cx="2980730" cy="583814"/>
          </a:xfrm>
          <a:prstGeom prst="rect">
            <a:avLst/>
          </a:prstGeom>
          <a:noFill/>
        </p:spPr>
        <p:txBody>
          <a:bodyPr wrap="square">
            <a:spAutoFit/>
          </a:bodyPr>
          <a:lstStyle/>
          <a:p>
            <a:pPr algn="just">
              <a:lnSpc>
                <a:spcPct val="150000"/>
              </a:lnSpc>
            </a:pPr>
            <a:r>
              <a:rPr lang="en-US" altLang="zh-CN" sz="2400" b="1" kern="100">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．原子轨道与能级</a:t>
            </a:r>
            <a:endParaRPr lang="zh-CN" altLang="zh-CN" sz="24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id="{498A1916-4A05-448B-9B4F-EB8CF0162648}"/>
              </a:ext>
            </a:extLst>
          </p:cNvPr>
          <p:cNvSpPr txBox="1"/>
          <p:nvPr/>
        </p:nvSpPr>
        <p:spPr>
          <a:xfrm>
            <a:off x="1134068" y="1500438"/>
            <a:ext cx="8881469" cy="1137812"/>
          </a:xfrm>
          <a:prstGeom prst="rect">
            <a:avLst/>
          </a:prstGeom>
          <a:noFill/>
        </p:spPr>
        <p:txBody>
          <a:bodyPr wrap="square">
            <a:spAutoFit/>
          </a:bodyPr>
          <a:lstStyle/>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电子在原子核外的一个空间运动状态称为一个</a:t>
            </a:r>
            <a:r>
              <a:rPr lang="zh-CN" altLang="zh-CN" sz="24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原子轨道</a:t>
            </a: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。原子轨道是用量子力学描述电子在原子核外空间运动的主要区域。</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F255DB3F-FFE6-4EB5-8E33-4F9480517FA7}"/>
              </a:ext>
            </a:extLst>
          </p:cNvPr>
          <p:cNvSpPr txBox="1"/>
          <p:nvPr/>
        </p:nvSpPr>
        <p:spPr>
          <a:xfrm>
            <a:off x="1205504" y="2954224"/>
            <a:ext cx="8952907" cy="1691810"/>
          </a:xfrm>
          <a:prstGeom prst="rect">
            <a:avLst/>
          </a:prstGeom>
          <a:noFill/>
        </p:spPr>
        <p:txBody>
          <a:bodyPr wrap="square">
            <a:spAutoFit/>
          </a:bodyPr>
          <a:lstStyle/>
          <a:p>
            <a:pPr algn="just">
              <a:lnSpc>
                <a:spcPct val="150000"/>
              </a:lnSpc>
            </a:pP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处于同一电子层的原子核外电子，可以在不同类型的原子轨道上运动，其能量也不相同，故可将同一电子层进一步划分为不同的</a:t>
            </a:r>
            <a:r>
              <a:rPr lang="zh-CN" altLang="zh-CN" sz="24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能级</a:t>
            </a: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400" b="1" kern="10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782762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43957BC8-A287-4627-9425-2C24DCDCCE43}"/>
              </a:ext>
            </a:extLst>
          </p:cNvPr>
          <p:cNvSpPr txBox="1"/>
          <p:nvPr/>
        </p:nvSpPr>
        <p:spPr>
          <a:xfrm>
            <a:off x="764382" y="800101"/>
            <a:ext cx="3135795" cy="461665"/>
          </a:xfrm>
          <a:prstGeom prst="rect">
            <a:avLst/>
          </a:prstGeom>
          <a:noFill/>
        </p:spPr>
        <p:txBody>
          <a:bodyPr wrap="none" rtlCol="0">
            <a:spAutoFit/>
          </a:bodyPr>
          <a:lstStyle/>
          <a:p>
            <a:r>
              <a:rPr lang="zh-CN" altLang="en-US" sz="2400" b="1">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）原子轨道的类型</a:t>
            </a:r>
          </a:p>
        </p:txBody>
      </p:sp>
      <p:graphicFrame>
        <p:nvGraphicFramePr>
          <p:cNvPr id="5" name="Group 168">
            <a:extLst>
              <a:ext uri="{FF2B5EF4-FFF2-40B4-BE49-F238E27FC236}">
                <a16:creationId xmlns:a16="http://schemas.microsoft.com/office/drawing/2014/main" id="{B8C18A4F-783D-4422-8001-076A205C4DD1}"/>
              </a:ext>
            </a:extLst>
          </p:cNvPr>
          <p:cNvGraphicFramePr>
            <a:graphicFrameLocks noGrp="1"/>
          </p:cNvGraphicFramePr>
          <p:nvPr>
            <p:extLst>
              <p:ext uri="{D42A27DB-BD31-4B8C-83A1-F6EECF244321}">
                <p14:modId xmlns:p14="http://schemas.microsoft.com/office/powerpoint/2010/main" val="3661296078"/>
              </p:ext>
            </p:extLst>
          </p:nvPr>
        </p:nvGraphicFramePr>
        <p:xfrm>
          <a:off x="1382713" y="1439069"/>
          <a:ext cx="9140825" cy="2843213"/>
        </p:xfrm>
        <a:graphic>
          <a:graphicData uri="http://schemas.openxmlformats.org/drawingml/2006/table">
            <a:tbl>
              <a:tblPr/>
              <a:tblGrid>
                <a:gridCol w="1506538">
                  <a:extLst>
                    <a:ext uri="{9D8B030D-6E8A-4147-A177-3AD203B41FA5}">
                      <a16:colId xmlns:a16="http://schemas.microsoft.com/office/drawing/2014/main" val="1469548418"/>
                    </a:ext>
                  </a:extLst>
                </a:gridCol>
                <a:gridCol w="1760537">
                  <a:extLst>
                    <a:ext uri="{9D8B030D-6E8A-4147-A177-3AD203B41FA5}">
                      <a16:colId xmlns:a16="http://schemas.microsoft.com/office/drawing/2014/main" val="105068802"/>
                    </a:ext>
                  </a:extLst>
                </a:gridCol>
                <a:gridCol w="1958975">
                  <a:extLst>
                    <a:ext uri="{9D8B030D-6E8A-4147-A177-3AD203B41FA5}">
                      <a16:colId xmlns:a16="http://schemas.microsoft.com/office/drawing/2014/main" val="1912807466"/>
                    </a:ext>
                  </a:extLst>
                </a:gridCol>
                <a:gridCol w="1957388">
                  <a:extLst>
                    <a:ext uri="{9D8B030D-6E8A-4147-A177-3AD203B41FA5}">
                      <a16:colId xmlns:a16="http://schemas.microsoft.com/office/drawing/2014/main" val="1282955779"/>
                    </a:ext>
                  </a:extLst>
                </a:gridCol>
                <a:gridCol w="1957387">
                  <a:extLst>
                    <a:ext uri="{9D8B030D-6E8A-4147-A177-3AD203B41FA5}">
                      <a16:colId xmlns:a16="http://schemas.microsoft.com/office/drawing/2014/main" val="1334600244"/>
                    </a:ext>
                  </a:extLst>
                </a:gridCol>
              </a:tblGrid>
              <a:tr h="863600">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原子轨道</a:t>
                      </a:r>
                      <a:endParaRPr kumimoji="0" lang="zh-CN" altLang="en-US"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形状</a:t>
                      </a:r>
                      <a:endParaRPr kumimoji="0" lang="zh-CN" altLang="en-US"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延伸方向</a:t>
                      </a:r>
                      <a:endParaRPr kumimoji="0" lang="zh-CN" altLang="en-US"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轨道数</a:t>
                      </a:r>
                      <a:endParaRPr kumimoji="0" lang="zh-CN" altLang="en-US"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可容纳的</a:t>
                      </a:r>
                      <a:endParaRPr kumimoji="0" lang="en-US" altLang="zh-CN"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电子数</a:t>
                      </a:r>
                      <a:endParaRPr kumimoji="0" lang="zh-CN" altLang="en-US"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0668144"/>
                  </a:ext>
                </a:extLst>
              </a:tr>
              <a:tr h="493713">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s</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230410"/>
                  </a:ext>
                </a:extLst>
              </a:tr>
              <a:tr h="495300">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p</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5056378"/>
                  </a:ext>
                </a:extLst>
              </a:tr>
              <a:tr h="495300">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d</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Courier New" panose="02070309020205020404" pitchFamily="49" charset="0"/>
                          <a:ea typeface="微软雅黑" panose="020b0503020204020204" pitchFamily="34" charset="-122"/>
                          <a:cs typeface="Times New Roman" panose="02020603050405020304" pitchFamily="18" charset="0"/>
                        </a:rPr>
                        <a:t>­­­­­</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2775247"/>
                  </a:ext>
                </a:extLst>
              </a:tr>
              <a:tr h="495300">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Times New Roman" panose="02020603050405020304" pitchFamily="18" charset="0"/>
                          <a:ea typeface="微软雅黑" panose="020b0503020204020204" pitchFamily="34" charset="-122"/>
                          <a:cs typeface="Times New Roman" panose="02020603050405020304" pitchFamily="18" charset="0"/>
                        </a:rPr>
                        <a:t>f</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000" b="0" i="0" u="none" strike="noStrike" cap="none" normalizeH="0" baseline="0">
                          <a:ln>
                            <a:noFill/>
                          </a:ln>
                          <a:solidFill>
                            <a:schemeClr val="tx1"/>
                          </a:solidFill>
                          <a:effectLst/>
                          <a:latin typeface="Courier New" panose="02070309020205020404" pitchFamily="49" charset="0"/>
                          <a:ea typeface="微软雅黑" panose="020b0503020204020204" pitchFamily="34" charset="-122"/>
                          <a:cs typeface="Times New Roman" panose="02020603050405020304" pitchFamily="18" charset="0"/>
                        </a:rPr>
                        <a:t>­­­­­</a:t>
                      </a: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lnSpc>
                          <a:spcPct val="90000"/>
                        </a:lnSpc>
                        <a:spcBef>
                          <a:spcPts val="988"/>
                        </a:spcBef>
                        <a:buFont typeface="Arial" panose="020b0604020202020204" pitchFamily="34" charset="0"/>
                        <a:defRPr sz="2500">
                          <a:solidFill>
                            <a:schemeClr val="tx1"/>
                          </a:solidFill>
                          <a:latin typeface="等线" panose="02010600030101010101" pitchFamily="2" charset="-122"/>
                          <a:ea typeface="宋体" panose="02010600030101010101" pitchFamily="2" charset="-122"/>
                        </a:defRPr>
                      </a:lvl1pPr>
                      <a:lvl2pPr>
                        <a:lnSpc>
                          <a:spcPct val="90000"/>
                        </a:lnSpc>
                        <a:spcBef>
                          <a:spcPts val="500"/>
                        </a:spcBef>
                        <a:buFont typeface="Arial" panose="020b0604020202020204" pitchFamily="34" charset="0"/>
                        <a:defRPr sz="2000">
                          <a:solidFill>
                            <a:schemeClr val="tx1"/>
                          </a:solidFill>
                          <a:latin typeface="等线" panose="02010600030101010101" pitchFamily="2" charset="-122"/>
                          <a:ea typeface="宋体" panose="02010600030101010101" pitchFamily="2" charset="-122"/>
                        </a:defRPr>
                      </a:lvl2pPr>
                      <a:lvl3pPr>
                        <a:lnSpc>
                          <a:spcPct val="90000"/>
                        </a:lnSpc>
                        <a:spcBef>
                          <a:spcPts val="500"/>
                        </a:spcBef>
                        <a:buFont typeface="Arial" panose="020b0604020202020204" pitchFamily="34" charset="0"/>
                        <a:defRPr sz="1900">
                          <a:solidFill>
                            <a:schemeClr val="tx1"/>
                          </a:solidFill>
                          <a:latin typeface="等线" panose="02010600030101010101" pitchFamily="2" charset="-122"/>
                          <a:ea typeface="宋体" panose="02010600030101010101" pitchFamily="2" charset="-122"/>
                        </a:defRPr>
                      </a:lvl3pPr>
                      <a:lvl4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4pPr>
                      <a:lvl5pPr>
                        <a:lnSpc>
                          <a:spcPct val="90000"/>
                        </a:lnSpc>
                        <a:spcBef>
                          <a:spcPts val="500"/>
                        </a:spcBef>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5pPr>
                      <a:lvl6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6pPr>
                      <a:lvl7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7pPr>
                      <a:lvl8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8pPr>
                      <a:lvl9pPr fontAlgn="base">
                        <a:lnSpc>
                          <a:spcPct val="90000"/>
                        </a:lnSpc>
                        <a:spcBef>
                          <a:spcPts val="500"/>
                        </a:spcBef>
                        <a:spcAft>
                          <a:spcPct val="0"/>
                        </a:spcAft>
                        <a:buFont typeface="Arial" panose="020b0604020202020204" pitchFamily="34" charset="0"/>
                        <a:defRPr sz="1600">
                          <a:solidFill>
                            <a:schemeClr val="tx1"/>
                          </a:solidFill>
                          <a:latin typeface="等线" panose="02010600030101010101" pitchFamily="2" charset="-122"/>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2000" b="0" i="0" u="none" strike="noStrike" cap="none" normalizeH="0" baseline="0">
                        <a:ln>
                          <a:noFill/>
                        </a:ln>
                        <a:solidFill>
                          <a:schemeClr val="tx1"/>
                        </a:solidFill>
                        <a:effectLst/>
                        <a:latin typeface="Arial" panose="020b0604020202020204" pitchFamily="34" charset="0"/>
                        <a:ea typeface="微软雅黑" panose="020b0503020204020204" pitchFamily="34" charset="-122"/>
                        <a:cs typeface="Times New Roman" panose="02020603050405020304" pitchFamily="18" charset="0"/>
                      </a:endParaRPr>
                    </a:p>
                  </a:txBody>
                  <a:tcPr marL="117235" marR="117235" marT="58618" marB="58618"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8377972"/>
                  </a:ext>
                </a:extLst>
              </a:tr>
            </a:tbl>
          </a:graphicData>
        </a:graphic>
      </p:graphicFrame>
      <p:sp>
        <p:nvSpPr>
          <p:cNvPr id="6" name="Text Box 169">
            <a:extLst>
              <a:ext uri="{FF2B5EF4-FFF2-40B4-BE49-F238E27FC236}">
                <a16:creationId xmlns:a16="http://schemas.microsoft.com/office/drawing/2014/main" id="{55F89972-6B27-4587-8ADB-3C9D40A051BE}"/>
              </a:ext>
            </a:extLst>
          </p:cNvPr>
          <p:cNvSpPr txBox="1">
            <a:spLocks noChangeArrowheads="1"/>
          </p:cNvSpPr>
          <p:nvPr/>
        </p:nvSpPr>
        <p:spPr bwMode="auto">
          <a:xfrm>
            <a:off x="3281362" y="2339447"/>
            <a:ext cx="1057276" cy="456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200" b="1">
                <a:solidFill>
                  <a:srgbClr val="FF0000"/>
                </a:solidFill>
                <a:latin typeface="宋体" panose="02010600030101010101" pitchFamily="2" charset="-122"/>
                <a:cs typeface="Times New Roman" panose="02020603050405020304" pitchFamily="18" charset="0"/>
              </a:rPr>
              <a:t>球形</a:t>
            </a:r>
          </a:p>
        </p:txBody>
      </p:sp>
      <p:sp>
        <p:nvSpPr>
          <p:cNvPr id="7" name="Text Box 170">
            <a:extLst>
              <a:ext uri="{FF2B5EF4-FFF2-40B4-BE49-F238E27FC236}">
                <a16:creationId xmlns:a16="http://schemas.microsoft.com/office/drawing/2014/main" id="{4E218E11-2BBF-4E50-989B-E6485180CB49}"/>
              </a:ext>
            </a:extLst>
          </p:cNvPr>
          <p:cNvSpPr txBox="1">
            <a:spLocks noChangeArrowheads="1"/>
          </p:cNvSpPr>
          <p:nvPr/>
        </p:nvSpPr>
        <p:spPr bwMode="auto">
          <a:xfrm>
            <a:off x="5262563" y="21756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1</a:t>
            </a:r>
          </a:p>
        </p:txBody>
      </p:sp>
      <p:sp>
        <p:nvSpPr>
          <p:cNvPr id="8" name="Text Box 171">
            <a:extLst>
              <a:ext uri="{FF2B5EF4-FFF2-40B4-BE49-F238E27FC236}">
                <a16:creationId xmlns:a16="http://schemas.microsoft.com/office/drawing/2014/main" id="{6F836D83-6671-43F6-9BAA-DD3E8D326195}"/>
              </a:ext>
            </a:extLst>
          </p:cNvPr>
          <p:cNvSpPr txBox="1">
            <a:spLocks noChangeArrowheads="1"/>
          </p:cNvSpPr>
          <p:nvPr/>
        </p:nvSpPr>
        <p:spPr bwMode="auto">
          <a:xfrm>
            <a:off x="7218363" y="21756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1</a:t>
            </a:r>
          </a:p>
        </p:txBody>
      </p:sp>
      <p:sp>
        <p:nvSpPr>
          <p:cNvPr id="9" name="Text Box 172">
            <a:extLst>
              <a:ext uri="{FF2B5EF4-FFF2-40B4-BE49-F238E27FC236}">
                <a16:creationId xmlns:a16="http://schemas.microsoft.com/office/drawing/2014/main" id="{BFA711C7-EC37-4024-A185-5FEDDFDEE999}"/>
              </a:ext>
            </a:extLst>
          </p:cNvPr>
          <p:cNvSpPr txBox="1">
            <a:spLocks noChangeArrowheads="1"/>
          </p:cNvSpPr>
          <p:nvPr/>
        </p:nvSpPr>
        <p:spPr bwMode="auto">
          <a:xfrm>
            <a:off x="9174163" y="21756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2</a:t>
            </a:r>
          </a:p>
        </p:txBody>
      </p:sp>
      <p:sp>
        <p:nvSpPr>
          <p:cNvPr id="10" name="Text Box 173">
            <a:extLst>
              <a:ext uri="{FF2B5EF4-FFF2-40B4-BE49-F238E27FC236}">
                <a16:creationId xmlns:a16="http://schemas.microsoft.com/office/drawing/2014/main" id="{C9F6608D-EE51-4607-AFFD-C46945F30225}"/>
              </a:ext>
            </a:extLst>
          </p:cNvPr>
          <p:cNvSpPr txBox="1">
            <a:spLocks noChangeArrowheads="1"/>
          </p:cNvSpPr>
          <p:nvPr/>
        </p:nvSpPr>
        <p:spPr bwMode="auto">
          <a:xfrm>
            <a:off x="3094039" y="2860676"/>
            <a:ext cx="1392237" cy="456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200" b="1">
                <a:solidFill>
                  <a:srgbClr val="FF0000"/>
                </a:solidFill>
                <a:latin typeface="宋体" panose="02010600030101010101" pitchFamily="2" charset="-122"/>
                <a:cs typeface="Times New Roman" panose="02020603050405020304" pitchFamily="18" charset="0"/>
              </a:rPr>
              <a:t>纺锤形</a:t>
            </a:r>
          </a:p>
        </p:txBody>
      </p:sp>
      <p:sp>
        <p:nvSpPr>
          <p:cNvPr id="11" name="Text Box 174">
            <a:extLst>
              <a:ext uri="{FF2B5EF4-FFF2-40B4-BE49-F238E27FC236}">
                <a16:creationId xmlns:a16="http://schemas.microsoft.com/office/drawing/2014/main" id="{F62119B7-110B-4070-B721-A3D7C8F6FB59}"/>
              </a:ext>
            </a:extLst>
          </p:cNvPr>
          <p:cNvSpPr txBox="1">
            <a:spLocks noChangeArrowheads="1"/>
          </p:cNvSpPr>
          <p:nvPr/>
        </p:nvSpPr>
        <p:spPr bwMode="auto">
          <a:xfrm>
            <a:off x="5262563" y="26709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3</a:t>
            </a:r>
          </a:p>
        </p:txBody>
      </p:sp>
      <p:sp>
        <p:nvSpPr>
          <p:cNvPr id="12" name="Text Box 175">
            <a:extLst>
              <a:ext uri="{FF2B5EF4-FFF2-40B4-BE49-F238E27FC236}">
                <a16:creationId xmlns:a16="http://schemas.microsoft.com/office/drawing/2014/main" id="{96875148-0B05-42EF-A7BA-79D1D460B444}"/>
              </a:ext>
            </a:extLst>
          </p:cNvPr>
          <p:cNvSpPr txBox="1">
            <a:spLocks noChangeArrowheads="1"/>
          </p:cNvSpPr>
          <p:nvPr/>
        </p:nvSpPr>
        <p:spPr bwMode="auto">
          <a:xfrm>
            <a:off x="7218363" y="26709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3</a:t>
            </a:r>
          </a:p>
        </p:txBody>
      </p:sp>
      <p:sp>
        <p:nvSpPr>
          <p:cNvPr id="13" name="Text Box 176">
            <a:extLst>
              <a:ext uri="{FF2B5EF4-FFF2-40B4-BE49-F238E27FC236}">
                <a16:creationId xmlns:a16="http://schemas.microsoft.com/office/drawing/2014/main" id="{DA998D5F-0B3F-4935-AF14-0DF313C36B50}"/>
              </a:ext>
            </a:extLst>
          </p:cNvPr>
          <p:cNvSpPr txBox="1">
            <a:spLocks noChangeArrowheads="1"/>
          </p:cNvSpPr>
          <p:nvPr/>
        </p:nvSpPr>
        <p:spPr bwMode="auto">
          <a:xfrm>
            <a:off x="9174163" y="26709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6</a:t>
            </a:r>
          </a:p>
        </p:txBody>
      </p:sp>
      <p:sp>
        <p:nvSpPr>
          <p:cNvPr id="14" name="Text Box 177">
            <a:extLst>
              <a:ext uri="{FF2B5EF4-FFF2-40B4-BE49-F238E27FC236}">
                <a16:creationId xmlns:a16="http://schemas.microsoft.com/office/drawing/2014/main" id="{F2A87FD9-0FB8-449D-BC5E-4672BD85757B}"/>
              </a:ext>
            </a:extLst>
          </p:cNvPr>
          <p:cNvSpPr txBox="1">
            <a:spLocks noChangeArrowheads="1"/>
          </p:cNvSpPr>
          <p:nvPr/>
        </p:nvSpPr>
        <p:spPr bwMode="auto">
          <a:xfrm>
            <a:off x="5262563" y="31662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5</a:t>
            </a:r>
          </a:p>
        </p:txBody>
      </p:sp>
      <p:sp>
        <p:nvSpPr>
          <p:cNvPr id="15" name="Text Box 178">
            <a:extLst>
              <a:ext uri="{FF2B5EF4-FFF2-40B4-BE49-F238E27FC236}">
                <a16:creationId xmlns:a16="http://schemas.microsoft.com/office/drawing/2014/main" id="{20DCD588-747C-4F7F-89B2-7C4D2D7EA102}"/>
              </a:ext>
            </a:extLst>
          </p:cNvPr>
          <p:cNvSpPr txBox="1">
            <a:spLocks noChangeArrowheads="1"/>
          </p:cNvSpPr>
          <p:nvPr/>
        </p:nvSpPr>
        <p:spPr bwMode="auto">
          <a:xfrm>
            <a:off x="7218363" y="31662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5</a:t>
            </a:r>
          </a:p>
        </p:txBody>
      </p:sp>
      <p:sp>
        <p:nvSpPr>
          <p:cNvPr id="16" name="Text Box 179">
            <a:extLst>
              <a:ext uri="{FF2B5EF4-FFF2-40B4-BE49-F238E27FC236}">
                <a16:creationId xmlns:a16="http://schemas.microsoft.com/office/drawing/2014/main" id="{6E0AC209-B147-471B-8F63-C18434D96F63}"/>
              </a:ext>
            </a:extLst>
          </p:cNvPr>
          <p:cNvSpPr txBox="1">
            <a:spLocks noChangeArrowheads="1"/>
          </p:cNvSpPr>
          <p:nvPr/>
        </p:nvSpPr>
        <p:spPr bwMode="auto">
          <a:xfrm>
            <a:off x="9048751" y="3166270"/>
            <a:ext cx="968375"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10</a:t>
            </a:r>
          </a:p>
        </p:txBody>
      </p:sp>
      <p:sp>
        <p:nvSpPr>
          <p:cNvPr id="17" name="Text Box 180">
            <a:extLst>
              <a:ext uri="{FF2B5EF4-FFF2-40B4-BE49-F238E27FC236}">
                <a16:creationId xmlns:a16="http://schemas.microsoft.com/office/drawing/2014/main" id="{E44B6D91-D191-46CC-AFF4-DB7C2BF1CC79}"/>
              </a:ext>
            </a:extLst>
          </p:cNvPr>
          <p:cNvSpPr txBox="1">
            <a:spLocks noChangeArrowheads="1"/>
          </p:cNvSpPr>
          <p:nvPr/>
        </p:nvSpPr>
        <p:spPr bwMode="auto">
          <a:xfrm>
            <a:off x="5262563" y="36615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7</a:t>
            </a:r>
          </a:p>
        </p:txBody>
      </p:sp>
      <p:sp>
        <p:nvSpPr>
          <p:cNvPr id="18" name="Text Box 181">
            <a:extLst>
              <a:ext uri="{FF2B5EF4-FFF2-40B4-BE49-F238E27FC236}">
                <a16:creationId xmlns:a16="http://schemas.microsoft.com/office/drawing/2014/main" id="{951218F8-372D-408A-989F-033BF3C98B84}"/>
              </a:ext>
            </a:extLst>
          </p:cNvPr>
          <p:cNvSpPr txBox="1">
            <a:spLocks noChangeArrowheads="1"/>
          </p:cNvSpPr>
          <p:nvPr/>
        </p:nvSpPr>
        <p:spPr bwMode="auto">
          <a:xfrm>
            <a:off x="7218363" y="3661570"/>
            <a:ext cx="704850"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7</a:t>
            </a:r>
          </a:p>
        </p:txBody>
      </p:sp>
      <p:sp>
        <p:nvSpPr>
          <p:cNvPr id="19" name="Text Box 182">
            <a:extLst>
              <a:ext uri="{FF2B5EF4-FFF2-40B4-BE49-F238E27FC236}">
                <a16:creationId xmlns:a16="http://schemas.microsoft.com/office/drawing/2014/main" id="{F71757FB-75FA-40A9-A9DA-A97260C43730}"/>
              </a:ext>
            </a:extLst>
          </p:cNvPr>
          <p:cNvSpPr txBox="1">
            <a:spLocks noChangeArrowheads="1"/>
          </p:cNvSpPr>
          <p:nvPr/>
        </p:nvSpPr>
        <p:spPr bwMode="auto">
          <a:xfrm>
            <a:off x="9048751" y="3661570"/>
            <a:ext cx="968375"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7235" tIns="58618" rIns="117235" bIns="58618" anchor="b" anchorCtr="1">
            <a:spAutoFit/>
          </a:bodyPr>
          <a:lstStyle>
            <a:lvl1pPr defTabSz="1171575">
              <a:defRPr>
                <a:solidFill>
                  <a:schemeClr val="tx1"/>
                </a:solidFill>
                <a:latin typeface="Arial" panose="020b0604020202020204" pitchFamily="34" charset="0"/>
                <a:ea typeface="宋体" panose="02010600030101010101" pitchFamily="2" charset="-122"/>
              </a:defRPr>
            </a:lvl1pPr>
            <a:lvl2pPr defTabSz="1171575">
              <a:defRPr>
                <a:solidFill>
                  <a:schemeClr val="tx1"/>
                </a:solidFill>
                <a:latin typeface="Arial" panose="020b0604020202020204" pitchFamily="34" charset="0"/>
                <a:ea typeface="宋体" panose="02010600030101010101" pitchFamily="2" charset="-122"/>
              </a:defRPr>
            </a:lvl2pPr>
            <a:lvl3pPr defTabSz="1171575">
              <a:defRPr>
                <a:solidFill>
                  <a:schemeClr val="tx1"/>
                </a:solidFill>
                <a:latin typeface="Arial" panose="020b0604020202020204" pitchFamily="34" charset="0"/>
                <a:ea typeface="宋体" panose="02010600030101010101" pitchFamily="2" charset="-122"/>
              </a:defRPr>
            </a:lvl3pPr>
            <a:lvl4pPr defTabSz="1171575">
              <a:defRPr>
                <a:solidFill>
                  <a:schemeClr val="tx1"/>
                </a:solidFill>
                <a:latin typeface="Arial" panose="020b0604020202020204" pitchFamily="34" charset="0"/>
                <a:ea typeface="宋体" panose="02010600030101010101" pitchFamily="2" charset="-122"/>
              </a:defRPr>
            </a:lvl4pPr>
            <a:lvl5pPr defTabSz="1171575">
              <a:defRPr>
                <a:solidFill>
                  <a:schemeClr val="tx1"/>
                </a:solidFill>
                <a:latin typeface="Arial" panose="020b0604020202020204" pitchFamily="34" charset="0"/>
                <a:ea typeface="宋体" panose="02010600030101010101" pitchFamily="2" charset="-122"/>
              </a:defRPr>
            </a:lvl5pPr>
            <a:lvl6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defTabSz="1171575"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20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rPr>
              <a:t>14</a:t>
            </a:r>
          </a:p>
        </p:txBody>
      </p:sp>
      <p:sp>
        <p:nvSpPr>
          <p:cNvPr id="33" name="文本框 32">
            <a:extLst>
              <a:ext uri="{FF2B5EF4-FFF2-40B4-BE49-F238E27FC236}">
                <a16:creationId xmlns:a16="http://schemas.microsoft.com/office/drawing/2014/main" id="{D2FEF68A-3D08-475D-923B-9E2E6331938D}"/>
              </a:ext>
            </a:extLst>
          </p:cNvPr>
          <p:cNvSpPr txBox="1"/>
          <p:nvPr/>
        </p:nvSpPr>
        <p:spPr>
          <a:xfrm>
            <a:off x="943516" y="4482456"/>
            <a:ext cx="4671472" cy="461665"/>
          </a:xfrm>
          <a:prstGeom prst="rect">
            <a:avLst/>
          </a:prstGeom>
          <a:noFill/>
        </p:spPr>
        <p:txBody>
          <a:bodyPr wrap="none" rtlCol="0">
            <a:spAutoFit/>
          </a:bodyPr>
          <a:lstStyle/>
          <a:p>
            <a:r>
              <a:rPr lang="zh-CN" altLang="en-US" sz="2400" b="1">
                <a:solidFill>
                  <a:srgbClr val="C00000"/>
                </a:solidFill>
                <a:latin typeface="宋体" panose="02010600030101010101" pitchFamily="2" charset="-122"/>
                <a:ea typeface="宋体" panose="02010600030101010101" pitchFamily="2" charset="-122"/>
              </a:rPr>
              <a:t>原子轨道的伸展方向</a:t>
            </a:r>
            <a:r>
              <a:rPr lang="en-US" altLang="zh-CN" sz="2400" b="1">
                <a:solidFill>
                  <a:srgbClr val="C00000"/>
                </a:solidFill>
                <a:latin typeface="宋体" panose="02010600030101010101" pitchFamily="2" charset="-122"/>
                <a:ea typeface="宋体" panose="02010600030101010101" pitchFamily="2" charset="-122"/>
              </a:rPr>
              <a:t>=</a:t>
            </a:r>
            <a:r>
              <a:rPr lang="zh-CN" altLang="en-US" sz="2400" b="1">
                <a:solidFill>
                  <a:srgbClr val="C00000"/>
                </a:solidFill>
                <a:latin typeface="宋体" panose="02010600030101010101" pitchFamily="2" charset="-122"/>
                <a:ea typeface="宋体" panose="02010600030101010101" pitchFamily="2" charset="-122"/>
              </a:rPr>
              <a:t>原子轨道数</a:t>
            </a:r>
          </a:p>
        </p:txBody>
      </p:sp>
    </p:spTree>
    <p:extLst>
      <p:ext uri="{BB962C8B-B14F-4D97-AF65-F5344CB8AC3E}">
        <p14:creationId xmlns:p14="http://schemas.microsoft.com/office/powerpoint/2010/main" val="41489277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nodeType="clickPar">
                      <p:stCondLst>
                        <p:cond delay="indefinite"/>
                      </p:stCondLst>
                      <p:childTnLst>
                        <p:par>
                          <p:cTn id="59" fill="hold" nodeType="after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nodeType="clickPar">
                      <p:stCondLst>
                        <p:cond delay="indefinite"/>
                      </p:stCondLst>
                      <p:childTnLst>
                        <p:par>
                          <p:cTn id="64" fill="hold" nodeType="after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nodeType="clickPar">
                      <p:stCondLst>
                        <p:cond delay="indefinite"/>
                      </p:stCondLst>
                      <p:childTnLst>
                        <p:par>
                          <p:cTn id="74" fill="hold" nodeType="after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par>
                    <p:cTn id="78" fill="hold" nodeType="clickPar">
                      <p:stCondLst>
                        <p:cond delay="indefinite"/>
                      </p:stCondLst>
                      <p:childTnLst>
                        <p:par>
                          <p:cTn id="79" fill="hold" nodeType="after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blinds(horizontal)">
                                      <p:cBhvr>
                                        <p:cTn id="82" dur="500"/>
                                        <p:tgtEl>
                                          <p:spTgt spid="19"/>
                                        </p:tgtEl>
                                      </p:cBhvr>
                                    </p:animEffect>
                                  </p:childTnLst>
                                </p:cTn>
                              </p:par>
                            </p:childTnLst>
                          </p:cTn>
                        </p:par>
                      </p:childTnLst>
                    </p:cTn>
                  </p:par>
                  <p:par>
                    <p:cTn id="83" fill="hold" nodeType="clickPar">
                      <p:stCondLst>
                        <p:cond delay="indefinite"/>
                      </p:stCondLst>
                      <p:childTnLst>
                        <p:par>
                          <p:cTn id="84" fill="hold" nodeType="afterGroup">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wipe(down)">
                                      <p:cBhvr>
                                        <p:cTn id="8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3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F62EB918-C19E-450C-9803-231740E0397B}"/>
              </a:ext>
            </a:extLst>
          </p:cNvPr>
          <p:cNvSpPr txBox="1"/>
          <p:nvPr/>
        </p:nvSpPr>
        <p:spPr>
          <a:xfrm>
            <a:off x="1321593" y="1069937"/>
            <a:ext cx="8951913" cy="1130246"/>
          </a:xfrm>
          <a:prstGeom prst="rect">
            <a:avLst/>
          </a:prstGeom>
          <a:noFill/>
        </p:spPr>
        <p:txBody>
          <a:bodyPr wrap="square">
            <a:spAutoFit/>
          </a:bodyPr>
          <a:lstStyle/>
          <a:p>
            <a:pPr>
              <a:lnSpc>
                <a:spcPct val="150000"/>
              </a:lnSpc>
            </a:pP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原子轨道用</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表示电子层的</a:t>
            </a:r>
            <a:r>
              <a:rPr lang="en-US" altLang="zh-CN" sz="2400" b="1" i="1">
                <a:solidFill>
                  <a:srgbClr val="FF0000"/>
                </a:solidFill>
                <a:latin typeface="Times New Roman" panose="02020603050405020304" pitchFamily="18" charset="0"/>
                <a:ea typeface="宋体" panose="02010600030101010101" pitchFamily="2" charset="-122"/>
                <a:cs typeface="Times New Roman" panose="02020603050405020304" pitchFamily="18" charset="0"/>
              </a:rPr>
              <a:t>n</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和</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表示原子轨道形状的</a:t>
            </a:r>
            <a:r>
              <a:rPr lang="en-US" altLang="zh-CN"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s</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p</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d</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结合起来共同表示，如</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1s</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2s</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2p(2p</a:t>
            </a:r>
            <a:r>
              <a:rPr lang="en-US" altLang="zh-CN" sz="2400" b="1" i="1" baseline="-30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x</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2p</a:t>
            </a:r>
            <a:r>
              <a:rPr lang="en-US" altLang="zh-CN" sz="2400" b="1" i="1" baseline="-30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y</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2p</a:t>
            </a:r>
            <a:r>
              <a:rPr lang="en-US" altLang="zh-CN" sz="2400" b="1" i="1" baseline="-30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z</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3d</a:t>
            </a:r>
            <a:r>
              <a:rPr lang="zh-CN" altLang="en-US" sz="2400" b="1">
                <a:solidFill>
                  <a:srgbClr val="000000"/>
                </a:solidFill>
                <a:latin typeface="Times New Roman" panose="02020603050405020304" pitchFamily="18" charset="0"/>
                <a:ea typeface="宋体" panose="02010600030101010101" pitchFamily="2" charset="-122"/>
                <a:cs typeface="Times New Roman" panose="02020603050405020304" pitchFamily="18" charset="0"/>
              </a:rPr>
              <a:t>等。</a:t>
            </a:r>
          </a:p>
        </p:txBody>
      </p:sp>
      <p:sp>
        <p:nvSpPr>
          <p:cNvPr id="11" name="文本框 10">
            <a:extLst>
              <a:ext uri="{FF2B5EF4-FFF2-40B4-BE49-F238E27FC236}">
                <a16:creationId xmlns:a16="http://schemas.microsoft.com/office/drawing/2014/main" id="{BC281CA1-4791-48E8-9592-D1AD77AF4F89}"/>
              </a:ext>
            </a:extLst>
          </p:cNvPr>
          <p:cNvSpPr txBox="1"/>
          <p:nvPr/>
        </p:nvSpPr>
        <p:spPr>
          <a:xfrm>
            <a:off x="585193" y="493689"/>
            <a:ext cx="2365177" cy="576248"/>
          </a:xfrm>
          <a:prstGeom prst="rect">
            <a:avLst/>
          </a:prstGeom>
          <a:noFill/>
        </p:spPr>
        <p:txBody>
          <a:bodyPr wrap="square">
            <a:spAutoFit/>
          </a:bodyPr>
          <a:lstStyle/>
          <a:p>
            <a:pPr marL="0" marR="0" lvl="0" indent="0" algn="l" defTabSz="914400" rtl="0" eaLnBrk="1" fontAlgn="auto" latinLnBrk="0" hangingPunct="1">
              <a:lnSpc>
                <a:spcPct val="15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）表示方法</a:t>
            </a:r>
            <a:endParaRPr kumimoji="0" lang="en-US" altLang="zh-CN"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id="{19C01D51-8B54-4465-904E-6E120048DF9E}"/>
              </a:ext>
            </a:extLst>
          </p:cNvPr>
          <p:cNvSpPr txBox="1"/>
          <p:nvPr/>
        </p:nvSpPr>
        <p:spPr>
          <a:xfrm>
            <a:off x="585193" y="2465107"/>
            <a:ext cx="3759399" cy="576248"/>
          </a:xfrm>
          <a:prstGeom prst="rect">
            <a:avLst/>
          </a:prstGeom>
          <a:noFill/>
        </p:spPr>
        <p:txBody>
          <a:bodyPr wrap="square">
            <a:spAutoFit/>
          </a:bodyPr>
          <a:lstStyle/>
          <a:p>
            <a:pPr algn="just">
              <a:lnSpc>
                <a:spcPct val="150000"/>
              </a:lnSpc>
            </a:pPr>
            <a:r>
              <a:rPr lang="zh-CN" altLang="en-US" sz="24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100">
                <a:effectLst/>
                <a:latin typeface="Times New Roman" panose="02020603050405020304" pitchFamily="18" charset="0"/>
                <a:ea typeface="宋体" panose="02010600030101010101" pitchFamily="2" charset="-122"/>
                <a:cs typeface="Times New Roman" panose="02020603050405020304" pitchFamily="18" charset="0"/>
              </a:rPr>
              <a:t>3</a:t>
            </a:r>
            <a:r>
              <a:rPr lang="zh-CN" altLang="en-US" sz="24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原子轨道能量高低</a:t>
            </a:r>
            <a:endParaRPr lang="zh-CN" altLang="zh-CN" sz="2400" b="1" kern="10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13" name="表格 12">
            <a:extLst>
              <a:ext uri="{FF2B5EF4-FFF2-40B4-BE49-F238E27FC236}">
                <a16:creationId xmlns:a16="http://schemas.microsoft.com/office/drawing/2014/main" id="{F6F4D4AB-A641-4061-8245-704EEDD7541C}"/>
              </a:ext>
            </a:extLst>
          </p:cNvPr>
          <p:cNvGraphicFramePr>
            <a:graphicFrameLocks noGrp="1"/>
          </p:cNvGraphicFramePr>
          <p:nvPr>
            <p:extLst>
              <p:ext uri="{D42A27DB-BD31-4B8C-83A1-F6EECF244321}">
                <p14:modId xmlns:p14="http://schemas.microsoft.com/office/powerpoint/2010/main" val="2364116393"/>
              </p:ext>
            </p:extLst>
          </p:nvPr>
        </p:nvGraphicFramePr>
        <p:xfrm>
          <a:off x="1410018" y="3162799"/>
          <a:ext cx="7041039" cy="2418998"/>
        </p:xfrm>
        <a:graphic>
          <a:graphicData uri="http://schemas.openxmlformats.org/drawingml/2006/table">
            <a:tbl>
              <a:tblPr/>
              <a:tblGrid>
                <a:gridCol w="3454760">
                  <a:extLst>
                    <a:ext uri="{9D8B030D-6E8A-4147-A177-3AD203B41FA5}">
                      <a16:colId xmlns:a16="http://schemas.microsoft.com/office/drawing/2014/main" val="3913720149"/>
                    </a:ext>
                  </a:extLst>
                </a:gridCol>
                <a:gridCol w="3586279">
                  <a:extLst>
                    <a:ext uri="{9D8B030D-6E8A-4147-A177-3AD203B41FA5}">
                      <a16:colId xmlns:a16="http://schemas.microsoft.com/office/drawing/2014/main" val="3370953913"/>
                    </a:ext>
                  </a:extLst>
                </a:gridCol>
              </a:tblGrid>
              <a:tr h="752299">
                <a:tc>
                  <a:txBody>
                    <a:bodyPr vert="horz" wrap="square"/>
                    <a:lstStyle/>
                    <a:p>
                      <a:pPr algn="ctr">
                        <a:lnSpc>
                          <a:spcPct val="150000"/>
                        </a:lnSpc>
                      </a:pPr>
                      <a:r>
                        <a:rPr lang="zh-CN" sz="2000" b="1"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相同电子层的原子轨道中</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pPr>
                      <a:r>
                        <a:rPr lang="en-US" sz="2000" b="1" i="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n</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s&lt;</a:t>
                      </a:r>
                      <a:r>
                        <a:rPr lang="en-US" sz="2000" b="1" i="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n</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p&lt;</a:t>
                      </a:r>
                      <a:r>
                        <a:rPr lang="en-US" sz="2000" b="1" i="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n</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d&lt;</a:t>
                      </a:r>
                      <a:r>
                        <a:rPr lang="en-US" sz="2000" b="1" i="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n</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f</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8852538"/>
                  </a:ext>
                </a:extLst>
              </a:tr>
              <a:tr h="752299">
                <a:tc>
                  <a:txBody>
                    <a:bodyPr vert="horz" wrap="square"/>
                    <a:lstStyle/>
                    <a:p>
                      <a:pPr algn="ctr">
                        <a:lnSpc>
                          <a:spcPct val="150000"/>
                        </a:lnSpc>
                      </a:pPr>
                      <a:r>
                        <a:rPr lang="zh-CN" sz="2000" b="1"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形状相同的原子轨道</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pP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2p&lt;3p&lt;4p</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269967"/>
                  </a:ext>
                </a:extLst>
              </a:tr>
              <a:tr h="852840">
                <a:tc>
                  <a:txBody>
                    <a:bodyPr vert="horz" wrap="square"/>
                    <a:lstStyle/>
                    <a:p>
                      <a:pPr algn="ctr">
                        <a:lnSpc>
                          <a:spcPct val="150000"/>
                        </a:lnSpc>
                      </a:pPr>
                      <a:r>
                        <a:rPr lang="zh-CN" sz="2000" b="1"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电子层数和原子轨道形状均相同</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pP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2p</a:t>
                      </a:r>
                      <a:r>
                        <a:rPr lang="en-US" sz="2000" b="1" i="1" kern="0" baseline="-2500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x</a:t>
                      </a:r>
                      <a:r>
                        <a:rPr lang="zh-CN" sz="2000" b="1"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2p</a:t>
                      </a:r>
                      <a:r>
                        <a:rPr lang="en-US" sz="2000" b="1" i="1" kern="0" baseline="-2500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y</a:t>
                      </a:r>
                      <a:r>
                        <a:rPr lang="zh-CN" sz="2000" b="1" kern="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sz="2000" b="1" kern="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2p</a:t>
                      </a:r>
                      <a:r>
                        <a:rPr lang="en-US" sz="2000" b="1" i="1" kern="0" baseline="-25000">
                          <a:solidFill>
                            <a:schemeClr val="tx1"/>
                          </a:solidFill>
                          <a:effectLst/>
                          <a:latin typeface="Times New Roman" panose="02020603050405020304" pitchFamily="18" charset="0"/>
                          <a:ea typeface="宋体" panose="02010600030101010101" pitchFamily="2" charset="-122"/>
                          <a:cs typeface="Courier New" panose="02070309020205020404" pitchFamily="49" charset="0"/>
                        </a:rPr>
                        <a:t>z</a:t>
                      </a:r>
                      <a:endParaRPr lang="zh-CN" sz="2000" b="1" kern="100">
                        <a:solidFill>
                          <a:schemeClr val="tx1"/>
                        </a:solidFill>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305405"/>
                  </a:ext>
                </a:extLst>
              </a:tr>
            </a:tbl>
          </a:graphicData>
        </a:graphic>
      </p:graphicFrame>
    </p:spTree>
    <p:extLst>
      <p:ext uri="{BB962C8B-B14F-4D97-AF65-F5344CB8AC3E}">
        <p14:creationId xmlns:p14="http://schemas.microsoft.com/office/powerpoint/2010/main" val="277772670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randombar(horizontal)">
                                      <p:cBhvr>
                                        <p:cTn id="17" dur="5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BC7D818E-A6E8-42B2-9606-3A565465BDA2}"/>
              </a:ext>
            </a:extLst>
          </p:cNvPr>
          <p:cNvSpPr txBox="1"/>
          <p:nvPr/>
        </p:nvSpPr>
        <p:spPr>
          <a:xfrm>
            <a:off x="685799" y="642939"/>
            <a:ext cx="1415772" cy="461665"/>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zh-CN" altLang="en-US" sz="2400" b="1">
                <a:solidFill>
                  <a:srgbClr val="C00000"/>
                </a:solidFill>
                <a:latin typeface="Times New Roman" panose="02020603050405020304" pitchFamily="18" charset="0"/>
                <a:ea typeface="宋体" panose="02010600030101010101" pitchFamily="2" charset="-122"/>
                <a:cs typeface="Times New Roman" panose="02020603050405020304" pitchFamily="18" charset="0"/>
              </a:rPr>
              <a:t>交流讨论</a:t>
            </a:r>
          </a:p>
        </p:txBody>
      </p:sp>
      <p:sp>
        <p:nvSpPr>
          <p:cNvPr id="4" name="文本框 3">
            <a:extLst>
              <a:ext uri="{FF2B5EF4-FFF2-40B4-BE49-F238E27FC236}">
                <a16:creationId xmlns:a16="http://schemas.microsoft.com/office/drawing/2014/main" id="{2465975B-0EBE-426C-91CD-2FFD65D3E68C}"/>
              </a:ext>
            </a:extLst>
          </p:cNvPr>
          <p:cNvSpPr txBox="1"/>
          <p:nvPr/>
        </p:nvSpPr>
        <p:spPr>
          <a:xfrm>
            <a:off x="912942" y="1122178"/>
            <a:ext cx="7831336" cy="1130246"/>
          </a:xfrm>
          <a:prstGeom prst="rect">
            <a:avLst/>
          </a:prstGeom>
          <a:noFill/>
        </p:spPr>
        <p:txBody>
          <a:bodyPr wrap="square">
            <a:spAutoFit/>
          </a:bodyPr>
          <a:lstStyle/>
          <a:p>
            <a:pPr>
              <a:lnSpc>
                <a:spcPct val="150000"/>
              </a:lnSpc>
            </a:pPr>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各电子层的分别包含哪些原子轨道？如何计算每一个电子层中的轨道数目？</a:t>
            </a:r>
          </a:p>
        </p:txBody>
      </p:sp>
      <p:graphicFrame>
        <p:nvGraphicFramePr>
          <p:cNvPr id="5" name="Group 335">
            <a:extLst>
              <a:ext uri="{FF2B5EF4-FFF2-40B4-BE49-F238E27FC236}">
                <a16:creationId xmlns:a16="http://schemas.microsoft.com/office/drawing/2014/main" id="{A14350B2-C0BE-495B-B152-B4DBBF80DE4D}"/>
              </a:ext>
            </a:extLst>
          </p:cNvPr>
          <p:cNvGraphicFramePr>
            <a:graphicFrameLocks noGrp="1"/>
          </p:cNvGraphicFramePr>
          <p:nvPr>
            <p:extLst>
              <p:ext uri="{D42A27DB-BD31-4B8C-83A1-F6EECF244321}">
                <p14:modId xmlns:p14="http://schemas.microsoft.com/office/powerpoint/2010/main" val="545542359"/>
              </p:ext>
            </p:extLst>
          </p:nvPr>
        </p:nvGraphicFramePr>
        <p:xfrm>
          <a:off x="1634332" y="2355850"/>
          <a:ext cx="7993063" cy="3017520"/>
        </p:xfrm>
        <a:graphic>
          <a:graphicData uri="http://schemas.openxmlformats.org/drawingml/2006/table">
            <a:tbl>
              <a:tblPr/>
              <a:tblGrid>
                <a:gridCol w="1673225">
                  <a:extLst>
                    <a:ext uri="{9D8B030D-6E8A-4147-A177-3AD203B41FA5}">
                      <a16:colId xmlns:a16="http://schemas.microsoft.com/office/drawing/2014/main" val="1993265445"/>
                    </a:ext>
                  </a:extLst>
                </a:gridCol>
                <a:gridCol w="631825">
                  <a:extLst>
                    <a:ext uri="{9D8B030D-6E8A-4147-A177-3AD203B41FA5}">
                      <a16:colId xmlns:a16="http://schemas.microsoft.com/office/drawing/2014/main" val="648990053"/>
                    </a:ext>
                  </a:extLst>
                </a:gridCol>
                <a:gridCol w="631825">
                  <a:extLst>
                    <a:ext uri="{9D8B030D-6E8A-4147-A177-3AD203B41FA5}">
                      <a16:colId xmlns:a16="http://schemas.microsoft.com/office/drawing/2014/main" val="2102302888"/>
                    </a:ext>
                  </a:extLst>
                </a:gridCol>
                <a:gridCol w="631825">
                  <a:extLst>
                    <a:ext uri="{9D8B030D-6E8A-4147-A177-3AD203B41FA5}">
                      <a16:colId xmlns:a16="http://schemas.microsoft.com/office/drawing/2014/main" val="2829146182"/>
                    </a:ext>
                  </a:extLst>
                </a:gridCol>
                <a:gridCol w="631825">
                  <a:extLst>
                    <a:ext uri="{9D8B030D-6E8A-4147-A177-3AD203B41FA5}">
                      <a16:colId xmlns:a16="http://schemas.microsoft.com/office/drawing/2014/main" val="3816312347"/>
                    </a:ext>
                  </a:extLst>
                </a:gridCol>
                <a:gridCol w="631825">
                  <a:extLst>
                    <a:ext uri="{9D8B030D-6E8A-4147-A177-3AD203B41FA5}">
                      <a16:colId xmlns:a16="http://schemas.microsoft.com/office/drawing/2014/main" val="2748430829"/>
                    </a:ext>
                  </a:extLst>
                </a:gridCol>
                <a:gridCol w="633413">
                  <a:extLst>
                    <a:ext uri="{9D8B030D-6E8A-4147-A177-3AD203B41FA5}">
                      <a16:colId xmlns:a16="http://schemas.microsoft.com/office/drawing/2014/main" val="1897782275"/>
                    </a:ext>
                  </a:extLst>
                </a:gridCol>
                <a:gridCol w="631825">
                  <a:extLst>
                    <a:ext uri="{9D8B030D-6E8A-4147-A177-3AD203B41FA5}">
                      <a16:colId xmlns:a16="http://schemas.microsoft.com/office/drawing/2014/main" val="2757871334"/>
                    </a:ext>
                  </a:extLst>
                </a:gridCol>
                <a:gridCol w="631825">
                  <a:extLst>
                    <a:ext uri="{9D8B030D-6E8A-4147-A177-3AD203B41FA5}">
                      <a16:colId xmlns:a16="http://schemas.microsoft.com/office/drawing/2014/main" val="4150676834"/>
                    </a:ext>
                  </a:extLst>
                </a:gridCol>
                <a:gridCol w="631825">
                  <a:extLst>
                    <a:ext uri="{9D8B030D-6E8A-4147-A177-3AD203B41FA5}">
                      <a16:colId xmlns:a16="http://schemas.microsoft.com/office/drawing/2014/main" val="3488882413"/>
                    </a:ext>
                  </a:extLst>
                </a:gridCol>
                <a:gridCol w="631825">
                  <a:extLst>
                    <a:ext uri="{9D8B030D-6E8A-4147-A177-3AD203B41FA5}">
                      <a16:colId xmlns:a16="http://schemas.microsoft.com/office/drawing/2014/main" val="4201798381"/>
                    </a:ext>
                  </a:extLst>
                </a:gridCol>
              </a:tblGrid>
              <a:tr h="215900">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电子层</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t>
                      </a:r>
                      <a:endParaRPr kumimoji="0" lang="en-US" altLang="zh-CN" sz="2400" b="1" i="1"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gridSpan="3">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gridSpan="4">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extLst>
                  <a:ext uri="{0D108BD9-81ED-4DB2-BD59-A6C34878D82A}">
                    <a16:rowId xmlns:a16="http://schemas.microsoft.com/office/drawing/2014/main" val="3534259806"/>
                  </a:ext>
                </a:extLst>
              </a:tr>
              <a:tr h="173038">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原子轨道</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1s</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2s</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2p</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3s</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3p</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3d</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4s</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4p</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4d</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4f</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3344884"/>
                  </a:ext>
                </a:extLst>
              </a:tr>
              <a:tr h="173038">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轨道数目</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5</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5</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7</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52408127"/>
                  </a:ext>
                </a:extLst>
              </a:tr>
              <a:tr h="568325">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容纳的电子数</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10</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10</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14</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90112429"/>
                  </a:ext>
                </a:extLst>
              </a:tr>
              <a:tr h="173038">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容纳的电子总数</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8</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gridSpan="3">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18</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gridSpan="4">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32</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extLst>
                  <a:ext uri="{0D108BD9-81ED-4DB2-BD59-A6C34878D82A}">
                    <a16:rowId xmlns:a16="http://schemas.microsoft.com/office/drawing/2014/main" val="698329719"/>
                  </a:ext>
                </a:extLst>
              </a:tr>
            </a:tbl>
          </a:graphicData>
        </a:graphic>
      </p:graphicFrame>
      <p:sp>
        <p:nvSpPr>
          <p:cNvPr id="6" name="Rectangle 333">
            <a:extLst>
              <a:ext uri="{FF2B5EF4-FFF2-40B4-BE49-F238E27FC236}">
                <a16:creationId xmlns:a16="http://schemas.microsoft.com/office/drawing/2014/main" id="{B61EE67C-172E-42D5-8594-7EE55E3DD750}"/>
              </a:ext>
            </a:extLst>
          </p:cNvPr>
          <p:cNvSpPr>
            <a:spLocks noChangeArrowheads="1"/>
          </p:cNvSpPr>
          <p:nvPr/>
        </p:nvSpPr>
        <p:spPr bwMode="auto">
          <a:xfrm>
            <a:off x="336312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Rectangle 336">
            <a:extLst>
              <a:ext uri="{FF2B5EF4-FFF2-40B4-BE49-F238E27FC236}">
                <a16:creationId xmlns:a16="http://schemas.microsoft.com/office/drawing/2014/main" id="{094F8E2B-07C9-4A54-822D-6094BB052101}"/>
              </a:ext>
            </a:extLst>
          </p:cNvPr>
          <p:cNvSpPr>
            <a:spLocks noChangeArrowheads="1"/>
          </p:cNvSpPr>
          <p:nvPr/>
        </p:nvSpPr>
        <p:spPr bwMode="auto">
          <a:xfrm>
            <a:off x="401082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 name="Rectangle 337">
            <a:extLst>
              <a:ext uri="{FF2B5EF4-FFF2-40B4-BE49-F238E27FC236}">
                <a16:creationId xmlns:a16="http://schemas.microsoft.com/office/drawing/2014/main" id="{8D51E2D4-1213-46F4-9F4F-F1B9FCF396F8}"/>
              </a:ext>
            </a:extLst>
          </p:cNvPr>
          <p:cNvSpPr>
            <a:spLocks noChangeArrowheads="1"/>
          </p:cNvSpPr>
          <p:nvPr/>
        </p:nvSpPr>
        <p:spPr bwMode="auto">
          <a:xfrm>
            <a:off x="465852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Rectangle 338">
            <a:extLst>
              <a:ext uri="{FF2B5EF4-FFF2-40B4-BE49-F238E27FC236}">
                <a16:creationId xmlns:a16="http://schemas.microsoft.com/office/drawing/2014/main" id="{43F94B87-6A99-41CE-A85F-31B66297B013}"/>
              </a:ext>
            </a:extLst>
          </p:cNvPr>
          <p:cNvSpPr>
            <a:spLocks noChangeArrowheads="1"/>
          </p:cNvSpPr>
          <p:nvPr/>
        </p:nvSpPr>
        <p:spPr bwMode="auto">
          <a:xfrm>
            <a:off x="530622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 name="Rectangle 339">
            <a:extLst>
              <a:ext uri="{FF2B5EF4-FFF2-40B4-BE49-F238E27FC236}">
                <a16:creationId xmlns:a16="http://schemas.microsoft.com/office/drawing/2014/main" id="{D4A9AC70-69D3-4970-AB0D-DA42C6A552D6}"/>
              </a:ext>
            </a:extLst>
          </p:cNvPr>
          <p:cNvSpPr>
            <a:spLocks noChangeArrowheads="1"/>
          </p:cNvSpPr>
          <p:nvPr/>
        </p:nvSpPr>
        <p:spPr bwMode="auto">
          <a:xfrm>
            <a:off x="5955507"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Rectangle 340">
            <a:extLst>
              <a:ext uri="{FF2B5EF4-FFF2-40B4-BE49-F238E27FC236}">
                <a16:creationId xmlns:a16="http://schemas.microsoft.com/office/drawing/2014/main" id="{BA695B28-E29A-4355-B0D4-75DB451C0E7F}"/>
              </a:ext>
            </a:extLst>
          </p:cNvPr>
          <p:cNvSpPr>
            <a:spLocks noChangeArrowheads="1"/>
          </p:cNvSpPr>
          <p:nvPr/>
        </p:nvSpPr>
        <p:spPr bwMode="auto">
          <a:xfrm>
            <a:off x="6530182"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 name="Rectangle 341">
            <a:extLst>
              <a:ext uri="{FF2B5EF4-FFF2-40B4-BE49-F238E27FC236}">
                <a16:creationId xmlns:a16="http://schemas.microsoft.com/office/drawing/2014/main" id="{260C1761-D486-48CF-B09D-DB268F8B4225}"/>
              </a:ext>
            </a:extLst>
          </p:cNvPr>
          <p:cNvSpPr>
            <a:spLocks noChangeArrowheads="1"/>
          </p:cNvSpPr>
          <p:nvPr/>
        </p:nvSpPr>
        <p:spPr bwMode="auto">
          <a:xfrm>
            <a:off x="717947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Rectangle 342">
            <a:extLst>
              <a:ext uri="{FF2B5EF4-FFF2-40B4-BE49-F238E27FC236}">
                <a16:creationId xmlns:a16="http://schemas.microsoft.com/office/drawing/2014/main" id="{BE48CCF7-03AF-4591-91E7-8CD2C0D31FA8}"/>
              </a:ext>
            </a:extLst>
          </p:cNvPr>
          <p:cNvSpPr>
            <a:spLocks noChangeArrowheads="1"/>
          </p:cNvSpPr>
          <p:nvPr/>
        </p:nvSpPr>
        <p:spPr bwMode="auto">
          <a:xfrm>
            <a:off x="782717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Rectangle 343">
            <a:extLst>
              <a:ext uri="{FF2B5EF4-FFF2-40B4-BE49-F238E27FC236}">
                <a16:creationId xmlns:a16="http://schemas.microsoft.com/office/drawing/2014/main" id="{4A678323-5121-4571-9246-46B28F63B679}"/>
              </a:ext>
            </a:extLst>
          </p:cNvPr>
          <p:cNvSpPr>
            <a:spLocks noChangeArrowheads="1"/>
          </p:cNvSpPr>
          <p:nvPr/>
        </p:nvSpPr>
        <p:spPr bwMode="auto">
          <a:xfrm>
            <a:off x="8474870"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Rectangle 344">
            <a:extLst>
              <a:ext uri="{FF2B5EF4-FFF2-40B4-BE49-F238E27FC236}">
                <a16:creationId xmlns:a16="http://schemas.microsoft.com/office/drawing/2014/main" id="{1E24B7BD-7911-4C11-9790-2239A1A94A61}"/>
              </a:ext>
            </a:extLst>
          </p:cNvPr>
          <p:cNvSpPr>
            <a:spLocks noChangeArrowheads="1"/>
          </p:cNvSpPr>
          <p:nvPr/>
        </p:nvSpPr>
        <p:spPr bwMode="auto">
          <a:xfrm>
            <a:off x="9051132" y="28590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 name="Rectangle 345">
            <a:extLst>
              <a:ext uri="{FF2B5EF4-FFF2-40B4-BE49-F238E27FC236}">
                <a16:creationId xmlns:a16="http://schemas.microsoft.com/office/drawing/2014/main" id="{D187C2D0-8CBA-42A9-8417-53A9433790D1}"/>
              </a:ext>
            </a:extLst>
          </p:cNvPr>
          <p:cNvSpPr>
            <a:spLocks noChangeArrowheads="1"/>
          </p:cNvSpPr>
          <p:nvPr/>
        </p:nvSpPr>
        <p:spPr bwMode="auto">
          <a:xfrm>
            <a:off x="343455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Rectangle 346">
            <a:extLst>
              <a:ext uri="{FF2B5EF4-FFF2-40B4-BE49-F238E27FC236}">
                <a16:creationId xmlns:a16="http://schemas.microsoft.com/office/drawing/2014/main" id="{49330D8B-8E5A-4220-93FB-AF183DDAB137}"/>
              </a:ext>
            </a:extLst>
          </p:cNvPr>
          <p:cNvSpPr>
            <a:spLocks noChangeArrowheads="1"/>
          </p:cNvSpPr>
          <p:nvPr/>
        </p:nvSpPr>
        <p:spPr bwMode="auto">
          <a:xfrm>
            <a:off x="408225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 name="Rectangle 347">
            <a:extLst>
              <a:ext uri="{FF2B5EF4-FFF2-40B4-BE49-F238E27FC236}">
                <a16:creationId xmlns:a16="http://schemas.microsoft.com/office/drawing/2014/main" id="{92DA6AD2-EED6-427F-AC03-09E21658C229}"/>
              </a:ext>
            </a:extLst>
          </p:cNvPr>
          <p:cNvSpPr>
            <a:spLocks noChangeArrowheads="1"/>
          </p:cNvSpPr>
          <p:nvPr/>
        </p:nvSpPr>
        <p:spPr bwMode="auto">
          <a:xfrm>
            <a:off x="472995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Rectangle 348">
            <a:extLst>
              <a:ext uri="{FF2B5EF4-FFF2-40B4-BE49-F238E27FC236}">
                <a16:creationId xmlns:a16="http://schemas.microsoft.com/office/drawing/2014/main" id="{A7F8CCF4-5211-4B09-B206-FD2A60B3DBC5}"/>
              </a:ext>
            </a:extLst>
          </p:cNvPr>
          <p:cNvSpPr>
            <a:spLocks noChangeArrowheads="1"/>
          </p:cNvSpPr>
          <p:nvPr/>
        </p:nvSpPr>
        <p:spPr bwMode="auto">
          <a:xfrm>
            <a:off x="537765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Rectangle 349">
            <a:extLst>
              <a:ext uri="{FF2B5EF4-FFF2-40B4-BE49-F238E27FC236}">
                <a16:creationId xmlns:a16="http://schemas.microsoft.com/office/drawing/2014/main" id="{F90DCCFD-15FB-48BA-8EB8-0F71C7193D4D}"/>
              </a:ext>
            </a:extLst>
          </p:cNvPr>
          <p:cNvSpPr>
            <a:spLocks noChangeArrowheads="1"/>
          </p:cNvSpPr>
          <p:nvPr/>
        </p:nvSpPr>
        <p:spPr bwMode="auto">
          <a:xfrm>
            <a:off x="6026945"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Rectangle 350">
            <a:extLst>
              <a:ext uri="{FF2B5EF4-FFF2-40B4-BE49-F238E27FC236}">
                <a16:creationId xmlns:a16="http://schemas.microsoft.com/office/drawing/2014/main" id="{60D48CA0-07FE-4C8F-BBB9-D9A47E5BB81E}"/>
              </a:ext>
            </a:extLst>
          </p:cNvPr>
          <p:cNvSpPr>
            <a:spLocks noChangeArrowheads="1"/>
          </p:cNvSpPr>
          <p:nvPr/>
        </p:nvSpPr>
        <p:spPr bwMode="auto">
          <a:xfrm>
            <a:off x="6601620"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 name="Rectangle 351">
            <a:extLst>
              <a:ext uri="{FF2B5EF4-FFF2-40B4-BE49-F238E27FC236}">
                <a16:creationId xmlns:a16="http://schemas.microsoft.com/office/drawing/2014/main" id="{695CCF31-2143-4673-8513-0B7D884AA998}"/>
              </a:ext>
            </a:extLst>
          </p:cNvPr>
          <p:cNvSpPr>
            <a:spLocks noChangeArrowheads="1"/>
          </p:cNvSpPr>
          <p:nvPr/>
        </p:nvSpPr>
        <p:spPr bwMode="auto">
          <a:xfrm>
            <a:off x="725090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 name="Rectangle 352">
            <a:extLst>
              <a:ext uri="{FF2B5EF4-FFF2-40B4-BE49-F238E27FC236}">
                <a16:creationId xmlns:a16="http://schemas.microsoft.com/office/drawing/2014/main" id="{A915F23D-7462-4375-BFAD-83B10BC222E0}"/>
              </a:ext>
            </a:extLst>
          </p:cNvPr>
          <p:cNvSpPr>
            <a:spLocks noChangeArrowheads="1"/>
          </p:cNvSpPr>
          <p:nvPr/>
        </p:nvSpPr>
        <p:spPr bwMode="auto">
          <a:xfrm>
            <a:off x="789860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4" name="Rectangle 353">
            <a:extLst>
              <a:ext uri="{FF2B5EF4-FFF2-40B4-BE49-F238E27FC236}">
                <a16:creationId xmlns:a16="http://schemas.microsoft.com/office/drawing/2014/main" id="{455B6A70-DA25-4D85-8B32-DCCFA9F6C059}"/>
              </a:ext>
            </a:extLst>
          </p:cNvPr>
          <p:cNvSpPr>
            <a:spLocks noChangeArrowheads="1"/>
          </p:cNvSpPr>
          <p:nvPr/>
        </p:nvSpPr>
        <p:spPr bwMode="auto">
          <a:xfrm>
            <a:off x="8546307"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5" name="Rectangle 354">
            <a:extLst>
              <a:ext uri="{FF2B5EF4-FFF2-40B4-BE49-F238E27FC236}">
                <a16:creationId xmlns:a16="http://schemas.microsoft.com/office/drawing/2014/main" id="{B33F9226-927C-4AEF-9CBD-F92F42A765F8}"/>
              </a:ext>
            </a:extLst>
          </p:cNvPr>
          <p:cNvSpPr>
            <a:spLocks noChangeArrowheads="1"/>
          </p:cNvSpPr>
          <p:nvPr/>
        </p:nvSpPr>
        <p:spPr bwMode="auto">
          <a:xfrm>
            <a:off x="9122570" y="3290887"/>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 name="Rectangle 355">
            <a:extLst>
              <a:ext uri="{FF2B5EF4-FFF2-40B4-BE49-F238E27FC236}">
                <a16:creationId xmlns:a16="http://schemas.microsoft.com/office/drawing/2014/main" id="{6FBF75B9-E8CD-433B-B744-1358F4BC6D32}"/>
              </a:ext>
            </a:extLst>
          </p:cNvPr>
          <p:cNvSpPr>
            <a:spLocks noChangeArrowheads="1"/>
          </p:cNvSpPr>
          <p:nvPr/>
        </p:nvSpPr>
        <p:spPr bwMode="auto">
          <a:xfrm>
            <a:off x="3434557"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 name="Rectangle 356">
            <a:extLst>
              <a:ext uri="{FF2B5EF4-FFF2-40B4-BE49-F238E27FC236}">
                <a16:creationId xmlns:a16="http://schemas.microsoft.com/office/drawing/2014/main" id="{AB8CDD20-2E7A-48DB-B588-C67171150F4B}"/>
              </a:ext>
            </a:extLst>
          </p:cNvPr>
          <p:cNvSpPr>
            <a:spLocks noChangeArrowheads="1"/>
          </p:cNvSpPr>
          <p:nvPr/>
        </p:nvSpPr>
        <p:spPr bwMode="auto">
          <a:xfrm>
            <a:off x="4082257" y="3939381"/>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8" name="Rectangle 357">
            <a:extLst>
              <a:ext uri="{FF2B5EF4-FFF2-40B4-BE49-F238E27FC236}">
                <a16:creationId xmlns:a16="http://schemas.microsoft.com/office/drawing/2014/main" id="{C9E3508B-9BC5-46D1-828D-C6D7DE3DAEA3}"/>
              </a:ext>
            </a:extLst>
          </p:cNvPr>
          <p:cNvSpPr>
            <a:spLocks noChangeArrowheads="1"/>
          </p:cNvSpPr>
          <p:nvPr/>
        </p:nvSpPr>
        <p:spPr bwMode="auto">
          <a:xfrm>
            <a:off x="4712028"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 name="Rectangle 358">
            <a:extLst>
              <a:ext uri="{FF2B5EF4-FFF2-40B4-BE49-F238E27FC236}">
                <a16:creationId xmlns:a16="http://schemas.microsoft.com/office/drawing/2014/main" id="{1A74D26A-B490-4FBF-9BDA-92E62F017BAB}"/>
              </a:ext>
            </a:extLst>
          </p:cNvPr>
          <p:cNvSpPr>
            <a:spLocks noChangeArrowheads="1"/>
          </p:cNvSpPr>
          <p:nvPr/>
        </p:nvSpPr>
        <p:spPr bwMode="auto">
          <a:xfrm>
            <a:off x="5359728"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0" name="Rectangle 359">
            <a:extLst>
              <a:ext uri="{FF2B5EF4-FFF2-40B4-BE49-F238E27FC236}">
                <a16:creationId xmlns:a16="http://schemas.microsoft.com/office/drawing/2014/main" id="{6BEF9410-9A79-4B53-A808-26CEDC4E6023}"/>
              </a:ext>
            </a:extLst>
          </p:cNvPr>
          <p:cNvSpPr>
            <a:spLocks noChangeArrowheads="1"/>
          </p:cNvSpPr>
          <p:nvPr/>
        </p:nvSpPr>
        <p:spPr bwMode="auto">
          <a:xfrm>
            <a:off x="6009016"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1" name="Rectangle 360">
            <a:extLst>
              <a:ext uri="{FF2B5EF4-FFF2-40B4-BE49-F238E27FC236}">
                <a16:creationId xmlns:a16="http://schemas.microsoft.com/office/drawing/2014/main" id="{4028385D-7836-401B-BEB8-4CDE40C0DF2F}"/>
              </a:ext>
            </a:extLst>
          </p:cNvPr>
          <p:cNvSpPr>
            <a:spLocks noChangeArrowheads="1"/>
          </p:cNvSpPr>
          <p:nvPr/>
        </p:nvSpPr>
        <p:spPr bwMode="auto">
          <a:xfrm>
            <a:off x="6583691"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2" name="Rectangle 361">
            <a:extLst>
              <a:ext uri="{FF2B5EF4-FFF2-40B4-BE49-F238E27FC236}">
                <a16:creationId xmlns:a16="http://schemas.microsoft.com/office/drawing/2014/main" id="{96A43BB4-FFFE-4784-95B3-6FDFCCBEFB1B}"/>
              </a:ext>
            </a:extLst>
          </p:cNvPr>
          <p:cNvSpPr>
            <a:spLocks noChangeArrowheads="1"/>
          </p:cNvSpPr>
          <p:nvPr/>
        </p:nvSpPr>
        <p:spPr bwMode="auto">
          <a:xfrm>
            <a:off x="7232978"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3" name="Rectangle 362">
            <a:extLst>
              <a:ext uri="{FF2B5EF4-FFF2-40B4-BE49-F238E27FC236}">
                <a16:creationId xmlns:a16="http://schemas.microsoft.com/office/drawing/2014/main" id="{6A86BEA1-9B13-4D69-9599-79FC73D0A9A1}"/>
              </a:ext>
            </a:extLst>
          </p:cNvPr>
          <p:cNvSpPr>
            <a:spLocks noChangeArrowheads="1"/>
          </p:cNvSpPr>
          <p:nvPr/>
        </p:nvSpPr>
        <p:spPr bwMode="auto">
          <a:xfrm>
            <a:off x="7880678"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4" name="Rectangle 363">
            <a:extLst>
              <a:ext uri="{FF2B5EF4-FFF2-40B4-BE49-F238E27FC236}">
                <a16:creationId xmlns:a16="http://schemas.microsoft.com/office/drawing/2014/main" id="{5C7AA17A-8FD5-4F84-93FE-51EF25F17BA2}"/>
              </a:ext>
            </a:extLst>
          </p:cNvPr>
          <p:cNvSpPr>
            <a:spLocks noChangeArrowheads="1"/>
          </p:cNvSpPr>
          <p:nvPr/>
        </p:nvSpPr>
        <p:spPr bwMode="auto">
          <a:xfrm>
            <a:off x="8528378"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5" name="Rectangle 364">
            <a:extLst>
              <a:ext uri="{FF2B5EF4-FFF2-40B4-BE49-F238E27FC236}">
                <a16:creationId xmlns:a16="http://schemas.microsoft.com/office/drawing/2014/main" id="{FFF189E9-8D98-4D7A-ADB9-DF33ADD6407C}"/>
              </a:ext>
            </a:extLst>
          </p:cNvPr>
          <p:cNvSpPr>
            <a:spLocks noChangeArrowheads="1"/>
          </p:cNvSpPr>
          <p:nvPr/>
        </p:nvSpPr>
        <p:spPr bwMode="auto">
          <a:xfrm>
            <a:off x="9104641" y="3982560"/>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 name="Rectangle 365">
            <a:extLst>
              <a:ext uri="{FF2B5EF4-FFF2-40B4-BE49-F238E27FC236}">
                <a16:creationId xmlns:a16="http://schemas.microsoft.com/office/drawing/2014/main" id="{593CF768-6C75-4D23-AA6B-5532D724069C}"/>
              </a:ext>
            </a:extLst>
          </p:cNvPr>
          <p:cNvSpPr>
            <a:spLocks noChangeArrowheads="1"/>
          </p:cNvSpPr>
          <p:nvPr/>
        </p:nvSpPr>
        <p:spPr bwMode="auto">
          <a:xfrm>
            <a:off x="3434557" y="4761389"/>
            <a:ext cx="431800"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7" name="Rectangle 366">
            <a:extLst>
              <a:ext uri="{FF2B5EF4-FFF2-40B4-BE49-F238E27FC236}">
                <a16:creationId xmlns:a16="http://schemas.microsoft.com/office/drawing/2014/main" id="{30C03BE3-9640-42E4-BA1A-327E4C5C1990}"/>
              </a:ext>
            </a:extLst>
          </p:cNvPr>
          <p:cNvSpPr>
            <a:spLocks noChangeArrowheads="1"/>
          </p:cNvSpPr>
          <p:nvPr/>
        </p:nvSpPr>
        <p:spPr bwMode="auto">
          <a:xfrm>
            <a:off x="4442620" y="4761389"/>
            <a:ext cx="431800"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8" name="Rectangle 367">
            <a:extLst>
              <a:ext uri="{FF2B5EF4-FFF2-40B4-BE49-F238E27FC236}">
                <a16:creationId xmlns:a16="http://schemas.microsoft.com/office/drawing/2014/main" id="{1F8DDA6A-9616-4C36-8298-CDC40488F35D}"/>
              </a:ext>
            </a:extLst>
          </p:cNvPr>
          <p:cNvSpPr>
            <a:spLocks noChangeArrowheads="1"/>
          </p:cNvSpPr>
          <p:nvPr/>
        </p:nvSpPr>
        <p:spPr bwMode="auto">
          <a:xfrm>
            <a:off x="5955507" y="4761389"/>
            <a:ext cx="431800"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9" name="Rectangle 368">
            <a:extLst>
              <a:ext uri="{FF2B5EF4-FFF2-40B4-BE49-F238E27FC236}">
                <a16:creationId xmlns:a16="http://schemas.microsoft.com/office/drawing/2014/main" id="{3928F02A-1518-453D-8729-94FDF5C6469F}"/>
              </a:ext>
            </a:extLst>
          </p:cNvPr>
          <p:cNvSpPr>
            <a:spLocks noChangeArrowheads="1"/>
          </p:cNvSpPr>
          <p:nvPr/>
        </p:nvSpPr>
        <p:spPr bwMode="auto">
          <a:xfrm>
            <a:off x="8114507" y="4832826"/>
            <a:ext cx="431800"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3" name="文本框 42">
            <a:extLst>
              <a:ext uri="{FF2B5EF4-FFF2-40B4-BE49-F238E27FC236}">
                <a16:creationId xmlns:a16="http://schemas.microsoft.com/office/drawing/2014/main" id="{F0240DD1-EFA6-4970-8B71-7724AAABB7CC}"/>
              </a:ext>
            </a:extLst>
          </p:cNvPr>
          <p:cNvSpPr txBox="1"/>
          <p:nvPr/>
        </p:nvSpPr>
        <p:spPr>
          <a:xfrm>
            <a:off x="912942" y="5561003"/>
            <a:ext cx="9663310" cy="461665"/>
          </a:xfrm>
          <a:prstGeom prst="rect">
            <a:avLst/>
          </a:prstGeom>
          <a:noFill/>
        </p:spPr>
        <p:txBody>
          <a:bodyPr wrap="square">
            <a:spAutoFit/>
          </a:bodyPr>
          <a:lstStyle/>
          <a:p>
            <a:r>
              <a:rPr kumimoji="0" lang="en-US" altLang="zh-CN"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1"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多电子原子的核外电子在原子轨道填充时，按照什么顺序进行填充？</a:t>
            </a:r>
            <a:endParaRPr lang="zh-CN" altLang="en-US">
              <a:latin typeface="Times New Roman" panose="02020603050405020304" pitchFamily="18" charset="0"/>
              <a:cs typeface="Times New Roman" panose="02020603050405020304" pitchFamily="18" charset="0"/>
            </a:endParaRPr>
          </a:p>
        </p:txBody>
      </p:sp>
      <p:sp>
        <p:nvSpPr>
          <p:cNvPr id="44" name="文本框 43">
            <a:extLst>
              <a:ext uri="{FF2B5EF4-FFF2-40B4-BE49-F238E27FC236}">
                <a16:creationId xmlns:a16="http://schemas.microsoft.com/office/drawing/2014/main" id="{DC98CCAB-154D-4331-953D-A0D63A4B9254}"/>
              </a:ext>
            </a:extLst>
          </p:cNvPr>
          <p:cNvSpPr txBox="1"/>
          <p:nvPr/>
        </p:nvSpPr>
        <p:spPr>
          <a:xfrm>
            <a:off x="1871922" y="6056789"/>
            <a:ext cx="7300396" cy="461665"/>
          </a:xfrm>
          <a:prstGeom prst="rect">
            <a:avLst/>
          </a:prstGeom>
          <a:noFill/>
        </p:spPr>
        <p:txBody>
          <a:bodyPr wrap="none" rtlCol="0">
            <a:spAutoFit/>
          </a:bodyPr>
          <a:lstStyle/>
          <a:p>
            <a:r>
              <a:rPr lang="zh-CN" altLang="en-US" sz="2400" b="1">
                <a:solidFill>
                  <a:srgbClr val="FF0000"/>
                </a:solidFill>
                <a:latin typeface="宋体" panose="02010600030101010101" pitchFamily="2" charset="-122"/>
                <a:ea typeface="宋体" panose="02010600030101010101" pitchFamily="2" charset="-122"/>
              </a:rPr>
              <a:t>电子按照能量由低到高的顺序依次填充到原子轨道中</a:t>
            </a:r>
          </a:p>
        </p:txBody>
      </p:sp>
    </p:spTree>
    <p:extLst>
      <p:ext uri="{BB962C8B-B14F-4D97-AF65-F5344CB8AC3E}">
        <p14:creationId xmlns:p14="http://schemas.microsoft.com/office/powerpoint/2010/main" val="215404108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4" presetClass="exit" presetSubtype="16" fill="hold" nodeType="clickEffect">
                                  <p:stCondLst>
                                    <p:cond delay="0"/>
                                  </p:stCondLst>
                                  <p:childTnLst>
                                    <p:animEffect transition="out" filter="box(in)">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par>
                          <p:cTn id="23" fill="hold" nodeType="afterGroup">
                            <p:stCondLst>
                              <p:cond delay="500"/>
                            </p:stCondLst>
                            <p:childTnLst>
                              <p:par>
                                <p:cTn id="24" presetID="4" presetClass="exit" presetSubtype="16" fill="hold" nodeType="afterEffect">
                                  <p:stCondLst>
                                    <p:cond delay="0"/>
                                  </p:stCondLst>
                                  <p:childTnLst>
                                    <p:animEffect transition="out" filter="box(in)">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par>
                                <p:cTn id="27" presetID="4" presetClass="exit" presetSubtype="16" fill="hold" nodeType="withEffect">
                                  <p:stCondLst>
                                    <p:cond delay="0"/>
                                  </p:stCondLst>
                                  <p:childTnLst>
                                    <p:animEffect transition="out" filter="box(in)">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par>
                                <p:cTn id="30" presetID="4" presetClass="exit" presetSubtype="16" fill="hold" nodeType="withEffect">
                                  <p:stCondLst>
                                    <p:cond delay="0"/>
                                  </p:stCondLst>
                                  <p:childTnLst>
                                    <p:animEffect transition="out" filter="box(in)">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par>
                          <p:cTn id="33" fill="hold" nodeType="afterGroup">
                            <p:stCondLst>
                              <p:cond delay="1000"/>
                            </p:stCondLst>
                            <p:childTnLst>
                              <p:par>
                                <p:cTn id="34" presetID="4" presetClass="exit" presetSubtype="16" fill="hold" nodeType="afterEffect">
                                  <p:stCondLst>
                                    <p:cond delay="0"/>
                                  </p:stCondLst>
                                  <p:childTnLst>
                                    <p:animEffect transition="out" filter="box(in)">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par>
                                <p:cTn id="37" presetID="4" presetClass="exit" presetSubtype="16" fill="hold" nodeType="withEffect">
                                  <p:stCondLst>
                                    <p:cond delay="0"/>
                                  </p:stCondLst>
                                  <p:childTnLst>
                                    <p:animEffect transition="out" filter="box(in)">
                                      <p:cBhvr>
                                        <p:cTn id="38" dur="500"/>
                                        <p:tgtEl>
                                          <p:spTgt spid="11"/>
                                        </p:tgtEl>
                                      </p:cBhvr>
                                    </p:animEffect>
                                    <p:set>
                                      <p:cBhvr>
                                        <p:cTn id="39" dur="1" fill="hold">
                                          <p:stCondLst>
                                            <p:cond delay="499"/>
                                          </p:stCondLst>
                                        </p:cTn>
                                        <p:tgtEl>
                                          <p:spTgt spid="11"/>
                                        </p:tgtEl>
                                        <p:attrNameLst>
                                          <p:attrName>style.visibility</p:attrName>
                                        </p:attrNameLst>
                                      </p:cBhvr>
                                      <p:to>
                                        <p:strVal val="hidden"/>
                                      </p:to>
                                    </p:set>
                                  </p:childTnLst>
                                </p:cTn>
                              </p:par>
                            </p:childTnLst>
                          </p:cTn>
                        </p:par>
                        <p:par>
                          <p:cTn id="40" fill="hold" nodeType="afterGroup">
                            <p:stCondLst>
                              <p:cond delay="1500"/>
                            </p:stCondLst>
                            <p:childTnLst>
                              <p:par>
                                <p:cTn id="41" presetID="4" presetClass="exit" presetSubtype="16" fill="hold" nodeType="afterEffect">
                                  <p:stCondLst>
                                    <p:cond delay="0"/>
                                  </p:stCondLst>
                                  <p:childTnLst>
                                    <p:animEffect transition="out" filter="box(in)">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par>
                                <p:cTn id="44" presetID="4" presetClass="exit" presetSubtype="16" fill="hold" nodeType="withEffect">
                                  <p:stCondLst>
                                    <p:cond delay="0"/>
                                  </p:stCondLst>
                                  <p:childTnLst>
                                    <p:animEffect transition="out" filter="box(in)">
                                      <p:cBhvr>
                                        <p:cTn id="45" dur="500"/>
                                        <p:tgtEl>
                                          <p:spTgt spid="13"/>
                                        </p:tgtEl>
                                      </p:cBhvr>
                                    </p:animEffect>
                                    <p:set>
                                      <p:cBhvr>
                                        <p:cTn id="46" dur="1" fill="hold">
                                          <p:stCondLst>
                                            <p:cond delay="499"/>
                                          </p:stCondLst>
                                        </p:cTn>
                                        <p:tgtEl>
                                          <p:spTgt spid="13"/>
                                        </p:tgtEl>
                                        <p:attrNameLst>
                                          <p:attrName>style.visibility</p:attrName>
                                        </p:attrNameLst>
                                      </p:cBhvr>
                                      <p:to>
                                        <p:strVal val="hidden"/>
                                      </p:to>
                                    </p:set>
                                  </p:childTnLst>
                                </p:cTn>
                              </p:par>
                              <p:par>
                                <p:cTn id="47" presetID="4" presetClass="exit" presetSubtype="16" fill="hold" nodeType="withEffect">
                                  <p:stCondLst>
                                    <p:cond delay="0"/>
                                  </p:stCondLst>
                                  <p:childTnLst>
                                    <p:animEffect transition="out" filter="box(in)">
                                      <p:cBhvr>
                                        <p:cTn id="48" dur="500"/>
                                        <p:tgtEl>
                                          <p:spTgt spid="14"/>
                                        </p:tgtEl>
                                      </p:cBhvr>
                                    </p:animEffect>
                                    <p:set>
                                      <p:cBhvr>
                                        <p:cTn id="49" dur="1" fill="hold">
                                          <p:stCondLst>
                                            <p:cond delay="499"/>
                                          </p:stCondLst>
                                        </p:cTn>
                                        <p:tgtEl>
                                          <p:spTgt spid="14"/>
                                        </p:tgtEl>
                                        <p:attrNameLst>
                                          <p:attrName>style.visibility</p:attrName>
                                        </p:attrNameLst>
                                      </p:cBhvr>
                                      <p:to>
                                        <p:strVal val="hidden"/>
                                      </p:to>
                                    </p:set>
                                  </p:childTnLst>
                                </p:cTn>
                              </p:par>
                              <p:par>
                                <p:cTn id="50" presetID="4" presetClass="exit" presetSubtype="16" fill="hold" nodeType="withEffect">
                                  <p:stCondLst>
                                    <p:cond delay="0"/>
                                  </p:stCondLst>
                                  <p:childTnLst>
                                    <p:animEffect transition="out" filter="box(in)">
                                      <p:cBhvr>
                                        <p:cTn id="51" dur="500"/>
                                        <p:tgtEl>
                                          <p:spTgt spid="15"/>
                                        </p:tgtEl>
                                      </p:cBhvr>
                                    </p:animEffect>
                                    <p:set>
                                      <p:cBhvr>
                                        <p:cTn id="52" dur="1" fill="hold">
                                          <p:stCondLst>
                                            <p:cond delay="499"/>
                                          </p:stCondLst>
                                        </p:cTn>
                                        <p:tgtEl>
                                          <p:spTgt spid="15"/>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afterGroup">
                            <p:stCondLst>
                              <p:cond delay="0"/>
                            </p:stCondLst>
                            <p:childTnLst>
                              <p:par>
                                <p:cTn id="55" presetID="4" presetClass="exit" presetSubtype="16" fill="hold" nodeType="clickEffect">
                                  <p:stCondLst>
                                    <p:cond delay="0"/>
                                  </p:stCondLst>
                                  <p:childTnLst>
                                    <p:animEffect transition="out" filter="box(in)">
                                      <p:cBhvr>
                                        <p:cTn id="56" dur="500"/>
                                        <p:tgtEl>
                                          <p:spTgt spid="16"/>
                                        </p:tgtEl>
                                      </p:cBhvr>
                                    </p:animEffect>
                                    <p:set>
                                      <p:cBhvr>
                                        <p:cTn id="57" dur="1" fill="hold">
                                          <p:stCondLst>
                                            <p:cond delay="499"/>
                                          </p:stCondLst>
                                        </p:cTn>
                                        <p:tgtEl>
                                          <p:spTgt spid="16"/>
                                        </p:tgtEl>
                                        <p:attrNameLst>
                                          <p:attrName>style.visibility</p:attrName>
                                        </p:attrNameLst>
                                      </p:cBhvr>
                                      <p:to>
                                        <p:strVal val="hidden"/>
                                      </p:to>
                                    </p:set>
                                  </p:childTnLst>
                                </p:cTn>
                              </p:par>
                              <p:par>
                                <p:cTn id="58" presetID="4" presetClass="exit" presetSubtype="16" fill="hold" nodeType="withEffect">
                                  <p:stCondLst>
                                    <p:cond delay="0"/>
                                  </p:stCondLst>
                                  <p:childTnLst>
                                    <p:animEffect transition="out" filter="box(in)">
                                      <p:cBhvr>
                                        <p:cTn id="59" dur="500"/>
                                        <p:tgtEl>
                                          <p:spTgt spid="17"/>
                                        </p:tgtEl>
                                      </p:cBhvr>
                                    </p:animEffect>
                                    <p:set>
                                      <p:cBhvr>
                                        <p:cTn id="60" dur="1" fill="hold">
                                          <p:stCondLst>
                                            <p:cond delay="499"/>
                                          </p:stCondLst>
                                        </p:cTn>
                                        <p:tgtEl>
                                          <p:spTgt spid="17"/>
                                        </p:tgtEl>
                                        <p:attrNameLst>
                                          <p:attrName>style.visibility</p:attrName>
                                        </p:attrNameLst>
                                      </p:cBhvr>
                                      <p:to>
                                        <p:strVal val="hidden"/>
                                      </p:to>
                                    </p:set>
                                  </p:childTnLst>
                                </p:cTn>
                              </p:par>
                              <p:par>
                                <p:cTn id="61" presetID="4" presetClass="exit" presetSubtype="16" fill="hold" nodeType="withEffect">
                                  <p:stCondLst>
                                    <p:cond delay="0"/>
                                  </p:stCondLst>
                                  <p:childTnLst>
                                    <p:animEffect transition="out" filter="box(in)">
                                      <p:cBhvr>
                                        <p:cTn id="62" dur="500"/>
                                        <p:tgtEl>
                                          <p:spTgt spid="18"/>
                                        </p:tgtEl>
                                      </p:cBhvr>
                                    </p:animEffect>
                                    <p:set>
                                      <p:cBhvr>
                                        <p:cTn id="63" dur="1" fill="hold">
                                          <p:stCondLst>
                                            <p:cond delay="499"/>
                                          </p:stCondLst>
                                        </p:cTn>
                                        <p:tgtEl>
                                          <p:spTgt spid="18"/>
                                        </p:tgtEl>
                                        <p:attrNameLst>
                                          <p:attrName>style.visibility</p:attrName>
                                        </p:attrNameLst>
                                      </p:cBhvr>
                                      <p:to>
                                        <p:strVal val="hidden"/>
                                      </p:to>
                                    </p:set>
                                  </p:childTnLst>
                                </p:cTn>
                              </p:par>
                              <p:par>
                                <p:cTn id="64" presetID="4" presetClass="exit" presetSubtype="16" fill="hold" nodeType="withEffect">
                                  <p:stCondLst>
                                    <p:cond delay="0"/>
                                  </p:stCondLst>
                                  <p:childTnLst>
                                    <p:animEffect transition="out" filter="box(in)">
                                      <p:cBhvr>
                                        <p:cTn id="65" dur="500"/>
                                        <p:tgtEl>
                                          <p:spTgt spid="19"/>
                                        </p:tgtEl>
                                      </p:cBhvr>
                                    </p:animEffect>
                                    <p:set>
                                      <p:cBhvr>
                                        <p:cTn id="66" dur="1" fill="hold">
                                          <p:stCondLst>
                                            <p:cond delay="499"/>
                                          </p:stCondLst>
                                        </p:cTn>
                                        <p:tgtEl>
                                          <p:spTgt spid="19"/>
                                        </p:tgtEl>
                                        <p:attrNameLst>
                                          <p:attrName>style.visibility</p:attrName>
                                        </p:attrNameLst>
                                      </p:cBhvr>
                                      <p:to>
                                        <p:strVal val="hidden"/>
                                      </p:to>
                                    </p:set>
                                  </p:childTnLst>
                                </p:cTn>
                              </p:par>
                              <p:par>
                                <p:cTn id="67" presetID="4" presetClass="exit" presetSubtype="16" fill="hold" nodeType="withEffect">
                                  <p:stCondLst>
                                    <p:cond delay="0"/>
                                  </p:stCondLst>
                                  <p:childTnLst>
                                    <p:animEffect transition="out" filter="box(in)">
                                      <p:cBhvr>
                                        <p:cTn id="68" dur="500"/>
                                        <p:tgtEl>
                                          <p:spTgt spid="20"/>
                                        </p:tgtEl>
                                      </p:cBhvr>
                                    </p:animEffect>
                                    <p:set>
                                      <p:cBhvr>
                                        <p:cTn id="69" dur="1" fill="hold">
                                          <p:stCondLst>
                                            <p:cond delay="499"/>
                                          </p:stCondLst>
                                        </p:cTn>
                                        <p:tgtEl>
                                          <p:spTgt spid="20"/>
                                        </p:tgtEl>
                                        <p:attrNameLst>
                                          <p:attrName>style.visibility</p:attrName>
                                        </p:attrNameLst>
                                      </p:cBhvr>
                                      <p:to>
                                        <p:strVal val="hidden"/>
                                      </p:to>
                                    </p:set>
                                  </p:childTnLst>
                                </p:cTn>
                              </p:par>
                              <p:par>
                                <p:cTn id="70" presetID="4" presetClass="exit" presetSubtype="16" fill="hold" nodeType="withEffect">
                                  <p:stCondLst>
                                    <p:cond delay="0"/>
                                  </p:stCondLst>
                                  <p:childTnLst>
                                    <p:animEffect transition="out" filter="box(in)">
                                      <p:cBhvr>
                                        <p:cTn id="71" dur="500"/>
                                        <p:tgtEl>
                                          <p:spTgt spid="21"/>
                                        </p:tgtEl>
                                      </p:cBhvr>
                                    </p:animEffect>
                                    <p:set>
                                      <p:cBhvr>
                                        <p:cTn id="72" dur="1" fill="hold">
                                          <p:stCondLst>
                                            <p:cond delay="499"/>
                                          </p:stCondLst>
                                        </p:cTn>
                                        <p:tgtEl>
                                          <p:spTgt spid="21"/>
                                        </p:tgtEl>
                                        <p:attrNameLst>
                                          <p:attrName>style.visibility</p:attrName>
                                        </p:attrNameLst>
                                      </p:cBhvr>
                                      <p:to>
                                        <p:strVal val="hidden"/>
                                      </p:to>
                                    </p:set>
                                  </p:childTnLst>
                                </p:cTn>
                              </p:par>
                              <p:par>
                                <p:cTn id="73" presetID="4" presetClass="exit" presetSubtype="16" fill="hold" nodeType="withEffect">
                                  <p:stCondLst>
                                    <p:cond delay="0"/>
                                  </p:stCondLst>
                                  <p:childTnLst>
                                    <p:animEffect transition="out" filter="box(in)">
                                      <p:cBhvr>
                                        <p:cTn id="74" dur="500"/>
                                        <p:tgtEl>
                                          <p:spTgt spid="22"/>
                                        </p:tgtEl>
                                      </p:cBhvr>
                                    </p:animEffect>
                                    <p:set>
                                      <p:cBhvr>
                                        <p:cTn id="75" dur="1" fill="hold">
                                          <p:stCondLst>
                                            <p:cond delay="499"/>
                                          </p:stCondLst>
                                        </p:cTn>
                                        <p:tgtEl>
                                          <p:spTgt spid="22"/>
                                        </p:tgtEl>
                                        <p:attrNameLst>
                                          <p:attrName>style.visibility</p:attrName>
                                        </p:attrNameLst>
                                      </p:cBhvr>
                                      <p:to>
                                        <p:strVal val="hidden"/>
                                      </p:to>
                                    </p:set>
                                  </p:childTnLst>
                                </p:cTn>
                              </p:par>
                              <p:par>
                                <p:cTn id="76" presetID="4" presetClass="exit" presetSubtype="16" fill="hold" nodeType="withEffect">
                                  <p:stCondLst>
                                    <p:cond delay="0"/>
                                  </p:stCondLst>
                                  <p:childTnLst>
                                    <p:animEffect transition="out" filter="box(in)">
                                      <p:cBhvr>
                                        <p:cTn id="77" dur="500"/>
                                        <p:tgtEl>
                                          <p:spTgt spid="23"/>
                                        </p:tgtEl>
                                      </p:cBhvr>
                                    </p:animEffect>
                                    <p:set>
                                      <p:cBhvr>
                                        <p:cTn id="78" dur="1" fill="hold">
                                          <p:stCondLst>
                                            <p:cond delay="499"/>
                                          </p:stCondLst>
                                        </p:cTn>
                                        <p:tgtEl>
                                          <p:spTgt spid="23"/>
                                        </p:tgtEl>
                                        <p:attrNameLst>
                                          <p:attrName>style.visibility</p:attrName>
                                        </p:attrNameLst>
                                      </p:cBhvr>
                                      <p:to>
                                        <p:strVal val="hidden"/>
                                      </p:to>
                                    </p:set>
                                  </p:childTnLst>
                                </p:cTn>
                              </p:par>
                              <p:par>
                                <p:cTn id="79" presetID="4" presetClass="exit" presetSubtype="16" fill="hold" nodeType="withEffect">
                                  <p:stCondLst>
                                    <p:cond delay="0"/>
                                  </p:stCondLst>
                                  <p:childTnLst>
                                    <p:animEffect transition="out" filter="box(in)">
                                      <p:cBhvr>
                                        <p:cTn id="80" dur="500"/>
                                        <p:tgtEl>
                                          <p:spTgt spid="24"/>
                                        </p:tgtEl>
                                      </p:cBhvr>
                                    </p:animEffect>
                                    <p:set>
                                      <p:cBhvr>
                                        <p:cTn id="81" dur="1" fill="hold">
                                          <p:stCondLst>
                                            <p:cond delay="499"/>
                                          </p:stCondLst>
                                        </p:cTn>
                                        <p:tgtEl>
                                          <p:spTgt spid="24"/>
                                        </p:tgtEl>
                                        <p:attrNameLst>
                                          <p:attrName>style.visibility</p:attrName>
                                        </p:attrNameLst>
                                      </p:cBhvr>
                                      <p:to>
                                        <p:strVal val="hidden"/>
                                      </p:to>
                                    </p:set>
                                  </p:childTnLst>
                                </p:cTn>
                              </p:par>
                              <p:par>
                                <p:cTn id="82" presetID="4" presetClass="exit" presetSubtype="16" fill="hold" nodeType="withEffect">
                                  <p:stCondLst>
                                    <p:cond delay="0"/>
                                  </p:stCondLst>
                                  <p:childTnLst>
                                    <p:animEffect transition="out" filter="box(in)">
                                      <p:cBhvr>
                                        <p:cTn id="83" dur="500"/>
                                        <p:tgtEl>
                                          <p:spTgt spid="25"/>
                                        </p:tgtEl>
                                      </p:cBhvr>
                                    </p:animEffect>
                                    <p:set>
                                      <p:cBhvr>
                                        <p:cTn id="84" dur="1" fill="hold">
                                          <p:stCondLst>
                                            <p:cond delay="499"/>
                                          </p:stCondLst>
                                        </p:cTn>
                                        <p:tgtEl>
                                          <p:spTgt spid="25"/>
                                        </p:tgtEl>
                                        <p:attrNameLst>
                                          <p:attrName>style.visibility</p:attrName>
                                        </p:attrNameLst>
                                      </p:cBhvr>
                                      <p:to>
                                        <p:strVal val="hidden"/>
                                      </p:to>
                                    </p:set>
                                  </p:childTnLst>
                                </p:cTn>
                              </p:par>
                            </p:childTnLst>
                          </p:cTn>
                        </p:par>
                      </p:childTnLst>
                    </p:cTn>
                  </p:par>
                  <p:par>
                    <p:cTn id="85" fill="hold" nodeType="clickPar">
                      <p:stCondLst>
                        <p:cond delay="indefinite"/>
                      </p:stCondLst>
                      <p:childTnLst>
                        <p:par>
                          <p:cTn id="86" fill="hold" nodeType="afterGroup">
                            <p:stCondLst>
                              <p:cond delay="0"/>
                            </p:stCondLst>
                            <p:childTnLst>
                              <p:par>
                                <p:cTn id="87" presetID="4" presetClass="exit" presetSubtype="16" fill="hold" nodeType="clickEffect">
                                  <p:stCondLst>
                                    <p:cond delay="0"/>
                                  </p:stCondLst>
                                  <p:childTnLst>
                                    <p:animEffect transition="out" filter="box(in)">
                                      <p:cBhvr>
                                        <p:cTn id="88" dur="500"/>
                                        <p:tgtEl>
                                          <p:spTgt spid="26"/>
                                        </p:tgtEl>
                                      </p:cBhvr>
                                    </p:animEffect>
                                    <p:set>
                                      <p:cBhvr>
                                        <p:cTn id="89" dur="1" fill="hold">
                                          <p:stCondLst>
                                            <p:cond delay="499"/>
                                          </p:stCondLst>
                                        </p:cTn>
                                        <p:tgtEl>
                                          <p:spTgt spid="26"/>
                                        </p:tgtEl>
                                        <p:attrNameLst>
                                          <p:attrName>style.visibility</p:attrName>
                                        </p:attrNameLst>
                                      </p:cBhvr>
                                      <p:to>
                                        <p:strVal val="hidden"/>
                                      </p:to>
                                    </p:set>
                                  </p:childTnLst>
                                </p:cTn>
                              </p:par>
                              <p:par>
                                <p:cTn id="90" presetID="4" presetClass="exit" presetSubtype="16" fill="hold" nodeType="withEffect">
                                  <p:stCondLst>
                                    <p:cond delay="0"/>
                                  </p:stCondLst>
                                  <p:childTnLst>
                                    <p:animEffect transition="out" filter="box(in)">
                                      <p:cBhvr>
                                        <p:cTn id="91" dur="500"/>
                                        <p:tgtEl>
                                          <p:spTgt spid="27"/>
                                        </p:tgtEl>
                                      </p:cBhvr>
                                    </p:animEffect>
                                    <p:set>
                                      <p:cBhvr>
                                        <p:cTn id="92" dur="1" fill="hold">
                                          <p:stCondLst>
                                            <p:cond delay="499"/>
                                          </p:stCondLst>
                                        </p:cTn>
                                        <p:tgtEl>
                                          <p:spTgt spid="27"/>
                                        </p:tgtEl>
                                        <p:attrNameLst>
                                          <p:attrName>style.visibility</p:attrName>
                                        </p:attrNameLst>
                                      </p:cBhvr>
                                      <p:to>
                                        <p:strVal val="hidden"/>
                                      </p:to>
                                    </p:set>
                                  </p:childTnLst>
                                </p:cTn>
                              </p:par>
                              <p:par>
                                <p:cTn id="93" presetID="4" presetClass="exit" presetSubtype="16" fill="hold" nodeType="withEffect">
                                  <p:stCondLst>
                                    <p:cond delay="0"/>
                                  </p:stCondLst>
                                  <p:childTnLst>
                                    <p:animEffect transition="out" filter="box(in)">
                                      <p:cBhvr>
                                        <p:cTn id="94" dur="500"/>
                                        <p:tgtEl>
                                          <p:spTgt spid="28"/>
                                        </p:tgtEl>
                                      </p:cBhvr>
                                    </p:animEffect>
                                    <p:set>
                                      <p:cBhvr>
                                        <p:cTn id="95" dur="1" fill="hold">
                                          <p:stCondLst>
                                            <p:cond delay="499"/>
                                          </p:stCondLst>
                                        </p:cTn>
                                        <p:tgtEl>
                                          <p:spTgt spid="28"/>
                                        </p:tgtEl>
                                        <p:attrNameLst>
                                          <p:attrName>style.visibility</p:attrName>
                                        </p:attrNameLst>
                                      </p:cBhvr>
                                      <p:to>
                                        <p:strVal val="hidden"/>
                                      </p:to>
                                    </p:set>
                                  </p:childTnLst>
                                </p:cTn>
                              </p:par>
                              <p:par>
                                <p:cTn id="96" presetID="4" presetClass="exit" presetSubtype="16" fill="hold" nodeType="withEffect">
                                  <p:stCondLst>
                                    <p:cond delay="0"/>
                                  </p:stCondLst>
                                  <p:childTnLst>
                                    <p:animEffect transition="out" filter="box(in)">
                                      <p:cBhvr>
                                        <p:cTn id="97" dur="500"/>
                                        <p:tgtEl>
                                          <p:spTgt spid="29"/>
                                        </p:tgtEl>
                                      </p:cBhvr>
                                    </p:animEffect>
                                    <p:set>
                                      <p:cBhvr>
                                        <p:cTn id="98" dur="1" fill="hold">
                                          <p:stCondLst>
                                            <p:cond delay="499"/>
                                          </p:stCondLst>
                                        </p:cTn>
                                        <p:tgtEl>
                                          <p:spTgt spid="29"/>
                                        </p:tgtEl>
                                        <p:attrNameLst>
                                          <p:attrName>style.visibility</p:attrName>
                                        </p:attrNameLst>
                                      </p:cBhvr>
                                      <p:to>
                                        <p:strVal val="hidden"/>
                                      </p:to>
                                    </p:set>
                                  </p:childTnLst>
                                </p:cTn>
                              </p:par>
                              <p:par>
                                <p:cTn id="99" presetID="4" presetClass="exit" presetSubtype="16" fill="hold" nodeType="withEffect">
                                  <p:stCondLst>
                                    <p:cond delay="0"/>
                                  </p:stCondLst>
                                  <p:childTnLst>
                                    <p:animEffect transition="out" filter="box(in)">
                                      <p:cBhvr>
                                        <p:cTn id="100" dur="500"/>
                                        <p:tgtEl>
                                          <p:spTgt spid="30"/>
                                        </p:tgtEl>
                                      </p:cBhvr>
                                    </p:animEffect>
                                    <p:set>
                                      <p:cBhvr>
                                        <p:cTn id="101" dur="1" fill="hold">
                                          <p:stCondLst>
                                            <p:cond delay="499"/>
                                          </p:stCondLst>
                                        </p:cTn>
                                        <p:tgtEl>
                                          <p:spTgt spid="30"/>
                                        </p:tgtEl>
                                        <p:attrNameLst>
                                          <p:attrName>style.visibility</p:attrName>
                                        </p:attrNameLst>
                                      </p:cBhvr>
                                      <p:to>
                                        <p:strVal val="hidden"/>
                                      </p:to>
                                    </p:set>
                                  </p:childTnLst>
                                </p:cTn>
                              </p:par>
                              <p:par>
                                <p:cTn id="102" presetID="4" presetClass="exit" presetSubtype="16" fill="hold" nodeType="withEffect">
                                  <p:stCondLst>
                                    <p:cond delay="0"/>
                                  </p:stCondLst>
                                  <p:childTnLst>
                                    <p:animEffect transition="out" filter="box(in)">
                                      <p:cBhvr>
                                        <p:cTn id="103" dur="500"/>
                                        <p:tgtEl>
                                          <p:spTgt spid="31"/>
                                        </p:tgtEl>
                                      </p:cBhvr>
                                    </p:animEffect>
                                    <p:set>
                                      <p:cBhvr>
                                        <p:cTn id="104" dur="1" fill="hold">
                                          <p:stCondLst>
                                            <p:cond delay="499"/>
                                          </p:stCondLst>
                                        </p:cTn>
                                        <p:tgtEl>
                                          <p:spTgt spid="31"/>
                                        </p:tgtEl>
                                        <p:attrNameLst>
                                          <p:attrName>style.visibility</p:attrName>
                                        </p:attrNameLst>
                                      </p:cBhvr>
                                      <p:to>
                                        <p:strVal val="hidden"/>
                                      </p:to>
                                    </p:set>
                                  </p:childTnLst>
                                </p:cTn>
                              </p:par>
                              <p:par>
                                <p:cTn id="105" presetID="4" presetClass="exit" presetSubtype="16" fill="hold" nodeType="withEffect">
                                  <p:stCondLst>
                                    <p:cond delay="0"/>
                                  </p:stCondLst>
                                  <p:childTnLst>
                                    <p:animEffect transition="out" filter="box(in)">
                                      <p:cBhvr>
                                        <p:cTn id="106" dur="500"/>
                                        <p:tgtEl>
                                          <p:spTgt spid="32"/>
                                        </p:tgtEl>
                                      </p:cBhvr>
                                    </p:animEffect>
                                    <p:set>
                                      <p:cBhvr>
                                        <p:cTn id="107" dur="1" fill="hold">
                                          <p:stCondLst>
                                            <p:cond delay="499"/>
                                          </p:stCondLst>
                                        </p:cTn>
                                        <p:tgtEl>
                                          <p:spTgt spid="32"/>
                                        </p:tgtEl>
                                        <p:attrNameLst>
                                          <p:attrName>style.visibility</p:attrName>
                                        </p:attrNameLst>
                                      </p:cBhvr>
                                      <p:to>
                                        <p:strVal val="hidden"/>
                                      </p:to>
                                    </p:set>
                                  </p:childTnLst>
                                </p:cTn>
                              </p:par>
                              <p:par>
                                <p:cTn id="108" presetID="4" presetClass="exit" presetSubtype="16" fill="hold" nodeType="withEffect">
                                  <p:stCondLst>
                                    <p:cond delay="0"/>
                                  </p:stCondLst>
                                  <p:childTnLst>
                                    <p:animEffect transition="out" filter="box(in)">
                                      <p:cBhvr>
                                        <p:cTn id="109" dur="500"/>
                                        <p:tgtEl>
                                          <p:spTgt spid="33"/>
                                        </p:tgtEl>
                                      </p:cBhvr>
                                    </p:animEffect>
                                    <p:set>
                                      <p:cBhvr>
                                        <p:cTn id="110" dur="1" fill="hold">
                                          <p:stCondLst>
                                            <p:cond delay="499"/>
                                          </p:stCondLst>
                                        </p:cTn>
                                        <p:tgtEl>
                                          <p:spTgt spid="33"/>
                                        </p:tgtEl>
                                        <p:attrNameLst>
                                          <p:attrName>style.visibility</p:attrName>
                                        </p:attrNameLst>
                                      </p:cBhvr>
                                      <p:to>
                                        <p:strVal val="hidden"/>
                                      </p:to>
                                    </p:set>
                                  </p:childTnLst>
                                </p:cTn>
                              </p:par>
                              <p:par>
                                <p:cTn id="111" presetID="4" presetClass="exit" presetSubtype="16" fill="hold" nodeType="withEffect">
                                  <p:stCondLst>
                                    <p:cond delay="0"/>
                                  </p:stCondLst>
                                  <p:childTnLst>
                                    <p:animEffect transition="out" filter="box(in)">
                                      <p:cBhvr>
                                        <p:cTn id="112" dur="500"/>
                                        <p:tgtEl>
                                          <p:spTgt spid="34"/>
                                        </p:tgtEl>
                                      </p:cBhvr>
                                    </p:animEffect>
                                    <p:set>
                                      <p:cBhvr>
                                        <p:cTn id="113" dur="1" fill="hold">
                                          <p:stCondLst>
                                            <p:cond delay="499"/>
                                          </p:stCondLst>
                                        </p:cTn>
                                        <p:tgtEl>
                                          <p:spTgt spid="34"/>
                                        </p:tgtEl>
                                        <p:attrNameLst>
                                          <p:attrName>style.visibility</p:attrName>
                                        </p:attrNameLst>
                                      </p:cBhvr>
                                      <p:to>
                                        <p:strVal val="hidden"/>
                                      </p:to>
                                    </p:set>
                                  </p:childTnLst>
                                </p:cTn>
                              </p:par>
                              <p:par>
                                <p:cTn id="114" presetID="4" presetClass="exit" presetSubtype="16" fill="hold" nodeType="withEffect">
                                  <p:stCondLst>
                                    <p:cond delay="0"/>
                                  </p:stCondLst>
                                  <p:childTnLst>
                                    <p:animEffect transition="out" filter="box(in)">
                                      <p:cBhvr>
                                        <p:cTn id="115" dur="500"/>
                                        <p:tgtEl>
                                          <p:spTgt spid="35"/>
                                        </p:tgtEl>
                                      </p:cBhvr>
                                    </p:animEffect>
                                    <p:set>
                                      <p:cBhvr>
                                        <p:cTn id="116" dur="1" fill="hold">
                                          <p:stCondLst>
                                            <p:cond delay="499"/>
                                          </p:stCondLst>
                                        </p:cTn>
                                        <p:tgtEl>
                                          <p:spTgt spid="35"/>
                                        </p:tgtEl>
                                        <p:attrNameLst>
                                          <p:attrName>style.visibility</p:attrName>
                                        </p:attrNameLst>
                                      </p:cBhvr>
                                      <p:to>
                                        <p:strVal val="hidden"/>
                                      </p:to>
                                    </p:set>
                                  </p:childTnLst>
                                </p:cTn>
                              </p:par>
                            </p:childTnLst>
                          </p:cTn>
                        </p:par>
                      </p:childTnLst>
                    </p:cTn>
                  </p:par>
                  <p:par>
                    <p:cTn id="117" fill="hold" nodeType="clickPar">
                      <p:stCondLst>
                        <p:cond delay="indefinite"/>
                      </p:stCondLst>
                      <p:childTnLst>
                        <p:par>
                          <p:cTn id="118" fill="hold" nodeType="afterGroup">
                            <p:stCondLst>
                              <p:cond delay="0"/>
                            </p:stCondLst>
                            <p:childTnLst>
                              <p:par>
                                <p:cTn id="119" presetID="4" presetClass="exit" presetSubtype="16" fill="hold" nodeType="clickEffect">
                                  <p:stCondLst>
                                    <p:cond delay="0"/>
                                  </p:stCondLst>
                                  <p:childTnLst>
                                    <p:animEffect transition="out" filter="box(in)">
                                      <p:cBhvr>
                                        <p:cTn id="120" dur="500"/>
                                        <p:tgtEl>
                                          <p:spTgt spid="36"/>
                                        </p:tgtEl>
                                      </p:cBhvr>
                                    </p:animEffect>
                                    <p:set>
                                      <p:cBhvr>
                                        <p:cTn id="121" dur="1" fill="hold">
                                          <p:stCondLst>
                                            <p:cond delay="499"/>
                                          </p:stCondLst>
                                        </p:cTn>
                                        <p:tgtEl>
                                          <p:spTgt spid="36"/>
                                        </p:tgtEl>
                                        <p:attrNameLst>
                                          <p:attrName>style.visibility</p:attrName>
                                        </p:attrNameLst>
                                      </p:cBhvr>
                                      <p:to>
                                        <p:strVal val="hidden"/>
                                      </p:to>
                                    </p:set>
                                  </p:childTnLst>
                                </p:cTn>
                              </p:par>
                              <p:par>
                                <p:cTn id="122" presetID="4" presetClass="exit" presetSubtype="16" fill="hold" nodeType="withEffect">
                                  <p:stCondLst>
                                    <p:cond delay="0"/>
                                  </p:stCondLst>
                                  <p:childTnLst>
                                    <p:animEffect transition="out" filter="box(in)">
                                      <p:cBhvr>
                                        <p:cTn id="123" dur="500"/>
                                        <p:tgtEl>
                                          <p:spTgt spid="37"/>
                                        </p:tgtEl>
                                      </p:cBhvr>
                                    </p:animEffect>
                                    <p:set>
                                      <p:cBhvr>
                                        <p:cTn id="124" dur="1" fill="hold">
                                          <p:stCondLst>
                                            <p:cond delay="499"/>
                                          </p:stCondLst>
                                        </p:cTn>
                                        <p:tgtEl>
                                          <p:spTgt spid="37"/>
                                        </p:tgtEl>
                                        <p:attrNameLst>
                                          <p:attrName>style.visibility</p:attrName>
                                        </p:attrNameLst>
                                      </p:cBhvr>
                                      <p:to>
                                        <p:strVal val="hidden"/>
                                      </p:to>
                                    </p:set>
                                  </p:childTnLst>
                                </p:cTn>
                              </p:par>
                              <p:par>
                                <p:cTn id="125" presetID="4" presetClass="exit" presetSubtype="16" fill="hold" nodeType="withEffect">
                                  <p:stCondLst>
                                    <p:cond delay="0"/>
                                  </p:stCondLst>
                                  <p:childTnLst>
                                    <p:animEffect transition="out" filter="box(in)">
                                      <p:cBhvr>
                                        <p:cTn id="126" dur="500"/>
                                        <p:tgtEl>
                                          <p:spTgt spid="38"/>
                                        </p:tgtEl>
                                      </p:cBhvr>
                                    </p:animEffect>
                                    <p:set>
                                      <p:cBhvr>
                                        <p:cTn id="127" dur="1" fill="hold">
                                          <p:stCondLst>
                                            <p:cond delay="499"/>
                                          </p:stCondLst>
                                        </p:cTn>
                                        <p:tgtEl>
                                          <p:spTgt spid="38"/>
                                        </p:tgtEl>
                                        <p:attrNameLst>
                                          <p:attrName>style.visibility</p:attrName>
                                        </p:attrNameLst>
                                      </p:cBhvr>
                                      <p:to>
                                        <p:strVal val="hidden"/>
                                      </p:to>
                                    </p:set>
                                  </p:childTnLst>
                                </p:cTn>
                              </p:par>
                              <p:par>
                                <p:cTn id="128" presetID="4" presetClass="exit" presetSubtype="16" fill="hold" nodeType="withEffect">
                                  <p:stCondLst>
                                    <p:cond delay="0"/>
                                  </p:stCondLst>
                                  <p:childTnLst>
                                    <p:animEffect transition="out" filter="box(in)">
                                      <p:cBhvr>
                                        <p:cTn id="129" dur="500"/>
                                        <p:tgtEl>
                                          <p:spTgt spid="39"/>
                                        </p:tgtEl>
                                      </p:cBhvr>
                                    </p:animEffect>
                                    <p:set>
                                      <p:cBhvr>
                                        <p:cTn id="130" dur="1" fill="hold">
                                          <p:stCondLst>
                                            <p:cond delay="499"/>
                                          </p:stCondLst>
                                        </p:cTn>
                                        <p:tgtEl>
                                          <p:spTgt spid="39"/>
                                        </p:tgtEl>
                                        <p:attrNameLst>
                                          <p:attrName>style.visibility</p:attrName>
                                        </p:attrNameLst>
                                      </p:cBhvr>
                                      <p:to>
                                        <p:strVal val="hidden"/>
                                      </p:to>
                                    </p:set>
                                  </p:childTnLst>
                                </p:cTn>
                              </p:par>
                            </p:childTnLst>
                          </p:cTn>
                        </p:par>
                      </p:childTnLst>
                    </p:cTn>
                  </p:par>
                  <p:par>
                    <p:cTn id="131" fill="hold" nodeType="clickPar">
                      <p:stCondLst>
                        <p:cond delay="indefinite"/>
                      </p:stCondLst>
                      <p:childTnLst>
                        <p:par>
                          <p:cTn id="132" fill="hold" nodeType="afterGroup">
                            <p:stCondLst>
                              <p:cond delay="0"/>
                            </p:stCondLst>
                            <p:childTnLst>
                              <p:par>
                                <p:cTn id="133" presetID="22" presetClass="entr" presetSubtype="4" fill="hold" grpId="0" nodeType="click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wipe(down)">
                                      <p:cBhvr>
                                        <p:cTn id="135" dur="500"/>
                                        <p:tgtEl>
                                          <p:spTgt spid="43"/>
                                        </p:tgtEl>
                                      </p:cBhvr>
                                    </p:animEffect>
                                  </p:childTnLst>
                                </p:cTn>
                              </p:par>
                            </p:childTnLst>
                          </p:cTn>
                        </p:par>
                      </p:childTnLst>
                    </p:cTn>
                  </p:par>
                  <p:par>
                    <p:cTn id="136" fill="hold" nodeType="clickPar">
                      <p:stCondLst>
                        <p:cond delay="indefinite"/>
                      </p:stCondLst>
                      <p:childTnLst>
                        <p:par>
                          <p:cTn id="137" fill="hold" nodeType="afterGroup">
                            <p:stCondLst>
                              <p:cond delay="0"/>
                            </p:stCondLst>
                            <p:childTnLst>
                              <p:par>
                                <p:cTn id="138" presetID="22" presetClass="entr" presetSubtype="4" fill="hold" grpId="0" nodeType="clickEffect">
                                  <p:stCondLst>
                                    <p:cond delay="0"/>
                                  </p:stCondLst>
                                  <p:childTnLst>
                                    <p:set>
                                      <p:cBhvr>
                                        <p:cTn id="139" dur="1" fill="hold">
                                          <p:stCondLst>
                                            <p:cond delay="0"/>
                                          </p:stCondLst>
                                        </p:cTn>
                                        <p:tgtEl>
                                          <p:spTgt spid="44"/>
                                        </p:tgtEl>
                                        <p:attrNameLst>
                                          <p:attrName>style.visibility</p:attrName>
                                        </p:attrNameLst>
                                      </p:cBhvr>
                                      <p:to>
                                        <p:strVal val="visible"/>
                                      </p:to>
                                    </p:set>
                                    <p:animEffect transition="in" filter="wipe(down)">
                                      <p:cBhvr>
                                        <p:cTn id="14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3" grpId="0"/>
      <p:bldP spid="44"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BF347050-1F61-4493-B3C9-916EDCF634BC}"/>
              </a:ext>
            </a:extLst>
          </p:cNvPr>
          <p:cNvSpPr txBox="1"/>
          <p:nvPr/>
        </p:nvSpPr>
        <p:spPr>
          <a:xfrm>
            <a:off x="834032" y="755355"/>
            <a:ext cx="2030611" cy="583814"/>
          </a:xfrm>
          <a:prstGeom prst="rect">
            <a:avLst/>
          </a:prstGeom>
          <a:noFill/>
        </p:spPr>
        <p:txBody>
          <a:bodyPr wrap="square">
            <a:spAutoFit/>
          </a:bodyPr>
          <a:lstStyle/>
          <a:p>
            <a:pPr algn="l">
              <a:lnSpc>
                <a:spcPct val="150000"/>
              </a:lnSpc>
            </a:pPr>
            <a:r>
              <a:rPr lang="en-US" altLang="zh-CN" sz="2400" b="1"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3</a:t>
            </a: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b="1"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电子自旋</a:t>
            </a:r>
            <a:endParaRPr lang="zh-CN" altLang="zh-CN" sz="2400"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id="{F2E7AD8E-0FA7-4770-AADC-8BF7A046B4AD}"/>
              </a:ext>
            </a:extLst>
          </p:cNvPr>
          <p:cNvSpPr txBox="1"/>
          <p:nvPr/>
        </p:nvSpPr>
        <p:spPr>
          <a:xfrm>
            <a:off x="1484112" y="1474900"/>
            <a:ext cx="8231387" cy="461665"/>
          </a:xfrm>
          <a:prstGeom prst="rect">
            <a:avLst/>
          </a:prstGeom>
          <a:noFill/>
        </p:spPr>
        <p:txBody>
          <a:bodyPr wrap="square">
            <a:spAutoFit/>
          </a:bodyPr>
          <a:lstStyle/>
          <a:p>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原子核外电子有</a:t>
            </a:r>
            <a:r>
              <a:rPr lang="en-US" altLang="zh-CN" sz="2400" b="1" kern="0">
                <a:effectLst/>
                <a:latin typeface="Times New Roman" panose="02020603050405020304" pitchFamily="18" charset="0"/>
                <a:ea typeface="宋体" panose="02010600030101010101" pitchFamily="2" charset="-122"/>
              </a:rPr>
              <a:t>2</a:t>
            </a: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种不同的自旋状态，通常用</a:t>
            </a:r>
            <a:r>
              <a:rPr lang="en-US" altLang="zh-CN" sz="2400" b="1" kern="0">
                <a:effectLst/>
                <a:latin typeface="Times New Roman" panose="02020603050405020304" pitchFamily="18" charset="0"/>
                <a:ea typeface="宋体" panose="02010600030101010101" pitchFamily="2" charset="-122"/>
              </a:rPr>
              <a:t>“</a:t>
            </a: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0">
                <a:effectLst/>
                <a:latin typeface="Times New Roman" panose="02020603050405020304" pitchFamily="18" charset="0"/>
                <a:ea typeface="宋体" panose="02010600030101010101" pitchFamily="2" charset="-122"/>
              </a:rPr>
              <a:t>”</a:t>
            </a: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400" b="1" kern="0">
                <a:effectLst/>
                <a:latin typeface="Times New Roman" panose="02020603050405020304" pitchFamily="18" charset="0"/>
                <a:ea typeface="宋体" panose="02010600030101010101" pitchFamily="2" charset="-122"/>
              </a:rPr>
              <a:t>“</a:t>
            </a: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b="1" kern="0">
                <a:effectLst/>
                <a:latin typeface="Times New Roman" panose="02020603050405020304" pitchFamily="18" charset="0"/>
                <a:ea typeface="宋体" panose="02010600030101010101" pitchFamily="2" charset="-122"/>
              </a:rPr>
              <a:t>”</a:t>
            </a: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表示。</a:t>
            </a:r>
            <a:endParaRPr lang="zh-CN" altLang="en-US" sz="2400" b="1"/>
          </a:p>
        </p:txBody>
      </p:sp>
      <p:sp>
        <p:nvSpPr>
          <p:cNvPr id="9" name="Text Box 4">
            <a:extLst>
              <a:ext uri="{FF2B5EF4-FFF2-40B4-BE49-F238E27FC236}">
                <a16:creationId xmlns:a16="http://schemas.microsoft.com/office/drawing/2014/main" id="{E7DB672A-BA24-45CF-B0D9-41BF4838E3C9}"/>
              </a:ext>
            </a:extLst>
          </p:cNvPr>
          <p:cNvSpPr txBox="1">
            <a:spLocks noChangeArrowheads="1"/>
          </p:cNvSpPr>
          <p:nvPr/>
        </p:nvSpPr>
        <p:spPr bwMode="auto">
          <a:xfrm>
            <a:off x="1073347" y="3813512"/>
            <a:ext cx="8531424" cy="1684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lnSpc>
                <a:spcPct val="150000"/>
              </a:lnSpc>
              <a:spcBef>
                <a:spcPct val="0"/>
              </a:spcBef>
              <a:spcAft>
                <a:spcPct val="0"/>
              </a:spcAft>
            </a:pP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原子核外电子的运动状态包括电子层、原子轨道、原子轨道的伸展方向和自旋状态</a:t>
            </a:r>
            <a:r>
              <a:rPr lang="en-US" altLang="zh-CN"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4</a:t>
            </a: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个方面。</a:t>
            </a:r>
          </a:p>
          <a:p>
            <a:pPr fontAlgn="base">
              <a:lnSpc>
                <a:spcPct val="150000"/>
              </a:lnSpc>
              <a:spcBef>
                <a:spcPct val="0"/>
              </a:spcBef>
              <a:spcAft>
                <a:spcPct val="0"/>
              </a:spcAft>
            </a:pPr>
            <a:r>
              <a:rPr lang="zh-CN" altLang="en-US" sz="24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在同一个原子中，不存在运动状态相同的两个电子。</a:t>
            </a:r>
          </a:p>
        </p:txBody>
      </p:sp>
      <p:sp>
        <p:nvSpPr>
          <p:cNvPr id="13" name="文本框 12">
            <a:extLst>
              <a:ext uri="{FF2B5EF4-FFF2-40B4-BE49-F238E27FC236}">
                <a16:creationId xmlns:a16="http://schemas.microsoft.com/office/drawing/2014/main" id="{2E1DF13A-20FE-4677-B072-2D34D8DC13B4}"/>
              </a:ext>
            </a:extLst>
          </p:cNvPr>
          <p:cNvSpPr txBox="1"/>
          <p:nvPr/>
        </p:nvSpPr>
        <p:spPr>
          <a:xfrm>
            <a:off x="1184075" y="2951946"/>
            <a:ext cx="7509869" cy="574581"/>
          </a:xfrm>
          <a:prstGeom prst="rect">
            <a:avLst/>
          </a:prstGeom>
          <a:noFill/>
        </p:spPr>
        <p:txBody>
          <a:bodyPr wrap="square">
            <a:spAutoFit/>
          </a:bodyPr>
          <a:lstStyle/>
          <a:p>
            <a:pPr marL="0" marR="0" lvl="0" indent="0" algn="l" defTabSz="914400" rtl="0" eaLnBrk="1" fontAlgn="base" latinLnBrk="0" hangingPunct="1">
              <a:lnSpc>
                <a:spcPct val="150000"/>
              </a:lnSpc>
              <a:spcBef>
                <a:spcPct val="0"/>
              </a:spcBef>
              <a:spcAft>
                <a:spcPct val="0"/>
              </a:spcAft>
              <a:buClrTx/>
              <a:buSzTx/>
              <a:buFontTx/>
              <a:buNone/>
              <a:defRPr/>
            </a:pPr>
            <a:r>
              <a:rPr lang="zh-CN" altLang="en-US" sz="2400" b="1">
                <a:solidFill>
                  <a:srgbClr val="000000"/>
                </a:solidFill>
                <a:latin typeface="Arial" panose="020b0604020202020204" pitchFamily="34" charset="0"/>
                <a:ea typeface="宋体" panose="02010600030101010101" pitchFamily="2" charset="-122"/>
              </a:rPr>
              <a:t>应该从哪几个方面描述</a:t>
            </a:r>
            <a:r>
              <a:rPr kumimoji="0" lang="en-US" altLang="en-US" sz="2400" b="1" i="0" u="none" strike="noStrike" kern="1200" cap="none" spc="0" normalizeH="0" baseline="0" noProof="0" err="1">
                <a:ln>
                  <a:noFill/>
                </a:ln>
                <a:solidFill>
                  <a:srgbClr val="000000"/>
                </a:solidFill>
                <a:effectLst/>
                <a:uLnTx/>
                <a:uFillTx/>
                <a:latin typeface="Arial" panose="020b0604020202020204" pitchFamily="34" charset="0"/>
                <a:ea typeface="宋体" panose="02010600030101010101" pitchFamily="2" charset="-122"/>
                <a:cs typeface="+mn-cs"/>
              </a:rPr>
              <a:t>原子核外电子运动状态？</a:t>
            </a:r>
            <a:endParaRPr kumimoji="0" lang="zh-CN" altLang="en-US" sz="2400" b="1"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4" name="文本框 13">
            <a:extLst>
              <a:ext uri="{FF2B5EF4-FFF2-40B4-BE49-F238E27FC236}">
                <a16:creationId xmlns:a16="http://schemas.microsoft.com/office/drawing/2014/main" id="{55762E6E-D837-4748-88D6-DEF6F434F409}"/>
              </a:ext>
            </a:extLst>
          </p:cNvPr>
          <p:cNvSpPr txBox="1"/>
          <p:nvPr/>
        </p:nvSpPr>
        <p:spPr>
          <a:xfrm>
            <a:off x="834032" y="2336466"/>
            <a:ext cx="1415772"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zh-CN" altLang="en-US" sz="2400"/>
              <a:t>交流讨论</a:t>
            </a:r>
          </a:p>
        </p:txBody>
      </p:sp>
    </p:spTree>
    <p:extLst>
      <p:ext uri="{BB962C8B-B14F-4D97-AF65-F5344CB8AC3E}">
        <p14:creationId xmlns:p14="http://schemas.microsoft.com/office/powerpoint/2010/main" val="24097224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randombar(horizontal)">
                                      <p:cBhvr>
                                        <p:cTn id="17" dur="5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 calcmode="lin" valueType="num">
                                      <p:cBhvr>
                                        <p:cTn id="27" dur="500" fill="hold"/>
                                        <p:tgtEl>
                                          <p:spTgt spid="9">
                                            <p:txEl>
                                              <p:pRg st="0" end="0"/>
                                            </p:txEl>
                                          </p:spTgt>
                                        </p:tgtEl>
                                        <p:attrNameLst>
                                          <p:attrName>ppt_w</p:attrName>
                                        </p:attrNameLst>
                                      </p:cBhvr>
                                      <p:tavLst>
                                        <p:tav tm="0">
                                          <p:val>
                                            <p:strVal val="#ppt_w*0.70"/>
                                          </p:val>
                                        </p:tav>
                                        <p:tav tm="100000">
                                          <p:val>
                                            <p:strVal val="#ppt_w"/>
                                          </p:val>
                                        </p:tav>
                                      </p:tavLst>
                                    </p:anim>
                                    <p:anim calcmode="lin" valueType="num">
                                      <p:cBhvr>
                                        <p:cTn id="28" dur="500" fill="hold"/>
                                        <p:tgtEl>
                                          <p:spTgt spid="9">
                                            <p:txEl>
                                              <p:pRg st="0" end="0"/>
                                            </p:txEl>
                                          </p:spTgt>
                                        </p:tgtEl>
                                        <p:attrNameLst>
                                          <p:attrName>ppt_h</p:attrName>
                                        </p:attrNameLst>
                                      </p:cBhvr>
                                      <p:tavLst>
                                        <p:tav tm="0">
                                          <p:val>
                                            <p:strVal val="#ppt_h"/>
                                          </p:val>
                                        </p:tav>
                                        <p:tav tm="100000">
                                          <p:val>
                                            <p:strVal val="#ppt_h"/>
                                          </p:val>
                                        </p:tav>
                                      </p:tavLst>
                                    </p:anim>
                                    <p:animEffect transition="in" filter="fade">
                                      <p:cBhvr>
                                        <p:cTn id="29" dur="500"/>
                                        <p:tgtEl>
                                          <p:spTgt spid="9">
                                            <p:txEl>
                                              <p:pRg st="0" end="0"/>
                                            </p:txEl>
                                          </p:spTgt>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9">
                                            <p:txEl>
                                              <p:pRg st="1" end="1"/>
                                            </p:txEl>
                                          </p:spTgt>
                                        </p:tgtEl>
                                        <p:attrNameLst>
                                          <p:attrName>style.visibility</p:attrName>
                                        </p:attrNameLst>
                                      </p:cBhvr>
                                      <p:to>
                                        <p:strVal val="visible"/>
                                      </p:to>
                                    </p:set>
                                    <p:anim calcmode="lin" valueType="num">
                                      <p:cBhvr>
                                        <p:cTn id="34" dur="500" fill="hold"/>
                                        <p:tgtEl>
                                          <p:spTgt spid="9">
                                            <p:txEl>
                                              <p:pRg st="1" end="1"/>
                                            </p:txEl>
                                          </p:spTgt>
                                        </p:tgtEl>
                                        <p:attrNameLst>
                                          <p:attrName>ppt_w</p:attrName>
                                        </p:attrNameLst>
                                      </p:cBhvr>
                                      <p:tavLst>
                                        <p:tav tm="0">
                                          <p:val>
                                            <p:strVal val="#ppt_w*0.70"/>
                                          </p:val>
                                        </p:tav>
                                        <p:tav tm="100000">
                                          <p:val>
                                            <p:strVal val="#ppt_w"/>
                                          </p:val>
                                        </p:tav>
                                      </p:tavLst>
                                    </p:anim>
                                    <p:anim calcmode="lin" valueType="num">
                                      <p:cBhvr>
                                        <p:cTn id="35" dur="500" fill="hold"/>
                                        <p:tgtEl>
                                          <p:spTgt spid="9">
                                            <p:txEl>
                                              <p:pRg st="1" end="1"/>
                                            </p:txEl>
                                          </p:spTgt>
                                        </p:tgtEl>
                                        <p:attrNameLst>
                                          <p:attrName>ppt_h</p:attrName>
                                        </p:attrNameLst>
                                      </p:cBhvr>
                                      <p:tavLst>
                                        <p:tav tm="0">
                                          <p:val>
                                            <p:strVal val="#ppt_h"/>
                                          </p:val>
                                        </p:tav>
                                        <p:tav tm="100000">
                                          <p:val>
                                            <p:strVal val="#ppt_h"/>
                                          </p:val>
                                        </p:tav>
                                      </p:tavLst>
                                    </p:anim>
                                    <p:animEffect transition="in" filter="fade">
                                      <p:cBhvr>
                                        <p:cTn id="36"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uiExpand="1" build="p"/>
      <p:bldP spid="13" grpId="0"/>
      <p:bldP spid="14"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7E925137-AB7E-4EB1-B209-017B83E5E168}"/>
              </a:ext>
            </a:extLst>
          </p:cNvPr>
          <p:cNvSpPr txBox="1"/>
          <p:nvPr/>
        </p:nvSpPr>
        <p:spPr>
          <a:xfrm>
            <a:off x="598288" y="507666"/>
            <a:ext cx="1415772"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zh-CN" altLang="en-US" sz="2400"/>
              <a:t>课堂检测</a:t>
            </a:r>
          </a:p>
        </p:txBody>
      </p:sp>
      <p:sp>
        <p:nvSpPr>
          <p:cNvPr id="4" name="文本框 3">
            <a:extLst>
              <a:ext uri="{FF2B5EF4-FFF2-40B4-BE49-F238E27FC236}">
                <a16:creationId xmlns:a16="http://schemas.microsoft.com/office/drawing/2014/main" id="{E232FDE3-D56B-447A-82D3-258DFD35D9DE}"/>
              </a:ext>
            </a:extLst>
          </p:cNvPr>
          <p:cNvSpPr txBox="1"/>
          <p:nvPr/>
        </p:nvSpPr>
        <p:spPr>
          <a:xfrm>
            <a:off x="862607" y="1054815"/>
            <a:ext cx="8660011" cy="963597"/>
          </a:xfrm>
          <a:prstGeom prst="rect">
            <a:avLst/>
          </a:prstGeom>
          <a:noFill/>
        </p:spPr>
        <p:txBody>
          <a:bodyPr wrap="square">
            <a:spAutoFit/>
          </a:bodyPr>
          <a:lstStyle/>
          <a:p>
            <a:pPr marL="269240" indent="-269240" algn="l">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M</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电子层的轨道类型有</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种，轨道数为</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，包含的原子轨道的能量由低到高的顺序是</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6" name="文本框 5">
            <a:extLst>
              <a:ext uri="{FF2B5EF4-FFF2-40B4-BE49-F238E27FC236}">
                <a16:creationId xmlns:a16="http://schemas.microsoft.com/office/drawing/2014/main" id="{9524BA6E-B32F-48FD-9B9E-CDFAA8E7C073}"/>
              </a:ext>
            </a:extLst>
          </p:cNvPr>
          <p:cNvSpPr txBox="1"/>
          <p:nvPr/>
        </p:nvSpPr>
        <p:spPr>
          <a:xfrm>
            <a:off x="1205507" y="2103896"/>
            <a:ext cx="3259337" cy="460960"/>
          </a:xfrm>
          <a:prstGeom prst="rect">
            <a:avLst/>
          </a:prstGeom>
          <a:noFill/>
        </p:spPr>
        <p:txBody>
          <a:bodyPr wrap="square">
            <a:spAutoFit/>
          </a:bodyPr>
          <a:lstStyle/>
          <a:p>
            <a:pPr algn="just">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  9  3s</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3p</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3d</a:t>
            </a:r>
            <a:endParaRPr lang="zh-CN" altLang="zh-CN" sz="18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8" name="文本框 7">
            <a:extLst>
              <a:ext uri="{FF2B5EF4-FFF2-40B4-BE49-F238E27FC236}">
                <a16:creationId xmlns:a16="http://schemas.microsoft.com/office/drawing/2014/main" id="{59DF601A-0C96-4DAD-B84B-DF6D5926953D}"/>
              </a:ext>
            </a:extLst>
          </p:cNvPr>
          <p:cNvSpPr txBox="1"/>
          <p:nvPr/>
        </p:nvSpPr>
        <p:spPr>
          <a:xfrm>
            <a:off x="862607" y="3028959"/>
            <a:ext cx="9853019" cy="501932"/>
          </a:xfrm>
          <a:prstGeom prst="rect">
            <a:avLst/>
          </a:prstGeom>
          <a:noFill/>
        </p:spPr>
        <p:txBody>
          <a:bodyPr wrap="square">
            <a:spAutoFit/>
          </a:bodyPr>
          <a:lstStyle/>
          <a:p>
            <a:pPr algn="just">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．氧原子有</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个核外电子，核外电子填充的原子轨道顺序是</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__________________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0" name="文本框 9">
            <a:extLst>
              <a:ext uri="{FF2B5EF4-FFF2-40B4-BE49-F238E27FC236}">
                <a16:creationId xmlns:a16="http://schemas.microsoft.com/office/drawing/2014/main" id="{A3608173-9790-4651-A68E-F35E7B322DA6}"/>
              </a:ext>
            </a:extLst>
          </p:cNvPr>
          <p:cNvSpPr txBox="1"/>
          <p:nvPr/>
        </p:nvSpPr>
        <p:spPr>
          <a:xfrm>
            <a:off x="1205507" y="3712870"/>
            <a:ext cx="4345187" cy="460960"/>
          </a:xfrm>
          <a:prstGeom prst="rect">
            <a:avLst/>
          </a:prstGeom>
          <a:noFill/>
        </p:spPr>
        <p:txBody>
          <a:bodyPr wrap="square">
            <a:spAutoFit/>
          </a:bodyPr>
          <a:lstStyle/>
          <a:p>
            <a:pPr algn="just">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8  1s</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2s</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2p</a:t>
            </a:r>
            <a:endParaRPr lang="zh-CN" altLang="zh-CN" sz="18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2" name="文本框 11">
            <a:extLst>
              <a:ext uri="{FF2B5EF4-FFF2-40B4-BE49-F238E27FC236}">
                <a16:creationId xmlns:a16="http://schemas.microsoft.com/office/drawing/2014/main" id="{D317D8DA-9175-49CF-8FB3-FE5FB9B16FE2}"/>
              </a:ext>
            </a:extLst>
          </p:cNvPr>
          <p:cNvSpPr txBox="1"/>
          <p:nvPr/>
        </p:nvSpPr>
        <p:spPr>
          <a:xfrm>
            <a:off x="862607" y="4541438"/>
            <a:ext cx="9102924" cy="963597"/>
          </a:xfrm>
          <a:prstGeom prst="rect">
            <a:avLst/>
          </a:prstGeom>
          <a:noFill/>
        </p:spPr>
        <p:txBody>
          <a:bodyPr wrap="square">
            <a:spAutoFit/>
          </a:bodyPr>
          <a:lstStyle/>
          <a:p>
            <a:pPr algn="just">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．比较下列多电子原子的原则轨道能量高低：</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2s____2p     </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3p</a:t>
            </a:r>
            <a:r>
              <a:rPr lang="en-US" altLang="zh-CN" sz="2000" b="1" i="1" kern="100" baseline="-25000">
                <a:effectLst/>
                <a:latin typeface="Times New Roman" panose="02020603050405020304" pitchFamily="18" charset="0"/>
                <a:ea typeface="宋体" panose="02010600030101010101" pitchFamily="2" charset="-122"/>
                <a:cs typeface="Times New Roman" panose="02020603050405020304" pitchFamily="18" charset="0"/>
              </a:rPr>
              <a:t>x</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____3p</a:t>
            </a:r>
            <a:r>
              <a:rPr lang="en-US" altLang="zh-CN" sz="2000" b="1" i="1" kern="100" baseline="-25000">
                <a:effectLst/>
                <a:latin typeface="Times New Roman" panose="02020603050405020304" pitchFamily="18" charset="0"/>
                <a:ea typeface="宋体" panose="02010600030101010101" pitchFamily="2" charset="-122"/>
                <a:cs typeface="Times New Roman" panose="02020603050405020304" pitchFamily="18" charset="0"/>
              </a:rPr>
              <a:t>y</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3</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3s_____3d    </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4</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4s____3s</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4" name="文本框 13">
            <a:extLst>
              <a:ext uri="{FF2B5EF4-FFF2-40B4-BE49-F238E27FC236}">
                <a16:creationId xmlns:a16="http://schemas.microsoft.com/office/drawing/2014/main" id="{D93C5E65-4E92-4FDC-A9A5-9D239F5905A6}"/>
              </a:ext>
            </a:extLst>
          </p:cNvPr>
          <p:cNvSpPr txBox="1"/>
          <p:nvPr/>
        </p:nvSpPr>
        <p:spPr>
          <a:xfrm>
            <a:off x="1091208" y="5803185"/>
            <a:ext cx="2952155" cy="460960"/>
          </a:xfrm>
          <a:prstGeom prst="rect">
            <a:avLst/>
          </a:prstGeom>
          <a:noFill/>
        </p:spPr>
        <p:txBody>
          <a:bodyPr wrap="square">
            <a:spAutoFit/>
          </a:bodyPr>
          <a:lstStyle/>
          <a:p>
            <a:pPr algn="just">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&lt;  =  &lt;  &gt;</a:t>
            </a:r>
            <a:endParaRPr lang="zh-CN" altLang="zh-CN" sz="1800" b="1" kern="10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3803609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P spid="10" grpId="0"/>
      <p:bldP spid="12" grpId="0"/>
      <p:bldP spid="14"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72339435-82BE-4320-A258-DD8229033771}"/>
              </a:ext>
            </a:extLst>
          </p:cNvPr>
          <p:cNvSpPr txBox="1"/>
          <p:nvPr/>
        </p:nvSpPr>
        <p:spPr>
          <a:xfrm>
            <a:off x="669725" y="888767"/>
            <a:ext cx="8960049" cy="2348592"/>
          </a:xfrm>
          <a:prstGeom prst="rect">
            <a:avLst/>
          </a:prstGeom>
          <a:noFill/>
        </p:spPr>
        <p:txBody>
          <a:bodyPr wrap="square">
            <a:spAutoFit/>
          </a:bodyPr>
          <a:lstStyle/>
          <a:p>
            <a:pPr marL="236220" indent="-236220" algn="l">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4</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．已知钛元素是</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22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号元素。</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a:p>
            <a:pPr marL="236220" indent="-236220" algn="l">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钛元素位于第</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周期，有</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个电子层。</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a:p>
            <a:pPr marL="236220" indent="-236220" algn="l">
              <a:lnSpc>
                <a:spcPct val="150000"/>
              </a:lnSpc>
            </a:pP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如果原子轨道上都排满电子，前三个电子层最多容纳的电子数分别为</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。如果前两个电子层排满，可以判断第三层电子</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____(</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填</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排满</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b="1" kern="100">
                <a:effectLst/>
                <a:latin typeface="Times New Roman" panose="02020603050405020304" pitchFamily="18" charset="0"/>
                <a:ea typeface="宋体" panose="02010600030101010101" pitchFamily="2" charset="-122"/>
                <a:cs typeface="Times New Roman" panose="02020603050405020304" pitchFamily="18" charset="0"/>
              </a:rPr>
              <a:t>没排满</a:t>
            </a:r>
            <a:r>
              <a:rPr lang="en-US" altLang="zh-CN" sz="2000" b="1" kern="10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5" name="文本框 4">
            <a:extLst>
              <a:ext uri="{FF2B5EF4-FFF2-40B4-BE49-F238E27FC236}">
                <a16:creationId xmlns:a16="http://schemas.microsoft.com/office/drawing/2014/main" id="{0FCE5D77-0464-4A91-95DD-6BDBD5E8CB3A}"/>
              </a:ext>
            </a:extLst>
          </p:cNvPr>
          <p:cNvSpPr txBox="1"/>
          <p:nvPr/>
        </p:nvSpPr>
        <p:spPr>
          <a:xfrm>
            <a:off x="948333" y="3753992"/>
            <a:ext cx="7952780" cy="1707455"/>
          </a:xfrm>
          <a:prstGeom prst="rect">
            <a:avLst/>
          </a:prstGeom>
          <a:noFill/>
        </p:spPr>
        <p:txBody>
          <a:bodyPr wrap="square">
            <a:spAutoFit/>
          </a:bodyPr>
          <a:lstStyle/>
          <a:p>
            <a:pPr marL="236220" indent="-236220" algn="l">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答案：</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(1)4</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(2)2</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8</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18</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没排满</a:t>
            </a:r>
            <a:endParaRPr lang="zh-CN" altLang="zh-CN" sz="1800" b="1" kern="100">
              <a:effectLst/>
              <a:latin typeface="等线" panose="02010600030101010101" pitchFamily="2" charset="-122"/>
              <a:ea typeface="等线" panose="02010600030101010101" pitchFamily="2" charset="-122"/>
              <a:cs typeface="Times New Roman" panose="02020603050405020304" pitchFamily="18" charset="0"/>
            </a:endParaRPr>
          </a:p>
          <a:p>
            <a:pPr algn="l">
              <a:lnSpc>
                <a:spcPct val="150000"/>
              </a:lnSpc>
            </a:pP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(1)22</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号元素位于第</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周期，有</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4</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个电子层。</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每层最多容纳的电子数是</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r>
              <a:rPr lang="en-US" altLang="zh-CN" sz="1800" b="1" i="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n</a:t>
            </a:r>
            <a:r>
              <a:rPr lang="en-US" altLang="zh-CN" sz="1800" b="1" kern="100" baseline="300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，前两层共排</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10</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个电子，还差</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12</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个电子，第三层最多容纳</a:t>
            </a:r>
            <a:r>
              <a:rPr lang="en-US"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18</a:t>
            </a:r>
            <a:r>
              <a:rPr lang="zh-CN" altLang="zh-CN" sz="1800" b="1" kern="10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个电子，所以没有排满。</a:t>
            </a:r>
            <a:endParaRPr lang="zh-CN" altLang="zh-CN" sz="1800" b="1" kern="10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6" name="New picture"/>
          <p:cNvPicPr/>
          <p:nvPr/>
        </p:nvPicPr>
        <p:blipFill>
          <a:blip r:embed="rId2"/>
          <a:stretch>
            <a:fillRect/>
          </a:stretch>
        </p:blipFill>
        <p:spPr>
          <a:xfrm>
            <a:off x="11772900" y="11849100"/>
            <a:ext cx="330200" cy="241300"/>
          </a:xfrm>
          <a:prstGeom prst="cube">
            <a:avLst/>
          </a:prstGeom>
        </p:spPr>
      </p:pic>
    </p:spTree>
    <p:extLst>
      <p:ext uri="{BB962C8B-B14F-4D97-AF65-F5344CB8AC3E}">
        <p14:creationId xmlns:p14="http://schemas.microsoft.com/office/powerpoint/2010/main" val="30257296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3E5257D7-A781-4162-AAEC-3B4978235DA9}"/>
              </a:ext>
            </a:extLst>
          </p:cNvPr>
          <p:cNvSpPr txBox="1"/>
          <p:nvPr/>
        </p:nvSpPr>
        <p:spPr>
          <a:xfrm>
            <a:off x="1102827" y="2701197"/>
            <a:ext cx="9807051" cy="13031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indent="717550" algn="just">
              <a:lnSpc>
                <a:spcPct val="150000"/>
              </a:lnSpc>
              <a:tabLst>
                <a:tab pos="5941060"/>
              </a:tabLst>
            </a:pPr>
            <a:r>
              <a:rPr lang="en-US" altLang="zh-CN" sz="2800" b="1" kern="100">
                <a:latin typeface="Times New Roman" panose="02020603050405020304" pitchFamily="18" charset="0"/>
                <a:ea typeface="楷体" panose="02010609060101010101" pitchFamily="49" charset="-122"/>
                <a:cs typeface="Times New Roman" panose="02020603050405020304" pitchFamily="18" charset="0"/>
              </a:rPr>
              <a:t>1</a:t>
            </a:r>
            <a:r>
              <a:rPr lang="zh-CN" altLang="en-US" sz="2800" b="1" kern="100">
                <a:latin typeface="Times New Roman" panose="02020603050405020304" pitchFamily="18" charset="0"/>
                <a:ea typeface="楷体" panose="02010609060101010101" pitchFamily="49" charset="-122"/>
                <a:cs typeface="Times New Roman" panose="02020603050405020304" pitchFamily="18" charset="0"/>
              </a:rPr>
              <a:t>．能说明原子结构模型发展演变的历程。</a:t>
            </a:r>
          </a:p>
          <a:p>
            <a:pPr indent="717550" algn="just">
              <a:lnSpc>
                <a:spcPct val="150000"/>
              </a:lnSpc>
              <a:tabLst>
                <a:tab pos="5941060"/>
              </a:tabLst>
            </a:pPr>
            <a:r>
              <a:rPr lang="en-US" altLang="zh-CN" sz="2800" b="1" kern="100">
                <a:latin typeface="Times New Roman" panose="02020603050405020304" pitchFamily="18" charset="0"/>
                <a:ea typeface="楷体" panose="02010609060101010101" pitchFamily="49" charset="-122"/>
                <a:cs typeface="Times New Roman" panose="02020603050405020304" pitchFamily="18" charset="0"/>
              </a:rPr>
              <a:t>2</a:t>
            </a:r>
            <a:r>
              <a:rPr lang="zh-CN" altLang="en-US" sz="2800" b="1" kern="100">
                <a:latin typeface="Times New Roman" panose="02020603050405020304" pitchFamily="18" charset="0"/>
                <a:ea typeface="楷体" panose="02010609060101010101" pitchFamily="49" charset="-122"/>
                <a:cs typeface="Times New Roman" panose="02020603050405020304" pitchFamily="18" charset="0"/>
              </a:rPr>
              <a:t>．能用轨道和能级概念描述核外电子的运动状态。</a:t>
            </a:r>
          </a:p>
        </p:txBody>
      </p:sp>
      <p:sp>
        <p:nvSpPr>
          <p:cNvPr id="4" name="文本框 3">
            <a:extLst>
              <a:ext uri="{FF2B5EF4-FFF2-40B4-BE49-F238E27FC236}">
                <a16:creationId xmlns:a16="http://schemas.microsoft.com/office/drawing/2014/main" id="{F28779F1-F905-4CD5-9B4F-EEFE76041D06}"/>
              </a:ext>
            </a:extLst>
          </p:cNvPr>
          <p:cNvSpPr txBox="1"/>
          <p:nvPr/>
        </p:nvSpPr>
        <p:spPr>
          <a:xfrm>
            <a:off x="1102827" y="1438232"/>
            <a:ext cx="2194111"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tabLst>
                <a:tab pos="5941060"/>
              </a:tabLst>
            </a:pPr>
            <a:r>
              <a:rPr lang="zh-CN" altLang="zh-CN" sz="3600" kern="100">
                <a:solidFill>
                  <a:srgbClr val="0033CC"/>
                </a:solidFill>
                <a:effectLst/>
                <a:latin typeface="Times New Roman" panose="02020603050405020304" pitchFamily="18" charset="0"/>
                <a:ea typeface="黑体" panose="02010609060101010101" pitchFamily="49" charset="-122"/>
                <a:cs typeface="Times New Roman" panose="02020603050405020304" pitchFamily="18" charset="0"/>
              </a:rPr>
              <a:t>学习目标</a:t>
            </a:r>
            <a:endParaRPr lang="zh-CN" altLang="zh-CN" sz="3600" kern="100">
              <a:solidFill>
                <a:srgbClr val="0033CC"/>
              </a:solidFill>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609694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heel(1)">
                                      <p:cBhvr>
                                        <p:cTn id="14"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FBA3725D-EC49-4A19-AFB9-E7C601928DBC}"/>
              </a:ext>
            </a:extLst>
          </p:cNvPr>
          <p:cNvSpPr txBox="1"/>
          <p:nvPr/>
        </p:nvSpPr>
        <p:spPr>
          <a:xfrm>
            <a:off x="563421" y="632579"/>
            <a:ext cx="1620957"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zh-CN" altLang="en-US" sz="2800">
                <a:solidFill>
                  <a:srgbClr val="C00000"/>
                </a:solidFill>
              </a:rPr>
              <a:t>复习回顾</a:t>
            </a:r>
          </a:p>
        </p:txBody>
      </p:sp>
      <p:sp>
        <p:nvSpPr>
          <p:cNvPr id="3" name="文本框 2">
            <a:extLst>
              <a:ext uri="{FF2B5EF4-FFF2-40B4-BE49-F238E27FC236}">
                <a16:creationId xmlns:a16="http://schemas.microsoft.com/office/drawing/2014/main" id="{0943BCDC-21B3-4096-8812-B9A3A021B1C7}"/>
              </a:ext>
            </a:extLst>
          </p:cNvPr>
          <p:cNvSpPr txBox="1"/>
          <p:nvPr/>
        </p:nvSpPr>
        <p:spPr>
          <a:xfrm>
            <a:off x="1308579" y="2568862"/>
            <a:ext cx="803425"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zh-CN" altLang="en-US" sz="2400" b="1">
                <a:latin typeface="宋体" panose="02010600030101010101" pitchFamily="2" charset="-122"/>
                <a:ea typeface="宋体" panose="02010600030101010101" pitchFamily="2" charset="-122"/>
              </a:rPr>
              <a:t>原子</a:t>
            </a:r>
          </a:p>
        </p:txBody>
      </p:sp>
      <p:sp>
        <p:nvSpPr>
          <p:cNvPr id="4" name="左大括号 3">
            <a:extLst>
              <a:ext uri="{FF2B5EF4-FFF2-40B4-BE49-F238E27FC236}">
                <a16:creationId xmlns:a16="http://schemas.microsoft.com/office/drawing/2014/main" id="{77A365CB-1797-48A2-9213-60248BDF0BA8}"/>
              </a:ext>
            </a:extLst>
          </p:cNvPr>
          <p:cNvSpPr/>
          <p:nvPr/>
        </p:nvSpPr>
        <p:spPr>
          <a:xfrm>
            <a:off x="2184378" y="2133093"/>
            <a:ext cx="278606" cy="1400175"/>
          </a:xfrm>
          <a:prstGeom prst="leftBrace">
            <a:avLst/>
          </a:prstGeom>
          <a:ln w="28575"/>
        </p:spPr>
        <p:style>
          <a:lnRef idx="1">
            <a:schemeClr val="accent5"/>
          </a:lnRef>
          <a:fillRef idx="0">
            <a:schemeClr val="accent5"/>
          </a:fillRef>
          <a:effectRef idx="0">
            <a:schemeClr val="accent5"/>
          </a:effectRef>
          <a:fontRef idx="minor">
            <a:schemeClr val="tx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B0C2F541-376C-4518-9B9B-6547FB75F21C}"/>
              </a:ext>
            </a:extLst>
          </p:cNvPr>
          <p:cNvSpPr txBox="1"/>
          <p:nvPr/>
        </p:nvSpPr>
        <p:spPr>
          <a:xfrm>
            <a:off x="2535358" y="1971169"/>
            <a:ext cx="1112805"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zh-CN" altLang="en-US" sz="2400" b="1">
                <a:latin typeface="宋体" panose="02010600030101010101" pitchFamily="2" charset="-122"/>
                <a:ea typeface="宋体" panose="02010600030101010101" pitchFamily="2" charset="-122"/>
              </a:rPr>
              <a:t>原子核</a:t>
            </a:r>
          </a:p>
        </p:txBody>
      </p:sp>
      <p:sp>
        <p:nvSpPr>
          <p:cNvPr id="6" name="文本框 5">
            <a:extLst>
              <a:ext uri="{FF2B5EF4-FFF2-40B4-BE49-F238E27FC236}">
                <a16:creationId xmlns:a16="http://schemas.microsoft.com/office/drawing/2014/main" id="{D22B0259-1CCC-4E3F-B97E-47239BF290AB}"/>
              </a:ext>
            </a:extLst>
          </p:cNvPr>
          <p:cNvSpPr txBox="1"/>
          <p:nvPr/>
        </p:nvSpPr>
        <p:spPr>
          <a:xfrm>
            <a:off x="2535358" y="3302435"/>
            <a:ext cx="1422184"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zh-CN" altLang="en-US" sz="2400" b="1">
                <a:latin typeface="宋体" panose="02010600030101010101" pitchFamily="2" charset="-122"/>
                <a:ea typeface="宋体" panose="02010600030101010101" pitchFamily="2" charset="-122"/>
              </a:rPr>
              <a:t>核外电子</a:t>
            </a:r>
          </a:p>
        </p:txBody>
      </p:sp>
      <p:sp>
        <p:nvSpPr>
          <p:cNvPr id="7" name="左大括号 6">
            <a:extLst>
              <a:ext uri="{FF2B5EF4-FFF2-40B4-BE49-F238E27FC236}">
                <a16:creationId xmlns:a16="http://schemas.microsoft.com/office/drawing/2014/main" id="{9BB01971-3DD9-4E12-9494-BEA231163B3B}"/>
              </a:ext>
            </a:extLst>
          </p:cNvPr>
          <p:cNvSpPr/>
          <p:nvPr/>
        </p:nvSpPr>
        <p:spPr>
          <a:xfrm>
            <a:off x="3742544" y="1711612"/>
            <a:ext cx="121552" cy="1061889"/>
          </a:xfrm>
          <a:prstGeom prst="leftBrace">
            <a:avLst/>
          </a:prstGeom>
          <a:ln w="28575"/>
        </p:spPr>
        <p:style>
          <a:lnRef idx="1">
            <a:schemeClr val="accent5"/>
          </a:lnRef>
          <a:fillRef idx="0">
            <a:schemeClr val="accent5"/>
          </a:fillRef>
          <a:effectRef idx="0">
            <a:schemeClr val="accent5"/>
          </a:effectRef>
          <a:fontRef idx="minor">
            <a:schemeClr val="tx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2DED86A7-C65F-49CC-937D-58F9E02A4477}"/>
              </a:ext>
            </a:extLst>
          </p:cNvPr>
          <p:cNvSpPr txBox="1"/>
          <p:nvPr/>
        </p:nvSpPr>
        <p:spPr>
          <a:xfrm>
            <a:off x="3951159" y="1509504"/>
            <a:ext cx="803425"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zh-CN" altLang="en-US" sz="2400" b="1">
                <a:latin typeface="宋体" panose="02010600030101010101" pitchFamily="2" charset="-122"/>
                <a:ea typeface="宋体" panose="02010600030101010101" pitchFamily="2" charset="-122"/>
              </a:rPr>
              <a:t>质子</a:t>
            </a:r>
          </a:p>
        </p:txBody>
      </p:sp>
      <p:sp>
        <p:nvSpPr>
          <p:cNvPr id="9" name="文本框 8">
            <a:extLst>
              <a:ext uri="{FF2B5EF4-FFF2-40B4-BE49-F238E27FC236}">
                <a16:creationId xmlns:a16="http://schemas.microsoft.com/office/drawing/2014/main" id="{BB91B141-C1DE-4D28-9E71-1FBDEAAC498D}"/>
              </a:ext>
            </a:extLst>
          </p:cNvPr>
          <p:cNvSpPr txBox="1"/>
          <p:nvPr/>
        </p:nvSpPr>
        <p:spPr>
          <a:xfrm>
            <a:off x="3951158" y="2542668"/>
            <a:ext cx="803425" cy="46166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zh-CN" altLang="en-US" sz="2400" b="1">
                <a:latin typeface="宋体" panose="02010600030101010101" pitchFamily="2" charset="-122"/>
                <a:ea typeface="宋体" panose="02010600030101010101" pitchFamily="2" charset="-122"/>
              </a:rPr>
              <a:t>中子</a:t>
            </a:r>
          </a:p>
        </p:txBody>
      </p:sp>
      <p:sp>
        <p:nvSpPr>
          <p:cNvPr id="10" name="文本框 9">
            <a:extLst>
              <a:ext uri="{FF2B5EF4-FFF2-40B4-BE49-F238E27FC236}">
                <a16:creationId xmlns:a16="http://schemas.microsoft.com/office/drawing/2014/main" id="{2705399A-F4E1-42D9-A1D4-D3F9B3B62E43}"/>
              </a:ext>
            </a:extLst>
          </p:cNvPr>
          <p:cNvSpPr txBox="1"/>
          <p:nvPr/>
        </p:nvSpPr>
        <p:spPr>
          <a:xfrm>
            <a:off x="485775" y="3976835"/>
            <a:ext cx="10844211" cy="1938992"/>
          </a:xfrm>
          <a:prstGeom prst="rect">
            <a:avLst/>
          </a:prstGeom>
          <a:noFill/>
        </p:spPr>
        <p:txBody>
          <a:bodyPr wrap="square" rtlCol="0">
            <a:spAutoFit/>
          </a:bodyPr>
          <a:lstStyle/>
          <a:p>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．数量关系：质子数＝核外电子数</a:t>
            </a:r>
            <a:endParaRPr lang="en-US" altLang="zh-CN" sz="2400" b="1">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400" b="1">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．每个质子带</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个单位正电荷，中子不带电，每个核外电子带１个单位负电荷，整个原子是电中性的。</a:t>
            </a:r>
            <a:endParaRPr lang="en-US" altLang="zh-CN" sz="2400" b="1">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400" b="1">
                <a:latin typeface="Times New Roman" panose="02020603050405020304" pitchFamily="18" charset="0"/>
                <a:ea typeface="宋体" panose="02010600030101010101" pitchFamily="2" charset="-122"/>
                <a:cs typeface="Times New Roman" panose="02020603050405020304" pitchFamily="18" charset="0"/>
              </a:rPr>
              <a:t>3</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．原子的质量主要集中在原子核上，</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个电子的质量约为</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个质子质量的</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1/1836</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a:t>
            </a:r>
            <a:endParaRPr lang="en-US" altLang="zh-CN" sz="2400" b="1">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400" b="1">
                <a:latin typeface="Times New Roman" panose="02020603050405020304" pitchFamily="18" charset="0"/>
                <a:ea typeface="宋体" panose="02010600030101010101" pitchFamily="2" charset="-122"/>
                <a:cs typeface="Times New Roman" panose="02020603050405020304" pitchFamily="18" charset="0"/>
              </a:rPr>
              <a:t>4</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．原子核所占的体积极小。</a:t>
            </a:r>
            <a:endParaRPr lang="en-US" altLang="zh-CN" sz="2400" b="1">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1321200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500"/>
                                        <p:tgtEl>
                                          <p:spTgt spid="3"/>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randombar(horizontal)">
                                      <p:cBhvr>
                                        <p:cTn id="23" dur="500"/>
                                        <p:tgtEl>
                                          <p:spTgt spid="6"/>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randombar(horizontal)">
                                      <p:cBhvr>
                                        <p:cTn id="26" dur="500"/>
                                        <p:tgtEl>
                                          <p:spTgt spid="7"/>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37" dur="500"/>
                                        <p:tgtEl>
                                          <p:spTgt spid="10">
                                            <p:txEl>
                                              <p:pRg st="0" end="0"/>
                                            </p:txEl>
                                          </p:spTgt>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0">
                                            <p:txEl>
                                              <p:pRg st="1" end="1"/>
                                            </p:txEl>
                                          </p:spTgt>
                                        </p:tgtEl>
                                        <p:attrNameLst>
                                          <p:attrName>style.visibility</p:attrName>
                                        </p:attrNameLst>
                                      </p:cBhvr>
                                      <p:to>
                                        <p:strVal val="visible"/>
                                      </p:to>
                                    </p:set>
                                    <p:animEffect transition="in" filter="randombar(horizontal)">
                                      <p:cBhvr>
                                        <p:cTn id="42" dur="500"/>
                                        <p:tgtEl>
                                          <p:spTgt spid="10">
                                            <p:txEl>
                                              <p:pRg st="1" end="1"/>
                                            </p:txEl>
                                          </p:spTgt>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0">
                                            <p:txEl>
                                              <p:pRg st="2" end="2"/>
                                            </p:txEl>
                                          </p:spTgt>
                                        </p:tgtEl>
                                        <p:attrNameLst>
                                          <p:attrName>style.visibility</p:attrName>
                                        </p:attrNameLst>
                                      </p:cBhvr>
                                      <p:to>
                                        <p:strVal val="visible"/>
                                      </p:to>
                                    </p:set>
                                    <p:animEffect transition="in" filter="randombar(horizontal)">
                                      <p:cBhvr>
                                        <p:cTn id="47" dur="500"/>
                                        <p:tgtEl>
                                          <p:spTgt spid="10">
                                            <p:txEl>
                                              <p:pRg st="2" end="2"/>
                                            </p:txEl>
                                          </p:spTgt>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10">
                                            <p:txEl>
                                              <p:pRg st="3" end="3"/>
                                            </p:txEl>
                                          </p:spTgt>
                                        </p:tgtEl>
                                        <p:attrNameLst>
                                          <p:attrName>style.visibility</p:attrName>
                                        </p:attrNameLst>
                                      </p:cBhvr>
                                      <p:to>
                                        <p:strVal val="visible"/>
                                      </p:to>
                                    </p:set>
                                    <p:animEffect transition="in" filter="randombar(horizontal)">
                                      <p:cBhvr>
                                        <p:cTn id="5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uiExpand="1" build="p"/>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a:extLst>
              <a:ext uri="{FF2B5EF4-FFF2-40B4-BE49-F238E27FC236}">
                <a16:creationId xmlns:a16="http://schemas.microsoft.com/office/drawing/2014/main" id="{316A282C-44B4-45FC-87A1-A10527B0E44C}"/>
              </a:ext>
            </a:extLst>
          </p:cNvPr>
          <p:cNvSpPr txBox="1"/>
          <p:nvPr/>
        </p:nvSpPr>
        <p:spPr>
          <a:xfrm>
            <a:off x="592932" y="857250"/>
            <a:ext cx="2954655" cy="461665"/>
          </a:xfrm>
          <a:prstGeom prst="rect">
            <a:avLst/>
          </a:prstGeom>
          <a:noFill/>
        </p:spPr>
        <p:txBody>
          <a:bodyPr wrap="none" rtlCol="0">
            <a:spAutoFit/>
          </a:bodyPr>
          <a:lstStyle/>
          <a:p>
            <a:r>
              <a:rPr lang="zh-CN" altLang="en-US" sz="2400" b="1">
                <a:latin typeface="Times New Roman" panose="02020603050405020304" pitchFamily="18" charset="0"/>
                <a:ea typeface="宋体" panose="02010600030101010101" pitchFamily="2" charset="-122"/>
                <a:cs typeface="Times New Roman" panose="02020603050405020304" pitchFamily="18" charset="0"/>
              </a:rPr>
              <a:t>原子结构模型的演变</a:t>
            </a:r>
          </a:p>
        </p:txBody>
      </p:sp>
      <p:sp>
        <p:nvSpPr>
          <p:cNvPr id="4" name="文本框 3">
            <a:extLst>
              <a:ext uri="{FF2B5EF4-FFF2-40B4-BE49-F238E27FC236}">
                <a16:creationId xmlns:a16="http://schemas.microsoft.com/office/drawing/2014/main" id="{F3068D62-4986-4964-94C7-ABB18F10D529}"/>
              </a:ext>
            </a:extLst>
          </p:cNvPr>
          <p:cNvSpPr txBox="1"/>
          <p:nvPr/>
        </p:nvSpPr>
        <p:spPr>
          <a:xfrm>
            <a:off x="978247" y="2725981"/>
            <a:ext cx="6671367" cy="1130246"/>
          </a:xfrm>
          <a:prstGeom prst="rect">
            <a:avLst/>
          </a:prstGeom>
          <a:noFill/>
        </p:spPr>
        <p:txBody>
          <a:bodyPr wrap="square" rtlCol="0">
            <a:spAutoFit/>
          </a:bodyPr>
          <a:lstStyle/>
          <a:p>
            <a:pPr>
              <a:lnSpc>
                <a:spcPct val="150000"/>
              </a:lnSpc>
            </a:pPr>
            <a:r>
              <a:rPr lang="zh-CN" altLang="en-US" sz="2400" b="1">
                <a:latin typeface="Times New Roman" panose="02020603050405020304" pitchFamily="18" charset="0"/>
                <a:ea typeface="宋体" panose="02010600030101010101" pitchFamily="2" charset="-122"/>
                <a:cs typeface="Times New Roman" panose="02020603050405020304" pitchFamily="18" charset="0"/>
              </a:rPr>
              <a:t>葡萄干面包模型：</a:t>
            </a:r>
            <a:r>
              <a:rPr lang="en-US" altLang="zh-CN" sz="2400" b="1">
                <a:latin typeface="Times New Roman" panose="02020603050405020304" pitchFamily="18" charset="0"/>
                <a:ea typeface="宋体" panose="02010600030101010101" pitchFamily="2" charset="-122"/>
                <a:cs typeface="Times New Roman" panose="02020603050405020304" pitchFamily="18" charset="0"/>
              </a:rPr>
              <a:t>19</a:t>
            </a:r>
            <a:r>
              <a:rPr lang="zh-CN" altLang="en-US" sz="2400" b="1">
                <a:latin typeface="Times New Roman" panose="02020603050405020304" pitchFamily="18" charset="0"/>
                <a:ea typeface="宋体" panose="02010600030101010101" pitchFamily="2" charset="-122"/>
                <a:cs typeface="Times New Roman" panose="02020603050405020304" pitchFamily="18" charset="0"/>
              </a:rPr>
              <a:t>世纪末，英国物理学家汤姆生发现了电子，提出电子普遍存在与原子中。</a:t>
            </a:r>
          </a:p>
        </p:txBody>
      </p:sp>
      <p:sp>
        <p:nvSpPr>
          <p:cNvPr id="8" name="文本框 7">
            <a:extLst>
              <a:ext uri="{FF2B5EF4-FFF2-40B4-BE49-F238E27FC236}">
                <a16:creationId xmlns:a16="http://schemas.microsoft.com/office/drawing/2014/main" id="{39615E8D-B1B0-4CEF-AC50-9B8E77C023EE}"/>
              </a:ext>
            </a:extLst>
          </p:cNvPr>
          <p:cNvSpPr txBox="1"/>
          <p:nvPr/>
        </p:nvSpPr>
        <p:spPr>
          <a:xfrm>
            <a:off x="1028254" y="1457902"/>
            <a:ext cx="6758434" cy="1129092"/>
          </a:xfrm>
          <a:prstGeom prst="rect">
            <a:avLst/>
          </a:prstGeom>
          <a:noFill/>
        </p:spPr>
        <p:txBody>
          <a:bodyPr wrap="square">
            <a:spAutoFit/>
          </a:bodyPr>
          <a:lstStyle/>
          <a:p>
            <a:pPr>
              <a:lnSpc>
                <a:spcPct val="150000"/>
              </a:lnSpc>
            </a:pPr>
            <a:r>
              <a:rPr kumimoji="0" lang="zh-CN" altLang="en-US" sz="24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实心球模型：</a:t>
            </a:r>
            <a:r>
              <a:rPr kumimoji="0" lang="en-US" altLang="zh-CN" sz="24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19</a:t>
            </a:r>
            <a:r>
              <a:rPr kumimoji="0" lang="zh-CN" altLang="en-US" sz="2400" b="1" i="0" u="none" strike="noStrike" kern="1200" cap="none" spc="0" normalizeH="0" baseline="0" noProof="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世纪，英国科学家道尔顿提出了近代原子论，认为原子有质量，不可分割。</a:t>
            </a:r>
            <a:endParaRPr lang="zh-CN" altLang="en-US">
              <a:solidFill>
                <a:srgbClr val="0000FF"/>
              </a:solidFill>
            </a:endParaRPr>
          </a:p>
        </p:txBody>
      </p:sp>
      <p:pic>
        <p:nvPicPr>
          <p:cNvPr id="1026" name="Picture 2">
            <a:extLst>
              <a:ext uri="{FF2B5EF4-FFF2-40B4-BE49-F238E27FC236}">
                <a16:creationId xmlns:a16="http://schemas.microsoft.com/office/drawing/2014/main" id="{7CE91A55-64E9-4E27-880C-C1DE5EC2AD1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540096" y="1000124"/>
            <a:ext cx="3351866" cy="4704373"/>
          </a:xfrm>
          <a:prstGeom prst="rect">
            <a:avLst/>
          </a:prstGeom>
          <a:noFill/>
          <a:extLst>
            <a:ext uri="{909E8E84-426E-40DD-AFC4-6F175D3DCCD1}">
              <a14:hiddenFill xmlns:a14="http://schemas.microsoft.com/office/drawing/2010/main">
                <a:solidFill>
                  <a:srgbClr val="FFFFFF"/>
                </a:solidFill>
              </a14:hiddenFill>
            </a:ext>
          </a:extLst>
        </p:spPr>
      </p:pic>
      <p:sp>
        <p:nvSpPr>
          <p:cNvPr id="12" name="文本框 11">
            <a:extLst>
              <a:ext uri="{FF2B5EF4-FFF2-40B4-BE49-F238E27FC236}">
                <a16:creationId xmlns:a16="http://schemas.microsoft.com/office/drawing/2014/main" id="{6A11E221-B32C-4882-8962-BA146F3C7E99}"/>
              </a:ext>
            </a:extLst>
          </p:cNvPr>
          <p:cNvSpPr txBox="1"/>
          <p:nvPr/>
        </p:nvSpPr>
        <p:spPr>
          <a:xfrm>
            <a:off x="1028254" y="3973332"/>
            <a:ext cx="7222777" cy="1691810"/>
          </a:xfrm>
          <a:prstGeom prst="rect">
            <a:avLst/>
          </a:prstGeom>
          <a:noFill/>
        </p:spPr>
        <p:txBody>
          <a:bodyPr wrap="square">
            <a:spAutoFit/>
          </a:bodyPr>
          <a:lstStyle/>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有核模型：</a:t>
            </a:r>
            <a:r>
              <a:rPr lang="en-US"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1911</a:t>
            </a: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年，英国物理学</a:t>
            </a:r>
            <a:r>
              <a:rPr lang="zh-CN" altLang="en-US"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家</a:t>
            </a: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卢瑟福根据α粒子散射实验，认为原子的质量主要集中在原子核上，电子在原子核外空间做高速运动。</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962040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12"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5" name="Picture 6">
            <a:extLst>
              <a:ext uri="{FF2B5EF4-FFF2-40B4-BE49-F238E27FC236}">
                <a16:creationId xmlns:a16="http://schemas.microsoft.com/office/drawing/2014/main" id="{FBCADCE6-0302-43C4-A761-7135417A7BB7}"/>
              </a:ext>
            </a:extLst>
          </p:cNvPr>
          <p:cNvPicPr>
            <a:picLocks noChangeAspect="1" noChangeArrowheads="1"/>
          </p:cNvPicPr>
          <p:nvPr/>
        </p:nvPicPr>
        <p:blipFill>
          <a:blip r:embed="rId2"/>
          <a:stretch>
            <a:fillRect/>
          </a:stretch>
        </p:blipFill>
        <p:spPr bwMode="auto">
          <a:xfrm>
            <a:off x="1118393" y="1335089"/>
            <a:ext cx="5482433" cy="3044216"/>
          </a:xfrm>
          <a:prstGeom prst="rect">
            <a:avLst/>
          </a:prstGeom>
          <a:noFill/>
        </p:spPr>
      </p:pic>
      <p:sp>
        <p:nvSpPr>
          <p:cNvPr id="6" name="Text Box 7">
            <a:extLst>
              <a:ext uri="{FF2B5EF4-FFF2-40B4-BE49-F238E27FC236}">
                <a16:creationId xmlns:a16="http://schemas.microsoft.com/office/drawing/2014/main" id="{6D1BC9AC-52FF-4BB4-BE1B-B767A8FA36C1}"/>
              </a:ext>
            </a:extLst>
          </p:cNvPr>
          <p:cNvSpPr txBox="1">
            <a:spLocks noChangeArrowheads="1"/>
          </p:cNvSpPr>
          <p:nvPr/>
        </p:nvSpPr>
        <p:spPr bwMode="auto">
          <a:xfrm>
            <a:off x="3756025" y="4797426"/>
            <a:ext cx="4471096" cy="400110"/>
          </a:xfrm>
          <a:prstGeom prst="rect">
            <a:avLst/>
          </a:prstGeom>
          <a:noFill/>
          <a:ln w="9525">
            <a:noFill/>
            <a:miter lim="800000"/>
          </a:ln>
          <a:effectLst/>
        </p:spPr>
        <p:txBody>
          <a:bodyPr wrap="none">
            <a:spAutoFit/>
          </a:bodyPr>
          <a:lstStyle/>
          <a:p>
            <a:pPr fontAlgn="base">
              <a:spcBef>
                <a:spcPct val="0"/>
              </a:spcBef>
              <a:spcAft>
                <a:spcPct val="0"/>
              </a:spcAft>
            </a:pPr>
            <a:r>
              <a:rPr lang="zh-CN" altLang="en-US" sz="2000" b="1">
                <a:solidFill>
                  <a:srgbClr val="000000"/>
                </a:solidFill>
                <a:latin typeface="Times New Roman" panose="02020603050405020304" pitchFamily="18" charset="0"/>
                <a:ea typeface="宋体" charset="-122"/>
                <a:cs typeface="Times New Roman" panose="02020603050405020304" pitchFamily="18" charset="0"/>
              </a:rPr>
              <a:t>卢瑟福（</a:t>
            </a:r>
            <a:r>
              <a:rPr lang="en-US" altLang="zh-CN" sz="2000" b="1">
                <a:solidFill>
                  <a:srgbClr val="000000"/>
                </a:solidFill>
                <a:latin typeface="Times New Roman" panose="02020603050405020304" pitchFamily="18" charset="0"/>
                <a:ea typeface="宋体" charset="-122"/>
                <a:cs typeface="Times New Roman" panose="02020603050405020304" pitchFamily="18" charset="0"/>
              </a:rPr>
              <a:t>1871~1937</a:t>
            </a:r>
            <a:r>
              <a:rPr lang="zh-CN" altLang="en-US" sz="2000" b="1">
                <a:solidFill>
                  <a:srgbClr val="000000"/>
                </a:solidFill>
                <a:latin typeface="Times New Roman" panose="02020603050405020304" pitchFamily="18" charset="0"/>
                <a:ea typeface="宋体" charset="-122"/>
                <a:cs typeface="Times New Roman" panose="02020603050405020304" pitchFamily="18" charset="0"/>
              </a:rPr>
              <a:t>）</a:t>
            </a:r>
            <a:r>
              <a:rPr lang="en-US" altLang="zh-CN" sz="2000" b="1">
                <a:solidFill>
                  <a:srgbClr val="000000"/>
                </a:solidFill>
                <a:latin typeface="Times New Roman" panose="02020603050405020304" pitchFamily="18" charset="0"/>
                <a:ea typeface="宋体" charset="-122"/>
                <a:cs typeface="Times New Roman" panose="02020603050405020304" pitchFamily="18" charset="0"/>
              </a:rPr>
              <a:t>α</a:t>
            </a:r>
            <a:r>
              <a:rPr lang="zh-CN" altLang="en-US" sz="2000" b="1">
                <a:solidFill>
                  <a:srgbClr val="000000"/>
                </a:solidFill>
                <a:latin typeface="Times New Roman" panose="02020603050405020304" pitchFamily="18" charset="0"/>
                <a:ea typeface="宋体" charset="-122"/>
                <a:cs typeface="Times New Roman" panose="02020603050405020304" pitchFamily="18" charset="0"/>
              </a:rPr>
              <a:t>粒子散射实验</a:t>
            </a:r>
          </a:p>
        </p:txBody>
      </p:sp>
      <p:pic>
        <p:nvPicPr>
          <p:cNvPr id="7" name="Picture 9">
            <a:extLst>
              <a:ext uri="{FF2B5EF4-FFF2-40B4-BE49-F238E27FC236}">
                <a16:creationId xmlns:a16="http://schemas.microsoft.com/office/drawing/2014/main" id="{406C5E67-4BCB-4A09-9AB2-B2D0AE3B72E7}"/>
              </a:ext>
            </a:extLst>
          </p:cNvPr>
          <p:cNvPicPr>
            <a:picLocks noChangeAspect="1" noChangeArrowheads="1"/>
          </p:cNvPicPr>
          <p:nvPr/>
        </p:nvPicPr>
        <p:blipFill>
          <a:blip r:embed="rId3"/>
          <a:stretch>
            <a:fillRect/>
          </a:stretch>
        </p:blipFill>
        <p:spPr bwMode="auto">
          <a:xfrm>
            <a:off x="7203282" y="997744"/>
            <a:ext cx="2917825" cy="3240088"/>
          </a:xfrm>
          <a:prstGeom prst="rect">
            <a:avLst/>
          </a:prstGeom>
          <a:noFill/>
        </p:spPr>
      </p:pic>
    </p:spTree>
    <p:extLst>
      <p:ext uri="{BB962C8B-B14F-4D97-AF65-F5344CB8AC3E}">
        <p14:creationId xmlns:p14="http://schemas.microsoft.com/office/powerpoint/2010/main" val="31230205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2">
            <a:extLst>
              <a:ext uri="{FF2B5EF4-FFF2-40B4-BE49-F238E27FC236}">
                <a16:creationId xmlns:a16="http://schemas.microsoft.com/office/drawing/2014/main" id="{E4559C42-0D01-4B37-BAD1-0980C5D32593}"/>
              </a:ext>
            </a:extLst>
          </p:cNvPr>
          <p:cNvSpPr txBox="1"/>
          <p:nvPr/>
        </p:nvSpPr>
        <p:spPr>
          <a:xfrm>
            <a:off x="562272" y="634150"/>
            <a:ext cx="9781878" cy="3353803"/>
          </a:xfrm>
          <a:prstGeom prst="rect">
            <a:avLst/>
          </a:prstGeom>
          <a:noFill/>
        </p:spPr>
        <p:txBody>
          <a:bodyPr wrap="square">
            <a:spAutoFit/>
          </a:bodyPr>
          <a:lstStyle/>
          <a:p>
            <a:pPr algn="just">
              <a:lnSpc>
                <a:spcPct val="150000"/>
              </a:lnSpc>
            </a:pPr>
            <a:r>
              <a:rPr lang="zh-CN" altLang="en-US" sz="2400" b="1" kern="100">
                <a:latin typeface="Times New Roman" panose="02020603050405020304" pitchFamily="18" charset="0"/>
                <a:ea typeface="宋体" panose="02010600030101010101" pitchFamily="2" charset="-122"/>
                <a:cs typeface="Times New Roman" panose="02020603050405020304" pitchFamily="18" charset="0"/>
              </a:rPr>
              <a:t>轨道模型（电子分层排布）：</a:t>
            </a:r>
            <a:r>
              <a:rPr lang="en-US" altLang="zh-CN" sz="2400" b="1" kern="100">
                <a:effectLst/>
                <a:latin typeface="Times New Roman" panose="02020603050405020304" pitchFamily="18" charset="0"/>
                <a:ea typeface="宋体" panose="02010600030101010101" pitchFamily="2" charset="-122"/>
                <a:cs typeface="Times New Roman" panose="02020603050405020304" pitchFamily="18" charset="0"/>
              </a:rPr>
              <a:t>1913</a:t>
            </a: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年，丹麦物理学家玻尔研究了氢原子光谱后，根据量子力学的观点，提出了新的原子结构模型：</a:t>
            </a:r>
            <a:endParaRPr lang="zh-CN" altLang="zh-CN" sz="2400" b="1" kern="10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①原子核外电子在一系列稳定的轨道上运动，既不放出能量，也不吸收能量。</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②不同的原子轨道具有不同的能量，原子轨道的能量变化是不连续的。</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③原子核外电子可以在能量不同的轨道上发生跃迁。</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555F7B60-28A1-4EA9-8DA2-315DB574CC27}"/>
              </a:ext>
            </a:extLst>
          </p:cNvPr>
          <p:cNvSpPr txBox="1"/>
          <p:nvPr/>
        </p:nvSpPr>
        <p:spPr>
          <a:xfrm>
            <a:off x="651348" y="4086757"/>
            <a:ext cx="9992839" cy="2237087"/>
          </a:xfrm>
          <a:prstGeom prst="rect">
            <a:avLst/>
          </a:prstGeom>
          <a:noFill/>
        </p:spPr>
        <p:txBody>
          <a:bodyPr wrap="square">
            <a:spAutoFit/>
          </a:bodyPr>
          <a:lstStyle/>
          <a:p>
            <a:pPr>
              <a:lnSpc>
                <a:spcPct val="150000"/>
              </a:lnSpc>
            </a:pPr>
            <a:r>
              <a:rPr lang="zh-CN" altLang="en-US" sz="2400" b="1">
                <a:effectLst/>
                <a:latin typeface="Times New Roman" panose="02020603050405020304" pitchFamily="18" charset="0"/>
                <a:ea typeface="宋体" panose="02010600030101010101" pitchFamily="2" charset="-122"/>
                <a:cs typeface="Times New Roman" panose="02020603050405020304" pitchFamily="18" charset="0"/>
              </a:rPr>
              <a:t>波尔认为：</a:t>
            </a:r>
            <a:r>
              <a:rPr lang="zh-CN" altLang="zh-CN" sz="2400" b="1">
                <a:effectLst/>
                <a:latin typeface="Times New Roman" panose="02020603050405020304" pitchFamily="18" charset="0"/>
                <a:ea typeface="宋体" panose="02010600030101010101" pitchFamily="2" charset="-122"/>
                <a:cs typeface="Times New Roman" panose="02020603050405020304" pitchFamily="18" charset="0"/>
              </a:rPr>
              <a:t>当电子吸收了能量后，就会从能量较低的轨道跃迁到能量较高的轨道上。处于能量较高轨道上的电子不稳定，当电子从能量较高的轨道回到能量较低的轨道时，就会发射出光子，发出的光的波长取决于两个轨道的能量之差。</a:t>
            </a:r>
            <a:endParaRPr lang="zh-CN" altLang="en-US" sz="2400" b="1"/>
          </a:p>
        </p:txBody>
      </p:sp>
    </p:spTree>
    <p:extLst>
      <p:ext uri="{BB962C8B-B14F-4D97-AF65-F5344CB8AC3E}">
        <p14:creationId xmlns:p14="http://schemas.microsoft.com/office/powerpoint/2010/main" val="167189218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 Box 6">
            <a:extLst>
              <a:ext uri="{FF2B5EF4-FFF2-40B4-BE49-F238E27FC236}">
                <a16:creationId xmlns:a16="http://schemas.microsoft.com/office/drawing/2014/main" id="{AFD4D243-8431-4FC1-BD75-C94B64795F9D}"/>
              </a:ext>
            </a:extLst>
          </p:cNvPr>
          <p:cNvSpPr txBox="1">
            <a:spLocks noChangeArrowheads="1"/>
          </p:cNvSpPr>
          <p:nvPr/>
        </p:nvSpPr>
        <p:spPr bwMode="auto">
          <a:xfrm>
            <a:off x="469362" y="572288"/>
            <a:ext cx="4801314" cy="461665"/>
          </a:xfrm>
          <a:prstGeom prst="rect">
            <a:avLst/>
          </a:prstGeom>
          <a:noFill/>
          <a:ln w="9525">
            <a:noFill/>
            <a:miter lim="800000"/>
          </a:ln>
          <a:effectLst/>
        </p:spPr>
        <p:txBody>
          <a:bodyPr wrap="none">
            <a:spAutoFit/>
          </a:bodyPr>
          <a:lstStyle/>
          <a:p>
            <a:r>
              <a:rPr lang="zh-CN" altLang="en-US" sz="2400" b="1">
                <a:latin typeface="宋体" panose="02010600030101010101" pitchFamily="2" charset="-122"/>
                <a:ea typeface="宋体" panose="02010600030101010101" pitchFamily="2" charset="-122"/>
              </a:rPr>
              <a:t>氢原子光谱与玻尔的原子结构模型</a:t>
            </a:r>
          </a:p>
        </p:txBody>
      </p:sp>
      <p:sp>
        <p:nvSpPr>
          <p:cNvPr id="4" name="Text Box 8">
            <a:extLst>
              <a:ext uri="{FF2B5EF4-FFF2-40B4-BE49-F238E27FC236}">
                <a16:creationId xmlns:a16="http://schemas.microsoft.com/office/drawing/2014/main" id="{7DC576E0-ECEE-49D8-8486-B55C2034C6A6}"/>
              </a:ext>
            </a:extLst>
          </p:cNvPr>
          <p:cNvSpPr txBox="1">
            <a:spLocks noChangeArrowheads="1"/>
          </p:cNvSpPr>
          <p:nvPr/>
        </p:nvSpPr>
        <p:spPr bwMode="auto">
          <a:xfrm>
            <a:off x="4006890" y="4355061"/>
            <a:ext cx="2749471" cy="400110"/>
          </a:xfrm>
          <a:prstGeom prst="rect">
            <a:avLst/>
          </a:prstGeom>
          <a:noFill/>
          <a:ln w="9525">
            <a:noFill/>
            <a:miter lim="800000"/>
          </a:ln>
          <a:effectLst/>
        </p:spPr>
        <p:txBody>
          <a:bodyPr wrap="none">
            <a:spAutoFit/>
          </a:bodyPr>
          <a:lstStyle/>
          <a:p>
            <a:r>
              <a:rPr lang="zh-CN" altLang="en-US" sz="2000" b="1">
                <a:latin typeface="宋体" panose="02010600030101010101" pitchFamily="2" charset="-122"/>
                <a:ea typeface="宋体" panose="02010600030101010101" pitchFamily="2" charset="-122"/>
              </a:rPr>
              <a:t>巴尔末发现氢原子光谱</a:t>
            </a:r>
          </a:p>
        </p:txBody>
      </p:sp>
      <p:pic>
        <p:nvPicPr>
          <p:cNvPr id="8" name="图片 7">
            <a:extLst>
              <a:ext uri="{FF2B5EF4-FFF2-40B4-BE49-F238E27FC236}">
                <a16:creationId xmlns:a16="http://schemas.microsoft.com/office/drawing/2014/main" id="{9C538599-6B5A-4E94-939F-D4EAB4C55B91}"/>
              </a:ext>
            </a:extLst>
          </p:cNvPr>
          <p:cNvPicPr>
            <a:picLocks noChangeAspect="1"/>
          </p:cNvPicPr>
          <p:nvPr/>
        </p:nvPicPr>
        <p:blipFill>
          <a:blip r:embed="rId2"/>
          <a:stretch>
            <a:fillRect/>
          </a:stretch>
        </p:blipFill>
        <p:spPr>
          <a:xfrm>
            <a:off x="2978943" y="1338482"/>
            <a:ext cx="5134220" cy="2797749"/>
          </a:xfrm>
          <a:prstGeom prst="rect">
            <a:avLst/>
          </a:prstGeom>
        </p:spPr>
      </p:pic>
      <p:sp>
        <p:nvSpPr>
          <p:cNvPr id="9" name="文本框 8">
            <a:extLst>
              <a:ext uri="{FF2B5EF4-FFF2-40B4-BE49-F238E27FC236}">
                <a16:creationId xmlns:a16="http://schemas.microsoft.com/office/drawing/2014/main" id="{B2593B6A-2ECE-417B-A957-CDBA518115BE}"/>
              </a:ext>
            </a:extLst>
          </p:cNvPr>
          <p:cNvSpPr txBox="1"/>
          <p:nvPr/>
        </p:nvSpPr>
        <p:spPr>
          <a:xfrm>
            <a:off x="764382" y="5279231"/>
            <a:ext cx="9394031" cy="1130246"/>
          </a:xfrm>
          <a:prstGeom prst="rect">
            <a:avLst/>
          </a:prstGeom>
          <a:noFill/>
        </p:spPr>
        <p:txBody>
          <a:bodyPr wrap="square" rtlCol="0">
            <a:spAutoFit/>
          </a:bodyPr>
          <a:lstStyle/>
          <a:p>
            <a:pPr>
              <a:lnSpc>
                <a:spcPct val="150000"/>
              </a:lnSpc>
            </a:pPr>
            <a:r>
              <a:rPr lang="zh-CN" altLang="en-US" sz="2400" b="1">
                <a:solidFill>
                  <a:srgbClr val="0000FF"/>
                </a:solidFill>
                <a:latin typeface="Times New Roman" panose="02020603050405020304" pitchFamily="18" charset="0"/>
                <a:ea typeface="宋体" panose="02010600030101010101" pitchFamily="2" charset="-122"/>
                <a:cs typeface="Times New Roman" panose="02020603050405020304" pitchFamily="18" charset="0"/>
              </a:rPr>
              <a:t>玻尔原子结构模型的局限性：无法解释氢原子线状光谱的精细结构，无法解释多电子原子的光谱。</a:t>
            </a:r>
          </a:p>
        </p:txBody>
      </p:sp>
    </p:spTree>
    <p:extLst>
      <p:ext uri="{BB962C8B-B14F-4D97-AF65-F5344CB8AC3E}">
        <p14:creationId xmlns:p14="http://schemas.microsoft.com/office/powerpoint/2010/main" val="175470060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9"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Text Box 7">
            <a:extLst>
              <a:ext uri="{FF2B5EF4-FFF2-40B4-BE49-F238E27FC236}">
                <a16:creationId xmlns:a16="http://schemas.microsoft.com/office/drawing/2014/main" id="{E29F245F-5029-4D21-B579-AFB7938B5A44}"/>
              </a:ext>
            </a:extLst>
          </p:cNvPr>
          <p:cNvSpPr txBox="1">
            <a:spLocks noChangeArrowheads="1"/>
          </p:cNvSpPr>
          <p:nvPr/>
        </p:nvSpPr>
        <p:spPr bwMode="auto">
          <a:xfrm>
            <a:off x="896939" y="1439400"/>
            <a:ext cx="6025355" cy="4461799"/>
          </a:xfrm>
          <a:prstGeom prst="rect">
            <a:avLst/>
          </a:prstGeom>
          <a:noFill/>
          <a:ln w="9525">
            <a:noFill/>
            <a:miter lim="800000"/>
          </a:ln>
          <a:effectLst/>
        </p:spPr>
        <p:txBody>
          <a:bodyPr wrap="square">
            <a:spAutoFit/>
          </a:bodyPr>
          <a:lstStyle/>
          <a:p>
            <a:pPr algn="just">
              <a:lnSpc>
                <a:spcPct val="150000"/>
              </a:lnSpc>
            </a:pP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电子主要在原子核周围的球形区域内运动。运动区域距离核近，电子出现的机会大；运动区域距离核远，电子出现的机会小。</a:t>
            </a:r>
            <a:endParaRPr lang="en-US" altLang="zh-CN" sz="2400" b="1" kern="100">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pPr>
            <a:r>
              <a:rPr lang="zh-CN" altLang="zh-CN" sz="2400" b="1" kern="1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用小点的疏密描述电子在原子核外空间出现的机会的大小所得到的图形叫电子云。</a:t>
            </a:r>
            <a:endParaRPr lang="zh-CN" altLang="zh-CN" sz="2400" b="1" kern="10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150000"/>
              </a:lnSpc>
            </a:pPr>
            <a:r>
              <a:rPr lang="zh-CN" altLang="zh-CN" sz="2400" b="1" kern="100">
                <a:effectLst/>
                <a:latin typeface="Times New Roman" panose="02020603050405020304" pitchFamily="18" charset="0"/>
                <a:ea typeface="宋体" panose="02010600030101010101" pitchFamily="2" charset="-122"/>
                <a:cs typeface="Times New Roman" panose="02020603050405020304" pitchFamily="18" charset="0"/>
              </a:rPr>
              <a:t>用小点代表电子在核外空间区域内出现的机会，小点的疏密与电子在该区域内出现的机会大小成正比。</a:t>
            </a:r>
            <a:endParaRPr lang="zh-CN" altLang="zh-CN" sz="24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6" name="Text Box 8">
            <a:extLst>
              <a:ext uri="{FF2B5EF4-FFF2-40B4-BE49-F238E27FC236}">
                <a16:creationId xmlns:a16="http://schemas.microsoft.com/office/drawing/2014/main" id="{F8023476-6B3E-4168-A1BC-78096D32E6E8}"/>
              </a:ext>
            </a:extLst>
          </p:cNvPr>
          <p:cNvSpPr txBox="1">
            <a:spLocks noChangeArrowheads="1"/>
          </p:cNvSpPr>
          <p:nvPr/>
        </p:nvSpPr>
        <p:spPr bwMode="auto">
          <a:xfrm>
            <a:off x="761207" y="848022"/>
            <a:ext cx="6745757" cy="461665"/>
          </a:xfrm>
          <a:prstGeom prst="rect">
            <a:avLst/>
          </a:prstGeom>
          <a:noFill/>
          <a:ln w="9525">
            <a:noFill/>
            <a:miter lim="800000"/>
          </a:ln>
          <a:effectLst/>
        </p:spPr>
        <p:txBody>
          <a:bodyPr wrap="none">
            <a:spAutoFit/>
          </a:bodyPr>
          <a:lstStyle/>
          <a:p>
            <a:pPr fontAlgn="base">
              <a:spcBef>
                <a:spcPct val="0"/>
              </a:spcBef>
              <a:spcAft>
                <a:spcPct val="0"/>
              </a:spcAft>
            </a:pPr>
            <a:r>
              <a:rPr lang="zh-CN" altLang="en-US" sz="2400" b="1">
                <a:solidFill>
                  <a:srgbClr val="CC3300"/>
                </a:solidFill>
                <a:latin typeface="Times New Roman" panose="02020603050405020304" pitchFamily="18" charset="0"/>
                <a:ea typeface="宋体" charset="-122"/>
                <a:cs typeface="Times New Roman" panose="02020603050405020304" pitchFamily="18" charset="0"/>
              </a:rPr>
              <a:t>量子力学模型（</a:t>
            </a:r>
            <a:r>
              <a:rPr lang="en-US" altLang="zh-CN" sz="2400" b="1">
                <a:solidFill>
                  <a:srgbClr val="CC3300"/>
                </a:solidFill>
                <a:latin typeface="Times New Roman" panose="02020603050405020304" pitchFamily="18" charset="0"/>
                <a:ea typeface="宋体" charset="-122"/>
                <a:cs typeface="Times New Roman" panose="02020603050405020304" pitchFamily="18" charset="0"/>
              </a:rPr>
              <a:t>20</a:t>
            </a:r>
            <a:r>
              <a:rPr lang="zh-CN" altLang="en-US" sz="2400" b="1">
                <a:solidFill>
                  <a:srgbClr val="CC3300"/>
                </a:solidFill>
                <a:latin typeface="Times New Roman" panose="02020603050405020304" pitchFamily="18" charset="0"/>
                <a:ea typeface="宋体" charset="-122"/>
                <a:cs typeface="Times New Roman" panose="02020603050405020304" pitchFamily="18" charset="0"/>
              </a:rPr>
              <a:t>世纪</a:t>
            </a:r>
            <a:r>
              <a:rPr lang="en-US" altLang="zh-CN" sz="2400" b="1">
                <a:solidFill>
                  <a:srgbClr val="CC3300"/>
                </a:solidFill>
                <a:latin typeface="Times New Roman" panose="02020603050405020304" pitchFamily="18" charset="0"/>
                <a:ea typeface="宋体" charset="-122"/>
                <a:cs typeface="Times New Roman" panose="02020603050405020304" pitchFamily="18" charset="0"/>
              </a:rPr>
              <a:t>20</a:t>
            </a:r>
            <a:r>
              <a:rPr lang="zh-CN" altLang="en-US" sz="2400" b="1">
                <a:solidFill>
                  <a:srgbClr val="CC3300"/>
                </a:solidFill>
                <a:latin typeface="Times New Roman" panose="02020603050405020304" pitchFamily="18" charset="0"/>
                <a:ea typeface="宋体" charset="-122"/>
                <a:cs typeface="Times New Roman" panose="02020603050405020304" pitchFamily="18" charset="0"/>
              </a:rPr>
              <a:t>年代中期）</a:t>
            </a:r>
            <a:r>
              <a:rPr lang="en-US" altLang="zh-CN" sz="2400" b="1">
                <a:solidFill>
                  <a:srgbClr val="CC3300"/>
                </a:solidFill>
                <a:latin typeface="Times New Roman" panose="02020603050405020304" pitchFamily="18" charset="0"/>
                <a:ea typeface="宋体" charset="-122"/>
                <a:cs typeface="Times New Roman" panose="02020603050405020304" pitchFamily="18" charset="0"/>
              </a:rPr>
              <a:t>——</a:t>
            </a:r>
            <a:r>
              <a:rPr lang="zh-CN" altLang="en-US" sz="2400" b="1">
                <a:solidFill>
                  <a:srgbClr val="CC3300"/>
                </a:solidFill>
                <a:latin typeface="Times New Roman" panose="02020603050405020304" pitchFamily="18" charset="0"/>
                <a:ea typeface="宋体" charset="-122"/>
                <a:cs typeface="Times New Roman" panose="02020603050405020304" pitchFamily="18" charset="0"/>
              </a:rPr>
              <a:t>电子云</a:t>
            </a:r>
          </a:p>
        </p:txBody>
      </p:sp>
      <p:pic>
        <p:nvPicPr>
          <p:cNvPr id="9" name="图片 8">
            <a:extLst>
              <a:ext uri="{FF2B5EF4-FFF2-40B4-BE49-F238E27FC236}">
                <a16:creationId xmlns:a16="http://schemas.microsoft.com/office/drawing/2014/main" id="{18429CD2-ACFB-4216-BD63-B3F90D26A493}"/>
              </a:ext>
            </a:extLst>
          </p:cNvPr>
          <p:cNvPicPr>
            <a:picLocks noChangeAspect="1"/>
          </p:cNvPicPr>
          <p:nvPr/>
        </p:nvPicPr>
        <p:blipFill>
          <a:blip r:embed="rId2"/>
          <a:stretch>
            <a:fillRect/>
          </a:stretch>
        </p:blipFill>
        <p:spPr>
          <a:xfrm>
            <a:off x="8031824" y="1595200"/>
            <a:ext cx="3541843" cy="3365270"/>
          </a:xfrm>
          <a:prstGeom prst="rect">
            <a:avLst/>
          </a:prstGeom>
        </p:spPr>
      </p:pic>
      <p:sp>
        <p:nvSpPr>
          <p:cNvPr id="10" name="文本框 9">
            <a:extLst>
              <a:ext uri="{FF2B5EF4-FFF2-40B4-BE49-F238E27FC236}">
                <a16:creationId xmlns:a16="http://schemas.microsoft.com/office/drawing/2014/main" id="{F5A93AB3-8EC9-43C6-B29B-B9D043BB7316}"/>
              </a:ext>
            </a:extLst>
          </p:cNvPr>
          <p:cNvSpPr txBox="1"/>
          <p:nvPr/>
        </p:nvSpPr>
        <p:spPr>
          <a:xfrm>
            <a:off x="8802071" y="5072062"/>
            <a:ext cx="2492990"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zh-CN" altLang="en-US"/>
              <a:t>氢原子的电子云示意图</a:t>
            </a:r>
          </a:p>
        </p:txBody>
      </p:sp>
    </p:spTree>
    <p:extLst>
      <p:ext uri="{BB962C8B-B14F-4D97-AF65-F5344CB8AC3E}">
        <p14:creationId xmlns:p14="http://schemas.microsoft.com/office/powerpoint/2010/main" val="30169921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randombar(horizontal)">
                                      <p:cBhvr>
                                        <p:cTn id="20" dur="500"/>
                                        <p:tgtEl>
                                          <p:spTgt spid="5">
                                            <p:txEl>
                                              <p:pRg st="0" end="0"/>
                                            </p:txEl>
                                          </p:spTgt>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randombar(horizontal)">
                                      <p:cBhvr>
                                        <p:cTn id="25" dur="500"/>
                                        <p:tgtEl>
                                          <p:spTgt spid="5">
                                            <p:txEl>
                                              <p:pRg st="1" end="1"/>
                                            </p:txEl>
                                          </p:spTgt>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randombar(horizontal)">
                                      <p:cBhvr>
                                        <p:cTn id="3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10"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文本框 3">
            <a:extLst>
              <a:ext uri="{FF2B5EF4-FFF2-40B4-BE49-F238E27FC236}">
                <a16:creationId xmlns:a16="http://schemas.microsoft.com/office/drawing/2014/main" id="{66CF23DE-A476-4D92-89E7-5C3146399FCE}"/>
              </a:ext>
            </a:extLst>
          </p:cNvPr>
          <p:cNvSpPr txBox="1"/>
          <p:nvPr/>
        </p:nvSpPr>
        <p:spPr>
          <a:xfrm>
            <a:off x="734020" y="1388907"/>
            <a:ext cx="9381530" cy="1691810"/>
          </a:xfrm>
          <a:prstGeom prst="rect">
            <a:avLst/>
          </a:prstGeom>
          <a:noFill/>
        </p:spPr>
        <p:txBody>
          <a:bodyPr wrap="square">
            <a:spAutoFit/>
          </a:bodyPr>
          <a:lstStyle/>
          <a:p>
            <a:pPr algn="just">
              <a:lnSpc>
                <a:spcPct val="150000"/>
              </a:lnSpc>
            </a:pPr>
            <a:r>
              <a:rPr lang="en-US" altLang="zh-CN" sz="2400" b="1" kern="0">
                <a:effectLst/>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b="1" kern="0">
                <a:effectLst/>
                <a:latin typeface="Times New Roman" panose="02020603050405020304" pitchFamily="18" charset="0"/>
                <a:ea typeface="宋体" panose="02010600030101010101" pitchFamily="2" charset="-122"/>
                <a:cs typeface="Times New Roman" panose="02020603050405020304" pitchFamily="18" charset="0"/>
              </a:rPr>
              <a:t>．电子层</a:t>
            </a:r>
            <a:endParaRPr lang="en-US" altLang="zh-CN" sz="2400" b="1" kern="0">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pPr>
            <a:r>
              <a:rPr lang="zh-CN" altLang="zh-CN" sz="2400" b="1" kern="0">
                <a:effectLst/>
                <a:latin typeface="Times New Roman" panose="02020603050405020304" pitchFamily="18" charset="0"/>
                <a:ea typeface="宋体" panose="02010600030101010101" pitchFamily="2" charset="-122"/>
                <a:cs typeface="Times New Roman" panose="02020603050405020304" pitchFamily="18" charset="0"/>
              </a:rPr>
              <a:t>根据电子的能量差异和主要运动区域的不同，认为核外电子处于不同的电子层上。</a:t>
            </a:r>
            <a:endParaRPr lang="zh-CN" altLang="zh-CN" sz="2400" b="1" kern="10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7D4FFA70-4416-4A15-B036-2D4544E9AD52}"/>
              </a:ext>
            </a:extLst>
          </p:cNvPr>
          <p:cNvSpPr txBox="1"/>
          <p:nvPr/>
        </p:nvSpPr>
        <p:spPr>
          <a:xfrm>
            <a:off x="664369" y="798657"/>
            <a:ext cx="3570208" cy="461665"/>
          </a:xfrm>
          <a:prstGeom prst="rect">
            <a:avLst/>
          </a:prstGeom>
          <a:noFill/>
        </p:spPr>
        <p:txBody>
          <a:bodyPr wrap="none" rtlCol="0">
            <a:spAutoFit/>
          </a:bodyPr>
          <a:lstStyle/>
          <a:p>
            <a:r>
              <a:rPr lang="zh-CN" altLang="en-US" sz="2400" b="1">
                <a:solidFill>
                  <a:srgbClr val="C00000"/>
                </a:solidFill>
                <a:latin typeface="宋体" panose="02010600030101010101" pitchFamily="2" charset="-122"/>
                <a:ea typeface="宋体" panose="02010600030101010101" pitchFamily="2" charset="-122"/>
              </a:rPr>
              <a:t>原子核外电子的运动特征</a:t>
            </a:r>
          </a:p>
        </p:txBody>
      </p:sp>
      <p:sp>
        <p:nvSpPr>
          <p:cNvPr id="8" name="Rectangle 13">
            <a:extLst>
              <a:ext uri="{FF2B5EF4-FFF2-40B4-BE49-F238E27FC236}">
                <a16:creationId xmlns:a16="http://schemas.microsoft.com/office/drawing/2014/main" id="{2FFB30C1-B821-4153-9102-0E78617A6FED}"/>
              </a:ext>
            </a:extLst>
          </p:cNvPr>
          <p:cNvSpPr>
            <a:spLocks noChangeArrowheads="1"/>
          </p:cNvSpPr>
          <p:nvPr/>
        </p:nvSpPr>
        <p:spPr bwMode="auto">
          <a:xfrm>
            <a:off x="1728787" y="3610769"/>
            <a:ext cx="1200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9" name="Rectangle 17">
            <a:extLst>
              <a:ext uri="{FF2B5EF4-FFF2-40B4-BE49-F238E27FC236}">
                <a16:creationId xmlns:a16="http://schemas.microsoft.com/office/drawing/2014/main" id="{995C85E5-E869-4D2E-BDC7-255D2B637CA9}"/>
              </a:ext>
            </a:extLst>
          </p:cNvPr>
          <p:cNvSpPr>
            <a:spLocks noChangeArrowheads="1"/>
          </p:cNvSpPr>
          <p:nvPr/>
        </p:nvSpPr>
        <p:spPr bwMode="auto">
          <a:xfrm>
            <a:off x="1728787" y="3610769"/>
            <a:ext cx="1200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0" name="Rectangle 21">
            <a:extLst>
              <a:ext uri="{FF2B5EF4-FFF2-40B4-BE49-F238E27FC236}">
                <a16:creationId xmlns:a16="http://schemas.microsoft.com/office/drawing/2014/main" id="{3652F263-7B27-4C4A-84CD-2ACAAC174775}"/>
              </a:ext>
            </a:extLst>
          </p:cNvPr>
          <p:cNvSpPr>
            <a:spLocks noChangeArrowheads="1"/>
          </p:cNvSpPr>
          <p:nvPr/>
        </p:nvSpPr>
        <p:spPr bwMode="auto">
          <a:xfrm>
            <a:off x="1728787" y="3610769"/>
            <a:ext cx="1200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 name="Rectangle 25">
            <a:extLst>
              <a:ext uri="{FF2B5EF4-FFF2-40B4-BE49-F238E27FC236}">
                <a16:creationId xmlns:a16="http://schemas.microsoft.com/office/drawing/2014/main" id="{934DDBCA-0A18-4B6A-92A7-647F45DFE835}"/>
              </a:ext>
            </a:extLst>
          </p:cNvPr>
          <p:cNvSpPr>
            <a:spLocks noChangeArrowheads="1"/>
          </p:cNvSpPr>
          <p:nvPr/>
        </p:nvSpPr>
        <p:spPr bwMode="auto">
          <a:xfrm>
            <a:off x="1728787" y="3610769"/>
            <a:ext cx="1200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2" name="Rectangle 29">
            <a:extLst>
              <a:ext uri="{FF2B5EF4-FFF2-40B4-BE49-F238E27FC236}">
                <a16:creationId xmlns:a16="http://schemas.microsoft.com/office/drawing/2014/main" id="{32A6E807-0AE3-4AA1-A562-228CB3EBFE60}"/>
              </a:ext>
            </a:extLst>
          </p:cNvPr>
          <p:cNvSpPr>
            <a:spLocks noChangeArrowheads="1"/>
          </p:cNvSpPr>
          <p:nvPr/>
        </p:nvSpPr>
        <p:spPr bwMode="auto">
          <a:xfrm>
            <a:off x="1728787" y="3610769"/>
            <a:ext cx="120015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13" name="Group 313">
            <a:extLst>
              <a:ext uri="{FF2B5EF4-FFF2-40B4-BE49-F238E27FC236}">
                <a16:creationId xmlns:a16="http://schemas.microsoft.com/office/drawing/2014/main" id="{861CB3AC-3DFF-4312-9F59-E1E34CF0FD60}"/>
              </a:ext>
            </a:extLst>
          </p:cNvPr>
          <p:cNvGraphicFramePr>
            <a:graphicFrameLocks noGrp="1"/>
          </p:cNvGraphicFramePr>
          <p:nvPr>
            <p:extLst>
              <p:ext uri="{D42A27DB-BD31-4B8C-83A1-F6EECF244321}">
                <p14:modId xmlns:p14="http://schemas.microsoft.com/office/powerpoint/2010/main" val="2967597285"/>
              </p:ext>
            </p:extLst>
          </p:nvPr>
        </p:nvGraphicFramePr>
        <p:xfrm>
          <a:off x="1427162" y="3377406"/>
          <a:ext cx="7993063" cy="1987551"/>
        </p:xfrm>
        <a:graphic>
          <a:graphicData uri="http://schemas.openxmlformats.org/drawingml/2006/table">
            <a:tbl>
              <a:tblPr/>
              <a:tblGrid>
                <a:gridCol w="2293938">
                  <a:extLst>
                    <a:ext uri="{9D8B030D-6E8A-4147-A177-3AD203B41FA5}">
                      <a16:colId xmlns:a16="http://schemas.microsoft.com/office/drawing/2014/main" val="4091820574"/>
                    </a:ext>
                  </a:extLst>
                </a:gridCol>
                <a:gridCol w="803275">
                  <a:extLst>
                    <a:ext uri="{9D8B030D-6E8A-4147-A177-3AD203B41FA5}">
                      <a16:colId xmlns:a16="http://schemas.microsoft.com/office/drawing/2014/main" val="3417578517"/>
                    </a:ext>
                  </a:extLst>
                </a:gridCol>
                <a:gridCol w="860425">
                  <a:extLst>
                    <a:ext uri="{9D8B030D-6E8A-4147-A177-3AD203B41FA5}">
                      <a16:colId xmlns:a16="http://schemas.microsoft.com/office/drawing/2014/main" val="690345508"/>
                    </a:ext>
                  </a:extLst>
                </a:gridCol>
                <a:gridCol w="806450">
                  <a:extLst>
                    <a:ext uri="{9D8B030D-6E8A-4147-A177-3AD203B41FA5}">
                      <a16:colId xmlns:a16="http://schemas.microsoft.com/office/drawing/2014/main" val="930420431"/>
                    </a:ext>
                  </a:extLst>
                </a:gridCol>
                <a:gridCol w="808037">
                  <a:extLst>
                    <a:ext uri="{9D8B030D-6E8A-4147-A177-3AD203B41FA5}">
                      <a16:colId xmlns:a16="http://schemas.microsoft.com/office/drawing/2014/main" val="2938088119"/>
                    </a:ext>
                  </a:extLst>
                </a:gridCol>
                <a:gridCol w="806450">
                  <a:extLst>
                    <a:ext uri="{9D8B030D-6E8A-4147-A177-3AD203B41FA5}">
                      <a16:colId xmlns:a16="http://schemas.microsoft.com/office/drawing/2014/main" val="2905558719"/>
                    </a:ext>
                  </a:extLst>
                </a:gridCol>
                <a:gridCol w="808038">
                  <a:extLst>
                    <a:ext uri="{9D8B030D-6E8A-4147-A177-3AD203B41FA5}">
                      <a16:colId xmlns:a16="http://schemas.microsoft.com/office/drawing/2014/main" val="2247209544"/>
                    </a:ext>
                  </a:extLst>
                </a:gridCol>
                <a:gridCol w="806450">
                  <a:extLst>
                    <a:ext uri="{9D8B030D-6E8A-4147-A177-3AD203B41FA5}">
                      <a16:colId xmlns:a16="http://schemas.microsoft.com/office/drawing/2014/main" val="1737758440"/>
                    </a:ext>
                  </a:extLst>
                </a:gridCol>
              </a:tblGrid>
              <a:tr h="522288">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电子层</a:t>
                      </a:r>
                      <a:r>
                        <a:rPr kumimoji="0" lang="en-US" altLang="zh-CN" sz="2400" b="1" i="1"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a:t>
                      </a:r>
                      <a:endParaRPr kumimoji="0" lang="en-US" altLang="zh-CN" sz="2400" b="1" i="1"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a:t>
                      </a:r>
                      <a:endParaRPr kumimoji="0" lang="en-US" altLang="zh-CN"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051748"/>
                  </a:ext>
                </a:extLst>
              </a:tr>
              <a:tr h="485775">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符号</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K</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L</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M</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N</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O</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P</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Q</a:t>
                      </a:r>
                      <a:endParaRPr kumimoji="0" lang="en-US" altLang="zh-CN"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5068070"/>
                  </a:ext>
                </a:extLst>
              </a:tr>
              <a:tr h="431800">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主要运动区域</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由近到远</a:t>
                      </a:r>
                      <a:endParaRPr kumimoji="0" lang="zh-CN" altLang="en-US"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extLst>
                  <a:ext uri="{0D108BD9-81ED-4DB2-BD59-A6C34878D82A}">
                    <a16:rowId xmlns:a16="http://schemas.microsoft.com/office/drawing/2014/main" val="385036328"/>
                  </a:ext>
                </a:extLst>
              </a:tr>
              <a:tr h="522288">
                <a:tc>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能量</a:t>
                      </a:r>
                      <a:endParaRPr kumimoji="0" lang="zh-CN" altLang="en-US" sz="2400" b="1" i="0" u="none" strike="noStrike" cap="none" normalizeH="0" baseline="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vert="horz" wrap="square"/>
                    <a:lstStyle>
                      <a:lvl1pPr>
                        <a:spcBef>
                          <a:spcPct val="20000"/>
                        </a:spcBef>
                        <a:buClr>
                          <a:schemeClr val="tx2"/>
                        </a:buClr>
                        <a:buSzPct val="70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a:spcBef>
                          <a:spcPct val="20000"/>
                        </a:spcBef>
                        <a:buClr>
                          <a:schemeClr val="accent2"/>
                        </a:buClr>
                        <a:buSzPct val="7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a:spcBef>
                          <a:spcPct val="20000"/>
                        </a:spcBef>
                        <a:buClr>
                          <a:schemeClr val="accent1"/>
                        </a:buClr>
                        <a:buSzPct val="70000"/>
                        <a:buFont typeface="Wingdings" panose="05000000000000000000" pitchFamily="2" charset="2"/>
                        <a:defRPr sz="2100">
                          <a:solidFill>
                            <a:schemeClr val="tx1"/>
                          </a:solidFill>
                          <a:latin typeface="Arial" panose="020b0604020202020204" pitchFamily="34" charset="0"/>
                          <a:ea typeface="宋体" panose="02010600030101010101" pitchFamily="2" charset="-122"/>
                        </a:defRPr>
                      </a:lvl3pPr>
                      <a:lvl4pPr>
                        <a:spcBef>
                          <a:spcPct val="20000"/>
                        </a:spcBef>
                        <a:buClr>
                          <a:schemeClr val="tx2"/>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a:spcBef>
                          <a:spcPct val="20000"/>
                        </a:spcBef>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buClr>
                          <a:schemeClr val="folHlink"/>
                        </a:buClr>
                        <a:buSzPct val="8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a:ln>
                            <a:noFill/>
                          </a:ln>
                          <a:solidFill>
                            <a:srgbClr val="000099"/>
                          </a:solidFill>
                          <a:effectLst/>
                          <a:latin typeface="Times New Roman" panose="02020603050405020304" pitchFamily="18" charset="0"/>
                          <a:ea typeface="宋体" panose="02010600030101010101" pitchFamily="2" charset="-122"/>
                          <a:cs typeface="Times New Roman" panose="02020603050405020304" pitchFamily="18" charset="0"/>
                        </a:rPr>
                        <a:t>由低到高</a:t>
                      </a:r>
                      <a:endParaRPr kumimoji="0" lang="zh-CN" altLang="en-US" sz="2400" b="1" i="0" u="none" strike="noStrike" cap="none" normalizeH="0" baseline="0">
                        <a:ln>
                          <a:noFill/>
                        </a:ln>
                        <a:solidFill>
                          <a:srgbClr val="000099"/>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tc hMerge="1">
                  <a:txBody>
                    <a:bodyPr vert="horz" wrap="square"/>
                    <a:lstStyle/>
                    <a:p>
                      <a:endParaRPr lang="zh-CN" altLang="en-US"/>
                    </a:p>
                  </a:txBody>
                  <a:tcPr/>
                </a:tc>
                <a:extLst>
                  <a:ext uri="{0D108BD9-81ED-4DB2-BD59-A6C34878D82A}">
                    <a16:rowId xmlns:a16="http://schemas.microsoft.com/office/drawing/2014/main" val="626883843"/>
                  </a:ext>
                </a:extLst>
              </a:tr>
            </a:tbl>
          </a:graphicData>
        </a:graphic>
      </p:graphicFrame>
      <p:sp>
        <p:nvSpPr>
          <p:cNvPr id="14" name="Rectangle 314">
            <a:extLst>
              <a:ext uri="{FF2B5EF4-FFF2-40B4-BE49-F238E27FC236}">
                <a16:creationId xmlns:a16="http://schemas.microsoft.com/office/drawing/2014/main" id="{70675B7D-9484-4E66-9290-86414CC47BC0}"/>
              </a:ext>
            </a:extLst>
          </p:cNvPr>
          <p:cNvSpPr>
            <a:spLocks noChangeArrowheads="1"/>
          </p:cNvSpPr>
          <p:nvPr/>
        </p:nvSpPr>
        <p:spPr bwMode="auto">
          <a:xfrm>
            <a:off x="3805237" y="3903663"/>
            <a:ext cx="503238"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Rectangle 315">
            <a:extLst>
              <a:ext uri="{FF2B5EF4-FFF2-40B4-BE49-F238E27FC236}">
                <a16:creationId xmlns:a16="http://schemas.microsoft.com/office/drawing/2014/main" id="{56606612-6817-4AE8-9A48-F485D8D203E8}"/>
              </a:ext>
            </a:extLst>
          </p:cNvPr>
          <p:cNvSpPr>
            <a:spLocks noChangeArrowheads="1"/>
          </p:cNvSpPr>
          <p:nvPr/>
        </p:nvSpPr>
        <p:spPr bwMode="auto">
          <a:xfrm>
            <a:off x="4740275" y="3953669"/>
            <a:ext cx="503237"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 name="Rectangle 316">
            <a:extLst>
              <a:ext uri="{FF2B5EF4-FFF2-40B4-BE49-F238E27FC236}">
                <a16:creationId xmlns:a16="http://schemas.microsoft.com/office/drawing/2014/main" id="{209E388D-57CD-4A05-9AFB-2AE8D086BB50}"/>
              </a:ext>
            </a:extLst>
          </p:cNvPr>
          <p:cNvSpPr>
            <a:spLocks noChangeArrowheads="1"/>
          </p:cNvSpPr>
          <p:nvPr/>
        </p:nvSpPr>
        <p:spPr bwMode="auto">
          <a:xfrm>
            <a:off x="5603875" y="3953669"/>
            <a:ext cx="503237"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Rectangle 317">
            <a:extLst>
              <a:ext uri="{FF2B5EF4-FFF2-40B4-BE49-F238E27FC236}">
                <a16:creationId xmlns:a16="http://schemas.microsoft.com/office/drawing/2014/main" id="{2BD6572C-B45E-4CA9-9A7F-B3FAA06BF0E5}"/>
              </a:ext>
            </a:extLst>
          </p:cNvPr>
          <p:cNvSpPr>
            <a:spLocks noChangeArrowheads="1"/>
          </p:cNvSpPr>
          <p:nvPr/>
        </p:nvSpPr>
        <p:spPr bwMode="auto">
          <a:xfrm>
            <a:off x="6396037" y="3953669"/>
            <a:ext cx="503238"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 name="Rectangle 318">
            <a:extLst>
              <a:ext uri="{FF2B5EF4-FFF2-40B4-BE49-F238E27FC236}">
                <a16:creationId xmlns:a16="http://schemas.microsoft.com/office/drawing/2014/main" id="{B9587306-BA18-4711-A1AB-B9BC6CE2D893}"/>
              </a:ext>
            </a:extLst>
          </p:cNvPr>
          <p:cNvSpPr>
            <a:spLocks noChangeArrowheads="1"/>
          </p:cNvSpPr>
          <p:nvPr/>
        </p:nvSpPr>
        <p:spPr bwMode="auto">
          <a:xfrm>
            <a:off x="7043737" y="3953669"/>
            <a:ext cx="503238"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Rectangle 319">
            <a:extLst>
              <a:ext uri="{FF2B5EF4-FFF2-40B4-BE49-F238E27FC236}">
                <a16:creationId xmlns:a16="http://schemas.microsoft.com/office/drawing/2014/main" id="{EB030230-0B43-4B66-8C36-F44C43DE7D38}"/>
              </a:ext>
            </a:extLst>
          </p:cNvPr>
          <p:cNvSpPr>
            <a:spLocks noChangeArrowheads="1"/>
          </p:cNvSpPr>
          <p:nvPr/>
        </p:nvSpPr>
        <p:spPr bwMode="auto">
          <a:xfrm>
            <a:off x="8051800" y="3953669"/>
            <a:ext cx="503237"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Rectangle 320">
            <a:extLst>
              <a:ext uri="{FF2B5EF4-FFF2-40B4-BE49-F238E27FC236}">
                <a16:creationId xmlns:a16="http://schemas.microsoft.com/office/drawing/2014/main" id="{D732FABA-C6B2-426E-BCBA-7FD9AF6FABB5}"/>
              </a:ext>
            </a:extLst>
          </p:cNvPr>
          <p:cNvSpPr>
            <a:spLocks noChangeArrowheads="1"/>
          </p:cNvSpPr>
          <p:nvPr/>
        </p:nvSpPr>
        <p:spPr bwMode="auto">
          <a:xfrm>
            <a:off x="8772525" y="3953669"/>
            <a:ext cx="503237"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Rectangle 321">
            <a:extLst>
              <a:ext uri="{FF2B5EF4-FFF2-40B4-BE49-F238E27FC236}">
                <a16:creationId xmlns:a16="http://schemas.microsoft.com/office/drawing/2014/main" id="{89484905-F5EA-4E4B-B682-7B1AB462BDDD}"/>
              </a:ext>
            </a:extLst>
          </p:cNvPr>
          <p:cNvSpPr>
            <a:spLocks noChangeArrowheads="1"/>
          </p:cNvSpPr>
          <p:nvPr/>
        </p:nvSpPr>
        <p:spPr bwMode="auto">
          <a:xfrm>
            <a:off x="5675312" y="4458494"/>
            <a:ext cx="1655763" cy="36036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 name="Rectangle 322">
            <a:extLst>
              <a:ext uri="{FF2B5EF4-FFF2-40B4-BE49-F238E27FC236}">
                <a16:creationId xmlns:a16="http://schemas.microsoft.com/office/drawing/2014/main" id="{9156ED97-D47E-4888-B144-2FE373000D28}"/>
              </a:ext>
            </a:extLst>
          </p:cNvPr>
          <p:cNvSpPr>
            <a:spLocks noChangeArrowheads="1"/>
          </p:cNvSpPr>
          <p:nvPr/>
        </p:nvSpPr>
        <p:spPr bwMode="auto">
          <a:xfrm>
            <a:off x="5819775" y="4896644"/>
            <a:ext cx="1655762" cy="360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55431868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5" presetClass="exit" presetSubtype="10" fill="hold" nodeType="clickEffect">
                                  <p:stCondLst>
                                    <p:cond delay="0"/>
                                  </p:stCondLst>
                                  <p:childTnLst>
                                    <p:animEffect transition="out" filter="checkerboard(across)">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par>
                                <p:cTn id="23" presetID="5" presetClass="exit" presetSubtype="10" fill="hold" nodeType="withEffect">
                                  <p:stCondLst>
                                    <p:cond delay="0"/>
                                  </p:stCondLst>
                                  <p:childTnLst>
                                    <p:animEffect transition="out" filter="checkerboard(across)">
                                      <p:cBhvr>
                                        <p:cTn id="24" dur="500"/>
                                        <p:tgtEl>
                                          <p:spTgt spid="15"/>
                                        </p:tgtEl>
                                      </p:cBhvr>
                                    </p:animEffect>
                                    <p:set>
                                      <p:cBhvr>
                                        <p:cTn id="25" dur="1" fill="hold">
                                          <p:stCondLst>
                                            <p:cond delay="499"/>
                                          </p:stCondLst>
                                        </p:cTn>
                                        <p:tgtEl>
                                          <p:spTgt spid="15"/>
                                        </p:tgtEl>
                                        <p:attrNameLst>
                                          <p:attrName>style.visibility</p:attrName>
                                        </p:attrNameLst>
                                      </p:cBhvr>
                                      <p:to>
                                        <p:strVal val="hidden"/>
                                      </p:to>
                                    </p:set>
                                  </p:childTnLst>
                                </p:cTn>
                              </p:par>
                              <p:par>
                                <p:cTn id="26" presetID="5" presetClass="exit" presetSubtype="10" fill="hold" nodeType="withEffect">
                                  <p:stCondLst>
                                    <p:cond delay="0"/>
                                  </p:stCondLst>
                                  <p:childTnLst>
                                    <p:animEffect transition="out" filter="checkerboard(across)">
                                      <p:cBhvr>
                                        <p:cTn id="27" dur="500"/>
                                        <p:tgtEl>
                                          <p:spTgt spid="16"/>
                                        </p:tgtEl>
                                      </p:cBhvr>
                                    </p:animEffect>
                                    <p:set>
                                      <p:cBhvr>
                                        <p:cTn id="28" dur="1" fill="hold">
                                          <p:stCondLst>
                                            <p:cond delay="499"/>
                                          </p:stCondLst>
                                        </p:cTn>
                                        <p:tgtEl>
                                          <p:spTgt spid="16"/>
                                        </p:tgtEl>
                                        <p:attrNameLst>
                                          <p:attrName>style.visibility</p:attrName>
                                        </p:attrNameLst>
                                      </p:cBhvr>
                                      <p:to>
                                        <p:strVal val="hidden"/>
                                      </p:to>
                                    </p:set>
                                  </p:childTnLst>
                                </p:cTn>
                              </p:par>
                              <p:par>
                                <p:cTn id="29" presetID="5" presetClass="exit" presetSubtype="10" fill="hold" nodeType="withEffect">
                                  <p:stCondLst>
                                    <p:cond delay="0"/>
                                  </p:stCondLst>
                                  <p:childTnLst>
                                    <p:animEffect transition="out" filter="checkerboard(across)">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par>
                                <p:cTn id="32" presetID="5" presetClass="exit" presetSubtype="10" fill="hold" nodeType="withEffect">
                                  <p:stCondLst>
                                    <p:cond delay="0"/>
                                  </p:stCondLst>
                                  <p:childTnLst>
                                    <p:animEffect transition="out" filter="checkerboard(across)">
                                      <p:cBhvr>
                                        <p:cTn id="33" dur="500"/>
                                        <p:tgtEl>
                                          <p:spTgt spid="18"/>
                                        </p:tgtEl>
                                      </p:cBhvr>
                                    </p:animEffect>
                                    <p:set>
                                      <p:cBhvr>
                                        <p:cTn id="34" dur="1" fill="hold">
                                          <p:stCondLst>
                                            <p:cond delay="499"/>
                                          </p:stCondLst>
                                        </p:cTn>
                                        <p:tgtEl>
                                          <p:spTgt spid="18"/>
                                        </p:tgtEl>
                                        <p:attrNameLst>
                                          <p:attrName>style.visibility</p:attrName>
                                        </p:attrNameLst>
                                      </p:cBhvr>
                                      <p:to>
                                        <p:strVal val="hidden"/>
                                      </p:to>
                                    </p:set>
                                  </p:childTnLst>
                                </p:cTn>
                              </p:par>
                              <p:par>
                                <p:cTn id="35" presetID="5" presetClass="exit" presetSubtype="10" fill="hold" nodeType="withEffect">
                                  <p:stCondLst>
                                    <p:cond delay="0"/>
                                  </p:stCondLst>
                                  <p:childTnLst>
                                    <p:animEffect transition="out" filter="checkerboard(across)">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par>
                                <p:cTn id="38" presetID="5" presetClass="exit" presetSubtype="10" fill="hold" nodeType="withEffect">
                                  <p:stCondLst>
                                    <p:cond delay="0"/>
                                  </p:stCondLst>
                                  <p:childTnLst>
                                    <p:animEffect transition="out" filter="checkerboard(across)">
                                      <p:cBhvr>
                                        <p:cTn id="39" dur="500"/>
                                        <p:tgtEl>
                                          <p:spTgt spid="20"/>
                                        </p:tgtEl>
                                      </p:cBhvr>
                                    </p:animEffect>
                                    <p:set>
                                      <p:cBhvr>
                                        <p:cTn id="40" dur="1" fill="hold">
                                          <p:stCondLst>
                                            <p:cond delay="499"/>
                                          </p:stCondLst>
                                        </p:cTn>
                                        <p:tgtEl>
                                          <p:spTgt spid="20"/>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afterGroup">
                            <p:stCondLst>
                              <p:cond delay="0"/>
                            </p:stCondLst>
                            <p:childTnLst>
                              <p:par>
                                <p:cTn id="43" presetID="5" presetClass="exit" presetSubtype="10" fill="hold" nodeType="clickEffect">
                                  <p:stCondLst>
                                    <p:cond delay="0"/>
                                  </p:stCondLst>
                                  <p:childTnLst>
                                    <p:animEffect transition="out" filter="checkerboard(across)">
                                      <p:cBhvr>
                                        <p:cTn id="44" dur="500"/>
                                        <p:tgtEl>
                                          <p:spTgt spid="21"/>
                                        </p:tgtEl>
                                      </p:cBhvr>
                                    </p:animEffect>
                                    <p:set>
                                      <p:cBhvr>
                                        <p:cTn id="45" dur="1" fill="hold">
                                          <p:stCondLst>
                                            <p:cond delay="499"/>
                                          </p:stCondLst>
                                        </p:cTn>
                                        <p:tgtEl>
                                          <p:spTgt spid="21"/>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afterGroup">
                            <p:stCondLst>
                              <p:cond delay="0"/>
                            </p:stCondLst>
                            <p:childTnLst>
                              <p:par>
                                <p:cTn id="48" presetID="5" presetClass="exit" presetSubtype="10" fill="hold" nodeType="clickEffect">
                                  <p:stCondLst>
                                    <p:cond delay="0"/>
                                  </p:stCondLst>
                                  <p:childTnLst>
                                    <p:animEffect transition="out" filter="checkerboard(across)">
                                      <p:cBhvr>
                                        <p:cTn id="49" dur="500"/>
                                        <p:tgtEl>
                                          <p:spTgt spid="22"/>
                                        </p:tgtEl>
                                      </p:cBhvr>
                                    </p:animEffect>
                                    <p:set>
                                      <p:cBhvr>
                                        <p:cTn id="50"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tags/tag1.xml><?xml version="1.0" encoding="utf-8"?>
<p:tagLst xmlns:p="http://schemas.openxmlformats.org/presentationml/2006/main">
  <p:tag name="KSO_WM_BEAUTIFY_FLAG" val="#wm#"/>
  <p:tag name="KSO_WM_TAG_VERSION" val="1.0"/>
  <p:tag name="KSO_WM_TEMPLATE_CATEGORY" val="custom"/>
  <p:tag name="KSO_WM_TEMPLATE_INDEX" val="20187308"/>
  <p:tag name="KSO_WM_TEMPLATE_SUBCATEGORY" val="0"/>
  <p:tag name="KSO_WM_TEMPLATE_THUMBS_INDEX" val="1"/>
</p:tagLst>
</file>

<file path=ppt/tags/tag2.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Arial"/>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Arial"/>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82</Paragraphs>
  <Slides>16</Slides>
  <Notes>0</Notes>
  <TotalTime>0</TotalTime>
  <HiddenSlides>0</HiddenSlides>
  <MMClips>0</MMClips>
  <ScaleCrop>0</ScaleCrop>
  <HeadingPairs>
    <vt:vector baseType="variant" size="6">
      <vt:variant>
        <vt:lpstr>Fonts used</vt:lpstr>
      </vt:variant>
      <vt:variant>
        <vt:i4>16</vt:i4>
      </vt:variant>
      <vt:variant>
        <vt:lpstr>Theme</vt:lpstr>
      </vt:variant>
      <vt:variant>
        <vt:i4>1</vt:i4>
      </vt:variant>
      <vt:variant>
        <vt:lpstr>Slide Titles</vt:lpstr>
      </vt:variant>
      <vt:variant>
        <vt:i4>16</vt:i4>
      </vt:variant>
    </vt:vector>
  </HeadingPairs>
  <TitlesOfParts>
    <vt:vector baseType="lpstr" size="33">
      <vt:lpstr>Arial</vt:lpstr>
      <vt:lpstr>微软雅黑</vt:lpstr>
      <vt:lpstr>Wingdings 3</vt:lpstr>
      <vt:lpstr>Trebuchet MS</vt:lpstr>
      <vt:lpstr>Calibri Light</vt:lpstr>
      <vt:lpstr>Calibri</vt:lpstr>
      <vt:lpstr>等线 Light</vt:lpstr>
      <vt:lpstr>等线</vt:lpstr>
      <vt:lpstr>华文隶书</vt:lpstr>
      <vt:lpstr>华文行楷</vt:lpstr>
      <vt:lpstr>Times New Roman</vt:lpstr>
      <vt:lpstr>楷体</vt:lpstr>
      <vt:lpstr>黑体</vt:lpstr>
      <vt:lpstr>宋体</vt:lpstr>
      <vt:lpstr>Wingdings</vt:lpstr>
      <vt:lpstr>Courier New</vt:lpstr>
      <vt:lpstr>1_自定义设计方案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2022-02-18T10:42:48.185</cp:lastPrinted>
  <dcterms:created xsi:type="dcterms:W3CDTF">2022-02-18T10:42:48Z</dcterms:created>
  <dcterms:modified xsi:type="dcterms:W3CDTF">2022-02-18T02:42:48Z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