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sldIdLst>
    <p:sldId id="260" r:id="rId2"/>
    <p:sldId id="262" r:id="rId3"/>
    <p:sldId id="269" r:id="rId4"/>
    <p:sldId id="280" r:id="rId5"/>
    <p:sldId id="318" r:id="rId6"/>
    <p:sldId id="396" r:id="rId7"/>
    <p:sldId id="398" r:id="rId8"/>
    <p:sldId id="399" r:id="rId9"/>
    <p:sldId id="319" r:id="rId10"/>
    <p:sldId id="400" r:id="rId11"/>
    <p:sldId id="401" r:id="rId12"/>
    <p:sldId id="405" r:id="rId13"/>
    <p:sldId id="402" r:id="rId14"/>
    <p:sldId id="404" r:id="rId15"/>
    <p:sldId id="406" r:id="rId16"/>
    <p:sldId id="403" r:id="rId17"/>
    <p:sldId id="412" r:id="rId18"/>
    <p:sldId id="322" r:id="rId19"/>
    <p:sldId id="323" r:id="rId20"/>
    <p:sldId id="414" r:id="rId21"/>
    <p:sldId id="420" r:id="rId22"/>
    <p:sldId id="421" r:id="rId23"/>
    <p:sldId id="419" r:id="rId24"/>
    <p:sldId id="413" r:id="rId25"/>
    <p:sldId id="415" r:id="rId26"/>
    <p:sldId id="281" r:id="rId27"/>
    <p:sldId id="368" r:id="rId28"/>
    <p:sldId id="370" r:id="rId29"/>
    <p:sldId id="372" r:id="rId30"/>
    <p:sldId id="374" r:id="rId31"/>
    <p:sldId id="376" r:id="rId32"/>
    <p:sldId id="377" r:id="rId33"/>
    <p:sldId id="378" r:id="rId34"/>
    <p:sldId id="379" r:id="rId35"/>
    <p:sldId id="380" r:id="rId36"/>
    <p:sldId id="381" r:id="rId37"/>
    <p:sldId id="382" r:id="rId38"/>
    <p:sldId id="384" r:id="rId39"/>
    <p:sldId id="385" r:id="rId40"/>
    <p:sldId id="386" r:id="rId41"/>
    <p:sldId id="388" r:id="rId42"/>
    <p:sldId id="392" r:id="rId43"/>
    <p:sldId id="393" r:id="rId44"/>
    <p:sldId id="422" r:id="rId45"/>
    <p:sldId id="278" r:id="rId46"/>
  </p:sldIdLst>
  <p:sldSz cx="12186920" cy="6858000"/>
  <p:notesSz cx="6858000" cy="9144000"/>
  <p:embeddedFontLst>
    <p:embeddedFont>
      <p:font typeface="华文中宋" panose="02010600040101010101" pitchFamily="2" charset="-122"/>
      <p:regular r:id="rId48"/>
    </p:embeddedFont>
    <p:embeddedFont>
      <p:font typeface="微软雅黑" panose="020B0503020204020204" pitchFamily="34" charset="-122"/>
      <p:regular r:id="rId49"/>
    </p:embeddedFont>
    <p:embeddedFont>
      <p:font typeface="方正小标宋_GBK" panose="03000509000000000000" pitchFamily="65" charset="-122"/>
      <p:regular r:id="rId50"/>
    </p:embeddedFont>
    <p:embeddedFont>
      <p:font typeface="华文新魏" panose="02010800040101010101" pitchFamily="2" charset="-122"/>
      <p:regular r:id="rId51"/>
    </p:embeddedFont>
    <p:embeddedFont>
      <p:font typeface="黑体" panose="02010609060101010101" charset="-122"/>
      <p:regular r:id="rId52"/>
    </p:embeddedFont>
    <p:embeddedFont>
      <p:font typeface="仿宋" panose="02010609060101010101" charset="-122"/>
      <p:regular r:id="rId53"/>
    </p:embeddedFont>
    <p:embeddedFont>
      <p:font typeface="华文仿宋" panose="02010600040101010101"/>
      <p:regular r:id="rId54"/>
    </p:embeddedFont>
    <p:embeddedFont>
      <p:font typeface="EU-HX" panose="03000509000000000000" pitchFamily="65" charset="-122"/>
      <p:regular r:id="rId55"/>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0" autoAdjust="0"/>
    <p:restoredTop sz="94660"/>
  </p:normalViewPr>
  <p:slideViewPr>
    <p:cSldViewPr>
      <p:cViewPr varScale="1">
        <p:scale>
          <a:sx n="65" d="100"/>
          <a:sy n="65" d="100"/>
        </p:scale>
        <p:origin x="-120" y="-984"/>
      </p:cViewPr>
      <p:guideLst>
        <p:guide orient="horz" pos="2160"/>
        <p:guide pos="3839"/>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tags" Target="tags/tag1.xml" /><Relationship Id="rId48" Type="http://schemas.openxmlformats.org/officeDocument/2006/relationships/font" Target="fonts/font1.fntdata" /><Relationship Id="rId49" Type="http://schemas.openxmlformats.org/officeDocument/2006/relationships/font" Target="fonts/font2.fntdata" /><Relationship Id="rId5" Type="http://schemas.openxmlformats.org/officeDocument/2006/relationships/slide" Target="slides/slide4.xml" /><Relationship Id="rId50" Type="http://schemas.openxmlformats.org/officeDocument/2006/relationships/font" Target="fonts/font3.fntdata" /><Relationship Id="rId51" Type="http://schemas.openxmlformats.org/officeDocument/2006/relationships/font" Target="fonts/font4.fntdata" /><Relationship Id="rId52" Type="http://schemas.openxmlformats.org/officeDocument/2006/relationships/font" Target="fonts/font5.fntdata" /><Relationship Id="rId53" Type="http://schemas.openxmlformats.org/officeDocument/2006/relationships/font" Target="fonts/font6.fntdata" /><Relationship Id="rId54" Type="http://schemas.openxmlformats.org/officeDocument/2006/relationships/font" Target="fonts/font7.fntdata" /><Relationship Id="rId55" Type="http://schemas.openxmlformats.org/officeDocument/2006/relationships/font" Target="fonts/font8.fntdata" /><Relationship Id="rId56" Type="http://schemas.openxmlformats.org/officeDocument/2006/relationships/presProps" Target="presProps.xml" /><Relationship Id="rId57" Type="http://schemas.openxmlformats.org/officeDocument/2006/relationships/viewProps" Target="viewProps.xml" /><Relationship Id="rId58" Type="http://schemas.openxmlformats.org/officeDocument/2006/relationships/theme" Target="theme/theme1.xml" /><Relationship Id="rId59"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 Target="../slides/slide1.xml" TargetMode="Internal"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 Target="../slides/slide1.xml" TargetMode="Internal"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封面">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索引片">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两栏内容">
    <p:spTree>
      <p:nvGrpSpPr>
        <p:cNvPr id="1" name=""/>
        <p:cNvGrpSpPr/>
        <p:nvPr/>
      </p:nvGrpSpPr>
      <p:grpSpPr>
        <a:xfrm>
          <a:off x="0" y="0"/>
          <a:ext cx="0" cy="0"/>
        </a:xfrm>
      </p:grpSpPr>
      <p:sp>
        <p:nvSpPr>
          <p:cNvPr id="9" name="动作按钮: 结束 8">
            <a:hlinkClick action="ppaction://hlinkshowjump?jump=lastslide" highlightClick="1"/>
          </p:cNvPr>
          <p:cNvSpPr/>
          <p:nvPr userDrawn="1"/>
        </p:nvSpPr>
        <p:spPr>
          <a:xfrm>
            <a:off x="11782275" y="6480450"/>
            <a:ext cx="216000" cy="216000"/>
          </a:xfrm>
          <a:prstGeom prst="actionButtonEnd">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开始 9">
            <a:hlinkClick action="ppaction://hlinkshowjump?jump=firstslide" highlightClick="1"/>
          </p:cNvPr>
          <p:cNvSpPr/>
          <p:nvPr userDrawn="1"/>
        </p:nvSpPr>
        <p:spPr>
          <a:xfrm>
            <a:off x="9568035" y="6480450"/>
            <a:ext cx="216000" cy="216000"/>
          </a:xfrm>
          <a:prstGeom prst="actionButtonBeginning">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后退或前一项 10">
            <a:hlinkClick action="ppaction://hlinkshowjump?jump=previousslide" highlightClick="1"/>
          </p:cNvPr>
          <p:cNvSpPr/>
          <p:nvPr userDrawn="1"/>
        </p:nvSpPr>
        <p:spPr>
          <a:xfrm>
            <a:off x="9941569" y="6480450"/>
            <a:ext cx="216000" cy="216000"/>
          </a:xfrm>
          <a:prstGeom prst="actionButtonBackPrevious">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动作按钮: 前进或下一项 11">
            <a:hlinkClick action="ppaction://hlinkshowjump?jump=nextslide" highlightClick="1"/>
          </p:cNvPr>
          <p:cNvSpPr/>
          <p:nvPr userDrawn="1"/>
        </p:nvSpPr>
        <p:spPr>
          <a:xfrm>
            <a:off x="11408741" y="6480450"/>
            <a:ext cx="216000" cy="216000"/>
          </a:xfrm>
          <a:prstGeom prst="actionButtonForwardNext">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a:hlinkClick r:id="rId1" action="ppaction://hlinksldjump"/>
          </p:cNvPr>
          <p:cNvSpPr/>
          <p:nvPr userDrawn="1"/>
        </p:nvSpPr>
        <p:spPr>
          <a:xfrm>
            <a:off x="10309998" y="6472662"/>
            <a:ext cx="950506" cy="252016"/>
          </a:xfrm>
          <a:prstGeom prst="roundRect">
            <a:avLst>
              <a:gd name="adj" fmla="val 22714"/>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n-cs"/>
              </a:rPr>
              <a:t>内容索引</a:t>
            </a:r>
            <a:endParaRPr kumimoji="0" lang="zh-CN" altLang="en-US" sz="14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
        <p:nvSpPr>
          <p:cNvPr id="3" name="内容占位符 2"/>
          <p:cNvSpPr>
            <a:spLocks noGrp="1"/>
          </p:cNvSpPr>
          <p:nvPr>
            <p:ph idx="1"/>
          </p:nvPr>
        </p:nvSpPr>
        <p:spPr>
          <a:xfrm>
            <a:off x="609362" y="692696"/>
            <a:ext cx="10968514" cy="695575"/>
          </a:xfrm>
        </p:spPr>
        <p:txBody>
          <a:bodyPr>
            <a:spAutoFit/>
          </a:bodyPr>
          <a:lstStyle>
            <a:lvl1pPr marL="0" indent="719455" algn="just" hangingPunct="0">
              <a:lnSpc>
                <a:spcPct val="140000"/>
              </a:lnSpc>
              <a:spcBef>
                <a:spcPct val="0"/>
              </a:spcBef>
              <a:buFontTx/>
              <a:buNone/>
              <a:tabLst>
                <a:tab pos="5384800"/>
                <a:tab pos="9334500"/>
              </a:tabLst>
              <a:defRPr sz="2800" b="1"/>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smtClean="0"/>
              <a:t>单击此处编辑母版文本样式</a:t>
            </a:r>
            <a:endParaRPr lang="zh-CN" altLang="en-US"/>
          </a:p>
        </p:txBody>
      </p:sp>
      <p:sp>
        <p:nvSpPr>
          <p:cNvPr id="8" name="动作按钮: 结束 7">
            <a:hlinkClick action="ppaction://hlinkshowjump?jump=lastslide" highlightClick="1"/>
          </p:cNvPr>
          <p:cNvSpPr/>
          <p:nvPr userDrawn="1"/>
        </p:nvSpPr>
        <p:spPr>
          <a:xfrm>
            <a:off x="11782275" y="6480450"/>
            <a:ext cx="216000" cy="216000"/>
          </a:xfrm>
          <a:prstGeom prst="actionButtonEnd">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开始 8">
            <a:hlinkClick action="ppaction://hlinkshowjump?jump=firstslide" highlightClick="1"/>
          </p:cNvPr>
          <p:cNvSpPr/>
          <p:nvPr userDrawn="1"/>
        </p:nvSpPr>
        <p:spPr>
          <a:xfrm>
            <a:off x="9568035" y="6480450"/>
            <a:ext cx="216000" cy="216000"/>
          </a:xfrm>
          <a:prstGeom prst="actionButtonBeginning">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后退或前一项 9">
            <a:hlinkClick action="ppaction://hlinkshowjump?jump=previousslide" highlightClick="1"/>
          </p:cNvPr>
          <p:cNvSpPr/>
          <p:nvPr userDrawn="1"/>
        </p:nvSpPr>
        <p:spPr>
          <a:xfrm>
            <a:off x="9941569" y="6480450"/>
            <a:ext cx="216000" cy="216000"/>
          </a:xfrm>
          <a:prstGeom prst="actionButtonBackPrevious">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前进或下一项 10">
            <a:hlinkClick action="ppaction://hlinkshowjump?jump=nextslide" highlightClick="1"/>
          </p:cNvPr>
          <p:cNvSpPr/>
          <p:nvPr userDrawn="1"/>
        </p:nvSpPr>
        <p:spPr>
          <a:xfrm>
            <a:off x="11408741" y="6480450"/>
            <a:ext cx="216000" cy="216000"/>
          </a:xfrm>
          <a:prstGeom prst="actionButtonForwardNext">
            <a:avLst/>
          </a:prstGeom>
          <a:solidFill>
            <a:schemeClr val="bg1">
              <a:lumMod val="8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1" action="ppaction://hlinksldjump"/>
          </p:cNvPr>
          <p:cNvSpPr/>
          <p:nvPr userDrawn="1"/>
        </p:nvSpPr>
        <p:spPr>
          <a:xfrm>
            <a:off x="10309998" y="6472662"/>
            <a:ext cx="950506" cy="252016"/>
          </a:xfrm>
          <a:prstGeom prst="roundRect">
            <a:avLst>
              <a:gd name="adj" fmla="val 22714"/>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n-cs"/>
              </a:rPr>
              <a:t>内容索引</a:t>
            </a:r>
            <a:endParaRPr kumimoji="0" lang="zh-CN" altLang="en-US" sz="14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grpSp>
        <p:nvGrpSpPr>
          <p:cNvPr id="6" name="组合 5"/>
          <p:cNvGrpSpPr/>
          <p:nvPr userDrawn="1"/>
        </p:nvGrpSpPr>
        <p:grpSpPr>
          <a:xfrm>
            <a:off x="-182231" y="-233351"/>
            <a:ext cx="813110" cy="664459"/>
            <a:chOff x="-182231" y="-233351"/>
            <a:chExt cx="813110" cy="664459"/>
          </a:xfrm>
        </p:grpSpPr>
        <p:sp>
          <p:nvSpPr>
            <p:cNvPr id="15" name="圆角矩形 116"/>
            <p:cNvSpPr/>
            <p:nvPr userDrawn="1"/>
          </p:nvSpPr>
          <p:spPr>
            <a:xfrm rot="2700000">
              <a:off x="202277" y="-233351"/>
              <a:ext cx="428602" cy="428602"/>
            </a:xfrm>
            <a:custGeom>
              <a:rect l="l" t="t" r="r" b="b"/>
              <a:pathLst>
                <a:path w="428602" h="428602">
                  <a:moveTo>
                    <a:pt x="0" y="428602"/>
                  </a:moveTo>
                  <a:lnTo>
                    <a:pt x="428602" y="0"/>
                  </a:lnTo>
                  <a:lnTo>
                    <a:pt x="428602" y="308586"/>
                  </a:lnTo>
                  <a:cubicBezTo>
                    <a:pt x="428602" y="374869"/>
                    <a:pt x="374869" y="428602"/>
                    <a:pt x="308586" y="428602"/>
                  </a:cubicBezTo>
                  <a:close/>
                </a:path>
              </a:pathLst>
            </a:custGeom>
            <a:solidFill>
              <a:srgbClr val="FF66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17"/>
            <p:cNvSpPr/>
            <p:nvPr userDrawn="1"/>
          </p:nvSpPr>
          <p:spPr>
            <a:xfrm rot="2700000">
              <a:off x="-182231" y="98395"/>
              <a:ext cx="332713" cy="332713"/>
            </a:xfrm>
            <a:custGeom>
              <a:rect l="l" t="t" r="r" b="b"/>
              <a:pathLst>
                <a:path w="332713" h="332713">
                  <a:moveTo>
                    <a:pt x="0" y="0"/>
                  </a:moveTo>
                  <a:lnTo>
                    <a:pt x="212697" y="0"/>
                  </a:lnTo>
                  <a:cubicBezTo>
                    <a:pt x="278980" y="0"/>
                    <a:pt x="332713" y="53733"/>
                    <a:pt x="332713" y="120016"/>
                  </a:cubicBezTo>
                  <a:lnTo>
                    <a:pt x="332713" y="332713"/>
                  </a:lnTo>
                  <a:close/>
                </a:path>
              </a:pathLst>
            </a:custGeom>
            <a:solidFill>
              <a:srgbClr val="0070C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垂直排列标题与文本">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B617105-E75D-402F-BD87-6161E6C684B3}"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68CA4-683F-4ABF-A74A-BB47BF83F810}"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image" Target="file:///D:\qq&#25991;&#20214;\712321467\Image\C2C\Image2\%7b75232B38-A165-1FB7-499C-2E1C792CACB5%7d.png" TargetMode="External" /><Relationship Id="rId9"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noFill/>
        <a:effectLst/>
      </p:bgPr>
    </p:bg>
    <p:spTree>
      <p:nvGrpSpPr>
        <p:cNvPr id="1" name=""/>
        <p:cNvGrpSpPr/>
        <p:nvPr/>
      </p:nvGrpSpPr>
      <p:grpSpPr>
        <a:xfrm>
          <a:off x="0" y="0"/>
          <a:ext cx="0" cy="0"/>
        </a:xfrm>
      </p:grpSpPr>
      <p:sp>
        <p:nvSpPr>
          <p:cNvPr id="2" name="标题占位符 1"/>
          <p:cNvSpPr>
            <a:spLocks noGrp="1"/>
          </p:cNvSpPr>
          <p:nvPr>
            <p:ph type="title"/>
          </p:nvPr>
        </p:nvSpPr>
        <p:spPr>
          <a:xfrm>
            <a:off x="609362" y="274638"/>
            <a:ext cx="10968514"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362" y="1600201"/>
            <a:ext cx="10968514"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362" y="6356351"/>
            <a:ext cx="28436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17105-E75D-402F-BD87-6161E6C684B3}" type="datetimeFigureOut">
              <a:rPr lang="zh-CN" altLang="en-US" smtClean="0"/>
              <a:t/>
            </a:fld>
            <a:endParaRPr lang="zh-CN" altLang="en-US"/>
          </a:p>
        </p:txBody>
      </p:sp>
      <p:sp>
        <p:nvSpPr>
          <p:cNvPr id="5" name="页脚占位符 4"/>
          <p:cNvSpPr>
            <a:spLocks noGrp="1"/>
          </p:cNvSpPr>
          <p:nvPr>
            <p:ph type="ftr" sz="quarter" idx="3"/>
          </p:nvPr>
        </p:nvSpPr>
        <p:spPr>
          <a:xfrm>
            <a:off x="4163973" y="6356351"/>
            <a:ext cx="38592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4187" y="6356351"/>
            <a:ext cx="28436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8CA4-683F-4ABF-A74A-BB47BF83F810}" type="slidenum">
              <a:rPr lang="zh-CN" altLang="en-US" smtClean="0"/>
              <a:t/>
            </a:fld>
            <a:endParaRPr lang="zh-CN" altLang="en-US"/>
          </a:p>
        </p:txBody>
      </p:sp>
      <p:pic>
        <p:nvPicPr>
          <p:cNvPr id="7" name="图片 1073743875" descr="学科网 zxxk.com"/>
          <p:cNvPicPr>
            <a:picLocks noChangeAspect="1"/>
          </p:cNvPicPr>
          <p:nvPr/>
        </p:nvPicPr>
        <p:blipFill>
          <a:blip r:embed="rId9" r:link="rId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png" /><Relationship Id="rId3" Type="http://schemas.openxmlformats.org/officeDocument/2006/relationships/image" Target="../media/image1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 Id="rId3" Type="http://schemas.openxmlformats.org/officeDocument/2006/relationships/image" Target="../media/image1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14" Type="http://schemas.openxmlformats.org/officeDocument/2006/relationships/image" Target="../media/image17.png" /><Relationship Id="rId15" Type="http://schemas.openxmlformats.org/officeDocument/2006/relationships/image" Target="../media/image18.png" /><Relationship Id="rId16" Type="http://schemas.openxmlformats.org/officeDocument/2006/relationships/image" Target="../media/image19.png" /><Relationship Id="rId17" Type="http://schemas.openxmlformats.org/officeDocument/2006/relationships/image" Target="../media/image20.png"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14" Type="http://schemas.openxmlformats.org/officeDocument/2006/relationships/image" Target="../media/image21.png"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14" Type="http://schemas.openxmlformats.org/officeDocument/2006/relationships/image" Target="../media/image22.png"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14" Type="http://schemas.openxmlformats.org/officeDocument/2006/relationships/image" Target="../media/image23.png" /><Relationship Id="rId15" Type="http://schemas.openxmlformats.org/officeDocument/2006/relationships/image" Target="../media/image24.png" /><Relationship Id="rId16" Type="http://schemas.openxmlformats.org/officeDocument/2006/relationships/image" Target="../media/image25.png"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 Target="slide38.xml" TargetMode="Internal" /><Relationship Id="rId11" Type="http://schemas.openxmlformats.org/officeDocument/2006/relationships/slide" Target="slide40.xml" TargetMode="Internal" /><Relationship Id="rId12" Type="http://schemas.openxmlformats.org/officeDocument/2006/relationships/slide" Target="slide41.xml" TargetMode="Internal" /><Relationship Id="rId13" Type="http://schemas.openxmlformats.org/officeDocument/2006/relationships/slide" Target="slide42.xml" TargetMode="Internal" /><Relationship Id="rId2" Type="http://schemas.openxmlformats.org/officeDocument/2006/relationships/slide" Target="slide27.xml" TargetMode="Internal" /><Relationship Id="rId3" Type="http://schemas.openxmlformats.org/officeDocument/2006/relationships/slide" Target="slide28.xml" TargetMode="Internal" /><Relationship Id="rId4" Type="http://schemas.openxmlformats.org/officeDocument/2006/relationships/slide" Target="slide29.xml" TargetMode="Internal" /><Relationship Id="rId5" Type="http://schemas.openxmlformats.org/officeDocument/2006/relationships/slide" Target="slide30.xml" TargetMode="Internal" /><Relationship Id="rId6" Type="http://schemas.openxmlformats.org/officeDocument/2006/relationships/slide" Target="slide31.xml" TargetMode="Internal" /><Relationship Id="rId7" Type="http://schemas.openxmlformats.org/officeDocument/2006/relationships/slide" Target="slide33.xml" TargetMode="Internal" /><Relationship Id="rId8" Type="http://schemas.openxmlformats.org/officeDocument/2006/relationships/slide" Target="slide35.xml" TargetMode="Internal" /><Relationship Id="rId9" Type="http://schemas.openxmlformats.org/officeDocument/2006/relationships/slide" Target="slide37.xml" TargetMode="Interna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5" name="文本框 22"/>
          <p:cNvSpPr txBox="1">
            <a:spLocks noChangeArrowheads="1"/>
          </p:cNvSpPr>
          <p:nvPr/>
        </p:nvSpPr>
        <p:spPr bwMode="auto">
          <a:xfrm>
            <a:off x="44947" y="933103"/>
            <a:ext cx="1173730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r>
              <a:rPr lang="zh-CN" altLang="en-US" sz="4400" b="1" smtClean="0">
                <a:latin typeface="方正小标宋_GBK" panose="03000509000000000000" pitchFamily="65" charset="-122"/>
                <a:ea typeface="方正小标宋_GBK" panose="03000509000000000000" pitchFamily="65" charset="-122"/>
              </a:rPr>
              <a:t>专题</a:t>
            </a:r>
            <a:r>
              <a:rPr lang="en-US" altLang="zh-CN" sz="4400" b="1" smtClean="0">
                <a:latin typeface="方正小标宋_GBK" panose="03000509000000000000" pitchFamily="65" charset="-122"/>
                <a:ea typeface="方正小标宋_GBK" panose="03000509000000000000" pitchFamily="65" charset="-122"/>
              </a:rPr>
              <a:t>2</a:t>
            </a:r>
            <a:endParaRPr lang="zh-CN" altLang="en-US" sz="4400" b="1" smtClean="0">
              <a:latin typeface="方正小标宋_GBK" panose="03000509000000000000" pitchFamily="65" charset="-122"/>
              <a:ea typeface="方正小标宋_GBK" panose="03000509000000000000" pitchFamily="65" charset="-122"/>
            </a:endParaRPr>
          </a:p>
          <a:p>
            <a:r>
              <a:rPr lang="zh-CN" altLang="en-US" sz="4400" b="1">
                <a:latin typeface="方正小标宋_GBK" panose="03000509000000000000" pitchFamily="65" charset="-122"/>
                <a:ea typeface="方正小标宋_GBK" panose="03000509000000000000" pitchFamily="65" charset="-122"/>
              </a:rPr>
              <a:t>原子结构与元素性质</a:t>
            </a:r>
            <a:endParaRPr lang="zh-CN" altLang="en-US" sz="4400" b="1">
              <a:latin typeface="方正小标宋_GBK" panose="03000509000000000000" pitchFamily="65" charset="-122"/>
              <a:ea typeface="方正小标宋_GBK" panose="03000509000000000000" pitchFamily="65" charset="-122"/>
            </a:endParaRPr>
          </a:p>
        </p:txBody>
      </p:sp>
      <p:sp>
        <p:nvSpPr>
          <p:cNvPr id="7" name="文本框 22"/>
          <p:cNvSpPr txBox="1">
            <a:spLocks noChangeArrowheads="1"/>
          </p:cNvSpPr>
          <p:nvPr/>
        </p:nvSpPr>
        <p:spPr bwMode="auto">
          <a:xfrm>
            <a:off x="44947" y="3717032"/>
            <a:ext cx="11737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r>
              <a:rPr lang="zh-CN" altLang="en-US" sz="3600" b="1">
                <a:latin typeface="方正小标宋_GBK" panose="03000509000000000000" pitchFamily="65" charset="-122"/>
                <a:ea typeface="方正小标宋_GBK" panose="03000509000000000000" pitchFamily="65" charset="-122"/>
              </a:rPr>
              <a:t>第一单元　原子核外电子的运动</a:t>
            </a:r>
            <a:endParaRPr lang="zh-CN" altLang="en-US" sz="3600" b="1">
              <a:latin typeface="方正小标宋_GBK" panose="03000509000000000000" pitchFamily="65" charset="-122"/>
              <a:ea typeface="方正小标宋_GBK" panose="03000509000000000000" pitchFamily="65" charset="-122"/>
            </a:endParaRPr>
          </a:p>
        </p:txBody>
      </p:sp>
      <p:sp>
        <p:nvSpPr>
          <p:cNvPr id="8" name="文本框 22"/>
          <p:cNvSpPr txBox="1">
            <a:spLocks noChangeArrowheads="1"/>
          </p:cNvSpPr>
          <p:nvPr/>
        </p:nvSpPr>
        <p:spPr bwMode="auto">
          <a:xfrm>
            <a:off x="44947" y="4725144"/>
            <a:ext cx="11851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r>
              <a:rPr lang="zh-CN" altLang="en-US" sz="2800" b="1">
                <a:latin typeface="+mn-lt"/>
                <a:ea typeface="华文新魏" panose="02010800040101010101" pitchFamily="2" charset="-122"/>
              </a:rPr>
              <a:t>课时</a:t>
            </a:r>
            <a:r>
              <a:rPr lang="en-US" altLang="zh-CN" sz="2800" b="1">
                <a:latin typeface="+mn-lt"/>
                <a:ea typeface="华文新魏" panose="02010800040101010101" pitchFamily="2" charset="-122"/>
              </a:rPr>
              <a:t>1</a:t>
            </a:r>
            <a:r>
              <a:rPr lang="zh-CN" altLang="en-US" sz="2800" b="1">
                <a:latin typeface="+mn-lt"/>
                <a:ea typeface="华文新魏" panose="02010800040101010101" pitchFamily="2" charset="-122"/>
              </a:rPr>
              <a:t>　人类对原子结构的认识　原子核外电子的运动特征</a:t>
            </a:r>
            <a:endParaRPr lang="zh-CN" altLang="en-US" sz="2800" b="1">
              <a:latin typeface="+mn-lt"/>
              <a:ea typeface="华文新魏" panose="02010800040101010101" pitchFamily="2" charset="-122"/>
            </a:endParaRPr>
          </a:p>
        </p:txBody>
      </p:sp>
      <p:pic>
        <p:nvPicPr>
          <p:cNvPr id="1026" name="Picture 2" descr="G:\A原稿\2022 开文原稿\箭头.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2113" y="1134269"/>
            <a:ext cx="896339" cy="31470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9323" y="2301255"/>
            <a:ext cx="5676156" cy="45719"/>
          </a:xfrm>
          <a:prstGeom prst="rect">
            <a:avLst/>
          </a:prstGeom>
          <a:gradFill>
            <a:gsLst>
              <a:gs pos="0">
                <a:srgbClr val="FF6600"/>
              </a:gs>
              <a:gs pos="100000">
                <a:schemeClr val="bg1">
                  <a:alpha val="0"/>
                </a:schemeClr>
              </a:gs>
            </a:gsLst>
            <a:lin ang="0" scaled="1"/>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4851585"/>
          </a:xfrm>
        </p:spPr>
        <p:txBody>
          <a:bodyPr/>
          <a:lstStyle/>
          <a:p>
            <a:pPr indent="713740">
              <a:tabLst>
                <a:tab pos="5600700"/>
                <a:tab pos="9601200"/>
              </a:tabLst>
            </a:pPr>
            <a:r>
              <a:rPr lang="en-US" altLang="zh-CN" kern="100">
                <a:cs typeface="Courier New" panose="02070309020205020404"/>
              </a:rPr>
              <a:t>2</a:t>
            </a:r>
            <a:r>
              <a:rPr lang="zh-CN" altLang="zh-CN" kern="100">
                <a:cs typeface="Times New Roman" panose="02020603050405020304"/>
              </a:rPr>
              <a:t>．</a:t>
            </a:r>
            <a:r>
              <a:rPr lang="en-US" altLang="zh-CN" kern="100">
                <a:cs typeface="Courier New" panose="02070309020205020404"/>
              </a:rPr>
              <a:t>20</a:t>
            </a:r>
            <a:r>
              <a:rPr lang="zh-CN" altLang="zh-CN" kern="100">
                <a:cs typeface="Times New Roman" panose="02020603050405020304"/>
              </a:rPr>
              <a:t>世纪初，科学家如何认识原子结构？科学家如何基于实验证据建构和优化原子模型？</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en-US" altLang="zh-CN" kern="100">
                <a:ea typeface="仿宋" panose="02010609060101010101" charset="-122"/>
                <a:cs typeface="Courier New" panose="02070309020205020404"/>
              </a:rPr>
              <a:t>20</a:t>
            </a:r>
            <a:r>
              <a:rPr lang="zh-CN" altLang="zh-CN" kern="100">
                <a:ea typeface="仿宋" panose="02010609060101010101" charset="-122"/>
                <a:cs typeface="Times New Roman" panose="02020603050405020304"/>
              </a:rPr>
              <a:t>世纪初，科学家建立了实验和模型结合的方法来认识原子结构。科学家根据实验事实，经过分析和推理，提出原子结构模型；再根据新的实验事实对提出的原子结构模型进行修正，进而提出新的原子结构模型。依据一系列的实验事实，科学家对模型不断进行优化，直至形成更符合原型特点的模型。</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404664"/>
            <a:ext cx="10968514" cy="1835374"/>
          </a:xfrm>
        </p:spPr>
        <p:txBody>
          <a:bodyPr/>
          <a:lstStyle/>
          <a:p>
            <a:pPr indent="713740">
              <a:tabLst>
                <a:tab pos="5600700"/>
                <a:tab pos="9601200"/>
              </a:tabLst>
            </a:pPr>
            <a:r>
              <a:rPr lang="en-US" altLang="zh-CN" kern="100">
                <a:cs typeface="Courier New" panose="02070309020205020404"/>
              </a:rPr>
              <a:t>3</a:t>
            </a:r>
            <a:r>
              <a:rPr lang="zh-CN" altLang="zh-CN" kern="100">
                <a:cs typeface="Times New Roman" panose="02020603050405020304"/>
              </a:rPr>
              <a:t>．卢瑟福是如何否定汤姆生的原子结构模型的？他提出的原子结构的有核模型主要内容是什么？</a:t>
            </a:r>
            <a:endParaRPr lang="zh-CN" altLang="zh-CN" sz="1050" kern="100">
              <a:latin typeface="宋体" panose="02010600030101010101" pitchFamily="2" charset="-122"/>
              <a:cs typeface="Courier New" panose="02070309020205020404"/>
            </a:endParaRPr>
          </a:p>
          <a:p>
            <a:endParaRPr lang="zh-CN" altLang="en-US"/>
          </a:p>
        </p:txBody>
      </p:sp>
      <p:pic>
        <p:nvPicPr>
          <p:cNvPr id="2050" name="Picture 2" descr="HDDXZBX2HX-6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3059" y="1772816"/>
            <a:ext cx="30861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DDXZBX2HX-6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1491" y="1772816"/>
            <a:ext cx="25336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DDXZBX2HX-6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97875" y="1772816"/>
            <a:ext cx="29527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65427" y="4869160"/>
            <a:ext cx="4171335" cy="523220"/>
          </a:xfrm>
          <a:prstGeom prst="rect">
            <a:avLst/>
          </a:prstGeom>
        </p:spPr>
        <p:txBody>
          <a:bodyPr wrap="none">
            <a:spAutoFit/>
          </a:bodyPr>
          <a:lstStyle/>
          <a:p>
            <a:r>
              <a:rPr lang="zh-CN" altLang="zh-CN" sz="2800" b="1">
                <a:ea typeface="黑体" panose="02010609060101010101" charset="-122"/>
                <a:cs typeface="Times New Roman" panose="02020603050405020304"/>
              </a:rPr>
              <a:t>卢瑟福</a:t>
            </a:r>
            <a:r>
              <a:rPr lang="zh-CN" altLang="zh-CN" sz="2800" b="1" smtClean="0">
                <a:ea typeface="黑体" panose="02010609060101010101" charset="-122"/>
                <a:cs typeface="Times New Roman" panose="02020603050405020304"/>
              </a:rPr>
              <a:t>的</a:t>
            </a:r>
            <a:r>
              <a:rPr lang="en-US" altLang="zh-CN" sz="2800" b="1" smtClean="0">
                <a:ea typeface="黑体" panose="02010609060101010101" charset="-122"/>
                <a:cs typeface="Times New Roman" panose="02020603050405020304"/>
              </a:rPr>
              <a:t> </a:t>
            </a:r>
            <a:r>
              <a:rPr lang="zh-CN" altLang="zh-CN" sz="2800" b="1" smtClean="0">
                <a:ea typeface="黑体" panose="02010609060101010101" charset="-122"/>
                <a:cs typeface="Times New Roman" panose="02020603050405020304"/>
              </a:rPr>
              <a:t>α</a:t>
            </a:r>
            <a:r>
              <a:rPr lang="en-US" altLang="zh-CN" sz="2800" b="1" smtClean="0">
                <a:ea typeface="黑体" panose="02010609060101010101" charset="-122"/>
                <a:cs typeface="Times New Roman" panose="02020603050405020304"/>
              </a:rPr>
              <a:t> </a:t>
            </a:r>
            <a:r>
              <a:rPr lang="zh-CN" altLang="zh-CN" sz="2800" b="1" smtClean="0">
                <a:ea typeface="黑体" panose="02010609060101010101" charset="-122"/>
                <a:cs typeface="Times New Roman" panose="02020603050405020304"/>
              </a:rPr>
              <a:t>粒子</a:t>
            </a:r>
            <a:r>
              <a:rPr lang="zh-CN" altLang="zh-CN" sz="2800" b="1">
                <a:ea typeface="黑体" panose="02010609060101010101" charset="-122"/>
                <a:cs typeface="Times New Roman" panose="02020603050405020304"/>
              </a:rPr>
              <a:t>散射实验</a:t>
            </a:r>
            <a:endParaRPr lang="zh-CN" altLang="en-US" sz="2800"/>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4315027"/>
          </a:xfrm>
        </p:spPr>
        <p:txBody>
          <a:bodyPr/>
          <a:lstStyle/>
          <a:p>
            <a:pPr indent="713740">
              <a:tabLst>
                <a:tab pos="5600700"/>
                <a:tab pos="9601200"/>
              </a:tabLst>
            </a:pPr>
            <a:endParaRPr lang="en-US" altLang="zh-CN" kern="100" smtClean="0">
              <a:solidFill>
                <a:srgbClr val="FF0000"/>
              </a:solidFill>
              <a:ea typeface="黑体" panose="02010609060101010101" charset="-122"/>
              <a:cs typeface="Times New Roman" panose="02020603050405020304"/>
            </a:endParaRPr>
          </a:p>
          <a:p>
            <a:pPr indent="713740">
              <a:tabLst>
                <a:tab pos="5600700"/>
                <a:tab pos="9601200"/>
              </a:tabLst>
            </a:pPr>
            <a:endParaRPr lang="en-US" altLang="zh-CN" kern="100">
              <a:solidFill>
                <a:srgbClr val="FF0000"/>
              </a:solidFill>
              <a:ea typeface="黑体" panose="02010609060101010101" charset="-122"/>
              <a:cs typeface="Times New Roman" panose="02020603050405020304"/>
            </a:endParaRPr>
          </a:p>
          <a:p>
            <a:pPr indent="713740">
              <a:tabLst>
                <a:tab pos="5600700"/>
                <a:tab pos="9601200"/>
              </a:tabLst>
            </a:pPr>
            <a:r>
              <a:rPr lang="zh-CN" altLang="zh-CN" kern="100" smtClean="0">
                <a:solidFill>
                  <a:srgbClr val="FF0000"/>
                </a:solidFill>
                <a:ea typeface="黑体" panose="02010609060101010101" charset="-122"/>
                <a:cs typeface="Times New Roman" panose="02020603050405020304"/>
              </a:rPr>
              <a:t>【答案】</a:t>
            </a:r>
            <a:r>
              <a:rPr lang="zh-CN" altLang="zh-CN" kern="100" smtClean="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卢瑟福</a:t>
            </a:r>
            <a:r>
              <a:rPr lang="zh-CN" altLang="zh-CN" kern="100" smtClean="0">
                <a:ea typeface="仿宋" panose="02010609060101010101" charset="-122"/>
                <a:cs typeface="Times New Roman" panose="02020603050405020304"/>
              </a:rPr>
              <a:t>根据</a:t>
            </a:r>
            <a:r>
              <a:rPr lang="en-US" altLang="zh-CN" kern="100" smtClean="0">
                <a:ea typeface="仿宋" panose="02010609060101010101" charset="-122"/>
                <a:cs typeface="Times New Roman" panose="02020603050405020304"/>
              </a:rPr>
              <a:t> </a:t>
            </a:r>
            <a:r>
              <a:rPr lang="en-US" altLang="zh-CN" i="1" kern="100" smtClean="0">
                <a:ea typeface="仿宋" panose="02010609060101010101" charset="-122"/>
                <a:cs typeface="Courier New" panose="02070309020205020404"/>
              </a:rPr>
              <a:t>α </a:t>
            </a:r>
            <a:r>
              <a:rPr lang="zh-CN" altLang="zh-CN" kern="100" smtClean="0">
                <a:ea typeface="仿宋" panose="02010609060101010101" charset="-122"/>
                <a:cs typeface="Times New Roman" panose="02020603050405020304"/>
              </a:rPr>
              <a:t>粒子</a:t>
            </a:r>
            <a:r>
              <a:rPr lang="zh-CN" altLang="zh-CN" kern="100">
                <a:ea typeface="仿宋" panose="02010609060101010101" charset="-122"/>
                <a:cs typeface="Times New Roman" panose="02020603050405020304"/>
              </a:rPr>
              <a:t>的散射实验，否定了汤姆生的原子结构模型，他提出了原子结构的有核模型，认为原子的质量主要集中于原子核上，电子在原子核外空间做高速运动，卢瑟福被称为</a:t>
            </a:r>
            <a:r>
              <a:rPr lang="en-US" altLang="zh-CN" kern="100">
                <a:latin typeface="宋体" panose="02010600030101010101" pitchFamily="2" charset="-122"/>
                <a:cs typeface="Times New Roman" panose="02020603050405020304"/>
              </a:rPr>
              <a:t>“</a:t>
            </a:r>
            <a:r>
              <a:rPr lang="zh-CN" altLang="zh-CN" kern="100">
                <a:ea typeface="仿宋" panose="02010609060101010101" charset="-122"/>
                <a:cs typeface="Times New Roman" panose="02020603050405020304"/>
              </a:rPr>
              <a:t>原子之父</a:t>
            </a:r>
            <a:r>
              <a:rPr lang="en-US" altLang="zh-CN" kern="100">
                <a:latin typeface="宋体" panose="02010600030101010101" pitchFamily="2" charset="-122"/>
                <a:cs typeface="Times New Roman" panose="02020603050405020304"/>
              </a:rPr>
              <a:t>”</a:t>
            </a:r>
            <a:r>
              <a:rPr lang="zh-CN" altLang="zh-CN" kern="100">
                <a:ea typeface="仿宋" panose="02010609060101010101" charset="-122"/>
                <a:cs typeface="Times New Roman" panose="02020603050405020304"/>
              </a:rPr>
              <a:t>。</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1835374"/>
          </a:xfrm>
        </p:spPr>
        <p:txBody>
          <a:bodyPr/>
          <a:lstStyle/>
          <a:p>
            <a:pPr indent="713740">
              <a:tabLst>
                <a:tab pos="5600700"/>
                <a:tab pos="9601200"/>
              </a:tabLst>
            </a:pPr>
            <a:r>
              <a:rPr lang="en-US" altLang="zh-CN" kern="100">
                <a:cs typeface="Courier New" panose="02070309020205020404"/>
              </a:rPr>
              <a:t>4</a:t>
            </a:r>
            <a:r>
              <a:rPr lang="zh-CN" altLang="zh-CN" kern="100">
                <a:cs typeface="Times New Roman" panose="02020603050405020304"/>
              </a:rPr>
              <a:t>．丹麦物理学家玻尔在研究氢原子光谱后，根据</a:t>
            </a:r>
            <a:r>
              <a:rPr lang="en-US" altLang="zh-CN" kern="100">
                <a:cs typeface="Courier New" panose="02070309020205020404"/>
              </a:rPr>
              <a:t>___________</a:t>
            </a:r>
            <a:r>
              <a:rPr lang="zh-CN" altLang="zh-CN" kern="100">
                <a:cs typeface="Times New Roman" panose="02020603050405020304"/>
              </a:rPr>
              <a:t>的观点，提出了新的原子结构模型。</a:t>
            </a:r>
            <a:endParaRPr lang="zh-CN" altLang="zh-CN" sz="1050" kern="100">
              <a:latin typeface="宋体" panose="02010600030101010101" pitchFamily="2" charset="-122"/>
              <a:cs typeface="Courier New" panose="02070309020205020404"/>
            </a:endParaRPr>
          </a:p>
          <a:p>
            <a:endParaRPr lang="zh-CN" altLang="en-US"/>
          </a:p>
        </p:txBody>
      </p:sp>
      <p:sp>
        <p:nvSpPr>
          <p:cNvPr id="4" name="Rectangle 3"/>
          <p:cNvSpPr>
            <a:spLocks noChangeArrowheads="1"/>
          </p:cNvSpPr>
          <p:nvPr/>
        </p:nvSpPr>
        <p:spPr bwMode="auto">
          <a:xfrm>
            <a:off x="9463424" y="762640"/>
            <a:ext cx="1988045"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量子力学　</a:t>
            </a:r>
            <a:endParaRPr lang="zh-CN" altLang="zh-CN" sz="1050" kern="100">
              <a:latin typeface="Calibri" panose="020f0502020204030204"/>
              <a:cs typeface="Times New Roman" panose="02020603050405020304"/>
            </a:endParaRPr>
          </a:p>
        </p:txBody>
      </p:sp>
      <p:pic>
        <p:nvPicPr>
          <p:cNvPr id="3074" name="Picture 2" descr="HDDXZBX2HX-7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9043" y="1988840"/>
            <a:ext cx="35242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HDDXZBX2HX-7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29523" y="2132856"/>
            <a:ext cx="6286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06694" y="5661248"/>
            <a:ext cx="3430747" cy="523220"/>
          </a:xfrm>
          <a:prstGeom prst="rect">
            <a:avLst/>
          </a:prstGeom>
        </p:spPr>
        <p:txBody>
          <a:bodyPr wrap="none">
            <a:spAutoFit/>
          </a:bodyPr>
          <a:lstStyle/>
          <a:p>
            <a:r>
              <a:rPr lang="zh-CN" altLang="zh-CN" sz="2800" b="1">
                <a:ea typeface="黑体" panose="02010609060101010101" charset="-122"/>
                <a:cs typeface="Times New Roman" panose="02020603050405020304"/>
              </a:rPr>
              <a:t>玻尔的原子结构模型</a:t>
            </a:r>
            <a:endParaRPr lang="zh-CN" altLang="en-US" sz="2800"/>
          </a:p>
        </p:txBody>
      </p:sp>
      <p:sp>
        <p:nvSpPr>
          <p:cNvPr id="8" name="矩形 7"/>
          <p:cNvSpPr/>
          <p:nvPr/>
        </p:nvSpPr>
        <p:spPr>
          <a:xfrm>
            <a:off x="6782054" y="5426060"/>
            <a:ext cx="3070071" cy="523220"/>
          </a:xfrm>
          <a:prstGeom prst="rect">
            <a:avLst/>
          </a:prstGeom>
        </p:spPr>
        <p:txBody>
          <a:bodyPr wrap="none">
            <a:spAutoFit/>
          </a:bodyPr>
          <a:lstStyle/>
          <a:p>
            <a:r>
              <a:rPr lang="zh-CN" altLang="zh-CN" sz="2800" b="1">
                <a:ea typeface="黑体" panose="02010609060101010101" charset="-122"/>
                <a:cs typeface="Times New Roman" panose="02020603050405020304"/>
              </a:rPr>
              <a:t>氢原子光谱的形成</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4248342"/>
          </a:xfrm>
        </p:spPr>
        <p:txBody>
          <a:bodyPr/>
          <a:lstStyle/>
          <a:p>
            <a:pPr indent="713740">
              <a:tabLst>
                <a:tab pos="5600700"/>
                <a:tab pos="9601200"/>
              </a:tabLst>
            </a:pPr>
            <a:endParaRPr lang="en-US" altLang="zh-CN" kern="100" smtClean="0">
              <a:cs typeface="Times New Roman" panose="02020603050405020304"/>
            </a:endParaRPr>
          </a:p>
          <a:p>
            <a:pPr indent="713740">
              <a:tabLst>
                <a:tab pos="5600700"/>
                <a:tab pos="9601200"/>
              </a:tabLst>
            </a:pPr>
            <a:r>
              <a:rPr lang="zh-CN" altLang="zh-CN" kern="100" smtClean="0">
                <a:cs typeface="Times New Roman" panose="02020603050405020304"/>
              </a:rPr>
              <a:t>玻尔</a:t>
            </a:r>
            <a:r>
              <a:rPr lang="zh-CN" altLang="zh-CN" kern="100">
                <a:cs typeface="Times New Roman" panose="02020603050405020304"/>
              </a:rPr>
              <a:t>原子结构模型的内容包括哪些？</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en-US" altLang="zh-CN" kern="100">
                <a:latin typeface="宋体" panose="02010600030101010101" pitchFamily="2" charset="-122"/>
                <a:ea typeface="仿宋" panose="02010609060101010101" charset="-122"/>
                <a:cs typeface="Times New Roman" panose="02020603050405020304"/>
              </a:rPr>
              <a:t>①</a:t>
            </a:r>
            <a:r>
              <a:rPr lang="zh-CN" altLang="zh-CN" kern="100">
                <a:ea typeface="仿宋" panose="02010609060101010101" charset="-122"/>
                <a:cs typeface="Times New Roman" panose="02020603050405020304"/>
              </a:rPr>
              <a:t>原子核外电子在一系列稳定的轨道上运动，这些轨道称为原子轨道。核外电子在原子轨道上运动时，既不放出能量，也不吸收能量。</a:t>
            </a:r>
            <a:r>
              <a:rPr lang="en-US" altLang="zh-CN" kern="100">
                <a:latin typeface="宋体" panose="02010600030101010101" pitchFamily="2" charset="-122"/>
                <a:ea typeface="仿宋" panose="02010609060101010101" charset="-122"/>
                <a:cs typeface="Times New Roman" panose="02020603050405020304"/>
              </a:rPr>
              <a:t>②</a:t>
            </a:r>
            <a:r>
              <a:rPr lang="zh-CN" altLang="zh-CN" kern="100">
                <a:ea typeface="仿宋" panose="02010609060101010101" charset="-122"/>
                <a:cs typeface="Times New Roman" panose="02020603050405020304"/>
              </a:rPr>
              <a:t>不同的原子轨道具有不同的能量，原子轨道的能量变化是不连续的。</a:t>
            </a:r>
            <a:r>
              <a:rPr lang="en-US" altLang="zh-CN" kern="100">
                <a:latin typeface="宋体" panose="02010600030101010101" pitchFamily="2" charset="-122"/>
                <a:ea typeface="仿宋" panose="02010609060101010101" charset="-122"/>
                <a:cs typeface="Times New Roman" panose="02020603050405020304"/>
              </a:rPr>
              <a:t>③</a:t>
            </a:r>
            <a:r>
              <a:rPr lang="zh-CN" altLang="zh-CN" kern="100">
                <a:ea typeface="仿宋" panose="02010609060101010101" charset="-122"/>
                <a:cs typeface="Times New Roman" panose="02020603050405020304"/>
              </a:rPr>
              <a:t>原子核外电子可以在能量不同的轨道上发生跃迁。</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980858"/>
            <a:ext cx="10968514" cy="4248342"/>
          </a:xfrm>
        </p:spPr>
        <p:txBody>
          <a:bodyPr/>
          <a:lstStyle/>
          <a:p>
            <a:pPr indent="713740">
              <a:tabLst>
                <a:tab pos="5600700"/>
                <a:tab pos="9601200"/>
              </a:tabLst>
            </a:pPr>
            <a:r>
              <a:rPr lang="en-US" altLang="zh-CN" kern="100">
                <a:cs typeface="Courier New" panose="02070309020205020404"/>
              </a:rPr>
              <a:t>5</a:t>
            </a:r>
            <a:r>
              <a:rPr lang="zh-CN" altLang="zh-CN" kern="100">
                <a:cs typeface="Times New Roman" panose="02020603050405020304"/>
              </a:rPr>
              <a:t>．玻尔认为，原子轨道的能量变化是不连续的，即</a:t>
            </a:r>
            <a:r>
              <a:rPr lang="en-US" altLang="zh-CN" kern="100">
                <a:cs typeface="Courier New" panose="02070309020205020404"/>
              </a:rPr>
              <a:t>_________</a:t>
            </a:r>
            <a:r>
              <a:rPr lang="zh-CN" altLang="zh-CN" kern="100">
                <a:cs typeface="Times New Roman" panose="02020603050405020304"/>
              </a:rPr>
              <a:t>的。当电子吸收了能量</a:t>
            </a:r>
            <a:r>
              <a:rPr lang="en-US" altLang="zh-CN" kern="100">
                <a:cs typeface="Courier New" panose="02070309020205020404"/>
              </a:rPr>
              <a:t>(</a:t>
            </a:r>
            <a:r>
              <a:rPr lang="zh-CN" altLang="zh-CN" kern="100">
                <a:cs typeface="Times New Roman" panose="02020603050405020304"/>
              </a:rPr>
              <a:t>如光能、热能</a:t>
            </a:r>
            <a:r>
              <a:rPr lang="en-US" altLang="zh-CN" kern="100">
                <a:cs typeface="Courier New" panose="02070309020205020404"/>
              </a:rPr>
              <a:t>)</a:t>
            </a:r>
            <a:r>
              <a:rPr lang="zh-CN" altLang="zh-CN" kern="100">
                <a:cs typeface="Times New Roman" panose="02020603050405020304"/>
              </a:rPr>
              <a:t>后，会如何变化？当电子从能量较高的轨道回到能量较低的轨道时，就会发射出光子，发出的光的波长取决于什么？</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会从能量较低的轨道跃迁到能量较高的轨道上。发出光的波长取决于两个轨道的能量之差。</a:t>
            </a:r>
            <a:endParaRPr lang="zh-CN" altLang="zh-CN" sz="1050" kern="100">
              <a:latin typeface="宋体" panose="02010600030101010101" pitchFamily="2" charset="-122"/>
              <a:cs typeface="Courier New" panose="02070309020205020404"/>
            </a:endParaRPr>
          </a:p>
          <a:p>
            <a:endParaRPr lang="zh-CN" altLang="en-US"/>
          </a:p>
        </p:txBody>
      </p:sp>
      <p:sp>
        <p:nvSpPr>
          <p:cNvPr id="4" name="Rectangle 3"/>
          <p:cNvSpPr>
            <a:spLocks noChangeArrowheads="1"/>
          </p:cNvSpPr>
          <p:nvPr/>
        </p:nvSpPr>
        <p:spPr bwMode="auto">
          <a:xfrm>
            <a:off x="9981415" y="980858"/>
            <a:ext cx="1627369"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量子化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378579" y="-9748"/>
            <a:ext cx="10968514" cy="2438616"/>
          </a:xfrm>
        </p:spPr>
        <p:txBody>
          <a:bodyPr/>
          <a:lstStyle/>
          <a:p>
            <a:pPr indent="713740">
              <a:tabLst>
                <a:tab pos="5600700"/>
                <a:tab pos="9601200"/>
              </a:tabLst>
            </a:pPr>
            <a:r>
              <a:rPr lang="en-US" altLang="zh-CN" kern="100">
                <a:cs typeface="Courier New" panose="02070309020205020404"/>
              </a:rPr>
              <a:t>6</a:t>
            </a:r>
            <a:r>
              <a:rPr lang="zh-CN" altLang="zh-CN" kern="100">
                <a:cs typeface="Times New Roman" panose="02020603050405020304"/>
              </a:rPr>
              <a:t>．不能用处理宏观物体的办法来描述电子的运动。科学家采用统计方法来描述电子在原子核外某一区域出现的机会。下图是处于能量最低状态的氢原子的电子云示意图：</a:t>
            </a:r>
            <a:endParaRPr lang="zh-CN" altLang="zh-CN" sz="1050" kern="100">
              <a:latin typeface="宋体" panose="02010600030101010101" pitchFamily="2" charset="-122"/>
              <a:cs typeface="Courier New" panose="02070309020205020404"/>
            </a:endParaRPr>
          </a:p>
          <a:p>
            <a:endParaRPr lang="zh-CN" altLang="en-US"/>
          </a:p>
        </p:txBody>
      </p:sp>
      <p:pic>
        <p:nvPicPr>
          <p:cNvPr id="4098" name="Picture 2" descr="HDDXZBX2HX-7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9173" y="1747842"/>
            <a:ext cx="22288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664727" y="4171898"/>
            <a:ext cx="7500990" cy="400110"/>
          </a:xfrm>
          <a:prstGeom prst="rect">
            <a:avLst/>
          </a:prstGeom>
        </p:spPr>
        <p:txBody>
          <a:bodyPr wrap="square">
            <a:spAutoFit/>
          </a:bodyPr>
          <a:lstStyle/>
          <a:p>
            <a:r>
              <a:rPr lang="zh-CN" altLang="zh-CN" sz="2000" b="1">
                <a:ea typeface="黑体" panose="02010609060101010101" charset="-122"/>
                <a:cs typeface="Times New Roman" panose="02020603050405020304"/>
              </a:rPr>
              <a:t>处于能量最低状态的氢原子的电子云示意图</a:t>
            </a:r>
            <a:endParaRPr lang="zh-CN" altLang="en-US" sz="2000"/>
          </a:p>
        </p:txBody>
      </p:sp>
      <p:sp>
        <p:nvSpPr>
          <p:cNvPr id="5" name="内容占位符 1"/>
          <p:cNvSpPr txBox="1"/>
          <p:nvPr/>
        </p:nvSpPr>
        <p:spPr>
          <a:xfrm>
            <a:off x="235703" y="4709913"/>
            <a:ext cx="11566227" cy="2505301"/>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13740">
              <a:tabLst>
                <a:tab pos="5600700"/>
                <a:tab pos="9601200"/>
              </a:tabLst>
            </a:pPr>
            <a:r>
              <a:rPr lang="zh-CN" altLang="zh-CN" kern="100" smtClean="0">
                <a:cs typeface="Times New Roman" panose="02020603050405020304"/>
              </a:rPr>
              <a:t>该状态的氢原子的电子在原子核外运动有什么规律？</a:t>
            </a:r>
            <a:endParaRPr lang="zh-CN" altLang="zh-CN" sz="1050" kern="100" smtClean="0">
              <a:latin typeface="宋体" panose="02010600030101010101" pitchFamily="2" charset="-122"/>
              <a:cs typeface="Courier New" panose="02070309020205020404"/>
            </a:endParaRPr>
          </a:p>
          <a:p>
            <a:pPr indent="713740">
              <a:tabLst>
                <a:tab pos="5600700"/>
                <a:tab pos="9601200"/>
              </a:tabLst>
            </a:pPr>
            <a:r>
              <a:rPr lang="zh-CN" altLang="zh-CN" kern="100" smtClean="0">
                <a:solidFill>
                  <a:srgbClr val="FF0000"/>
                </a:solidFill>
                <a:ea typeface="黑体" panose="02010609060101010101" charset="-122"/>
                <a:cs typeface="Times New Roman" panose="02020603050405020304"/>
              </a:rPr>
              <a:t>【答案】</a:t>
            </a:r>
            <a:r>
              <a:rPr lang="zh-CN" altLang="zh-CN" kern="100" smtClean="0">
                <a:latin typeface="宋体" panose="02010600030101010101" pitchFamily="2" charset="-122"/>
                <a:ea typeface="Times New Roman" panose="02020603050405020304"/>
                <a:cs typeface="Courier New" panose="02070309020205020404"/>
              </a:rPr>
              <a:t> </a:t>
            </a:r>
            <a:r>
              <a:rPr lang="zh-CN" altLang="zh-CN" kern="100" smtClean="0">
                <a:ea typeface="仿宋" panose="02010609060101010101" charset="-122"/>
                <a:cs typeface="Times New Roman" panose="02020603050405020304"/>
              </a:rPr>
              <a:t>电子主要在原子核周围的球形区域内运动。运动区域离核近，电子出现的机会大；运动区域离核远，电子出现的机会小。</a:t>
            </a:r>
            <a:endParaRPr lang="zh-CN" altLang="zh-CN" sz="1050" kern="100" smtClean="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内容占位符 2"/>
          <p:cNvSpPr>
            <a:spLocks noGrp="1"/>
          </p:cNvSpPr>
          <p:nvPr>
            <p:ph idx="1"/>
          </p:nvPr>
        </p:nvSpPr>
        <p:spPr>
          <a:xfrm>
            <a:off x="609362" y="692696"/>
            <a:ext cx="10968514" cy="4851585"/>
          </a:xfrm>
        </p:spPr>
        <p:txBody>
          <a:bodyPr/>
          <a:lstStyle/>
          <a:p>
            <a:pPr indent="713740">
              <a:tabLst>
                <a:tab pos="5600700"/>
                <a:tab pos="9601200"/>
              </a:tabLst>
            </a:pPr>
            <a:endParaRPr lang="en-US" altLang="zh-CN" kern="100" smtClean="0">
              <a:cs typeface="Courier New" panose="02070309020205020404"/>
            </a:endParaRPr>
          </a:p>
          <a:p>
            <a:pPr indent="713740">
              <a:tabLst>
                <a:tab pos="5600700"/>
                <a:tab pos="9601200"/>
              </a:tabLst>
            </a:pPr>
            <a:r>
              <a:rPr lang="en-US" altLang="zh-CN" kern="100" smtClean="0">
                <a:cs typeface="Courier New" panose="02070309020205020404"/>
              </a:rPr>
              <a:t>7</a:t>
            </a:r>
            <a:r>
              <a:rPr lang="zh-CN" altLang="zh-CN" kern="100">
                <a:cs typeface="Times New Roman" panose="02020603050405020304"/>
              </a:rPr>
              <a:t>．什么叫电子云？电子云中的小点、小点的疏密的意义是什么？</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用小点的疏密来描述电子在原子核外空间出现的机会的大小所得到的图形叫作电子云图。小点代表电子在核外空间区域内出现的机会，小点的疏密描述电子在原子核外某一区域出现的机会的大小。</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21011" y="1340768"/>
            <a:ext cx="10968514" cy="4918269"/>
          </a:xfrm>
        </p:spPr>
        <p:txBody>
          <a:bodyPr/>
          <a:lstStyle/>
          <a:p>
            <a:pPr indent="713740">
              <a:tabLst>
                <a:tab pos="5600700"/>
                <a:tab pos="9601200"/>
              </a:tabLst>
            </a:pPr>
            <a:r>
              <a:rPr lang="en-US" altLang="zh-CN" kern="100">
                <a:cs typeface="Courier New" panose="02070309020205020404"/>
              </a:rPr>
              <a:t>1</a:t>
            </a:r>
            <a:r>
              <a:rPr lang="zh-CN" altLang="zh-CN" kern="100">
                <a:ea typeface="黑体" panose="02010609060101010101" charset="-122"/>
                <a:cs typeface="Times New Roman" panose="02020603050405020304"/>
              </a:rPr>
              <a:t>．</a:t>
            </a:r>
            <a:r>
              <a:rPr lang="zh-CN" altLang="zh-CN" kern="100">
                <a:cs typeface="Times New Roman" panose="02020603050405020304"/>
              </a:rPr>
              <a:t>在含有多个核外电子的原子中，电子的能量往往不同。人们根据电子的能量差异和主要运动区域不同，认为原子核外电子处于不同的电子层上。人们习惯用英文字母</a:t>
            </a:r>
            <a:r>
              <a:rPr lang="en-US" altLang="zh-CN" kern="100">
                <a:cs typeface="Courier New" panose="02070309020205020404"/>
              </a:rPr>
              <a:t>____</a:t>
            </a:r>
            <a:r>
              <a:rPr lang="zh-CN" altLang="zh-CN" kern="100">
                <a:cs typeface="Times New Roman" panose="02020603050405020304"/>
              </a:rPr>
              <a:t>表示电子层，由内向外的电子层数</a:t>
            </a:r>
            <a:r>
              <a:rPr lang="en-US" altLang="zh-CN" i="1" kern="100">
                <a:cs typeface="Courier New" panose="02070309020205020404"/>
              </a:rPr>
              <a:t>n</a:t>
            </a:r>
            <a:r>
              <a:rPr lang="zh-CN" altLang="zh-CN" kern="100">
                <a:cs typeface="Times New Roman" panose="02020603050405020304"/>
              </a:rPr>
              <a:t>依次取</a:t>
            </a:r>
            <a:r>
              <a:rPr lang="en-US" altLang="zh-CN" kern="100">
                <a:cs typeface="Courier New" panose="02070309020205020404"/>
              </a:rPr>
              <a:t>1</a:t>
            </a:r>
            <a:r>
              <a:rPr lang="zh-CN" altLang="zh-CN" kern="100">
                <a:cs typeface="Times New Roman" panose="02020603050405020304"/>
              </a:rPr>
              <a:t>、</a:t>
            </a:r>
            <a:r>
              <a:rPr lang="en-US" altLang="zh-CN" kern="100">
                <a:cs typeface="Courier New" panose="02070309020205020404"/>
              </a:rPr>
              <a:t>2</a:t>
            </a:r>
            <a:r>
              <a:rPr lang="zh-CN" altLang="zh-CN" kern="100">
                <a:cs typeface="Times New Roman" panose="02020603050405020304"/>
              </a:rPr>
              <a:t>、</a:t>
            </a:r>
            <a:r>
              <a:rPr lang="en-US" altLang="zh-CN" kern="100">
                <a:cs typeface="Courier New" panose="02070309020205020404"/>
              </a:rPr>
              <a:t>3</a:t>
            </a:r>
            <a:r>
              <a:rPr lang="zh-CN" altLang="zh-CN" kern="100">
                <a:cs typeface="Times New Roman" panose="02020603050405020304"/>
              </a:rPr>
              <a:t>、</a:t>
            </a:r>
            <a:r>
              <a:rPr lang="en-US" altLang="zh-CN" kern="100">
                <a:cs typeface="Courier New" panose="02070309020205020404"/>
              </a:rPr>
              <a:t>4</a:t>
            </a:r>
            <a:r>
              <a:rPr lang="zh-CN" altLang="zh-CN" kern="100">
                <a:cs typeface="Times New Roman" panose="02020603050405020304"/>
              </a:rPr>
              <a:t>、</a:t>
            </a:r>
            <a:r>
              <a:rPr lang="en-US" altLang="zh-CN" kern="100">
                <a:cs typeface="Courier New" panose="02070309020205020404"/>
              </a:rPr>
              <a:t>5</a:t>
            </a:r>
            <a:r>
              <a:rPr lang="zh-CN" altLang="zh-CN" kern="100">
                <a:cs typeface="Times New Roman" panose="02020603050405020304"/>
              </a:rPr>
              <a:t>等正整数，对应的电子层符号分别为</a:t>
            </a:r>
            <a:r>
              <a:rPr lang="en-US" altLang="zh-CN" kern="100">
                <a:cs typeface="Courier New" panose="02070309020205020404"/>
              </a:rPr>
              <a:t>________________</a:t>
            </a:r>
            <a:r>
              <a:rPr lang="zh-CN" altLang="zh-CN" kern="100">
                <a:cs typeface="Times New Roman" panose="02020603050405020304"/>
              </a:rPr>
              <a:t>等。讨论各电子层距原子核的距离大小及能量高低关系，距离由小到大顺序：</a:t>
            </a:r>
            <a:r>
              <a:rPr lang="en-US" altLang="zh-CN" kern="100">
                <a:cs typeface="Courier New" panose="02070309020205020404"/>
              </a:rPr>
              <a:t>____________________</a:t>
            </a:r>
            <a:r>
              <a:rPr lang="zh-CN" altLang="zh-CN" kern="100">
                <a:cs typeface="Times New Roman" panose="02020603050405020304"/>
              </a:rPr>
              <a:t>，能量由高到低顺序：</a:t>
            </a:r>
            <a:r>
              <a:rPr lang="en-US" altLang="zh-CN" kern="100">
                <a:cs typeface="Courier New" panose="02070309020205020404"/>
              </a:rPr>
              <a:t>____________________</a:t>
            </a:r>
            <a:r>
              <a:rPr lang="zh-CN" altLang="zh-CN" kern="100">
                <a:cs typeface="Times New Roman" panose="02020603050405020304"/>
              </a:rPr>
              <a:t>。</a:t>
            </a:r>
            <a:endParaRPr lang="zh-CN" altLang="zh-CN" sz="1050" kern="100">
              <a:latin typeface="宋体" panose="02010600030101010101" pitchFamily="2" charset="-122"/>
              <a:cs typeface="Courier New" panose="02070309020205020404"/>
            </a:endParaRPr>
          </a:p>
          <a:p>
            <a:endParaRPr lang="zh-CN" altLang="en-US"/>
          </a:p>
        </p:txBody>
      </p:sp>
      <p:sp>
        <p:nvSpPr>
          <p:cNvPr id="3" name="内容占位符 2"/>
          <p:cNvSpPr txBox="1"/>
          <p:nvPr/>
        </p:nvSpPr>
        <p:spPr>
          <a:xfrm>
            <a:off x="188963" y="391964"/>
            <a:ext cx="11998274" cy="700576"/>
          </a:xfrm>
          <a:prstGeom prst="rect">
            <a:avLst/>
          </a:prstGeom>
          <a:no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20090">
              <a:lnSpc>
                <a:spcPct val="140000"/>
              </a:lnSpc>
              <a:tabLst>
                <a:tab pos="2610485"/>
              </a:tabLst>
            </a:pPr>
            <a:r>
              <a:rPr lang="zh-CN" altLang="zh-CN" sz="3200">
                <a:ea typeface="黑体" panose="02010609060101010101" charset="-122"/>
                <a:cs typeface="Times New Roman" panose="02020603050405020304"/>
              </a:rPr>
              <a:t>活动三：原子轨道</a:t>
            </a:r>
            <a:endParaRPr lang="zh-CN" altLang="en-US" sz="3200"/>
          </a:p>
        </p:txBody>
      </p:sp>
      <p:grpSp>
        <p:nvGrpSpPr>
          <p:cNvPr id="4" name="组合 3"/>
          <p:cNvGrpSpPr/>
          <p:nvPr/>
        </p:nvGrpSpPr>
        <p:grpSpPr>
          <a:xfrm>
            <a:off x="612775" y="716535"/>
            <a:ext cx="11061700" cy="414338"/>
            <a:chOff x="612775" y="377825"/>
            <a:chExt cx="11061700" cy="414338"/>
          </a:xfrm>
        </p:grpSpPr>
        <p:cxnSp>
          <p:nvCxnSpPr>
            <p:cNvPr id="5" name="肘形连接符 4"/>
            <p:cNvCxnSpPr/>
            <p:nvPr/>
          </p:nvCxnSpPr>
          <p:spPr bwMode="auto">
            <a:xfrm rot="10800000" flipH="1" flipV="1">
              <a:off x="612775" y="466725"/>
              <a:ext cx="11061700" cy="325438"/>
            </a:xfrm>
            <a:prstGeom prst="bentConnector3">
              <a:avLst>
                <a:gd name="adj1" fmla="val -1893"/>
              </a:avLst>
            </a:prstGeom>
            <a:noFill/>
            <a:ln w="12700" cap="flat" cmpd="sng" algn="ctr">
              <a:solidFill>
                <a:schemeClr val="tx2">
                  <a:lumMod val="60000"/>
                  <a:lumOff val="40000"/>
                </a:schemeClr>
              </a:solidFill>
              <a:prstDash val="solid"/>
              <a:miter lim="800000"/>
            </a:ln>
            <a:effectLst/>
          </p:spPr>
        </p:cxnSp>
        <p:sp>
          <p:nvSpPr>
            <p:cNvPr id="6" name="流程图: 离页连接符 5"/>
            <p:cNvSpPr/>
            <p:nvPr/>
          </p:nvSpPr>
          <p:spPr bwMode="auto">
            <a:xfrm>
              <a:off x="627063" y="377825"/>
              <a:ext cx="187325" cy="333375"/>
            </a:xfrm>
            <a:prstGeom prst="flowChartOffpageConnector">
              <a:avLst/>
            </a:prstGeom>
            <a:solidFill>
              <a:srgbClr val="0070C0"/>
            </a:solidFill>
            <a:ln w="25400" cap="flat" cmpd="sng" algn="ctr">
              <a:noFill/>
              <a:prstDash val="solid"/>
            </a:ln>
            <a:effectLst/>
          </p:spPr>
          <p:txBody>
            <a:bodyPr anchor="ctr"/>
            <a:lstStyle/>
            <a:p>
              <a:pPr algn="ctr" defTabSz="1219200" fontAlgn="auto">
                <a:spcBef>
                  <a:spcPct val="0"/>
                </a:spcBef>
                <a:spcAft>
                  <a:spcPct val="0"/>
                </a:spcAft>
                <a:defRPr/>
              </a:pPr>
              <a:endParaRPr lang="zh-CN" altLang="en-US" sz="2400" b="0" kern="0">
                <a:solidFill>
                  <a:prstClr val="white"/>
                </a:solidFill>
                <a:latin typeface="Arial"/>
                <a:ea typeface="黑体" panose="02010609060101010101" charset="-122"/>
              </a:endParaRPr>
            </a:p>
          </p:txBody>
        </p:sp>
      </p:grpSp>
      <p:sp>
        <p:nvSpPr>
          <p:cNvPr id="8" name="Rectangle 3"/>
          <p:cNvSpPr>
            <a:spLocks noChangeArrowheads="1"/>
          </p:cNvSpPr>
          <p:nvPr/>
        </p:nvSpPr>
        <p:spPr bwMode="auto">
          <a:xfrm>
            <a:off x="6749833" y="2610490"/>
            <a:ext cx="74571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i="1" kern="100">
                <a:solidFill>
                  <a:srgbClr val="FF0000"/>
                </a:solidFill>
                <a:ea typeface="仿宋" panose="02010609060101010101" charset="-122"/>
                <a:cs typeface="Times New Roman" panose="02020603050405020304"/>
              </a:rPr>
              <a:t>n</a:t>
            </a:r>
            <a:r>
              <a:rPr lang="zh-CN" altLang="zh-CN" sz="2800" b="1" i="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
        <p:nvSpPr>
          <p:cNvPr id="9" name="Rectangle 3"/>
          <p:cNvSpPr>
            <a:spLocks noChangeArrowheads="1"/>
          </p:cNvSpPr>
          <p:nvPr/>
        </p:nvSpPr>
        <p:spPr bwMode="auto">
          <a:xfrm>
            <a:off x="606827" y="3789040"/>
            <a:ext cx="338265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K</a:t>
            </a:r>
            <a:r>
              <a:rPr lang="zh-CN" altLang="zh-CN" sz="2800" b="1" kern="100">
                <a:solidFill>
                  <a:srgbClr val="FF0000"/>
                </a:solidFill>
                <a:ea typeface="仿宋" panose="02010609060101010101" charset="-122"/>
                <a:cs typeface="Times New Roman" panose="02020603050405020304"/>
              </a:rPr>
              <a:t>、</a:t>
            </a:r>
            <a:r>
              <a:rPr lang="en-US" altLang="zh-CN" sz="2800" b="1" kern="100">
                <a:solidFill>
                  <a:srgbClr val="FF0000"/>
                </a:solidFill>
                <a:ea typeface="仿宋" panose="02010609060101010101" charset="-122"/>
                <a:cs typeface="Times New Roman" panose="02020603050405020304"/>
              </a:rPr>
              <a:t>L</a:t>
            </a:r>
            <a:r>
              <a:rPr lang="zh-CN" altLang="zh-CN" sz="2800" b="1" kern="100">
                <a:solidFill>
                  <a:srgbClr val="FF0000"/>
                </a:solidFill>
                <a:ea typeface="仿宋" panose="02010609060101010101" charset="-122"/>
                <a:cs typeface="Times New Roman" panose="02020603050405020304"/>
              </a:rPr>
              <a:t>、</a:t>
            </a:r>
            <a:r>
              <a:rPr lang="en-US" altLang="zh-CN" sz="2800" b="1" kern="100">
                <a:solidFill>
                  <a:srgbClr val="FF0000"/>
                </a:solidFill>
                <a:ea typeface="仿宋" panose="02010609060101010101" charset="-122"/>
                <a:cs typeface="Times New Roman" panose="02020603050405020304"/>
              </a:rPr>
              <a:t>M</a:t>
            </a:r>
            <a:r>
              <a:rPr lang="zh-CN" altLang="zh-CN" sz="2800" b="1" kern="100">
                <a:solidFill>
                  <a:srgbClr val="FF0000"/>
                </a:solidFill>
                <a:ea typeface="仿宋" panose="02010609060101010101" charset="-122"/>
                <a:cs typeface="Times New Roman" panose="02020603050405020304"/>
              </a:rPr>
              <a:t>、</a:t>
            </a:r>
            <a:r>
              <a:rPr lang="en-US" altLang="zh-CN" sz="2800" b="1" kern="100">
                <a:solidFill>
                  <a:srgbClr val="FF0000"/>
                </a:solidFill>
                <a:ea typeface="仿宋" panose="02010609060101010101" charset="-122"/>
                <a:cs typeface="Times New Roman" panose="02020603050405020304"/>
              </a:rPr>
              <a:t>N</a:t>
            </a:r>
            <a:r>
              <a:rPr lang="zh-CN" altLang="zh-CN" sz="2800" b="1" kern="100">
                <a:solidFill>
                  <a:srgbClr val="FF0000"/>
                </a:solidFill>
                <a:ea typeface="仿宋" panose="02010609060101010101" charset="-122"/>
                <a:cs typeface="Times New Roman" panose="02020603050405020304"/>
              </a:rPr>
              <a:t>、</a:t>
            </a:r>
            <a:r>
              <a:rPr lang="en-US" altLang="zh-CN" sz="2800" b="1" kern="100">
                <a:solidFill>
                  <a:srgbClr val="FF0000"/>
                </a:solidFill>
                <a:ea typeface="仿宋" panose="02010609060101010101" charset="-122"/>
                <a:cs typeface="Times New Roman" panose="02020603050405020304"/>
              </a:rPr>
              <a:t>O</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
        <p:nvSpPr>
          <p:cNvPr id="10" name="Rectangle 3"/>
          <p:cNvSpPr>
            <a:spLocks noChangeArrowheads="1"/>
          </p:cNvSpPr>
          <p:nvPr/>
        </p:nvSpPr>
        <p:spPr bwMode="auto">
          <a:xfrm>
            <a:off x="5409817" y="4346164"/>
            <a:ext cx="348204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K&lt;L&lt;M&lt;N&lt;O</a:t>
            </a:r>
            <a:r>
              <a:rPr lang="en-US" altLang="zh-CN" sz="2800" b="1" kern="100">
                <a:solidFill>
                  <a:srgbClr val="FF0000"/>
                </a:solidFill>
                <a:latin typeface="宋体" panose="02010600030101010101" pitchFamily="2" charset="-122"/>
                <a:cs typeface="Times New Roman" panose="02020603050405020304"/>
              </a:rPr>
              <a:t>……</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
        <p:nvSpPr>
          <p:cNvPr id="11" name="Rectangle 3"/>
          <p:cNvSpPr>
            <a:spLocks noChangeArrowheads="1"/>
          </p:cNvSpPr>
          <p:nvPr/>
        </p:nvSpPr>
        <p:spPr bwMode="auto">
          <a:xfrm>
            <a:off x="1709262" y="4941168"/>
            <a:ext cx="348204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K&lt;L&lt;M&lt;N&lt;O</a:t>
            </a:r>
            <a:r>
              <a:rPr lang="en-US" altLang="zh-CN" sz="2800" b="1" kern="100">
                <a:solidFill>
                  <a:srgbClr val="FF0000"/>
                </a:solidFill>
                <a:latin typeface="宋体" panose="02010600030101010101" pitchFamily="2" charset="-122"/>
                <a:cs typeface="Times New Roman" panose="02020603050405020304"/>
              </a:rPr>
              <a:t>……</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1368076"/>
            <a:ext cx="10968514" cy="3645100"/>
          </a:xfrm>
        </p:spPr>
        <p:txBody>
          <a:bodyPr/>
          <a:lstStyle/>
          <a:p>
            <a:pPr indent="713740">
              <a:tabLst>
                <a:tab pos="5600700"/>
                <a:tab pos="9601200"/>
              </a:tabLst>
            </a:pPr>
            <a:r>
              <a:rPr lang="en-US" altLang="zh-CN" kern="100">
                <a:cs typeface="Courier New" panose="02070309020205020404"/>
              </a:rPr>
              <a:t>2</a:t>
            </a:r>
            <a:r>
              <a:rPr lang="zh-CN" altLang="zh-CN" kern="100">
                <a:cs typeface="Times New Roman" panose="02020603050405020304"/>
              </a:rPr>
              <a:t>．了解原子轨道概念。</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(1)</a:t>
            </a:r>
            <a:r>
              <a:rPr lang="zh-CN" altLang="zh-CN" kern="100">
                <a:cs typeface="Times New Roman" panose="02020603050405020304"/>
              </a:rPr>
              <a:t>原子轨道是量子力学描述电子在原子核外空间运动的主要区域。实验和量子力学研究表明，处于同一电子层的原子核外电子，可以在不同类型的原子轨道上运动，其能量也不相同，即同一电子层</a:t>
            </a:r>
            <a:r>
              <a:rPr lang="en-US" altLang="zh-CN" kern="100">
                <a:cs typeface="Courier New" panose="02070309020205020404"/>
              </a:rPr>
              <a:t>(</a:t>
            </a:r>
            <a:r>
              <a:rPr lang="zh-CN" altLang="zh-CN" kern="100">
                <a:cs typeface="Times New Roman" panose="02020603050405020304"/>
              </a:rPr>
              <a:t>能层</a:t>
            </a:r>
            <a:r>
              <a:rPr lang="en-US" altLang="zh-CN" kern="100">
                <a:cs typeface="Courier New" panose="02070309020205020404"/>
              </a:rPr>
              <a:t>)</a:t>
            </a:r>
            <a:r>
              <a:rPr lang="zh-CN" altLang="zh-CN" kern="100">
                <a:cs typeface="Times New Roman" panose="02020603050405020304"/>
              </a:rPr>
              <a:t>可进一步划分为不同的</a:t>
            </a:r>
            <a:r>
              <a:rPr lang="en-US" altLang="zh-CN" kern="100">
                <a:cs typeface="Courier New" panose="02070309020205020404"/>
              </a:rPr>
              <a:t>_______</a:t>
            </a:r>
            <a:r>
              <a:rPr lang="zh-CN" altLang="zh-CN" kern="100">
                <a:cs typeface="Times New Roman" panose="02020603050405020304"/>
              </a:rPr>
              <a:t>。</a:t>
            </a:r>
            <a:endParaRPr lang="zh-CN" altLang="zh-CN" sz="1050" kern="100">
              <a:latin typeface="宋体" panose="02010600030101010101" pitchFamily="2" charset="-122"/>
              <a:cs typeface="Courier New" panose="02070309020205020404"/>
            </a:endParaRPr>
          </a:p>
          <a:p>
            <a:endParaRPr lang="zh-CN" altLang="en-US"/>
          </a:p>
        </p:txBody>
      </p:sp>
      <p:sp>
        <p:nvSpPr>
          <p:cNvPr id="4" name="Rectangle 3"/>
          <p:cNvSpPr>
            <a:spLocks noChangeArrowheads="1"/>
          </p:cNvSpPr>
          <p:nvPr/>
        </p:nvSpPr>
        <p:spPr bwMode="auto">
          <a:xfrm>
            <a:off x="5409225" y="3816348"/>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能级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6" name="文本框 22"/>
          <p:cNvSpPr txBox="1">
            <a:spLocks noChangeArrowheads="1"/>
          </p:cNvSpPr>
          <p:nvPr/>
        </p:nvSpPr>
        <p:spPr bwMode="auto">
          <a:xfrm>
            <a:off x="0" y="2852936"/>
            <a:ext cx="12187238" cy="1015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6000" b="1" smtClean="0">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rPr>
              <a:t>学 习 目 标</a:t>
            </a:r>
            <a:endParaRPr lang="zh-CN" altLang="en-US" sz="6000" b="1">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6124754"/>
          </a:xfrm>
        </p:spPr>
        <p:txBody>
          <a:bodyPr/>
          <a:lstStyle/>
          <a:p>
            <a:pPr indent="713740">
              <a:tabLst>
                <a:tab pos="5600700"/>
                <a:tab pos="9601200"/>
              </a:tabLst>
            </a:pPr>
            <a:r>
              <a:rPr lang="en-US" altLang="zh-CN" kern="100">
                <a:cs typeface="Courier New" panose="02070309020205020404"/>
              </a:rPr>
              <a:t>(2)</a:t>
            </a:r>
            <a:r>
              <a:rPr lang="zh-CN" altLang="zh-CN" kern="100">
                <a:cs typeface="Times New Roman" panose="02020603050405020304"/>
              </a:rPr>
              <a:t>原子轨道有不同的类型，它们能量不同，形状也不同，人们常用小写的英文字母</a:t>
            </a:r>
            <a:r>
              <a:rPr lang="en-US" altLang="zh-CN" kern="100">
                <a:cs typeface="Courier New" panose="02070309020205020404"/>
              </a:rPr>
              <a:t>s</a:t>
            </a:r>
            <a:r>
              <a:rPr lang="zh-CN" altLang="zh-CN" kern="100">
                <a:cs typeface="Times New Roman" panose="02020603050405020304"/>
              </a:rPr>
              <a:t>、</a:t>
            </a:r>
            <a:r>
              <a:rPr lang="en-US" altLang="zh-CN" kern="100">
                <a:cs typeface="Courier New" panose="02070309020205020404"/>
              </a:rPr>
              <a:t>p</a:t>
            </a:r>
            <a:r>
              <a:rPr lang="zh-CN" altLang="zh-CN" kern="100">
                <a:cs typeface="Times New Roman" panose="02020603050405020304"/>
              </a:rPr>
              <a:t>、</a:t>
            </a:r>
            <a:r>
              <a:rPr lang="en-US" altLang="zh-CN" kern="100">
                <a:cs typeface="Courier New" panose="02070309020205020404"/>
              </a:rPr>
              <a:t>d</a:t>
            </a:r>
            <a:r>
              <a:rPr lang="zh-CN" altLang="zh-CN" kern="100">
                <a:cs typeface="Times New Roman" panose="02020603050405020304"/>
              </a:rPr>
              <a:t>、</a:t>
            </a:r>
            <a:r>
              <a:rPr lang="en-US" altLang="zh-CN" kern="100">
                <a:cs typeface="Courier New" panose="02070309020205020404"/>
              </a:rPr>
              <a:t>f</a:t>
            </a:r>
            <a:r>
              <a:rPr lang="zh-CN" altLang="zh-CN" kern="100">
                <a:cs typeface="Times New Roman" panose="02020603050405020304"/>
              </a:rPr>
              <a:t>分别表述不同形状的轨道。</a:t>
            </a:r>
            <a:endParaRPr lang="zh-CN" altLang="zh-CN" sz="1050" kern="100">
              <a:latin typeface="宋体" panose="02010600030101010101" pitchFamily="2" charset="-122"/>
              <a:cs typeface="Courier New" panose="02070309020205020404"/>
            </a:endParaRPr>
          </a:p>
          <a:p>
            <a:endParaRPr lang="en-US" altLang="zh-CN" smtClean="0"/>
          </a:p>
          <a:p>
            <a:endParaRPr lang="en-US" altLang="zh-CN"/>
          </a:p>
          <a:p>
            <a:endParaRPr lang="en-US" altLang="zh-CN" smtClean="0"/>
          </a:p>
          <a:p>
            <a:endParaRPr lang="en-US" altLang="zh-CN"/>
          </a:p>
          <a:p>
            <a:endParaRPr lang="en-US" altLang="zh-CN" smtClean="0"/>
          </a:p>
          <a:p>
            <a:pPr indent="713740">
              <a:tabLst>
                <a:tab pos="5600700"/>
                <a:tab pos="9601200"/>
              </a:tabLst>
            </a:pPr>
            <a:r>
              <a:rPr lang="zh-CN" altLang="zh-CN" kern="100">
                <a:cs typeface="Times New Roman" panose="02020603050405020304"/>
              </a:rPr>
              <a:t>阅读方法导引，各种原子轨道分别是什么形状？分别有几种空间伸展方向？</a:t>
            </a:r>
            <a:endParaRPr lang="zh-CN" altLang="zh-CN" sz="1050" kern="100">
              <a:latin typeface="宋体" panose="02010600030101010101" pitchFamily="2" charset="-122"/>
              <a:cs typeface="Courier New" panose="02070309020205020404"/>
            </a:endParaRPr>
          </a:p>
          <a:p>
            <a:endParaRPr lang="zh-CN" altLang="en-US"/>
          </a:p>
        </p:txBody>
      </p:sp>
      <p:pic>
        <p:nvPicPr>
          <p:cNvPr id="5122" name="Picture 2" descr="HDDXZBX2HX-7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3219" y="3187099"/>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HDDXZBX2HX-7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3499" y="2060848"/>
            <a:ext cx="5753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628391" y="4376966"/>
            <a:ext cx="1045479" cy="523220"/>
          </a:xfrm>
          <a:prstGeom prst="rect">
            <a:avLst/>
          </a:prstGeom>
        </p:spPr>
        <p:txBody>
          <a:bodyPr wrap="none">
            <a:spAutoFit/>
          </a:bodyPr>
          <a:lstStyle/>
          <a:p>
            <a:r>
              <a:rPr lang="en-US" altLang="zh-CN" sz="2800" b="1">
                <a:ea typeface="黑体" panose="02010609060101010101" charset="-122"/>
              </a:rPr>
              <a:t>s</a:t>
            </a:r>
            <a:r>
              <a:rPr lang="zh-CN" altLang="zh-CN" sz="2800" b="1">
                <a:ea typeface="黑体" panose="02010609060101010101" charset="-122"/>
                <a:cs typeface="Times New Roman" panose="02020603050405020304"/>
              </a:rPr>
              <a:t>轨道</a:t>
            </a:r>
            <a:endParaRPr lang="zh-CN" altLang="en-US" sz="2800"/>
          </a:p>
        </p:txBody>
      </p:sp>
      <p:sp>
        <p:nvSpPr>
          <p:cNvPr id="7" name="矩形 6"/>
          <p:cNvSpPr/>
          <p:nvPr/>
        </p:nvSpPr>
        <p:spPr>
          <a:xfrm>
            <a:off x="7677795" y="4365104"/>
            <a:ext cx="1106393" cy="523220"/>
          </a:xfrm>
          <a:prstGeom prst="rect">
            <a:avLst/>
          </a:prstGeom>
        </p:spPr>
        <p:txBody>
          <a:bodyPr wrap="none">
            <a:spAutoFit/>
          </a:bodyPr>
          <a:lstStyle/>
          <a:p>
            <a:r>
              <a:rPr lang="en-US" altLang="zh-CN" sz="2800" b="1">
                <a:ea typeface="黑体" panose="02010609060101010101" charset="-122"/>
              </a:rPr>
              <a:t>p</a:t>
            </a:r>
            <a:r>
              <a:rPr lang="zh-CN" altLang="zh-CN" sz="2800" b="1">
                <a:ea typeface="黑体" panose="02010609060101010101" charset="-122"/>
                <a:cs typeface="Times New Roman" panose="02020603050405020304"/>
              </a:rPr>
              <a:t>轨道</a:t>
            </a:r>
            <a:endParaRPr lang="zh-CN" altLang="en-US" sz="2800"/>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4918269"/>
          </a:xfrm>
        </p:spPr>
        <p:txBody>
          <a:bodyPr/>
          <a:lstStyle/>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en-US" altLang="zh-CN" kern="100" smtClean="0">
                <a:ea typeface="仿宋" panose="02010609060101010101" charset="-122"/>
                <a:cs typeface="Courier New" panose="02070309020205020404"/>
              </a:rPr>
              <a:t>s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呈球状，</a:t>
            </a:r>
            <a:r>
              <a:rPr lang="en-US" altLang="zh-CN" kern="100" smtClean="0">
                <a:ea typeface="仿宋" panose="02010609060101010101" charset="-122"/>
                <a:cs typeface="Courier New" panose="02070309020205020404"/>
              </a:rPr>
              <a:t>p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呈纺锤状，</a:t>
            </a:r>
            <a:r>
              <a:rPr lang="en-US" altLang="zh-CN" kern="100" smtClean="0">
                <a:ea typeface="仿宋" panose="02010609060101010101" charset="-122"/>
                <a:cs typeface="Courier New" panose="02070309020205020404"/>
              </a:rPr>
              <a:t>d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和</a:t>
            </a:r>
            <a:r>
              <a:rPr lang="en-US" altLang="zh-CN" kern="100" smtClean="0">
                <a:ea typeface="仿宋" panose="02010609060101010101" charset="-122"/>
                <a:cs typeface="Courier New" panose="02070309020205020404"/>
              </a:rPr>
              <a:t>f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较复杂</a:t>
            </a:r>
            <a:r>
              <a:rPr lang="zh-CN" altLang="zh-CN" kern="100" smtClean="0">
                <a:ea typeface="仿宋" panose="02010609060101010101" charset="-122"/>
                <a:cs typeface="Times New Roman" panose="02020603050405020304"/>
              </a:rPr>
              <a:t>。</a:t>
            </a:r>
            <a:r>
              <a:rPr lang="en-US" altLang="zh-CN" kern="100" smtClean="0">
                <a:ea typeface="仿宋" panose="02010609060101010101" charset="-122"/>
                <a:cs typeface="Courier New" panose="02070309020205020404"/>
              </a:rPr>
              <a:t>s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是球形对称的，</a:t>
            </a:r>
            <a:r>
              <a:rPr lang="zh-CN" altLang="zh-CN" kern="100" smtClean="0">
                <a:ea typeface="仿宋" panose="02010609060101010101" charset="-122"/>
                <a:cs typeface="Times New Roman" panose="02020603050405020304"/>
              </a:rPr>
              <a:t>所以</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s </a:t>
            </a:r>
            <a:r>
              <a:rPr lang="zh-CN" altLang="zh-CN" kern="100" smtClean="0">
                <a:ea typeface="仿宋" panose="02010609060101010101" charset="-122"/>
                <a:cs typeface="Times New Roman" panose="02020603050405020304"/>
              </a:rPr>
              <a:t>轨道只有</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1 </a:t>
            </a:r>
            <a:r>
              <a:rPr lang="zh-CN" altLang="zh-CN" kern="100" smtClean="0">
                <a:ea typeface="仿宋" panose="02010609060101010101" charset="-122"/>
                <a:cs typeface="Times New Roman" panose="02020603050405020304"/>
              </a:rPr>
              <a:t>个</a:t>
            </a:r>
            <a:r>
              <a:rPr lang="zh-CN" altLang="zh-CN" kern="100">
                <a:ea typeface="仿宋" panose="02010609060101010101" charset="-122"/>
                <a:cs typeface="Times New Roman" panose="02020603050405020304"/>
              </a:rPr>
              <a:t>轨道，</a:t>
            </a:r>
            <a:r>
              <a:rPr lang="en-US" altLang="zh-CN" kern="100" smtClean="0">
                <a:ea typeface="仿宋" panose="02010609060101010101" charset="-122"/>
                <a:cs typeface="Courier New" panose="02070309020205020404"/>
              </a:rPr>
              <a:t>p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在空间有</a:t>
            </a:r>
            <a:r>
              <a:rPr lang="en-US" altLang="zh-CN" i="1" kern="100">
                <a:ea typeface="仿宋" panose="02010609060101010101" charset="-122"/>
                <a:cs typeface="Courier New" panose="02070309020205020404"/>
              </a:rPr>
              <a:t>x</a:t>
            </a:r>
            <a:r>
              <a:rPr lang="zh-CN" altLang="zh-CN" kern="100">
                <a:ea typeface="仿宋" panose="02010609060101010101" charset="-122"/>
                <a:cs typeface="Times New Roman" panose="02020603050405020304"/>
              </a:rPr>
              <a:t>、</a:t>
            </a:r>
            <a:r>
              <a:rPr lang="en-US" altLang="zh-CN" i="1" kern="100">
                <a:ea typeface="仿宋" panose="02010609060101010101" charset="-122"/>
                <a:cs typeface="Courier New" panose="02070309020205020404"/>
              </a:rPr>
              <a:t>y</a:t>
            </a:r>
            <a:r>
              <a:rPr lang="zh-CN" altLang="zh-CN" kern="100">
                <a:ea typeface="仿宋" panose="02010609060101010101" charset="-122"/>
                <a:cs typeface="Times New Roman" panose="02020603050405020304"/>
              </a:rPr>
              <a:t>、</a:t>
            </a:r>
            <a:r>
              <a:rPr lang="en-US" altLang="zh-CN" i="1" kern="100">
                <a:ea typeface="仿宋" panose="02010609060101010101" charset="-122"/>
                <a:cs typeface="Courier New" panose="02070309020205020404"/>
              </a:rPr>
              <a:t>z</a:t>
            </a:r>
            <a:r>
              <a:rPr lang="en-US" altLang="zh-CN" kern="100">
                <a:ea typeface="仿宋" panose="02010609060101010101" charset="-122"/>
                <a:cs typeface="Courier New" panose="02070309020205020404"/>
              </a:rPr>
              <a:t> </a:t>
            </a:r>
            <a:r>
              <a:rPr lang="en-US" altLang="zh-CN" kern="100" smtClean="0">
                <a:ea typeface="仿宋" panose="02010609060101010101" charset="-122"/>
                <a:cs typeface="Courier New" panose="02070309020205020404"/>
              </a:rPr>
              <a:t>3 </a:t>
            </a:r>
            <a:r>
              <a:rPr lang="zh-CN" altLang="zh-CN" kern="100" smtClean="0">
                <a:ea typeface="仿宋" panose="02010609060101010101" charset="-122"/>
                <a:cs typeface="Times New Roman" panose="02020603050405020304"/>
              </a:rPr>
              <a:t>个</a:t>
            </a:r>
            <a:r>
              <a:rPr lang="zh-CN" altLang="zh-CN" kern="100">
                <a:ea typeface="仿宋" panose="02010609060101010101" charset="-122"/>
                <a:cs typeface="Times New Roman" panose="02020603050405020304"/>
              </a:rPr>
              <a:t>伸展方向，</a:t>
            </a:r>
            <a:r>
              <a:rPr lang="zh-CN" altLang="zh-CN" kern="100" smtClean="0">
                <a:ea typeface="仿宋" panose="02010609060101010101" charset="-122"/>
                <a:cs typeface="Times New Roman" panose="02020603050405020304"/>
              </a:rPr>
              <a:t>所以</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p </a:t>
            </a:r>
            <a:r>
              <a:rPr lang="zh-CN" altLang="zh-CN" kern="100" smtClean="0">
                <a:ea typeface="仿宋" panose="02010609060101010101" charset="-122"/>
                <a:cs typeface="Times New Roman" panose="02020603050405020304"/>
              </a:rPr>
              <a:t>轨道包括</a:t>
            </a:r>
            <a:r>
              <a:rPr lang="en-US" altLang="zh-CN" kern="100" smtClean="0">
                <a:ea typeface="仿宋" panose="02010609060101010101" charset="-122"/>
                <a:cs typeface="Times New Roman" panose="02020603050405020304"/>
              </a:rPr>
              <a:t> </a:t>
            </a:r>
            <a:r>
              <a:rPr lang="en-US" altLang="zh-CN" kern="100" err="1" smtClean="0">
                <a:ea typeface="仿宋" panose="02010609060101010101" charset="-122"/>
                <a:cs typeface="Courier New" panose="02070309020205020404"/>
              </a:rPr>
              <a:t>p</a:t>
            </a:r>
            <a:r>
              <a:rPr lang="en-US" altLang="zh-CN" i="1" kern="100" baseline="-25000" err="1" smtClean="0">
                <a:ea typeface="仿宋" panose="02010609060101010101" charset="-122"/>
                <a:cs typeface="Courier New" panose="02070309020205020404"/>
              </a:rPr>
              <a:t>x</a:t>
            </a:r>
            <a:r>
              <a:rPr lang="zh-CN" altLang="zh-CN" kern="100">
                <a:ea typeface="仿宋" panose="02010609060101010101" charset="-122"/>
                <a:cs typeface="Times New Roman" panose="02020603050405020304"/>
              </a:rPr>
              <a:t>、</a:t>
            </a:r>
            <a:r>
              <a:rPr lang="en-US" altLang="zh-CN" kern="100" err="1">
                <a:ea typeface="仿宋" panose="02010609060101010101" charset="-122"/>
                <a:cs typeface="Courier New" panose="02070309020205020404"/>
              </a:rPr>
              <a:t>p</a:t>
            </a:r>
            <a:r>
              <a:rPr lang="en-US" altLang="zh-CN" i="1" kern="100" baseline="-25000" err="1">
                <a:ea typeface="仿宋" panose="02010609060101010101" charset="-122"/>
                <a:cs typeface="Courier New" panose="02070309020205020404"/>
              </a:rPr>
              <a:t>y</a:t>
            </a:r>
            <a:r>
              <a:rPr lang="zh-CN" altLang="zh-CN" kern="100">
                <a:ea typeface="仿宋" panose="02010609060101010101" charset="-122"/>
                <a:cs typeface="Times New Roman" panose="02020603050405020304"/>
              </a:rPr>
              <a:t>、</a:t>
            </a:r>
            <a:r>
              <a:rPr lang="en-US" altLang="zh-CN" kern="100" err="1">
                <a:ea typeface="仿宋" panose="02010609060101010101" charset="-122"/>
                <a:cs typeface="Courier New" panose="02070309020205020404"/>
              </a:rPr>
              <a:t>p</a:t>
            </a:r>
            <a:r>
              <a:rPr lang="en-US" altLang="zh-CN" i="1" kern="100" baseline="-25000" err="1">
                <a:ea typeface="仿宋" panose="02010609060101010101" charset="-122"/>
                <a:cs typeface="Courier New" panose="02070309020205020404"/>
              </a:rPr>
              <a:t>z</a:t>
            </a:r>
            <a:r>
              <a:rPr lang="en-US" altLang="zh-CN" kern="100">
                <a:ea typeface="仿宋" panose="02010609060101010101" charset="-122"/>
                <a:cs typeface="Courier New" panose="02070309020205020404"/>
              </a:rPr>
              <a:t> </a:t>
            </a:r>
            <a:r>
              <a:rPr lang="en-US" altLang="zh-CN" kern="100" smtClean="0">
                <a:ea typeface="仿宋" panose="02010609060101010101" charset="-122"/>
                <a:cs typeface="Courier New" panose="02070309020205020404"/>
              </a:rPr>
              <a:t>3 </a:t>
            </a:r>
            <a:r>
              <a:rPr lang="zh-CN" altLang="zh-CN" kern="100" smtClean="0">
                <a:ea typeface="仿宋" panose="02010609060101010101" charset="-122"/>
                <a:cs typeface="Times New Roman" panose="02020603050405020304"/>
              </a:rPr>
              <a:t>个</a:t>
            </a:r>
            <a:r>
              <a:rPr lang="zh-CN" altLang="zh-CN" kern="100">
                <a:ea typeface="仿宋" panose="02010609060101010101" charset="-122"/>
                <a:cs typeface="Times New Roman" panose="02020603050405020304"/>
              </a:rPr>
              <a:t>轨道</a:t>
            </a:r>
            <a:r>
              <a:rPr lang="zh-CN" altLang="zh-CN" kern="100" smtClean="0">
                <a:ea typeface="仿宋" panose="02010609060101010101" charset="-122"/>
                <a:cs typeface="Times New Roman" panose="02020603050405020304"/>
              </a:rPr>
              <a:t>。</a:t>
            </a:r>
            <a:r>
              <a:rPr lang="en-US" altLang="zh-CN" kern="100" smtClean="0">
                <a:ea typeface="仿宋" panose="02010609060101010101" charset="-122"/>
                <a:cs typeface="Courier New" panose="02070309020205020404"/>
              </a:rPr>
              <a:t>d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有</a:t>
            </a:r>
            <a:r>
              <a:rPr lang="en-US" altLang="zh-CN" kern="100">
                <a:ea typeface="仿宋" panose="02010609060101010101" charset="-122"/>
                <a:cs typeface="Courier New" panose="02070309020205020404"/>
              </a:rPr>
              <a:t>5</a:t>
            </a:r>
            <a:r>
              <a:rPr lang="zh-CN" altLang="zh-CN" kern="100">
                <a:ea typeface="仿宋" panose="02010609060101010101" charset="-122"/>
                <a:cs typeface="Times New Roman" panose="02020603050405020304"/>
              </a:rPr>
              <a:t>个伸展方向</a:t>
            </a:r>
            <a:r>
              <a:rPr lang="en-US" altLang="zh-CN" kern="100">
                <a:ea typeface="仿宋" panose="02010609060101010101" charset="-122"/>
                <a:cs typeface="Courier New" panose="02070309020205020404"/>
              </a:rPr>
              <a:t>(5</a:t>
            </a:r>
            <a:r>
              <a:rPr lang="zh-CN" altLang="zh-CN" kern="100">
                <a:ea typeface="仿宋" panose="02010609060101010101" charset="-122"/>
                <a:cs typeface="Times New Roman" panose="02020603050405020304"/>
              </a:rPr>
              <a:t>个轨道</a:t>
            </a:r>
            <a:r>
              <a:rPr lang="en-US" altLang="zh-CN" kern="100">
                <a:ea typeface="仿宋" panose="02010609060101010101" charset="-122"/>
                <a:cs typeface="Courier New" panose="02070309020205020404"/>
              </a:rPr>
              <a:t>)</a:t>
            </a:r>
            <a:r>
              <a:rPr lang="zh-CN" altLang="zh-CN" kern="100">
                <a:ea typeface="仿宋" panose="02010609060101010101" charset="-122"/>
                <a:cs typeface="Times New Roman" panose="02020603050405020304"/>
              </a:rPr>
              <a:t>，</a:t>
            </a:r>
            <a:r>
              <a:rPr lang="en-US" altLang="zh-CN" kern="100" smtClean="0">
                <a:ea typeface="仿宋" panose="02010609060101010101" charset="-122"/>
                <a:cs typeface="Courier New" panose="02070309020205020404"/>
              </a:rPr>
              <a:t>f </a:t>
            </a:r>
            <a:r>
              <a:rPr lang="zh-CN" altLang="zh-CN" kern="100" smtClean="0">
                <a:ea typeface="仿宋" panose="02010609060101010101" charset="-122"/>
                <a:cs typeface="Times New Roman" panose="02020603050405020304"/>
              </a:rPr>
              <a:t>轨道</a:t>
            </a:r>
            <a:r>
              <a:rPr lang="zh-CN" altLang="zh-CN" kern="100">
                <a:ea typeface="仿宋" panose="02010609060101010101" charset="-122"/>
                <a:cs typeface="Times New Roman" panose="02020603050405020304"/>
              </a:rPr>
              <a:t>有</a:t>
            </a:r>
            <a:r>
              <a:rPr lang="en-US" altLang="zh-CN" kern="100">
                <a:ea typeface="仿宋" panose="02010609060101010101" charset="-122"/>
                <a:cs typeface="Courier New" panose="02070309020205020404"/>
              </a:rPr>
              <a:t>7</a:t>
            </a:r>
            <a:r>
              <a:rPr lang="zh-CN" altLang="zh-CN" kern="100">
                <a:ea typeface="仿宋" panose="02010609060101010101" charset="-122"/>
                <a:cs typeface="Times New Roman" panose="02020603050405020304"/>
              </a:rPr>
              <a:t>个伸展方向</a:t>
            </a:r>
            <a:r>
              <a:rPr lang="en-US" altLang="zh-CN" kern="100">
                <a:ea typeface="仿宋" panose="02010609060101010101" charset="-122"/>
                <a:cs typeface="Courier New" panose="02070309020205020404"/>
              </a:rPr>
              <a:t>(7</a:t>
            </a:r>
            <a:r>
              <a:rPr lang="zh-CN" altLang="zh-CN" kern="100">
                <a:ea typeface="仿宋" panose="02010609060101010101" charset="-122"/>
                <a:cs typeface="Times New Roman" panose="02020603050405020304"/>
              </a:rPr>
              <a:t>个轨道</a:t>
            </a:r>
            <a:r>
              <a:rPr lang="en-US" altLang="zh-CN" kern="100">
                <a:ea typeface="仿宋" panose="02010609060101010101" charset="-122"/>
                <a:cs typeface="Courier New" panose="02070309020205020404"/>
              </a:rPr>
              <a:t>)</a:t>
            </a:r>
            <a:r>
              <a:rPr lang="zh-CN" altLang="zh-CN" kern="100">
                <a:ea typeface="仿宋" panose="02010609060101010101" charset="-122"/>
                <a:cs typeface="Times New Roman" panose="020206030504050203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(3)</a:t>
            </a:r>
            <a:r>
              <a:rPr lang="zh-CN" altLang="zh-CN" kern="100">
                <a:cs typeface="Times New Roman" panose="02020603050405020304"/>
              </a:rPr>
              <a:t>如何表示原子核外电子所处的轨道？</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将表示电子层的</a:t>
            </a:r>
            <a:r>
              <a:rPr lang="en-US" altLang="zh-CN" i="1" kern="100">
                <a:ea typeface="仿宋" panose="02010609060101010101" charset="-122"/>
                <a:cs typeface="Courier New" panose="02070309020205020404"/>
              </a:rPr>
              <a:t>n</a:t>
            </a:r>
            <a:r>
              <a:rPr lang="zh-CN" altLang="zh-CN" kern="100">
                <a:ea typeface="仿宋" panose="02010609060101010101" charset="-122"/>
                <a:cs typeface="Times New Roman" panose="02020603050405020304"/>
              </a:rPr>
              <a:t>和表示原子轨道形状的</a:t>
            </a:r>
            <a:r>
              <a:rPr lang="en-US" altLang="zh-CN" kern="100">
                <a:ea typeface="仿宋" panose="02010609060101010101" charset="-122"/>
                <a:cs typeface="Courier New" panose="02070309020205020404"/>
              </a:rPr>
              <a:t>s</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p</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f</a:t>
            </a:r>
            <a:r>
              <a:rPr lang="zh-CN" altLang="zh-CN" kern="100">
                <a:ea typeface="仿宋" panose="02010609060101010101" charset="-122"/>
                <a:cs typeface="Times New Roman" panose="02020603050405020304"/>
              </a:rPr>
              <a:t>结合起来表示原子轨道，如</a:t>
            </a:r>
            <a:r>
              <a:rPr lang="en-US" altLang="zh-CN" kern="100">
                <a:ea typeface="仿宋" panose="02010609060101010101" charset="-122"/>
                <a:cs typeface="Courier New" panose="02070309020205020404"/>
              </a:rPr>
              <a:t>1s</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2s</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2p(2p</a:t>
            </a:r>
            <a:r>
              <a:rPr lang="en-US" altLang="zh-CN" i="1" kern="100" baseline="-25000">
                <a:ea typeface="仿宋" panose="02010609060101010101" charset="-122"/>
                <a:cs typeface="Courier New" panose="02070309020205020404"/>
              </a:rPr>
              <a:t>x</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2p</a:t>
            </a:r>
            <a:r>
              <a:rPr lang="en-US" altLang="zh-CN" i="1" kern="100" baseline="-25000">
                <a:ea typeface="仿宋" panose="02010609060101010101" charset="-122"/>
                <a:cs typeface="Courier New" panose="02070309020205020404"/>
              </a:rPr>
              <a:t>y</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2p</a:t>
            </a:r>
            <a:r>
              <a:rPr lang="en-US" altLang="zh-CN" i="1" kern="100" baseline="-25000">
                <a:ea typeface="仿宋" panose="02010609060101010101" charset="-122"/>
                <a:cs typeface="Courier New" panose="02070309020205020404"/>
              </a:rPr>
              <a:t>z</a:t>
            </a:r>
            <a:r>
              <a:rPr lang="en-US" altLang="zh-CN" kern="100">
                <a:ea typeface="仿宋" panose="02010609060101010101" charset="-122"/>
                <a:cs typeface="Courier New" panose="02070309020205020404"/>
              </a:rPr>
              <a:t>)</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3d</a:t>
            </a:r>
            <a:r>
              <a:rPr lang="zh-CN" altLang="zh-CN" kern="100">
                <a:ea typeface="仿宋" panose="02010609060101010101" charset="-122"/>
                <a:cs typeface="Times New Roman" panose="02020603050405020304"/>
              </a:rPr>
              <a:t>等。</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476995" y="215948"/>
            <a:ext cx="11305256" cy="3645100"/>
          </a:xfrm>
        </p:spPr>
        <p:txBody>
          <a:bodyPr/>
          <a:lstStyle/>
          <a:p>
            <a:pPr indent="713740">
              <a:tabLst>
                <a:tab pos="5600700"/>
                <a:tab pos="9601200"/>
              </a:tabLst>
            </a:pPr>
            <a:r>
              <a:rPr lang="en-US" altLang="zh-CN" kern="100">
                <a:cs typeface="Courier New" panose="02070309020205020404"/>
              </a:rPr>
              <a:t>(4)</a:t>
            </a:r>
            <a:r>
              <a:rPr lang="zh-CN" altLang="zh-CN" kern="100">
                <a:cs typeface="Times New Roman" panose="02020603050405020304"/>
              </a:rPr>
              <a:t>原子轨道最多容纳的电子数＝原子轨道中轨道数目的</a:t>
            </a:r>
            <a:r>
              <a:rPr lang="en-US" altLang="zh-CN" kern="100">
                <a:cs typeface="Courier New" panose="02070309020205020404"/>
              </a:rPr>
              <a:t>2</a:t>
            </a:r>
            <a:r>
              <a:rPr lang="zh-CN" altLang="zh-CN" kern="100">
                <a:cs typeface="Times New Roman" panose="02020603050405020304"/>
              </a:rPr>
              <a:t>倍。</a:t>
            </a:r>
            <a:r>
              <a:rPr lang="en-US" altLang="zh-CN" kern="100">
                <a:cs typeface="Courier New" panose="02070309020205020404"/>
              </a:rPr>
              <a:t>s</a:t>
            </a:r>
            <a:r>
              <a:rPr lang="zh-CN" altLang="zh-CN" kern="100">
                <a:cs typeface="Times New Roman" panose="02020603050405020304"/>
              </a:rPr>
              <a:t>、</a:t>
            </a:r>
            <a:r>
              <a:rPr lang="en-US" altLang="zh-CN" kern="100">
                <a:cs typeface="Courier New" panose="02070309020205020404"/>
              </a:rPr>
              <a:t>p</a:t>
            </a:r>
            <a:r>
              <a:rPr lang="zh-CN" altLang="zh-CN" kern="100">
                <a:cs typeface="Times New Roman" panose="02020603050405020304"/>
              </a:rPr>
              <a:t>、</a:t>
            </a:r>
            <a:r>
              <a:rPr lang="en-US" altLang="zh-CN" kern="100">
                <a:cs typeface="Courier New" panose="02070309020205020404"/>
              </a:rPr>
              <a:t>d</a:t>
            </a:r>
            <a:r>
              <a:rPr lang="zh-CN" altLang="zh-CN" kern="100">
                <a:cs typeface="Times New Roman" panose="02020603050405020304"/>
              </a:rPr>
              <a:t>、</a:t>
            </a:r>
            <a:r>
              <a:rPr lang="en-US" altLang="zh-CN" kern="100">
                <a:cs typeface="Courier New" panose="02070309020205020404"/>
              </a:rPr>
              <a:t>f</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轨道所包含的轨道数分别为</a:t>
            </a:r>
            <a:r>
              <a:rPr lang="en-US" altLang="zh-CN" kern="100">
                <a:cs typeface="Courier New" panose="02070309020205020404"/>
              </a:rPr>
              <a:t>1</a:t>
            </a:r>
            <a:r>
              <a:rPr lang="zh-CN" altLang="zh-CN" kern="100">
                <a:cs typeface="Times New Roman" panose="02020603050405020304"/>
              </a:rPr>
              <a:t>、</a:t>
            </a:r>
            <a:r>
              <a:rPr lang="en-US" altLang="zh-CN" kern="100">
                <a:cs typeface="Courier New" panose="02070309020205020404"/>
              </a:rPr>
              <a:t>3</a:t>
            </a:r>
            <a:r>
              <a:rPr lang="zh-CN" altLang="zh-CN" kern="100">
                <a:cs typeface="Times New Roman" panose="02020603050405020304"/>
              </a:rPr>
              <a:t>、</a:t>
            </a:r>
            <a:r>
              <a:rPr lang="en-US" altLang="zh-CN" kern="100">
                <a:cs typeface="Courier New" panose="02070309020205020404"/>
              </a:rPr>
              <a:t>5</a:t>
            </a:r>
            <a:r>
              <a:rPr lang="zh-CN" altLang="zh-CN" kern="100">
                <a:cs typeface="Times New Roman" panose="02020603050405020304"/>
              </a:rPr>
              <a:t>、</a:t>
            </a:r>
            <a:r>
              <a:rPr lang="en-US" altLang="zh-CN" kern="100">
                <a:cs typeface="Courier New" panose="02070309020205020404"/>
              </a:rPr>
              <a:t>7</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，每个原子轨道最多容纳的电子数为其轨道数的</a:t>
            </a:r>
            <a:r>
              <a:rPr lang="en-US" altLang="zh-CN" kern="100">
                <a:cs typeface="Courier New" panose="02070309020205020404"/>
              </a:rPr>
              <a:t>2</a:t>
            </a:r>
            <a:r>
              <a:rPr lang="zh-CN" altLang="zh-CN" kern="100">
                <a:cs typeface="Times New Roman" panose="02020603050405020304"/>
              </a:rPr>
              <a:t>倍。各层最多容纳的电子数为</a:t>
            </a:r>
            <a:r>
              <a:rPr lang="en-US" altLang="zh-CN" kern="100">
                <a:cs typeface="Courier New" panose="02070309020205020404"/>
              </a:rPr>
              <a:t>2</a:t>
            </a:r>
            <a:r>
              <a:rPr lang="en-US" altLang="zh-CN" i="1" kern="100">
                <a:cs typeface="Courier New" panose="02070309020205020404"/>
              </a:rPr>
              <a:t>n</a:t>
            </a:r>
            <a:r>
              <a:rPr lang="en-US" altLang="zh-CN" kern="100" baseline="30000">
                <a:cs typeface="Courier New" panose="02070309020205020404"/>
              </a:rPr>
              <a:t>2</a:t>
            </a:r>
            <a:r>
              <a:rPr lang="zh-CN" altLang="zh-CN" kern="100">
                <a:cs typeface="Times New Roman" panose="02020603050405020304"/>
              </a:rPr>
              <a:t>个。填写下表中各能层包含的原子轨道数目和最多可容纳的电子数</a:t>
            </a:r>
            <a:endParaRPr lang="zh-CN" altLang="zh-CN" sz="1050" kern="100">
              <a:latin typeface="宋体" panose="02010600030101010101" pitchFamily="2" charset="-122"/>
              <a:cs typeface="Courier New" panose="02070309020205020404"/>
            </a:endParaRPr>
          </a:p>
          <a:p>
            <a:endParaRPr lang="zh-CN" altLang="en-US"/>
          </a:p>
        </p:txBody>
      </p:sp>
      <p:graphicFrame>
        <p:nvGraphicFramePr>
          <p:cNvPr id="3" name="表格 2"/>
          <p:cNvGraphicFramePr>
            <a:graphicFrameLocks noGrp="1"/>
          </p:cNvGraphicFramePr>
          <p:nvPr/>
        </p:nvGraphicFramePr>
        <p:xfrm>
          <a:off x="621011" y="2780928"/>
          <a:ext cx="10968037" cy="3584448"/>
        </p:xfrm>
        <a:graphic>
          <a:graphicData uri="http://schemas.openxmlformats.org/drawingml/2006/table">
            <a:tbl>
              <a:tblPr/>
              <a:tblGrid>
                <a:gridCol w="1713815"/>
                <a:gridCol w="3020092"/>
                <a:gridCol w="2765936"/>
                <a:gridCol w="3468194"/>
              </a:tblGrid>
              <a:tr h="596286">
                <a:tc>
                  <a:txBody>
                    <a:bodyPr vert="horz" wrap="square"/>
                    <a:lstStyle/>
                    <a:p>
                      <a:pPr algn="ctr">
                        <a:lnSpc>
                          <a:spcPct val="140000"/>
                        </a:lnSpc>
                        <a:spcAft>
                          <a:spcPct val="0"/>
                        </a:spcAft>
                        <a:tabLst>
                          <a:tab pos="5600700"/>
                          <a:tab pos="9601200"/>
                        </a:tabLst>
                      </a:pPr>
                      <a:r>
                        <a:rPr lang="zh-CN" sz="2800" b="1" kern="100">
                          <a:effectLst/>
                          <a:latin typeface="Times New Roman"/>
                          <a:cs typeface="Times New Roman" panose="02020603050405020304"/>
                        </a:rPr>
                        <a:t>电子层</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zh-CN" sz="2800" b="1" kern="100">
                          <a:effectLst/>
                          <a:latin typeface="Times New Roman"/>
                          <a:cs typeface="Times New Roman" panose="02020603050405020304"/>
                        </a:rPr>
                        <a:t>原子轨道类型</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zh-CN" sz="2800" b="1" kern="100">
                          <a:effectLst/>
                          <a:latin typeface="Times New Roman"/>
                          <a:cs typeface="Times New Roman" panose="02020603050405020304"/>
                        </a:rPr>
                        <a:t>原子轨道数目</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zh-CN" sz="2800" b="1" kern="100">
                          <a:effectLst/>
                          <a:latin typeface="Times New Roman"/>
                          <a:cs typeface="Times New Roman" panose="02020603050405020304"/>
                        </a:rPr>
                        <a:t>最多可容纳电子数</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286">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1</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1s</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ea typeface="华文仿宋" panose="02010600040101010101"/>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286">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2</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2s</a:t>
                      </a:r>
                      <a:r>
                        <a:rPr lang="zh-CN" sz="2800" b="1" kern="100">
                          <a:effectLst/>
                          <a:latin typeface="Times New Roman"/>
                          <a:cs typeface="Times New Roman" panose="02020603050405020304"/>
                        </a:rPr>
                        <a:t>，</a:t>
                      </a:r>
                      <a:r>
                        <a:rPr lang="en-US" sz="2800" b="1" kern="100">
                          <a:effectLst/>
                          <a:latin typeface="Times New Roman"/>
                          <a:cs typeface="Courier New" panose="02070309020205020404"/>
                        </a:rPr>
                        <a:t>2p</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ea typeface="华文仿宋" panose="02010600040101010101"/>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286">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3</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3s</a:t>
                      </a:r>
                      <a:r>
                        <a:rPr lang="zh-CN" sz="2800" b="1" kern="100">
                          <a:effectLst/>
                          <a:latin typeface="Times New Roman"/>
                          <a:cs typeface="Times New Roman" panose="02020603050405020304"/>
                        </a:rPr>
                        <a:t>，</a:t>
                      </a:r>
                      <a:r>
                        <a:rPr lang="en-US" sz="2800" b="1" kern="100">
                          <a:effectLst/>
                          <a:latin typeface="Times New Roman"/>
                          <a:cs typeface="Courier New" panose="02070309020205020404"/>
                        </a:rPr>
                        <a:t>3p</a:t>
                      </a:r>
                      <a:r>
                        <a:rPr lang="zh-CN" sz="2800" b="1" kern="100">
                          <a:effectLst/>
                          <a:latin typeface="Times New Roman"/>
                          <a:cs typeface="Times New Roman" panose="02020603050405020304"/>
                        </a:rPr>
                        <a:t>，</a:t>
                      </a:r>
                      <a:r>
                        <a:rPr lang="en-US" sz="2800" b="1" kern="100">
                          <a:effectLst/>
                          <a:latin typeface="Times New Roman"/>
                          <a:cs typeface="Courier New" panose="02070309020205020404"/>
                        </a:rPr>
                        <a:t>3d</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ea typeface="华文仿宋" panose="02010600040101010101"/>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286">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4</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4s</a:t>
                      </a:r>
                      <a:r>
                        <a:rPr lang="zh-CN" sz="2800" b="1" kern="100">
                          <a:effectLst/>
                          <a:latin typeface="Times New Roman"/>
                          <a:cs typeface="Times New Roman" panose="02020603050405020304"/>
                        </a:rPr>
                        <a:t>，</a:t>
                      </a:r>
                      <a:r>
                        <a:rPr lang="en-US" sz="2800" b="1" kern="100">
                          <a:effectLst/>
                          <a:latin typeface="Times New Roman"/>
                          <a:cs typeface="Courier New" panose="02070309020205020404"/>
                        </a:rPr>
                        <a:t>4p</a:t>
                      </a:r>
                      <a:r>
                        <a:rPr lang="zh-CN" sz="2800" b="1" kern="100">
                          <a:effectLst/>
                          <a:latin typeface="Times New Roman"/>
                          <a:cs typeface="Times New Roman" panose="02020603050405020304"/>
                        </a:rPr>
                        <a:t>，</a:t>
                      </a:r>
                      <a:r>
                        <a:rPr lang="en-US" sz="2800" b="1" kern="100">
                          <a:effectLst/>
                          <a:latin typeface="Times New Roman"/>
                          <a:cs typeface="Courier New" panose="02070309020205020404"/>
                        </a:rPr>
                        <a:t>4d</a:t>
                      </a:r>
                      <a:r>
                        <a:rPr lang="zh-CN" sz="2800" b="1" kern="100">
                          <a:effectLst/>
                          <a:latin typeface="Times New Roman"/>
                          <a:cs typeface="Times New Roman" panose="02020603050405020304"/>
                        </a:rPr>
                        <a:t>，</a:t>
                      </a:r>
                      <a:r>
                        <a:rPr lang="en-US" sz="2800" b="1" kern="100">
                          <a:effectLst/>
                          <a:latin typeface="Times New Roman"/>
                          <a:cs typeface="Courier New" panose="02070309020205020404"/>
                        </a:rPr>
                        <a:t>4f</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ea typeface="华文仿宋" panose="02010600040101010101"/>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286">
                <a:tc>
                  <a:txBody>
                    <a:bodyPr vert="horz" wrap="square"/>
                    <a:lstStyle/>
                    <a:p>
                      <a:pPr algn="ctr">
                        <a:lnSpc>
                          <a:spcPct val="140000"/>
                        </a:lnSpc>
                        <a:spcAft>
                          <a:spcPct val="0"/>
                        </a:spcAft>
                        <a:tabLst>
                          <a:tab pos="5600700"/>
                          <a:tab pos="9601200"/>
                        </a:tabLst>
                      </a:pPr>
                      <a:r>
                        <a:rPr lang="en-US" sz="2800" b="1" i="1" kern="100">
                          <a:effectLst/>
                          <a:latin typeface="Times New Roman"/>
                          <a:cs typeface="Courier New" panose="02070309020205020404"/>
                        </a:rPr>
                        <a:t>n</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effectLst/>
                          <a:latin typeface="Times New Roman"/>
                          <a:cs typeface="Courier New" panose="02070309020205020404"/>
                        </a:rPr>
                        <a:t>—</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ea typeface="华文仿宋" panose="02010600040101010101"/>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0000"/>
                        </a:lnSpc>
                        <a:spcAft>
                          <a:spcPct val="0"/>
                        </a:spcAft>
                        <a:tabLst>
                          <a:tab pos="5600700"/>
                          <a:tab pos="9601200"/>
                        </a:tabLst>
                      </a:pPr>
                      <a:r>
                        <a:rPr lang="en-US" sz="2800" b="1" kern="100">
                          <a:solidFill>
                            <a:srgbClr val="FF0000"/>
                          </a:solidFill>
                          <a:effectLst/>
                          <a:latin typeface="Times New Roman"/>
                          <a:cs typeface="Courier New" panose="02070309020205020404"/>
                        </a:rPr>
                        <a:t> </a:t>
                      </a:r>
                      <a:endParaRPr lang="zh-CN" sz="1000" kern="100">
                        <a:effectLst/>
                        <a:latin typeface="宋体" panose="02010600030101010101" pitchFamily="2" charset="-122"/>
                        <a:cs typeface="Courier New" panose="02070309020205020404"/>
                      </a:endParaRPr>
                    </a:p>
                  </a:txBody>
                  <a:tcPr marL="68451" marR="68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6364526" y="3429000"/>
            <a:ext cx="364202"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1</a:t>
            </a:r>
            <a:endParaRPr lang="zh-CN" altLang="zh-CN" sz="1050" kern="100">
              <a:latin typeface="宋体" panose="02010600030101010101" pitchFamily="2" charset="-122"/>
              <a:cs typeface="Courier New" panose="02070309020205020404"/>
            </a:endParaRPr>
          </a:p>
        </p:txBody>
      </p:sp>
      <p:sp>
        <p:nvSpPr>
          <p:cNvPr id="5" name="Rectangle 3"/>
          <p:cNvSpPr>
            <a:spLocks noChangeArrowheads="1"/>
          </p:cNvSpPr>
          <p:nvPr/>
        </p:nvSpPr>
        <p:spPr bwMode="auto">
          <a:xfrm>
            <a:off x="9604886" y="3429000"/>
            <a:ext cx="364202"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2</a:t>
            </a:r>
            <a:endParaRPr lang="zh-CN" altLang="zh-CN" sz="1050" kern="100">
              <a:latin typeface="宋体" panose="02010600030101010101" pitchFamily="2" charset="-122"/>
              <a:cs typeface="Courier New" panose="02070309020205020404"/>
            </a:endParaRPr>
          </a:p>
        </p:txBody>
      </p:sp>
      <p:sp>
        <p:nvSpPr>
          <p:cNvPr id="6" name="Rectangle 3"/>
          <p:cNvSpPr>
            <a:spLocks noChangeArrowheads="1"/>
          </p:cNvSpPr>
          <p:nvPr/>
        </p:nvSpPr>
        <p:spPr bwMode="auto">
          <a:xfrm>
            <a:off x="6364526" y="3955268"/>
            <a:ext cx="364202"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4</a:t>
            </a:r>
            <a:endParaRPr lang="zh-CN" altLang="zh-CN" sz="1050" kern="100">
              <a:latin typeface="宋体" panose="02010600030101010101" pitchFamily="2" charset="-122"/>
              <a:cs typeface="Courier New" panose="02070309020205020404"/>
            </a:endParaRPr>
          </a:p>
        </p:txBody>
      </p:sp>
      <p:sp>
        <p:nvSpPr>
          <p:cNvPr id="7" name="Rectangle 3"/>
          <p:cNvSpPr>
            <a:spLocks noChangeArrowheads="1"/>
          </p:cNvSpPr>
          <p:nvPr/>
        </p:nvSpPr>
        <p:spPr bwMode="auto">
          <a:xfrm>
            <a:off x="9604886" y="3955268"/>
            <a:ext cx="364202"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8</a:t>
            </a:r>
            <a:endParaRPr lang="zh-CN" altLang="zh-CN" sz="1050" kern="100">
              <a:latin typeface="宋体" panose="02010600030101010101" pitchFamily="2" charset="-122"/>
              <a:cs typeface="Courier New" panose="02070309020205020404"/>
            </a:endParaRPr>
          </a:p>
        </p:txBody>
      </p:sp>
      <p:sp>
        <p:nvSpPr>
          <p:cNvPr id="8" name="Rectangle 3"/>
          <p:cNvSpPr>
            <a:spLocks noChangeArrowheads="1"/>
          </p:cNvSpPr>
          <p:nvPr/>
        </p:nvSpPr>
        <p:spPr bwMode="auto">
          <a:xfrm>
            <a:off x="6364526" y="4581128"/>
            <a:ext cx="364202"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9</a:t>
            </a:r>
            <a:endParaRPr lang="zh-CN" altLang="zh-CN" sz="1050" kern="100">
              <a:latin typeface="宋体" panose="02010600030101010101" pitchFamily="2" charset="-122"/>
              <a:cs typeface="Courier New" panose="02070309020205020404"/>
            </a:endParaRPr>
          </a:p>
        </p:txBody>
      </p:sp>
      <p:sp>
        <p:nvSpPr>
          <p:cNvPr id="9" name="Rectangle 3"/>
          <p:cNvSpPr>
            <a:spLocks noChangeArrowheads="1"/>
          </p:cNvSpPr>
          <p:nvPr/>
        </p:nvSpPr>
        <p:spPr bwMode="auto">
          <a:xfrm>
            <a:off x="9515118" y="4581128"/>
            <a:ext cx="543739"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18</a:t>
            </a:r>
            <a:endParaRPr lang="zh-CN" altLang="zh-CN" sz="1050" kern="100">
              <a:latin typeface="宋体" panose="02010600030101010101" pitchFamily="2" charset="-122"/>
              <a:cs typeface="Courier New" panose="02070309020205020404"/>
            </a:endParaRPr>
          </a:p>
        </p:txBody>
      </p:sp>
      <p:sp>
        <p:nvSpPr>
          <p:cNvPr id="10" name="Rectangle 3"/>
          <p:cNvSpPr>
            <a:spLocks noChangeArrowheads="1"/>
          </p:cNvSpPr>
          <p:nvPr/>
        </p:nvSpPr>
        <p:spPr bwMode="auto">
          <a:xfrm>
            <a:off x="6274758" y="5229200"/>
            <a:ext cx="543739"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16</a:t>
            </a:r>
            <a:endParaRPr lang="zh-CN" altLang="zh-CN" sz="1050" kern="100">
              <a:latin typeface="宋体" panose="02010600030101010101" pitchFamily="2" charset="-122"/>
              <a:cs typeface="Courier New" panose="02070309020205020404"/>
            </a:endParaRPr>
          </a:p>
        </p:txBody>
      </p:sp>
      <p:sp>
        <p:nvSpPr>
          <p:cNvPr id="11" name="Rectangle 3"/>
          <p:cNvSpPr>
            <a:spLocks noChangeArrowheads="1"/>
          </p:cNvSpPr>
          <p:nvPr/>
        </p:nvSpPr>
        <p:spPr bwMode="auto">
          <a:xfrm>
            <a:off x="9515118" y="5229200"/>
            <a:ext cx="543739"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smtClean="0">
                <a:solidFill>
                  <a:srgbClr val="FF0000"/>
                </a:solidFill>
                <a:ea typeface="仿宋" panose="02010609060101010101" charset="-122"/>
                <a:cs typeface="Courier New" panose="02070309020205020404"/>
              </a:rPr>
              <a:t>32</a:t>
            </a:r>
            <a:endParaRPr lang="zh-CN" altLang="zh-CN" sz="1050" kern="100">
              <a:latin typeface="宋体" panose="02010600030101010101" pitchFamily="2" charset="-122"/>
              <a:cs typeface="Courier New" panose="02070309020205020404"/>
            </a:endParaRPr>
          </a:p>
        </p:txBody>
      </p:sp>
      <p:sp>
        <p:nvSpPr>
          <p:cNvPr id="12" name="Rectangle 3"/>
          <p:cNvSpPr>
            <a:spLocks noChangeArrowheads="1"/>
          </p:cNvSpPr>
          <p:nvPr/>
        </p:nvSpPr>
        <p:spPr bwMode="auto">
          <a:xfrm>
            <a:off x="6293994" y="5800020"/>
            <a:ext cx="505267"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i="1" kern="100" smtClean="0">
                <a:solidFill>
                  <a:srgbClr val="FF0000"/>
                </a:solidFill>
                <a:ea typeface="仿宋" panose="02010609060101010101" charset="-122"/>
                <a:cs typeface="Courier New" panose="02070309020205020404"/>
              </a:rPr>
              <a:t>n</a:t>
            </a:r>
            <a:r>
              <a:rPr lang="en-US" altLang="zh-CN" sz="2800" b="1" kern="100" baseline="30000" smtClean="0">
                <a:solidFill>
                  <a:srgbClr val="FF0000"/>
                </a:solidFill>
                <a:ea typeface="仿宋" panose="02010609060101010101" charset="-122"/>
                <a:cs typeface="Courier New" panose="02070309020205020404"/>
              </a:rPr>
              <a:t>2</a:t>
            </a:r>
            <a:endParaRPr lang="zh-CN" altLang="zh-CN" sz="1050" kern="100">
              <a:latin typeface="宋体" panose="02010600030101010101" pitchFamily="2" charset="-122"/>
              <a:cs typeface="Courier New" panose="02070309020205020404"/>
            </a:endParaRPr>
          </a:p>
        </p:txBody>
      </p:sp>
      <p:sp>
        <p:nvSpPr>
          <p:cNvPr id="13" name="Rectangle 3"/>
          <p:cNvSpPr>
            <a:spLocks noChangeArrowheads="1"/>
          </p:cNvSpPr>
          <p:nvPr/>
        </p:nvSpPr>
        <p:spPr bwMode="auto">
          <a:xfrm>
            <a:off x="9444586" y="5800020"/>
            <a:ext cx="684803" cy="62453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lnSpc>
                <a:spcPct val="140000"/>
              </a:lnSpc>
              <a:spcAft>
                <a:spcPct val="0"/>
              </a:spcAft>
              <a:tabLst>
                <a:tab pos="5600700"/>
                <a:tab pos="9601200"/>
              </a:tabLst>
            </a:pPr>
            <a:r>
              <a:rPr lang="en-US" altLang="zh-CN" sz="2800" b="1" kern="100">
                <a:solidFill>
                  <a:srgbClr val="FF0000"/>
                </a:solidFill>
                <a:ea typeface="仿宋" panose="02010609060101010101" charset="-122"/>
                <a:cs typeface="Courier New" panose="02070309020205020404"/>
              </a:rPr>
              <a:t>2</a:t>
            </a:r>
            <a:r>
              <a:rPr lang="en-US" altLang="zh-CN" sz="2800" b="1" i="1" kern="100">
                <a:solidFill>
                  <a:srgbClr val="FF0000"/>
                </a:solidFill>
                <a:ea typeface="仿宋" panose="02010609060101010101" charset="-122"/>
                <a:cs typeface="Courier New" panose="02070309020205020404"/>
              </a:rPr>
              <a:t>n</a:t>
            </a:r>
            <a:r>
              <a:rPr lang="en-US" altLang="zh-CN" sz="2800" b="1" kern="100" baseline="30000">
                <a:solidFill>
                  <a:srgbClr val="FF0000"/>
                </a:solidFill>
                <a:ea typeface="仿宋" panose="02010609060101010101" charset="-122"/>
                <a:cs typeface="Courier New" panose="02070309020205020404"/>
              </a:rPr>
              <a:t>2</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linds(horizontal)">
                                      <p:cBhvr>
                                        <p:cTn id="37" dur="500"/>
                                        <p:tgtEl>
                                          <p:spTgt spid="10">
                                            <p:txEl>
                                              <p:pRg st="0" end="0"/>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linds(horizontal)">
                                      <p:cBhvr>
                                        <p:cTn id="47" dur="500"/>
                                        <p:tgtEl>
                                          <p:spTgt spid="12">
                                            <p:txEl>
                                              <p:pRg st="0" end="0"/>
                                            </p:txEl>
                                          </p:spTgt>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blinds(horizontal)">
                                      <p:cBhvr>
                                        <p:cTn id="5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1368076"/>
            <a:ext cx="10968514" cy="3645100"/>
          </a:xfrm>
        </p:spPr>
        <p:txBody>
          <a:bodyPr/>
          <a:lstStyle/>
          <a:p>
            <a:pPr indent="713740">
              <a:tabLst>
                <a:tab pos="5600700"/>
                <a:tab pos="9601200"/>
              </a:tabLst>
            </a:pPr>
            <a:r>
              <a:rPr lang="en-US" altLang="zh-CN" kern="100">
                <a:cs typeface="Courier New" panose="02070309020205020404"/>
              </a:rPr>
              <a:t>3</a:t>
            </a:r>
            <a:r>
              <a:rPr lang="zh-CN" altLang="zh-CN" kern="100">
                <a:cs typeface="Times New Roman" panose="02020603050405020304"/>
              </a:rPr>
              <a:t>．阅读教材，了解原子轨道能量高低规律。</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(1)</a:t>
            </a:r>
            <a:r>
              <a:rPr lang="zh-CN" altLang="zh-CN" kern="100">
                <a:cs typeface="Times New Roman" panose="02020603050405020304"/>
              </a:rPr>
              <a:t>处于相同电子层的原子轨道能量的高低：</a:t>
            </a:r>
            <a:r>
              <a:rPr lang="en-US" altLang="zh-CN" kern="100" smtClean="0">
                <a:cs typeface="Courier New" panose="02070309020205020404"/>
              </a:rPr>
              <a:t>________________</a:t>
            </a:r>
            <a:r>
              <a:rPr lang="zh-CN" altLang="zh-CN" kern="100">
                <a:cs typeface="Times New Roman" panose="020206030504050203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(2)</a:t>
            </a:r>
            <a:r>
              <a:rPr lang="zh-CN" altLang="zh-CN" kern="100">
                <a:cs typeface="Times New Roman" panose="02020603050405020304"/>
              </a:rPr>
              <a:t>形态相同的原子轨道能量的高低：</a:t>
            </a:r>
            <a:r>
              <a:rPr lang="en-US" altLang="zh-CN" kern="100">
                <a:cs typeface="Courier New" panose="02070309020205020404"/>
              </a:rPr>
              <a:t>___________________</a:t>
            </a:r>
            <a:r>
              <a:rPr lang="zh-CN" altLang="zh-CN" kern="100">
                <a:cs typeface="Times New Roman" panose="020206030504050203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(3)</a:t>
            </a:r>
            <a:r>
              <a:rPr lang="zh-CN" altLang="zh-CN" kern="100">
                <a:cs typeface="Times New Roman" panose="02020603050405020304"/>
              </a:rPr>
              <a:t>电子层的形状均相同的原子轨道的能量相等，如</a:t>
            </a:r>
            <a:r>
              <a:rPr lang="en-US" altLang="zh-CN" kern="100">
                <a:cs typeface="Courier New" panose="02070309020205020404"/>
              </a:rPr>
              <a:t>2p</a:t>
            </a:r>
            <a:r>
              <a:rPr lang="en-US" altLang="zh-CN" i="1" kern="100" baseline="-25000">
                <a:cs typeface="Courier New" panose="02070309020205020404"/>
              </a:rPr>
              <a:t>x</a:t>
            </a:r>
            <a:r>
              <a:rPr lang="zh-CN" altLang="zh-CN" kern="100">
                <a:cs typeface="Times New Roman" panose="02020603050405020304"/>
              </a:rPr>
              <a:t>、</a:t>
            </a:r>
            <a:r>
              <a:rPr lang="en-US" altLang="zh-CN" kern="100">
                <a:cs typeface="Courier New" panose="02070309020205020404"/>
              </a:rPr>
              <a:t>2p</a:t>
            </a:r>
            <a:r>
              <a:rPr lang="en-US" altLang="zh-CN" i="1" kern="100" baseline="-25000">
                <a:cs typeface="Courier New" panose="02070309020205020404"/>
              </a:rPr>
              <a:t>y</a:t>
            </a:r>
            <a:r>
              <a:rPr lang="zh-CN" altLang="zh-CN" kern="100">
                <a:cs typeface="Times New Roman" panose="02020603050405020304"/>
              </a:rPr>
              <a:t>、</a:t>
            </a:r>
            <a:r>
              <a:rPr lang="en-US" altLang="zh-CN" kern="100">
                <a:cs typeface="Courier New" panose="02070309020205020404"/>
              </a:rPr>
              <a:t>2p</a:t>
            </a:r>
            <a:r>
              <a:rPr lang="en-US" altLang="zh-CN" i="1" kern="100" baseline="-25000">
                <a:cs typeface="Courier New" panose="02070309020205020404"/>
              </a:rPr>
              <a:t>z</a:t>
            </a:r>
            <a:r>
              <a:rPr lang="zh-CN" altLang="zh-CN" kern="100">
                <a:cs typeface="Times New Roman" panose="02020603050405020304"/>
              </a:rPr>
              <a:t>轨道的能量</a:t>
            </a:r>
            <a:r>
              <a:rPr lang="en-US" altLang="zh-CN" kern="100">
                <a:cs typeface="Courier New" panose="02070309020205020404"/>
              </a:rPr>
              <a:t>_______</a:t>
            </a:r>
            <a:r>
              <a:rPr lang="zh-CN" altLang="zh-CN" kern="100">
                <a:cs typeface="Times New Roman" panose="02020603050405020304"/>
              </a:rPr>
              <a:t>。</a:t>
            </a:r>
            <a:endParaRPr lang="zh-CN" altLang="zh-CN" sz="1050" kern="100">
              <a:latin typeface="宋体" panose="02010600030101010101" pitchFamily="2" charset="-122"/>
              <a:cs typeface="Courier New" panose="02070309020205020404"/>
            </a:endParaRPr>
          </a:p>
          <a:p>
            <a:endParaRPr lang="zh-CN" altLang="en-US"/>
          </a:p>
        </p:txBody>
      </p:sp>
      <p:sp>
        <p:nvSpPr>
          <p:cNvPr id="4" name="Rectangle 3"/>
          <p:cNvSpPr>
            <a:spLocks noChangeArrowheads="1"/>
          </p:cNvSpPr>
          <p:nvPr/>
        </p:nvSpPr>
        <p:spPr bwMode="auto">
          <a:xfrm>
            <a:off x="8691594" y="1944140"/>
            <a:ext cx="2622834"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i="1" kern="100">
                <a:solidFill>
                  <a:srgbClr val="FF0000"/>
                </a:solidFill>
                <a:ea typeface="仿宋" panose="02010609060101010101" charset="-122"/>
                <a:cs typeface="Times New Roman" panose="02020603050405020304"/>
              </a:rPr>
              <a:t>n</a:t>
            </a:r>
            <a:r>
              <a:rPr lang="en-US" altLang="zh-CN" sz="2800" b="1" kern="100">
                <a:solidFill>
                  <a:srgbClr val="FF0000"/>
                </a:solidFill>
                <a:ea typeface="仿宋" panose="02010609060101010101" charset="-122"/>
                <a:cs typeface="Times New Roman" panose="02020603050405020304"/>
              </a:rPr>
              <a:t>s&lt;</a:t>
            </a:r>
            <a:r>
              <a:rPr lang="en-US" altLang="zh-CN" sz="2800" b="1" i="1" kern="100" err="1">
                <a:solidFill>
                  <a:srgbClr val="FF0000"/>
                </a:solidFill>
                <a:ea typeface="仿宋" panose="02010609060101010101" charset="-122"/>
                <a:cs typeface="Times New Roman" panose="02020603050405020304"/>
              </a:rPr>
              <a:t>n</a:t>
            </a:r>
            <a:r>
              <a:rPr lang="en-US" altLang="zh-CN" sz="2800" b="1" kern="100" err="1">
                <a:solidFill>
                  <a:srgbClr val="FF0000"/>
                </a:solidFill>
                <a:ea typeface="仿宋" panose="02010609060101010101" charset="-122"/>
                <a:cs typeface="Times New Roman" panose="02020603050405020304"/>
              </a:rPr>
              <a:t>p&lt;</a:t>
            </a:r>
            <a:r>
              <a:rPr lang="en-US" altLang="zh-CN" sz="2800" b="1" i="1" kern="100" err="1">
                <a:solidFill>
                  <a:srgbClr val="FF0000"/>
                </a:solidFill>
                <a:ea typeface="仿宋" panose="02010609060101010101" charset="-122"/>
                <a:cs typeface="Times New Roman" panose="02020603050405020304"/>
              </a:rPr>
              <a:t>n</a:t>
            </a:r>
            <a:r>
              <a:rPr lang="en-US" altLang="zh-CN" sz="2800" b="1" kern="100" err="1">
                <a:solidFill>
                  <a:srgbClr val="FF0000"/>
                </a:solidFill>
                <a:ea typeface="仿宋" panose="02010609060101010101" charset="-122"/>
                <a:cs typeface="Times New Roman" panose="02020603050405020304"/>
              </a:rPr>
              <a:t>d&lt;</a:t>
            </a:r>
            <a:r>
              <a:rPr lang="en-US" altLang="zh-CN" sz="2800" b="1" i="1" kern="100" err="1">
                <a:solidFill>
                  <a:srgbClr val="FF0000"/>
                </a:solidFill>
                <a:ea typeface="仿宋" panose="02010609060101010101" charset="-122"/>
                <a:cs typeface="Times New Roman" panose="02020603050405020304"/>
              </a:rPr>
              <a:t>n</a:t>
            </a:r>
            <a:r>
              <a:rPr lang="en-US" altLang="zh-CN" sz="2800" b="1" kern="100" err="1">
                <a:solidFill>
                  <a:srgbClr val="FF0000"/>
                </a:solidFill>
                <a:ea typeface="仿宋" panose="02010609060101010101" charset="-122"/>
                <a:cs typeface="Times New Roman" panose="02020603050405020304"/>
              </a:rPr>
              <a:t>f</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
        <p:nvSpPr>
          <p:cNvPr id="5" name="Rectangle 3"/>
          <p:cNvSpPr>
            <a:spLocks noChangeArrowheads="1"/>
          </p:cNvSpPr>
          <p:nvPr/>
        </p:nvSpPr>
        <p:spPr bwMode="auto">
          <a:xfrm>
            <a:off x="7715969" y="2592212"/>
            <a:ext cx="279756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1s&lt;2s&lt;3s&lt;4s</a:t>
            </a:r>
            <a:r>
              <a:rPr lang="en-US" altLang="zh-CN" sz="2800" b="1" kern="100">
                <a:solidFill>
                  <a:srgbClr val="FF0000"/>
                </a:solidFill>
                <a:latin typeface="宋体" panose="02010600030101010101" pitchFamily="2" charset="-122"/>
                <a:cs typeface="Times New Roman" panose="02020603050405020304"/>
              </a:rPr>
              <a:t>…</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
        <p:nvSpPr>
          <p:cNvPr id="6" name="Rectangle 3"/>
          <p:cNvSpPr>
            <a:spLocks noChangeArrowheads="1"/>
          </p:cNvSpPr>
          <p:nvPr/>
        </p:nvSpPr>
        <p:spPr bwMode="auto">
          <a:xfrm>
            <a:off x="3104969" y="3789040"/>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相等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4851585"/>
          </a:xfrm>
        </p:spPr>
        <p:txBody>
          <a:bodyPr/>
          <a:lstStyle/>
          <a:p>
            <a:pPr indent="713740">
              <a:tabLst>
                <a:tab pos="5600700"/>
                <a:tab pos="9601200"/>
              </a:tabLst>
            </a:pPr>
            <a:endParaRPr lang="en-US" altLang="zh-CN" kern="100" smtClean="0">
              <a:cs typeface="Courier New" panose="02070309020205020404"/>
            </a:endParaRPr>
          </a:p>
          <a:p>
            <a:pPr indent="713740">
              <a:tabLst>
                <a:tab pos="5600700"/>
                <a:tab pos="9601200"/>
              </a:tabLst>
            </a:pPr>
            <a:r>
              <a:rPr lang="en-US" altLang="zh-CN" kern="100" smtClean="0">
                <a:cs typeface="Courier New" panose="02070309020205020404"/>
              </a:rPr>
              <a:t>4</a:t>
            </a:r>
            <a:r>
              <a:rPr lang="zh-CN" altLang="zh-CN" kern="100">
                <a:cs typeface="Times New Roman" panose="02020603050405020304"/>
              </a:rPr>
              <a:t>．原子核外电子还存在一种称为自旋的运动，原子核外电子的自旋可以有两种不同的状态，通常人们用向上箭头</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和向下箭头</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来表示这两种不同的自旋状态。</a:t>
            </a:r>
            <a:r>
              <a:rPr lang="zh-CN" altLang="zh-CN" kern="100">
                <a:latin typeface="宋体" panose="02010600030101010101" pitchFamily="2" charset="-122"/>
                <a:ea typeface="Times New Roman" panose="02020603050405020304"/>
                <a:cs typeface="Courier New" panose="02070309020205020404"/>
              </a:rPr>
              <a:t> </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电子自旋</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真像地球绕轴自转一样吗？</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电子自旋并不是真像地球绕轴自转一样，它只是代表电子的两种不同状态。</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3645100"/>
          </a:xfrm>
        </p:spPr>
        <p:txBody>
          <a:bodyPr/>
          <a:lstStyle/>
          <a:p>
            <a:pPr indent="713740">
              <a:tabLst>
                <a:tab pos="5600700"/>
                <a:tab pos="9601200"/>
              </a:tabLst>
            </a:pPr>
            <a:endParaRPr lang="en-US" altLang="zh-CN" kern="100" smtClean="0">
              <a:cs typeface="Courier New" panose="02070309020205020404"/>
            </a:endParaRPr>
          </a:p>
          <a:p>
            <a:pPr indent="713740">
              <a:tabLst>
                <a:tab pos="5600700"/>
                <a:tab pos="9601200"/>
              </a:tabLst>
            </a:pPr>
            <a:r>
              <a:rPr lang="en-US" altLang="zh-CN" kern="100" smtClean="0">
                <a:cs typeface="Courier New" panose="02070309020205020404"/>
              </a:rPr>
              <a:t>5</a:t>
            </a:r>
            <a:r>
              <a:rPr lang="zh-CN" altLang="zh-CN" kern="100">
                <a:cs typeface="Times New Roman" panose="02020603050405020304"/>
              </a:rPr>
              <a:t>．怎样描述原子核外某电子运动状态？</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描述原子核外某电子运动状态必须说明其所在的电子层、原子轨道的类型、原子轨道的伸展方向和电子的自旋状态，这四个方面缺少任何一个，都不能准确描述电子运动的状态。</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6" name="文本框 22"/>
          <p:cNvSpPr txBox="1">
            <a:spLocks noChangeArrowheads="1"/>
          </p:cNvSpPr>
          <p:nvPr/>
        </p:nvSpPr>
        <p:spPr bwMode="auto">
          <a:xfrm>
            <a:off x="0" y="2852936"/>
            <a:ext cx="12187238" cy="1015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6000" b="1" smtClean="0">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rPr>
              <a:t>课 堂 反 馈</a:t>
            </a:r>
            <a:endParaRPr lang="zh-CN" altLang="en-US" sz="6000" b="1">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55" name="1">
            <a:hlinkClick r:id="rId2" action="ppaction://hlinksldjump"/>
          </p:cNvPr>
          <p:cNvSpPr>
            <a:spLocks noChangeAspect="1"/>
          </p:cNvSpPr>
          <p:nvPr/>
        </p:nvSpPr>
        <p:spPr>
          <a:xfrm>
            <a:off x="1376665"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a:t>
            </a:r>
            <a:endParaRPr lang="zh-CN" altLang="en-US" sz="1400" b="1">
              <a:solidFill>
                <a:schemeClr val="bg1"/>
              </a:solidFill>
            </a:endParaRPr>
          </a:p>
        </p:txBody>
      </p:sp>
      <p:sp>
        <p:nvSpPr>
          <p:cNvPr id="56"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62"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63"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64"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65"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66"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67"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68"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69"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70"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71"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23" name="内容占位符 2"/>
          <p:cNvSpPr txBox="1"/>
          <p:nvPr/>
        </p:nvSpPr>
        <p:spPr>
          <a:xfrm>
            <a:off x="609362" y="2596572"/>
            <a:ext cx="10968514" cy="3640740"/>
          </a:xfrm>
          <a:prstGeom prst="rect">
            <a:avLst/>
          </a:prstGeom>
          <a:solidFill>
            <a:srgbClr val="E6F0F0"/>
          </a:solid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13740">
              <a:lnSpc>
                <a:spcPct val="140000"/>
              </a:lnSpc>
              <a:tabLst>
                <a:tab pos="5600700"/>
                <a:tab pos="9601200"/>
              </a:tabLst>
            </a:pPr>
            <a:r>
              <a:rPr lang="zh-CN" altLang="zh-CN" kern="100">
                <a:solidFill>
                  <a:srgbClr val="003399"/>
                </a:solidFill>
                <a:ea typeface="黑体" panose="02010609060101010101" charset="-122"/>
                <a:cs typeface="Times New Roman" panose="02020603050405020304"/>
              </a:rPr>
              <a:t>【解析】</a:t>
            </a:r>
            <a:r>
              <a:rPr lang="zh-CN" altLang="zh-CN" kern="100">
                <a:ea typeface="仿宋" panose="02010609060101010101" charset="-122"/>
                <a:cs typeface="Times New Roman" panose="02020603050405020304"/>
              </a:rPr>
              <a:t>道尔顿在化学上的主要贡献是提出了原子学说，发现原子</a:t>
            </a:r>
            <a:r>
              <a:rPr lang="en-US" altLang="zh-CN" kern="100">
                <a:ea typeface="仿宋" panose="02010609060101010101" charset="-122"/>
                <a:cs typeface="Courier New" panose="02070309020205020404"/>
              </a:rPr>
              <a:t>——</a:t>
            </a:r>
            <a:r>
              <a:rPr lang="en-US" altLang="zh-CN" kern="100">
                <a:latin typeface="宋体" panose="02010600030101010101" pitchFamily="2" charset="-122"/>
                <a:cs typeface="Times New Roman" panose="02020603050405020304"/>
              </a:rPr>
              <a:t>“</a:t>
            </a:r>
            <a:r>
              <a:rPr lang="zh-CN" altLang="zh-CN" kern="100">
                <a:ea typeface="仿宋" panose="02010609060101010101" charset="-122"/>
                <a:cs typeface="Times New Roman" panose="02020603050405020304"/>
              </a:rPr>
              <a:t>实心球</a:t>
            </a:r>
            <a:r>
              <a:rPr lang="en-US" altLang="zh-CN" kern="100">
                <a:latin typeface="宋体" panose="02010600030101010101" pitchFamily="2" charset="-122"/>
                <a:cs typeface="Times New Roman" panose="02020603050405020304"/>
              </a:rPr>
              <a:t>”</a:t>
            </a:r>
            <a:r>
              <a:rPr lang="zh-CN" altLang="zh-CN" kern="100">
                <a:ea typeface="仿宋" panose="02010609060101010101" charset="-122"/>
                <a:cs typeface="Times New Roman" panose="02020603050405020304"/>
              </a:rPr>
              <a:t>模型，</a:t>
            </a:r>
            <a:r>
              <a:rPr lang="en-US" altLang="zh-CN" kern="100">
                <a:ea typeface="仿宋" panose="02010609060101010101" charset="-122"/>
                <a:cs typeface="Courier New" panose="02070309020205020404"/>
              </a:rPr>
              <a:t>A</a:t>
            </a:r>
            <a:r>
              <a:rPr lang="zh-CN" altLang="zh-CN" kern="100">
                <a:ea typeface="仿宋" panose="02010609060101010101" charset="-122"/>
                <a:cs typeface="Times New Roman" panose="02020603050405020304"/>
              </a:rPr>
              <a:t>不符合题意；英国科学家汤姆生发现原子中存在电子，汤姆生提出了葡萄干面包原子模型，</a:t>
            </a:r>
            <a:r>
              <a:rPr lang="en-US" altLang="zh-CN" kern="100">
                <a:ea typeface="仿宋" panose="02010609060101010101" charset="-122"/>
                <a:cs typeface="Courier New" panose="02070309020205020404"/>
              </a:rPr>
              <a:t>B</a:t>
            </a:r>
            <a:r>
              <a:rPr lang="zh-CN" altLang="zh-CN" kern="100">
                <a:ea typeface="仿宋" panose="02010609060101010101" charset="-122"/>
                <a:cs typeface="Times New Roman" panose="02020603050405020304"/>
              </a:rPr>
              <a:t>不符合题意；英国物理学家卢瑟福根据</a:t>
            </a:r>
            <a:r>
              <a:rPr lang="en-US" altLang="zh-CN" kern="100">
                <a:ea typeface="仿宋" panose="02010609060101010101" charset="-122"/>
                <a:cs typeface="Courier New" panose="02070309020205020404"/>
              </a:rPr>
              <a:t>α</a:t>
            </a:r>
            <a:r>
              <a:rPr lang="zh-CN" altLang="zh-CN" kern="100">
                <a:ea typeface="仿宋" panose="02010609060101010101" charset="-122"/>
                <a:cs typeface="Times New Roman" panose="02020603050405020304"/>
              </a:rPr>
              <a:t>粒子散射现象，提出了带核的原子结构模型，</a:t>
            </a:r>
            <a:r>
              <a:rPr lang="en-US" altLang="zh-CN" kern="100">
                <a:ea typeface="仿宋" panose="02010609060101010101" charset="-122"/>
                <a:cs typeface="Courier New" panose="02070309020205020404"/>
              </a:rPr>
              <a:t>C</a:t>
            </a:r>
            <a:r>
              <a:rPr lang="zh-CN" altLang="zh-CN" kern="100">
                <a:ea typeface="仿宋" panose="02010609060101010101" charset="-122"/>
                <a:cs typeface="Times New Roman" panose="02020603050405020304"/>
              </a:rPr>
              <a:t>符合题意；丹麦物理学家玻尔引入量子论观点，提出电子在一定轨道上运动的原子结构模型，</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不符合题意。</a:t>
            </a:r>
            <a:endParaRPr lang="zh-CN" altLang="zh-CN" sz="1050" kern="100">
              <a:effectLst/>
              <a:latin typeface="宋体" panose="02010600030101010101" pitchFamily="2" charset="-122"/>
              <a:cs typeface="Courier New" panose="02070309020205020404"/>
            </a:endParaRPr>
          </a:p>
        </p:txBody>
      </p:sp>
      <p:sp>
        <p:nvSpPr>
          <p:cNvPr id="3" name="内容占位符 2"/>
          <p:cNvSpPr>
            <a:spLocks noGrp="1"/>
          </p:cNvSpPr>
          <p:nvPr>
            <p:ph idx="1"/>
          </p:nvPr>
        </p:nvSpPr>
        <p:spPr>
          <a:xfrm>
            <a:off x="609362" y="692696"/>
            <a:ext cx="10968514" cy="1831014"/>
          </a:xfrm>
        </p:spPr>
        <p:txBody>
          <a:bodyPr/>
          <a:lstStyle/>
          <a:p>
            <a:pPr indent="713740">
              <a:tabLst>
                <a:tab pos="5600700"/>
                <a:tab pos="9601200"/>
              </a:tabLst>
            </a:pPr>
            <a:r>
              <a:rPr lang="en-US" altLang="zh-CN" kern="100">
                <a:cs typeface="Courier New" panose="02070309020205020404"/>
              </a:rPr>
              <a:t>1</a:t>
            </a:r>
            <a:r>
              <a:rPr lang="zh-CN" altLang="zh-CN" kern="100">
                <a:cs typeface="Times New Roman" panose="02020603050405020304"/>
              </a:rPr>
              <a:t>．化学上提出</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有核模型</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原子结构的科学家是</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．道尔顿　　</a:t>
            </a:r>
            <a:r>
              <a:rPr lang="en-US" altLang="zh-CN" kern="100">
                <a:cs typeface="Courier New" panose="02070309020205020404"/>
              </a:rPr>
              <a:t>	B</a:t>
            </a:r>
            <a:r>
              <a:rPr lang="zh-CN" altLang="zh-CN" kern="100">
                <a:cs typeface="Times New Roman" panose="02020603050405020304"/>
              </a:rPr>
              <a:t>．汤姆生</a:t>
            </a:r>
            <a:r>
              <a:rPr lang="zh-CN" altLang="zh-CN" kern="100">
                <a:latin typeface="宋体" panose="02010600030101010101" pitchFamily="2" charset="-122"/>
                <a:ea typeface="Times New Roman" panose="02020603050405020304"/>
                <a:cs typeface="Courier New" panose="02070309020205020404"/>
              </a:rPr>
              <a:t> </a:t>
            </a:r>
            <a:r>
              <a:rPr lang="zh-CN" altLang="zh-CN" kern="100">
                <a:cs typeface="Times New Roman" panose="02020603050405020304"/>
              </a:rPr>
              <a:t>　</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．卢瑟福　　</a:t>
            </a:r>
            <a:r>
              <a:rPr lang="en-US" altLang="zh-CN" kern="100">
                <a:cs typeface="Courier New" panose="02070309020205020404"/>
              </a:rPr>
              <a:t>	D</a:t>
            </a:r>
            <a:r>
              <a:rPr lang="zh-CN" altLang="zh-CN" kern="100">
                <a:cs typeface="Times New Roman" panose="02020603050405020304"/>
              </a:rPr>
              <a:t>．玻尔</a:t>
            </a:r>
            <a:endParaRPr lang="zh-CN" altLang="zh-CN" sz="1050" kern="100">
              <a:effectLst/>
              <a:latin typeface="宋体" panose="02010600030101010101" pitchFamily="2" charset="-122"/>
              <a:cs typeface="Courier New" panose="02070309020205020404"/>
            </a:endParaRPr>
          </a:p>
        </p:txBody>
      </p:sp>
      <p:sp>
        <p:nvSpPr>
          <p:cNvPr id="22" name="Rectangle 3"/>
          <p:cNvSpPr>
            <a:spLocks noChangeArrowheads="1"/>
          </p:cNvSpPr>
          <p:nvPr/>
        </p:nvSpPr>
        <p:spPr bwMode="auto">
          <a:xfrm>
            <a:off x="10608610" y="867526"/>
            <a:ext cx="444352"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C</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2" name="内容占位符 2"/>
          <p:cNvSpPr txBox="1"/>
          <p:nvPr/>
        </p:nvSpPr>
        <p:spPr>
          <a:xfrm>
            <a:off x="761762" y="3697868"/>
            <a:ext cx="10968514" cy="1902059"/>
          </a:xfrm>
          <a:prstGeom prst="rect">
            <a:avLst/>
          </a:prstGeom>
          <a:solidFill>
            <a:srgbClr val="E6F0F0"/>
          </a:solid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13740">
              <a:lnSpc>
                <a:spcPct val="140000"/>
              </a:lnSpc>
              <a:tabLst>
                <a:tab pos="5600700"/>
                <a:tab pos="9601200"/>
              </a:tabLst>
            </a:pPr>
            <a:r>
              <a:rPr lang="zh-CN" altLang="zh-CN" kern="100">
                <a:solidFill>
                  <a:srgbClr val="003399"/>
                </a:solidFill>
                <a:ea typeface="黑体" panose="02010609060101010101" charset="-122"/>
                <a:cs typeface="Times New Roman" panose="02020603050405020304"/>
              </a:rPr>
              <a:t>【解析】</a:t>
            </a:r>
            <a:r>
              <a:rPr lang="en-US" altLang="zh-CN" kern="100" smtClean="0">
                <a:ea typeface="仿宋" panose="02010609060101010101" charset="-122"/>
                <a:cs typeface="Courier New" panose="02070309020205020404"/>
              </a:rPr>
              <a:t>H </a:t>
            </a:r>
            <a:r>
              <a:rPr lang="zh-CN" altLang="zh-CN" kern="100" smtClean="0">
                <a:ea typeface="仿宋" panose="02010609060101010101" charset="-122"/>
                <a:cs typeface="Times New Roman" panose="02020603050405020304"/>
              </a:rPr>
              <a:t>原子</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s </a:t>
            </a:r>
            <a:r>
              <a:rPr lang="zh-CN" altLang="zh-CN" kern="100" smtClean="0">
                <a:ea typeface="仿宋" panose="02010609060101010101" charset="-122"/>
                <a:cs typeface="Times New Roman" panose="02020603050405020304"/>
              </a:rPr>
              <a:t>轨道只有</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1 </a:t>
            </a:r>
            <a:r>
              <a:rPr lang="zh-CN" altLang="zh-CN" kern="100" smtClean="0">
                <a:ea typeface="仿宋" panose="02010609060101010101" charset="-122"/>
                <a:cs typeface="Times New Roman" panose="02020603050405020304"/>
              </a:rPr>
              <a:t>个</a:t>
            </a:r>
            <a:r>
              <a:rPr lang="zh-CN" altLang="zh-CN" kern="100">
                <a:ea typeface="仿宋" panose="02010609060101010101" charset="-122"/>
                <a:cs typeface="Times New Roman" panose="02020603050405020304"/>
              </a:rPr>
              <a:t>电子，</a:t>
            </a:r>
            <a:r>
              <a:rPr lang="en-US" altLang="zh-CN" kern="100">
                <a:ea typeface="仿宋" panose="02010609060101010101" charset="-122"/>
                <a:cs typeface="Courier New" panose="02070309020205020404"/>
              </a:rPr>
              <a:t>A</a:t>
            </a:r>
            <a:r>
              <a:rPr lang="zh-CN" altLang="zh-CN" kern="100">
                <a:ea typeface="仿宋" panose="02010609060101010101" charset="-122"/>
                <a:cs typeface="Times New Roman" panose="02020603050405020304"/>
              </a:rPr>
              <a:t>错误；有的原子不同能层</a:t>
            </a:r>
            <a:r>
              <a:rPr lang="en-US" altLang="zh-CN" kern="100">
                <a:ea typeface="仿宋" panose="02010609060101010101" charset="-122"/>
                <a:cs typeface="Courier New" panose="02070309020205020404"/>
              </a:rPr>
              <a:t>s</a:t>
            </a:r>
            <a:r>
              <a:rPr lang="zh-CN" altLang="zh-CN" kern="100">
                <a:ea typeface="仿宋" panose="02010609060101010101" charset="-122"/>
                <a:cs typeface="Times New Roman" panose="02020603050405020304"/>
              </a:rPr>
              <a:t>轨道的电子数相等，且</a:t>
            </a:r>
            <a:r>
              <a:rPr lang="zh-CN" altLang="zh-CN" kern="100" smtClean="0">
                <a:ea typeface="仿宋" panose="02010609060101010101" charset="-122"/>
                <a:cs typeface="Times New Roman" panose="02020603050405020304"/>
              </a:rPr>
              <a:t>为</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2 </a:t>
            </a:r>
            <a:r>
              <a:rPr lang="zh-CN" altLang="zh-CN" kern="100" smtClean="0">
                <a:ea typeface="仿宋" panose="02010609060101010101" charset="-122"/>
                <a:cs typeface="Times New Roman" panose="02020603050405020304"/>
              </a:rPr>
              <a:t>个</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C</a:t>
            </a:r>
            <a:r>
              <a:rPr lang="zh-CN" altLang="zh-CN" kern="100">
                <a:ea typeface="仿宋" panose="02010609060101010101" charset="-122"/>
                <a:cs typeface="Times New Roman" panose="02020603050405020304"/>
              </a:rPr>
              <a:t>错误；若该能层没有排满电子，容纳的电子数就不会</a:t>
            </a:r>
            <a:r>
              <a:rPr lang="zh-CN" altLang="zh-CN" kern="100" smtClean="0">
                <a:ea typeface="仿宋" panose="02010609060101010101" charset="-122"/>
                <a:cs typeface="Times New Roman" panose="02020603050405020304"/>
              </a:rPr>
              <a:t>是</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2</a:t>
            </a:r>
            <a:r>
              <a:rPr lang="en-US" altLang="zh-CN" i="1" kern="100" smtClean="0">
                <a:ea typeface="仿宋" panose="02010609060101010101" charset="-122"/>
                <a:cs typeface="Courier New" panose="02070309020205020404"/>
              </a:rPr>
              <a:t>n</a:t>
            </a:r>
            <a:r>
              <a:rPr lang="en-US" altLang="zh-CN" kern="100" baseline="30000" smtClean="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错误。</a:t>
            </a:r>
            <a:endParaRPr lang="zh-CN" altLang="zh-CN" sz="1050" kern="100">
              <a:effectLst/>
              <a:latin typeface="宋体" panose="02010600030101010101" pitchFamily="2" charset="-122"/>
              <a:cs typeface="Courier New" panose="02070309020205020404"/>
            </a:endParaRPr>
          </a:p>
        </p:txBody>
      </p:sp>
      <p:sp>
        <p:nvSpPr>
          <p:cNvPr id="21"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3" name="2">
            <a:hlinkClick r:id="rId3" action="ppaction://hlinksldjump"/>
          </p:cNvPr>
          <p:cNvSpPr>
            <a:spLocks noChangeAspect="1"/>
          </p:cNvSpPr>
          <p:nvPr/>
        </p:nvSpPr>
        <p:spPr>
          <a:xfrm>
            <a:off x="185821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2</a:t>
            </a:r>
            <a:endParaRPr lang="zh-CN" altLang="en-US" sz="1400" b="1">
              <a:solidFill>
                <a:schemeClr val="bg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2" name="内容占位符 1"/>
          <p:cNvSpPr>
            <a:spLocks noGrp="1"/>
          </p:cNvSpPr>
          <p:nvPr>
            <p:ph idx="1"/>
          </p:nvPr>
        </p:nvSpPr>
        <p:spPr>
          <a:xfrm>
            <a:off x="609362" y="692696"/>
            <a:ext cx="10968514" cy="3037498"/>
          </a:xfrm>
        </p:spPr>
        <p:txBody>
          <a:bodyPr/>
          <a:lstStyle/>
          <a:p>
            <a:pPr indent="713740">
              <a:tabLst>
                <a:tab pos="5600700"/>
                <a:tab pos="9601200"/>
              </a:tabLst>
            </a:pPr>
            <a:r>
              <a:rPr lang="en-US" altLang="zh-CN" kern="100">
                <a:cs typeface="Courier New" panose="02070309020205020404"/>
              </a:rPr>
              <a:t>2</a:t>
            </a:r>
            <a:r>
              <a:rPr lang="zh-CN" altLang="zh-CN" kern="100">
                <a:cs typeface="Times New Roman" panose="02020603050405020304"/>
              </a:rPr>
              <a:t>．下列说法正确的是</a:t>
            </a:r>
            <a:r>
              <a:rPr lang="en-US" altLang="zh-CN" kern="100">
                <a:cs typeface="Courier New" panose="02070309020205020404"/>
              </a:rPr>
              <a:t>	</a:t>
            </a:r>
            <a:r>
              <a:rPr lang="en-US" altLang="zh-CN" kern="100" smtClean="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1</a:t>
            </a:r>
            <a:r>
              <a:rPr lang="zh-CN" altLang="zh-CN" kern="100">
                <a:cs typeface="Times New Roman" panose="02020603050405020304"/>
              </a:rPr>
              <a:t>个</a:t>
            </a:r>
            <a:r>
              <a:rPr lang="en-US" altLang="zh-CN" kern="100">
                <a:cs typeface="Courier New" panose="02070309020205020404"/>
              </a:rPr>
              <a:t>s</a:t>
            </a:r>
            <a:r>
              <a:rPr lang="zh-CN" altLang="zh-CN" kern="100">
                <a:cs typeface="Times New Roman" panose="02020603050405020304"/>
              </a:rPr>
              <a:t>轨道容纳的电子总是</a:t>
            </a:r>
            <a:r>
              <a:rPr lang="en-US" altLang="zh-CN" kern="100">
                <a:cs typeface="Courier New" panose="02070309020205020404"/>
              </a:rPr>
              <a:t>2</a:t>
            </a:r>
            <a:r>
              <a:rPr lang="zh-CN" altLang="zh-CN" kern="100">
                <a:cs typeface="Times New Roman" panose="02020603050405020304"/>
              </a:rPr>
              <a:t>个</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a:t>
            </a:r>
            <a:r>
              <a:rPr lang="en-US" altLang="zh-CN" kern="100">
                <a:cs typeface="Courier New" panose="02070309020205020404"/>
              </a:rPr>
              <a:t>1</a:t>
            </a:r>
            <a:r>
              <a:rPr lang="zh-CN" altLang="zh-CN" kern="100">
                <a:cs typeface="Times New Roman" panose="02020603050405020304"/>
              </a:rPr>
              <a:t>个</a:t>
            </a:r>
            <a:r>
              <a:rPr lang="en-US" altLang="zh-CN" kern="100">
                <a:cs typeface="Courier New" panose="02070309020205020404"/>
              </a:rPr>
              <a:t>p</a:t>
            </a:r>
            <a:r>
              <a:rPr lang="zh-CN" altLang="zh-CN" kern="100">
                <a:cs typeface="Times New Roman" panose="02020603050405020304"/>
              </a:rPr>
              <a:t>轨道最多容纳</a:t>
            </a:r>
            <a:r>
              <a:rPr lang="en-US" altLang="zh-CN" kern="100">
                <a:cs typeface="Courier New" panose="02070309020205020404"/>
              </a:rPr>
              <a:t>2</a:t>
            </a:r>
            <a:r>
              <a:rPr lang="zh-CN" altLang="zh-CN" kern="100">
                <a:cs typeface="Times New Roman" panose="02020603050405020304"/>
              </a:rPr>
              <a:t>个电子</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1</a:t>
            </a:r>
            <a:r>
              <a:rPr lang="zh-CN" altLang="zh-CN" kern="100">
                <a:cs typeface="Times New Roman" panose="02020603050405020304"/>
              </a:rPr>
              <a:t>个原子不同电子层的</a:t>
            </a:r>
            <a:r>
              <a:rPr lang="en-US" altLang="zh-CN" kern="100">
                <a:cs typeface="Courier New" panose="02070309020205020404"/>
              </a:rPr>
              <a:t>s</a:t>
            </a:r>
            <a:r>
              <a:rPr lang="zh-CN" altLang="zh-CN" kern="100">
                <a:cs typeface="Times New Roman" panose="02020603050405020304"/>
              </a:rPr>
              <a:t>轨道容纳的电子数都不相等</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D</a:t>
            </a:r>
            <a:r>
              <a:rPr lang="zh-CN" altLang="zh-CN" kern="100">
                <a:cs typeface="Times New Roman" panose="02020603050405020304"/>
              </a:rPr>
              <a:t>．</a:t>
            </a:r>
            <a:r>
              <a:rPr lang="en-US" altLang="zh-CN" kern="100">
                <a:cs typeface="Courier New" panose="02070309020205020404"/>
              </a:rPr>
              <a:t>1</a:t>
            </a:r>
            <a:r>
              <a:rPr lang="zh-CN" altLang="zh-CN" kern="100">
                <a:cs typeface="Times New Roman" panose="02020603050405020304"/>
              </a:rPr>
              <a:t>个原子每个电子层容纳的电子数都为</a:t>
            </a:r>
            <a:r>
              <a:rPr lang="en-US" altLang="zh-CN" kern="100">
                <a:cs typeface="Courier New" panose="02070309020205020404"/>
              </a:rPr>
              <a:t>2</a:t>
            </a:r>
            <a:r>
              <a:rPr lang="en-US" altLang="zh-CN" i="1" kern="100">
                <a:cs typeface="Courier New" panose="02070309020205020404"/>
              </a:rPr>
              <a:t>n</a:t>
            </a:r>
            <a:r>
              <a:rPr lang="en-US" altLang="zh-CN" kern="100" baseline="30000">
                <a:cs typeface="Courier New" panose="02070309020205020404"/>
              </a:rPr>
              <a:t>2</a:t>
            </a:r>
            <a:endParaRPr lang="zh-CN" altLang="zh-CN" sz="1050" kern="100">
              <a:effectLst/>
              <a:latin typeface="宋体" panose="02010600030101010101" pitchFamily="2" charset="-122"/>
              <a:cs typeface="Courier New" panose="02070309020205020404"/>
            </a:endParaRPr>
          </a:p>
        </p:txBody>
      </p:sp>
      <p:sp>
        <p:nvSpPr>
          <p:cNvPr id="24" name="Rectangle 3"/>
          <p:cNvSpPr>
            <a:spLocks noChangeArrowheads="1"/>
          </p:cNvSpPr>
          <p:nvPr/>
        </p:nvSpPr>
        <p:spPr bwMode="auto">
          <a:xfrm>
            <a:off x="10619029" y="785794"/>
            <a:ext cx="423514"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B</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3" name="内容占位符 2"/>
          <p:cNvSpPr txBox="1"/>
          <p:nvPr/>
        </p:nvSpPr>
        <p:spPr>
          <a:xfrm>
            <a:off x="761762" y="3265820"/>
            <a:ext cx="10968514" cy="1208601"/>
          </a:xfrm>
          <a:prstGeom prst="rect">
            <a:avLst/>
          </a:prstGeom>
          <a:solidFill>
            <a:srgbClr val="E6F0F0"/>
          </a:solid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13740">
              <a:lnSpc>
                <a:spcPct val="140000"/>
              </a:lnSpc>
              <a:tabLst>
                <a:tab pos="5600700"/>
                <a:tab pos="9601200"/>
              </a:tabLst>
            </a:pPr>
            <a:r>
              <a:rPr lang="zh-CN" altLang="zh-CN" kern="100">
                <a:solidFill>
                  <a:srgbClr val="003399"/>
                </a:solidFill>
                <a:ea typeface="黑体" panose="02010609060101010101" charset="-122"/>
                <a:cs typeface="Times New Roman" panose="02020603050405020304"/>
              </a:rPr>
              <a:t>【解析】</a:t>
            </a:r>
            <a:r>
              <a:rPr lang="en-US" altLang="zh-CN" kern="100">
                <a:ea typeface="仿宋" panose="02010609060101010101" charset="-122"/>
                <a:cs typeface="Courier New" panose="02070309020205020404"/>
              </a:rPr>
              <a:t>s</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p</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f</a:t>
            </a:r>
            <a:r>
              <a:rPr lang="zh-CN" altLang="zh-CN" kern="100">
                <a:ea typeface="仿宋" panose="02010609060101010101" charset="-122"/>
                <a:cs typeface="Times New Roman" panose="02020603050405020304"/>
              </a:rPr>
              <a:t>轨道中的轨道数分别是</a:t>
            </a:r>
            <a:r>
              <a:rPr lang="en-US" altLang="zh-CN" kern="100">
                <a:ea typeface="仿宋" panose="02010609060101010101" charset="-122"/>
                <a:cs typeface="Courier New" panose="02070309020205020404"/>
              </a:rPr>
              <a:t>1</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3</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5</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7</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正确。</a:t>
            </a:r>
            <a:endParaRPr lang="zh-CN" altLang="zh-CN" sz="1050" kern="100">
              <a:effectLst/>
              <a:latin typeface="宋体" panose="02010600030101010101" pitchFamily="2" charset="-122"/>
              <a:cs typeface="Courier New" panose="02070309020205020404"/>
            </a:endParaRPr>
          </a:p>
        </p:txBody>
      </p:sp>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3</a:t>
            </a:r>
            <a:endParaRPr lang="zh-CN" altLang="en-US" sz="1400" b="1">
              <a:solidFill>
                <a:schemeClr val="bg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692696"/>
            <a:ext cx="10968514" cy="2505301"/>
          </a:xfrm>
        </p:spPr>
        <p:txBody>
          <a:bodyPr/>
          <a:lstStyle/>
          <a:p>
            <a:pPr indent="713740">
              <a:tabLst>
                <a:tab pos="5600700"/>
                <a:tab pos="9601200"/>
              </a:tabLst>
            </a:pPr>
            <a:r>
              <a:rPr lang="en-US" altLang="zh-CN" kern="100">
                <a:cs typeface="Courier New" panose="02070309020205020404"/>
              </a:rPr>
              <a:t>3</a:t>
            </a:r>
            <a:r>
              <a:rPr lang="zh-CN" altLang="zh-CN" kern="100">
                <a:cs typeface="Times New Roman" panose="02020603050405020304"/>
              </a:rPr>
              <a:t>．</a:t>
            </a:r>
            <a:r>
              <a:rPr lang="zh-CN" altLang="zh-CN" kern="100">
                <a:latin typeface="宋体" panose="02010600030101010101" pitchFamily="2" charset="-122"/>
                <a:ea typeface="Times New Roman" panose="02020603050405020304"/>
                <a:cs typeface="Courier New" panose="02070309020205020404"/>
              </a:rPr>
              <a:t> </a:t>
            </a:r>
            <a:r>
              <a:rPr lang="en-US" altLang="zh-CN" kern="100">
                <a:ea typeface="仿宋" panose="02010609060101010101" charset="-122"/>
                <a:cs typeface="Courier New" panose="02070309020205020404"/>
              </a:rPr>
              <a:t>(2022·</a:t>
            </a:r>
            <a:r>
              <a:rPr lang="zh-CN" altLang="zh-CN" kern="100">
                <a:ea typeface="仿宋" panose="02010609060101010101" charset="-122"/>
                <a:cs typeface="Times New Roman" panose="02020603050405020304"/>
              </a:rPr>
              <a:t>天津河西期末</a:t>
            </a:r>
            <a:r>
              <a:rPr lang="en-US" altLang="zh-CN" kern="100">
                <a:ea typeface="仿宋" panose="02010609060101010101" charset="-122"/>
                <a:cs typeface="Courier New" panose="02070309020205020404"/>
              </a:rPr>
              <a:t>)</a:t>
            </a:r>
            <a:r>
              <a:rPr lang="zh-CN" altLang="zh-CN" kern="100">
                <a:cs typeface="Times New Roman" panose="02020603050405020304"/>
              </a:rPr>
              <a:t>下列各原子轨道中轨道数为</a:t>
            </a:r>
            <a:r>
              <a:rPr lang="en-US" altLang="zh-CN" kern="100">
                <a:cs typeface="Courier New" panose="02070309020205020404"/>
              </a:rPr>
              <a:t>7</a:t>
            </a:r>
            <a:r>
              <a:rPr lang="zh-CN" altLang="zh-CN" kern="100">
                <a:cs typeface="Times New Roman" panose="02020603050405020304"/>
              </a:rPr>
              <a:t>的</a:t>
            </a:r>
            <a:r>
              <a:rPr lang="zh-CN" altLang="zh-CN" kern="100" smtClean="0">
                <a:cs typeface="Times New Roman" panose="02020603050405020304"/>
              </a:rPr>
              <a:t>是</a:t>
            </a:r>
            <a:endParaRPr lang="en-US" altLang="zh-CN" kern="100" smtClean="0">
              <a:cs typeface="Times New Roman" panose="02020603050405020304"/>
            </a:endParaRPr>
          </a:p>
          <a:p>
            <a:pPr indent="713740">
              <a:tabLst>
                <a:tab pos="5600700"/>
                <a:tab pos="9601200"/>
              </a:tabLst>
            </a:pPr>
            <a:r>
              <a:rPr lang="en-US" altLang="zh-CN" kern="100">
                <a:cs typeface="Times New Roman" panose="02020603050405020304"/>
              </a:rPr>
              <a:t>	</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s</a:t>
            </a:r>
            <a:r>
              <a:rPr lang="zh-CN" altLang="zh-CN" kern="100">
                <a:cs typeface="Times New Roman" panose="02020603050405020304"/>
              </a:rPr>
              <a:t>　　</a:t>
            </a:r>
            <a:r>
              <a:rPr lang="en-US" altLang="zh-CN" kern="100">
                <a:cs typeface="Courier New" panose="02070309020205020404"/>
              </a:rPr>
              <a:t>	B</a:t>
            </a:r>
            <a:r>
              <a:rPr lang="zh-CN" altLang="zh-CN" kern="100">
                <a:cs typeface="Times New Roman" panose="02020603050405020304"/>
              </a:rPr>
              <a:t>．</a:t>
            </a:r>
            <a:r>
              <a:rPr lang="en-US" altLang="zh-CN" kern="100">
                <a:cs typeface="Courier New" panose="02070309020205020404"/>
              </a:rPr>
              <a:t>p </a:t>
            </a:r>
            <a:r>
              <a:rPr lang="zh-CN" altLang="zh-CN" kern="100">
                <a:cs typeface="Times New Roman" panose="02020603050405020304"/>
              </a:rPr>
              <a:t>　</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d </a:t>
            </a:r>
            <a:r>
              <a:rPr lang="zh-CN" altLang="zh-CN" kern="100">
                <a:cs typeface="Times New Roman" panose="02020603050405020304"/>
              </a:rPr>
              <a:t>　　</a:t>
            </a:r>
            <a:r>
              <a:rPr lang="en-US" altLang="zh-CN" kern="100">
                <a:cs typeface="Courier New" panose="02070309020205020404"/>
              </a:rPr>
              <a:t>	D</a:t>
            </a:r>
            <a:r>
              <a:rPr lang="zh-CN" altLang="zh-CN" kern="100">
                <a:cs typeface="Times New Roman" panose="02020603050405020304"/>
              </a:rPr>
              <a:t>．</a:t>
            </a:r>
            <a:r>
              <a:rPr lang="en-US" altLang="zh-CN" kern="100">
                <a:cs typeface="Courier New" panose="02070309020205020404"/>
              </a:rPr>
              <a:t>f</a:t>
            </a:r>
            <a:endParaRPr lang="zh-CN" altLang="zh-CN" sz="1050" kern="100">
              <a:effectLst/>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10608610" y="1412776"/>
            <a:ext cx="444352"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D</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内容占位符 2"/>
          <p:cNvSpPr>
            <a:spLocks noGrp="1"/>
          </p:cNvSpPr>
          <p:nvPr>
            <p:ph idx="1"/>
          </p:nvPr>
        </p:nvSpPr>
        <p:spPr>
          <a:xfrm>
            <a:off x="693018" y="2204864"/>
            <a:ext cx="10884857" cy="3645100"/>
          </a:xfrm>
        </p:spPr>
        <p:txBody>
          <a:bodyPr/>
          <a:lstStyle/>
          <a:p>
            <a:pPr indent="713740">
              <a:tabLst>
                <a:tab pos="5600700"/>
                <a:tab pos="9601200"/>
              </a:tabLst>
            </a:pPr>
            <a:r>
              <a:rPr lang="en-US" altLang="zh-CN" kern="100">
                <a:cs typeface="Courier New" panose="02070309020205020404"/>
              </a:rPr>
              <a:t>1</a:t>
            </a:r>
            <a:r>
              <a:rPr lang="zh-CN" altLang="zh-CN" kern="100">
                <a:cs typeface="Times New Roman" panose="02020603050405020304"/>
              </a:rPr>
              <a:t>．了解有关核外电子运动模型的历史发展过程。</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2</a:t>
            </a:r>
            <a:r>
              <a:rPr lang="zh-CN" altLang="zh-CN" kern="100">
                <a:cs typeface="Times New Roman" panose="02020603050405020304"/>
              </a:rPr>
              <a:t>．认识核外电子的运动特点。</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3</a:t>
            </a:r>
            <a:r>
              <a:rPr lang="zh-CN" altLang="zh-CN" kern="100">
                <a:cs typeface="Times New Roman" panose="02020603050405020304"/>
              </a:rPr>
              <a:t>．知道电子的运动状态可通过电子云模型、原子轨道来描述。</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4</a:t>
            </a:r>
            <a:r>
              <a:rPr lang="zh-CN" altLang="zh-CN" kern="100">
                <a:cs typeface="Times New Roman" panose="02020603050405020304"/>
              </a:rPr>
              <a:t>．了解各电子层包含的原子轨道类型、数目和容纳的电子数，了解原子轨道的能量高低，了解电子的自旋状态。</a:t>
            </a:r>
            <a:endParaRPr lang="zh-CN" altLang="zh-CN" sz="1050" kern="100">
              <a:latin typeface="宋体" panose="02010600030101010101" pitchFamily="2" charset="-122"/>
              <a:cs typeface="Courier New" panose="02070309020205020404"/>
            </a:endParaRPr>
          </a:p>
          <a:p>
            <a:pPr indent="713740">
              <a:lnSpc>
                <a:spcPct val="140000"/>
              </a:lnSpc>
              <a:tabLst>
                <a:tab pos="2610485"/>
              </a:tabLst>
            </a:pPr>
            <a:endParaRPr lang="zh-CN" altLang="en-US"/>
          </a:p>
        </p:txBody>
      </p:sp>
      <p:grpSp>
        <p:nvGrpSpPr>
          <p:cNvPr id="4" name="组合 3"/>
          <p:cNvGrpSpPr/>
          <p:nvPr/>
        </p:nvGrpSpPr>
        <p:grpSpPr>
          <a:xfrm>
            <a:off x="693019" y="1219924"/>
            <a:ext cx="10873208" cy="4297308"/>
            <a:chOff x="693019" y="1219924"/>
            <a:chExt cx="10873208" cy="4297308"/>
          </a:xfrm>
        </p:grpSpPr>
        <p:sp>
          <p:nvSpPr>
            <p:cNvPr id="2" name="圆角矩形 1"/>
            <p:cNvSpPr/>
            <p:nvPr/>
          </p:nvSpPr>
          <p:spPr>
            <a:xfrm>
              <a:off x="693019" y="2060848"/>
              <a:ext cx="10873208" cy="3456384"/>
            </a:xfrm>
            <a:prstGeom prst="roundRect">
              <a:avLst>
                <a:gd name="adj" fmla="val 10234"/>
              </a:avLst>
            </a:prstGeom>
            <a:noFill/>
            <a:ln w="222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学习目标"/>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52023" y="1219924"/>
              <a:ext cx="6191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3" name="内容占位符 2"/>
          <p:cNvSpPr txBox="1"/>
          <p:nvPr/>
        </p:nvSpPr>
        <p:spPr>
          <a:xfrm>
            <a:off x="761762" y="4417948"/>
            <a:ext cx="10968514" cy="1811843"/>
          </a:xfrm>
          <a:prstGeom prst="rect">
            <a:avLst/>
          </a:prstGeom>
          <a:solidFill>
            <a:srgbClr val="E6F0F0"/>
          </a:solid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13740">
              <a:lnSpc>
                <a:spcPct val="140000"/>
              </a:lnSpc>
              <a:tabLst>
                <a:tab pos="5600700"/>
                <a:tab pos="9601200"/>
              </a:tabLst>
            </a:pPr>
            <a:r>
              <a:rPr lang="zh-CN" altLang="zh-CN" kern="100">
                <a:solidFill>
                  <a:srgbClr val="003399"/>
                </a:solidFill>
                <a:ea typeface="黑体" panose="02010609060101010101" charset="-122"/>
                <a:cs typeface="Times New Roman" panose="02020603050405020304"/>
              </a:rPr>
              <a:t>【解析】</a:t>
            </a:r>
            <a:r>
              <a:rPr lang="zh-CN" altLang="zh-CN" kern="100">
                <a:ea typeface="仿宋" panose="02010609060101010101" charset="-122"/>
                <a:cs typeface="Times New Roman" panose="02020603050405020304"/>
              </a:rPr>
              <a:t>电子云示意图中的每个小黑点表示的是电子在核外空间某处出现的概率，小黑点的疏密程度代表电子出现概率的大小，</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错误。</a:t>
            </a:r>
            <a:endParaRPr lang="zh-CN" altLang="zh-CN" sz="1050" kern="100">
              <a:effectLst/>
              <a:latin typeface="宋体" panose="02010600030101010101" pitchFamily="2" charset="-122"/>
              <a:cs typeface="Courier New" panose="02070309020205020404"/>
            </a:endParaRPr>
          </a:p>
        </p:txBody>
      </p:sp>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4</a:t>
            </a:r>
            <a:endParaRPr lang="zh-CN" altLang="en-US" sz="1400" b="1">
              <a:solidFill>
                <a:schemeClr val="bg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692696"/>
            <a:ext cx="10968514" cy="3640740"/>
          </a:xfrm>
        </p:spPr>
        <p:txBody>
          <a:bodyPr/>
          <a:lstStyle/>
          <a:p>
            <a:pPr indent="713740">
              <a:tabLst>
                <a:tab pos="5600700"/>
                <a:tab pos="9601200"/>
              </a:tabLst>
            </a:pPr>
            <a:r>
              <a:rPr lang="en-US" altLang="zh-CN" kern="100">
                <a:cs typeface="Courier New" panose="02070309020205020404"/>
              </a:rPr>
              <a:t>4</a:t>
            </a:r>
            <a:r>
              <a:rPr lang="zh-CN" altLang="zh-CN" kern="100">
                <a:cs typeface="Times New Roman" panose="02020603050405020304"/>
              </a:rPr>
              <a:t>．</a:t>
            </a:r>
            <a:r>
              <a:rPr lang="zh-CN" altLang="zh-CN" kern="100">
                <a:latin typeface="宋体" panose="02010600030101010101" pitchFamily="2" charset="-122"/>
                <a:ea typeface="Times New Roman" panose="02020603050405020304"/>
                <a:cs typeface="Courier New" panose="02070309020205020404"/>
              </a:rPr>
              <a:t> </a:t>
            </a:r>
            <a:r>
              <a:rPr lang="en-US" altLang="zh-CN" kern="100">
                <a:ea typeface="仿宋" panose="02010609060101010101" charset="-122"/>
                <a:cs typeface="Courier New" panose="02070309020205020404"/>
              </a:rPr>
              <a:t>(2021·</a:t>
            </a:r>
            <a:r>
              <a:rPr lang="zh-CN" altLang="zh-CN" kern="100">
                <a:ea typeface="仿宋" panose="02010609060101010101" charset="-122"/>
                <a:cs typeface="Times New Roman" panose="02020603050405020304"/>
              </a:rPr>
              <a:t>滨州期末</a:t>
            </a:r>
            <a:r>
              <a:rPr lang="en-US" altLang="zh-CN" kern="100">
                <a:ea typeface="仿宋" panose="02010609060101010101" charset="-122"/>
                <a:cs typeface="Courier New" panose="02070309020205020404"/>
              </a:rPr>
              <a:t>)</a:t>
            </a:r>
            <a:r>
              <a:rPr lang="zh-CN" altLang="zh-CN" kern="100">
                <a:cs typeface="Times New Roman" panose="02020603050405020304"/>
              </a:rPr>
              <a:t>下列说法错误的是</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．同一原子中，</a:t>
            </a:r>
            <a:r>
              <a:rPr lang="en-US" altLang="zh-CN" kern="100">
                <a:cs typeface="Courier New" panose="02070309020205020404"/>
              </a:rPr>
              <a:t>1s</a:t>
            </a:r>
            <a:r>
              <a:rPr lang="zh-CN" altLang="zh-CN" kern="100">
                <a:cs typeface="Times New Roman" panose="02020603050405020304"/>
              </a:rPr>
              <a:t>、</a:t>
            </a:r>
            <a:r>
              <a:rPr lang="en-US" altLang="zh-CN" kern="100">
                <a:cs typeface="Courier New" panose="02070309020205020404"/>
              </a:rPr>
              <a:t>2s</a:t>
            </a:r>
            <a:r>
              <a:rPr lang="zh-CN" altLang="zh-CN" kern="100">
                <a:cs typeface="Times New Roman" panose="02020603050405020304"/>
              </a:rPr>
              <a:t>、</a:t>
            </a:r>
            <a:r>
              <a:rPr lang="en-US" altLang="zh-CN" kern="100">
                <a:cs typeface="Courier New" panose="02070309020205020404"/>
              </a:rPr>
              <a:t>3s</a:t>
            </a:r>
            <a:r>
              <a:rPr lang="zh-CN" altLang="zh-CN" kern="100">
                <a:cs typeface="Times New Roman" panose="02020603050405020304"/>
              </a:rPr>
              <a:t>电子的能量逐渐升高</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．霓虹灯能发出五颜六色的光，其发光机制与氢原子光谱形成的机制基本相同</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2p</a:t>
            </a:r>
            <a:r>
              <a:rPr lang="zh-CN" altLang="zh-CN" kern="100">
                <a:cs typeface="Times New Roman" panose="02020603050405020304"/>
              </a:rPr>
              <a:t>和</a:t>
            </a:r>
            <a:r>
              <a:rPr lang="en-US" altLang="zh-CN" kern="100">
                <a:cs typeface="Courier New" panose="02070309020205020404"/>
              </a:rPr>
              <a:t>3p</a:t>
            </a:r>
            <a:r>
              <a:rPr lang="zh-CN" altLang="zh-CN" kern="100">
                <a:cs typeface="Times New Roman" panose="02020603050405020304"/>
              </a:rPr>
              <a:t>轨道在三维空间分布的图形均为纺锤状</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D</a:t>
            </a:r>
            <a:r>
              <a:rPr lang="zh-CN" altLang="zh-CN" kern="100">
                <a:cs typeface="Times New Roman" panose="02020603050405020304"/>
              </a:rPr>
              <a:t>．电子云示意图中的每个小黑点都表示一个电子</a:t>
            </a:r>
            <a:endParaRPr lang="zh-CN" altLang="zh-CN" sz="1050" kern="100">
              <a:effectLst/>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10608610" y="867526"/>
            <a:ext cx="444352"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D</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5</a:t>
            </a:r>
            <a:endParaRPr lang="zh-CN" altLang="en-US" sz="1400" b="1">
              <a:solidFill>
                <a:schemeClr val="bg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692696"/>
            <a:ext cx="10968514" cy="5521512"/>
          </a:xfrm>
        </p:spPr>
        <p:txBody>
          <a:bodyPr/>
          <a:lstStyle/>
          <a:p>
            <a:pPr indent="713740">
              <a:tabLst>
                <a:tab pos="5600700"/>
                <a:tab pos="9601200"/>
              </a:tabLst>
            </a:pPr>
            <a:r>
              <a:rPr lang="en-US" altLang="zh-CN" kern="100">
                <a:cs typeface="Courier New" panose="02070309020205020404"/>
              </a:rPr>
              <a:t>5</a:t>
            </a:r>
            <a:r>
              <a:rPr lang="zh-CN" altLang="zh-CN" kern="100">
                <a:cs typeface="Times New Roman" panose="02020603050405020304"/>
              </a:rPr>
              <a:t>．如图是</a:t>
            </a:r>
            <a:r>
              <a:rPr lang="en-US" altLang="zh-CN" kern="100">
                <a:cs typeface="Courier New" panose="02070309020205020404"/>
              </a:rPr>
              <a:t>s</a:t>
            </a:r>
            <a:r>
              <a:rPr lang="zh-CN" altLang="zh-CN" kern="100">
                <a:cs typeface="Times New Roman" panose="02020603050405020304"/>
              </a:rPr>
              <a:t>轨道和</a:t>
            </a:r>
            <a:r>
              <a:rPr lang="en-US" altLang="zh-CN" kern="100">
                <a:cs typeface="Courier New" panose="02070309020205020404"/>
              </a:rPr>
              <a:t>p</a:t>
            </a:r>
            <a:r>
              <a:rPr lang="zh-CN" altLang="zh-CN" kern="100">
                <a:cs typeface="Times New Roman" panose="02020603050405020304"/>
              </a:rPr>
              <a:t>轨道的原子轨道示意图，下列说法正确的</a:t>
            </a:r>
            <a:r>
              <a:rPr lang="zh-CN" altLang="zh-CN" kern="100" smtClean="0">
                <a:cs typeface="Times New Roman" panose="02020603050405020304"/>
              </a:rPr>
              <a:t>是</a:t>
            </a:r>
            <a:endParaRPr lang="en-US" altLang="zh-CN" kern="100" smtClean="0">
              <a:cs typeface="Times New Roman" panose="02020603050405020304"/>
            </a:endParaRPr>
          </a:p>
          <a:p>
            <a:pPr indent="713740">
              <a:tabLst>
                <a:tab pos="5600700"/>
                <a:tab pos="9601200"/>
              </a:tabLst>
            </a:pPr>
            <a:r>
              <a:rPr lang="en-US" altLang="zh-CN" kern="100">
                <a:cs typeface="Times New Roman" panose="02020603050405020304"/>
              </a:rPr>
              <a:t>	</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endParaRPr lang="en-US" altLang="zh-CN" kern="100" smtClean="0">
              <a:cs typeface="Courier New" panose="02070309020205020404"/>
            </a:endParaRPr>
          </a:p>
          <a:p>
            <a:pPr indent="713740">
              <a:tabLst>
                <a:tab pos="5600700"/>
                <a:tab pos="9601200"/>
              </a:tabLst>
            </a:pPr>
            <a:endParaRPr lang="en-US" altLang="zh-CN" kern="100">
              <a:cs typeface="Courier New" panose="02070309020205020404"/>
            </a:endParaRPr>
          </a:p>
          <a:p>
            <a:pPr indent="713740">
              <a:tabLst>
                <a:tab pos="5600700"/>
                <a:tab pos="9601200"/>
              </a:tabLst>
            </a:pPr>
            <a:endParaRPr lang="en-US" altLang="zh-CN" kern="100" smtClean="0">
              <a:cs typeface="Courier New" panose="02070309020205020404"/>
            </a:endParaRPr>
          </a:p>
          <a:p>
            <a:pPr indent="713740">
              <a:tabLst>
                <a:tab pos="5600700"/>
                <a:tab pos="9601200"/>
              </a:tabLst>
            </a:pPr>
            <a:r>
              <a:rPr lang="en-US" altLang="zh-CN" kern="100" smtClean="0">
                <a:cs typeface="Courier New" panose="02070309020205020404"/>
              </a:rPr>
              <a:t>A</a:t>
            </a:r>
            <a:r>
              <a:rPr lang="zh-CN" altLang="zh-CN" kern="100" smtClean="0">
                <a:cs typeface="Times New Roman" panose="02020603050405020304"/>
              </a:rPr>
              <a:t>．</a:t>
            </a:r>
            <a:r>
              <a:rPr lang="en-US" altLang="zh-CN" kern="100" smtClean="0">
                <a:cs typeface="Courier New" panose="02070309020205020404"/>
              </a:rPr>
              <a:t>s </a:t>
            </a:r>
            <a:r>
              <a:rPr lang="zh-CN" altLang="zh-CN" kern="100" smtClean="0">
                <a:cs typeface="Times New Roman" panose="02020603050405020304"/>
              </a:rPr>
              <a:t>轨道和</a:t>
            </a:r>
            <a:r>
              <a:rPr lang="en-US" altLang="zh-CN" kern="100" smtClean="0">
                <a:cs typeface="Times New Roman" panose="02020603050405020304"/>
              </a:rPr>
              <a:t> </a:t>
            </a:r>
            <a:r>
              <a:rPr lang="en-US" altLang="zh-CN" kern="100" smtClean="0">
                <a:cs typeface="Courier New" panose="02070309020205020404"/>
              </a:rPr>
              <a:t>p </a:t>
            </a:r>
            <a:r>
              <a:rPr lang="zh-CN" altLang="zh-CN" kern="100" smtClean="0">
                <a:cs typeface="Times New Roman" panose="02020603050405020304"/>
              </a:rPr>
              <a:t>轨道</a:t>
            </a:r>
            <a:r>
              <a:rPr lang="zh-CN" altLang="zh-CN" kern="100">
                <a:cs typeface="Times New Roman" panose="02020603050405020304"/>
              </a:rPr>
              <a:t>的原子轨道形状相同　　　　</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a:t>
            </a:r>
            <a:r>
              <a:rPr lang="zh-CN" altLang="zh-CN" kern="100" smtClean="0">
                <a:cs typeface="Times New Roman" panose="02020603050405020304"/>
              </a:rPr>
              <a:t>每个</a:t>
            </a:r>
            <a:r>
              <a:rPr lang="en-US" altLang="zh-CN" kern="100" smtClean="0">
                <a:cs typeface="Times New Roman" panose="02020603050405020304"/>
              </a:rPr>
              <a:t> </a:t>
            </a:r>
            <a:r>
              <a:rPr lang="en-US" altLang="zh-CN" kern="100" smtClean="0">
                <a:cs typeface="Courier New" panose="02070309020205020404"/>
              </a:rPr>
              <a:t>p </a:t>
            </a:r>
            <a:r>
              <a:rPr lang="zh-CN" altLang="zh-CN" kern="100" smtClean="0">
                <a:cs typeface="Times New Roman" panose="02020603050405020304"/>
              </a:rPr>
              <a:t>轨道</a:t>
            </a:r>
            <a:r>
              <a:rPr lang="zh-CN" altLang="zh-CN" kern="100">
                <a:cs typeface="Times New Roman" panose="02020603050405020304"/>
              </a:rPr>
              <a:t>都</a:t>
            </a:r>
            <a:r>
              <a:rPr lang="zh-CN" altLang="zh-CN" kern="100" smtClean="0">
                <a:cs typeface="Times New Roman" panose="02020603050405020304"/>
              </a:rPr>
              <a:t>有</a:t>
            </a:r>
            <a:r>
              <a:rPr lang="en-US" altLang="zh-CN" kern="100" smtClean="0">
                <a:cs typeface="Times New Roman" panose="02020603050405020304"/>
              </a:rPr>
              <a:t> </a:t>
            </a:r>
            <a:r>
              <a:rPr lang="en-US" altLang="zh-CN" kern="100" smtClean="0">
                <a:cs typeface="Courier New" panose="02070309020205020404"/>
              </a:rPr>
              <a:t>6 </a:t>
            </a:r>
            <a:r>
              <a:rPr lang="zh-CN" altLang="zh-CN" kern="100" smtClean="0">
                <a:cs typeface="Times New Roman" panose="02020603050405020304"/>
              </a:rPr>
              <a:t>个</a:t>
            </a:r>
            <a:r>
              <a:rPr lang="zh-CN" altLang="zh-CN" kern="100">
                <a:cs typeface="Times New Roman" panose="02020603050405020304"/>
              </a:rPr>
              <a:t>原子轨道</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smtClean="0">
                <a:cs typeface="Times New Roman" panose="02020603050405020304"/>
              </a:rPr>
              <a:t>．</a:t>
            </a:r>
            <a:r>
              <a:rPr lang="en-US" altLang="zh-CN" kern="100" smtClean="0">
                <a:cs typeface="Courier New" panose="02070309020205020404"/>
              </a:rPr>
              <a:t>s </a:t>
            </a:r>
            <a:r>
              <a:rPr lang="zh-CN" altLang="zh-CN" kern="100" smtClean="0">
                <a:cs typeface="Times New Roman" panose="02020603050405020304"/>
              </a:rPr>
              <a:t>轨道</a:t>
            </a:r>
            <a:r>
              <a:rPr lang="zh-CN" altLang="zh-CN" kern="100">
                <a:cs typeface="Times New Roman" panose="02020603050405020304"/>
              </a:rPr>
              <a:t>的半径与电子层序数有关　　　　</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D</a:t>
            </a:r>
            <a:r>
              <a:rPr lang="zh-CN" altLang="zh-CN" kern="100">
                <a:cs typeface="Times New Roman" panose="02020603050405020304"/>
              </a:rPr>
              <a:t>．</a:t>
            </a:r>
            <a:r>
              <a:rPr lang="en-US" altLang="zh-CN" kern="100">
                <a:cs typeface="Courier New" panose="02070309020205020404"/>
              </a:rPr>
              <a:t>Na</a:t>
            </a:r>
            <a:r>
              <a:rPr lang="zh-CN" altLang="zh-CN" kern="100">
                <a:cs typeface="Times New Roman" panose="02020603050405020304"/>
              </a:rPr>
              <a:t>原子的电子只</a:t>
            </a:r>
            <a:r>
              <a:rPr lang="zh-CN" altLang="zh-CN" kern="100" smtClean="0">
                <a:cs typeface="Times New Roman" panose="02020603050405020304"/>
              </a:rPr>
              <a:t>在</a:t>
            </a:r>
            <a:r>
              <a:rPr lang="en-US" altLang="zh-CN" kern="100" smtClean="0">
                <a:cs typeface="Times New Roman" panose="02020603050405020304"/>
              </a:rPr>
              <a:t> </a:t>
            </a:r>
            <a:r>
              <a:rPr lang="en-US" altLang="zh-CN" kern="100" smtClean="0">
                <a:cs typeface="Courier New" panose="02070309020205020404"/>
              </a:rPr>
              <a:t>s </a:t>
            </a:r>
            <a:r>
              <a:rPr lang="zh-CN" altLang="zh-CN" kern="100" smtClean="0">
                <a:cs typeface="Times New Roman" panose="02020603050405020304"/>
              </a:rPr>
              <a:t>轨道</a:t>
            </a:r>
            <a:r>
              <a:rPr lang="zh-CN" altLang="zh-CN" kern="100">
                <a:cs typeface="Times New Roman" panose="02020603050405020304"/>
              </a:rPr>
              <a:t>上高速运动</a:t>
            </a:r>
            <a:endParaRPr lang="zh-CN" altLang="zh-CN" sz="1050" kern="100">
              <a:effectLst/>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10617819" y="1405582"/>
            <a:ext cx="444352"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C</a:t>
            </a:r>
            <a:endParaRPr lang="zh-CN" altLang="zh-CN" sz="1050" kern="100">
              <a:latin typeface="宋体" panose="02010600030101010101" pitchFamily="2" charset="-122"/>
              <a:cs typeface="Courier New" panose="02070309020205020404"/>
            </a:endParaRPr>
          </a:p>
        </p:txBody>
      </p:sp>
      <p:pic>
        <p:nvPicPr>
          <p:cNvPr id="17" name="图片 16" descr="I:\课件\链接高考\同步\活动单 导学课程\活动单 导学课程 22高中苏教化学选择性必修2 张\新建文件夹\22HDDS12.TIF"/>
          <p:cNvPicPr/>
          <p:nvPr/>
        </p:nvPicPr>
        <p:blipFill>
          <a:blip r:embed="rId14">
            <a:extLst>
              <a:ext uri="{28A0092B-C50C-407E-A947-70E740481C1C}">
                <a14:useLocalDpi xmlns:a14="http://schemas.microsoft.com/office/drawing/2010/main" val="0"/>
              </a:ext>
            </a:extLst>
          </a:blip>
          <a:stretch>
            <a:fillRect/>
          </a:stretch>
        </p:blipFill>
        <p:spPr bwMode="auto">
          <a:xfrm>
            <a:off x="1512413" y="1416174"/>
            <a:ext cx="1600200" cy="2228850"/>
          </a:xfrm>
          <a:prstGeom prst="rect">
            <a:avLst/>
          </a:prstGeom>
          <a:noFill/>
          <a:ln>
            <a:noFill/>
          </a:ln>
        </p:spPr>
      </p:pic>
      <p:pic>
        <p:nvPicPr>
          <p:cNvPr id="18" name="图片 17" descr="I:\课件\链接高考\同步\活动单 导学课程\活动单 导学课程 22高中苏教化学选择性必修2 张\新建文件夹\22HDDS13.TIF"/>
          <p:cNvPicPr/>
          <p:nvPr/>
        </p:nvPicPr>
        <p:blipFill>
          <a:blip r:embed="rId15">
            <a:extLst>
              <a:ext uri="{28A0092B-C50C-407E-A947-70E740481C1C}">
                <a14:useLocalDpi xmlns:a14="http://schemas.microsoft.com/office/drawing/2010/main" val="0"/>
              </a:ext>
            </a:extLst>
          </a:blip>
          <a:stretch>
            <a:fillRect/>
          </a:stretch>
        </p:blipFill>
        <p:spPr bwMode="auto">
          <a:xfrm>
            <a:off x="3789363" y="1378074"/>
            <a:ext cx="1866900" cy="2266950"/>
          </a:xfrm>
          <a:prstGeom prst="rect">
            <a:avLst/>
          </a:prstGeom>
          <a:noFill/>
          <a:ln>
            <a:noFill/>
          </a:ln>
        </p:spPr>
      </p:pic>
      <p:pic>
        <p:nvPicPr>
          <p:cNvPr id="19" name="图片 18" descr="I:\课件\链接高考\同步\活动单 导学课程\活动单 导学课程 22高中苏教化学选择性必修2 张\新建文件夹\22HDDS14.TIF"/>
          <p:cNvPicPr/>
          <p:nvPr/>
        </p:nvPicPr>
        <p:blipFill>
          <a:blip r:embed="rId16">
            <a:extLst>
              <a:ext uri="{28A0092B-C50C-407E-A947-70E740481C1C}">
                <a14:useLocalDpi xmlns:a14="http://schemas.microsoft.com/office/drawing/2010/main" val="0"/>
              </a:ext>
            </a:extLst>
          </a:blip>
          <a:stretch>
            <a:fillRect/>
          </a:stretch>
        </p:blipFill>
        <p:spPr bwMode="auto">
          <a:xfrm>
            <a:off x="6192175" y="1378074"/>
            <a:ext cx="1866900" cy="2266950"/>
          </a:xfrm>
          <a:prstGeom prst="rect">
            <a:avLst/>
          </a:prstGeom>
          <a:noFill/>
          <a:ln>
            <a:noFill/>
          </a:ln>
        </p:spPr>
      </p:pic>
      <p:pic>
        <p:nvPicPr>
          <p:cNvPr id="20" name="图片 19" descr="I:\课件\链接高考\同步\活动单 导学课程\活动单 导学课程 22高中苏教化学选择性必修2 张\新建文件夹\22HDDS15.TIF"/>
          <p:cNvPicPr/>
          <p:nvPr/>
        </p:nvPicPr>
        <p:blipFill>
          <a:blip r:embed="rId17">
            <a:extLst>
              <a:ext uri="{28A0092B-C50C-407E-A947-70E740481C1C}">
                <a14:useLocalDpi xmlns:a14="http://schemas.microsoft.com/office/drawing/2010/main" val="0"/>
              </a:ext>
            </a:extLst>
          </a:blip>
          <a:stretch>
            <a:fillRect/>
          </a:stretch>
        </p:blipFill>
        <p:spPr bwMode="auto">
          <a:xfrm>
            <a:off x="8388325" y="1340768"/>
            <a:ext cx="1809750" cy="226695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2030034"/>
            <a:ext cx="10968514" cy="1831014"/>
          </a:xfrm>
          <a:solidFill>
            <a:srgbClr val="E6F0F0"/>
          </a:solidFill>
        </p:spPr>
        <p:txBody>
          <a:bodyPr/>
          <a:lstStyle/>
          <a:p>
            <a:pPr indent="713740">
              <a:tabLst>
                <a:tab pos="5600700"/>
                <a:tab pos="9601200"/>
              </a:tabLst>
            </a:pPr>
            <a:r>
              <a:rPr lang="zh-CN" altLang="zh-CN" kern="100">
                <a:solidFill>
                  <a:srgbClr val="003399"/>
                </a:solidFill>
                <a:ea typeface="黑体" panose="02010609060101010101" charset="-122"/>
                <a:cs typeface="Times New Roman" panose="02020603050405020304"/>
              </a:rPr>
              <a:t>【解析】</a:t>
            </a:r>
            <a:r>
              <a:rPr lang="en-US" altLang="zh-CN" kern="100">
                <a:ea typeface="仿宋" panose="02010609060101010101" charset="-122"/>
                <a:cs typeface="Courier New" panose="02070309020205020404"/>
              </a:rPr>
              <a:t>s</a:t>
            </a:r>
            <a:r>
              <a:rPr lang="zh-CN" altLang="zh-CN" kern="100">
                <a:ea typeface="仿宋" panose="02010609060101010101" charset="-122"/>
                <a:cs typeface="Times New Roman" panose="02020603050405020304"/>
              </a:rPr>
              <a:t>轨道为球形，</a:t>
            </a:r>
            <a:r>
              <a:rPr lang="en-US" altLang="zh-CN" kern="100">
                <a:ea typeface="仿宋" panose="02010609060101010101" charset="-122"/>
                <a:cs typeface="Courier New" panose="02070309020205020404"/>
              </a:rPr>
              <a:t>p</a:t>
            </a:r>
            <a:r>
              <a:rPr lang="zh-CN" altLang="zh-CN" kern="100">
                <a:ea typeface="仿宋" panose="02010609060101010101" charset="-122"/>
                <a:cs typeface="Times New Roman" panose="02020603050405020304"/>
              </a:rPr>
              <a:t>轨道为纺锤形，</a:t>
            </a:r>
            <a:r>
              <a:rPr lang="en-US" altLang="zh-CN" kern="100">
                <a:ea typeface="仿宋" panose="02010609060101010101" charset="-122"/>
                <a:cs typeface="Courier New" panose="02070309020205020404"/>
              </a:rPr>
              <a:t>A</a:t>
            </a:r>
            <a:r>
              <a:rPr lang="zh-CN" altLang="zh-CN" kern="100">
                <a:ea typeface="仿宋" panose="02010609060101010101" charset="-122"/>
                <a:cs typeface="Times New Roman" panose="02020603050405020304"/>
              </a:rPr>
              <a:t>错误；每个</a:t>
            </a:r>
            <a:r>
              <a:rPr lang="en-US" altLang="zh-CN" kern="100">
                <a:ea typeface="仿宋" panose="02010609060101010101" charset="-122"/>
                <a:cs typeface="Courier New" panose="02070309020205020404"/>
              </a:rPr>
              <a:t>p</a:t>
            </a:r>
            <a:r>
              <a:rPr lang="zh-CN" altLang="zh-CN" kern="100">
                <a:ea typeface="仿宋" panose="02010609060101010101" charset="-122"/>
                <a:cs typeface="Times New Roman" panose="02020603050405020304"/>
              </a:rPr>
              <a:t>轨道都有</a:t>
            </a:r>
            <a:r>
              <a:rPr lang="en-US" altLang="zh-CN" kern="100">
                <a:ea typeface="仿宋" panose="02010609060101010101" charset="-122"/>
                <a:cs typeface="Courier New" panose="02070309020205020404"/>
              </a:rPr>
              <a:t>3</a:t>
            </a:r>
            <a:r>
              <a:rPr lang="zh-CN" altLang="zh-CN" kern="100">
                <a:ea typeface="仿宋" panose="02010609060101010101" charset="-122"/>
                <a:cs typeface="Times New Roman" panose="02020603050405020304"/>
              </a:rPr>
              <a:t>个空间伸展方向，</a:t>
            </a:r>
            <a:r>
              <a:rPr lang="en-US" altLang="zh-CN" kern="100">
                <a:ea typeface="仿宋" panose="02010609060101010101" charset="-122"/>
                <a:cs typeface="Courier New" panose="02070309020205020404"/>
              </a:rPr>
              <a:t>B</a:t>
            </a:r>
            <a:r>
              <a:rPr lang="zh-CN" altLang="zh-CN" kern="100">
                <a:ea typeface="仿宋" panose="02010609060101010101" charset="-122"/>
                <a:cs typeface="Times New Roman" panose="02020603050405020304"/>
              </a:rPr>
              <a:t>错误；电子层序数越小，</a:t>
            </a:r>
            <a:r>
              <a:rPr lang="en-US" altLang="zh-CN" kern="100">
                <a:ea typeface="仿宋" panose="02010609060101010101" charset="-122"/>
                <a:cs typeface="Courier New" panose="02070309020205020404"/>
              </a:rPr>
              <a:t>s</a:t>
            </a:r>
            <a:r>
              <a:rPr lang="zh-CN" altLang="zh-CN" kern="100">
                <a:ea typeface="仿宋" panose="02010609060101010101" charset="-122"/>
                <a:cs typeface="Times New Roman" panose="02020603050405020304"/>
              </a:rPr>
              <a:t>轨道的半径越小，</a:t>
            </a:r>
            <a:r>
              <a:rPr lang="en-US" altLang="zh-CN" kern="100">
                <a:ea typeface="仿宋" panose="02010609060101010101" charset="-122"/>
                <a:cs typeface="Courier New" panose="02070309020205020404"/>
              </a:rPr>
              <a:t>C</a:t>
            </a:r>
            <a:r>
              <a:rPr lang="zh-CN" altLang="zh-CN" kern="100">
                <a:ea typeface="仿宋" panose="02010609060101010101" charset="-122"/>
                <a:cs typeface="Times New Roman" panose="02020603050405020304"/>
              </a:rPr>
              <a:t>正确；</a:t>
            </a:r>
            <a:r>
              <a:rPr lang="en-US" altLang="zh-CN" kern="100">
                <a:ea typeface="仿宋" panose="02010609060101010101" charset="-122"/>
                <a:cs typeface="Courier New" panose="02070309020205020404"/>
              </a:rPr>
              <a:t>Na</a:t>
            </a:r>
            <a:r>
              <a:rPr lang="zh-CN" altLang="zh-CN" kern="100">
                <a:ea typeface="仿宋" panose="02010609060101010101" charset="-122"/>
                <a:cs typeface="Times New Roman" panose="02020603050405020304"/>
              </a:rPr>
              <a:t>原子的电子在</a:t>
            </a:r>
            <a:r>
              <a:rPr lang="en-US" altLang="zh-CN" kern="100">
                <a:ea typeface="仿宋" panose="02010609060101010101" charset="-122"/>
                <a:cs typeface="Courier New" panose="02070309020205020404"/>
              </a:rPr>
              <a:t>6</a:t>
            </a:r>
            <a:r>
              <a:rPr lang="zh-CN" altLang="zh-CN" kern="100">
                <a:ea typeface="仿宋" panose="02010609060101010101" charset="-122"/>
                <a:cs typeface="Times New Roman" panose="02020603050405020304"/>
              </a:rPr>
              <a:t>个原子轨道上高速运动，</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错误。</a:t>
            </a:r>
            <a:endParaRPr lang="zh-CN" altLang="zh-CN" sz="1050" kern="100">
              <a:effectLst/>
              <a:latin typeface="宋体" panose="02010600030101010101" pitchFamily="2" charset="-122"/>
              <a:cs typeface="Courier New" panose="02070309020205020404"/>
            </a:endParaRPr>
          </a:p>
        </p:txBody>
      </p:sp>
      <p:sp>
        <p:nvSpPr>
          <p:cNvPr id="19"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0"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1"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2"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3" name="2">
            <a:hlinkClick r:id="rId6" action="ppaction://hlinksldjump"/>
          </p:cNvPr>
          <p:cNvSpPr>
            <a:spLocks noChangeAspect="1"/>
          </p:cNvSpPr>
          <p:nvPr/>
        </p:nvSpPr>
        <p:spPr>
          <a:xfrm>
            <a:off x="3302869"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5</a:t>
            </a:r>
            <a:endParaRPr lang="zh-CN" altLang="en-US" sz="1400" b="1">
              <a:solidFill>
                <a:schemeClr val="bg1"/>
              </a:solidFill>
            </a:endParaRPr>
          </a:p>
        </p:txBody>
      </p:sp>
      <p:sp>
        <p:nvSpPr>
          <p:cNvPr id="24"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5"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26"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27"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28"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29"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0"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1"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3"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6</a:t>
            </a:r>
            <a:endParaRPr lang="zh-CN" altLang="en-US" sz="1400" b="1">
              <a:solidFill>
                <a:schemeClr val="bg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692696"/>
            <a:ext cx="10968514" cy="4315027"/>
          </a:xfrm>
        </p:spPr>
        <p:txBody>
          <a:bodyPr/>
          <a:lstStyle/>
          <a:p>
            <a:pPr indent="713740">
              <a:tabLst>
                <a:tab pos="5600700"/>
                <a:tab pos="9601200"/>
              </a:tabLst>
            </a:pPr>
            <a:r>
              <a:rPr lang="en-US" altLang="zh-CN" kern="100">
                <a:cs typeface="Courier New" panose="02070309020205020404"/>
              </a:rPr>
              <a:t>6</a:t>
            </a:r>
            <a:r>
              <a:rPr lang="zh-CN" altLang="zh-CN" kern="100">
                <a:cs typeface="Times New Roman" panose="02020603050405020304"/>
              </a:rPr>
              <a:t>．下列说法正确的是</a:t>
            </a:r>
            <a:r>
              <a:rPr lang="en-US" altLang="zh-CN" kern="100">
                <a:cs typeface="Courier New" panose="02070309020205020404"/>
              </a:rPr>
              <a:t>	</a:t>
            </a:r>
            <a:r>
              <a:rPr lang="en-US" altLang="zh-CN" kern="100" smtClean="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a:t>
            </a:r>
            <a:r>
              <a:rPr lang="en-US" altLang="zh-CN" kern="100" smtClean="0">
                <a:cs typeface="Courier New" panose="02070309020205020404"/>
              </a:rPr>
              <a:t>1s </a:t>
            </a:r>
            <a:r>
              <a:rPr lang="zh-CN" altLang="zh-CN" kern="100" smtClean="0">
                <a:cs typeface="Times New Roman" panose="02020603050405020304"/>
              </a:rPr>
              <a:t>电子云</a:t>
            </a:r>
            <a:r>
              <a:rPr lang="zh-CN" altLang="zh-CN" kern="100">
                <a:cs typeface="Times New Roman" panose="02020603050405020304"/>
              </a:rPr>
              <a:t>呈球形，表示电子绕原子核做圆周运动</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．电子云图中的小点密度大，说明该原子核外空间电子数目多</a:t>
            </a:r>
            <a:endParaRPr lang="zh-CN" altLang="zh-CN" sz="1050" kern="100">
              <a:latin typeface="宋体" panose="02010600030101010101" pitchFamily="2" charset="-122"/>
              <a:cs typeface="Courier New" panose="02070309020205020404"/>
            </a:endParaRPr>
          </a:p>
          <a:p>
            <a:pPr indent="713740">
              <a:tabLst>
                <a:tab pos="5600700"/>
                <a:tab pos="9601200"/>
              </a:tabLst>
            </a:pPr>
            <a:endParaRPr lang="en-US" altLang="zh-CN" kern="100" smtClean="0">
              <a:cs typeface="Courier New" panose="02070309020205020404"/>
            </a:endParaRPr>
          </a:p>
          <a:p>
            <a:pPr indent="713740">
              <a:tabLst>
                <a:tab pos="5600700"/>
                <a:tab pos="9601200"/>
              </a:tabLst>
            </a:pPr>
            <a:r>
              <a:rPr lang="en-US" altLang="zh-CN" kern="100" smtClean="0">
                <a:cs typeface="Courier New" panose="02070309020205020404"/>
              </a:rPr>
              <a:t>C</a:t>
            </a:r>
            <a:r>
              <a:rPr lang="zh-CN" altLang="zh-CN" kern="100" smtClean="0">
                <a:cs typeface="Times New Roman" panose="02020603050405020304"/>
              </a:rPr>
              <a:t>．</a:t>
            </a:r>
            <a:r>
              <a:rPr lang="en-US" altLang="zh-CN" i="1" kern="100" smtClean="0">
                <a:cs typeface="Courier New" panose="02070309020205020404"/>
              </a:rPr>
              <a:t>N</a:t>
            </a:r>
            <a:r>
              <a:rPr lang="en-US" altLang="zh-CN" kern="100" smtClean="0">
                <a:cs typeface="Courier New" panose="02070309020205020404"/>
              </a:rPr>
              <a:t>s </a:t>
            </a:r>
            <a:r>
              <a:rPr lang="zh-CN" altLang="zh-CN" kern="100" smtClean="0">
                <a:cs typeface="Times New Roman" panose="02020603050405020304"/>
              </a:rPr>
              <a:t>轨道</a:t>
            </a:r>
            <a:r>
              <a:rPr lang="zh-CN" altLang="zh-CN" kern="100">
                <a:cs typeface="Times New Roman" panose="02020603050405020304"/>
              </a:rPr>
              <a:t>示意图可表示为</a:t>
            </a:r>
            <a:endParaRPr lang="zh-CN" altLang="zh-CN" sz="1050" kern="100">
              <a:latin typeface="宋体" panose="02010600030101010101" pitchFamily="2" charset="-122"/>
              <a:cs typeface="Courier New" panose="02070309020205020404"/>
            </a:endParaRPr>
          </a:p>
          <a:p>
            <a:pPr indent="713740">
              <a:tabLst>
                <a:tab pos="5600700"/>
                <a:tab pos="9601200"/>
              </a:tabLst>
            </a:pPr>
            <a:endParaRPr lang="en-US" altLang="zh-CN" kern="100" smtClean="0">
              <a:cs typeface="Courier New" panose="02070309020205020404"/>
            </a:endParaRPr>
          </a:p>
          <a:p>
            <a:pPr indent="713740">
              <a:tabLst>
                <a:tab pos="5600700"/>
                <a:tab pos="9601200"/>
              </a:tabLst>
            </a:pPr>
            <a:r>
              <a:rPr lang="en-US" altLang="zh-CN" kern="100" smtClean="0">
                <a:cs typeface="Courier New" panose="02070309020205020404"/>
              </a:rPr>
              <a:t>D</a:t>
            </a:r>
            <a:r>
              <a:rPr lang="zh-CN" altLang="zh-CN" kern="100">
                <a:cs typeface="Times New Roman" panose="02020603050405020304"/>
              </a:rPr>
              <a:t>．</a:t>
            </a:r>
            <a:r>
              <a:rPr lang="en-US" altLang="zh-CN" kern="100" smtClean="0">
                <a:cs typeface="Courier New" panose="02070309020205020404"/>
              </a:rPr>
              <a:t>3d </a:t>
            </a:r>
            <a:r>
              <a:rPr lang="zh-CN" altLang="zh-CN" kern="100" smtClean="0">
                <a:cs typeface="Times New Roman" panose="02020603050405020304"/>
              </a:rPr>
              <a:t>表示</a:t>
            </a:r>
            <a:r>
              <a:rPr lang="en-US" altLang="zh-CN" kern="100" smtClean="0">
                <a:cs typeface="Times New Roman" panose="02020603050405020304"/>
              </a:rPr>
              <a:t> </a:t>
            </a:r>
            <a:r>
              <a:rPr lang="en-US" altLang="zh-CN" kern="100" smtClean="0">
                <a:cs typeface="Courier New" panose="02070309020205020404"/>
              </a:rPr>
              <a:t>3d </a:t>
            </a:r>
            <a:r>
              <a:rPr lang="zh-CN" altLang="zh-CN" kern="100" smtClean="0">
                <a:cs typeface="Times New Roman" panose="02020603050405020304"/>
              </a:rPr>
              <a:t>轨道有</a:t>
            </a:r>
            <a:r>
              <a:rPr lang="en-US" altLang="zh-CN" kern="100" smtClean="0">
                <a:cs typeface="Times New Roman" panose="02020603050405020304"/>
              </a:rPr>
              <a:t> </a:t>
            </a:r>
            <a:r>
              <a:rPr lang="en-US" altLang="zh-CN" kern="100" smtClean="0">
                <a:cs typeface="Courier New" panose="02070309020205020404"/>
              </a:rPr>
              <a:t>3 </a:t>
            </a:r>
            <a:r>
              <a:rPr lang="zh-CN" altLang="zh-CN" kern="100" smtClean="0">
                <a:cs typeface="Times New Roman" panose="02020603050405020304"/>
              </a:rPr>
              <a:t>个</a:t>
            </a:r>
            <a:endParaRPr lang="zh-CN" altLang="zh-CN" sz="1050" kern="100">
              <a:effectLst/>
              <a:latin typeface="宋体" panose="02010600030101010101" pitchFamily="2" charset="-122"/>
              <a:cs typeface="Courier New" panose="02070309020205020404"/>
            </a:endParaRPr>
          </a:p>
        </p:txBody>
      </p:sp>
      <p:sp>
        <p:nvSpPr>
          <p:cNvPr id="22" name="Rectangle 3"/>
          <p:cNvSpPr>
            <a:spLocks noChangeArrowheads="1"/>
          </p:cNvSpPr>
          <p:nvPr/>
        </p:nvSpPr>
        <p:spPr bwMode="auto">
          <a:xfrm>
            <a:off x="10608610" y="867526"/>
            <a:ext cx="444352"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C</a:t>
            </a:r>
            <a:endParaRPr lang="zh-CN" altLang="zh-CN" sz="1050" kern="100">
              <a:latin typeface="宋体" panose="02010600030101010101" pitchFamily="2" charset="-122"/>
              <a:cs typeface="Courier New" panose="02070309020205020404"/>
            </a:endParaRPr>
          </a:p>
        </p:txBody>
      </p:sp>
      <p:pic>
        <p:nvPicPr>
          <p:cNvPr id="17" name="图片 16" descr="I:\课件\链接高考\同步\活动单 导学课程\活动单 导学课程 22高中苏教化学选择性必修2 张\新建文件夹\22HDDS16.TIF"/>
          <p:cNvPicPr/>
          <p:nvPr/>
        </p:nvPicPr>
        <p:blipFill>
          <a:blip r:embed="rId14">
            <a:extLst>
              <a:ext uri="{28A0092B-C50C-407E-A947-70E740481C1C}">
                <a14:useLocalDpi xmlns:a14="http://schemas.microsoft.com/office/drawing/2010/main" val="0"/>
              </a:ext>
            </a:extLst>
          </a:blip>
          <a:stretch>
            <a:fillRect/>
          </a:stretch>
        </p:blipFill>
        <p:spPr bwMode="auto">
          <a:xfrm>
            <a:off x="5711360" y="2492896"/>
            <a:ext cx="1600200" cy="222885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1399614"/>
            <a:ext cx="10968514" cy="3037498"/>
          </a:xfrm>
          <a:solidFill>
            <a:srgbClr val="E6F0F0"/>
          </a:solidFill>
        </p:spPr>
        <p:txBody>
          <a:bodyPr/>
          <a:lstStyle/>
          <a:p>
            <a:pPr indent="713740">
              <a:tabLst>
                <a:tab pos="5600700"/>
                <a:tab pos="9601200"/>
              </a:tabLst>
            </a:pPr>
            <a:r>
              <a:rPr lang="zh-CN" altLang="zh-CN" kern="100">
                <a:solidFill>
                  <a:srgbClr val="003399"/>
                </a:solidFill>
                <a:ea typeface="黑体" panose="02010609060101010101" charset="-122"/>
                <a:cs typeface="Times New Roman" panose="02020603050405020304"/>
              </a:rPr>
              <a:t>【解析】</a:t>
            </a:r>
            <a:r>
              <a:rPr lang="zh-CN" altLang="zh-CN" kern="100">
                <a:ea typeface="仿宋" panose="02010609060101010101" charset="-122"/>
                <a:cs typeface="Times New Roman" panose="02020603050405020304"/>
              </a:rPr>
              <a:t>电子云表示电子在原子核外单位体积内出现概率的大小，</a:t>
            </a:r>
            <a:r>
              <a:rPr lang="en-US" altLang="zh-CN" kern="100" smtClean="0">
                <a:ea typeface="仿宋" panose="02010609060101010101" charset="-122"/>
                <a:cs typeface="Courier New" panose="02070309020205020404"/>
              </a:rPr>
              <a:t>1s</a:t>
            </a:r>
            <a:r>
              <a:rPr lang="zh-CN" altLang="zh-CN" kern="100" smtClean="0">
                <a:ea typeface="仿宋" panose="02010609060101010101" charset="-122"/>
                <a:cs typeface="Times New Roman" panose="02020603050405020304"/>
              </a:rPr>
              <a:t>电子云</a:t>
            </a:r>
            <a:r>
              <a:rPr lang="zh-CN" altLang="zh-CN" kern="100">
                <a:ea typeface="仿宋" panose="02010609060101010101" charset="-122"/>
                <a:cs typeface="Times New Roman" panose="02020603050405020304"/>
              </a:rPr>
              <a:t>呈球形，</a:t>
            </a:r>
            <a:r>
              <a:rPr lang="zh-CN" altLang="zh-CN" kern="100" smtClean="0">
                <a:ea typeface="仿宋" panose="02010609060101010101" charset="-122"/>
                <a:cs typeface="Times New Roman" panose="02020603050405020304"/>
              </a:rPr>
              <a:t>表示</a:t>
            </a:r>
            <a:r>
              <a:rPr lang="en-US" altLang="zh-CN" kern="100" smtClean="0">
                <a:ea typeface="仿宋" panose="02010609060101010101" charset="-122"/>
                <a:cs typeface="Courier New" panose="02070309020205020404"/>
              </a:rPr>
              <a:t>1s</a:t>
            </a:r>
            <a:r>
              <a:rPr lang="zh-CN" altLang="zh-CN" kern="100" smtClean="0">
                <a:ea typeface="仿宋" panose="02010609060101010101" charset="-122"/>
                <a:cs typeface="Times New Roman" panose="02020603050405020304"/>
              </a:rPr>
              <a:t>电子</a:t>
            </a:r>
            <a:r>
              <a:rPr lang="zh-CN" altLang="zh-CN" kern="100">
                <a:ea typeface="仿宋" panose="02010609060101010101" charset="-122"/>
                <a:cs typeface="Times New Roman" panose="02020603050405020304"/>
              </a:rPr>
              <a:t>在空间出现的概率分布呈球形对称，而不是表示电子做圆周运动，</a:t>
            </a:r>
            <a:r>
              <a:rPr lang="en-US" altLang="zh-CN" kern="100">
                <a:ea typeface="仿宋" panose="02010609060101010101" charset="-122"/>
                <a:cs typeface="Courier New" panose="02070309020205020404"/>
              </a:rPr>
              <a:t>A</a:t>
            </a:r>
            <a:r>
              <a:rPr lang="zh-CN" altLang="zh-CN" kern="100">
                <a:ea typeface="仿宋" panose="02010609060101010101" charset="-122"/>
                <a:cs typeface="Times New Roman" panose="02020603050405020304"/>
              </a:rPr>
              <a:t>错误；电子云图中的小点仅表示电子在此区域出现的概率，</a:t>
            </a:r>
            <a:r>
              <a:rPr lang="en-US" altLang="zh-CN" kern="100">
                <a:ea typeface="仿宋" panose="02010609060101010101" charset="-122"/>
                <a:cs typeface="Courier New" panose="02070309020205020404"/>
              </a:rPr>
              <a:t>B</a:t>
            </a:r>
            <a:r>
              <a:rPr lang="zh-CN" altLang="zh-CN" kern="100">
                <a:ea typeface="仿宋" panose="02010609060101010101" charset="-122"/>
                <a:cs typeface="Times New Roman" panose="02020603050405020304"/>
              </a:rPr>
              <a:t>错误；</a:t>
            </a:r>
            <a:r>
              <a:rPr lang="en-US" altLang="zh-CN" i="1" kern="100" smtClean="0">
                <a:ea typeface="仿宋" panose="02010609060101010101" charset="-122"/>
                <a:cs typeface="Courier New" panose="02070309020205020404"/>
              </a:rPr>
              <a:t>n</a:t>
            </a:r>
            <a:r>
              <a:rPr lang="en-US" altLang="zh-CN" kern="100" smtClean="0">
                <a:ea typeface="仿宋" panose="02010609060101010101" charset="-122"/>
                <a:cs typeface="Courier New" panose="02070309020205020404"/>
              </a:rPr>
              <a:t>s</a:t>
            </a:r>
            <a:r>
              <a:rPr lang="zh-CN" altLang="zh-CN" kern="100" smtClean="0">
                <a:ea typeface="仿宋" panose="02010609060101010101" charset="-122"/>
                <a:cs typeface="Times New Roman" panose="02020603050405020304"/>
              </a:rPr>
              <a:t>原子轨道</a:t>
            </a:r>
            <a:r>
              <a:rPr lang="zh-CN" altLang="zh-CN" kern="100">
                <a:ea typeface="仿宋" panose="02010609060101010101" charset="-122"/>
                <a:cs typeface="Times New Roman" panose="02020603050405020304"/>
              </a:rPr>
              <a:t>为球形，</a:t>
            </a:r>
            <a:r>
              <a:rPr lang="en-US" altLang="zh-CN" kern="100">
                <a:ea typeface="仿宋" panose="02010609060101010101" charset="-122"/>
                <a:cs typeface="Courier New" panose="02070309020205020404"/>
              </a:rPr>
              <a:t>C</a:t>
            </a:r>
            <a:r>
              <a:rPr lang="zh-CN" altLang="zh-CN" kern="100">
                <a:ea typeface="仿宋" panose="02010609060101010101" charset="-122"/>
                <a:cs typeface="Times New Roman" panose="02020603050405020304"/>
              </a:rPr>
              <a:t>正确；</a:t>
            </a:r>
            <a:r>
              <a:rPr lang="en-US" altLang="zh-CN" kern="100">
                <a:ea typeface="仿宋" panose="02010609060101010101" charset="-122"/>
                <a:cs typeface="Courier New" panose="02070309020205020404"/>
              </a:rPr>
              <a:t>3d</a:t>
            </a:r>
            <a:r>
              <a:rPr lang="zh-CN" altLang="zh-CN" kern="100">
                <a:ea typeface="仿宋" panose="02010609060101010101" charset="-122"/>
                <a:cs typeface="Times New Roman" panose="02020603050405020304"/>
              </a:rPr>
              <a:t>表示第三电子层上的</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轨道，</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错误。</a:t>
            </a:r>
            <a:endParaRPr lang="zh-CN" altLang="zh-CN" sz="1050" kern="100">
              <a:effectLst/>
              <a:latin typeface="宋体" panose="02010600030101010101" pitchFamily="2" charset="-122"/>
              <a:cs typeface="Courier New" panose="02070309020205020404"/>
            </a:endParaRPr>
          </a:p>
        </p:txBody>
      </p:sp>
      <p:sp>
        <p:nvSpPr>
          <p:cNvPr id="19"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0"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1"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2"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3"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4" name="2">
            <a:hlinkClick r:id="rId7" action="ppaction://hlinksldjump"/>
          </p:cNvPr>
          <p:cNvSpPr>
            <a:spLocks noChangeAspect="1"/>
          </p:cNvSpPr>
          <p:nvPr/>
        </p:nvSpPr>
        <p:spPr>
          <a:xfrm>
            <a:off x="378442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6</a:t>
            </a:r>
            <a:endParaRPr lang="zh-CN" altLang="en-US" sz="1400" b="1">
              <a:solidFill>
                <a:schemeClr val="bg1"/>
              </a:solidFill>
            </a:endParaRPr>
          </a:p>
        </p:txBody>
      </p:sp>
      <p:sp>
        <p:nvSpPr>
          <p:cNvPr id="25"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26"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27"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28"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29"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0"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7</a:t>
            </a:r>
            <a:endParaRPr lang="zh-CN" altLang="en-US" sz="1400" b="1">
              <a:solidFill>
                <a:schemeClr val="bg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692696"/>
            <a:ext cx="10968514" cy="3711785"/>
          </a:xfrm>
        </p:spPr>
        <p:txBody>
          <a:bodyPr/>
          <a:lstStyle/>
          <a:p>
            <a:pPr indent="713740">
              <a:tabLst>
                <a:tab pos="5600700"/>
                <a:tab pos="9601200"/>
              </a:tabLst>
            </a:pPr>
            <a:r>
              <a:rPr lang="en-US" altLang="zh-CN" kern="100">
                <a:cs typeface="Courier New" panose="02070309020205020404"/>
              </a:rPr>
              <a:t>7</a:t>
            </a:r>
            <a:r>
              <a:rPr lang="zh-CN" altLang="zh-CN" kern="100">
                <a:cs typeface="Times New Roman" panose="02020603050405020304"/>
              </a:rPr>
              <a:t>．下列对核外电子运动状态的描述正确的是</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．电子的运动与行星的运动相似，都是围绕原子核在固定的轨道上高速旋转</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．第三电子层有</a:t>
            </a:r>
            <a:r>
              <a:rPr lang="en-US" altLang="zh-CN" kern="100">
                <a:cs typeface="Courier New" panose="02070309020205020404"/>
              </a:rPr>
              <a:t>3s</a:t>
            </a:r>
            <a:r>
              <a:rPr lang="zh-CN" altLang="zh-CN" kern="100">
                <a:cs typeface="Times New Roman" panose="02020603050405020304"/>
              </a:rPr>
              <a:t>、</a:t>
            </a:r>
            <a:r>
              <a:rPr lang="en-US" altLang="zh-CN" kern="100">
                <a:cs typeface="Courier New" panose="02070309020205020404"/>
              </a:rPr>
              <a:t>3p</a:t>
            </a:r>
            <a:r>
              <a:rPr lang="zh-CN" altLang="zh-CN" kern="100">
                <a:cs typeface="Times New Roman" panose="02020603050405020304"/>
              </a:rPr>
              <a:t>、</a:t>
            </a:r>
            <a:r>
              <a:rPr lang="en-US" altLang="zh-CN" kern="100">
                <a:cs typeface="Courier New" panose="02070309020205020404"/>
              </a:rPr>
              <a:t>3d</a:t>
            </a:r>
            <a:r>
              <a:rPr lang="zh-CN" altLang="zh-CN" kern="100">
                <a:cs typeface="Times New Roman" panose="02020603050405020304"/>
              </a:rPr>
              <a:t>、</a:t>
            </a:r>
            <a:r>
              <a:rPr lang="en-US" altLang="zh-CN" kern="100" smtClean="0">
                <a:cs typeface="Courier New" panose="02070309020205020404"/>
              </a:rPr>
              <a:t>3f </a:t>
            </a:r>
            <a:r>
              <a:rPr lang="zh-CN" altLang="zh-CN" kern="100" smtClean="0">
                <a:cs typeface="Times New Roman" panose="02020603050405020304"/>
              </a:rPr>
              <a:t>四</a:t>
            </a:r>
            <a:r>
              <a:rPr lang="zh-CN" altLang="zh-CN" kern="100">
                <a:cs typeface="Times New Roman" panose="02020603050405020304"/>
              </a:rPr>
              <a:t>种原子轨道</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．氢原子中只有</a:t>
            </a:r>
            <a:r>
              <a:rPr lang="en-US" altLang="zh-CN" kern="100">
                <a:cs typeface="Courier New" panose="02070309020205020404"/>
              </a:rPr>
              <a:t>1</a:t>
            </a:r>
            <a:r>
              <a:rPr lang="zh-CN" altLang="zh-CN" kern="100">
                <a:cs typeface="Times New Roman" panose="02020603050405020304"/>
              </a:rPr>
              <a:t>个电子，故氢原子只有</a:t>
            </a:r>
            <a:r>
              <a:rPr lang="en-US" altLang="zh-CN" kern="100">
                <a:cs typeface="Courier New" panose="02070309020205020404"/>
              </a:rPr>
              <a:t>1</a:t>
            </a:r>
            <a:r>
              <a:rPr lang="zh-CN" altLang="zh-CN" kern="100">
                <a:cs typeface="Times New Roman" panose="02020603050405020304"/>
              </a:rPr>
              <a:t>个原子轨道</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D</a:t>
            </a:r>
            <a:r>
              <a:rPr lang="zh-CN" altLang="zh-CN" kern="100">
                <a:cs typeface="Times New Roman" panose="02020603050405020304"/>
              </a:rPr>
              <a:t>．在同一轨道上运动的电子，其运动状态肯定不同</a:t>
            </a:r>
            <a:endParaRPr lang="zh-CN" altLang="zh-CN" sz="1050" kern="100">
              <a:effectLst/>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10608610" y="867526"/>
            <a:ext cx="444352"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D</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1228420"/>
            <a:ext cx="10968514" cy="3640740"/>
          </a:xfrm>
          <a:solidFill>
            <a:srgbClr val="E6F0F0"/>
          </a:solidFill>
        </p:spPr>
        <p:txBody>
          <a:bodyPr/>
          <a:lstStyle/>
          <a:p>
            <a:pPr indent="713740">
              <a:tabLst>
                <a:tab pos="5600700"/>
                <a:tab pos="9601200"/>
              </a:tabLst>
            </a:pPr>
            <a:r>
              <a:rPr lang="zh-CN" altLang="zh-CN" kern="100">
                <a:solidFill>
                  <a:srgbClr val="003399"/>
                </a:solidFill>
                <a:ea typeface="黑体" panose="02010609060101010101" charset="-122"/>
                <a:cs typeface="Times New Roman" panose="02020603050405020304"/>
              </a:rPr>
              <a:t>【解析】</a:t>
            </a:r>
            <a:r>
              <a:rPr lang="zh-CN" altLang="zh-CN" kern="100">
                <a:ea typeface="仿宋" panose="02010609060101010101" charset="-122"/>
                <a:cs typeface="Times New Roman" panose="02020603050405020304"/>
              </a:rPr>
              <a:t>质量很小的电子在做高速运动时，其运动规律跟普通物体不同，电子没有确定的运动轨道，</a:t>
            </a:r>
            <a:r>
              <a:rPr lang="en-US" altLang="zh-CN" kern="100">
                <a:ea typeface="仿宋" panose="02010609060101010101" charset="-122"/>
                <a:cs typeface="Courier New" panose="02070309020205020404"/>
              </a:rPr>
              <a:t>A</a:t>
            </a:r>
            <a:r>
              <a:rPr lang="zh-CN" altLang="zh-CN" kern="100">
                <a:ea typeface="仿宋" panose="02010609060101010101" charset="-122"/>
                <a:cs typeface="Times New Roman" panose="02020603050405020304"/>
              </a:rPr>
              <a:t>错误；第三电子层只有</a:t>
            </a:r>
            <a:r>
              <a:rPr lang="en-US" altLang="zh-CN" kern="100">
                <a:ea typeface="仿宋" panose="02010609060101010101" charset="-122"/>
                <a:cs typeface="Courier New" panose="02070309020205020404"/>
              </a:rPr>
              <a:t>3s</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3p</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3d</a:t>
            </a:r>
            <a:r>
              <a:rPr lang="zh-CN" altLang="zh-CN" kern="100">
                <a:ea typeface="仿宋" panose="02010609060101010101" charset="-122"/>
                <a:cs typeface="Times New Roman" panose="02020603050405020304"/>
              </a:rPr>
              <a:t>三种原子轨道，</a:t>
            </a:r>
            <a:r>
              <a:rPr lang="en-US" altLang="zh-CN" kern="100">
                <a:ea typeface="仿宋" panose="02010609060101010101" charset="-122"/>
                <a:cs typeface="Courier New" panose="02070309020205020404"/>
              </a:rPr>
              <a:t>B</a:t>
            </a:r>
            <a:r>
              <a:rPr lang="zh-CN" altLang="zh-CN" kern="100">
                <a:ea typeface="仿宋" panose="02010609060101010101" charset="-122"/>
                <a:cs typeface="Times New Roman" panose="02020603050405020304"/>
              </a:rPr>
              <a:t>错误；氢原子中只有</a:t>
            </a:r>
            <a:r>
              <a:rPr lang="en-US" altLang="zh-CN" kern="100">
                <a:ea typeface="仿宋" panose="02010609060101010101" charset="-122"/>
                <a:cs typeface="Courier New" panose="02070309020205020404"/>
              </a:rPr>
              <a:t>1</a:t>
            </a:r>
            <a:r>
              <a:rPr lang="zh-CN" altLang="zh-CN" kern="100">
                <a:ea typeface="仿宋" panose="02010609060101010101" charset="-122"/>
                <a:cs typeface="Times New Roman" panose="02020603050405020304"/>
              </a:rPr>
              <a:t>个电子，在</a:t>
            </a:r>
            <a:r>
              <a:rPr lang="en-US" altLang="zh-CN" kern="100">
                <a:ea typeface="仿宋" panose="02010609060101010101" charset="-122"/>
                <a:cs typeface="Courier New" panose="02070309020205020404"/>
              </a:rPr>
              <a:t>1s</a:t>
            </a:r>
            <a:r>
              <a:rPr lang="zh-CN" altLang="zh-CN" kern="100">
                <a:ea typeface="仿宋" panose="02010609060101010101" charset="-122"/>
                <a:cs typeface="Times New Roman" panose="02020603050405020304"/>
              </a:rPr>
              <a:t>轨道，但还存在其他空轨道，</a:t>
            </a:r>
            <a:r>
              <a:rPr lang="en-US" altLang="zh-CN" kern="100">
                <a:ea typeface="仿宋" panose="02010609060101010101" charset="-122"/>
                <a:cs typeface="Courier New" panose="02070309020205020404"/>
              </a:rPr>
              <a:t>C</a:t>
            </a:r>
            <a:r>
              <a:rPr lang="zh-CN" altLang="zh-CN" kern="100">
                <a:ea typeface="仿宋" panose="02010609060101010101" charset="-122"/>
                <a:cs typeface="Times New Roman" panose="02020603050405020304"/>
              </a:rPr>
              <a:t>错误；电子的运动状态与电子层、轨道类型和自旋状态有关，在同一原子内部没有两个电子存在完全相同的运动状态，</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正确。</a:t>
            </a:r>
            <a:endParaRPr lang="zh-CN" altLang="zh-CN" sz="1050" kern="100">
              <a:effectLst/>
              <a:latin typeface="宋体" panose="02010600030101010101" pitchFamily="2" charset="-122"/>
              <a:cs typeface="Courier New" panose="02070309020205020404"/>
            </a:endParaRPr>
          </a:p>
        </p:txBody>
      </p:sp>
      <p:sp>
        <p:nvSpPr>
          <p:cNvPr id="19"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0"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1"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2"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3"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4"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5" name="2">
            <a:hlinkClick r:id="rId8" action="ppaction://hlinksldjump"/>
          </p:cNvPr>
          <p:cNvSpPr>
            <a:spLocks noChangeAspect="1"/>
          </p:cNvSpPr>
          <p:nvPr/>
        </p:nvSpPr>
        <p:spPr>
          <a:xfrm>
            <a:off x="4265971"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7</a:t>
            </a:r>
            <a:endParaRPr lang="zh-CN" altLang="en-US" sz="1400" b="1">
              <a:solidFill>
                <a:schemeClr val="bg1"/>
              </a:solidFill>
            </a:endParaRPr>
          </a:p>
        </p:txBody>
      </p:sp>
      <p:sp>
        <p:nvSpPr>
          <p:cNvPr id="26"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27"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28"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29"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0"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3" name="内容占位符 2"/>
          <p:cNvSpPr txBox="1"/>
          <p:nvPr/>
        </p:nvSpPr>
        <p:spPr>
          <a:xfrm>
            <a:off x="761762" y="2281362"/>
            <a:ext cx="10968514" cy="3953133"/>
          </a:xfrm>
          <a:prstGeom prst="rect">
            <a:avLst/>
          </a:prstGeom>
          <a:solidFill>
            <a:srgbClr val="E6F0F0"/>
          </a:solid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13740">
              <a:lnSpc>
                <a:spcPct val="130000"/>
              </a:lnSpc>
              <a:tabLst>
                <a:tab pos="5600700"/>
                <a:tab pos="9601200"/>
              </a:tabLst>
            </a:pPr>
            <a:r>
              <a:rPr lang="zh-CN" altLang="zh-CN" kern="100">
                <a:solidFill>
                  <a:srgbClr val="003399"/>
                </a:solidFill>
                <a:ea typeface="黑体" panose="02010609060101010101" charset="-122"/>
                <a:cs typeface="Times New Roman" panose="02020603050405020304"/>
              </a:rPr>
              <a:t>【解析】</a:t>
            </a:r>
            <a:r>
              <a:rPr lang="en-US" altLang="zh-CN" kern="100">
                <a:ea typeface="仿宋" panose="02010609060101010101" charset="-122"/>
                <a:cs typeface="Courier New" panose="02070309020205020404"/>
              </a:rPr>
              <a:t>Na</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Mg</a:t>
            </a:r>
            <a:r>
              <a:rPr lang="en-US" altLang="zh-CN" kern="100" baseline="300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核外电子数都是</a:t>
            </a:r>
            <a:r>
              <a:rPr lang="en-US" altLang="zh-CN" kern="100">
                <a:ea typeface="仿宋" panose="02010609060101010101" charset="-122"/>
                <a:cs typeface="Courier New" panose="02070309020205020404"/>
              </a:rPr>
              <a:t>10</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S</a:t>
            </a:r>
            <a:r>
              <a:rPr lang="en-US" altLang="zh-CN" kern="100" baseline="300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a:t>
            </a:r>
            <a:r>
              <a:rPr lang="en-US" altLang="zh-CN" kern="100" err="1">
                <a:ea typeface="仿宋" panose="02010609060101010101" charset="-122"/>
                <a:cs typeface="Courier New" panose="02070309020205020404"/>
              </a:rPr>
              <a:t>Cl</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核外电子数都是</a:t>
            </a:r>
            <a:r>
              <a:rPr lang="en-US" altLang="zh-CN" kern="100">
                <a:ea typeface="仿宋" panose="02010609060101010101" charset="-122"/>
                <a:cs typeface="Courier New" panose="02070309020205020404"/>
              </a:rPr>
              <a:t>18</a:t>
            </a:r>
            <a:r>
              <a:rPr lang="zh-CN" altLang="zh-CN" kern="100">
                <a:ea typeface="仿宋" panose="02010609060101010101" charset="-122"/>
                <a:cs typeface="Times New Roman" panose="02020603050405020304"/>
              </a:rPr>
              <a:t>，所以这几种离子的核外电子数不同，</a:t>
            </a:r>
            <a:r>
              <a:rPr lang="en-US" altLang="zh-CN" kern="100">
                <a:ea typeface="仿宋" panose="02010609060101010101" charset="-122"/>
                <a:cs typeface="Courier New" panose="02070309020205020404"/>
              </a:rPr>
              <a:t>A</a:t>
            </a:r>
            <a:r>
              <a:rPr lang="zh-CN" altLang="zh-CN" kern="100">
                <a:ea typeface="仿宋" panose="02010609060101010101" charset="-122"/>
                <a:cs typeface="Times New Roman" panose="02020603050405020304"/>
              </a:rPr>
              <a:t>错误；</a:t>
            </a:r>
            <a:r>
              <a:rPr lang="en-US" altLang="zh-CN" kern="100">
                <a:ea typeface="仿宋" panose="02010609060101010101" charset="-122"/>
                <a:cs typeface="Courier New" panose="02070309020205020404"/>
              </a:rPr>
              <a:t>Na</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Mg</a:t>
            </a:r>
            <a:r>
              <a:rPr lang="en-US" altLang="zh-CN" kern="100" baseline="300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O</a:t>
            </a:r>
            <a:r>
              <a:rPr lang="en-US" altLang="zh-CN" kern="100" baseline="300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F</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核外电子数都是</a:t>
            </a:r>
            <a:r>
              <a:rPr lang="en-US" altLang="zh-CN" kern="100">
                <a:ea typeface="仿宋" panose="02010609060101010101" charset="-122"/>
                <a:cs typeface="Courier New" panose="02070309020205020404"/>
              </a:rPr>
              <a:t>10</a:t>
            </a:r>
            <a:r>
              <a:rPr lang="zh-CN" altLang="zh-CN" kern="100">
                <a:ea typeface="仿宋" panose="02010609060101010101" charset="-122"/>
                <a:cs typeface="Times New Roman" panose="02020603050405020304"/>
              </a:rPr>
              <a:t>，所以这几种离子的核外电子数相等，</a:t>
            </a:r>
            <a:r>
              <a:rPr lang="en-US" altLang="zh-CN" kern="100">
                <a:ea typeface="仿宋" panose="02010609060101010101" charset="-122"/>
                <a:cs typeface="Courier New" panose="02070309020205020404"/>
              </a:rPr>
              <a:t>B</a:t>
            </a:r>
            <a:r>
              <a:rPr lang="zh-CN" altLang="zh-CN" kern="100">
                <a:ea typeface="仿宋" panose="02010609060101010101" charset="-122"/>
                <a:cs typeface="Times New Roman" panose="02020603050405020304"/>
              </a:rPr>
              <a:t>正确；</a:t>
            </a:r>
            <a:r>
              <a:rPr lang="en-US" altLang="zh-CN" kern="100">
                <a:ea typeface="仿宋" panose="02010609060101010101" charset="-122"/>
                <a:cs typeface="Courier New" panose="02070309020205020404"/>
              </a:rPr>
              <a:t>F</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核外有</a:t>
            </a:r>
            <a:r>
              <a:rPr lang="en-US" altLang="zh-CN" kern="100">
                <a:ea typeface="仿宋" panose="02010609060101010101" charset="-122"/>
                <a:cs typeface="Courier New" panose="02070309020205020404"/>
              </a:rPr>
              <a:t>10</a:t>
            </a:r>
            <a:r>
              <a:rPr lang="zh-CN" altLang="zh-CN" kern="100">
                <a:ea typeface="仿宋" panose="02010609060101010101" charset="-122"/>
                <a:cs typeface="Times New Roman" panose="02020603050405020304"/>
              </a:rPr>
              <a:t>个电子，</a:t>
            </a:r>
            <a:r>
              <a:rPr lang="en-US" altLang="zh-CN" kern="100" err="1">
                <a:ea typeface="仿宋" panose="02010609060101010101" charset="-122"/>
                <a:cs typeface="Courier New" panose="02070309020205020404"/>
              </a:rPr>
              <a:t>Cl</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核外有</a:t>
            </a:r>
            <a:r>
              <a:rPr lang="en-US" altLang="zh-CN" kern="100">
                <a:ea typeface="仿宋" panose="02010609060101010101" charset="-122"/>
                <a:cs typeface="Courier New" panose="02070309020205020404"/>
              </a:rPr>
              <a:t>18</a:t>
            </a:r>
            <a:r>
              <a:rPr lang="zh-CN" altLang="zh-CN" kern="100">
                <a:ea typeface="仿宋" panose="02010609060101010101" charset="-122"/>
                <a:cs typeface="Times New Roman" panose="02020603050405020304"/>
              </a:rPr>
              <a:t>个电子，</a:t>
            </a:r>
            <a:r>
              <a:rPr lang="en-US" altLang="zh-CN" kern="100">
                <a:ea typeface="仿宋" panose="02010609060101010101" charset="-122"/>
                <a:cs typeface="Courier New" panose="02070309020205020404"/>
              </a:rPr>
              <a:t>Br</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核外有</a:t>
            </a:r>
            <a:r>
              <a:rPr lang="en-US" altLang="zh-CN" kern="100">
                <a:ea typeface="仿宋" panose="02010609060101010101" charset="-122"/>
                <a:cs typeface="Courier New" panose="02070309020205020404"/>
              </a:rPr>
              <a:t>36</a:t>
            </a:r>
            <a:r>
              <a:rPr lang="zh-CN" altLang="zh-CN" kern="100">
                <a:ea typeface="仿宋" panose="02010609060101010101" charset="-122"/>
                <a:cs typeface="Times New Roman" panose="02020603050405020304"/>
              </a:rPr>
              <a:t>个电子，</a:t>
            </a:r>
            <a:r>
              <a:rPr lang="en-US" altLang="zh-CN" kern="100">
                <a:ea typeface="仿宋" panose="02010609060101010101" charset="-122"/>
                <a:cs typeface="Courier New" panose="02070309020205020404"/>
              </a:rPr>
              <a:t>I</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核外有</a:t>
            </a:r>
            <a:r>
              <a:rPr lang="en-US" altLang="zh-CN" kern="100">
                <a:ea typeface="仿宋" panose="02010609060101010101" charset="-122"/>
                <a:cs typeface="Courier New" panose="02070309020205020404"/>
              </a:rPr>
              <a:t>54</a:t>
            </a:r>
            <a:r>
              <a:rPr lang="zh-CN" altLang="zh-CN" kern="100">
                <a:ea typeface="仿宋" panose="02010609060101010101" charset="-122"/>
                <a:cs typeface="Times New Roman" panose="02020603050405020304"/>
              </a:rPr>
              <a:t>个电子，所以其核外电子数不等，</a:t>
            </a:r>
            <a:r>
              <a:rPr lang="en-US" altLang="zh-CN" kern="100">
                <a:ea typeface="仿宋" panose="02010609060101010101" charset="-122"/>
                <a:cs typeface="Courier New" panose="02070309020205020404"/>
              </a:rPr>
              <a:t>C</a:t>
            </a:r>
            <a:r>
              <a:rPr lang="zh-CN" altLang="zh-CN" kern="100">
                <a:ea typeface="仿宋" panose="02010609060101010101" charset="-122"/>
                <a:cs typeface="Times New Roman" panose="02020603050405020304"/>
              </a:rPr>
              <a:t>错误；</a:t>
            </a:r>
            <a:r>
              <a:rPr lang="en-US" altLang="zh-CN" kern="100">
                <a:ea typeface="仿宋" panose="02010609060101010101" charset="-122"/>
                <a:cs typeface="Courier New" panose="02070309020205020404"/>
              </a:rPr>
              <a:t>K</a:t>
            </a:r>
            <a:r>
              <a:rPr lang="zh-CN" altLang="zh-CN" kern="100" baseline="30000">
                <a:ea typeface="仿宋" panose="02010609060101010101" charset="-122"/>
                <a:cs typeface="Times New Roman" panose="02020603050405020304"/>
              </a:rPr>
              <a:t>＋</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Ca</a:t>
            </a:r>
            <a:r>
              <a:rPr lang="en-US" altLang="zh-CN" kern="100" baseline="300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S</a:t>
            </a:r>
            <a:r>
              <a:rPr lang="en-US" altLang="zh-CN" kern="100" baseline="300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核外有</a:t>
            </a:r>
            <a:r>
              <a:rPr lang="en-US" altLang="zh-CN" kern="100">
                <a:ea typeface="仿宋" panose="02010609060101010101" charset="-122"/>
                <a:cs typeface="Courier New" panose="02070309020205020404"/>
              </a:rPr>
              <a:t>18</a:t>
            </a:r>
            <a:r>
              <a:rPr lang="zh-CN" altLang="zh-CN" kern="100">
                <a:ea typeface="仿宋" panose="02010609060101010101" charset="-122"/>
                <a:cs typeface="Times New Roman" panose="02020603050405020304"/>
              </a:rPr>
              <a:t>个电子，</a:t>
            </a:r>
            <a:r>
              <a:rPr lang="en-US" altLang="zh-CN" kern="100">
                <a:ea typeface="仿宋" panose="02010609060101010101" charset="-122"/>
                <a:cs typeface="Courier New" panose="02070309020205020404"/>
              </a:rPr>
              <a:t>Ne</a:t>
            </a:r>
            <a:r>
              <a:rPr lang="zh-CN" altLang="zh-CN" kern="100">
                <a:ea typeface="仿宋" panose="02010609060101010101" charset="-122"/>
                <a:cs typeface="Times New Roman" panose="02020603050405020304"/>
              </a:rPr>
              <a:t>原子核外有</a:t>
            </a:r>
            <a:r>
              <a:rPr lang="en-US" altLang="zh-CN" kern="100">
                <a:ea typeface="仿宋" panose="02010609060101010101" charset="-122"/>
                <a:cs typeface="Courier New" panose="02070309020205020404"/>
              </a:rPr>
              <a:t>10</a:t>
            </a:r>
            <a:r>
              <a:rPr lang="zh-CN" altLang="zh-CN" kern="100">
                <a:ea typeface="仿宋" panose="02010609060101010101" charset="-122"/>
                <a:cs typeface="Times New Roman" panose="02020603050405020304"/>
              </a:rPr>
              <a:t>个电子，所以其核外电子数不都相等，</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错误。</a:t>
            </a:r>
            <a:endParaRPr lang="zh-CN" altLang="zh-CN" sz="1050" kern="100">
              <a:effectLst/>
              <a:latin typeface="宋体" panose="02010600030101010101" pitchFamily="2" charset="-122"/>
              <a:cs typeface="Courier New" panose="02070309020205020404"/>
            </a:endParaRPr>
          </a:p>
        </p:txBody>
      </p:sp>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8</a:t>
            </a:r>
            <a:endParaRPr lang="zh-CN" altLang="en-US" sz="1400" b="1">
              <a:solidFill>
                <a:schemeClr val="bg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476672"/>
            <a:ext cx="10968514" cy="1831014"/>
          </a:xfrm>
        </p:spPr>
        <p:txBody>
          <a:bodyPr/>
          <a:lstStyle/>
          <a:p>
            <a:pPr indent="713740">
              <a:tabLst>
                <a:tab pos="5600700"/>
                <a:tab pos="9601200"/>
              </a:tabLst>
            </a:pPr>
            <a:r>
              <a:rPr lang="en-US" altLang="zh-CN" kern="100">
                <a:cs typeface="Courier New" panose="02070309020205020404"/>
              </a:rPr>
              <a:t>8</a:t>
            </a:r>
            <a:r>
              <a:rPr lang="zh-CN" altLang="zh-CN" kern="100">
                <a:cs typeface="Times New Roman" panose="02020603050405020304"/>
              </a:rPr>
              <a:t>．</a:t>
            </a:r>
            <a:r>
              <a:rPr lang="zh-CN" altLang="zh-CN" kern="100">
                <a:latin typeface="宋体" panose="02010600030101010101" pitchFamily="2" charset="-122"/>
                <a:ea typeface="Times New Roman" panose="02020603050405020304"/>
                <a:cs typeface="Courier New" panose="02070309020205020404"/>
              </a:rPr>
              <a:t> </a:t>
            </a:r>
            <a:r>
              <a:rPr lang="en-US" altLang="zh-CN" kern="100">
                <a:ea typeface="仿宋" panose="02010609060101010101" charset="-122"/>
                <a:cs typeface="Courier New" panose="02070309020205020404"/>
              </a:rPr>
              <a:t>(2020·</a:t>
            </a:r>
            <a:r>
              <a:rPr lang="zh-CN" altLang="zh-CN" kern="100">
                <a:ea typeface="仿宋" panose="02010609060101010101" charset="-122"/>
                <a:cs typeface="Times New Roman" panose="02020603050405020304"/>
              </a:rPr>
              <a:t>南京期末</a:t>
            </a:r>
            <a:r>
              <a:rPr lang="en-US" altLang="zh-CN" kern="100">
                <a:ea typeface="仿宋" panose="02010609060101010101" charset="-122"/>
                <a:cs typeface="Courier New" panose="02070309020205020404"/>
              </a:rPr>
              <a:t>)</a:t>
            </a:r>
            <a:r>
              <a:rPr lang="zh-CN" altLang="zh-CN" kern="100">
                <a:cs typeface="Times New Roman" panose="02020603050405020304"/>
              </a:rPr>
              <a:t>核外具有相同电子数的一组微粒是</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 </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Na</a:t>
            </a:r>
            <a:r>
              <a:rPr lang="zh-CN" altLang="zh-CN" kern="100" baseline="30000">
                <a:cs typeface="Times New Roman" panose="02020603050405020304"/>
              </a:rPr>
              <a:t>＋</a:t>
            </a:r>
            <a:r>
              <a:rPr lang="zh-CN" altLang="zh-CN" kern="100">
                <a:cs typeface="Times New Roman" panose="02020603050405020304"/>
              </a:rPr>
              <a:t>、</a:t>
            </a:r>
            <a:r>
              <a:rPr lang="en-US" altLang="zh-CN" kern="100">
                <a:cs typeface="Courier New" panose="02070309020205020404"/>
              </a:rPr>
              <a:t>Mg</a:t>
            </a:r>
            <a:r>
              <a:rPr lang="en-US" altLang="zh-CN" kern="100" baseline="30000">
                <a:cs typeface="Courier New" panose="02070309020205020404"/>
              </a:rPr>
              <a:t>2+</a:t>
            </a:r>
            <a:r>
              <a:rPr lang="zh-CN" altLang="zh-CN" kern="100">
                <a:cs typeface="Times New Roman" panose="02020603050405020304"/>
              </a:rPr>
              <a:t>、</a:t>
            </a:r>
            <a:r>
              <a:rPr lang="en-US" altLang="zh-CN" kern="100">
                <a:cs typeface="Courier New" panose="02070309020205020404"/>
              </a:rPr>
              <a:t>S</a:t>
            </a:r>
            <a:r>
              <a:rPr lang="en-US" altLang="zh-CN" kern="100" baseline="30000">
                <a:cs typeface="Courier New" panose="02070309020205020404"/>
              </a:rPr>
              <a:t>2-</a:t>
            </a:r>
            <a:r>
              <a:rPr lang="zh-CN" altLang="zh-CN" kern="100">
                <a:cs typeface="Times New Roman" panose="02020603050405020304"/>
              </a:rPr>
              <a:t>、</a:t>
            </a:r>
            <a:r>
              <a:rPr lang="en-US" altLang="zh-CN" kern="100" err="1">
                <a:cs typeface="Courier New" panose="02070309020205020404"/>
              </a:rPr>
              <a:t>Cl</a:t>
            </a:r>
            <a:r>
              <a:rPr lang="zh-CN" altLang="zh-CN" kern="100" baseline="30000">
                <a:cs typeface="Times New Roman" panose="02020603050405020304"/>
              </a:rPr>
              <a:t>－</a:t>
            </a:r>
            <a:r>
              <a:rPr lang="zh-CN" altLang="zh-CN" kern="100">
                <a:cs typeface="Times New Roman" panose="02020603050405020304"/>
              </a:rPr>
              <a:t>　　</a:t>
            </a:r>
            <a:r>
              <a:rPr lang="en-US" altLang="zh-CN" kern="100">
                <a:cs typeface="Courier New" panose="02070309020205020404"/>
              </a:rPr>
              <a:t>	B</a:t>
            </a:r>
            <a:r>
              <a:rPr lang="zh-CN" altLang="zh-CN" kern="100">
                <a:cs typeface="Times New Roman" panose="02020603050405020304"/>
              </a:rPr>
              <a:t>．</a:t>
            </a:r>
            <a:r>
              <a:rPr lang="en-US" altLang="zh-CN" kern="100">
                <a:cs typeface="Courier New" panose="02070309020205020404"/>
              </a:rPr>
              <a:t>Na</a:t>
            </a:r>
            <a:r>
              <a:rPr lang="zh-CN" altLang="zh-CN" kern="100" baseline="30000">
                <a:cs typeface="Times New Roman" panose="02020603050405020304"/>
              </a:rPr>
              <a:t>＋</a:t>
            </a:r>
            <a:r>
              <a:rPr lang="zh-CN" altLang="zh-CN" kern="100">
                <a:cs typeface="Times New Roman" panose="02020603050405020304"/>
              </a:rPr>
              <a:t>、</a:t>
            </a:r>
            <a:r>
              <a:rPr lang="en-US" altLang="zh-CN" kern="100">
                <a:cs typeface="Courier New" panose="02070309020205020404"/>
              </a:rPr>
              <a:t>Mg</a:t>
            </a:r>
            <a:r>
              <a:rPr lang="en-US" altLang="zh-CN" kern="100" baseline="30000">
                <a:cs typeface="Courier New" panose="02070309020205020404"/>
              </a:rPr>
              <a:t>2+</a:t>
            </a:r>
            <a:r>
              <a:rPr lang="zh-CN" altLang="zh-CN" kern="100">
                <a:cs typeface="Times New Roman" panose="02020603050405020304"/>
              </a:rPr>
              <a:t>、</a:t>
            </a:r>
            <a:r>
              <a:rPr lang="en-US" altLang="zh-CN" kern="100">
                <a:cs typeface="Courier New" panose="02070309020205020404"/>
              </a:rPr>
              <a:t>O</a:t>
            </a:r>
            <a:r>
              <a:rPr lang="en-US" altLang="zh-CN" kern="100" baseline="30000">
                <a:cs typeface="Courier New" panose="02070309020205020404"/>
              </a:rPr>
              <a:t>2-</a:t>
            </a:r>
            <a:r>
              <a:rPr lang="zh-CN" altLang="zh-CN" kern="100">
                <a:cs typeface="Times New Roman" panose="02020603050405020304"/>
              </a:rPr>
              <a:t>、</a:t>
            </a:r>
            <a:r>
              <a:rPr lang="en-US" altLang="zh-CN" kern="100">
                <a:cs typeface="Courier New" panose="02070309020205020404"/>
              </a:rPr>
              <a:t>F</a:t>
            </a:r>
            <a:r>
              <a:rPr lang="zh-CN" altLang="zh-CN" kern="100" baseline="30000">
                <a:cs typeface="Times New Roman" panose="020206030504050203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F</a:t>
            </a:r>
            <a:r>
              <a:rPr lang="zh-CN" altLang="zh-CN" kern="100" baseline="30000">
                <a:cs typeface="Times New Roman" panose="02020603050405020304"/>
              </a:rPr>
              <a:t>－</a:t>
            </a:r>
            <a:r>
              <a:rPr lang="zh-CN" altLang="zh-CN" kern="100">
                <a:cs typeface="Times New Roman" panose="02020603050405020304"/>
              </a:rPr>
              <a:t>、</a:t>
            </a:r>
            <a:r>
              <a:rPr lang="en-US" altLang="zh-CN" kern="100" err="1">
                <a:cs typeface="Courier New" panose="02070309020205020404"/>
              </a:rPr>
              <a:t>Cl</a:t>
            </a:r>
            <a:r>
              <a:rPr lang="zh-CN" altLang="zh-CN" kern="100" baseline="30000">
                <a:cs typeface="Times New Roman" panose="02020603050405020304"/>
              </a:rPr>
              <a:t>－</a:t>
            </a:r>
            <a:r>
              <a:rPr lang="zh-CN" altLang="zh-CN" kern="100">
                <a:cs typeface="Times New Roman" panose="02020603050405020304"/>
              </a:rPr>
              <a:t>、</a:t>
            </a:r>
            <a:r>
              <a:rPr lang="en-US" altLang="zh-CN" kern="100">
                <a:cs typeface="Courier New" panose="02070309020205020404"/>
              </a:rPr>
              <a:t>Br</a:t>
            </a:r>
            <a:r>
              <a:rPr lang="zh-CN" altLang="zh-CN" kern="100" baseline="30000">
                <a:cs typeface="Times New Roman" panose="02020603050405020304"/>
              </a:rPr>
              <a:t>－</a:t>
            </a:r>
            <a:r>
              <a:rPr lang="zh-CN" altLang="zh-CN" kern="100">
                <a:cs typeface="Times New Roman" panose="02020603050405020304"/>
              </a:rPr>
              <a:t>、</a:t>
            </a:r>
            <a:r>
              <a:rPr lang="en-US" altLang="zh-CN" kern="100">
                <a:cs typeface="Courier New" panose="02070309020205020404"/>
              </a:rPr>
              <a:t>I</a:t>
            </a:r>
            <a:r>
              <a:rPr lang="zh-CN" altLang="zh-CN" kern="100" baseline="30000">
                <a:cs typeface="Times New Roman" panose="02020603050405020304"/>
              </a:rPr>
              <a:t>－</a:t>
            </a:r>
            <a:r>
              <a:rPr lang="zh-CN" altLang="zh-CN" kern="100">
                <a:cs typeface="Times New Roman" panose="02020603050405020304"/>
              </a:rPr>
              <a:t>　　</a:t>
            </a:r>
            <a:r>
              <a:rPr lang="en-US" altLang="zh-CN" kern="100">
                <a:cs typeface="Courier New" panose="02070309020205020404"/>
              </a:rPr>
              <a:t>	D</a:t>
            </a:r>
            <a:r>
              <a:rPr lang="zh-CN" altLang="zh-CN" kern="100">
                <a:cs typeface="Times New Roman" panose="02020603050405020304"/>
              </a:rPr>
              <a:t>．</a:t>
            </a:r>
            <a:r>
              <a:rPr lang="en-US" altLang="zh-CN" kern="100">
                <a:cs typeface="Courier New" panose="02070309020205020404"/>
              </a:rPr>
              <a:t>K</a:t>
            </a:r>
            <a:r>
              <a:rPr lang="zh-CN" altLang="zh-CN" kern="100" baseline="30000">
                <a:cs typeface="Times New Roman" panose="02020603050405020304"/>
              </a:rPr>
              <a:t>＋</a:t>
            </a:r>
            <a:r>
              <a:rPr lang="zh-CN" altLang="zh-CN" kern="100">
                <a:cs typeface="Times New Roman" panose="02020603050405020304"/>
              </a:rPr>
              <a:t>、</a:t>
            </a:r>
            <a:r>
              <a:rPr lang="en-US" altLang="zh-CN" kern="100">
                <a:cs typeface="Courier New" panose="02070309020205020404"/>
              </a:rPr>
              <a:t>Ca</a:t>
            </a:r>
            <a:r>
              <a:rPr lang="en-US" altLang="zh-CN" kern="100" baseline="30000">
                <a:cs typeface="Courier New" panose="02070309020205020404"/>
              </a:rPr>
              <a:t>2+</a:t>
            </a:r>
            <a:r>
              <a:rPr lang="zh-CN" altLang="zh-CN" kern="100">
                <a:cs typeface="Times New Roman" panose="02020603050405020304"/>
              </a:rPr>
              <a:t>、</a:t>
            </a:r>
            <a:r>
              <a:rPr lang="en-US" altLang="zh-CN" kern="100">
                <a:cs typeface="Courier New" panose="02070309020205020404"/>
              </a:rPr>
              <a:t>Ne</a:t>
            </a:r>
            <a:r>
              <a:rPr lang="zh-CN" altLang="zh-CN" kern="100">
                <a:cs typeface="Times New Roman" panose="02020603050405020304"/>
              </a:rPr>
              <a:t>、</a:t>
            </a:r>
            <a:r>
              <a:rPr lang="en-US" altLang="zh-CN" kern="100">
                <a:cs typeface="Courier New" panose="02070309020205020404"/>
              </a:rPr>
              <a:t>S</a:t>
            </a:r>
            <a:r>
              <a:rPr lang="en-US" altLang="zh-CN" kern="100" baseline="30000">
                <a:cs typeface="Courier New" panose="02070309020205020404"/>
              </a:rPr>
              <a:t>2-</a:t>
            </a:r>
            <a:endParaRPr lang="zh-CN" altLang="zh-CN" sz="1050" kern="100">
              <a:effectLst/>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10619029" y="571480"/>
            <a:ext cx="423514"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B</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9</a:t>
            </a:r>
            <a:endParaRPr lang="zh-CN" altLang="en-US" sz="1400" b="1">
              <a:solidFill>
                <a:schemeClr val="bg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692696"/>
            <a:ext cx="10968514" cy="4315027"/>
          </a:xfrm>
        </p:spPr>
        <p:txBody>
          <a:bodyPr/>
          <a:lstStyle/>
          <a:p>
            <a:pPr indent="713740">
              <a:tabLst>
                <a:tab pos="5600700"/>
                <a:tab pos="9601200"/>
              </a:tabLst>
            </a:pPr>
            <a:r>
              <a:rPr lang="en-US" altLang="zh-CN" kern="100">
                <a:cs typeface="Courier New" panose="02070309020205020404"/>
              </a:rPr>
              <a:t>9</a:t>
            </a:r>
            <a:r>
              <a:rPr lang="zh-CN" altLang="zh-CN" kern="100">
                <a:cs typeface="Times New Roman" panose="02020603050405020304"/>
              </a:rPr>
              <a:t>．氢原子的电子云示意图如图所示，下列说法正确的是</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．电子云图中小黑点的密度越小，电子数目越少</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．电子云图中小黑点的密度越大，电子出现的</a:t>
            </a:r>
            <a:r>
              <a:rPr lang="zh-CN" altLang="zh-CN" kern="100" smtClean="0">
                <a:cs typeface="Times New Roman" panose="02020603050405020304"/>
              </a:rPr>
              <a:t>概</a:t>
            </a:r>
            <a:endParaRPr lang="en-US" altLang="zh-CN" kern="100" smtClean="0">
              <a:cs typeface="Times New Roman" panose="02020603050405020304"/>
            </a:endParaRPr>
          </a:p>
          <a:p>
            <a:pPr indent="0">
              <a:tabLst>
                <a:tab pos="5600700"/>
                <a:tab pos="9601200"/>
              </a:tabLst>
            </a:pPr>
            <a:r>
              <a:rPr lang="zh-CN" altLang="zh-CN" kern="100" smtClean="0">
                <a:cs typeface="Times New Roman" panose="02020603050405020304"/>
              </a:rPr>
              <a:t>率</a:t>
            </a:r>
            <a:r>
              <a:rPr lang="zh-CN" altLang="zh-CN" kern="100">
                <a:cs typeface="Times New Roman" panose="02020603050405020304"/>
              </a:rPr>
              <a:t>越大</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．所有电子云轮廓图都是球形</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D</a:t>
            </a:r>
            <a:r>
              <a:rPr lang="zh-CN" altLang="zh-CN" kern="100">
                <a:cs typeface="Times New Roman" panose="02020603050405020304"/>
              </a:rPr>
              <a:t>．电子云图中小黑点的密度小，表示电子在该</a:t>
            </a:r>
            <a:r>
              <a:rPr lang="zh-CN" altLang="zh-CN" kern="100" smtClean="0">
                <a:cs typeface="Times New Roman" panose="02020603050405020304"/>
              </a:rPr>
              <a:t>区</a:t>
            </a:r>
            <a:endParaRPr lang="en-US" altLang="zh-CN" kern="100" smtClean="0">
              <a:cs typeface="Times New Roman" panose="02020603050405020304"/>
            </a:endParaRPr>
          </a:p>
          <a:p>
            <a:pPr indent="0">
              <a:tabLst>
                <a:tab pos="5600700"/>
                <a:tab pos="9601200"/>
              </a:tabLst>
            </a:pPr>
            <a:r>
              <a:rPr lang="zh-CN" altLang="zh-CN" kern="100" smtClean="0">
                <a:cs typeface="Times New Roman" panose="02020603050405020304"/>
              </a:rPr>
              <a:t>域</a:t>
            </a:r>
            <a:r>
              <a:rPr lang="zh-CN" altLang="zh-CN" kern="100">
                <a:cs typeface="Times New Roman" panose="02020603050405020304"/>
              </a:rPr>
              <a:t>内运动的速率小</a:t>
            </a:r>
            <a:endParaRPr lang="zh-CN" altLang="zh-CN" sz="1050" kern="100">
              <a:effectLst/>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10619029" y="762640"/>
            <a:ext cx="423514"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B</a:t>
            </a:r>
            <a:endParaRPr lang="zh-CN" altLang="zh-CN" sz="1050" kern="100">
              <a:latin typeface="宋体" panose="02010600030101010101" pitchFamily="2" charset="-122"/>
              <a:cs typeface="Courier New" panose="02070309020205020404"/>
            </a:endParaRPr>
          </a:p>
        </p:txBody>
      </p:sp>
      <p:pic>
        <p:nvPicPr>
          <p:cNvPr id="17" name="图片 16" descr="I:\课件\链接高考\同步\活动单 导学课程\活动单 导学课程 22高中苏教化学选择性必修2 张\新建文件夹\22HDDS17.TIF"/>
          <p:cNvPicPr/>
          <p:nvPr/>
        </p:nvPicPr>
        <p:blipFill>
          <a:blip r:embed="rId14">
            <a:extLst>
              <a:ext uri="{28A0092B-C50C-407E-A947-70E740481C1C}">
                <a14:useLocalDpi xmlns:a14="http://schemas.microsoft.com/office/drawing/2010/main" val="0"/>
              </a:ext>
            </a:extLst>
          </a:blip>
          <a:stretch>
            <a:fillRect/>
          </a:stretch>
        </p:blipFill>
        <p:spPr bwMode="auto">
          <a:xfrm>
            <a:off x="9424243" y="1810122"/>
            <a:ext cx="2286000" cy="226695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1617762"/>
            <a:ext cx="10968514" cy="3037498"/>
          </a:xfrm>
          <a:solidFill>
            <a:srgbClr val="E6F0F0"/>
          </a:solidFill>
        </p:spPr>
        <p:txBody>
          <a:bodyPr/>
          <a:lstStyle/>
          <a:p>
            <a:pPr indent="713740">
              <a:tabLst>
                <a:tab pos="5600700"/>
                <a:tab pos="9601200"/>
              </a:tabLst>
            </a:pPr>
            <a:r>
              <a:rPr lang="zh-CN" altLang="zh-CN" kern="100">
                <a:solidFill>
                  <a:srgbClr val="003399"/>
                </a:solidFill>
                <a:ea typeface="黑体" panose="02010609060101010101" charset="-122"/>
                <a:cs typeface="Times New Roman" panose="02020603050405020304"/>
              </a:rPr>
              <a:t>【解析】</a:t>
            </a:r>
            <a:r>
              <a:rPr lang="zh-CN" altLang="zh-CN" kern="100">
                <a:ea typeface="仿宋" panose="02010609060101010101" charset="-122"/>
                <a:cs typeface="Times New Roman" panose="02020603050405020304"/>
              </a:rPr>
              <a:t>电子云图中小黑点的密度并不代表电子数目多少，是代表电子在空间区域出现的概率，小黑点的密度越小，表示电子在核外该空间出现的概率越小，</a:t>
            </a:r>
            <a:r>
              <a:rPr lang="en-US" altLang="zh-CN" kern="100">
                <a:ea typeface="仿宋" panose="02010609060101010101" charset="-122"/>
                <a:cs typeface="Courier New" panose="02070309020205020404"/>
              </a:rPr>
              <a:t>A</a:t>
            </a:r>
            <a:r>
              <a:rPr lang="zh-CN" altLang="zh-CN" kern="100">
                <a:ea typeface="仿宋" panose="02010609060101010101" charset="-122"/>
                <a:cs typeface="Times New Roman" panose="02020603050405020304"/>
              </a:rPr>
              <a:t>、</a:t>
            </a:r>
            <a:r>
              <a:rPr lang="en-US" altLang="zh-CN" kern="100">
                <a:ea typeface="仿宋" panose="02010609060101010101" charset="-122"/>
                <a:cs typeface="Courier New" panose="02070309020205020404"/>
              </a:rPr>
              <a:t>D</a:t>
            </a:r>
            <a:r>
              <a:rPr lang="zh-CN" altLang="zh-CN" kern="100">
                <a:ea typeface="仿宋" panose="02010609060101010101" charset="-122"/>
                <a:cs typeface="Times New Roman" panose="02020603050405020304"/>
              </a:rPr>
              <a:t>错误；电子云图中小黑点的密度越大，表示电子出现的概率越大，</a:t>
            </a:r>
            <a:r>
              <a:rPr lang="en-US" altLang="zh-CN" kern="100">
                <a:ea typeface="仿宋" panose="02010609060101010101" charset="-122"/>
                <a:cs typeface="Courier New" panose="02070309020205020404"/>
              </a:rPr>
              <a:t>B</a:t>
            </a:r>
            <a:r>
              <a:rPr lang="zh-CN" altLang="zh-CN" kern="100">
                <a:ea typeface="仿宋" panose="02010609060101010101" charset="-122"/>
                <a:cs typeface="Times New Roman" panose="02020603050405020304"/>
              </a:rPr>
              <a:t>正确；</a:t>
            </a:r>
            <a:r>
              <a:rPr lang="zh-CN" altLang="zh-CN" kern="100" smtClean="0">
                <a:ea typeface="仿宋" panose="02010609060101010101" charset="-122"/>
                <a:cs typeface="Times New Roman" panose="02020603050405020304"/>
              </a:rPr>
              <a:t>只有</a:t>
            </a:r>
            <a:r>
              <a:rPr lang="en-US" altLang="zh-CN" kern="100" smtClean="0">
                <a:ea typeface="仿宋" panose="02010609060101010101" charset="-122"/>
                <a:cs typeface="Courier New" panose="02070309020205020404"/>
              </a:rPr>
              <a:t>s</a:t>
            </a:r>
            <a:r>
              <a:rPr lang="zh-CN" altLang="zh-CN" kern="100">
                <a:ea typeface="仿宋" panose="02010609060101010101" charset="-122"/>
                <a:cs typeface="Times New Roman" panose="02020603050405020304"/>
              </a:rPr>
              <a:t>轨道的电子云轮廓图才是球形，</a:t>
            </a:r>
            <a:r>
              <a:rPr lang="en-US" altLang="zh-CN" kern="100">
                <a:ea typeface="仿宋" panose="02010609060101010101" charset="-122"/>
                <a:cs typeface="Courier New" panose="02070309020205020404"/>
              </a:rPr>
              <a:t>C</a:t>
            </a:r>
            <a:r>
              <a:rPr lang="zh-CN" altLang="zh-CN" kern="100">
                <a:ea typeface="仿宋" panose="02010609060101010101" charset="-122"/>
                <a:cs typeface="Times New Roman" panose="02020603050405020304"/>
              </a:rPr>
              <a:t>错误。</a:t>
            </a:r>
            <a:endParaRPr lang="zh-CN" altLang="zh-CN" sz="1050" kern="100">
              <a:effectLst/>
              <a:latin typeface="宋体" panose="02010600030101010101" pitchFamily="2" charset="-122"/>
              <a:cs typeface="Courier New" panose="02070309020205020404"/>
            </a:endParaRPr>
          </a:p>
        </p:txBody>
      </p:sp>
      <p:sp>
        <p:nvSpPr>
          <p:cNvPr id="19"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0"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1"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2"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3"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4"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5"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26"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27" name="2">
            <a:hlinkClick r:id="rId10" action="ppaction://hlinksldjump"/>
          </p:cNvPr>
          <p:cNvSpPr>
            <a:spLocks noChangeAspect="1"/>
          </p:cNvSpPr>
          <p:nvPr/>
        </p:nvSpPr>
        <p:spPr>
          <a:xfrm>
            <a:off x="5229073"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9</a:t>
            </a:r>
            <a:endParaRPr lang="zh-CN" altLang="en-US" sz="1400" b="1">
              <a:solidFill>
                <a:schemeClr val="bg1"/>
              </a:solidFill>
            </a:endParaRPr>
          </a:p>
        </p:txBody>
      </p:sp>
      <p:sp>
        <p:nvSpPr>
          <p:cNvPr id="28"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29"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0"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6" name="文本框 22"/>
          <p:cNvSpPr txBox="1">
            <a:spLocks noChangeArrowheads="1"/>
          </p:cNvSpPr>
          <p:nvPr/>
        </p:nvSpPr>
        <p:spPr bwMode="auto">
          <a:xfrm>
            <a:off x="0" y="2852936"/>
            <a:ext cx="12187238" cy="1015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6000" b="1" smtClean="0">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rPr>
              <a:t>活 动 方 案</a:t>
            </a:r>
            <a:endParaRPr lang="zh-CN" altLang="en-US" sz="6000" b="1">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endParaRP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3" name="内容占位符 2"/>
          <p:cNvSpPr txBox="1"/>
          <p:nvPr/>
        </p:nvSpPr>
        <p:spPr>
          <a:xfrm>
            <a:off x="761762" y="4057908"/>
            <a:ext cx="10968514" cy="1831014"/>
          </a:xfrm>
          <a:prstGeom prst="rect">
            <a:avLst/>
          </a:prstGeom>
          <a:solidFill>
            <a:srgbClr val="E6F0F0"/>
          </a:solid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13740">
              <a:lnSpc>
                <a:spcPct val="140000"/>
              </a:lnSpc>
              <a:tabLst>
                <a:tab pos="5600700"/>
                <a:tab pos="9601200"/>
              </a:tabLst>
            </a:pPr>
            <a:r>
              <a:rPr lang="zh-CN" altLang="zh-CN" kern="100">
                <a:solidFill>
                  <a:srgbClr val="003399"/>
                </a:solidFill>
                <a:ea typeface="黑体" panose="02010609060101010101" charset="-122"/>
                <a:cs typeface="Times New Roman" panose="02020603050405020304"/>
              </a:rPr>
              <a:t>【解析】</a:t>
            </a:r>
            <a:r>
              <a:rPr lang="zh-CN" altLang="zh-CN" kern="100">
                <a:ea typeface="仿宋" panose="02010609060101010101" charset="-122"/>
                <a:cs typeface="Times New Roman" panose="02020603050405020304"/>
              </a:rPr>
              <a:t>在对电子运动状态的描述中，确定一个</a:t>
            </a:r>
            <a:r>
              <a:rPr lang="en-US" altLang="zh-CN" kern="100">
                <a:latin typeface="宋体" panose="02010600030101010101" pitchFamily="2" charset="-122"/>
                <a:cs typeface="Times New Roman" panose="02020603050405020304"/>
              </a:rPr>
              <a:t>“</a:t>
            </a:r>
            <a:r>
              <a:rPr lang="zh-CN" altLang="zh-CN" kern="100">
                <a:ea typeface="仿宋" panose="02010609060101010101" charset="-122"/>
                <a:cs typeface="Times New Roman" panose="02020603050405020304"/>
              </a:rPr>
              <a:t>轨道</a:t>
            </a:r>
            <a:r>
              <a:rPr lang="en-US" altLang="zh-CN" kern="100">
                <a:latin typeface="宋体" panose="02010600030101010101" pitchFamily="2" charset="-122"/>
                <a:cs typeface="Times New Roman" panose="02020603050405020304"/>
              </a:rPr>
              <a:t>”</a:t>
            </a:r>
            <a:r>
              <a:rPr lang="zh-CN" altLang="zh-CN" kern="100">
                <a:ea typeface="仿宋" panose="02010609060101010101" charset="-122"/>
                <a:cs typeface="Times New Roman" panose="02020603050405020304"/>
              </a:rPr>
              <a:t>的方面包括：</a:t>
            </a:r>
            <a:r>
              <a:rPr lang="en-US" altLang="zh-CN" kern="100">
                <a:latin typeface="宋体" panose="02010600030101010101" pitchFamily="2" charset="-122"/>
                <a:ea typeface="仿宋" panose="02010609060101010101" charset="-122"/>
                <a:cs typeface="Times New Roman" panose="02020603050405020304"/>
              </a:rPr>
              <a:t>①</a:t>
            </a:r>
            <a:r>
              <a:rPr lang="zh-CN" altLang="zh-CN" kern="100">
                <a:ea typeface="仿宋" panose="02010609060101010101" charset="-122"/>
                <a:cs typeface="Times New Roman" panose="02020603050405020304"/>
              </a:rPr>
              <a:t>电子层、</a:t>
            </a:r>
            <a:r>
              <a:rPr lang="en-US" altLang="zh-CN" kern="100">
                <a:latin typeface="宋体" panose="02010600030101010101" pitchFamily="2" charset="-122"/>
                <a:ea typeface="仿宋" panose="02010609060101010101" charset="-122"/>
                <a:cs typeface="Times New Roman" panose="02020603050405020304"/>
              </a:rPr>
              <a:t>②</a:t>
            </a:r>
            <a:r>
              <a:rPr lang="zh-CN" altLang="zh-CN" kern="100">
                <a:ea typeface="仿宋" panose="02010609060101010101" charset="-122"/>
                <a:cs typeface="Times New Roman" panose="02020603050405020304"/>
              </a:rPr>
              <a:t>轨道类型、</a:t>
            </a:r>
            <a:r>
              <a:rPr lang="en-US" altLang="zh-CN" kern="100">
                <a:latin typeface="宋体" panose="02010600030101010101" pitchFamily="2" charset="-122"/>
                <a:ea typeface="仿宋" panose="02010609060101010101" charset="-122"/>
                <a:cs typeface="Times New Roman" panose="02020603050405020304"/>
              </a:rPr>
              <a:t>③</a:t>
            </a:r>
            <a:r>
              <a:rPr lang="zh-CN" altLang="zh-CN" kern="100">
                <a:ea typeface="仿宋" panose="02010609060101010101" charset="-122"/>
                <a:cs typeface="Times New Roman" panose="02020603050405020304"/>
              </a:rPr>
              <a:t>电子云的伸展方向；电子的自旋状态与电子运动轨道无关，描述的是电子自旋的方向，故选</a:t>
            </a:r>
            <a:r>
              <a:rPr lang="en-US" altLang="zh-CN" kern="100">
                <a:ea typeface="仿宋" panose="02010609060101010101" charset="-122"/>
                <a:cs typeface="Courier New" panose="02070309020205020404"/>
              </a:rPr>
              <a:t>B</a:t>
            </a:r>
            <a:r>
              <a:rPr lang="zh-CN" altLang="zh-CN" kern="100">
                <a:ea typeface="仿宋" panose="02010609060101010101" charset="-122"/>
                <a:cs typeface="Times New Roman" panose="02020603050405020304"/>
              </a:rPr>
              <a:t>。</a:t>
            </a:r>
            <a:endParaRPr lang="zh-CN" altLang="zh-CN" sz="1050" kern="100">
              <a:effectLst/>
              <a:latin typeface="宋体" panose="02010600030101010101" pitchFamily="2" charset="-122"/>
              <a:cs typeface="Courier New" panose="02070309020205020404"/>
            </a:endParaRPr>
          </a:p>
        </p:txBody>
      </p:sp>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10</a:t>
            </a:r>
            <a:endParaRPr lang="zh-CN" altLang="en-US" sz="1400" b="1">
              <a:solidFill>
                <a:schemeClr val="bg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332656"/>
            <a:ext cx="10968514" cy="3711785"/>
          </a:xfrm>
        </p:spPr>
        <p:txBody>
          <a:bodyPr/>
          <a:lstStyle/>
          <a:p>
            <a:pPr indent="713740">
              <a:tabLst>
                <a:tab pos="5600700"/>
                <a:tab pos="9601200"/>
              </a:tabLst>
            </a:pPr>
            <a:r>
              <a:rPr lang="en-US" altLang="zh-CN" kern="100">
                <a:cs typeface="Courier New" panose="02070309020205020404"/>
              </a:rPr>
              <a:t>10</a:t>
            </a:r>
            <a:r>
              <a:rPr lang="zh-CN" altLang="zh-CN" kern="100">
                <a:cs typeface="Times New Roman" panose="02020603050405020304"/>
              </a:rPr>
              <a:t>．在对电子运动状态的描述中，确定一个</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轨道</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的方面</a:t>
            </a:r>
            <a:r>
              <a:rPr lang="zh-CN" altLang="zh-CN" kern="100" smtClean="0">
                <a:cs typeface="Times New Roman" panose="02020603050405020304"/>
              </a:rPr>
              <a:t>包括</a:t>
            </a:r>
            <a:endParaRPr lang="en-US" altLang="zh-CN" kern="100" smtClean="0">
              <a:cs typeface="Times New Roman" panose="02020603050405020304"/>
            </a:endParaRPr>
          </a:p>
          <a:p>
            <a:pPr indent="713740">
              <a:tabLst>
                <a:tab pos="5600700"/>
                <a:tab pos="9601200"/>
              </a:tabLst>
            </a:pPr>
            <a:r>
              <a:rPr lang="en-US" altLang="zh-CN" kern="100">
                <a:cs typeface="Times New Roman" panose="02020603050405020304"/>
              </a:rPr>
              <a:t>	</a:t>
            </a:r>
            <a:r>
              <a:rPr lang="en-US" altLang="zh-CN" kern="100">
                <a:cs typeface="Courier New" panose="02070309020205020404"/>
              </a:rPr>
              <a:t>	(</a:t>
            </a:r>
            <a:r>
              <a:rPr lang="zh-CN" altLang="zh-CN" kern="100">
                <a:cs typeface="Times New Roman" panose="02020603050405020304"/>
              </a:rPr>
              <a:t>　　</a:t>
            </a:r>
            <a:r>
              <a:rPr lang="en-US" altLang="zh-CN" kern="100">
                <a:cs typeface="Courier New" panose="020703090202050204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latin typeface="宋体" panose="02010600030101010101" pitchFamily="2" charset="-122"/>
                <a:cs typeface="Times New Roman" panose="02020603050405020304"/>
              </a:rPr>
              <a:t>①</a:t>
            </a:r>
            <a:r>
              <a:rPr lang="zh-CN" altLang="zh-CN" kern="100">
                <a:cs typeface="Times New Roman" panose="02020603050405020304"/>
              </a:rPr>
              <a:t>电子层　</a:t>
            </a:r>
            <a:r>
              <a:rPr lang="en-US" altLang="zh-CN" kern="100" smtClean="0">
                <a:cs typeface="Times New Roman" panose="02020603050405020304"/>
              </a:rPr>
              <a:t>                         </a:t>
            </a:r>
            <a:r>
              <a:rPr lang="en-US" altLang="zh-CN" kern="100" smtClean="0">
                <a:latin typeface="宋体" panose="02010600030101010101" pitchFamily="2" charset="-122"/>
                <a:cs typeface="Times New Roman" panose="02020603050405020304"/>
              </a:rPr>
              <a:t>②</a:t>
            </a:r>
            <a:r>
              <a:rPr lang="zh-CN" altLang="zh-CN" kern="100">
                <a:cs typeface="Times New Roman" panose="02020603050405020304"/>
              </a:rPr>
              <a:t>轨道类型　</a:t>
            </a:r>
            <a:endParaRPr lang="en-US" altLang="zh-CN" kern="100" smtClean="0">
              <a:cs typeface="Times New Roman" panose="02020603050405020304"/>
            </a:endParaRPr>
          </a:p>
          <a:p>
            <a:pPr indent="713740">
              <a:tabLst>
                <a:tab pos="5600700"/>
                <a:tab pos="9601200"/>
              </a:tabLst>
            </a:pPr>
            <a:r>
              <a:rPr lang="en-US" altLang="zh-CN" kern="100" smtClean="0">
                <a:latin typeface="宋体" panose="02010600030101010101" pitchFamily="2" charset="-122"/>
                <a:cs typeface="Times New Roman" panose="02020603050405020304"/>
              </a:rPr>
              <a:t>③</a:t>
            </a:r>
            <a:r>
              <a:rPr lang="zh-CN" altLang="zh-CN" kern="100">
                <a:cs typeface="Times New Roman" panose="02020603050405020304"/>
              </a:rPr>
              <a:t>电子云的伸展</a:t>
            </a:r>
            <a:r>
              <a:rPr lang="zh-CN" altLang="zh-CN" kern="100" smtClean="0">
                <a:cs typeface="Times New Roman" panose="02020603050405020304"/>
              </a:rPr>
              <a:t>方向</a:t>
            </a:r>
            <a:r>
              <a:rPr lang="zh-CN" altLang="zh-CN" kern="100">
                <a:cs typeface="Times New Roman" panose="02020603050405020304"/>
              </a:rPr>
              <a:t>　</a:t>
            </a:r>
            <a:r>
              <a:rPr lang="en-US" altLang="zh-CN" kern="100" smtClean="0">
                <a:cs typeface="Times New Roman" panose="02020603050405020304"/>
              </a:rPr>
              <a:t>     </a:t>
            </a:r>
            <a:r>
              <a:rPr lang="en-US" altLang="zh-CN" kern="100" smtClean="0">
                <a:latin typeface="宋体" panose="02010600030101010101" pitchFamily="2" charset="-122"/>
                <a:cs typeface="Times New Roman" panose="02020603050405020304"/>
              </a:rPr>
              <a:t>④</a:t>
            </a:r>
            <a:r>
              <a:rPr lang="zh-CN" altLang="zh-CN" kern="100">
                <a:cs typeface="Times New Roman" panose="02020603050405020304"/>
              </a:rPr>
              <a:t>电子的自旋状态</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a:t>
            </a:r>
            <a:r>
              <a:rPr lang="en-US" altLang="zh-CN" kern="100">
                <a:latin typeface="宋体" panose="02010600030101010101" pitchFamily="2" charset="-122"/>
                <a:cs typeface="Times New Roman" panose="02020603050405020304"/>
              </a:rPr>
              <a:t>①②③④</a:t>
            </a:r>
            <a:r>
              <a:rPr lang="zh-CN" altLang="zh-CN" kern="100">
                <a:cs typeface="Times New Roman" panose="02020603050405020304"/>
              </a:rPr>
              <a:t>　　</a:t>
            </a:r>
            <a:r>
              <a:rPr lang="en-US" altLang="zh-CN" kern="100">
                <a:cs typeface="Courier New" panose="02070309020205020404"/>
              </a:rPr>
              <a:t>	B</a:t>
            </a:r>
            <a:r>
              <a:rPr lang="zh-CN" altLang="zh-CN" kern="100">
                <a:cs typeface="Times New Roman" panose="02020603050405020304"/>
              </a:rPr>
              <a:t>．</a:t>
            </a:r>
            <a:r>
              <a:rPr lang="en-US" altLang="zh-CN" kern="100">
                <a:latin typeface="宋体" panose="02010600030101010101" pitchFamily="2" charset="-122"/>
                <a:cs typeface="Times New Roman" panose="02020603050405020304"/>
              </a:rPr>
              <a:t>①②③</a:t>
            </a:r>
            <a:r>
              <a:rPr lang="en-US" altLang="zh-CN" kern="100">
                <a:cs typeface="Courier New" panose="02070309020205020404"/>
              </a:rPr>
              <a:t> </a:t>
            </a:r>
            <a:r>
              <a:rPr lang="zh-CN" altLang="zh-CN" kern="100">
                <a:cs typeface="Times New Roman" panose="02020603050405020304"/>
              </a:rPr>
              <a:t>　</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a:t>
            </a:r>
            <a:r>
              <a:rPr lang="en-US" altLang="zh-CN" kern="100">
                <a:latin typeface="宋体" panose="02010600030101010101" pitchFamily="2" charset="-122"/>
                <a:cs typeface="Times New Roman" panose="02020603050405020304"/>
              </a:rPr>
              <a:t>①②</a:t>
            </a:r>
            <a:r>
              <a:rPr lang="zh-CN" altLang="zh-CN" kern="100">
                <a:cs typeface="Times New Roman" panose="02020603050405020304"/>
              </a:rPr>
              <a:t>　　</a:t>
            </a:r>
            <a:r>
              <a:rPr lang="en-US" altLang="zh-CN" kern="100">
                <a:cs typeface="Courier New" panose="02070309020205020404"/>
              </a:rPr>
              <a:t>	D</a:t>
            </a:r>
            <a:r>
              <a:rPr lang="zh-CN" altLang="zh-CN" kern="100">
                <a:cs typeface="Times New Roman" panose="02020603050405020304"/>
              </a:rPr>
              <a:t>．</a:t>
            </a:r>
            <a:r>
              <a:rPr lang="en-US" altLang="zh-CN" kern="100">
                <a:latin typeface="宋体" panose="02010600030101010101" pitchFamily="2" charset="-122"/>
                <a:cs typeface="Times New Roman" panose="02020603050405020304"/>
              </a:rPr>
              <a:t>①</a:t>
            </a:r>
            <a:endParaRPr lang="zh-CN" altLang="zh-CN" sz="1050" kern="100">
              <a:effectLst/>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10630123" y="1081368"/>
            <a:ext cx="423514"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tabLst>
                <a:tab pos="5311140"/>
              </a:tabLst>
            </a:pPr>
            <a:r>
              <a:rPr lang="en-US" altLang="zh-CN" sz="2800" b="1">
                <a:solidFill>
                  <a:srgbClr val="FF0000"/>
                </a:solidFill>
              </a:rPr>
              <a:t>B</a:t>
            </a:r>
            <a:endParaRPr lang="zh-CN" altLang="zh-CN" sz="105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1"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11</a:t>
            </a:r>
            <a:endParaRPr lang="zh-CN" altLang="en-US" sz="1400" b="1">
              <a:solidFill>
                <a:schemeClr val="bg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12</a:t>
            </a:r>
            <a:endParaRPr lang="zh-CN" altLang="en-US" sz="1400" b="1">
              <a:solidFill>
                <a:schemeClr val="tx1"/>
              </a:solidFill>
            </a:endParaRPr>
          </a:p>
        </p:txBody>
      </p:sp>
      <p:sp>
        <p:nvSpPr>
          <p:cNvPr id="3" name="内容占位符 2"/>
          <p:cNvSpPr>
            <a:spLocks noGrp="1"/>
          </p:cNvSpPr>
          <p:nvPr>
            <p:ph idx="1"/>
          </p:nvPr>
        </p:nvSpPr>
        <p:spPr>
          <a:xfrm>
            <a:off x="609362" y="692696"/>
            <a:ext cx="10968514" cy="5521512"/>
          </a:xfrm>
        </p:spPr>
        <p:txBody>
          <a:bodyPr/>
          <a:lstStyle/>
          <a:p>
            <a:pPr indent="713740">
              <a:tabLst>
                <a:tab pos="5600700"/>
                <a:tab pos="9601200"/>
              </a:tabLst>
            </a:pPr>
            <a:r>
              <a:rPr lang="en-US" altLang="zh-CN" kern="100">
                <a:cs typeface="Courier New" panose="02070309020205020404"/>
              </a:rPr>
              <a:t>11</a:t>
            </a:r>
            <a:r>
              <a:rPr lang="zh-CN" altLang="zh-CN" kern="100">
                <a:cs typeface="Times New Roman" panose="02020603050405020304"/>
              </a:rPr>
              <a:t>．下图是</a:t>
            </a:r>
            <a:r>
              <a:rPr lang="en-US" altLang="zh-CN" kern="100">
                <a:cs typeface="Courier New" panose="02070309020205020404"/>
              </a:rPr>
              <a:t>s</a:t>
            </a:r>
            <a:r>
              <a:rPr lang="zh-CN" altLang="zh-CN" kern="100">
                <a:cs typeface="Times New Roman" panose="02020603050405020304"/>
              </a:rPr>
              <a:t>轨道、</a:t>
            </a:r>
            <a:r>
              <a:rPr lang="en-US" altLang="zh-CN" kern="100">
                <a:cs typeface="Courier New" panose="02070309020205020404"/>
              </a:rPr>
              <a:t>p</a:t>
            </a:r>
            <a:r>
              <a:rPr lang="zh-CN" altLang="zh-CN" kern="100">
                <a:cs typeface="Times New Roman" panose="02020603050405020304"/>
              </a:rPr>
              <a:t>轨道的原子轨道图，试回答问题：</a:t>
            </a:r>
            <a:endParaRPr lang="zh-CN" altLang="zh-CN" sz="1050" kern="100">
              <a:latin typeface="宋体" panose="02010600030101010101" pitchFamily="2" charset="-122"/>
              <a:cs typeface="Courier New" panose="02070309020205020404"/>
            </a:endParaRPr>
          </a:p>
          <a:p>
            <a:endParaRPr lang="en-US" altLang="zh-CN" smtClean="0"/>
          </a:p>
          <a:p>
            <a:endParaRPr lang="en-US" altLang="zh-CN"/>
          </a:p>
          <a:p>
            <a:endParaRPr lang="en-US" altLang="zh-CN" smtClean="0"/>
          </a:p>
          <a:p>
            <a:pPr indent="713740">
              <a:tabLst>
                <a:tab pos="5600700"/>
                <a:tab pos="9601200"/>
              </a:tabLst>
            </a:pPr>
            <a:endParaRPr lang="en-US" altLang="zh-CN" kern="100" smtClean="0">
              <a:cs typeface="Courier New" panose="02070309020205020404"/>
            </a:endParaRPr>
          </a:p>
          <a:p>
            <a:pPr indent="713740">
              <a:tabLst>
                <a:tab pos="5600700"/>
                <a:tab pos="9601200"/>
              </a:tabLst>
            </a:pPr>
            <a:r>
              <a:rPr lang="en-US" altLang="zh-CN" kern="100" smtClean="0">
                <a:cs typeface="Courier New" panose="02070309020205020404"/>
              </a:rPr>
              <a:t>(</a:t>
            </a:r>
            <a:r>
              <a:rPr lang="en-US" altLang="zh-CN" kern="100">
                <a:cs typeface="Courier New" panose="02070309020205020404"/>
              </a:rPr>
              <a:t>1) s</a:t>
            </a:r>
            <a:r>
              <a:rPr lang="zh-CN" altLang="zh-CN" kern="100">
                <a:cs typeface="Times New Roman" panose="02020603050405020304"/>
              </a:rPr>
              <a:t>轨道呈</a:t>
            </a:r>
            <a:r>
              <a:rPr lang="en-US" altLang="zh-CN" kern="100">
                <a:cs typeface="Courier New" panose="02070309020205020404"/>
              </a:rPr>
              <a:t>_____</a:t>
            </a:r>
            <a:r>
              <a:rPr lang="zh-CN" altLang="zh-CN" kern="100">
                <a:cs typeface="Times New Roman" panose="02020603050405020304"/>
              </a:rPr>
              <a:t>形，每个</a:t>
            </a:r>
            <a:r>
              <a:rPr lang="en-US" altLang="zh-CN" kern="100">
                <a:cs typeface="Courier New" panose="02070309020205020404"/>
              </a:rPr>
              <a:t>s</a:t>
            </a:r>
            <a:r>
              <a:rPr lang="zh-CN" altLang="zh-CN" kern="100">
                <a:cs typeface="Times New Roman" panose="02020603050405020304"/>
              </a:rPr>
              <a:t>轨道有</a:t>
            </a:r>
            <a:r>
              <a:rPr lang="en-US" altLang="zh-CN" kern="100">
                <a:cs typeface="Courier New" panose="02070309020205020404"/>
              </a:rPr>
              <a:t>____</a:t>
            </a:r>
            <a:r>
              <a:rPr lang="zh-CN" altLang="zh-CN" kern="100">
                <a:cs typeface="Times New Roman" panose="02020603050405020304"/>
              </a:rPr>
              <a:t>个原子轨道；</a:t>
            </a:r>
            <a:r>
              <a:rPr lang="en-US" altLang="zh-CN" kern="100">
                <a:cs typeface="Courier New" panose="02070309020205020404"/>
              </a:rPr>
              <a:t>p</a:t>
            </a:r>
            <a:r>
              <a:rPr lang="zh-CN" altLang="zh-CN" kern="100">
                <a:cs typeface="Times New Roman" panose="02020603050405020304"/>
              </a:rPr>
              <a:t>轨道的原子轨道呈</a:t>
            </a:r>
            <a:r>
              <a:rPr lang="en-US" altLang="zh-CN" kern="100">
                <a:cs typeface="Courier New" panose="02070309020205020404"/>
              </a:rPr>
              <a:t>_______</a:t>
            </a:r>
            <a:r>
              <a:rPr lang="zh-CN" altLang="zh-CN" kern="100">
                <a:cs typeface="Times New Roman" panose="02020603050405020304"/>
              </a:rPr>
              <a:t>形，每个</a:t>
            </a:r>
            <a:r>
              <a:rPr lang="en-US" altLang="zh-CN" kern="100">
                <a:cs typeface="Courier New" panose="02070309020205020404"/>
              </a:rPr>
              <a:t>p</a:t>
            </a:r>
            <a:r>
              <a:rPr lang="zh-CN" altLang="zh-CN" kern="100">
                <a:cs typeface="Times New Roman" panose="02020603050405020304"/>
              </a:rPr>
              <a:t>轨道有</a:t>
            </a:r>
            <a:r>
              <a:rPr lang="en-US" altLang="zh-CN" kern="100">
                <a:cs typeface="Courier New" panose="02070309020205020404"/>
              </a:rPr>
              <a:t>____</a:t>
            </a:r>
            <a:r>
              <a:rPr lang="zh-CN" altLang="zh-CN" kern="100">
                <a:cs typeface="Times New Roman" panose="02020603050405020304"/>
              </a:rPr>
              <a:t>个原子轨道。</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(2) s</a:t>
            </a:r>
            <a:r>
              <a:rPr lang="zh-CN" altLang="zh-CN" kern="100">
                <a:cs typeface="Times New Roman" panose="02020603050405020304"/>
              </a:rPr>
              <a:t>轨道的原子轨道、</a:t>
            </a:r>
            <a:r>
              <a:rPr lang="en-US" altLang="zh-CN" kern="100">
                <a:cs typeface="Courier New" panose="02070309020205020404"/>
              </a:rPr>
              <a:t>p</a:t>
            </a:r>
            <a:r>
              <a:rPr lang="zh-CN" altLang="zh-CN" kern="100">
                <a:cs typeface="Times New Roman" panose="02020603050405020304"/>
              </a:rPr>
              <a:t>轨道的原子轨道的半径与</a:t>
            </a:r>
            <a:r>
              <a:rPr lang="en-US" altLang="zh-CN" kern="100">
                <a:cs typeface="Courier New" panose="02070309020205020404"/>
              </a:rPr>
              <a:t>_____________</a:t>
            </a:r>
            <a:r>
              <a:rPr lang="zh-CN" altLang="zh-CN" kern="100">
                <a:cs typeface="Times New Roman" panose="02020603050405020304"/>
              </a:rPr>
              <a:t>有关，</a:t>
            </a:r>
            <a:r>
              <a:rPr lang="en-US" altLang="zh-CN" kern="100">
                <a:cs typeface="Courier New" panose="02070309020205020404"/>
              </a:rPr>
              <a:t>_____________</a:t>
            </a:r>
            <a:r>
              <a:rPr lang="zh-CN" altLang="zh-CN" kern="100">
                <a:cs typeface="Times New Roman" panose="02020603050405020304"/>
              </a:rPr>
              <a:t>越大，原子轨道半径越大</a:t>
            </a:r>
            <a:r>
              <a:rPr lang="zh-CN" altLang="zh-CN" kern="100" smtClean="0">
                <a:cs typeface="Times New Roman" panose="02020603050405020304"/>
              </a:rPr>
              <a:t>。</a:t>
            </a:r>
            <a:endParaRPr lang="zh-CN" altLang="zh-CN" sz="1050" kern="100">
              <a:latin typeface="宋体" panose="02010600030101010101" pitchFamily="2" charset="-122"/>
              <a:cs typeface="Courier New" panose="02070309020205020404"/>
            </a:endParaRPr>
          </a:p>
        </p:txBody>
      </p:sp>
      <p:pic>
        <p:nvPicPr>
          <p:cNvPr id="1026" name="Picture 2" descr="22HDDS1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310116" y="1504950"/>
            <a:ext cx="1600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22HDDS1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910420" y="1628800"/>
            <a:ext cx="1600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22HDDS20"/>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6597675" y="1450082"/>
            <a:ext cx="18669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22HDDS21"/>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9180413" y="1340768"/>
            <a:ext cx="18097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ChangeArrowheads="1"/>
          </p:cNvSpPr>
          <p:nvPr/>
        </p:nvSpPr>
        <p:spPr bwMode="auto">
          <a:xfrm>
            <a:off x="3521851" y="3763036"/>
            <a:ext cx="90601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球　</a:t>
            </a:r>
            <a:endParaRPr lang="zh-CN" altLang="zh-CN" sz="1050" kern="100">
              <a:latin typeface="Calibri" panose="020f0502020204030204"/>
              <a:cs typeface="Times New Roman" panose="02020603050405020304"/>
            </a:endParaRPr>
          </a:p>
        </p:txBody>
      </p:sp>
      <p:sp>
        <p:nvSpPr>
          <p:cNvPr id="35" name="Rectangle 3"/>
          <p:cNvSpPr>
            <a:spLocks noChangeArrowheads="1"/>
          </p:cNvSpPr>
          <p:nvPr/>
        </p:nvSpPr>
        <p:spPr bwMode="auto">
          <a:xfrm>
            <a:off x="7154691" y="3763036"/>
            <a:ext cx="724878"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1</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
        <p:nvSpPr>
          <p:cNvPr id="36" name="Rectangle 3"/>
          <p:cNvSpPr>
            <a:spLocks noChangeArrowheads="1"/>
          </p:cNvSpPr>
          <p:nvPr/>
        </p:nvSpPr>
        <p:spPr bwMode="auto">
          <a:xfrm>
            <a:off x="2342514" y="4357694"/>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纺锤　</a:t>
            </a:r>
            <a:endParaRPr lang="zh-CN" altLang="zh-CN" sz="1050" kern="100">
              <a:latin typeface="Calibri" panose="020f0502020204030204"/>
              <a:cs typeface="Times New Roman" panose="02020603050405020304"/>
            </a:endParaRPr>
          </a:p>
        </p:txBody>
      </p:sp>
      <p:sp>
        <p:nvSpPr>
          <p:cNvPr id="37" name="Rectangle 3"/>
          <p:cNvSpPr>
            <a:spLocks noChangeArrowheads="1"/>
          </p:cNvSpPr>
          <p:nvPr/>
        </p:nvSpPr>
        <p:spPr bwMode="auto">
          <a:xfrm>
            <a:off x="6368873" y="4357694"/>
            <a:ext cx="724878"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3</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
        <p:nvSpPr>
          <p:cNvPr id="38" name="Rectangle 3"/>
          <p:cNvSpPr>
            <a:spLocks noChangeArrowheads="1"/>
          </p:cNvSpPr>
          <p:nvPr/>
        </p:nvSpPr>
        <p:spPr bwMode="auto">
          <a:xfrm>
            <a:off x="9362795" y="4941168"/>
            <a:ext cx="234872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电子层序数　</a:t>
            </a:r>
            <a:endParaRPr lang="zh-CN" altLang="zh-CN" sz="1050" kern="100">
              <a:latin typeface="Calibri" panose="020f0502020204030204"/>
              <a:cs typeface="Times New Roman" panose="02020603050405020304"/>
            </a:endParaRPr>
          </a:p>
        </p:txBody>
      </p:sp>
      <p:sp>
        <p:nvSpPr>
          <p:cNvPr id="40" name="Rectangle 3"/>
          <p:cNvSpPr>
            <a:spLocks noChangeArrowheads="1"/>
          </p:cNvSpPr>
          <p:nvPr/>
        </p:nvSpPr>
        <p:spPr bwMode="auto">
          <a:xfrm>
            <a:off x="1989163" y="5492180"/>
            <a:ext cx="234872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电子层序数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blinds(horizontal)">
                                      <p:cBhvr>
                                        <p:cTn id="12" dur="500"/>
                                        <p:tgtEl>
                                          <p:spTgt spid="35">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blinds(horizontal)">
                                      <p:cBhvr>
                                        <p:cTn id="17" dur="500"/>
                                        <p:tgtEl>
                                          <p:spTgt spid="36">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blinds(horizontal)">
                                      <p:cBhvr>
                                        <p:cTn id="22" dur="500"/>
                                        <p:tgtEl>
                                          <p:spTgt spid="37">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blinds(horizontal)">
                                      <p:cBhvr>
                                        <p:cTn id="27" dur="500"/>
                                        <p:tgtEl>
                                          <p:spTgt spid="38">
                                            <p:txEl>
                                              <p:pRg st="0" end="0"/>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blinds(horizontal)">
                                      <p:cBhvr>
                                        <p:cTn id="32"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12</a:t>
            </a:r>
            <a:endParaRPr lang="zh-CN" altLang="en-US" sz="1400" b="1">
              <a:solidFill>
                <a:schemeClr val="bg1"/>
              </a:solidFill>
            </a:endParaRPr>
          </a:p>
        </p:txBody>
      </p:sp>
      <p:sp>
        <p:nvSpPr>
          <p:cNvPr id="3" name="内容占位符 2"/>
          <p:cNvSpPr>
            <a:spLocks noGrp="1"/>
          </p:cNvSpPr>
          <p:nvPr>
            <p:ph idx="1"/>
          </p:nvPr>
        </p:nvSpPr>
        <p:spPr>
          <a:xfrm>
            <a:off x="609362" y="260648"/>
            <a:ext cx="10968514" cy="6053709"/>
          </a:xfrm>
        </p:spPr>
        <p:txBody>
          <a:bodyPr/>
          <a:lstStyle/>
          <a:p>
            <a:pPr indent="713740">
              <a:tabLst>
                <a:tab pos="5600700"/>
                <a:tab pos="9601200"/>
              </a:tabLst>
            </a:pPr>
            <a:r>
              <a:rPr lang="en-US" altLang="zh-CN" kern="100">
                <a:cs typeface="Courier New" panose="02070309020205020404"/>
              </a:rPr>
              <a:t>12</a:t>
            </a:r>
            <a:r>
              <a:rPr lang="zh-CN" altLang="zh-CN" kern="100">
                <a:cs typeface="Times New Roman" panose="02020603050405020304"/>
              </a:rPr>
              <a:t>．人们对原子结构的认识是一个不断深化的过程。</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(1) 19 </a:t>
            </a:r>
            <a:r>
              <a:rPr lang="zh-CN" altLang="zh-CN" kern="100">
                <a:cs typeface="Times New Roman" panose="02020603050405020304"/>
              </a:rPr>
              <a:t>世纪初英国物理学家和化学家</a:t>
            </a:r>
            <a:r>
              <a:rPr lang="en-US" altLang="zh-CN" kern="100">
                <a:cs typeface="Courier New" panose="02070309020205020404"/>
              </a:rPr>
              <a:t>_________</a:t>
            </a:r>
            <a:r>
              <a:rPr lang="zh-CN" altLang="zh-CN" kern="100">
                <a:cs typeface="Times New Roman" panose="02020603050405020304"/>
              </a:rPr>
              <a:t>提出了近代原子论。</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(2) </a:t>
            </a:r>
            <a:r>
              <a:rPr lang="zh-CN" altLang="zh-CN" kern="100">
                <a:cs typeface="Times New Roman" panose="02020603050405020304"/>
              </a:rPr>
              <a:t>英国科学家</a:t>
            </a:r>
            <a:r>
              <a:rPr lang="en-US" altLang="zh-CN" kern="100">
                <a:cs typeface="Courier New" panose="02070309020205020404"/>
              </a:rPr>
              <a:t>_________</a:t>
            </a:r>
            <a:r>
              <a:rPr lang="zh-CN" altLang="zh-CN" kern="100">
                <a:cs typeface="Times New Roman" panose="02020603050405020304"/>
              </a:rPr>
              <a:t>随即于</a:t>
            </a:r>
            <a:r>
              <a:rPr lang="en-US" altLang="zh-CN" kern="100">
                <a:cs typeface="Courier New" panose="02070309020205020404"/>
              </a:rPr>
              <a:t>1904</a:t>
            </a:r>
            <a:r>
              <a:rPr lang="zh-CN" altLang="zh-CN" kern="100">
                <a:cs typeface="Times New Roman" panose="02020603050405020304"/>
              </a:rPr>
              <a:t>年提出了原子结构的葡萄干面包模型。</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(3) </a:t>
            </a:r>
            <a:r>
              <a:rPr lang="zh-CN" altLang="zh-CN" kern="100">
                <a:cs typeface="Times New Roman" panose="02020603050405020304"/>
              </a:rPr>
              <a:t>玻尔的原子同心结构壳层模型是</a:t>
            </a:r>
            <a:r>
              <a:rPr lang="en-US" altLang="zh-CN" kern="100">
                <a:cs typeface="Courier New" panose="02070309020205020404"/>
              </a:rPr>
              <a:t>_________</a:t>
            </a:r>
            <a:r>
              <a:rPr lang="zh-CN" altLang="zh-CN" kern="100">
                <a:cs typeface="Times New Roman" panose="02020603050405020304"/>
              </a:rPr>
              <a:t>原子结构模型的进一步发展。玻尔认为，原子核外电子只能处在</a:t>
            </a:r>
            <a:r>
              <a:rPr lang="en-US" altLang="zh-CN" kern="100">
                <a:cs typeface="Courier New" panose="02070309020205020404"/>
              </a:rPr>
              <a:t>_____________</a:t>
            </a:r>
            <a:r>
              <a:rPr lang="zh-CN" altLang="zh-CN" kern="100">
                <a:cs typeface="Times New Roman" panose="02020603050405020304"/>
              </a:rPr>
              <a:t>的轨道上运动。</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(4) </a:t>
            </a:r>
            <a:r>
              <a:rPr lang="zh-CN" altLang="zh-CN" kern="100">
                <a:cs typeface="Times New Roman" panose="02020603050405020304"/>
              </a:rPr>
              <a:t>核外电子的运动规律用宏观经典的轨道不能描述。现在科学家已用</a:t>
            </a:r>
            <a:r>
              <a:rPr lang="en-US" altLang="zh-CN" kern="100">
                <a:cs typeface="Courier New" panose="02070309020205020404"/>
              </a:rPr>
              <a:t>___________</a:t>
            </a:r>
            <a:r>
              <a:rPr lang="zh-CN" altLang="zh-CN" kern="100">
                <a:cs typeface="Times New Roman" panose="02020603050405020304"/>
              </a:rPr>
              <a:t>方法描述核外电子的运动状态。</a:t>
            </a:r>
            <a:endParaRPr lang="zh-CN" altLang="zh-CN" sz="1050" kern="100">
              <a:effectLst/>
              <a:latin typeface="宋体" panose="02010600030101010101" pitchFamily="2" charset="-122"/>
              <a:cs typeface="Courier New" panose="02070309020205020404"/>
            </a:endParaRPr>
          </a:p>
        </p:txBody>
      </p:sp>
      <p:sp>
        <p:nvSpPr>
          <p:cNvPr id="17" name="Rectangle 3"/>
          <p:cNvSpPr>
            <a:spLocks noChangeArrowheads="1"/>
          </p:cNvSpPr>
          <p:nvPr/>
        </p:nvSpPr>
        <p:spPr bwMode="auto">
          <a:xfrm>
            <a:off x="7533143" y="905996"/>
            <a:ext cx="1627369"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道尔顿　</a:t>
            </a:r>
            <a:endParaRPr lang="zh-CN" altLang="zh-CN" sz="1050" kern="100">
              <a:latin typeface="Calibri" panose="020f0502020204030204"/>
              <a:cs typeface="Times New Roman" panose="02020603050405020304"/>
            </a:endParaRPr>
          </a:p>
        </p:txBody>
      </p:sp>
      <p:sp>
        <p:nvSpPr>
          <p:cNvPr id="18" name="Rectangle 3"/>
          <p:cNvSpPr>
            <a:spLocks noChangeArrowheads="1"/>
          </p:cNvSpPr>
          <p:nvPr/>
        </p:nvSpPr>
        <p:spPr bwMode="auto">
          <a:xfrm>
            <a:off x="3962194" y="2132856"/>
            <a:ext cx="1627369"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汤姆生　</a:t>
            </a:r>
            <a:endParaRPr lang="zh-CN" altLang="zh-CN" sz="1050" kern="100">
              <a:latin typeface="Calibri" panose="020f0502020204030204"/>
              <a:cs typeface="Times New Roman" panose="02020603050405020304"/>
            </a:endParaRPr>
          </a:p>
        </p:txBody>
      </p:sp>
      <p:sp>
        <p:nvSpPr>
          <p:cNvPr id="19" name="Rectangle 3"/>
          <p:cNvSpPr>
            <a:spLocks noChangeArrowheads="1"/>
          </p:cNvSpPr>
          <p:nvPr/>
        </p:nvSpPr>
        <p:spPr bwMode="auto">
          <a:xfrm>
            <a:off x="7245111" y="3284984"/>
            <a:ext cx="1627369"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卢瑟福　</a:t>
            </a:r>
            <a:endParaRPr lang="zh-CN" altLang="zh-CN" sz="1050" kern="100">
              <a:latin typeface="Calibri" panose="020f0502020204030204"/>
              <a:cs typeface="Times New Roman" panose="02020603050405020304"/>
            </a:endParaRPr>
          </a:p>
        </p:txBody>
      </p:sp>
      <p:sp>
        <p:nvSpPr>
          <p:cNvPr id="20" name="Rectangle 3"/>
          <p:cNvSpPr>
            <a:spLocks noChangeArrowheads="1"/>
          </p:cNvSpPr>
          <p:nvPr/>
        </p:nvSpPr>
        <p:spPr bwMode="auto">
          <a:xfrm>
            <a:off x="8324596" y="3857628"/>
            <a:ext cx="234872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一系列稳定　</a:t>
            </a:r>
            <a:endParaRPr lang="zh-CN" altLang="zh-CN" sz="1050" kern="100">
              <a:latin typeface="Calibri" panose="020f0502020204030204"/>
              <a:cs typeface="Times New Roman" panose="02020603050405020304"/>
            </a:endParaRPr>
          </a:p>
        </p:txBody>
      </p:sp>
      <p:sp>
        <p:nvSpPr>
          <p:cNvPr id="35" name="Rectangle 3"/>
          <p:cNvSpPr>
            <a:spLocks noChangeArrowheads="1"/>
          </p:cNvSpPr>
          <p:nvPr/>
        </p:nvSpPr>
        <p:spPr bwMode="auto">
          <a:xfrm>
            <a:off x="2033872" y="5715016"/>
            <a:ext cx="1988045"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zh-CN" altLang="zh-CN" sz="2800" b="1" kern="100">
                <a:solidFill>
                  <a:srgbClr val="FF0000"/>
                </a:solidFill>
                <a:ea typeface="仿宋" panose="02010609060101010101" charset="-122"/>
                <a:cs typeface="Times New Roman" panose="02020603050405020304"/>
              </a:rPr>
              <a:t>量子力学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linds(horizontal)">
                                      <p:cBhvr>
                                        <p:cTn id="17" dur="500"/>
                                        <p:tgtEl>
                                          <p:spTgt spid="19">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linds(horizontal)">
                                      <p:cBhvr>
                                        <p:cTn id="22" dur="500"/>
                                        <p:tgtEl>
                                          <p:spTgt spid="20">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blinds(horizontal)">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12</a:t>
            </a:r>
            <a:endParaRPr lang="zh-CN" altLang="en-US" sz="1400" b="1">
              <a:solidFill>
                <a:schemeClr val="bg1"/>
              </a:solidFill>
            </a:endParaRPr>
          </a:p>
        </p:txBody>
      </p:sp>
      <p:sp>
        <p:nvSpPr>
          <p:cNvPr id="2" name="内容占位符 1"/>
          <p:cNvSpPr>
            <a:spLocks noGrp="1"/>
          </p:cNvSpPr>
          <p:nvPr>
            <p:ph idx="1"/>
          </p:nvPr>
        </p:nvSpPr>
        <p:spPr>
          <a:xfrm>
            <a:off x="609362" y="692696"/>
            <a:ext cx="10968514" cy="6058069"/>
          </a:xfrm>
        </p:spPr>
        <p:txBody>
          <a:bodyPr/>
          <a:lstStyle/>
          <a:p>
            <a:pPr indent="713740">
              <a:tabLst>
                <a:tab pos="5600700"/>
                <a:tab pos="9601200"/>
              </a:tabLst>
            </a:pPr>
            <a:r>
              <a:rPr lang="en-US" altLang="zh-CN" kern="100">
                <a:cs typeface="Courier New" panose="02070309020205020404"/>
              </a:rPr>
              <a:t>(5) </a:t>
            </a:r>
            <a:r>
              <a:rPr lang="zh-CN" altLang="zh-CN" kern="100">
                <a:cs typeface="Times New Roman" panose="02020603050405020304"/>
              </a:rPr>
              <a:t>下列说法正确的是</a:t>
            </a:r>
            <a:r>
              <a:rPr lang="en-US" altLang="zh-CN" kern="100">
                <a:cs typeface="Courier New" panose="02070309020205020404"/>
              </a:rPr>
              <a:t>_______(</a:t>
            </a:r>
            <a:r>
              <a:rPr lang="zh-CN" altLang="zh-CN" kern="100">
                <a:cs typeface="Times New Roman" panose="02020603050405020304"/>
              </a:rPr>
              <a:t>填字母，下同</a:t>
            </a:r>
            <a:r>
              <a:rPr lang="en-US" altLang="zh-CN" kern="100">
                <a:cs typeface="Courier New" panose="02070309020205020404"/>
              </a:rPr>
              <a:t>)</a:t>
            </a:r>
            <a:r>
              <a:rPr lang="zh-CN" altLang="zh-CN" kern="100">
                <a:cs typeface="Times New Roman" panose="020206030504050203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古典原子论</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一尺之棰，日取其半，万世不竭</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等观点，敲开了人们探索原子结构的大门</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．电子的发现，揭示了原子的可分性，是人们探索原子结构的一个重大突破，具有里程碑的意义</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．元素放射性衰变是由原子核引起的，是原子核自发变化的一种行为，它的发现是人类认识原子核的开始</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D</a:t>
            </a:r>
            <a:r>
              <a:rPr lang="zh-CN" altLang="zh-CN" kern="100">
                <a:cs typeface="Times New Roman" panose="02020603050405020304"/>
              </a:rPr>
              <a:t>．卢瑟福原子模型的意义在于提出了原子有核的思想，将原子分为核内和核外，这为原子结构理论的进一步发展奠定了基础</a:t>
            </a:r>
            <a:endParaRPr lang="zh-CN" altLang="zh-CN" sz="1050" kern="100">
              <a:latin typeface="宋体" panose="02010600030101010101" pitchFamily="2" charset="-122"/>
              <a:cs typeface="Courier New" panose="02070309020205020404"/>
            </a:endParaRPr>
          </a:p>
          <a:p>
            <a:endParaRPr lang="zh-CN" altLang="en-US"/>
          </a:p>
        </p:txBody>
      </p:sp>
      <p:sp>
        <p:nvSpPr>
          <p:cNvPr id="17" name="Rectangle 3"/>
          <p:cNvSpPr>
            <a:spLocks noChangeArrowheads="1"/>
          </p:cNvSpPr>
          <p:nvPr/>
        </p:nvSpPr>
        <p:spPr bwMode="auto">
          <a:xfrm>
            <a:off x="4957543" y="745540"/>
            <a:ext cx="1563248"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ABCD</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2" name="1">
            <a:hlinkClick r:id="rId2" action="ppaction://hlinksldjump"/>
          </p:cNvPr>
          <p:cNvSpPr>
            <a:spLocks noChangeAspect="1"/>
          </p:cNvSpPr>
          <p:nvPr/>
        </p:nvSpPr>
        <p:spPr>
          <a:xfrm>
            <a:off x="1376665" y="6462952"/>
            <a:ext cx="252000" cy="252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a:t>
            </a:r>
            <a:endParaRPr lang="zh-CN" altLang="en-US" sz="1400" b="1">
              <a:solidFill>
                <a:schemeClr val="tx1"/>
              </a:solidFill>
            </a:endParaRPr>
          </a:p>
        </p:txBody>
      </p:sp>
      <p:sp>
        <p:nvSpPr>
          <p:cNvPr id="24" name="2">
            <a:hlinkClick r:id="rId3" action="ppaction://hlinksldjump"/>
          </p:cNvPr>
          <p:cNvSpPr>
            <a:spLocks noChangeAspect="1"/>
          </p:cNvSpPr>
          <p:nvPr/>
        </p:nvSpPr>
        <p:spPr>
          <a:xfrm>
            <a:off x="1858216"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2</a:t>
            </a:r>
            <a:endParaRPr lang="zh-CN" altLang="en-US" sz="1400" b="1">
              <a:solidFill>
                <a:schemeClr val="tx1"/>
              </a:solidFill>
            </a:endParaRPr>
          </a:p>
        </p:txBody>
      </p:sp>
      <p:sp>
        <p:nvSpPr>
          <p:cNvPr id="25" name="2">
            <a:hlinkClick r:id="rId4" action="ppaction://hlinksldjump"/>
          </p:cNvPr>
          <p:cNvSpPr>
            <a:spLocks noChangeAspect="1"/>
          </p:cNvSpPr>
          <p:nvPr/>
        </p:nvSpPr>
        <p:spPr>
          <a:xfrm>
            <a:off x="2339767"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3</a:t>
            </a:r>
            <a:endParaRPr lang="zh-CN" altLang="en-US" sz="1400" b="1">
              <a:solidFill>
                <a:schemeClr val="tx1"/>
              </a:solidFill>
            </a:endParaRPr>
          </a:p>
        </p:txBody>
      </p:sp>
      <p:sp>
        <p:nvSpPr>
          <p:cNvPr id="26" name="2">
            <a:hlinkClick r:id="rId5" action="ppaction://hlinksldjump"/>
          </p:cNvPr>
          <p:cNvSpPr>
            <a:spLocks noChangeAspect="1"/>
          </p:cNvSpPr>
          <p:nvPr/>
        </p:nvSpPr>
        <p:spPr>
          <a:xfrm>
            <a:off x="2821318"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4</a:t>
            </a:r>
            <a:endParaRPr lang="zh-CN" altLang="en-US" sz="1400" b="1">
              <a:solidFill>
                <a:schemeClr val="tx1"/>
              </a:solidFill>
            </a:endParaRPr>
          </a:p>
        </p:txBody>
      </p:sp>
      <p:sp>
        <p:nvSpPr>
          <p:cNvPr id="27" name="2">
            <a:hlinkClick r:id="rId6" action="ppaction://hlinksldjump"/>
          </p:cNvPr>
          <p:cNvSpPr>
            <a:spLocks noChangeAspect="1"/>
          </p:cNvSpPr>
          <p:nvPr/>
        </p:nvSpPr>
        <p:spPr>
          <a:xfrm>
            <a:off x="3302869"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5</a:t>
            </a:r>
            <a:endParaRPr lang="zh-CN" altLang="en-US" sz="1400" b="1">
              <a:solidFill>
                <a:schemeClr val="tx1"/>
              </a:solidFill>
            </a:endParaRPr>
          </a:p>
        </p:txBody>
      </p:sp>
      <p:sp>
        <p:nvSpPr>
          <p:cNvPr id="28" name="2">
            <a:hlinkClick r:id="rId7" action="ppaction://hlinksldjump"/>
          </p:cNvPr>
          <p:cNvSpPr>
            <a:spLocks noChangeAspect="1"/>
          </p:cNvSpPr>
          <p:nvPr/>
        </p:nvSpPr>
        <p:spPr>
          <a:xfrm>
            <a:off x="3784420"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6</a:t>
            </a:r>
            <a:endParaRPr lang="zh-CN" altLang="en-US" sz="1400" b="1">
              <a:solidFill>
                <a:schemeClr val="tx1"/>
              </a:solidFill>
            </a:endParaRPr>
          </a:p>
        </p:txBody>
      </p:sp>
      <p:sp>
        <p:nvSpPr>
          <p:cNvPr id="29" name="2">
            <a:hlinkClick r:id="rId8" action="ppaction://hlinksldjump"/>
          </p:cNvPr>
          <p:cNvSpPr>
            <a:spLocks noChangeAspect="1"/>
          </p:cNvSpPr>
          <p:nvPr/>
        </p:nvSpPr>
        <p:spPr>
          <a:xfrm>
            <a:off x="4265971"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7</a:t>
            </a:r>
            <a:endParaRPr lang="zh-CN" altLang="en-US" sz="1400" b="1">
              <a:solidFill>
                <a:schemeClr val="tx1"/>
              </a:solidFill>
            </a:endParaRPr>
          </a:p>
        </p:txBody>
      </p:sp>
      <p:sp>
        <p:nvSpPr>
          <p:cNvPr id="30" name="2">
            <a:hlinkClick r:id="rId9" action="ppaction://hlinksldjump"/>
          </p:cNvPr>
          <p:cNvSpPr>
            <a:spLocks noChangeAspect="1"/>
          </p:cNvSpPr>
          <p:nvPr/>
        </p:nvSpPr>
        <p:spPr>
          <a:xfrm>
            <a:off x="4747522"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8</a:t>
            </a:r>
            <a:endParaRPr lang="zh-CN" altLang="en-US" sz="1400" b="1">
              <a:solidFill>
                <a:schemeClr val="tx1"/>
              </a:solidFill>
            </a:endParaRPr>
          </a:p>
        </p:txBody>
      </p:sp>
      <p:sp>
        <p:nvSpPr>
          <p:cNvPr id="31" name="2">
            <a:hlinkClick r:id="rId10" action="ppaction://hlinksldjump"/>
          </p:cNvPr>
          <p:cNvSpPr>
            <a:spLocks noChangeAspect="1"/>
          </p:cNvSpPr>
          <p:nvPr/>
        </p:nvSpPr>
        <p:spPr>
          <a:xfrm>
            <a:off x="5229073"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9</a:t>
            </a:r>
            <a:endParaRPr lang="zh-CN" altLang="en-US" sz="1400" b="1">
              <a:solidFill>
                <a:schemeClr val="tx1"/>
              </a:solidFill>
            </a:endParaRPr>
          </a:p>
        </p:txBody>
      </p:sp>
      <p:sp>
        <p:nvSpPr>
          <p:cNvPr id="32" name="2">
            <a:hlinkClick r:id="rId11" action="ppaction://hlinksldjump"/>
          </p:cNvPr>
          <p:cNvSpPr>
            <a:spLocks noChangeAspect="1"/>
          </p:cNvSpPr>
          <p:nvPr/>
        </p:nvSpPr>
        <p:spPr>
          <a:xfrm>
            <a:off x="5710624"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10</a:t>
            </a:r>
            <a:endParaRPr lang="zh-CN" altLang="en-US" sz="1400" b="1">
              <a:solidFill>
                <a:schemeClr val="tx1"/>
              </a:solidFill>
            </a:endParaRPr>
          </a:p>
        </p:txBody>
      </p:sp>
      <p:sp>
        <p:nvSpPr>
          <p:cNvPr id="33" name="2">
            <a:hlinkClick r:id="rId12" action="ppaction://hlinksldjump"/>
          </p:cNvPr>
          <p:cNvSpPr>
            <a:spLocks noChangeAspect="1"/>
          </p:cNvSpPr>
          <p:nvPr/>
        </p:nvSpPr>
        <p:spPr>
          <a:xfrm>
            <a:off x="6192175" y="6462952"/>
            <a:ext cx="252000" cy="252000"/>
          </a:xfrm>
          <a:prstGeom prst="rect">
            <a:avLst/>
          </a:prstGeom>
          <a:solidFill>
            <a:schemeClr val="bg1"/>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tx1"/>
                </a:solidFill>
              </a:rPr>
              <a:t>11</a:t>
            </a:r>
            <a:endParaRPr lang="zh-CN" altLang="en-US" sz="1400" b="1">
              <a:solidFill>
                <a:schemeClr val="tx1"/>
              </a:solidFill>
            </a:endParaRPr>
          </a:p>
        </p:txBody>
      </p:sp>
      <p:sp>
        <p:nvSpPr>
          <p:cNvPr id="34" name="2">
            <a:hlinkClick r:id="rId13" action="ppaction://hlinksldjump"/>
          </p:cNvPr>
          <p:cNvSpPr>
            <a:spLocks noChangeAspect="1"/>
          </p:cNvSpPr>
          <p:nvPr/>
        </p:nvSpPr>
        <p:spPr>
          <a:xfrm>
            <a:off x="667372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12</a:t>
            </a:r>
            <a:endParaRPr lang="zh-CN" altLang="en-US" sz="1400" b="1">
              <a:solidFill>
                <a:schemeClr val="bg1"/>
              </a:solidFill>
            </a:endParaRPr>
          </a:p>
        </p:txBody>
      </p:sp>
      <p:sp>
        <p:nvSpPr>
          <p:cNvPr id="2" name="内容占位符 1"/>
          <p:cNvSpPr>
            <a:spLocks noGrp="1"/>
          </p:cNvSpPr>
          <p:nvPr>
            <p:ph idx="1"/>
          </p:nvPr>
        </p:nvSpPr>
        <p:spPr>
          <a:xfrm>
            <a:off x="609362" y="692696"/>
            <a:ext cx="10968514" cy="4851585"/>
          </a:xfrm>
        </p:spPr>
        <p:txBody>
          <a:bodyPr/>
          <a:lstStyle/>
          <a:p>
            <a:pPr indent="713740">
              <a:tabLst>
                <a:tab pos="5600700"/>
                <a:tab pos="9601200"/>
              </a:tabLst>
            </a:pPr>
            <a:r>
              <a:rPr lang="en-US" altLang="zh-CN" kern="100">
                <a:cs typeface="Courier New" panose="02070309020205020404"/>
              </a:rPr>
              <a:t>(6) </a:t>
            </a:r>
            <a:r>
              <a:rPr lang="zh-CN" altLang="zh-CN" kern="100">
                <a:cs typeface="Times New Roman" panose="02020603050405020304"/>
              </a:rPr>
              <a:t>原子结构模型的演变过程表明</a:t>
            </a:r>
            <a:r>
              <a:rPr lang="en-US" altLang="zh-CN" kern="100">
                <a:cs typeface="Courier New" panose="02070309020205020404"/>
              </a:rPr>
              <a:t>_______</a:t>
            </a:r>
            <a:r>
              <a:rPr lang="zh-CN" altLang="zh-CN" kern="100">
                <a:cs typeface="Times New Roman" panose="02020603050405020304"/>
              </a:rPr>
              <a:t>。</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A</a:t>
            </a:r>
            <a:r>
              <a:rPr lang="zh-CN" altLang="zh-CN" kern="100">
                <a:cs typeface="Times New Roman" panose="02020603050405020304"/>
              </a:rPr>
              <a:t>．人类对事物的认识是不断深化完善的，永无止境的</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B</a:t>
            </a:r>
            <a:r>
              <a:rPr lang="zh-CN" altLang="zh-CN" kern="100">
                <a:cs typeface="Times New Roman" panose="02020603050405020304"/>
              </a:rPr>
              <a:t>．采用物理模型是研究化学问题的一种极好思维方法</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C</a:t>
            </a:r>
            <a:r>
              <a:rPr lang="zh-CN" altLang="zh-CN" kern="100">
                <a:cs typeface="Times New Roman" panose="02020603050405020304"/>
              </a:rPr>
              <a:t>．三大科学发现推动了原子学说的发展。随着科学技术的不断进步，人类对原子结构的认识还会继续深化</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D</a:t>
            </a:r>
            <a:r>
              <a:rPr lang="zh-CN" altLang="zh-CN" kern="100">
                <a:cs typeface="Times New Roman" panose="02020603050405020304"/>
              </a:rPr>
              <a:t>．科学理论的发展从不完善到完善，这在许多科学领域都存在，重要的是敢于设想，勇于实践</a:t>
            </a:r>
            <a:endParaRPr lang="zh-CN" altLang="zh-CN" sz="1050" kern="100">
              <a:latin typeface="宋体" panose="02010600030101010101" pitchFamily="2" charset="-122"/>
              <a:cs typeface="Courier New" panose="02070309020205020404"/>
            </a:endParaRPr>
          </a:p>
          <a:p>
            <a:endParaRPr lang="zh-CN" altLang="en-US"/>
          </a:p>
        </p:txBody>
      </p:sp>
      <p:sp>
        <p:nvSpPr>
          <p:cNvPr id="16" name="Rectangle 3"/>
          <p:cNvSpPr>
            <a:spLocks noChangeArrowheads="1"/>
          </p:cNvSpPr>
          <p:nvPr/>
        </p:nvSpPr>
        <p:spPr bwMode="auto">
          <a:xfrm>
            <a:off x="6618603" y="745540"/>
            <a:ext cx="1563248"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just">
              <a:spcAft>
                <a:spcPct val="0"/>
              </a:spcAft>
            </a:pPr>
            <a:r>
              <a:rPr lang="en-US" altLang="zh-CN" sz="2800" b="1" kern="100">
                <a:solidFill>
                  <a:srgbClr val="FF0000"/>
                </a:solidFill>
                <a:ea typeface="仿宋" panose="02010609060101010101" charset="-122"/>
                <a:cs typeface="Times New Roman" panose="02020603050405020304"/>
              </a:rPr>
              <a:t>ABCD</a:t>
            </a:r>
            <a:r>
              <a:rPr lang="zh-CN" altLang="zh-CN" sz="2800" b="1" kern="100">
                <a:solidFill>
                  <a:srgbClr val="FF0000"/>
                </a:solidFill>
                <a:ea typeface="仿宋" panose="02010609060101010101" charset="-122"/>
                <a:cs typeface="Times New Roman" panose="02020603050405020304"/>
              </a:rPr>
              <a:t>　</a:t>
            </a:r>
            <a:endParaRPr lang="zh-CN" altLang="zh-CN" sz="1050" kern="100">
              <a:latin typeface="Calibri" panose="020f05020202040302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9" name="TextBox 8"/>
          <p:cNvSpPr txBox="1"/>
          <p:nvPr/>
        </p:nvSpPr>
        <p:spPr>
          <a:xfrm>
            <a:off x="-18202" y="2270482"/>
            <a:ext cx="5967805" cy="1446550"/>
          </a:xfrm>
          <a:prstGeom prst="rect">
            <a:avLst/>
          </a:prstGeom>
          <a:noFill/>
        </p:spPr>
        <p:txBody>
          <a:bodyPr wrap="square" rtlCol="0">
            <a:spAutoFit/>
          </a:bodyPr>
          <a:lstStyle/>
          <a:p>
            <a:pPr algn="ctr"/>
            <a:r>
              <a:rPr lang="zh-CN" altLang="en-US" sz="8800" b="1" smtClean="0">
                <a:solidFill>
                  <a:srgbClr val="777777"/>
                </a:solidFill>
                <a:latin typeface="微软雅黑" panose="020b0503020204020204" pitchFamily="34" charset="-122"/>
                <a:ea typeface="微软雅黑" panose="020b0503020204020204" pitchFamily="34" charset="-122"/>
              </a:rPr>
              <a:t>谢谢观看</a:t>
            </a:r>
            <a:endParaRPr lang="zh-CN" altLang="en-US" sz="8800" b="1">
              <a:solidFill>
                <a:srgbClr val="777777"/>
              </a:solidFill>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1401561" y="4078813"/>
            <a:ext cx="6708282" cy="646331"/>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600" b="0" i="0" u="none" strike="noStrike" cap="none" normalizeH="0" baseline="0" smtClean="0">
                <a:ln>
                  <a:noFill/>
                </a:ln>
                <a:solidFill>
                  <a:srgbClr val="777777"/>
                </a:solidFill>
                <a:effectLst/>
                <a:latin typeface="EU-HX" panose="03000509000000000000" pitchFamily="65" charset="-122"/>
                <a:ea typeface="EU-HX" panose="03000509000000000000" pitchFamily="65" charset="-122"/>
              </a:rPr>
              <a:t>Thank you for watching</a:t>
            </a:r>
            <a:r>
              <a:rPr kumimoji="0" lang="en-US" altLang="zh-CN" sz="3600" b="1" i="0" u="none" strike="noStrike" cap="none" normalizeH="0" baseline="0" smtClean="0">
                <a:ln>
                  <a:noFill/>
                </a:ln>
                <a:solidFill>
                  <a:srgbClr val="777777"/>
                </a:solidFill>
                <a:effectLst/>
                <a:latin typeface="EU-HX" panose="03000509000000000000" pitchFamily="65" charset="-122"/>
                <a:ea typeface="EU-HX" panose="03000509000000000000" pitchFamily="65" charset="-122"/>
              </a:rPr>
              <a:t> </a:t>
            </a:r>
            <a:endParaRPr kumimoji="0" lang="zh-CN" altLang="zh-CN" sz="2800" b="0" i="0" u="none" strike="noStrike" cap="none" normalizeH="0" baseline="0" smtClean="0">
              <a:ln>
                <a:noFill/>
              </a:ln>
              <a:solidFill>
                <a:srgbClr val="777777"/>
              </a:solidFill>
              <a:effectLst/>
              <a:latin typeface="EU-HX" panose="03000509000000000000" pitchFamily="65" charset="-122"/>
              <a:ea typeface="EU-HX" panose="03000509000000000000" pitchFamily="65" charset="-122"/>
            </a:endParaRPr>
          </a:p>
        </p:txBody>
      </p:sp>
      <p:pic>
        <p:nvPicPr>
          <p:cNvPr id="11" name="New picture"/>
          <p:cNvPicPr/>
          <p:nvPr/>
        </p:nvPicPr>
        <p:blipFill>
          <a:blip r:embed="rId2"/>
          <a:stretch>
            <a:fillRect/>
          </a:stretch>
        </p:blipFill>
        <p:spPr>
          <a:xfrm>
            <a:off x="12674600" y="10934700"/>
            <a:ext cx="304800" cy="228600"/>
          </a:xfrm>
          <a:prstGeom prst="cube">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内容占位符 2"/>
          <p:cNvSpPr txBox="1"/>
          <p:nvPr/>
        </p:nvSpPr>
        <p:spPr>
          <a:xfrm>
            <a:off x="188963" y="391964"/>
            <a:ext cx="11998274" cy="700576"/>
          </a:xfrm>
          <a:prstGeom prst="rect">
            <a:avLst/>
          </a:prstGeom>
          <a:no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20090">
              <a:lnSpc>
                <a:spcPct val="140000"/>
              </a:lnSpc>
              <a:tabLst>
                <a:tab pos="2610485"/>
              </a:tabLst>
            </a:pPr>
            <a:r>
              <a:rPr lang="zh-CN" altLang="zh-CN" sz="3200">
                <a:ea typeface="黑体" panose="02010609060101010101" charset="-122"/>
                <a:cs typeface="Times New Roman" panose="02020603050405020304"/>
              </a:rPr>
              <a:t>活动一：回顾所学原子结构知识</a:t>
            </a:r>
            <a:endParaRPr lang="zh-CN" altLang="en-US" sz="3200"/>
          </a:p>
        </p:txBody>
      </p:sp>
      <p:grpSp>
        <p:nvGrpSpPr>
          <p:cNvPr id="4" name="组合 3"/>
          <p:cNvGrpSpPr/>
          <p:nvPr/>
        </p:nvGrpSpPr>
        <p:grpSpPr>
          <a:xfrm>
            <a:off x="612775" y="716535"/>
            <a:ext cx="11061700" cy="414338"/>
            <a:chOff x="612775" y="377825"/>
            <a:chExt cx="11061700" cy="414338"/>
          </a:xfrm>
        </p:grpSpPr>
        <p:cxnSp>
          <p:nvCxnSpPr>
            <p:cNvPr id="5" name="肘形连接符 4"/>
            <p:cNvCxnSpPr/>
            <p:nvPr/>
          </p:nvCxnSpPr>
          <p:spPr bwMode="auto">
            <a:xfrm rot="10800000" flipH="1" flipV="1">
              <a:off x="612775" y="466725"/>
              <a:ext cx="11061700" cy="325438"/>
            </a:xfrm>
            <a:prstGeom prst="bentConnector3">
              <a:avLst>
                <a:gd name="adj1" fmla="val -1893"/>
              </a:avLst>
            </a:prstGeom>
            <a:noFill/>
            <a:ln w="12700" cap="flat" cmpd="sng" algn="ctr">
              <a:solidFill>
                <a:schemeClr val="tx2">
                  <a:lumMod val="60000"/>
                  <a:lumOff val="40000"/>
                </a:schemeClr>
              </a:solidFill>
              <a:prstDash val="solid"/>
              <a:miter lim="800000"/>
            </a:ln>
            <a:effectLst/>
          </p:spPr>
        </p:cxnSp>
        <p:sp>
          <p:nvSpPr>
            <p:cNvPr id="6" name="流程图: 离页连接符 5"/>
            <p:cNvSpPr/>
            <p:nvPr/>
          </p:nvSpPr>
          <p:spPr bwMode="auto">
            <a:xfrm>
              <a:off x="627063" y="377825"/>
              <a:ext cx="187325" cy="333375"/>
            </a:xfrm>
            <a:prstGeom prst="flowChartOffpageConnector">
              <a:avLst/>
            </a:prstGeom>
            <a:solidFill>
              <a:srgbClr val="0070C0"/>
            </a:solidFill>
            <a:ln w="25400" cap="flat" cmpd="sng" algn="ctr">
              <a:noFill/>
              <a:prstDash val="solid"/>
            </a:ln>
            <a:effectLst/>
          </p:spPr>
          <p:txBody>
            <a:bodyPr anchor="ctr"/>
            <a:lstStyle/>
            <a:p>
              <a:pPr algn="ctr" defTabSz="1219200" fontAlgn="auto">
                <a:spcBef>
                  <a:spcPct val="0"/>
                </a:spcBef>
                <a:spcAft>
                  <a:spcPct val="0"/>
                </a:spcAft>
                <a:defRPr/>
              </a:pPr>
              <a:endParaRPr lang="zh-CN" altLang="en-US" sz="2400" b="0" kern="0">
                <a:solidFill>
                  <a:prstClr val="white"/>
                </a:solidFill>
                <a:latin typeface="Arial"/>
                <a:ea typeface="黑体" panose="02010609060101010101" charset="-122"/>
              </a:endParaRPr>
            </a:p>
          </p:txBody>
        </p:sp>
      </p:grpSp>
      <p:pic>
        <p:nvPicPr>
          <p:cNvPr id="1026" name="Picture 2" descr="HDDXZBX2HX-6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61371" y="1844824"/>
            <a:ext cx="45148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6058069"/>
          </a:xfrm>
        </p:spPr>
        <p:txBody>
          <a:bodyPr/>
          <a:lstStyle/>
          <a:p>
            <a:pPr indent="713740">
              <a:tabLst>
                <a:tab pos="5600700"/>
                <a:tab pos="9601200"/>
              </a:tabLst>
            </a:pPr>
            <a:r>
              <a:rPr lang="en-US" altLang="zh-CN" kern="100">
                <a:cs typeface="Courier New" panose="02070309020205020404"/>
              </a:rPr>
              <a:t>1</a:t>
            </a:r>
            <a:r>
              <a:rPr lang="zh-CN" altLang="zh-CN" kern="100">
                <a:cs typeface="Times New Roman" panose="02020603050405020304"/>
              </a:rPr>
              <a:t>．从以下几个方面，说说我所知道的原子结构的有关结论。</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(1)</a:t>
            </a:r>
            <a:r>
              <a:rPr lang="zh-CN" altLang="zh-CN" kern="100">
                <a:cs typeface="Times New Roman" panose="02020603050405020304"/>
              </a:rPr>
              <a:t>原子是由哪些粒子构成的？原子核是由哪些粒子构成的？元素的种类取决于哪一种粒子的数目？</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原子由原子核和核外电子构成。原子核由质子和中子构成。元素的种类取决于质子的数目。</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(2)</a:t>
            </a:r>
            <a:r>
              <a:rPr lang="zh-CN" altLang="zh-CN" kern="100">
                <a:cs typeface="Times New Roman" panose="02020603050405020304"/>
              </a:rPr>
              <a:t>原子中的质子数、核外电子数、中子数、核电荷数、质量数之间有哪些定量关系？</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核电荷数＝质子数＝核外电子数。质量数＝质子数＋中子数。</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3041858"/>
          </a:xfrm>
        </p:spPr>
        <p:txBody>
          <a:bodyPr/>
          <a:lstStyle/>
          <a:p>
            <a:pPr indent="713740">
              <a:tabLst>
                <a:tab pos="5600700"/>
                <a:tab pos="9601200"/>
              </a:tabLst>
            </a:pPr>
            <a:r>
              <a:rPr lang="en-US" altLang="zh-CN" kern="100">
                <a:cs typeface="Courier New" panose="02070309020205020404"/>
              </a:rPr>
              <a:t>2</a:t>
            </a:r>
            <a:r>
              <a:rPr lang="zh-CN" altLang="zh-CN" kern="100">
                <a:cs typeface="Times New Roman" panose="02020603050405020304"/>
              </a:rPr>
              <a:t>．画出下列粒子的结构示意图</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cs typeface="Courier New" panose="02070309020205020404"/>
              </a:rPr>
              <a:t>(1)</a:t>
            </a:r>
            <a:r>
              <a:rPr lang="zh-CN" altLang="zh-CN" kern="100">
                <a:cs typeface="Times New Roman" panose="02020603050405020304"/>
              </a:rPr>
              <a:t>锂原子　　　</a:t>
            </a:r>
            <a:r>
              <a:rPr lang="en-US" altLang="zh-CN" kern="100">
                <a:cs typeface="Courier New" panose="02070309020205020404"/>
              </a:rPr>
              <a:t>(2)</a:t>
            </a:r>
            <a:r>
              <a:rPr lang="zh-CN" altLang="zh-CN" kern="100">
                <a:cs typeface="Times New Roman" panose="02020603050405020304"/>
              </a:rPr>
              <a:t>氖原子　　　</a:t>
            </a:r>
            <a:r>
              <a:rPr lang="en-US" altLang="zh-CN" kern="100">
                <a:cs typeface="Courier New" panose="02070309020205020404"/>
              </a:rPr>
              <a:t>(3)</a:t>
            </a:r>
            <a:r>
              <a:rPr lang="zh-CN" altLang="zh-CN" kern="100">
                <a:cs typeface="Times New Roman" panose="02020603050405020304"/>
              </a:rPr>
              <a:t>铝离子　　　</a:t>
            </a:r>
            <a:r>
              <a:rPr lang="en-US" altLang="zh-CN" kern="100">
                <a:cs typeface="Courier New" panose="02070309020205020404"/>
              </a:rPr>
              <a:t>(4)</a:t>
            </a:r>
            <a:r>
              <a:rPr lang="zh-CN" altLang="zh-CN" kern="100">
                <a:cs typeface="Times New Roman" panose="02020603050405020304"/>
              </a:rPr>
              <a:t>氯离子</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solidFill>
                  <a:srgbClr val="FF0000"/>
                </a:solidFill>
                <a:latin typeface="宋体" panose="02010600030101010101" pitchFamily="2" charset="-122"/>
                <a:ea typeface="Times New Roman" panose="02020603050405020304"/>
                <a:cs typeface="Courier New" panose="02070309020205020404"/>
              </a:rPr>
              <a:t> </a:t>
            </a:r>
            <a:endParaRPr lang="zh-CN" altLang="zh-CN" sz="1050" kern="100">
              <a:latin typeface="宋体" panose="02010600030101010101" pitchFamily="2" charset="-122"/>
              <a:cs typeface="Courier New" panose="02070309020205020404"/>
            </a:endParaRPr>
          </a:p>
          <a:p>
            <a:pPr indent="713740">
              <a:tabLst>
                <a:tab pos="5600700"/>
                <a:tab pos="9601200"/>
              </a:tabLst>
            </a:pPr>
            <a:r>
              <a:rPr lang="en-US" altLang="zh-CN" kern="100">
                <a:ea typeface="仿宋" panose="02010609060101010101" charset="-122"/>
                <a:cs typeface="Courier New" panose="02070309020205020404"/>
              </a:rPr>
              <a:t>(1)</a:t>
            </a:r>
            <a:r>
              <a:rPr lang="zh-CN" altLang="zh-CN" kern="100">
                <a:ea typeface="仿宋" panose="02010609060101010101" charset="-122"/>
                <a:cs typeface="Times New Roman" panose="02020603050405020304"/>
              </a:rPr>
              <a:t>　　</a:t>
            </a:r>
            <a:r>
              <a:rPr lang="en-US" altLang="zh-CN" kern="100" smtClean="0">
                <a:ea typeface="仿宋" panose="02010609060101010101" charset="-122"/>
                <a:cs typeface="Times New Roman" panose="02020603050405020304"/>
              </a:rPr>
              <a:t>             </a:t>
            </a:r>
            <a:r>
              <a:rPr lang="en-US" altLang="zh-CN" kern="100" smtClean="0">
                <a:ea typeface="仿宋" panose="02010609060101010101" charset="-122"/>
                <a:cs typeface="Courier New" panose="02070309020205020404"/>
              </a:rPr>
              <a:t>(</a:t>
            </a:r>
            <a:r>
              <a:rPr lang="en-US" altLang="zh-CN" kern="1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　</a:t>
            </a:r>
            <a:r>
              <a:rPr lang="en-US" altLang="zh-CN" kern="100" smtClean="0">
                <a:ea typeface="仿宋" panose="02010609060101010101" charset="-122"/>
                <a:cs typeface="Times New Roman" panose="02020603050405020304"/>
              </a:rPr>
              <a:t>             </a:t>
            </a:r>
            <a:r>
              <a:rPr lang="zh-CN" altLang="zh-CN" kern="100">
                <a:ea typeface="仿宋" panose="02010609060101010101" charset="-122"/>
                <a:cs typeface="Times New Roman" panose="02020603050405020304"/>
              </a:rPr>
              <a:t>　</a:t>
            </a:r>
            <a:r>
              <a:rPr lang="en-US" altLang="zh-CN" kern="100">
                <a:ea typeface="仿宋" panose="02010609060101010101" charset="-122"/>
                <a:cs typeface="Courier New" panose="02070309020205020404"/>
              </a:rPr>
              <a:t>(3)</a:t>
            </a:r>
            <a:r>
              <a:rPr lang="zh-CN" altLang="zh-CN" kern="100">
                <a:ea typeface="仿宋" panose="02010609060101010101" charset="-122"/>
                <a:cs typeface="Times New Roman" panose="02020603050405020304"/>
              </a:rPr>
              <a:t>　</a:t>
            </a:r>
            <a:r>
              <a:rPr lang="en-US" altLang="zh-CN" kern="100" smtClean="0">
                <a:ea typeface="仿宋" panose="02010609060101010101" charset="-122"/>
                <a:cs typeface="Times New Roman" panose="02020603050405020304"/>
              </a:rPr>
              <a:t>              </a:t>
            </a:r>
            <a:r>
              <a:rPr lang="zh-CN" altLang="zh-CN" kern="100">
                <a:ea typeface="仿宋" panose="02010609060101010101" charset="-122"/>
                <a:cs typeface="Times New Roman" panose="02020603050405020304"/>
              </a:rPr>
              <a:t>　</a:t>
            </a:r>
            <a:r>
              <a:rPr lang="en-US" altLang="zh-CN" kern="100">
                <a:ea typeface="仿宋" panose="02010609060101010101" charset="-122"/>
                <a:cs typeface="Courier New" panose="02070309020205020404"/>
              </a:rPr>
              <a:t>(4)</a:t>
            </a:r>
            <a:r>
              <a:rPr lang="en-US" altLang="zh-CN" kern="100">
                <a:cs typeface="Courier New" panose="02070309020205020404"/>
              </a:rPr>
              <a:t> </a:t>
            </a:r>
            <a:endParaRPr lang="zh-CN" altLang="zh-CN" sz="1050" kern="100">
              <a:latin typeface="宋体" panose="02010600030101010101" pitchFamily="2" charset="-122"/>
              <a:cs typeface="Courier New" panose="02070309020205020404"/>
            </a:endParaRPr>
          </a:p>
          <a:p>
            <a:endParaRPr lang="zh-CN" altLang="en-US"/>
          </a:p>
        </p:txBody>
      </p:sp>
      <p:pic>
        <p:nvPicPr>
          <p:cNvPr id="3" name="图片 2" descr="HDDXZBX2HX-75"/>
          <p:cNvPicPr/>
          <p:nvPr/>
        </p:nvPicPr>
        <p:blipFill>
          <a:blip r:embed="rId2">
            <a:extLst>
              <a:ext uri="{28A0092B-C50C-407E-A947-70E740481C1C}">
                <a14:useLocalDpi xmlns:a14="http://schemas.microsoft.com/office/drawing/2010/main" val="0"/>
              </a:ext>
            </a:extLst>
          </a:blip>
          <a:stretch>
            <a:fillRect/>
          </a:stretch>
        </p:blipFill>
        <p:spPr bwMode="auto">
          <a:xfrm>
            <a:off x="2133179" y="2564904"/>
            <a:ext cx="1200150" cy="1123950"/>
          </a:xfrm>
          <a:prstGeom prst="rect">
            <a:avLst/>
          </a:prstGeom>
          <a:noFill/>
          <a:ln>
            <a:noFill/>
          </a:ln>
        </p:spPr>
      </p:pic>
      <p:pic>
        <p:nvPicPr>
          <p:cNvPr id="4" name="图片 3" descr="HDDXZBX2HX-76"/>
          <p:cNvPicPr/>
          <p:nvPr/>
        </p:nvPicPr>
        <p:blipFill>
          <a:blip r:embed="rId3">
            <a:extLst>
              <a:ext uri="{28A0092B-C50C-407E-A947-70E740481C1C}">
                <a14:useLocalDpi xmlns:a14="http://schemas.microsoft.com/office/drawing/2010/main" val="0"/>
              </a:ext>
            </a:extLst>
          </a:blip>
          <a:stretch>
            <a:fillRect/>
          </a:stretch>
        </p:blipFill>
        <p:spPr bwMode="auto">
          <a:xfrm>
            <a:off x="4365427" y="2517660"/>
            <a:ext cx="1371600" cy="1162050"/>
          </a:xfrm>
          <a:prstGeom prst="rect">
            <a:avLst/>
          </a:prstGeom>
          <a:noFill/>
          <a:ln>
            <a:noFill/>
          </a:ln>
        </p:spPr>
      </p:pic>
      <p:pic>
        <p:nvPicPr>
          <p:cNvPr id="5" name="图片 4" descr="HDDXZBX2HX-77"/>
          <p:cNvPicPr/>
          <p:nvPr/>
        </p:nvPicPr>
        <p:blipFill>
          <a:blip r:embed="rId4">
            <a:extLst>
              <a:ext uri="{28A0092B-C50C-407E-A947-70E740481C1C}">
                <a14:useLocalDpi xmlns:a14="http://schemas.microsoft.com/office/drawing/2010/main" val="0"/>
              </a:ext>
            </a:extLst>
          </a:blip>
          <a:stretch>
            <a:fillRect/>
          </a:stretch>
        </p:blipFill>
        <p:spPr bwMode="auto">
          <a:xfrm>
            <a:off x="6597675" y="2581288"/>
            <a:ext cx="1371600" cy="1162050"/>
          </a:xfrm>
          <a:prstGeom prst="rect">
            <a:avLst/>
          </a:prstGeom>
          <a:noFill/>
          <a:ln>
            <a:noFill/>
          </a:ln>
        </p:spPr>
      </p:pic>
      <p:pic>
        <p:nvPicPr>
          <p:cNvPr id="6" name="图片 5" descr="HDDXZBX2HX-78"/>
          <p:cNvPicPr/>
          <p:nvPr/>
        </p:nvPicPr>
        <p:blipFill>
          <a:blip r:embed="rId5">
            <a:extLst>
              <a:ext uri="{28A0092B-C50C-407E-A947-70E740481C1C}">
                <a14:useLocalDpi xmlns:a14="http://schemas.microsoft.com/office/drawing/2010/main" val="0"/>
              </a:ext>
            </a:extLst>
          </a:blip>
          <a:stretch>
            <a:fillRect/>
          </a:stretch>
        </p:blipFill>
        <p:spPr bwMode="auto">
          <a:xfrm>
            <a:off x="8973939" y="2492896"/>
            <a:ext cx="1733550" cy="14859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09362" y="692696"/>
            <a:ext cx="10968514" cy="4315027"/>
          </a:xfrm>
        </p:spPr>
        <p:txBody>
          <a:bodyPr/>
          <a:lstStyle/>
          <a:p>
            <a:pPr indent="713740">
              <a:tabLst>
                <a:tab pos="5600700"/>
                <a:tab pos="9601200"/>
              </a:tabLst>
            </a:pPr>
            <a:endParaRPr lang="en-US" altLang="zh-CN" kern="100" smtClean="0">
              <a:cs typeface="Courier New" panose="02070309020205020404"/>
            </a:endParaRPr>
          </a:p>
          <a:p>
            <a:pPr indent="713740">
              <a:tabLst>
                <a:tab pos="5600700"/>
                <a:tab pos="9601200"/>
              </a:tabLst>
            </a:pPr>
            <a:endParaRPr lang="en-US" altLang="zh-CN" kern="100">
              <a:cs typeface="Courier New" panose="02070309020205020404"/>
            </a:endParaRPr>
          </a:p>
          <a:p>
            <a:pPr indent="713740">
              <a:tabLst>
                <a:tab pos="5600700"/>
                <a:tab pos="9601200"/>
              </a:tabLst>
            </a:pPr>
            <a:r>
              <a:rPr lang="en-US" altLang="zh-CN" kern="100" smtClean="0">
                <a:cs typeface="Courier New" panose="02070309020205020404"/>
              </a:rPr>
              <a:t>3</a:t>
            </a:r>
            <a:r>
              <a:rPr lang="zh-CN" altLang="zh-CN" kern="100">
                <a:cs typeface="Times New Roman" panose="02020603050405020304"/>
              </a:rPr>
              <a:t>．原子核外电子的运动有什么特点？</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en-US" altLang="zh-CN" kern="100">
                <a:ea typeface="仿宋" panose="02010609060101010101" charset="-122"/>
                <a:cs typeface="Courier New" panose="02070309020205020404"/>
              </a:rPr>
              <a:t>(1)</a:t>
            </a:r>
            <a:r>
              <a:rPr lang="zh-CN" altLang="zh-CN" kern="100">
                <a:ea typeface="仿宋" panose="02010609060101010101" charset="-122"/>
                <a:cs typeface="Times New Roman" panose="02020603050405020304"/>
              </a:rPr>
              <a:t>电子的质量很小</a:t>
            </a:r>
            <a:r>
              <a:rPr lang="en-US" altLang="zh-CN" kern="100">
                <a:ea typeface="仿宋" panose="02010609060101010101" charset="-122"/>
                <a:cs typeface="Courier New" panose="02070309020205020404"/>
              </a:rPr>
              <a:t>(9.109 5</a:t>
            </a:r>
            <a:r>
              <a:rPr lang="en-US" altLang="zh-CN" kern="100">
                <a:latin typeface="宋体" panose="02010600030101010101" pitchFamily="2" charset="-122"/>
                <a:cs typeface="Times New Roman" panose="02020603050405020304"/>
              </a:rPr>
              <a:t>×</a:t>
            </a:r>
            <a:r>
              <a:rPr lang="en-US" altLang="zh-CN" kern="100">
                <a:ea typeface="仿宋" panose="02010609060101010101" charset="-122"/>
                <a:cs typeface="Courier New" panose="02070309020205020404"/>
              </a:rPr>
              <a:t>10</a:t>
            </a:r>
            <a:r>
              <a:rPr lang="en-US" altLang="zh-CN" kern="100" baseline="30000">
                <a:ea typeface="仿宋" panose="02010609060101010101" charset="-122"/>
                <a:cs typeface="Courier New" panose="02070309020205020404"/>
              </a:rPr>
              <a:t>-31</a:t>
            </a:r>
            <a:r>
              <a:rPr lang="en-US" altLang="zh-CN" kern="100">
                <a:ea typeface="仿宋" panose="02010609060101010101" charset="-122"/>
                <a:cs typeface="Courier New" panose="02070309020205020404"/>
              </a:rPr>
              <a:t> kg)</a:t>
            </a:r>
            <a:r>
              <a:rPr lang="zh-CN" altLang="zh-CN" kern="100">
                <a:ea typeface="仿宋" panose="02010609060101010101" charset="-122"/>
                <a:cs typeface="Times New Roman" panose="02020603050405020304"/>
              </a:rPr>
              <a:t>，带负电荷</a:t>
            </a:r>
            <a:r>
              <a:rPr lang="zh-CN" altLang="zh-CN" kern="100" smtClean="0">
                <a:ea typeface="仿宋" panose="02010609060101010101" charset="-122"/>
                <a:cs typeface="Times New Roman" panose="02020603050405020304"/>
              </a:rPr>
              <a:t>；</a:t>
            </a:r>
            <a:endParaRPr lang="en-US" altLang="zh-CN" kern="100" smtClean="0">
              <a:ea typeface="仿宋" panose="02010609060101010101" charset="-122"/>
              <a:cs typeface="Times New Roman" panose="02020603050405020304"/>
            </a:endParaRPr>
          </a:p>
          <a:p>
            <a:pPr indent="713740">
              <a:tabLst>
                <a:tab pos="5600700"/>
                <a:tab pos="9601200"/>
              </a:tabLst>
            </a:pPr>
            <a:r>
              <a:rPr lang="en-US" altLang="zh-CN" kern="100" smtClean="0">
                <a:ea typeface="仿宋" panose="02010609060101010101" charset="-122"/>
                <a:cs typeface="Courier New" panose="02070309020205020404"/>
              </a:rPr>
              <a:t>(</a:t>
            </a:r>
            <a:r>
              <a:rPr lang="en-US" altLang="zh-CN" kern="100">
                <a:ea typeface="仿宋" panose="02010609060101010101" charset="-122"/>
                <a:cs typeface="Courier New" panose="02070309020205020404"/>
              </a:rPr>
              <a:t>2)</a:t>
            </a:r>
            <a:r>
              <a:rPr lang="zh-CN" altLang="zh-CN" kern="100">
                <a:ea typeface="仿宋" panose="02010609060101010101" charset="-122"/>
                <a:cs typeface="Times New Roman" panose="02020603050405020304"/>
              </a:rPr>
              <a:t>相对于原子和电子的体积而言，电子运动的空间很大</a:t>
            </a:r>
            <a:r>
              <a:rPr lang="zh-CN" altLang="zh-CN" kern="100" smtClean="0">
                <a:ea typeface="仿宋" panose="02010609060101010101" charset="-122"/>
                <a:cs typeface="Times New Roman" panose="02020603050405020304"/>
              </a:rPr>
              <a:t>；</a:t>
            </a:r>
            <a:endParaRPr lang="en-US" altLang="zh-CN" kern="100" smtClean="0">
              <a:ea typeface="仿宋" panose="02010609060101010101" charset="-122"/>
              <a:cs typeface="Times New Roman" panose="02020603050405020304"/>
            </a:endParaRPr>
          </a:p>
          <a:p>
            <a:pPr indent="713740">
              <a:tabLst>
                <a:tab pos="5600700"/>
                <a:tab pos="9601200"/>
              </a:tabLst>
            </a:pPr>
            <a:r>
              <a:rPr lang="en-US" altLang="zh-CN" kern="100" smtClean="0">
                <a:ea typeface="仿宋" panose="02010609060101010101" charset="-122"/>
                <a:cs typeface="Courier New" panose="02070309020205020404"/>
              </a:rPr>
              <a:t>(</a:t>
            </a:r>
            <a:r>
              <a:rPr lang="en-US" altLang="zh-CN" kern="100">
                <a:ea typeface="仿宋" panose="02010609060101010101" charset="-122"/>
                <a:cs typeface="Courier New" panose="02070309020205020404"/>
              </a:rPr>
              <a:t>3)</a:t>
            </a:r>
            <a:r>
              <a:rPr lang="zh-CN" altLang="zh-CN" kern="100">
                <a:ea typeface="仿宋" panose="02010609060101010101" charset="-122"/>
                <a:cs typeface="Times New Roman" panose="02020603050405020304"/>
              </a:rPr>
              <a:t>电子运动的速度很快，接近光速</a:t>
            </a:r>
            <a:r>
              <a:rPr lang="en-US" altLang="zh-CN" kern="100">
                <a:ea typeface="仿宋" panose="02010609060101010101" charset="-122"/>
                <a:cs typeface="Courier New" panose="02070309020205020404"/>
              </a:rPr>
              <a:t>(3.0</a:t>
            </a:r>
            <a:r>
              <a:rPr lang="en-US" altLang="zh-CN" kern="100">
                <a:latin typeface="宋体" panose="02010600030101010101" pitchFamily="2" charset="-122"/>
                <a:cs typeface="Times New Roman" panose="02020603050405020304"/>
              </a:rPr>
              <a:t>×</a:t>
            </a:r>
            <a:r>
              <a:rPr lang="en-US" altLang="zh-CN" kern="100">
                <a:ea typeface="仿宋" panose="02010609060101010101" charset="-122"/>
                <a:cs typeface="Courier New" panose="02070309020205020404"/>
              </a:rPr>
              <a:t>10</a:t>
            </a:r>
            <a:r>
              <a:rPr lang="en-US" altLang="zh-CN" kern="100" baseline="30000">
                <a:ea typeface="仿宋" panose="02010609060101010101" charset="-122"/>
                <a:cs typeface="Courier New" panose="02070309020205020404"/>
              </a:rPr>
              <a:t>8</a:t>
            </a:r>
            <a:r>
              <a:rPr lang="en-US" altLang="zh-CN" kern="100">
                <a:ea typeface="仿宋" panose="02010609060101010101" charset="-122"/>
                <a:cs typeface="Courier New" panose="02070309020205020404"/>
              </a:rPr>
              <a:t> m·s</a:t>
            </a:r>
            <a:r>
              <a:rPr lang="en-US" altLang="zh-CN" kern="100" baseline="30000">
                <a:ea typeface="仿宋" panose="02010609060101010101" charset="-122"/>
                <a:cs typeface="Courier New" panose="02070309020205020404"/>
              </a:rPr>
              <a:t>-1</a:t>
            </a:r>
            <a:r>
              <a:rPr lang="en-US" altLang="zh-CN" kern="100">
                <a:ea typeface="仿宋" panose="02010609060101010101" charset="-122"/>
                <a:cs typeface="Courier New" panose="02070309020205020404"/>
              </a:rPr>
              <a:t>)</a:t>
            </a:r>
            <a:r>
              <a:rPr lang="zh-CN" altLang="zh-CN" kern="100">
                <a:ea typeface="仿宋" panose="02010609060101010101" charset="-122"/>
                <a:cs typeface="Times New Roman" panose="02020603050405020304"/>
              </a:rPr>
              <a:t>。</a:t>
            </a:r>
            <a:endParaRPr lang="zh-CN" altLang="zh-CN" sz="1050" kern="100">
              <a:latin typeface="宋体" panose="02010600030101010101" pitchFamily="2" charset="-122"/>
              <a:cs typeface="Courier New" panose="02070309020205020404"/>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内容占位符 1"/>
          <p:cNvSpPr>
            <a:spLocks noGrp="1"/>
          </p:cNvSpPr>
          <p:nvPr>
            <p:ph idx="1"/>
          </p:nvPr>
        </p:nvSpPr>
        <p:spPr>
          <a:xfrm>
            <a:off x="621011" y="2142512"/>
            <a:ext cx="10968514" cy="2438616"/>
          </a:xfrm>
        </p:spPr>
        <p:txBody>
          <a:bodyPr/>
          <a:lstStyle/>
          <a:p>
            <a:pPr indent="713740">
              <a:tabLst>
                <a:tab pos="5600700"/>
                <a:tab pos="9601200"/>
              </a:tabLst>
            </a:pPr>
            <a:r>
              <a:rPr lang="en-US" altLang="zh-CN" kern="100">
                <a:cs typeface="Courier New" panose="02070309020205020404"/>
              </a:rPr>
              <a:t>1</a:t>
            </a:r>
            <a:r>
              <a:rPr lang="zh-CN" altLang="zh-CN" kern="100">
                <a:ea typeface="黑体" panose="02010609060101010101" charset="-122"/>
                <a:cs typeface="Times New Roman" panose="02020603050405020304"/>
              </a:rPr>
              <a:t>．</a:t>
            </a:r>
            <a:r>
              <a:rPr lang="en-US" altLang="zh-CN" kern="100">
                <a:cs typeface="Courier New" panose="02070309020205020404"/>
              </a:rPr>
              <a:t>19</a:t>
            </a:r>
            <a:r>
              <a:rPr lang="zh-CN" altLang="zh-CN" kern="100">
                <a:cs typeface="Times New Roman" panose="02020603050405020304"/>
              </a:rPr>
              <a:t>世纪科学家道尔顿、汤姆生分别对原子结构有什么认识？</a:t>
            </a:r>
            <a:endParaRPr lang="zh-CN" altLang="zh-CN" sz="1050" kern="100">
              <a:latin typeface="宋体" panose="02010600030101010101" pitchFamily="2" charset="-122"/>
              <a:cs typeface="Courier New" panose="02070309020205020404"/>
            </a:endParaRPr>
          </a:p>
          <a:p>
            <a:pPr indent="713740">
              <a:tabLst>
                <a:tab pos="5600700"/>
                <a:tab pos="9601200"/>
              </a:tabLst>
            </a:pPr>
            <a:r>
              <a:rPr lang="zh-CN" altLang="zh-CN" kern="100">
                <a:solidFill>
                  <a:srgbClr val="FF0000"/>
                </a:solidFill>
                <a:ea typeface="黑体" panose="02010609060101010101" charset="-122"/>
                <a:cs typeface="Times New Roman" panose="02020603050405020304"/>
              </a:rPr>
              <a:t>【答案】</a:t>
            </a:r>
            <a:r>
              <a:rPr lang="zh-CN" altLang="zh-CN" kern="100">
                <a:latin typeface="宋体" panose="02010600030101010101" pitchFamily="2" charset="-122"/>
                <a:ea typeface="Times New Roman" panose="02020603050405020304"/>
                <a:cs typeface="Courier New" panose="02070309020205020404"/>
              </a:rPr>
              <a:t> </a:t>
            </a:r>
            <a:r>
              <a:rPr lang="zh-CN" altLang="zh-CN" kern="100">
                <a:ea typeface="仿宋" panose="02010609060101010101" charset="-122"/>
                <a:cs typeface="Times New Roman" panose="02020603050405020304"/>
              </a:rPr>
              <a:t>道尔顿提出了近代原子论，认为原子有质量，不可分割；汤姆生发现了电子，提出电子普遍存在于原子中。</a:t>
            </a:r>
            <a:endParaRPr lang="zh-CN" altLang="zh-CN" sz="1050" kern="100">
              <a:latin typeface="宋体" panose="02010600030101010101" pitchFamily="2" charset="-122"/>
              <a:cs typeface="Courier New" panose="02070309020205020404"/>
            </a:endParaRPr>
          </a:p>
          <a:p>
            <a:endParaRPr lang="zh-CN" altLang="en-US"/>
          </a:p>
        </p:txBody>
      </p:sp>
      <p:sp>
        <p:nvSpPr>
          <p:cNvPr id="3" name="内容占位符 2"/>
          <p:cNvSpPr txBox="1"/>
          <p:nvPr/>
        </p:nvSpPr>
        <p:spPr>
          <a:xfrm>
            <a:off x="188963" y="905676"/>
            <a:ext cx="11998274" cy="700576"/>
          </a:xfrm>
          <a:prstGeom prst="rect">
            <a:avLst/>
          </a:prstGeom>
          <a:noFill/>
        </p:spPr>
        <p:txBody>
          <a:bodyPr vert="horz" lIns="91440" tIns="45720" rIns="91440" bIns="45720" rtlCol="0">
            <a:spAutoFit/>
          </a:bodyPr>
          <a:lstStyle>
            <a:lvl1pPr marL="0" indent="719455" algn="just" defTabSz="914400" rtl="0" eaLnBrk="1" latinLnBrk="0" hangingPunct="0">
              <a:spcBef>
                <a:spcPct val="0"/>
              </a:spcBef>
              <a:buFontTx/>
              <a:buNone/>
              <a:tabLst>
                <a:tab pos="5384800"/>
                <a:tab pos="9334500"/>
              </a:tabLst>
              <a:defRPr sz="2800" b="1" kern="1200">
                <a:solidFill>
                  <a:schemeClr val="tx1"/>
                </a:solidFill>
                <a:latin typeface="+mn-lt"/>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720090">
              <a:lnSpc>
                <a:spcPct val="140000"/>
              </a:lnSpc>
              <a:tabLst>
                <a:tab pos="2610485"/>
              </a:tabLst>
            </a:pPr>
            <a:r>
              <a:rPr lang="zh-CN" altLang="zh-CN" sz="3200">
                <a:ea typeface="黑体" panose="02010609060101010101" charset="-122"/>
                <a:cs typeface="Times New Roman" panose="02020603050405020304"/>
              </a:rPr>
              <a:t>活动二：讨论人类对原子结构的认识</a:t>
            </a:r>
            <a:endParaRPr lang="zh-CN" altLang="en-US" sz="3200"/>
          </a:p>
        </p:txBody>
      </p:sp>
      <p:grpSp>
        <p:nvGrpSpPr>
          <p:cNvPr id="4" name="组合 3"/>
          <p:cNvGrpSpPr/>
          <p:nvPr/>
        </p:nvGrpSpPr>
        <p:grpSpPr>
          <a:xfrm>
            <a:off x="612775" y="1230247"/>
            <a:ext cx="11061700" cy="414338"/>
            <a:chOff x="612775" y="377825"/>
            <a:chExt cx="11061700" cy="414338"/>
          </a:xfrm>
        </p:grpSpPr>
        <p:cxnSp>
          <p:nvCxnSpPr>
            <p:cNvPr id="5" name="肘形连接符 4"/>
            <p:cNvCxnSpPr/>
            <p:nvPr/>
          </p:nvCxnSpPr>
          <p:spPr bwMode="auto">
            <a:xfrm rot="10800000" flipH="1" flipV="1">
              <a:off x="612775" y="466725"/>
              <a:ext cx="11061700" cy="325438"/>
            </a:xfrm>
            <a:prstGeom prst="bentConnector3">
              <a:avLst>
                <a:gd name="adj1" fmla="val -1893"/>
              </a:avLst>
            </a:prstGeom>
            <a:noFill/>
            <a:ln w="12700" cap="flat" cmpd="sng" algn="ctr">
              <a:solidFill>
                <a:schemeClr val="tx2">
                  <a:lumMod val="60000"/>
                  <a:lumOff val="40000"/>
                </a:schemeClr>
              </a:solidFill>
              <a:prstDash val="solid"/>
              <a:miter lim="800000"/>
            </a:ln>
            <a:effectLst/>
          </p:spPr>
        </p:cxnSp>
        <p:sp>
          <p:nvSpPr>
            <p:cNvPr id="6" name="流程图: 离页连接符 5"/>
            <p:cNvSpPr/>
            <p:nvPr/>
          </p:nvSpPr>
          <p:spPr bwMode="auto">
            <a:xfrm>
              <a:off x="627063" y="377825"/>
              <a:ext cx="187325" cy="333375"/>
            </a:xfrm>
            <a:prstGeom prst="flowChartOffpageConnector">
              <a:avLst/>
            </a:prstGeom>
            <a:solidFill>
              <a:srgbClr val="0070C0"/>
            </a:solidFill>
            <a:ln w="25400" cap="flat" cmpd="sng" algn="ctr">
              <a:noFill/>
              <a:prstDash val="solid"/>
            </a:ln>
            <a:effectLst/>
          </p:spPr>
          <p:txBody>
            <a:bodyPr anchor="ctr"/>
            <a:lstStyle/>
            <a:p>
              <a:pPr algn="ctr" defTabSz="1219200" fontAlgn="auto">
                <a:spcBef>
                  <a:spcPct val="0"/>
                </a:spcBef>
                <a:spcAft>
                  <a:spcPct val="0"/>
                </a:spcAft>
                <a:defRPr/>
              </a:pPr>
              <a:endParaRPr lang="zh-CN" altLang="en-US" sz="2400" b="0" kern="0">
                <a:solidFill>
                  <a:prstClr val="white"/>
                </a:solidFill>
                <a:latin typeface="Arial"/>
                <a:ea typeface="黑体" panose="0201060906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rgbClr val="FF6600"/>
          </a:solidFill>
          <a:prstDash val="dash"/>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404</Paragraphs>
  <Slides>45</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45</vt:i4>
      </vt:variant>
    </vt:vector>
  </HeadingPairs>
  <TitlesOfParts>
    <vt:vector baseType="lpstr" size="59">
      <vt:lpstr>Arial</vt:lpstr>
      <vt:lpstr>Times New Roman</vt:lpstr>
      <vt:lpstr>宋体</vt:lpstr>
      <vt:lpstr>华文中宋</vt:lpstr>
      <vt:lpstr>微软雅黑</vt:lpstr>
      <vt:lpstr>方正小标宋_GBK</vt:lpstr>
      <vt:lpstr>华文新魏</vt:lpstr>
      <vt:lpstr>Courier New</vt:lpstr>
      <vt:lpstr>黑体</vt:lpstr>
      <vt:lpstr>仿宋</vt:lpstr>
      <vt:lpstr>Calibri</vt:lpstr>
      <vt:lpstr>华文仿宋</vt:lpstr>
      <vt:lpstr>EU-HX</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2023-03-11T21:26:41.401</cp:lastPrinted>
  <dcterms:created xsi:type="dcterms:W3CDTF">2023-03-11T21:26:41Z</dcterms:created>
  <dcterms:modified xsi:type="dcterms:W3CDTF">2023-03-11T13:26:41Z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