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0" r:id="rId2"/>
    <p:sldId id="262" r:id="rId3"/>
    <p:sldId id="265" r:id="rId4"/>
    <p:sldId id="264" r:id="rId5"/>
    <p:sldId id="263" r:id="rId6"/>
    <p:sldId id="267" r:id="rId7"/>
    <p:sldId id="269" r:id="rId8"/>
    <p:sldId id="279" r:id="rId9"/>
    <p:sldId id="280" r:id="rId10"/>
    <p:sldId id="272" r:id="rId11"/>
    <p:sldId id="273" r:id="rId12"/>
    <p:sldId id="274" r:id="rId13"/>
    <p:sldId id="275" r:id="rId14"/>
    <p:sldId id="277" r:id="rId15"/>
    <p:sldId id="278" r:id="rId16"/>
    <p:sldId id="284" r:id="rId17"/>
    <p:sldId id="285" r:id="rId18"/>
    <p:sldId id="287" r:id="rId19"/>
    <p:sldId id="288" r:id="rId20"/>
    <p:sldId id="296" r:id="rId21"/>
    <p:sldId id="289" r:id="rId22"/>
    <p:sldId id="297" r:id="rId23"/>
    <p:sldId id="290" r:id="rId24"/>
    <p:sldId id="291" r:id="rId25"/>
    <p:sldId id="292" r:id="rId26"/>
    <p:sldId id="293" r:id="rId27"/>
    <p:sldId id="294" r:id="rId28"/>
    <p:sldId id="295" r:id="rId29"/>
    <p:sldId id="283" r:id="rId30"/>
    <p:sldId id="298" r:id="rId31"/>
    <p:sldId id="282" r:id="rId32"/>
    <p:sldId id="281" r:id="rId33"/>
    <p:sldId id="261" r:id="rId3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31AD6"/>
    <a:srgbClr val="3503ED"/>
    <a:srgbClr val="340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8" autoAdjust="0"/>
    <p:restoredTop sz="94660"/>
  </p:normalViewPr>
  <p:slideViewPr>
    <p:cSldViewPr>
      <p:cViewPr varScale="1">
        <p:scale>
          <a:sx n="111" d="100"/>
          <a:sy n="111" d="100"/>
        </p:scale>
        <p:origin x="-14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Relationship Id="rId5" Type="http://schemas.openxmlformats.org/officeDocument/2006/relationships/image" Target="../media/image5.wmf"/><Relationship Id="rId4" Type="http://schemas.openxmlformats.org/officeDocument/2006/relationships/image" Target="../media/image33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image" Target="../media/image34.emf"/><Relationship Id="rId4" Type="http://schemas.openxmlformats.org/officeDocument/2006/relationships/image" Target="../media/image3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2AD6D-8919-4022-AF17-C0F58CF3EC41}" type="datetimeFigureOut">
              <a:rPr lang="zh-CN" altLang="en-US" smtClean="0"/>
              <a:t>2018/2/8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D57F1-A6EB-4170-A938-F94959C48B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1714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4D8BDC-108D-40C8-BEAA-B7F233E901BE}" type="slidenum">
              <a:rPr lang="zh-CN" altLang="en-US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$</a:t>
            </a:r>
            <a:r>
              <a:rPr lang="zh-CN" altLang="en-US" smtClean="0"/>
              <a:t>来</a:t>
            </a:r>
            <a:r>
              <a:rPr lang="en-US" altLang="zh-CN" smtClean="0"/>
              <a:t>&amp;</a:t>
            </a:r>
            <a:r>
              <a:rPr lang="zh-CN" altLang="en-US" smtClean="0"/>
              <a:t>源：</a:t>
            </a: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资*源</a:t>
            </a:r>
            <a:r>
              <a:rPr lang="en-US" altLang="zh-CN" smtClean="0"/>
              <a:t>%</a:t>
            </a:r>
            <a:r>
              <a:rPr lang="zh-CN" altLang="en-US" smtClean="0"/>
              <a:t>库 </a:t>
            </a: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资*源</a:t>
            </a:r>
            <a:r>
              <a:rPr lang="en-US" altLang="zh-CN" smtClean="0"/>
              <a:t>%</a:t>
            </a:r>
            <a:r>
              <a:rPr lang="zh-CN" altLang="en-US" smtClean="0"/>
              <a:t>库</a:t>
            </a:r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资*源</a:t>
            </a:r>
            <a:r>
              <a:rPr lang="en-US" altLang="zh-CN" smtClean="0"/>
              <a:t>%</a:t>
            </a:r>
            <a:r>
              <a:rPr lang="zh-CN" altLang="en-US" smtClean="0"/>
              <a:t>库 </a:t>
            </a: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资*源</a:t>
            </a:r>
            <a:r>
              <a:rPr lang="en-US" altLang="zh-CN" smtClean="0"/>
              <a:t>%</a:t>
            </a:r>
            <a:r>
              <a:rPr lang="zh-CN" altLang="en-US" smtClean="0"/>
              <a:t>库 </a:t>
            </a: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Ziyuanku.com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9907C-3000-4BDF-BAC3-34717BA7B625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77A7-5660-44FF-A1A8-A861B9CF27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453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BB0A-F51D-4047-AEDE-2125CD181030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7BB3-57C0-4D34-A1EC-7ED01EB815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27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6A4A5-A086-428E-AD15-B4A8D3B3161D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EFE3C-6F2B-453C-8AAE-7FD9CD72258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953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28664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19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91淘课logo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EBF2-DA06-4A82-B350-3932C1527875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77599-84FA-4B3F-B538-16046398CC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72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1AF68-EFA8-4372-B92F-EA6317C691DB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2FB82-1412-4B78-B760-4D4420C59A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95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0D131-794B-49E7-BF7D-E3906269AC98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1F08-57BC-4BB0-9BEE-D576571144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5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C7530-7C64-4B15-88A7-551A1FD12983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D676-DC14-4128-B210-0CFC1C02F8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48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D96B7-D323-46E2-9982-DADEF33F4485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502B-2B46-4ED1-87C9-0B6007270E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70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8C680-81B2-413E-89D3-A60A9AFD6254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7EBD3-A00B-4FF8-A891-7337E6438E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571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5633E-3E43-4FE7-B36B-D7483F2E37CB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D42D2-695F-40F2-8EDA-2902FD80FF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58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9E69-B025-4806-BB7B-43CFB6C3ED55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7521-21B5-4D59-B7CB-C90AF6CA27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213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24"/>
          <a:stretch/>
        </p:blipFill>
        <p:spPr>
          <a:xfrm>
            <a:off x="9606" y="0"/>
            <a:ext cx="9134394" cy="6857999"/>
          </a:xfrm>
          <a:prstGeom prst="rect">
            <a:avLst/>
          </a:prstGeom>
        </p:spPr>
      </p:pic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EE2685-67BC-4CD9-A402-CAC64CD282D6}" type="datetimeFigureOut">
              <a:rPr lang="zh-CN" altLang="en-US"/>
              <a:pPr>
                <a:defRPr/>
              </a:pPr>
              <a:t>2018/2/8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B845C3D-4BFF-466B-8424-D1DC412627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31" name="Picture 8" descr="91淘课logo"/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1.wmf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5.bin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slide" Target="slide3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2.docx"/><Relationship Id="rId13" Type="http://schemas.openxmlformats.org/officeDocument/2006/relationships/oleObject" Target="../embeddings/oleObject3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2.emf"/><Relationship Id="rId17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emf"/><Relationship Id="rId11" Type="http://schemas.openxmlformats.org/officeDocument/2006/relationships/package" Target="../embeddings/Microsoft_Word___3.docx"/><Relationship Id="rId5" Type="http://schemas.openxmlformats.org/officeDocument/2006/relationships/package" Target="../embeddings/Microsoft_Word___1.docx"/><Relationship Id="rId15" Type="http://schemas.openxmlformats.org/officeDocument/2006/relationships/image" Target="../media/image33.e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1.emf"/><Relationship Id="rId14" Type="http://schemas.openxmlformats.org/officeDocument/2006/relationships/package" Target="../embeddings/Microsoft_Word___4.docx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6.docx"/><Relationship Id="rId13" Type="http://schemas.openxmlformats.org/officeDocument/2006/relationships/oleObject" Target="../embeddings/oleObject4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36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emf"/><Relationship Id="rId11" Type="http://schemas.openxmlformats.org/officeDocument/2006/relationships/package" Target="../embeddings/Microsoft_Word___7.docx"/><Relationship Id="rId5" Type="http://schemas.openxmlformats.org/officeDocument/2006/relationships/package" Target="../embeddings/Microsoft_Word___5.docx"/><Relationship Id="rId15" Type="http://schemas.openxmlformats.org/officeDocument/2006/relationships/image" Target="../media/image37.e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35.emf"/><Relationship Id="rId14" Type="http://schemas.openxmlformats.org/officeDocument/2006/relationships/package" Target="../embeddings/Microsoft_Word___8.docx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emf"/><Relationship Id="rId5" Type="http://schemas.openxmlformats.org/officeDocument/2006/relationships/package" Target="../embeddings/Microsoft_Word___9.docx"/><Relationship Id="rId4" Type="http://schemas.openxmlformats.org/officeDocument/2006/relationships/oleObject" Target="../embeddings/oleObject4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0.emf"/><Relationship Id="rId5" Type="http://schemas.openxmlformats.org/officeDocument/2006/relationships/package" Target="../embeddings/Microsoft_Word___10.docx"/><Relationship Id="rId4" Type="http://schemas.openxmlformats.org/officeDocument/2006/relationships/oleObject" Target="../embeddings/oleObject4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12.docx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3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1.emf"/><Relationship Id="rId11" Type="http://schemas.openxmlformats.org/officeDocument/2006/relationships/package" Target="../embeddings/Microsoft_Word___13.docx"/><Relationship Id="rId5" Type="http://schemas.openxmlformats.org/officeDocument/2006/relationships/package" Target="../embeddings/Microsoft_Word___11.docx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4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slide" Target="slide3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3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8" descr="91淘课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1196752"/>
            <a:ext cx="64807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楷体" pitchFamily="49" charset="-122"/>
                <a:ea typeface="楷体" pitchFamily="49" charset="-122"/>
              </a:rPr>
              <a:t>第</a:t>
            </a:r>
            <a:r>
              <a:rPr lang="en-US" altLang="zh-CN" sz="4800" b="1" dirty="0" smtClean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4800" b="1" dirty="0" smtClean="0">
                <a:latin typeface="楷体" pitchFamily="49" charset="-122"/>
                <a:ea typeface="楷体" pitchFamily="49" charset="-122"/>
              </a:rPr>
              <a:t>课时</a:t>
            </a:r>
            <a:endParaRPr lang="en-US" altLang="zh-CN" sz="4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800" b="1" dirty="0" smtClean="0">
                <a:latin typeface="楷体" pitchFamily="49" charset="-122"/>
                <a:ea typeface="楷体" pitchFamily="49" charset="-122"/>
              </a:rPr>
              <a:t>盐类水解在溶液中离子浓度大小比较中的应用</a:t>
            </a:r>
            <a:endParaRPr lang="zh-CN" altLang="en-US" sz="48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95536" y="908720"/>
            <a:ext cx="45021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）物料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守恒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771800" y="908720"/>
            <a:ext cx="47228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元素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原子守恒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611560" y="3356992"/>
            <a:ext cx="778668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溶液中，尽管有些离子能电离或水解，变成其它离子或分子等，但离子或分子中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某种特定元素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原子的总数是不变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的。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768424" y="1772816"/>
            <a:ext cx="7620000" cy="1384995"/>
          </a:xfrm>
          <a:prstGeom prst="rect">
            <a:avLst/>
          </a:prstGeom>
          <a:noFill/>
          <a:ln w="57150" cmpd="thinThick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是指某一元素的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原始量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应该等于该元素在溶液中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各种存在形式的量之和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5242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19087" y="260648"/>
            <a:ext cx="7931150" cy="295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5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如：</a:t>
            </a:r>
            <a:r>
              <a:rPr kumimoji="1"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·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 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</a:t>
            </a:r>
          </a:p>
          <a:p>
            <a:pPr eaLnBrk="1" hangingPunct="1">
              <a:lnSpc>
                <a:spcPct val="150000"/>
              </a:lnSpc>
              <a:spcBef>
                <a:spcPct val="15000"/>
              </a:spcBef>
            </a:pP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="1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2Na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OH</a:t>
            </a:r>
            <a:r>
              <a:rPr kumimoji="1" lang="en-US" altLang="zh-CN" sz="2800" b="1" baseline="28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endParaRPr kumimoji="1" lang="en-US" altLang="zh-CN" sz="2800" b="1" baseline="30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25000"/>
              </a:spcBef>
            </a:pP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+ 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kumimoji="1" lang="en-US" altLang="zh-CN" sz="2800" b="1" baseline="28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</a:p>
          <a:p>
            <a:pPr eaLnBrk="1" hangingPunct="1">
              <a:lnSpc>
                <a:spcPct val="150000"/>
              </a:lnSpc>
              <a:spcBef>
                <a:spcPct val="25000"/>
              </a:spcBef>
            </a:pP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+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1" lang="en-US" altLang="zh-CN" sz="2800" b="1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+  OH</a:t>
            </a:r>
            <a:r>
              <a:rPr kumimoji="1" lang="en-US" altLang="zh-CN" sz="2800" b="1" baseline="28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652120" y="1130149"/>
            <a:ext cx="792088" cy="368025"/>
            <a:chOff x="336" y="1728"/>
            <a:chExt cx="384" cy="199"/>
          </a:xfrm>
        </p:grpSpPr>
        <p:sp>
          <p:nvSpPr>
            <p:cNvPr id="16407" name="Line 8"/>
            <p:cNvSpPr>
              <a:spLocks noChangeShapeType="1"/>
            </p:cNvSpPr>
            <p:nvPr/>
          </p:nvSpPr>
          <p:spPr bwMode="auto">
            <a:xfrm>
              <a:off x="336" y="182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08" name="Line 9"/>
            <p:cNvSpPr>
              <a:spLocks noChangeShapeType="1"/>
            </p:cNvSpPr>
            <p:nvPr/>
          </p:nvSpPr>
          <p:spPr bwMode="auto">
            <a:xfrm>
              <a:off x="720" y="1728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09" name="Line 10"/>
            <p:cNvSpPr>
              <a:spLocks noChangeShapeType="1"/>
            </p:cNvSpPr>
            <p:nvPr/>
          </p:nvSpPr>
          <p:spPr bwMode="auto">
            <a:xfrm>
              <a:off x="576" y="1769"/>
              <a:ext cx="96" cy="5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10" name="Line 11"/>
            <p:cNvSpPr>
              <a:spLocks noChangeShapeType="1"/>
            </p:cNvSpPr>
            <p:nvPr/>
          </p:nvSpPr>
          <p:spPr bwMode="auto">
            <a:xfrm>
              <a:off x="336" y="187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11" name="Line 12"/>
            <p:cNvSpPr>
              <a:spLocks noChangeShapeType="1"/>
            </p:cNvSpPr>
            <p:nvPr/>
          </p:nvSpPr>
          <p:spPr bwMode="auto">
            <a:xfrm>
              <a:off x="336" y="1872"/>
              <a:ext cx="96" cy="5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55776" y="1914252"/>
            <a:ext cx="680864" cy="368025"/>
            <a:chOff x="336" y="1728"/>
            <a:chExt cx="384" cy="199"/>
          </a:xfrm>
        </p:grpSpPr>
        <p:sp>
          <p:nvSpPr>
            <p:cNvPr id="16402" name="Line 14"/>
            <p:cNvSpPr>
              <a:spLocks noChangeShapeType="1"/>
            </p:cNvSpPr>
            <p:nvPr/>
          </p:nvSpPr>
          <p:spPr bwMode="auto">
            <a:xfrm>
              <a:off x="336" y="182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03" name="Line 15"/>
            <p:cNvSpPr>
              <a:spLocks noChangeShapeType="1"/>
            </p:cNvSpPr>
            <p:nvPr/>
          </p:nvSpPr>
          <p:spPr bwMode="auto">
            <a:xfrm>
              <a:off x="720" y="1728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04" name="Line 16"/>
            <p:cNvSpPr>
              <a:spLocks noChangeShapeType="1"/>
            </p:cNvSpPr>
            <p:nvPr/>
          </p:nvSpPr>
          <p:spPr bwMode="auto">
            <a:xfrm>
              <a:off x="576" y="1769"/>
              <a:ext cx="96" cy="5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05" name="Line 17"/>
            <p:cNvSpPr>
              <a:spLocks noChangeShapeType="1"/>
            </p:cNvSpPr>
            <p:nvPr/>
          </p:nvSpPr>
          <p:spPr bwMode="auto">
            <a:xfrm>
              <a:off x="336" y="187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06" name="Line 18"/>
            <p:cNvSpPr>
              <a:spLocks noChangeShapeType="1"/>
            </p:cNvSpPr>
            <p:nvPr/>
          </p:nvSpPr>
          <p:spPr bwMode="auto">
            <a:xfrm>
              <a:off x="336" y="1872"/>
              <a:ext cx="96" cy="5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627784" y="2570309"/>
            <a:ext cx="792088" cy="427038"/>
            <a:chOff x="336" y="1728"/>
            <a:chExt cx="384" cy="199"/>
          </a:xfrm>
        </p:grpSpPr>
        <p:sp>
          <p:nvSpPr>
            <p:cNvPr id="16397" name="Line 20"/>
            <p:cNvSpPr>
              <a:spLocks noChangeShapeType="1"/>
            </p:cNvSpPr>
            <p:nvPr/>
          </p:nvSpPr>
          <p:spPr bwMode="auto">
            <a:xfrm>
              <a:off x="336" y="182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398" name="Line 21"/>
            <p:cNvSpPr>
              <a:spLocks noChangeShapeType="1"/>
            </p:cNvSpPr>
            <p:nvPr/>
          </p:nvSpPr>
          <p:spPr bwMode="auto">
            <a:xfrm>
              <a:off x="720" y="1728"/>
              <a:ext cx="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399" name="Line 22"/>
            <p:cNvSpPr>
              <a:spLocks noChangeShapeType="1"/>
            </p:cNvSpPr>
            <p:nvPr/>
          </p:nvSpPr>
          <p:spPr bwMode="auto">
            <a:xfrm>
              <a:off x="576" y="1769"/>
              <a:ext cx="96" cy="5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00" name="Line 23"/>
            <p:cNvSpPr>
              <a:spLocks noChangeShapeType="1"/>
            </p:cNvSpPr>
            <p:nvPr/>
          </p:nvSpPr>
          <p:spPr bwMode="auto">
            <a:xfrm>
              <a:off x="336" y="187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6401" name="Line 24"/>
            <p:cNvSpPr>
              <a:spLocks noChangeShapeType="1"/>
            </p:cNvSpPr>
            <p:nvPr/>
          </p:nvSpPr>
          <p:spPr bwMode="auto">
            <a:xfrm>
              <a:off x="336" y="1872"/>
              <a:ext cx="96" cy="5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40605" y="4365104"/>
            <a:ext cx="86518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∴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1"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kumimoji="1"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) 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800" b="1" baseline="-25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1" lang="en-US" altLang="zh-CN" sz="2800" b="1" baseline="-25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]</a:t>
            </a: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471988" y="3073457"/>
            <a:ext cx="429101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kumimoji="1"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·L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 </a:t>
            </a:r>
            <a:endParaRPr kumimoji="1"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293067" y="3683057"/>
            <a:ext cx="78073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) 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800" b="1" baseline="-25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1" lang="en-US" altLang="zh-CN" sz="2800" b="1" baseline="-25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1"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·L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 </a:t>
            </a:r>
            <a:endParaRPr kumimoji="1"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323528" y="3073457"/>
            <a:ext cx="40100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solidFill>
                  <a:srgbClr val="FF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即 </a:t>
            </a:r>
            <a:r>
              <a:rPr kumimoji="1" lang="en-US" altLang="zh-CN" sz="2800" b="1" i="1" dirty="0" smtClean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zh-CN" sz="2800" b="1" dirty="0" smtClean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kumimoji="1" lang="en-US" altLang="zh-CN" sz="28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: </a:t>
            </a:r>
            <a:r>
              <a:rPr kumimoji="1" lang="en-US" altLang="zh-CN" sz="2800" b="1" i="1" dirty="0" smtClean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zh-CN" sz="2800" b="1" dirty="0" smtClean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</a:t>
            </a:r>
            <a:r>
              <a:rPr kumimoji="1" lang="en-US" altLang="zh-CN" sz="28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1" lang="zh-CN" altLang="en-US" sz="2800" b="1" dirty="0">
                <a:solidFill>
                  <a:srgbClr val="FF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kumimoji="1" lang="en-US" altLang="zh-CN" sz="28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: 1</a:t>
            </a:r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467544" y="1634205"/>
            <a:ext cx="3798888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zh-CN" altLang="en-US" sz="280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63040" y="5157192"/>
            <a:ext cx="234872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现学现用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】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-6152" y="5661248"/>
            <a:ext cx="8610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写出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溶液中的物料守恒式。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290642"/>
              </p:ext>
            </p:extLst>
          </p:nvPr>
        </p:nvGraphicFramePr>
        <p:xfrm>
          <a:off x="1691680" y="1199860"/>
          <a:ext cx="581796" cy="36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3" name="Equation" r:id="rId3" imgW="380880" imgH="114120" progId="Equation.DSMT4">
                  <p:embed/>
                </p:oleObj>
              </mc:Choice>
              <mc:Fallback>
                <p:oleObj name="Equation" r:id="rId3" imgW="380880" imgH="114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1199860"/>
                        <a:ext cx="581796" cy="362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36077"/>
              </p:ext>
            </p:extLst>
          </p:nvPr>
        </p:nvGraphicFramePr>
        <p:xfrm>
          <a:off x="3465512" y="1124744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Equation" r:id="rId5" imgW="368280" imgH="241200" progId="Equation.DSMT4">
                  <p:embed/>
                </p:oleObj>
              </mc:Choice>
              <mc:Fallback>
                <p:oleObj name="Equation" r:id="rId5" imgW="36828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512" y="1124744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307885"/>
              </p:ext>
            </p:extLst>
          </p:nvPr>
        </p:nvGraphicFramePr>
        <p:xfrm>
          <a:off x="584498" y="3855551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5" name="Equation" r:id="rId7" imgW="368280" imgH="241200" progId="Equation.DSMT4">
                  <p:embed/>
                </p:oleObj>
              </mc:Choice>
              <mc:Fallback>
                <p:oleObj name="Equation" r:id="rId7" imgW="368280" imgH="2412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498" y="3855551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341745"/>
              </p:ext>
            </p:extLst>
          </p:nvPr>
        </p:nvGraphicFramePr>
        <p:xfrm>
          <a:off x="2816746" y="4567193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6" name="Equation" r:id="rId9" imgW="368280" imgH="241200" progId="Equation.DSMT4">
                  <p:embed/>
                </p:oleObj>
              </mc:Choice>
              <mc:Fallback>
                <p:oleObj name="Equation" r:id="rId9" imgW="368280" imgH="2412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746" y="4567193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136719"/>
              </p:ext>
            </p:extLst>
          </p:nvPr>
        </p:nvGraphicFramePr>
        <p:xfrm>
          <a:off x="3234133" y="1844824"/>
          <a:ext cx="9604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7" name="Equation" r:id="rId10" imgW="431640" imgH="241200" progId="Equation.DSMT4">
                  <p:embed/>
                </p:oleObj>
              </mc:Choice>
              <mc:Fallback>
                <p:oleObj name="Equation" r:id="rId10" imgW="431640" imgH="24120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133" y="1844824"/>
                        <a:ext cx="96043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018952"/>
              </p:ext>
            </p:extLst>
          </p:nvPr>
        </p:nvGraphicFramePr>
        <p:xfrm>
          <a:off x="2123728" y="3828529"/>
          <a:ext cx="9604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Equation" r:id="rId12" imgW="431640" imgH="241200" progId="Equation.DSMT4">
                  <p:embed/>
                </p:oleObj>
              </mc:Choice>
              <mc:Fallback>
                <p:oleObj name="Equation" r:id="rId12" imgW="431640" imgH="241200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828529"/>
                        <a:ext cx="96043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589421"/>
              </p:ext>
            </p:extLst>
          </p:nvPr>
        </p:nvGraphicFramePr>
        <p:xfrm>
          <a:off x="4266432" y="4567193"/>
          <a:ext cx="9604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Equation" r:id="rId14" imgW="431640" imgH="241200" progId="Equation.DSMT4">
                  <p:embed/>
                </p:oleObj>
              </mc:Choice>
              <mc:Fallback>
                <p:oleObj name="Equation" r:id="rId14" imgW="431640" imgH="241200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6432" y="4567193"/>
                        <a:ext cx="96043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403665"/>
              </p:ext>
            </p:extLst>
          </p:nvPr>
        </p:nvGraphicFramePr>
        <p:xfrm>
          <a:off x="539552" y="2564904"/>
          <a:ext cx="96361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Equation" r:id="rId15" imgW="431640" imgH="241200" progId="Equation.DSMT4">
                  <p:embed/>
                </p:oleObj>
              </mc:Choice>
              <mc:Fallback>
                <p:oleObj name="Equation" r:id="rId15" imgW="43164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564904"/>
                        <a:ext cx="963612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02427"/>
              </p:ext>
            </p:extLst>
          </p:nvPr>
        </p:nvGraphicFramePr>
        <p:xfrm>
          <a:off x="611560" y="1884313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Equation" r:id="rId17" imgW="368280" imgH="241200" progId="Equation.DSMT4">
                  <p:embed/>
                </p:oleObj>
              </mc:Choice>
              <mc:Fallback>
                <p:oleObj name="Equation" r:id="rId17" imgW="368280" imgH="2412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884313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683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1" grpId="0"/>
      <p:bldP spid="29722" grpId="0"/>
      <p:bldP spid="29723" grpId="0"/>
      <p:bldP spid="29725" grpId="0"/>
      <p:bldP spid="29727" grpId="0"/>
      <p:bldP spid="297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4800" y="1321604"/>
            <a:ext cx="8659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pt-BR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pt-BR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 </a:t>
            </a:r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pt-BR" altLang="zh-CN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pt-BR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pt-BR" altLang="zh-CN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COOH)=0.1 mol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395536" y="698202"/>
            <a:ext cx="617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·L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 </a:t>
            </a:r>
            <a:r>
              <a:rPr kumimoji="1"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1 L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04800" y="1969676"/>
            <a:ext cx="8659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pt-BR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pt-BR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pt-BR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 </a:t>
            </a:r>
            <a:r>
              <a:rPr lang="pt-BR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pt-BR" altLang="zh-CN" sz="28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kumimoji="1" lang="en-US" altLang="zh-CN" sz="2800" b="1" baseline="28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pt-BR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pt-BR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pt-BR" altLang="zh-CN" sz="28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COOH)=0.1 </a:t>
            </a:r>
            <a:r>
              <a:rPr kumimoji="1"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·L</a:t>
            </a:r>
            <a:r>
              <a:rPr kumimoji="1"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 </a:t>
            </a:r>
            <a:endParaRPr lang="en-US" altLang="zh-CN" sz="28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79512" y="3265820"/>
            <a:ext cx="6067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·L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1 L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）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28600" y="3913892"/>
            <a:ext cx="85198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-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0.1 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56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79512" y="4633972"/>
            <a:ext cx="88793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-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 0.1 </a:t>
            </a:r>
            <a:r>
              <a:rPr kumimoji="1"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·L</a:t>
            </a:r>
            <a:r>
              <a:rPr kumimoji="1"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 </a:t>
            </a:r>
            <a:endParaRPr lang="en-US" altLang="zh-CN" sz="28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457828"/>
              </p:ext>
            </p:extLst>
          </p:nvPr>
        </p:nvGraphicFramePr>
        <p:xfrm>
          <a:off x="1907704" y="3970958"/>
          <a:ext cx="96361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Equation" r:id="rId4" imgW="431640" imgH="241200" progId="Equation.DSMT4">
                  <p:embed/>
                </p:oleObj>
              </mc:Choice>
              <mc:Fallback>
                <p:oleObj name="Equation" r:id="rId4" imgW="43164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970958"/>
                        <a:ext cx="963612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538813"/>
              </p:ext>
            </p:extLst>
          </p:nvPr>
        </p:nvGraphicFramePr>
        <p:xfrm>
          <a:off x="3650057" y="3933056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6" imgW="368280" imgH="241200" progId="Equation.DSMT4">
                  <p:embed/>
                </p:oleObj>
              </mc:Choice>
              <mc:Fallback>
                <p:oleObj name="Equation" r:id="rId6" imgW="36828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0057" y="3933056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515566"/>
              </p:ext>
            </p:extLst>
          </p:nvPr>
        </p:nvGraphicFramePr>
        <p:xfrm>
          <a:off x="1763688" y="4691038"/>
          <a:ext cx="96361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tion" r:id="rId8" imgW="431640" imgH="241200" progId="Equation.DSMT4">
                  <p:embed/>
                </p:oleObj>
              </mc:Choice>
              <mc:Fallback>
                <p:oleObj name="Equation" r:id="rId8" imgW="43164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691038"/>
                        <a:ext cx="963613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929572"/>
              </p:ext>
            </p:extLst>
          </p:nvPr>
        </p:nvGraphicFramePr>
        <p:xfrm>
          <a:off x="3515965" y="4692625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10" imgW="368280" imgH="241200" progId="Equation.DSMT4">
                  <p:embed/>
                </p:oleObj>
              </mc:Choice>
              <mc:Fallback>
                <p:oleObj name="Equation" r:id="rId10" imgW="36828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5965" y="4692625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047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8" grpId="0"/>
      <p:bldP spid="23560" grpId="0"/>
      <p:bldP spid="235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67544" y="692696"/>
            <a:ext cx="4641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质子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）守恒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28975" y="1373093"/>
            <a:ext cx="7924800" cy="543739"/>
          </a:xfrm>
          <a:prstGeom prst="rect">
            <a:avLst/>
          </a:prstGeom>
          <a:noFill/>
          <a:ln w="57150" cmpd="thinThick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1"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电解质溶液中，水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电离出来的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与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总是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相等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733800" y="3157736"/>
            <a:ext cx="1371600" cy="1083374"/>
          </a:xfrm>
          <a:prstGeom prst="rect">
            <a:avLst/>
          </a:prstGeom>
          <a:noFill/>
          <a:ln w="57150" cmpd="thinThick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1" lang="en-US" altLang="zh-CN" sz="28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7544" y="2204864"/>
            <a:ext cx="434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如：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7544" y="4705980"/>
            <a:ext cx="746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 dirty="0">
                <a:solidFill>
                  <a:srgbClr val="33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因此</a:t>
            </a:r>
            <a:r>
              <a:rPr kumimoji="1" lang="zh-CN" altLang="en-US" sz="2800" b="1" dirty="0" smtClean="0">
                <a:solidFill>
                  <a:srgbClr val="33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  </a:t>
            </a:r>
            <a:r>
              <a:rPr kumimoji="1"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1"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(HS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1"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+ 2</a:t>
            </a:r>
            <a:r>
              <a:rPr kumimoji="1"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181600" y="3691136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zh-CN" sz="280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181600" y="3919736"/>
            <a:ext cx="1295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80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00200" y="3691136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zh-CN" sz="280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2209800" y="3919736"/>
            <a:ext cx="1371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80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410200" y="3233936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362200" y="3233936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553200" y="3519686"/>
            <a:ext cx="1043136" cy="587853"/>
          </a:xfrm>
          <a:prstGeom prst="rect">
            <a:avLst/>
          </a:prstGeom>
          <a:noFill/>
          <a:ln w="57150" cmpd="thinThick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endParaRPr kumimoji="1" lang="en-US" altLang="zh-CN" sz="2800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33400" y="2852936"/>
            <a:ext cx="1600200" cy="1578894"/>
          </a:xfrm>
          <a:prstGeom prst="rect">
            <a:avLst/>
          </a:prstGeom>
          <a:noFill/>
          <a:ln w="57150" cmpd="thinThick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HS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endParaRPr kumimoji="1" lang="en-US" altLang="zh-CN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</a:pP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1"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17512" y="5373216"/>
            <a:ext cx="86189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注：质子守恒可以利用电荷守恒与物料守恒综合推出。</a:t>
            </a:r>
          </a:p>
        </p:txBody>
      </p:sp>
    </p:spTree>
    <p:extLst>
      <p:ext uri="{BB962C8B-B14F-4D97-AF65-F5344CB8AC3E}">
        <p14:creationId xmlns:p14="http://schemas.microsoft.com/office/powerpoint/2010/main" val="279014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/>
      <p:bldP spid="8" grpId="0" animBg="1"/>
      <p:bldP spid="10" grpId="0" animBg="1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21406" y="742345"/>
            <a:ext cx="3746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例</a:t>
            </a:r>
            <a:r>
              <a:rPr lang="zh-CN" altLang="pt-BR" sz="2800" b="1" dirty="0">
                <a:latin typeface="Times New Roman" pitchFamily="18" charset="0"/>
                <a:ea typeface="+mn-ea"/>
                <a:cs typeface="Times New Roman" pitchFamily="18" charset="0"/>
              </a:rPr>
              <a:t>： </a:t>
            </a:r>
            <a:r>
              <a:rPr lang="pt-BR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pt-BR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pt-BR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pt-BR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04800" y="1556792"/>
            <a:ext cx="883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pt-BR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pt-BR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pt-BR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pt-BR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pt-BR" altLang="zh-CN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pt-BR" altLang="zh-CN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98648" y="2329716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pt-BR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pt-BR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pt-BR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pt-BR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 </a:t>
            </a:r>
            <a:r>
              <a:rPr lang="pt-BR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pt-BR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pt-BR" altLang="zh-CN" sz="28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pt-BR" altLang="zh-CN" sz="28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pt-BR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pt-BR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BR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pt-BR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25760" y="4653136"/>
            <a:ext cx="79906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pt-BR" sz="2800" b="1" dirty="0">
                <a:latin typeface="Times New Roman" pitchFamily="18" charset="0"/>
                <a:ea typeface="+mn-ea"/>
                <a:cs typeface="Times New Roman" pitchFamily="18" charset="0"/>
              </a:rPr>
              <a:t>写出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 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中的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质子守恒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式。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79512" y="4051955"/>
            <a:ext cx="23487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现学现用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】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779912" y="777316"/>
            <a:ext cx="320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由质子守恒得：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907527"/>
              </p:ext>
            </p:extLst>
          </p:nvPr>
        </p:nvGraphicFramePr>
        <p:xfrm>
          <a:off x="1952203" y="1594694"/>
          <a:ext cx="96361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3" imgW="431613" imgH="241195" progId="Equation.DSMT4">
                  <p:embed/>
                </p:oleObj>
              </mc:Choice>
              <mc:Fallback>
                <p:oleObj name="Equation" r:id="rId3" imgW="431613" imgH="241195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203" y="1594694"/>
                        <a:ext cx="963613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53240"/>
              </p:ext>
            </p:extLst>
          </p:nvPr>
        </p:nvGraphicFramePr>
        <p:xfrm>
          <a:off x="1907704" y="2386782"/>
          <a:ext cx="96361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5" imgW="431640" imgH="241200" progId="Equation.DSMT4">
                  <p:embed/>
                </p:oleObj>
              </mc:Choice>
              <mc:Fallback>
                <p:oleObj name="Equation" r:id="rId5" imgW="43164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386782"/>
                        <a:ext cx="963613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096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3" grpId="0"/>
      <p:bldP spid="2458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522867" y="828001"/>
            <a:ext cx="40206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latin typeface="Times New Roman" pitchFamily="18" charset="0"/>
              </a:rPr>
              <a:t>CH</a:t>
            </a:r>
            <a:r>
              <a:rPr lang="en-US" altLang="zh-CN" sz="3200" b="1" baseline="-25000" dirty="0">
                <a:latin typeface="Times New Roman" pitchFamily="18" charset="0"/>
              </a:rPr>
              <a:t>3</a:t>
            </a:r>
            <a:r>
              <a:rPr lang="en-US" altLang="zh-CN" sz="3200" b="1" dirty="0">
                <a:latin typeface="Times New Roman" pitchFamily="18" charset="0"/>
              </a:rPr>
              <a:t>COONa</a:t>
            </a:r>
            <a:r>
              <a:rPr lang="zh-CN" altLang="en-US" sz="3200" b="1" dirty="0">
                <a:latin typeface="Times New Roman" pitchFamily="18" charset="0"/>
              </a:rPr>
              <a:t>溶液中：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7544" y="1428477"/>
            <a:ext cx="678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pt-BR" altLang="zh-CN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</a:t>
            </a:r>
            <a:r>
              <a:rPr lang="zh-CN" altLang="pt-BR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pt-BR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altLang="zh-CN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pt-BR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altLang="zh-CN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(CH</a:t>
            </a:r>
            <a:r>
              <a:rPr lang="pt-BR" altLang="zh-CN" sz="3200" b="1" baseline="-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COOH</a:t>
            </a:r>
            <a:r>
              <a:rPr lang="pt-BR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pt-BR" altLang="zh-CN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pt-BR" altLang="zh-CN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67544" y="2084114"/>
            <a:ext cx="678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pt-BR" altLang="zh-CN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(OH</a:t>
            </a:r>
            <a:r>
              <a:rPr lang="zh-CN" altLang="pt-BR" sz="32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pt-BR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altLang="zh-CN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pt-BR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t-BR" altLang="zh-CN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(CH</a:t>
            </a:r>
            <a:r>
              <a:rPr lang="pt-BR" altLang="zh-CN" sz="3200" b="1" baseline="-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COOH</a:t>
            </a:r>
            <a:r>
              <a:rPr lang="pt-BR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pt-BR" altLang="zh-CN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pt-BR" altLang="zh-CN" sz="32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altLang="zh-C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467544" y="2947139"/>
            <a:ext cx="30957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NaHCO</a:t>
            </a:r>
            <a:r>
              <a:rPr lang="en-US" altLang="zh-CN" sz="3200" b="1" baseline="-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3200" b="1" dirty="0">
                <a:latin typeface="Times New Roman" pitchFamily="18" charset="0"/>
                <a:cs typeface="Times New Roman" pitchFamily="18" charset="0"/>
              </a:rPr>
              <a:t>溶液中</a:t>
            </a:r>
            <a:r>
              <a:rPr lang="zh-CN" altLang="en-US" sz="3200" b="1" dirty="0">
                <a:latin typeface="Times New Roman" pitchFamily="18" charset="0"/>
              </a:rPr>
              <a:t> 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67544" y="4356393"/>
            <a:ext cx="655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3200" b="1" baseline="-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3200" b="1" baseline="-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altLang="zh-CN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32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b="1" dirty="0">
                <a:solidFill>
                  <a:srgbClr val="0000FF"/>
                </a:solidFill>
              </a:rPr>
              <a:t>—</a:t>
            </a:r>
            <a:r>
              <a:rPr lang="en-US" altLang="zh-CN" dirty="0">
                <a:solidFill>
                  <a:srgbClr val="0000FF"/>
                </a:solidFill>
              </a:rPr>
              <a:t>  </a:t>
            </a:r>
            <a:r>
              <a:rPr lang="en-US" altLang="zh-CN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       )= </a:t>
            </a:r>
            <a:r>
              <a:rPr lang="en-US" altLang="zh-CN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(OH</a:t>
            </a:r>
            <a:r>
              <a:rPr lang="zh-CN" altLang="en-US" sz="32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3200" b="1" dirty="0">
                <a:latin typeface="Times New Roman" pitchFamily="18" charset="0"/>
              </a:rPr>
              <a:t> 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22295" y="3708321"/>
            <a:ext cx="70423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en-US" altLang="zh-CN" sz="3200" b="1" baseline="-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3200" b="1" baseline="-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zh-CN" b="1" dirty="0">
                <a:solidFill>
                  <a:srgbClr val="FF0000"/>
                </a:solidFill>
              </a:rPr>
              <a:t>—</a:t>
            </a:r>
            <a:r>
              <a:rPr lang="en-US" altLang="zh-CN" dirty="0">
                <a:solidFill>
                  <a:srgbClr val="FF0000"/>
                </a:solidFill>
              </a:rPr>
              <a:t>  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       )= 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</a:t>
            </a:r>
            <a:r>
              <a:rPr lang="zh-CN" altLang="en-US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538350"/>
              </p:ext>
            </p:extLst>
          </p:nvPr>
        </p:nvGraphicFramePr>
        <p:xfrm>
          <a:off x="4616946" y="3789040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3" imgW="368300" imgH="241300" progId="Equation.DSMT4">
                  <p:embed/>
                </p:oleObj>
              </mc:Choice>
              <mc:Fallback>
                <p:oleObj name="Equation" r:id="rId3" imgW="368300" imgH="2413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946" y="3789040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299225"/>
              </p:ext>
            </p:extLst>
          </p:nvPr>
        </p:nvGraphicFramePr>
        <p:xfrm>
          <a:off x="4133944" y="4437804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5" imgW="368280" imgH="241200" progId="Equation.DSMT4">
                  <p:embed/>
                </p:oleObj>
              </mc:Choice>
              <mc:Fallback>
                <p:oleObj name="Equation" r:id="rId5" imgW="368280" imgH="2412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944" y="4437804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349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  <p:bldP spid="25608" grpId="0"/>
      <p:bldP spid="2560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5908" y="1052736"/>
            <a:ext cx="8554564" cy="723881"/>
          </a:xfrm>
          <a:prstGeom prst="rect">
            <a:avLst/>
          </a:prstGeom>
        </p:spPr>
        <p:txBody>
          <a:bodyPr lIns="76800" tIns="38400" rIns="76800" bIns="38400">
            <a:spAutoFit/>
          </a:bodyPr>
          <a:lstStyle/>
          <a:p>
            <a:pPr algn="just"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587932" algn="l"/>
              </a:tabLst>
              <a:defRPr/>
            </a:pPr>
            <a:r>
              <a:rPr lang="en-US" altLang="zh-CN" sz="2800" b="1" kern="1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lang="zh-CN" altLang="en-US" sz="2800" b="1" kern="1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单一</a:t>
            </a:r>
            <a:r>
              <a:rPr lang="zh-CN" altLang="en-US" sz="2800" b="1" kern="1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溶液中粒子浓度关系判断</a:t>
            </a:r>
            <a:endParaRPr lang="zh-CN" altLang="zh-CN" sz="2800" b="1" kern="100" dirty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106" name="矩形 24"/>
          <p:cNvSpPr>
            <a:spLocks noChangeArrowheads="1"/>
          </p:cNvSpPr>
          <p:nvPr/>
        </p:nvSpPr>
        <p:spPr bwMode="auto">
          <a:xfrm>
            <a:off x="265908" y="1679865"/>
            <a:ext cx="8535511" cy="398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398" tIns="51199" rIns="102398" bIns="51199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例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zh-CN" sz="28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　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的电离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水解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 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的电离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 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粒子种类</a:t>
            </a:r>
            <a:endParaRPr lang="en-US" altLang="zh-CN" sz="2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_____________________________________ 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</p:txBody>
      </p:sp>
      <p:graphicFrame>
        <p:nvGraphicFramePr>
          <p:cNvPr id="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94513"/>
              </p:ext>
            </p:extLst>
          </p:nvPr>
        </p:nvGraphicFramePr>
        <p:xfrm>
          <a:off x="3563888" y="2420888"/>
          <a:ext cx="252028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文档" r:id="rId5" imgW="3232593" imgH="693547" progId="Word.Document.12">
                  <p:embed/>
                </p:oleObj>
              </mc:Choice>
              <mc:Fallback>
                <p:oleObj name="文档" r:id="rId5" imgW="3232593" imgH="69354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420888"/>
                        <a:ext cx="2520280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375828"/>
              </p:ext>
            </p:extLst>
          </p:nvPr>
        </p:nvGraphicFramePr>
        <p:xfrm>
          <a:off x="2274862" y="3068960"/>
          <a:ext cx="409733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文档" r:id="rId8" imgW="5486297" imgH="594212" progId="Word.Document.12">
                  <p:embed/>
                </p:oleObj>
              </mc:Choice>
              <mc:Fallback>
                <p:oleObj name="文档" r:id="rId8" imgW="5486297" imgH="59421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62" y="3068960"/>
                        <a:ext cx="4097338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134905"/>
              </p:ext>
            </p:extLst>
          </p:nvPr>
        </p:nvGraphicFramePr>
        <p:xfrm>
          <a:off x="2205980" y="3742564"/>
          <a:ext cx="3086100" cy="550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文档" r:id="rId11" imgW="4120930" imgH="594212" progId="Word.Document.12">
                  <p:embed/>
                </p:oleObj>
              </mc:Choice>
              <mc:Fallback>
                <p:oleObj name="文档" r:id="rId11" imgW="4120930" imgH="59421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980" y="3742564"/>
                        <a:ext cx="3086100" cy="5505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336565"/>
              </p:ext>
            </p:extLst>
          </p:nvPr>
        </p:nvGraphicFramePr>
        <p:xfrm>
          <a:off x="539552" y="4869160"/>
          <a:ext cx="525658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文档" r:id="rId14" imgW="6842372" imgH="594212" progId="Word.Document.12">
                  <p:embed/>
                </p:oleObj>
              </mc:Choice>
              <mc:Fallback>
                <p:oleObj name="文档" r:id="rId14" imgW="6842372" imgH="59421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869160"/>
                        <a:ext cx="5256584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539969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典型例题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685443"/>
              </p:ext>
            </p:extLst>
          </p:nvPr>
        </p:nvGraphicFramePr>
        <p:xfrm>
          <a:off x="279941" y="3129264"/>
          <a:ext cx="7207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16" imgW="330057" imgH="241195" progId="Equation.DSMT4">
                  <p:embed/>
                </p:oleObj>
              </mc:Choice>
              <mc:Fallback>
                <p:oleObj name="Equation" r:id="rId16" imgW="330057" imgH="241195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941" y="3129264"/>
                        <a:ext cx="720725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587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矩形 24"/>
          <p:cNvSpPr>
            <a:spLocks noChangeArrowheads="1"/>
          </p:cNvSpPr>
          <p:nvPr/>
        </p:nvSpPr>
        <p:spPr bwMode="auto">
          <a:xfrm>
            <a:off x="356969" y="548680"/>
            <a:ext cx="8535511" cy="389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398" tIns="51199" rIns="102398" bIns="51199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关系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判断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离子浓度大小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关系</a:t>
            </a:r>
            <a:endParaRPr lang="en-US" altLang="zh-CN" sz="2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电荷守恒关系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物料守恒关系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④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质子守恒关系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161428"/>
              </p:ext>
            </p:extLst>
          </p:nvPr>
        </p:nvGraphicFramePr>
        <p:xfrm>
          <a:off x="539552" y="1916832"/>
          <a:ext cx="43204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文档" r:id="rId5" imgW="5569267" imgH="739976" progId="Word.Document.12">
                  <p:embed/>
                </p:oleObj>
              </mc:Choice>
              <mc:Fallback>
                <p:oleObj name="文档" r:id="rId5" imgW="5569267" imgH="73997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916832"/>
                        <a:ext cx="4320480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816076"/>
              </p:ext>
            </p:extLst>
          </p:nvPr>
        </p:nvGraphicFramePr>
        <p:xfrm>
          <a:off x="3203848" y="2587898"/>
          <a:ext cx="4114800" cy="553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文档" r:id="rId8" imgW="5510812" imgH="594212" progId="Word.Document.12">
                  <p:embed/>
                </p:oleObj>
              </mc:Choice>
              <mc:Fallback>
                <p:oleObj name="文档" r:id="rId8" imgW="5510812" imgH="59421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587898"/>
                        <a:ext cx="4114800" cy="553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821260"/>
              </p:ext>
            </p:extLst>
          </p:nvPr>
        </p:nvGraphicFramePr>
        <p:xfrm>
          <a:off x="3054697" y="3284984"/>
          <a:ext cx="396557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文档" r:id="rId11" imgW="5293488" imgH="594212" progId="Word.Document.12">
                  <p:embed/>
                </p:oleObj>
              </mc:Choice>
              <mc:Fallback>
                <p:oleObj name="文档" r:id="rId11" imgW="5293488" imgH="59421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4697" y="3284984"/>
                        <a:ext cx="3965575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342857"/>
              </p:ext>
            </p:extLst>
          </p:nvPr>
        </p:nvGraphicFramePr>
        <p:xfrm>
          <a:off x="3059113" y="3861048"/>
          <a:ext cx="402748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文档" r:id="rId14" imgW="5375197" imgH="594212" progId="Word.Document.12">
                  <p:embed/>
                </p:oleObj>
              </mc:Choice>
              <mc:Fallback>
                <p:oleObj name="文档" r:id="rId14" imgW="5375197" imgH="59421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861048"/>
                        <a:ext cx="4027487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48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对角圆角矩形 3"/>
          <p:cNvSpPr/>
          <p:nvPr/>
        </p:nvSpPr>
        <p:spPr>
          <a:xfrm>
            <a:off x="210052" y="764704"/>
            <a:ext cx="2054412" cy="534864"/>
          </a:xfrm>
          <a:prstGeom prst="round2DiagRect">
            <a:avLst/>
          </a:prstGeom>
          <a:solidFill>
            <a:srgbClr val="E46C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00" tIns="38400" rIns="76800" bIns="38400" anchor="ctr"/>
          <a:lstStyle/>
          <a:p>
            <a:pPr algn="ctr"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归纳总结</a:t>
            </a:r>
          </a:p>
        </p:txBody>
      </p:sp>
      <p:sp>
        <p:nvSpPr>
          <p:cNvPr id="30723" name="矩形 2"/>
          <p:cNvSpPr>
            <a:spLocks noChangeArrowheads="1"/>
          </p:cNvSpPr>
          <p:nvPr/>
        </p:nvSpPr>
        <p:spPr bwMode="auto">
          <a:xfrm>
            <a:off x="178489" y="1424778"/>
            <a:ext cx="8425959" cy="258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800" tIns="38400" rIns="76800" bIns="38400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多元弱酸的酸式盐溶液，要注意考虑酸式根水解程度和电离程度的相对大小。若酸式根的电离程度大于水解程度，溶液呈酸性；若水解程度大于电离程度，溶液呈碱性。</a:t>
            </a:r>
          </a:p>
        </p:txBody>
      </p:sp>
    </p:spTree>
    <p:extLst>
      <p:ext uri="{BB962C8B-B14F-4D97-AF65-F5344CB8AC3E}">
        <p14:creationId xmlns:p14="http://schemas.microsoft.com/office/powerpoint/2010/main" val="266160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6235" y="703449"/>
            <a:ext cx="8554564" cy="642064"/>
          </a:xfrm>
          <a:prstGeom prst="rect">
            <a:avLst/>
          </a:prstGeom>
        </p:spPr>
        <p:txBody>
          <a:bodyPr lIns="76800" tIns="38400" rIns="76800" bIns="38400">
            <a:spAutoFit/>
          </a:bodyPr>
          <a:lstStyle/>
          <a:p>
            <a:pPr algn="just"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587932" algn="l"/>
              </a:tabLst>
              <a:defRPr/>
            </a:pPr>
            <a:r>
              <a:rPr lang="en-US" altLang="zh-CN" sz="2800" b="1" kern="1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zh-CN" altLang="en-US" sz="2800" b="1" kern="1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混合</a:t>
            </a:r>
            <a:r>
              <a:rPr lang="zh-CN" altLang="en-US" sz="2800" b="1" kern="1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溶液中离子浓度关系判断</a:t>
            </a:r>
            <a:endParaRPr lang="zh-CN" altLang="zh-CN" sz="2800" b="1" kern="100" dirty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196479" y="1462100"/>
            <a:ext cx="8535511" cy="268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398" tIns="51199" rIns="102398" bIns="51199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例</a:t>
            </a:r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8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　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比较下列几种溶液混合后各离子浓度的大小。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溶液等浓度等体积混合，离子浓度大小顺序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为</a:t>
            </a:r>
            <a:endParaRPr lang="en-US" altLang="zh-CN" sz="2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______________________________________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3528" y="3429000"/>
            <a:ext cx="6844432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i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kern="100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zh-CN" altLang="en-US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31234" y="4140306"/>
            <a:ext cx="6789038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解析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恰好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反应后，溶质为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9978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3" y="574846"/>
            <a:ext cx="627903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3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70735" algn="l"/>
              </a:tabLst>
              <a:defRPr/>
            </a:pPr>
            <a:r>
              <a:rPr lang="zh-CN" altLang="en-US" sz="3200" b="1" kern="1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学习目标</a:t>
            </a:r>
            <a:endParaRPr lang="en-US" altLang="zh-CN" sz="3200" b="1" kern="100" dirty="0" smtClean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defTabSz="9143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70735" algn="l"/>
              </a:tabLst>
              <a:defRPr/>
            </a:pPr>
            <a:r>
              <a:rPr lang="en-US" altLang="zh-CN" sz="2800" b="1" kern="1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zh-CN" altLang="zh-CN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会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判断溶液中的粒子种类。</a:t>
            </a:r>
            <a:endParaRPr lang="en-US" altLang="zh-CN" sz="2800" b="1" kern="1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defTabSz="9143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70735" algn="l"/>
              </a:tabLst>
              <a:defRPr/>
            </a:pP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kern="1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zh-CN" altLang="zh-CN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会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判断溶液中粒子浓度关系。</a:t>
            </a:r>
            <a:endParaRPr lang="zh-CN" altLang="zh-CN" sz="1050" b="1" kern="1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23528" y="954562"/>
            <a:ext cx="7776864" cy="2042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8" tIns="51199" rIns="102398" bIns="51199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溶液等浓度按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1∶2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体积比混合后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＜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，离子浓度大小顺序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为</a:t>
            </a:r>
            <a:endParaRPr lang="en-US" altLang="zh-CN" sz="2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 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5536" y="2348880"/>
            <a:ext cx="6547876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kern="100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3528" y="3068960"/>
            <a:ext cx="8352928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解析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中和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反应后，为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，且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的电离程度大于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的水解程度。</a:t>
            </a:r>
          </a:p>
        </p:txBody>
      </p:sp>
    </p:spTree>
    <p:extLst>
      <p:ext uri="{BB962C8B-B14F-4D97-AF65-F5344CB8AC3E}">
        <p14:creationId xmlns:p14="http://schemas.microsoft.com/office/powerpoint/2010/main" val="48335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191087" y="764704"/>
            <a:ext cx="8125329" cy="2042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8" tIns="51199" rIns="102398" bIns="51199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溶液等体积混合，其离子浓度大小顺序为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9512" y="2132856"/>
            <a:ext cx="6547876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kern="100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774" name="矩形 8"/>
          <p:cNvSpPr>
            <a:spLocks noChangeArrowheads="1"/>
          </p:cNvSpPr>
          <p:nvPr/>
        </p:nvSpPr>
        <p:spPr bwMode="auto">
          <a:xfrm>
            <a:off x="2838819" y="3228228"/>
            <a:ext cx="155165" cy="5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800" tIns="38400" rIns="76800" bIns="38400">
            <a:spAutoFit/>
          </a:bodyPr>
          <a:lstStyle/>
          <a:p>
            <a:endParaRPr lang="en-US" altLang="zh-CN" sz="2800" b="1" i="1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3528" y="2807094"/>
            <a:ext cx="84969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解析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由于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是弱酸，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要远大于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(NaOH)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，反应后为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，且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要远大于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，溶液中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电离程度大于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的水解程度，溶液呈酸性。</a:t>
            </a:r>
          </a:p>
        </p:txBody>
      </p:sp>
    </p:spTree>
    <p:extLst>
      <p:ext uri="{BB962C8B-B14F-4D97-AF65-F5344CB8AC3E}">
        <p14:creationId xmlns:p14="http://schemas.microsoft.com/office/powerpoint/2010/main" val="178304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119079" y="692696"/>
            <a:ext cx="8341353" cy="2042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8" tIns="51199" rIns="102398" bIns="51199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将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溶液等浓度、等体积混合，已知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＜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，则离子浓度大小关系为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2774" name="矩形 8"/>
          <p:cNvSpPr>
            <a:spLocks noChangeArrowheads="1"/>
          </p:cNvSpPr>
          <p:nvPr/>
        </p:nvSpPr>
        <p:spPr bwMode="auto">
          <a:xfrm>
            <a:off x="2838819" y="3228228"/>
            <a:ext cx="155165" cy="5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800" tIns="38400" rIns="76800" bIns="38400">
            <a:spAutoFit/>
          </a:bodyPr>
          <a:lstStyle/>
          <a:p>
            <a:endParaRPr lang="en-US" altLang="zh-CN" sz="2800" b="1" i="1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3920" y="2060848"/>
            <a:ext cx="6547876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kern="100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9512" y="2852936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解析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根据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＜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，说明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的电离大于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水解，所以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8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对角圆角矩形 3"/>
          <p:cNvSpPr/>
          <p:nvPr/>
        </p:nvSpPr>
        <p:spPr>
          <a:xfrm>
            <a:off x="467544" y="504534"/>
            <a:ext cx="1955396" cy="534864"/>
          </a:xfrm>
          <a:prstGeom prst="round2DiagRect">
            <a:avLst/>
          </a:prstGeom>
          <a:solidFill>
            <a:srgbClr val="E46C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00" tIns="38400" rIns="76800" bIns="38400" anchor="ctr"/>
          <a:lstStyle/>
          <a:p>
            <a:pPr algn="ctr"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归纳总结</a:t>
            </a:r>
          </a:p>
        </p:txBody>
      </p:sp>
      <p:sp>
        <p:nvSpPr>
          <p:cNvPr id="33795" name="矩形 2"/>
          <p:cNvSpPr>
            <a:spLocks noChangeArrowheads="1"/>
          </p:cNvSpPr>
          <p:nvPr/>
        </p:nvSpPr>
        <p:spPr bwMode="auto">
          <a:xfrm>
            <a:off x="395536" y="1124744"/>
            <a:ext cx="5204559" cy="13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800" tIns="38400" rIns="76800" bIns="38400">
            <a:spAutoFit/>
          </a:bodyPr>
          <a:lstStyle/>
          <a:p>
            <a:pPr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混合溶液中离子浓度关系的判断</a:t>
            </a:r>
          </a:p>
          <a:p>
            <a:pPr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33796" name="Picture 2" descr="H1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509" y="1942849"/>
            <a:ext cx="6365828" cy="271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360966" y="4723084"/>
            <a:ext cx="8096114" cy="1370212"/>
          </a:xfrm>
          <a:prstGeom prst="rect">
            <a:avLst/>
          </a:prstGeom>
        </p:spPr>
        <p:txBody>
          <a:bodyPr lIns="76800" tIns="38400" rIns="76800" bIns="38400">
            <a:spAutoFit/>
          </a:bodyPr>
          <a:lstStyle/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zh-CN" altLang="zh-CN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酸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与盐混合，要分析盐的水解程度与酸的电离程度的相对大小。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22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2663" y="435343"/>
            <a:ext cx="8554564" cy="642064"/>
          </a:xfrm>
          <a:prstGeom prst="rect">
            <a:avLst/>
          </a:prstGeom>
        </p:spPr>
        <p:txBody>
          <a:bodyPr lIns="76800" tIns="38400" rIns="76800" bIns="38400">
            <a:spAutoFit/>
          </a:bodyPr>
          <a:lstStyle/>
          <a:p>
            <a:pPr algn="just"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587932" algn="l"/>
              </a:tabLst>
              <a:defRPr/>
            </a:pPr>
            <a:r>
              <a:rPr lang="en-US" altLang="zh-CN" sz="2800" b="1" kern="1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zh-CN" altLang="en-US" sz="2800" b="1" kern="1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不同</a:t>
            </a:r>
            <a:r>
              <a:rPr lang="zh-CN" altLang="en-US" sz="2800" b="1" kern="1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溶液、同一离子浓度关系判断</a:t>
            </a:r>
            <a:endParaRPr lang="zh-CN" altLang="zh-CN" sz="2800" b="1" kern="100" dirty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246" name="矩形 24"/>
          <p:cNvSpPr>
            <a:spLocks noChangeArrowheads="1"/>
          </p:cNvSpPr>
          <p:nvPr/>
        </p:nvSpPr>
        <p:spPr bwMode="auto">
          <a:xfrm>
            <a:off x="172663" y="1009885"/>
            <a:ext cx="8882028" cy="398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398" tIns="51199" rIns="102398" bIns="51199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4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例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24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　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比较下列几组溶液中指定离子浓度的大小。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zh-CN" altLang="zh-CN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浓度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均为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 </a:t>
            </a:r>
            <a:r>
              <a:rPr lang="en-US" altLang="zh-CN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zh-CN" altLang="zh-CN" sz="24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4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①H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</a:t>
            </a:r>
            <a:r>
              <a:rPr lang="en-US" altLang="zh-CN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NaHS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③Na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④H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和</a:t>
            </a:r>
            <a:r>
              <a:rPr lang="en-US" altLang="zh-CN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NaHS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混合液，溶液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从大到小的顺序是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S)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从大到小的顺序是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zh-CN" altLang="zh-CN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相同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浓度的下列溶液中：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①CH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COONH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②CH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③CH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中，</a:t>
            </a:r>
            <a:r>
              <a:rPr lang="en-US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zh-CN" altLang="zh-CN" sz="24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由大到小的顺序</a:t>
            </a:r>
            <a:r>
              <a:rPr lang="zh-CN" altLang="zh-CN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是</a:t>
            </a:r>
            <a:endParaRPr lang="en-US" altLang="zh-CN" sz="24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</a:t>
            </a:r>
            <a:r>
              <a:rPr lang="zh-CN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</p:txBody>
      </p:sp>
      <p:graphicFrame>
        <p:nvGraphicFramePr>
          <p:cNvPr id="1024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820304"/>
              </p:ext>
            </p:extLst>
          </p:nvPr>
        </p:nvGraphicFramePr>
        <p:xfrm>
          <a:off x="255588" y="5013176"/>
          <a:ext cx="8237537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文档" r:id="rId5" imgW="10753040" imgH="1783668" progId="Word.Document.12">
                  <p:embed/>
                </p:oleObj>
              </mc:Choice>
              <mc:Fallback>
                <p:oleObj name="文档" r:id="rId5" imgW="10753040" imgH="178366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5013176"/>
                        <a:ext cx="8237537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6211683" y="2204864"/>
            <a:ext cx="2320757" cy="446882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④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75379" y="2780928"/>
            <a:ext cx="2320757" cy="446882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④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7714" y="4365104"/>
            <a:ext cx="1701998" cy="446882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</a:t>
            </a:r>
            <a:endParaRPr lang="zh-CN" altLang="en-US" sz="2400" b="1" kern="1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63011" y="6021288"/>
            <a:ext cx="2320757" cy="446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800" tIns="38400" rIns="76800" bIns="3840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＞③＞②＞④</a:t>
            </a:r>
          </a:p>
        </p:txBody>
      </p:sp>
    </p:spTree>
    <p:extLst>
      <p:ext uri="{BB962C8B-B14F-4D97-AF65-F5344CB8AC3E}">
        <p14:creationId xmlns:p14="http://schemas.microsoft.com/office/powerpoint/2010/main" val="207321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对角圆角矩形 3"/>
          <p:cNvSpPr/>
          <p:nvPr/>
        </p:nvSpPr>
        <p:spPr>
          <a:xfrm>
            <a:off x="412996" y="476672"/>
            <a:ext cx="1998764" cy="534864"/>
          </a:xfrm>
          <a:prstGeom prst="round2DiagRect">
            <a:avLst/>
          </a:prstGeom>
          <a:solidFill>
            <a:srgbClr val="E46C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00" tIns="38400" rIns="76800" bIns="38400" anchor="ctr"/>
          <a:lstStyle/>
          <a:p>
            <a:pPr algn="ctr"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归纳总结</a:t>
            </a:r>
          </a:p>
        </p:txBody>
      </p:sp>
      <p:sp>
        <p:nvSpPr>
          <p:cNvPr id="36867" name="矩形 4"/>
          <p:cNvSpPr>
            <a:spLocks noChangeArrowheads="1"/>
          </p:cNvSpPr>
          <p:nvPr/>
        </p:nvSpPr>
        <p:spPr bwMode="auto">
          <a:xfrm>
            <a:off x="323528" y="1268760"/>
            <a:ext cx="8097304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800" tIns="38400" rIns="76800" bIns="38400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不同溶液同一离子浓度的关系判断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选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好参照物，分组比较，各个击破</a:t>
            </a: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如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 ℃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时，相同物质的量浓度的下列溶液中：</a:t>
            </a:r>
          </a:p>
          <a:p>
            <a:pPr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①NH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③NH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HSO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④(NH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19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707653"/>
              </p:ext>
            </p:extLst>
          </p:nvPr>
        </p:nvGraphicFramePr>
        <p:xfrm>
          <a:off x="325189" y="836712"/>
          <a:ext cx="8423275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文档" r:id="rId5" imgW="10429121" imgH="5248070" progId="Word.Document.12">
                  <p:embed/>
                </p:oleObj>
              </mc:Choice>
              <mc:Fallback>
                <p:oleObj name="文档" r:id="rId5" imgW="10429121" imgH="5248070" progId="Word.Document.1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89" y="836712"/>
                        <a:ext cx="8423275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683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7504" y="832331"/>
            <a:ext cx="2498690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kern="1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zh-CN" altLang="zh-CN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模型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总结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左大括号 1"/>
          <p:cNvSpPr/>
          <p:nvPr/>
        </p:nvSpPr>
        <p:spPr>
          <a:xfrm>
            <a:off x="863650" y="1700808"/>
            <a:ext cx="251966" cy="3687311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800" tIns="38400" rIns="76800" bIns="38400" anchor="ctr"/>
          <a:lstStyle/>
          <a:p>
            <a:pPr algn="ctr" defTabSz="768077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49" y="2852936"/>
            <a:ext cx="876451" cy="1370212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解题</a:t>
            </a:r>
            <a:endParaRPr lang="en-US" altLang="zh-CN" sz="2800" b="1" kern="1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思路</a:t>
            </a:r>
            <a:endParaRPr lang="zh-CN" altLang="en-US" sz="2800" b="1" kern="1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43608" y="1484784"/>
            <a:ext cx="876451" cy="1370212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单一</a:t>
            </a:r>
            <a:endParaRPr lang="en-US" altLang="zh-CN" sz="2800" b="1" kern="1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溶液</a:t>
            </a:r>
          </a:p>
        </p:txBody>
      </p:sp>
      <p:sp>
        <p:nvSpPr>
          <p:cNvPr id="10" name="矩形 9"/>
          <p:cNvSpPr/>
          <p:nvPr/>
        </p:nvSpPr>
        <p:spPr>
          <a:xfrm>
            <a:off x="2234034" y="1412776"/>
            <a:ext cx="4570214" cy="1370212"/>
          </a:xfrm>
          <a:prstGeom prst="rect">
            <a:avLst/>
          </a:prstGeom>
        </p:spPr>
        <p:txBody>
          <a:bodyPr lIns="76800" tIns="38400" rIns="76800" bIns="38400">
            <a:spAutoFit/>
          </a:bodyPr>
          <a:lstStyle/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酸或碱溶液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——</a:t>
            </a: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考虑电离</a:t>
            </a:r>
          </a:p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盐溶液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——</a:t>
            </a: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考虑水解</a:t>
            </a:r>
          </a:p>
        </p:txBody>
      </p:sp>
      <p:sp>
        <p:nvSpPr>
          <p:cNvPr id="12" name="左大括号 11"/>
          <p:cNvSpPr/>
          <p:nvPr/>
        </p:nvSpPr>
        <p:spPr>
          <a:xfrm>
            <a:off x="1872870" y="1628800"/>
            <a:ext cx="269116" cy="1163369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800" tIns="38400" rIns="76800" bIns="38400" anchor="ctr"/>
          <a:lstStyle/>
          <a:p>
            <a:pPr algn="ctr" defTabSz="768077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96419" y="4040127"/>
            <a:ext cx="876451" cy="1370212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混合</a:t>
            </a:r>
            <a:endParaRPr lang="en-US" altLang="zh-CN" sz="2800" b="1" kern="1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溶液</a:t>
            </a:r>
          </a:p>
        </p:txBody>
      </p:sp>
      <p:sp>
        <p:nvSpPr>
          <p:cNvPr id="14" name="左大括号 13"/>
          <p:cNvSpPr/>
          <p:nvPr/>
        </p:nvSpPr>
        <p:spPr>
          <a:xfrm>
            <a:off x="1785501" y="3695978"/>
            <a:ext cx="269116" cy="205851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800" tIns="38400" rIns="76800" bIns="38400" anchor="ctr"/>
          <a:lstStyle/>
          <a:p>
            <a:pPr algn="ctr" defTabSz="768077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07428" y="3284984"/>
            <a:ext cx="5201353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不反应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——</a:t>
            </a: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同时考虑电离和水解</a:t>
            </a:r>
          </a:p>
        </p:txBody>
      </p:sp>
      <p:sp>
        <p:nvSpPr>
          <p:cNvPr id="15" name="矩形 14"/>
          <p:cNvSpPr/>
          <p:nvPr/>
        </p:nvSpPr>
        <p:spPr>
          <a:xfrm>
            <a:off x="1967357" y="4941168"/>
            <a:ext cx="876451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反应</a:t>
            </a:r>
          </a:p>
        </p:txBody>
      </p:sp>
      <p:sp>
        <p:nvSpPr>
          <p:cNvPr id="17" name="左大括号 16"/>
          <p:cNvSpPr/>
          <p:nvPr/>
        </p:nvSpPr>
        <p:spPr>
          <a:xfrm>
            <a:off x="2779750" y="4676291"/>
            <a:ext cx="230217" cy="135965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800" tIns="38400" rIns="76800" bIns="38400" anchor="ctr"/>
          <a:lstStyle/>
          <a:p>
            <a:pPr algn="ctr" defTabSz="768077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87824" y="4432731"/>
            <a:ext cx="1597803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恰好反应</a:t>
            </a:r>
          </a:p>
        </p:txBody>
      </p:sp>
      <p:sp>
        <p:nvSpPr>
          <p:cNvPr id="19" name="左大括号 18"/>
          <p:cNvSpPr/>
          <p:nvPr/>
        </p:nvSpPr>
        <p:spPr>
          <a:xfrm>
            <a:off x="4522278" y="4195390"/>
            <a:ext cx="270307" cy="961802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800" tIns="38400" rIns="76800" bIns="38400" anchor="ctr"/>
          <a:lstStyle/>
          <a:p>
            <a:pPr algn="ctr" defTabSz="768077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716016" y="3786980"/>
            <a:ext cx="4119327" cy="1370212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生成酸或碱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——</a:t>
            </a: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考虑电离</a:t>
            </a:r>
            <a:endParaRPr lang="en-US" altLang="zh-CN" sz="2800" b="1" kern="1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7680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生成盐溶液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——</a:t>
            </a: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考虑水解</a:t>
            </a:r>
          </a:p>
        </p:txBody>
      </p:sp>
      <p:sp>
        <p:nvSpPr>
          <p:cNvPr id="20" name="矩形 19"/>
          <p:cNvSpPr/>
          <p:nvPr/>
        </p:nvSpPr>
        <p:spPr>
          <a:xfrm>
            <a:off x="3009967" y="5514012"/>
            <a:ext cx="5162434" cy="939324"/>
          </a:xfrm>
          <a:prstGeom prst="rect">
            <a:avLst/>
          </a:prstGeom>
        </p:spPr>
        <p:txBody>
          <a:bodyPr wrap="square" lIns="76800" tIns="38400" rIns="76800" bIns="38400">
            <a:spAutoFit/>
          </a:bodyPr>
          <a:lstStyle/>
          <a:p>
            <a:pPr defTabSz="7680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过量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——</a:t>
            </a:r>
            <a:r>
              <a:rPr lang="zh-CN" altLang="en-US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根据过量程度考虑电离和水解</a:t>
            </a:r>
          </a:p>
        </p:txBody>
      </p:sp>
    </p:spTree>
    <p:extLst>
      <p:ext uri="{BB962C8B-B14F-4D97-AF65-F5344CB8AC3E}">
        <p14:creationId xmlns:p14="http://schemas.microsoft.com/office/powerpoint/2010/main" val="156593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233986"/>
              </p:ext>
            </p:extLst>
          </p:nvPr>
        </p:nvGraphicFramePr>
        <p:xfrm>
          <a:off x="323528" y="2060848"/>
          <a:ext cx="6070154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文档" r:id="rId5" imgW="7909256" imgH="2727040" progId="Word.Document.12">
                  <p:embed/>
                </p:oleObj>
              </mc:Choice>
              <mc:Fallback>
                <p:oleObj name="文档" r:id="rId5" imgW="7909256" imgH="272704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060848"/>
                        <a:ext cx="6070154" cy="24482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324489"/>
              </p:ext>
            </p:extLst>
          </p:nvPr>
        </p:nvGraphicFramePr>
        <p:xfrm>
          <a:off x="4139952" y="764704"/>
          <a:ext cx="4680520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文档" r:id="rId8" imgW="5983644" imgH="1833743" progId="Word.Document.12">
                  <p:embed/>
                </p:oleObj>
              </mc:Choice>
              <mc:Fallback>
                <p:oleObj name="文档" r:id="rId8" imgW="5983644" imgH="1833743" progId="Word.Document.12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764704"/>
                        <a:ext cx="4680520" cy="1512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030518"/>
              </p:ext>
            </p:extLst>
          </p:nvPr>
        </p:nvGraphicFramePr>
        <p:xfrm>
          <a:off x="323528" y="1124744"/>
          <a:ext cx="3816424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0" name="文档" r:id="rId11" imgW="5998626" imgH="904815" progId="Word.Document.12">
                  <p:embed/>
                </p:oleObj>
              </mc:Choice>
              <mc:Fallback>
                <p:oleObj name="文档" r:id="rId11" imgW="5998626" imgH="904815" progId="Word.Document.12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24744"/>
                        <a:ext cx="3816424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615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195" y="476672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当堂检测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367549" y="1196752"/>
            <a:ext cx="8236899" cy="395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6800" tIns="38400" rIns="76800" bIns="38400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HA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为酸性略强于醋酸的一元弱酸，在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 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NaA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溶液中，离子浓度关系正确的是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　　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72200" y="1988730"/>
            <a:ext cx="414786" cy="508437"/>
          </a:xfrm>
          <a:prstGeom prst="rect">
            <a:avLst/>
          </a:prstGeom>
        </p:spPr>
        <p:txBody>
          <a:bodyPr wrap="none" lIns="76800" tIns="38400" rIns="76800" bIns="3840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96001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95536" y="1052736"/>
            <a:ext cx="83439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影响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盐类水解的因素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476672"/>
            <a:ext cx="2171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复习回顾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77281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内因：盐本身的性质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（越</a:t>
            </a:r>
            <a:r>
              <a:rPr lang="zh-CN" altLang="en-US" sz="2800" b="1" u="sng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越水解）</a:t>
            </a:r>
            <a:endParaRPr lang="zh-CN" altLang="en-US" sz="2800" b="1" dirty="0">
              <a:solidFill>
                <a:srgbClr val="231AD6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32" y="177475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弱</a:t>
            </a:r>
          </a:p>
        </p:txBody>
      </p:sp>
      <p:sp>
        <p:nvSpPr>
          <p:cNvPr id="6" name="Text Box 13"/>
          <p:cNvSpPr>
            <a:spLocks noChangeArrowheads="1"/>
          </p:cNvSpPr>
          <p:nvPr/>
        </p:nvSpPr>
        <p:spPr bwMode="auto">
          <a:xfrm>
            <a:off x="1763688" y="2554452"/>
            <a:ext cx="6334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NaClO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aq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)</a:t>
            </a:r>
            <a:r>
              <a:rPr lang="en-US" sz="28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           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CH</a:t>
            </a:r>
            <a:r>
              <a:rPr lang="en-US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COONa</a:t>
            </a:r>
            <a:r>
              <a:rPr lang="en-US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(</a:t>
            </a:r>
            <a:r>
              <a:rPr lang="en-US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aq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) 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 Box 14"/>
          <p:cNvSpPr>
            <a:spLocks noChangeArrowheads="1"/>
          </p:cNvSpPr>
          <p:nvPr/>
        </p:nvSpPr>
        <p:spPr bwMode="auto">
          <a:xfrm>
            <a:off x="467544" y="3475500"/>
            <a:ext cx="2187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对应的酸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 Box 15"/>
          <p:cNvSpPr>
            <a:spLocks noChangeArrowheads="1"/>
          </p:cNvSpPr>
          <p:nvPr/>
        </p:nvSpPr>
        <p:spPr bwMode="auto">
          <a:xfrm>
            <a:off x="2195736" y="3543400"/>
            <a:ext cx="5419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HClO</a:t>
            </a:r>
            <a:r>
              <a:rPr lang="en-US" sz="2800" b="1" u="sng" dirty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           </a:t>
            </a:r>
            <a:r>
              <a:rPr lang="en-US" sz="2800" b="1" u="sng" dirty="0" smtClean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   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CH</a:t>
            </a:r>
            <a:r>
              <a:rPr lang="en-US" sz="2800" b="1" baseline="-25000" dirty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3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COOH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3656335" y="3490556"/>
            <a:ext cx="555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endParaRPr lang="zh-CN" altLang="en-US" sz="36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3899917" y="2492896"/>
            <a:ext cx="600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</a:t>
            </a:r>
            <a:endParaRPr lang="zh-CN" altLang="en-US" sz="36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 Box 18"/>
          <p:cNvSpPr>
            <a:spLocks noChangeArrowheads="1"/>
          </p:cNvSpPr>
          <p:nvPr/>
        </p:nvSpPr>
        <p:spPr bwMode="auto">
          <a:xfrm>
            <a:off x="683568" y="2554452"/>
            <a:ext cx="2187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碱 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性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97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矩形 2"/>
          <p:cNvSpPr>
            <a:spLocks noChangeArrowheads="1"/>
          </p:cNvSpPr>
          <p:nvPr/>
        </p:nvSpPr>
        <p:spPr bwMode="auto">
          <a:xfrm>
            <a:off x="395536" y="843359"/>
            <a:ext cx="7365017" cy="460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6800" tIns="38400" rIns="76800" bIns="38400">
            <a:spAutoFit/>
          </a:bodyPr>
          <a:lstStyle/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2.MOH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强碱溶液和等体积、等浓度的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弱酸溶液混合后，溶液中有关离子的浓度应满足的关系是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　　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1738884" algn="l"/>
              </a:tabLst>
            </a:pP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835696" y="227687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"/>
          <p:cNvSpPr>
            <a:spLocks noChangeArrowheads="1"/>
          </p:cNvSpPr>
          <p:nvPr/>
        </p:nvSpPr>
        <p:spPr bwMode="auto">
          <a:xfrm>
            <a:off x="322833" y="826834"/>
            <a:ext cx="828161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2070100" algn="l"/>
              </a:tabLst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常温下，将甲酸与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溶液混合，所得溶液的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，则此溶液中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　　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2070100" algn="l"/>
              </a:tabLst>
            </a:pPr>
            <a:r>
              <a:rPr lang="en-US" altLang="zh-CN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(HCOO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)&gt;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2070100" algn="l"/>
              </a:tabLst>
            </a:pPr>
            <a:r>
              <a:rPr lang="en-US" altLang="zh-CN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(HCOO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)&lt;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2070100" algn="l"/>
              </a:tabLst>
            </a:pPr>
            <a:r>
              <a:rPr lang="en-US" altLang="zh-CN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(HCOO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tabLst>
                <a:tab pos="2070100" algn="l"/>
              </a:tabLst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无法确定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(HCOO</a:t>
            </a:r>
            <a:r>
              <a:rPr lang="en-US" altLang="zh-CN" sz="2800" b="1" baseline="30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与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zh-CN" sz="28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的大小关系</a:t>
            </a:r>
          </a:p>
        </p:txBody>
      </p:sp>
      <p:sp>
        <p:nvSpPr>
          <p:cNvPr id="5" name="矩形 4"/>
          <p:cNvSpPr/>
          <p:nvPr/>
        </p:nvSpPr>
        <p:spPr>
          <a:xfrm>
            <a:off x="3851920" y="162880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51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39552" y="764704"/>
            <a:ext cx="77768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4.25 ℃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时，将一定浓度的盐酸和一定浓度的氨水按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2∶1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的体积比混合，若混合溶液中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，则溶液的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pH(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　　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大于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 		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小于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等于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 		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无法确定</a:t>
            </a:r>
          </a:p>
        </p:txBody>
      </p:sp>
      <p:sp>
        <p:nvSpPr>
          <p:cNvPr id="7" name="矩形 6"/>
          <p:cNvSpPr/>
          <p:nvPr/>
        </p:nvSpPr>
        <p:spPr>
          <a:xfrm>
            <a:off x="4104200" y="2119721"/>
            <a:ext cx="755832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7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endParaRPr lang="zh-CN" altLang="en-US" sz="2800" b="1" kern="1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699303"/>
              </p:ext>
            </p:extLst>
          </p:nvPr>
        </p:nvGraphicFramePr>
        <p:xfrm>
          <a:off x="6588224" y="1607394"/>
          <a:ext cx="7207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3" imgW="330057" imgH="241195" progId="Equation.DSMT4">
                  <p:embed/>
                </p:oleObj>
              </mc:Choice>
              <mc:Fallback>
                <p:oleObj name="Equation" r:id="rId3" imgW="330057" imgH="241195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1607394"/>
                        <a:ext cx="720725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646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22562" y="1916874"/>
            <a:ext cx="6414513" cy="145507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本节内容结束</a:t>
            </a:r>
            <a:endParaRPr lang="en-US" altLang="zh-CN" sz="5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25400" stA="30000" endPos="30000" dist="50800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600" dirty="0">
                <a:effectLst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更多精彩内容请登录：</a:t>
            </a:r>
            <a:r>
              <a:rPr lang="en-US" altLang="zh-CN" sz="2600" dirty="0">
                <a:effectLst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www.91taoke.com</a:t>
            </a:r>
            <a:endParaRPr lang="zh-CN" altLang="en-US" sz="2600" dirty="0">
              <a:effectLst>
                <a:reflection blurRad="25400" stA="30000" endPos="30000" dist="50800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Picture 8" descr="91淘课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>
            <a:spLocks noChangeArrowheads="1"/>
          </p:cNvSpPr>
          <p:nvPr/>
        </p:nvSpPr>
        <p:spPr bwMode="auto">
          <a:xfrm>
            <a:off x="611883" y="548680"/>
            <a:ext cx="2279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2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. 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外因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：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 Box 3"/>
          <p:cNvSpPr>
            <a:spLocks noChangeArrowheads="1"/>
          </p:cNvSpPr>
          <p:nvPr/>
        </p:nvSpPr>
        <p:spPr bwMode="auto">
          <a:xfrm>
            <a:off x="697608" y="1078965"/>
            <a:ext cx="2476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① 温度：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 Box 4"/>
          <p:cNvSpPr>
            <a:spLocks noChangeArrowheads="1"/>
          </p:cNvSpPr>
          <p:nvPr/>
        </p:nvSpPr>
        <p:spPr bwMode="auto">
          <a:xfrm>
            <a:off x="2289870" y="1055152"/>
            <a:ext cx="4008438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升温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，</a:t>
            </a:r>
            <a:r>
              <a:rPr lang="zh-CN" altLang="en-US" sz="2800" b="1" u="sng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                 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水解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。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 Box 5"/>
          <p:cNvSpPr>
            <a:spLocks noChangeArrowheads="1"/>
          </p:cNvSpPr>
          <p:nvPr/>
        </p:nvSpPr>
        <p:spPr bwMode="auto">
          <a:xfrm>
            <a:off x="697608" y="1753652"/>
            <a:ext cx="2476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② 浓度：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 Box 6"/>
          <p:cNvSpPr>
            <a:spLocks noChangeArrowheads="1"/>
          </p:cNvSpPr>
          <p:nvPr/>
        </p:nvSpPr>
        <p:spPr bwMode="auto">
          <a:xfrm>
            <a:off x="2277170" y="1702852"/>
            <a:ext cx="485140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加水稀释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，</a:t>
            </a:r>
            <a:r>
              <a:rPr lang="zh-CN" altLang="en-US" sz="2800" b="1" u="sng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             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水解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。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 Box 7"/>
          <p:cNvSpPr>
            <a:spLocks noChangeArrowheads="1"/>
          </p:cNvSpPr>
          <p:nvPr/>
        </p:nvSpPr>
        <p:spPr bwMode="auto">
          <a:xfrm>
            <a:off x="727348" y="2329716"/>
            <a:ext cx="2476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③ 加酸：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 Box 8"/>
          <p:cNvSpPr>
            <a:spLocks noChangeArrowheads="1"/>
          </p:cNvSpPr>
          <p:nvPr/>
        </p:nvSpPr>
        <p:spPr bwMode="auto">
          <a:xfrm>
            <a:off x="2293045" y="2290102"/>
            <a:ext cx="525145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   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弱碱阳离子的水解。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 Box 9"/>
          <p:cNvSpPr>
            <a:spLocks noChangeArrowheads="1"/>
          </p:cNvSpPr>
          <p:nvPr/>
        </p:nvSpPr>
        <p:spPr bwMode="auto">
          <a:xfrm>
            <a:off x="2350546" y="2884235"/>
            <a:ext cx="525145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   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弱酸根离子的水解。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Text Box 10"/>
          <p:cNvSpPr>
            <a:spLocks noChangeArrowheads="1"/>
          </p:cNvSpPr>
          <p:nvPr/>
        </p:nvSpPr>
        <p:spPr bwMode="auto">
          <a:xfrm>
            <a:off x="2277170" y="2276872"/>
            <a:ext cx="2478088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抑制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 Box 11"/>
          <p:cNvSpPr>
            <a:spLocks noChangeArrowheads="1"/>
          </p:cNvSpPr>
          <p:nvPr/>
        </p:nvSpPr>
        <p:spPr bwMode="auto">
          <a:xfrm>
            <a:off x="2309936" y="2884235"/>
            <a:ext cx="2478088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促进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 Box 12"/>
          <p:cNvSpPr>
            <a:spLocks noChangeArrowheads="1"/>
          </p:cNvSpPr>
          <p:nvPr/>
        </p:nvSpPr>
        <p:spPr bwMode="auto">
          <a:xfrm>
            <a:off x="755576" y="3501008"/>
            <a:ext cx="2476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④ 加碱：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Text Box 13"/>
          <p:cNvSpPr>
            <a:spLocks noChangeArrowheads="1"/>
          </p:cNvSpPr>
          <p:nvPr/>
        </p:nvSpPr>
        <p:spPr bwMode="auto">
          <a:xfrm>
            <a:off x="2293045" y="3573016"/>
            <a:ext cx="525145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   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弱碱阳离子的水解。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Text Box 14"/>
          <p:cNvSpPr>
            <a:spLocks noChangeArrowheads="1"/>
          </p:cNvSpPr>
          <p:nvPr/>
        </p:nvSpPr>
        <p:spPr bwMode="auto">
          <a:xfrm>
            <a:off x="2293045" y="4221088"/>
            <a:ext cx="525145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   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弱酸根离子的水解。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Text Box 15"/>
          <p:cNvSpPr>
            <a:spLocks noChangeArrowheads="1"/>
          </p:cNvSpPr>
          <p:nvPr/>
        </p:nvSpPr>
        <p:spPr bwMode="auto">
          <a:xfrm>
            <a:off x="2293045" y="3532307"/>
            <a:ext cx="2478088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促进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Text Box 16"/>
          <p:cNvSpPr>
            <a:spLocks noChangeArrowheads="1"/>
          </p:cNvSpPr>
          <p:nvPr/>
        </p:nvSpPr>
        <p:spPr bwMode="auto">
          <a:xfrm>
            <a:off x="2293045" y="4180379"/>
            <a:ext cx="2478088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抑制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Text Box 17"/>
          <p:cNvSpPr>
            <a:spLocks noChangeArrowheads="1"/>
          </p:cNvSpPr>
          <p:nvPr/>
        </p:nvSpPr>
        <p:spPr bwMode="auto">
          <a:xfrm>
            <a:off x="1043608" y="4869160"/>
            <a:ext cx="6119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配制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FeCl</a:t>
            </a:r>
            <a:r>
              <a:rPr lang="en-US" sz="2800" b="1" baseline="-25000" dirty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溶液需要注意什么问题？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Text Box 18"/>
          <p:cNvSpPr>
            <a:spLocks noChangeArrowheads="1"/>
          </p:cNvSpPr>
          <p:nvPr/>
        </p:nvSpPr>
        <p:spPr bwMode="auto">
          <a:xfrm>
            <a:off x="1043608" y="6002124"/>
            <a:ext cx="73866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加入一定量的</a:t>
            </a:r>
            <a:r>
              <a:rPr lang="zh-CN" altLang="en-US" sz="28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         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，抑制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FeCl</a:t>
            </a:r>
            <a:r>
              <a:rPr lang="en-US" sz="2800" b="1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的水解。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WordArt 19"/>
          <p:cNvSpPr>
            <a:spLocks noChangeArrowheads="1" noChangeShapeType="1" noTextEdit="1"/>
          </p:cNvSpPr>
          <p:nvPr/>
        </p:nvSpPr>
        <p:spPr bwMode="auto">
          <a:xfrm rot="5400000">
            <a:off x="328426" y="5178547"/>
            <a:ext cx="926307" cy="504056"/>
          </a:xfrm>
          <a:prstGeom prst="rect">
            <a:avLst/>
          </a:prstGeom>
        </p:spPr>
        <p:txBody>
          <a:bodyPr vert="eaVert"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 fontAlgn="auto"/>
            <a:r>
              <a:rPr lang="zh-CN" altLang="en-US" sz="2800" kern="10" dirty="0">
                <a:ln w="9525" cmpd="sng">
                  <a:solidFill>
                    <a:srgbClr val="FF0000"/>
                  </a:solidFill>
                  <a:bevel/>
                  <a:headEnd/>
                  <a:tailEnd/>
                </a:ln>
                <a:solidFill>
                  <a:srgbClr val="80008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思考</a:t>
            </a: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1115975" y="5425405"/>
            <a:ext cx="5543550" cy="523875"/>
            <a:chOff x="-72" y="0"/>
            <a:chExt cx="3783" cy="330"/>
          </a:xfrm>
        </p:grpSpPr>
        <p:sp>
          <p:nvSpPr>
            <p:cNvPr id="21" name="Text Box 21"/>
            <p:cNvSpPr>
              <a:spLocks noChangeArrowheads="1"/>
            </p:cNvSpPr>
            <p:nvPr/>
          </p:nvSpPr>
          <p:spPr bwMode="auto">
            <a:xfrm>
              <a:off x="-72" y="0"/>
              <a:ext cx="37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Fe</a:t>
              </a:r>
              <a:r>
                <a:rPr lang="en-US" sz="28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3</a:t>
              </a:r>
              <a:r>
                <a:rPr lang="en-US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 + 3H</a:t>
              </a:r>
              <a:r>
                <a:rPr lang="en-US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2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O        </a:t>
              </a:r>
              <a:r>
                <a:rPr lang="en-US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Fe 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(OH)</a:t>
              </a:r>
              <a:r>
                <a:rPr lang="en-US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3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 + </a:t>
              </a:r>
              <a:r>
                <a:rPr lang="en-US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Times New Roman" pitchFamily="18" charset="0"/>
                </a:rPr>
                <a:t>3H</a:t>
              </a:r>
              <a:r>
                <a:rPr lang="en-US" sz="28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endParaRPr lang="zh-CN" altLang="en-US" sz="2800" dirty="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1392" y="39"/>
              <a:ext cx="384" cy="199"/>
              <a:chOff x="0" y="0"/>
              <a:chExt cx="384" cy="199"/>
            </a:xfrm>
          </p:grpSpPr>
          <p:sp>
            <p:nvSpPr>
              <p:cNvPr id="23" name="Line 23"/>
              <p:cNvSpPr>
                <a:spLocks noChangeShapeType="1"/>
              </p:cNvSpPr>
              <p:nvPr/>
            </p:nvSpPr>
            <p:spPr bwMode="auto">
              <a:xfrm>
                <a:off x="0" y="96"/>
                <a:ext cx="336" cy="1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zh-CN" sz="280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  <a:sym typeface="宋体" pitchFamily="2" charset="-122"/>
                </a:endParaRPr>
              </a:p>
            </p:txBody>
          </p:sp>
          <p:sp>
            <p:nvSpPr>
              <p:cNvPr id="24" name="Line 24"/>
              <p:cNvSpPr>
                <a:spLocks noChangeShapeType="1"/>
              </p:cNvSpPr>
              <p:nvPr/>
            </p:nvSpPr>
            <p:spPr bwMode="auto">
              <a:xfrm>
                <a:off x="384" y="0"/>
                <a:ext cx="1" cy="1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zh-CN" sz="280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  <a:sym typeface="宋体" pitchFamily="2" charset="-122"/>
                </a:endParaRPr>
              </a:p>
            </p:txBody>
          </p:sp>
          <p:sp>
            <p:nvSpPr>
              <p:cNvPr id="25" name="Line 25"/>
              <p:cNvSpPr>
                <a:spLocks noChangeShapeType="1"/>
              </p:cNvSpPr>
              <p:nvPr/>
            </p:nvSpPr>
            <p:spPr bwMode="auto">
              <a:xfrm>
                <a:off x="240" y="41"/>
                <a:ext cx="96" cy="55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zh-CN" sz="280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  <a:sym typeface="宋体" pitchFamily="2" charset="-122"/>
                </a:endParaRPr>
              </a:p>
            </p:txBody>
          </p:sp>
          <p:sp>
            <p:nvSpPr>
              <p:cNvPr id="26" name="Line 26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336" cy="1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zh-CN" sz="280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  <a:sym typeface="宋体" pitchFamily="2" charset="-122"/>
                </a:endParaRPr>
              </a:p>
            </p:txBody>
          </p:sp>
          <p:sp>
            <p:nvSpPr>
              <p:cNvPr id="27" name="Line 27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96" cy="55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zh-CN" sz="2800">
                  <a:solidFill>
                    <a:srgbClr val="000000"/>
                  </a:solidFill>
                  <a:latin typeface="Times New Roman" pitchFamily="18" charset="0"/>
                  <a:ea typeface="+mn-ea"/>
                  <a:cs typeface="Times New Roman" pitchFamily="18" charset="0"/>
                  <a:sym typeface="宋体" pitchFamily="2" charset="-122"/>
                </a:endParaRPr>
              </a:p>
            </p:txBody>
          </p:sp>
        </p:grpSp>
      </p:grp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3491880" y="6002124"/>
            <a:ext cx="16875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Times New Roman" pitchFamily="18" charset="0"/>
              </a:rPr>
              <a:t>HCl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" name="Text Box 15"/>
          <p:cNvSpPr>
            <a:spLocks noChangeArrowheads="1"/>
          </p:cNvSpPr>
          <p:nvPr/>
        </p:nvSpPr>
        <p:spPr bwMode="auto">
          <a:xfrm>
            <a:off x="4254152" y="1702851"/>
            <a:ext cx="2478088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促进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0" name="Text Box 15"/>
          <p:cNvSpPr>
            <a:spLocks noChangeArrowheads="1"/>
          </p:cNvSpPr>
          <p:nvPr/>
        </p:nvSpPr>
        <p:spPr bwMode="auto">
          <a:xfrm>
            <a:off x="3612991" y="1054943"/>
            <a:ext cx="2478088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  <a:sym typeface="Times New Roman" pitchFamily="18" charset="0"/>
              </a:rPr>
              <a:t>促进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54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6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2692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新知探究</a:t>
            </a:r>
            <a:endParaRPr lang="zh-CN" altLang="en-US" sz="3200" b="1" dirty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98466" y="1340768"/>
            <a:ext cx="4641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1" lang="zh-CN" altLang="en-US" sz="2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电离</a:t>
            </a:r>
            <a:r>
              <a:rPr kumimoji="1"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理论：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71600" y="3701975"/>
            <a:ext cx="7526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 </a:t>
            </a:r>
            <a:r>
              <a:rPr kumimoji="1" lang="zh-CN" alt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多元弱酸电离是分步，主要由第一步决定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30514" y="1901776"/>
            <a:ext cx="66119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800000"/>
              </a:buClr>
              <a:buFont typeface="Wingdings" pitchFamily="2" charset="2"/>
              <a:buNone/>
            </a:pPr>
            <a:r>
              <a:rPr kumimoji="1" lang="en-US" altLang="zh-CN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 </a:t>
            </a:r>
            <a:r>
              <a:rPr kumimoji="1" lang="zh-CN" alt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弱电解质电离是</a:t>
            </a:r>
            <a:r>
              <a:rPr kumimoji="1" lang="zh-CN" altLang="en-US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微弱</a:t>
            </a:r>
            <a:r>
              <a:rPr kumimoji="1" lang="zh-CN" alt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97065" y="2405904"/>
            <a:ext cx="7526337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30000"/>
              </a:spcBef>
            </a:pPr>
            <a:r>
              <a:rPr kumimoji="1" lang="zh-CN" altLang="en-US" sz="24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如： 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1" lang="en-US" altLang="zh-CN" sz="2400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H</a:t>
            </a:r>
            <a:r>
              <a:rPr kumimoji="1" lang="en-US" altLang="zh-CN" sz="2400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</a:t>
            </a:r>
            <a:r>
              <a:rPr kumimoji="1" lang="zh-CN" altLang="en-US" sz="24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</a:p>
          <a:p>
            <a:pPr eaLnBrk="1" hangingPunct="1">
              <a:lnSpc>
                <a:spcPct val="150000"/>
              </a:lnSpc>
              <a:spcBef>
                <a:spcPct val="30000"/>
              </a:spcBef>
            </a:pP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(NH</a:t>
            </a:r>
            <a:r>
              <a:rPr kumimoji="1" lang="en-US" altLang="zh-CN" sz="2400" baseline="-25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H</a:t>
            </a:r>
            <a:r>
              <a:rPr kumimoji="1" lang="en-US" altLang="zh-CN" sz="2400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O)      </a:t>
            </a: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400" baseline="28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    </a:t>
            </a: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)      </a:t>
            </a: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400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423432" y="4206104"/>
            <a:ext cx="7526337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30000"/>
              </a:spcBef>
            </a:pPr>
            <a:r>
              <a:rPr kumimoji="1" lang="zh-CN" altLang="en-US" sz="24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如：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400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1" lang="zh-CN" altLang="en-US" sz="24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</a:p>
          <a:p>
            <a:pPr eaLnBrk="1" hangingPunct="1">
              <a:lnSpc>
                <a:spcPct val="150000"/>
              </a:lnSpc>
              <a:spcBef>
                <a:spcPct val="30000"/>
              </a:spcBef>
            </a:pP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400" baseline="-25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    </a:t>
            </a: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400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    </a:t>
            </a: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(HS</a:t>
            </a:r>
            <a:r>
              <a:rPr kumimoji="1" lang="en-US" altLang="zh-CN" sz="2400" baseline="28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    </a:t>
            </a: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</a:t>
            </a:r>
            <a:r>
              <a:rPr kumimoji="1" lang="en-US" altLang="zh-CN" sz="2400" baseline="30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400" baseline="28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    </a:t>
            </a:r>
            <a:r>
              <a:rPr kumimoji="1" lang="en-US" altLang="zh-CN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400" baseline="28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4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234770" y="3140968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602922" y="3193812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064786" y="3175215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433464" y="4994012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563888" y="4994012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881736" y="4980188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6033864" y="4978178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971600" y="5517232"/>
            <a:ext cx="6552728" cy="1200329"/>
          </a:xfrm>
          <a:prstGeom prst="rect">
            <a:avLst/>
          </a:prstGeom>
          <a:noFill/>
          <a:ln w="57150" cmpd="thinThick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40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对于弱酸、弱碱，其电离程度小，产生的离子浓度远远小于弱电解质分子的浓度。</a:t>
            </a: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1751152" y="816893"/>
            <a:ext cx="6380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溶液中微粒浓度大小比较</a:t>
            </a:r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028284"/>
              </p:ext>
            </p:extLst>
          </p:nvPr>
        </p:nvGraphicFramePr>
        <p:xfrm>
          <a:off x="5260644" y="3170150"/>
          <a:ext cx="679508" cy="496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3" imgW="330120" imgH="241200" progId="Equation.DSMT4">
                  <p:embed/>
                </p:oleObj>
              </mc:Choice>
              <mc:Fallback>
                <p:oleObj name="Equation" r:id="rId3" imgW="330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60644" y="3170150"/>
                        <a:ext cx="679508" cy="4965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887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2"/>
          <p:cNvSpPr txBox="1">
            <a:spLocks noChangeArrowheads="1"/>
          </p:cNvSpPr>
          <p:nvPr/>
        </p:nvSpPr>
        <p:spPr bwMode="auto">
          <a:xfrm>
            <a:off x="650875" y="548680"/>
            <a:ext cx="34464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1" lang="zh-CN" altLang="en-US" sz="2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水解</a:t>
            </a:r>
            <a:r>
              <a:rPr kumimoji="1"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理论：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650875" y="1142405"/>
            <a:ext cx="661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800000"/>
              </a:buClr>
              <a:buFont typeface="Wingdings" pitchFamily="2" charset="2"/>
              <a:buNone/>
            </a:pPr>
            <a:r>
              <a:rPr kumimoji="1" lang="en-US" altLang="zh-CN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 </a:t>
            </a:r>
            <a:r>
              <a:rPr kumimoji="1" lang="zh-CN" alt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弱离子由于水解而</a:t>
            </a:r>
            <a:r>
              <a:rPr kumimoji="1" lang="zh-CN" altLang="en-US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损耗</a:t>
            </a:r>
            <a:r>
              <a:rPr kumimoji="1" lang="zh-CN" alt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1073150" y="1753652"/>
            <a:ext cx="7173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如：</a:t>
            </a:r>
            <a:r>
              <a:rPr kumimoji="1" lang="en-US" altLang="zh-CN" sz="28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KAl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(SO</a:t>
            </a:r>
            <a:r>
              <a:rPr kumimoji="1" lang="en-US" altLang="zh-CN" sz="2800" baseline="-16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zh-CN" sz="2800" baseline="-16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1"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(K</a:t>
            </a:r>
            <a:r>
              <a:rPr kumimoji="1" lang="en-US" altLang="zh-CN" sz="2800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(Al</a:t>
            </a:r>
            <a:r>
              <a:rPr kumimoji="1" lang="en-US" altLang="zh-CN" sz="2800" baseline="30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650875" y="2405832"/>
            <a:ext cx="48529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 </a:t>
            </a:r>
            <a:r>
              <a:rPr kumimoji="1" lang="zh-CN" alt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水解是</a:t>
            </a:r>
            <a:r>
              <a:rPr kumimoji="1" lang="zh-CN" altLang="en-US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微弱</a:t>
            </a:r>
          </a:p>
        </p:txBody>
      </p:sp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650875" y="3501008"/>
            <a:ext cx="7807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 </a:t>
            </a:r>
            <a:r>
              <a:rPr kumimoji="1" lang="zh-CN" alt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多元弱酸盐分步水解，主要由第一步决定</a:t>
            </a:r>
          </a:p>
        </p:txBody>
      </p:sp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1097656" y="2924944"/>
            <a:ext cx="592261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zh-CN" sz="28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1" lang="en-US" altLang="zh-CN" sz="2800" baseline="28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   </a:t>
            </a: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)     </a:t>
            </a: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800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   </a:t>
            </a: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aseline="28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2520" name="Text Box 8"/>
          <p:cNvSpPr txBox="1">
            <a:spLocks noChangeArrowheads="1"/>
          </p:cNvSpPr>
          <p:nvPr/>
        </p:nvSpPr>
        <p:spPr bwMode="auto">
          <a:xfrm>
            <a:off x="1065609" y="4099918"/>
            <a:ext cx="6962775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kumimoji="1"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如：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zh-CN" sz="2800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1"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</a:p>
          <a:p>
            <a:pPr eaLnBrk="1" hangingPunct="1">
              <a:spcBef>
                <a:spcPct val="25000"/>
              </a:spcBef>
            </a:pP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)      </a:t>
            </a: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 )       </a:t>
            </a:r>
            <a:r>
              <a:rPr kumimoji="1" lang="en-US" altLang="zh-CN" sz="28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800" baseline="-25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aseline="-25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5892800" y="1772816"/>
            <a:ext cx="1055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92522" name="Rectangle 10"/>
          <p:cNvSpPr>
            <a:spLocks noChangeArrowheads="1"/>
          </p:cNvSpPr>
          <p:nvPr/>
        </p:nvSpPr>
        <p:spPr bwMode="auto">
          <a:xfrm>
            <a:off x="2147869" y="2924944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3729608" y="2946683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92524" name="Rectangle 12"/>
          <p:cNvSpPr>
            <a:spLocks noChangeArrowheads="1"/>
          </p:cNvSpPr>
          <p:nvPr/>
        </p:nvSpPr>
        <p:spPr bwMode="auto">
          <a:xfrm>
            <a:off x="4978400" y="2946683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92526" name="Rectangle 14"/>
          <p:cNvSpPr>
            <a:spLocks noChangeArrowheads="1"/>
          </p:cNvSpPr>
          <p:nvPr/>
        </p:nvSpPr>
        <p:spPr bwMode="auto">
          <a:xfrm>
            <a:off x="2479675" y="4643498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92527" name="Rectangle 15"/>
          <p:cNvSpPr>
            <a:spLocks noChangeArrowheads="1"/>
          </p:cNvSpPr>
          <p:nvPr/>
        </p:nvSpPr>
        <p:spPr bwMode="auto">
          <a:xfrm>
            <a:off x="4521696" y="4705980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</a:p>
        </p:txBody>
      </p:sp>
      <p:sp>
        <p:nvSpPr>
          <p:cNvPr id="192528" name="Text Box 16"/>
          <p:cNvSpPr txBox="1">
            <a:spLocks noChangeArrowheads="1"/>
          </p:cNvSpPr>
          <p:nvPr/>
        </p:nvSpPr>
        <p:spPr bwMode="auto">
          <a:xfrm>
            <a:off x="1145729" y="5284365"/>
            <a:ext cx="6666631" cy="1384995"/>
          </a:xfrm>
          <a:prstGeom prst="rect">
            <a:avLst/>
          </a:prstGeom>
          <a:noFill/>
          <a:ln w="57150" cmpd="thinThick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单水解程度很小，水解产生的离子或分子浓度远远小于弱离子的浓度。</a:t>
            </a:r>
          </a:p>
        </p:txBody>
      </p:sp>
      <p:sp>
        <p:nvSpPr>
          <p:cNvPr id="192529" name="Rectangle 17"/>
          <p:cNvSpPr>
            <a:spLocks noChangeArrowheads="1"/>
          </p:cNvSpPr>
          <p:nvPr/>
        </p:nvSpPr>
        <p:spPr bwMode="auto">
          <a:xfrm>
            <a:off x="2897188" y="2401724"/>
            <a:ext cx="40846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kumimoji="1"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如：</a:t>
            </a:r>
            <a:r>
              <a:rPr kumimoji="1"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1"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 </a:t>
            </a:r>
            <a:r>
              <a:rPr kumimoji="1"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013828"/>
              </p:ext>
            </p:extLst>
          </p:nvPr>
        </p:nvGraphicFramePr>
        <p:xfrm>
          <a:off x="2771800" y="2974408"/>
          <a:ext cx="720080" cy="52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4" imgW="330120" imgH="241200" progId="Equation.DSMT4">
                  <p:embed/>
                </p:oleObj>
              </mc:Choice>
              <mc:Fallback>
                <p:oleObj name="Equation" r:id="rId4" imgW="330120" imgH="241200" progId="Equation.DSMT4">
                  <p:embed/>
                  <p:pic>
                    <p:nvPicPr>
                      <p:cNvPr id="0" name="对象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974408"/>
                        <a:ext cx="720080" cy="52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489383"/>
              </p:ext>
            </p:extLst>
          </p:nvPr>
        </p:nvGraphicFramePr>
        <p:xfrm>
          <a:off x="1475656" y="4699279"/>
          <a:ext cx="75723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6" imgW="368280" imgH="241200" progId="Equation.DSMT4">
                  <p:embed/>
                </p:oleObj>
              </mc:Choice>
              <mc:Fallback>
                <p:oleObj name="Equation" r:id="rId6" imgW="36828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699279"/>
                        <a:ext cx="757237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077598"/>
              </p:ext>
            </p:extLst>
          </p:nvPr>
        </p:nvGraphicFramePr>
        <p:xfrm>
          <a:off x="3285901" y="4656664"/>
          <a:ext cx="88741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8" imgW="431640" imgH="241200" progId="Equation.DSMT4">
                  <p:embed/>
                </p:oleObj>
              </mc:Choice>
              <mc:Fallback>
                <p:oleObj name="Equation" r:id="rId8" imgW="43164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5901" y="4656664"/>
                        <a:ext cx="887413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61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/>
      <p:bldP spid="192515" grpId="0"/>
      <p:bldP spid="192516" grpId="0"/>
      <p:bldP spid="192517" grpId="0"/>
      <p:bldP spid="192518" grpId="0"/>
      <p:bldP spid="192519" grpId="0"/>
      <p:bldP spid="192520" grpId="0"/>
      <p:bldP spid="192521" grpId="0"/>
      <p:bldP spid="192522" grpId="0"/>
      <p:bldP spid="192523" grpId="0"/>
      <p:bldP spid="192524" grpId="0"/>
      <p:bldP spid="192526" grpId="0"/>
      <p:bldP spid="192527" grpId="0"/>
      <p:bldP spid="192528" grpId="0" animBg="1" autoUpdateAnimBg="0"/>
      <p:bldP spid="1925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67544" y="1193378"/>
            <a:ext cx="48529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）电荷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守恒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88714" y="2647528"/>
            <a:ext cx="8159750" cy="293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如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 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</a:t>
            </a:r>
          </a:p>
          <a:p>
            <a:pPr eaLnBrk="1" hangingPunct="1">
              <a:spcBef>
                <a:spcPct val="4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        阳离子： </a:t>
            </a:r>
            <a:endParaRPr kumimoji="1" lang="en-US" altLang="zh-CN" sz="2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eaLnBrk="1" hangingPunct="1">
              <a:spcBef>
                <a:spcPct val="40000"/>
              </a:spcBef>
            </a:pPr>
            <a:r>
              <a:rPr kumimoji="1" lang="en-US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阴离子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： </a:t>
            </a:r>
            <a:endParaRPr kumimoji="1" lang="en-US" altLang="zh-CN" sz="2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eaLnBrk="1" hangingPunct="1">
              <a:spcBef>
                <a:spcPct val="40000"/>
              </a:spcBef>
            </a:pPr>
            <a:r>
              <a:rPr kumimoji="1" lang="en-US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     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正电荷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总数    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   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负电荷总数</a:t>
            </a:r>
          </a:p>
          <a:p>
            <a:pPr eaLnBrk="1" hangingPunct="1">
              <a:spcBef>
                <a:spcPct val="40000"/>
              </a:spcBef>
            </a:pPr>
            <a:r>
              <a:rPr kumimoji="1"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)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= </a:t>
            </a:r>
            <a:r>
              <a:rPr kumimoji="1"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zh-CN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1"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87350" y="1897668"/>
            <a:ext cx="7385050" cy="523220"/>
          </a:xfrm>
          <a:prstGeom prst="rect">
            <a:avLst/>
          </a:prstGeom>
          <a:noFill/>
          <a:ln w="57150" cmpd="thinThick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溶液中阴离子和阳离子所带的电荷总数相等。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54051" y="5786100"/>
            <a:ext cx="54301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)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kumimoji="1"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1"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zh-CN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1"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762000" y="536591"/>
            <a:ext cx="19864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1"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守恒</a:t>
            </a:r>
            <a:r>
              <a:rPr kumimoji="1"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理论</a:t>
            </a:r>
          </a:p>
        </p:txBody>
      </p:sp>
      <p:sp>
        <p:nvSpPr>
          <p:cNvPr id="2" name="矩形 1"/>
          <p:cNvSpPr/>
          <p:nvPr/>
        </p:nvSpPr>
        <p:spPr>
          <a:xfrm>
            <a:off x="2771800" y="3284984"/>
            <a:ext cx="20361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40000"/>
              </a:spcBef>
            </a:pP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H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" name="矩形 2"/>
          <p:cNvSpPr/>
          <p:nvPr/>
        </p:nvSpPr>
        <p:spPr>
          <a:xfrm>
            <a:off x="2771800" y="3877028"/>
            <a:ext cx="2060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40000"/>
              </a:spcBef>
            </a:pP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1" lang="en-US" altLang="zh-CN" sz="2800" b="1" baseline="28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OH</a:t>
            </a:r>
            <a:r>
              <a:rPr kumimoji="1" lang="en-US" altLang="zh-CN" sz="2800" b="1" baseline="28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endParaRPr kumimoji="1" lang="en-US" altLang="zh-CN" sz="2800" b="1" baseline="30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874831"/>
              </p:ext>
            </p:extLst>
          </p:nvPr>
        </p:nvGraphicFramePr>
        <p:xfrm>
          <a:off x="2843163" y="3296929"/>
          <a:ext cx="7207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3" imgW="330057" imgH="241195" progId="Equation.DSMT4">
                  <p:embed/>
                </p:oleObj>
              </mc:Choice>
              <mc:Fallback>
                <p:oleObj name="Equation" r:id="rId3" imgW="330057" imgH="241195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163" y="3296929"/>
                        <a:ext cx="7207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940495"/>
              </p:ext>
            </p:extLst>
          </p:nvPr>
        </p:nvGraphicFramePr>
        <p:xfrm>
          <a:off x="1043608" y="5063778"/>
          <a:ext cx="7207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5" imgW="330057" imgH="241195" progId="Equation.DSMT4">
                  <p:embed/>
                </p:oleObj>
              </mc:Choice>
              <mc:Fallback>
                <p:oleObj name="Equation" r:id="rId5" imgW="330057" imgH="241195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5063778"/>
                        <a:ext cx="720725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324135"/>
              </p:ext>
            </p:extLst>
          </p:nvPr>
        </p:nvGraphicFramePr>
        <p:xfrm>
          <a:off x="1115616" y="5805264"/>
          <a:ext cx="7207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6" imgW="330120" imgH="241200" progId="Equation.DSMT4">
                  <p:embed/>
                </p:oleObj>
              </mc:Choice>
              <mc:Fallback>
                <p:oleObj name="Equation" r:id="rId6" imgW="330120" imgH="2412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805264"/>
                        <a:ext cx="7207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823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05638" y="601524"/>
            <a:ext cx="35670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例：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95536" y="1321604"/>
            <a:ext cx="72571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存在的离子有：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kumimoji="1" lang="en-US" altLang="zh-CN" sz="2800" b="1" baseline="28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endParaRPr kumimoji="1" lang="en-US" altLang="zh-CN" sz="2800" b="1" baseline="30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39652" y="3140968"/>
            <a:ext cx="78582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en-US" altLang="zh-CN" sz="2800" b="1" baseline="30000" dirty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</a:t>
            </a:r>
            <a:r>
              <a:rPr lang="en-US" altLang="zh-CN" sz="2800" b="1" i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30000" dirty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i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i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)</a:t>
            </a: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i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) </a:t>
            </a:r>
            <a:endParaRPr lang="en-US" altLang="zh-CN" sz="2800" b="1" dirty="0">
              <a:solidFill>
                <a:srgbClr val="231AD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96498" y="3841884"/>
            <a:ext cx="7829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 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 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 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)</a:t>
            </a:r>
            <a:endParaRPr lang="en-US" altLang="zh-CN" sz="28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6625" y="2564904"/>
            <a:ext cx="42370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阳离子所带总正电荷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851920" y="2564904"/>
            <a:ext cx="33988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阴离子所带总负电荷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9430" y="4797152"/>
            <a:ext cx="23487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现学现用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】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23528" y="5229200"/>
            <a:ext cx="7867600" cy="13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写出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的电荷守恒式。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95536" y="1916832"/>
            <a:ext cx="312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由电荷守恒得：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022432"/>
              </p:ext>
            </p:extLst>
          </p:nvPr>
        </p:nvGraphicFramePr>
        <p:xfrm>
          <a:off x="4572000" y="1378914"/>
          <a:ext cx="819766" cy="537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6" name="Equation" r:id="rId3" imgW="368280" imgH="241200" progId="Equation.DSMT4">
                  <p:embed/>
                </p:oleObj>
              </mc:Choice>
              <mc:Fallback>
                <p:oleObj name="Equation" r:id="rId3" imgW="36828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378914"/>
                        <a:ext cx="819766" cy="537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832750"/>
              </p:ext>
            </p:extLst>
          </p:nvPr>
        </p:nvGraphicFramePr>
        <p:xfrm>
          <a:off x="5556795" y="1377703"/>
          <a:ext cx="962855" cy="539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Equation" r:id="rId5" imgW="431640" imgH="241200" progId="Equation.DSMT4">
                  <p:embed/>
                </p:oleObj>
              </mc:Choice>
              <mc:Fallback>
                <p:oleObj name="Equation" r:id="rId5" imgW="431640" imgH="2412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795" y="1377703"/>
                        <a:ext cx="962855" cy="539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956978"/>
              </p:ext>
            </p:extLst>
          </p:nvPr>
        </p:nvGraphicFramePr>
        <p:xfrm>
          <a:off x="5069531" y="3178869"/>
          <a:ext cx="96361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Equation" r:id="rId7" imgW="431640" imgH="241200" progId="Equation.DSMT4">
                  <p:embed/>
                </p:oleObj>
              </mc:Choice>
              <mc:Fallback>
                <p:oleObj name="Equation" r:id="rId7" imgW="43164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9531" y="3178869"/>
                        <a:ext cx="963613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754018"/>
              </p:ext>
            </p:extLst>
          </p:nvPr>
        </p:nvGraphicFramePr>
        <p:xfrm>
          <a:off x="5069531" y="3898949"/>
          <a:ext cx="96361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name="Equation" r:id="rId9" imgW="431640" imgH="241200" progId="Equation.DSMT4">
                  <p:embed/>
                </p:oleObj>
              </mc:Choice>
              <mc:Fallback>
                <p:oleObj name="Equation" r:id="rId9" imgW="43164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9531" y="3898949"/>
                        <a:ext cx="963613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728270"/>
              </p:ext>
            </p:extLst>
          </p:nvPr>
        </p:nvGraphicFramePr>
        <p:xfrm>
          <a:off x="6876256" y="3172383"/>
          <a:ext cx="95144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" name="Equation" r:id="rId11" imgW="368280" imgH="241200" progId="Equation.DSMT4">
                  <p:embed/>
                </p:oleObj>
              </mc:Choice>
              <mc:Fallback>
                <p:oleObj name="Equation" r:id="rId11" imgW="36828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172383"/>
                        <a:ext cx="951443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996624"/>
              </p:ext>
            </p:extLst>
          </p:nvPr>
        </p:nvGraphicFramePr>
        <p:xfrm>
          <a:off x="6948264" y="3900537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1" name="Equation" r:id="rId13" imgW="368280" imgH="241200" progId="Equation.DSMT4">
                  <p:embed/>
                </p:oleObj>
              </mc:Choice>
              <mc:Fallback>
                <p:oleObj name="Equation" r:id="rId13" imgW="36828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3900537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785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51520" y="548680"/>
            <a:ext cx="35429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21132"/>
            <a:ext cx="6187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pt-BR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pt-BR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)+</a:t>
            </a:r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pt-BR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pt-BR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 </a:t>
            </a:r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pt-BR" altLang="zh-CN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pt-BR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pt-BR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pt-BR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23528" y="1700808"/>
            <a:ext cx="5931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)+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kumimoji="1" lang="en-US" altLang="zh-CN" sz="2800" b="1" baseline="28000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7233" y="2473732"/>
            <a:ext cx="23871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溶液中：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27233" y="3026132"/>
            <a:ext cx="73725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(HS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altLang="zh-CN" sz="2800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60187" y="3573016"/>
            <a:ext cx="71641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(HS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</a:t>
            </a:r>
            <a:r>
              <a:rPr lang="en-US" altLang="zh-CN" sz="28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baseline="2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398399" y="4509120"/>
            <a:ext cx="27334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 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01190" y="5085184"/>
            <a:ext cx="84192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)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)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altLang="zh-CN" sz="2800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3324" name="Text Box 1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95536" y="5661248"/>
            <a:ext cx="75600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</a:t>
            </a:r>
            <a:r>
              <a:rPr kumimoji="1" lang="en-US" altLang="zh-CN" sz="2800" b="1" baseline="28000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 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)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)</a:t>
            </a:r>
            <a:endParaRPr lang="en-US" altLang="zh-CN" sz="28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689938"/>
              </p:ext>
            </p:extLst>
          </p:nvPr>
        </p:nvGraphicFramePr>
        <p:xfrm>
          <a:off x="5192564" y="5123085"/>
          <a:ext cx="9636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Equation" r:id="rId4" imgW="431640" imgH="241200" progId="Equation.DSMT4">
                  <p:embed/>
                </p:oleObj>
              </mc:Choice>
              <mc:Fallback>
                <p:oleObj name="Equation" r:id="rId4" imgW="431640" imgH="2412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564" y="5123085"/>
                        <a:ext cx="963612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182832"/>
              </p:ext>
            </p:extLst>
          </p:nvPr>
        </p:nvGraphicFramePr>
        <p:xfrm>
          <a:off x="7020272" y="5124673"/>
          <a:ext cx="819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Equation" r:id="rId6" imgW="368280" imgH="241200" progId="Equation.DSMT4">
                  <p:embed/>
                </p:oleObj>
              </mc:Choice>
              <mc:Fallback>
                <p:oleObj name="Equation" r:id="rId6" imgW="368280" imgH="241200" progId="Equation.DSMT4">
                  <p:embed/>
                  <p:pic>
                    <p:nvPicPr>
                      <p:cNvPr id="0" name="对象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5124673"/>
                        <a:ext cx="819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042840"/>
              </p:ext>
            </p:extLst>
          </p:nvPr>
        </p:nvGraphicFramePr>
        <p:xfrm>
          <a:off x="5004048" y="5680476"/>
          <a:ext cx="9636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8" imgW="431613" imgH="241195" progId="Equation.DSMT4">
                  <p:embed/>
                </p:oleObj>
              </mc:Choice>
              <mc:Fallback>
                <p:oleObj name="Equation" r:id="rId8" imgW="431613" imgH="241195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680476"/>
                        <a:ext cx="963612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540371"/>
              </p:ext>
            </p:extLst>
          </p:nvPr>
        </p:nvGraphicFramePr>
        <p:xfrm>
          <a:off x="6804248" y="5661248"/>
          <a:ext cx="9525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Equation" r:id="rId10" imgW="368300" imgH="241300" progId="Equation.DSMT4">
                  <p:embed/>
                </p:oleObj>
              </mc:Choice>
              <mc:Fallback>
                <p:oleObj name="Equation" r:id="rId10" imgW="368300" imgH="2413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5661248"/>
                        <a:ext cx="9525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873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20" grpId="0"/>
      <p:bldP spid="13321" grpId="0"/>
      <p:bldP spid="13323" grpId="0"/>
      <p:bldP spid="1332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D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D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1712</Words>
  <Application>Microsoft Office PowerPoint</Application>
  <PresentationFormat>全屏显示(4:3)</PresentationFormat>
  <Paragraphs>248</Paragraphs>
  <Slides>33</Slides>
  <Notes>15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33</vt:i4>
      </vt:variant>
    </vt:vector>
  </HeadingPairs>
  <TitlesOfParts>
    <vt:vector size="36" baseType="lpstr">
      <vt:lpstr>Office 主题</vt:lpstr>
      <vt:lpstr>Equation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dreamsummit</cp:lastModifiedBy>
  <cp:revision>59</cp:revision>
  <dcterms:created xsi:type="dcterms:W3CDTF">2014-11-20T03:29:07Z</dcterms:created>
  <dcterms:modified xsi:type="dcterms:W3CDTF">2018-02-08T00:56:29Z</dcterms:modified>
</cp:coreProperties>
</file>