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2" r:id="rId3"/>
    <p:sldId id="273" r:id="rId4"/>
    <p:sldId id="274" r:id="rId5"/>
    <p:sldId id="272" r:id="rId6"/>
    <p:sldId id="275" r:id="rId7"/>
    <p:sldId id="276" r:id="rId8"/>
    <p:sldId id="301" r:id="rId9"/>
    <p:sldId id="278" r:id="rId10"/>
    <p:sldId id="279" r:id="rId11"/>
    <p:sldId id="280" r:id="rId12"/>
    <p:sldId id="281" r:id="rId13"/>
    <p:sldId id="282" r:id="rId14"/>
    <p:sldId id="303" r:id="rId15"/>
    <p:sldId id="302" r:id="rId16"/>
    <p:sldId id="284" r:id="rId17"/>
    <p:sldId id="286" r:id="rId18"/>
    <p:sldId id="287" r:id="rId19"/>
    <p:sldId id="288" r:id="rId20"/>
    <p:sldId id="289" r:id="rId21"/>
    <p:sldId id="290" r:id="rId22"/>
    <p:sldId id="291" r:id="rId23"/>
    <p:sldId id="292" r:id="rId24"/>
    <p:sldId id="294" r:id="rId25"/>
    <p:sldId id="304" r:id="rId26"/>
    <p:sldId id="295" r:id="rId27"/>
    <p:sldId id="296" r:id="rId28"/>
    <p:sldId id="297" r:id="rId29"/>
    <p:sldId id="298" r:id="rId30"/>
    <p:sldId id="299" r:id="rId31"/>
    <p:sldId id="300" r:id="rId32"/>
    <p:sldId id="305" r:id="rId33"/>
    <p:sldId id="307" r:id="rId34"/>
    <p:sldId id="306" r:id="rId35"/>
    <p:sldId id="271" r:id="rId36"/>
    <p:sldId id="270" r:id="rId37"/>
    <p:sldId id="261" r:id="rId38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31AD6"/>
    <a:srgbClr val="3503ED"/>
    <a:srgbClr val="340A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37" autoAdjust="0"/>
    <p:restoredTop sz="94660"/>
  </p:normalViewPr>
  <p:slideViewPr>
    <p:cSldViewPr>
      <p:cViewPr varScale="1">
        <p:scale>
          <a:sx n="111" d="100"/>
          <a:sy n="111" d="100"/>
        </p:scale>
        <p:origin x="-92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8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0.wmf"/><Relationship Id="rId1" Type="http://schemas.openxmlformats.org/officeDocument/2006/relationships/image" Target="../media/image29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png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image" Target="../media/image26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image" Target="../media/image2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4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4" Type="http://schemas.openxmlformats.org/officeDocument/2006/relationships/image" Target="../media/image16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5.wmf"/><Relationship Id="rId1" Type="http://schemas.openxmlformats.org/officeDocument/2006/relationships/image" Target="../media/image18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0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4" Type="http://schemas.openxmlformats.org/officeDocument/2006/relationships/image" Target="../media/image2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09907C-3000-4BDF-BAC3-34717BA7B625}" type="datetimeFigureOut">
              <a:rPr lang="zh-CN" altLang="en-US"/>
              <a:pPr>
                <a:defRPr/>
              </a:pPr>
              <a:t>2017/11/30 Thursday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6977A7-5660-44FF-A1A8-A861B9CF277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24536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9BB0A-F51D-4047-AEDE-2125CD181030}" type="datetimeFigureOut">
              <a:rPr lang="zh-CN" altLang="en-US"/>
              <a:pPr>
                <a:defRPr/>
              </a:pPr>
              <a:t>2017/11/30 Thursday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E7BB3-57C0-4D34-A1EC-7ED01EB8157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79270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B6A4A5-A086-428E-AD15-B4A8D3B3161D}" type="datetimeFigureOut">
              <a:rPr lang="zh-CN" altLang="en-US"/>
              <a:pPr>
                <a:defRPr/>
              </a:pPr>
              <a:t>2017/11/30 Thursday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FEFE3C-6F2B-453C-8AAE-7FD9CD72258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869538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707F45CC-00E7-4C19-8FA7-44D8EEAD2A01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36538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91淘课logo"/>
          <p:cNvPicPr>
            <a:picLocks noChangeAspect="1" noChangeArrowheads="1"/>
          </p:cNvPicPr>
          <p:nvPr userDrawn="1"/>
        </p:nvPicPr>
        <p:blipFill>
          <a:blip r:embed="rId2">
            <a:clrChange>
              <a:clrFrom>
                <a:srgbClr val="555555"/>
              </a:clrFrom>
              <a:clrTo>
                <a:srgbClr val="555555">
                  <a:alpha val="0"/>
                </a:srgbClr>
              </a:clrTo>
            </a:clrChange>
            <a:lum contras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6284913"/>
            <a:ext cx="865188" cy="528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FAEBF2-DA06-4A82-B350-3932C1527875}" type="datetimeFigureOut">
              <a:rPr lang="zh-CN" altLang="en-US"/>
              <a:pPr>
                <a:defRPr/>
              </a:pPr>
              <a:t>2017/11/30 Thursday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277599-84FA-4B3F-B538-16046398CC6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95721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D1AF68-EFA8-4372-B92F-EA6317C691DB}" type="datetimeFigureOut">
              <a:rPr lang="zh-CN" altLang="en-US"/>
              <a:pPr>
                <a:defRPr/>
              </a:pPr>
              <a:t>2017/11/30 Thursday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72FB82-1412-4B78-B760-4D4420C59AA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29957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40D131-794B-49E7-BF7D-E3906269AC98}" type="datetimeFigureOut">
              <a:rPr lang="zh-CN" altLang="en-US"/>
              <a:pPr>
                <a:defRPr/>
              </a:pPr>
              <a:t>2017/11/30 Thursday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1A1F08-57BC-4BB0-9BEE-D576571144E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4859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8C7530-7C64-4B15-88A7-551A1FD12983}" type="datetimeFigureOut">
              <a:rPr lang="zh-CN" altLang="en-US"/>
              <a:pPr>
                <a:defRPr/>
              </a:pPr>
              <a:t>2017/11/30 Thursday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E2D676-DC14-4128-B210-0CFC1C02F8B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61482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0D96B7-D323-46E2-9982-DADEF33F4485}" type="datetimeFigureOut">
              <a:rPr lang="zh-CN" altLang="en-US"/>
              <a:pPr>
                <a:defRPr/>
              </a:pPr>
              <a:t>2017/11/30 Thursday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0F502B-2B46-4ED1-87C9-0B6007270EA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74703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48C680-81B2-413E-89D3-A60A9AFD6254}" type="datetimeFigureOut">
              <a:rPr lang="zh-CN" altLang="en-US"/>
              <a:pPr>
                <a:defRPr/>
              </a:pPr>
              <a:t>2017/11/30 Thursday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17EBD3-A00B-4FF8-A891-7337E6438EE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815715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15633E-3E43-4FE7-B36B-D7483F2E37CB}" type="datetimeFigureOut">
              <a:rPr lang="zh-CN" altLang="en-US"/>
              <a:pPr>
                <a:defRPr/>
              </a:pPr>
              <a:t>2017/11/30 Thursday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D42D2-695F-40F2-8EDA-2902FD80FFE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09586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449E69-B025-4806-BB7B-43CFB6C3ED55}" type="datetimeFigureOut">
              <a:rPr lang="zh-CN" altLang="en-US"/>
              <a:pPr>
                <a:defRPr/>
              </a:pPr>
              <a:t>2017/11/30 Thursday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D07521-21B5-4D59-B7CB-C90AF6CA27C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2135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926" b="12592"/>
          <a:stretch/>
        </p:blipFill>
        <p:spPr>
          <a:xfrm flipV="1">
            <a:off x="0" y="0"/>
            <a:ext cx="9144000" cy="6857998"/>
          </a:xfrm>
          <a:prstGeom prst="rect">
            <a:avLst/>
          </a:prstGeom>
        </p:spPr>
      </p:pic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7EE2685-67BC-4CD9-A402-CAC64CD282D6}" type="datetimeFigureOut">
              <a:rPr lang="zh-CN" altLang="en-US"/>
              <a:pPr>
                <a:defRPr/>
              </a:pPr>
              <a:t>2017/11/30 Thursday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7B845C3D-4BFF-466B-8424-D1DC412627C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pic>
        <p:nvPicPr>
          <p:cNvPr id="1031" name="Picture 8" descr="91淘课logo"/>
          <p:cNvPicPr>
            <a:picLocks noChangeAspect="1" noChangeArrowheads="1"/>
          </p:cNvPicPr>
          <p:nvPr userDrawn="1"/>
        </p:nvPicPr>
        <p:blipFill>
          <a:blip r:embed="rId15">
            <a:clrChange>
              <a:clrFrom>
                <a:srgbClr val="555555"/>
              </a:clrFrom>
              <a:clrTo>
                <a:srgbClr val="555555">
                  <a:alpha val="0"/>
                </a:srgbClr>
              </a:clrTo>
            </a:clrChange>
            <a:lum contras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6284913"/>
            <a:ext cx="865188" cy="528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2" r:id="rId12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8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10.bin"/><Relationship Id="rId10" Type="http://schemas.openxmlformats.org/officeDocument/2006/relationships/image" Target="../media/image12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12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12" Type="http://schemas.openxmlformats.org/officeDocument/2006/relationships/image" Target="../media/image1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4.wmf"/><Relationship Id="rId11" Type="http://schemas.openxmlformats.org/officeDocument/2006/relationships/oleObject" Target="../embeddings/oleObject18.bin"/><Relationship Id="rId5" Type="http://schemas.openxmlformats.org/officeDocument/2006/relationships/oleObject" Target="../embeddings/oleObject14.bin"/><Relationship Id="rId10" Type="http://schemas.openxmlformats.org/officeDocument/2006/relationships/oleObject" Target="../embeddings/oleObject17.bin"/><Relationship Id="rId4" Type="http://schemas.openxmlformats.org/officeDocument/2006/relationships/image" Target="../media/image13.wmf"/><Relationship Id="rId9" Type="http://schemas.openxmlformats.org/officeDocument/2006/relationships/oleObject" Target="../embeddings/oleObject16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12" Type="http://schemas.openxmlformats.org/officeDocument/2006/relationships/image" Target="../media/image2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5.wmf"/><Relationship Id="rId11" Type="http://schemas.openxmlformats.org/officeDocument/2006/relationships/oleObject" Target="../embeddings/oleObject23.bin"/><Relationship Id="rId5" Type="http://schemas.openxmlformats.org/officeDocument/2006/relationships/oleObject" Target="../embeddings/oleObject20.bin"/><Relationship Id="rId10" Type="http://schemas.openxmlformats.org/officeDocument/2006/relationships/image" Target="../media/image20.wmf"/><Relationship Id="rId4" Type="http://schemas.openxmlformats.org/officeDocument/2006/relationships/image" Target="../media/image18.wmf"/><Relationship Id="rId9" Type="http://schemas.openxmlformats.org/officeDocument/2006/relationships/oleObject" Target="../embeddings/oleObject22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25.bin"/><Relationship Id="rId4" Type="http://schemas.openxmlformats.org/officeDocument/2006/relationships/image" Target="../media/image20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22.wmf"/><Relationship Id="rId4" Type="http://schemas.openxmlformats.org/officeDocument/2006/relationships/oleObject" Target="../embeddings/oleObject26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9.bin"/><Relationship Id="rId3" Type="http://schemas.openxmlformats.org/officeDocument/2006/relationships/image" Target="../media/image17.wmf"/><Relationship Id="rId7" Type="http://schemas.openxmlformats.org/officeDocument/2006/relationships/image" Target="../media/image2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28.bin"/><Relationship Id="rId11" Type="http://schemas.openxmlformats.org/officeDocument/2006/relationships/image" Target="../media/image26.wmf"/><Relationship Id="rId5" Type="http://schemas.openxmlformats.org/officeDocument/2006/relationships/image" Target="../media/image23.wmf"/><Relationship Id="rId10" Type="http://schemas.openxmlformats.org/officeDocument/2006/relationships/oleObject" Target="../embeddings/oleObject30.bin"/><Relationship Id="rId4" Type="http://schemas.openxmlformats.org/officeDocument/2006/relationships/oleObject" Target="../embeddings/oleObject27.bin"/><Relationship Id="rId9" Type="http://schemas.openxmlformats.org/officeDocument/2006/relationships/image" Target="../media/image25.wmf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32.bin"/><Relationship Id="rId4" Type="http://schemas.openxmlformats.org/officeDocument/2006/relationships/image" Target="../media/image28.wmf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hyperlink" Target="http://www.e-huaxue.com/" TargetMode="External"/><Relationship Id="rId7" Type="http://schemas.openxmlformats.org/officeDocument/2006/relationships/oleObject" Target="../embeddings/oleObject34.bin"/><Relationship Id="rId12" Type="http://schemas.openxmlformats.org/officeDocument/2006/relationships/oleObject" Target="../embeddings/oleObject3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9.wmf"/><Relationship Id="rId11" Type="http://schemas.openxmlformats.org/officeDocument/2006/relationships/oleObject" Target="../embeddings/oleObject36.bin"/><Relationship Id="rId5" Type="http://schemas.openxmlformats.org/officeDocument/2006/relationships/oleObject" Target="../embeddings/oleObject33.bin"/><Relationship Id="rId10" Type="http://schemas.openxmlformats.org/officeDocument/2006/relationships/image" Target="../media/image22.wmf"/><Relationship Id="rId4" Type="http://schemas.openxmlformats.org/officeDocument/2006/relationships/image" Target="../media/image30.png"/><Relationship Id="rId9" Type="http://schemas.openxmlformats.org/officeDocument/2006/relationships/oleObject" Target="../embeddings/oleObject35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31.png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image" Target="../media/image17.wmf"/><Relationship Id="rId7" Type="http://schemas.openxmlformats.org/officeDocument/2006/relationships/oleObject" Target="../embeddings/oleObject4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40.bin"/><Relationship Id="rId5" Type="http://schemas.openxmlformats.org/officeDocument/2006/relationships/image" Target="../media/image26.wmf"/><Relationship Id="rId4" Type="http://schemas.openxmlformats.org/officeDocument/2006/relationships/oleObject" Target="../embeddings/oleObject39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5.bin"/><Relationship Id="rId3" Type="http://schemas.openxmlformats.org/officeDocument/2006/relationships/oleObject" Target="../embeddings/oleObject42.bin"/><Relationship Id="rId7" Type="http://schemas.openxmlformats.org/officeDocument/2006/relationships/image" Target="../media/image3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44.bin"/><Relationship Id="rId5" Type="http://schemas.openxmlformats.org/officeDocument/2006/relationships/oleObject" Target="../embeddings/oleObject43.bin"/><Relationship Id="rId4" Type="http://schemas.openxmlformats.org/officeDocument/2006/relationships/image" Target="../media/image22.wmf"/><Relationship Id="rId9" Type="http://schemas.openxmlformats.org/officeDocument/2006/relationships/image" Target="../media/image34.wmf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5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2.bin"/><Relationship Id="rId10" Type="http://schemas.openxmlformats.org/officeDocument/2006/relationships/oleObject" Target="../embeddings/oleObject6.bin"/><Relationship Id="rId4" Type="http://schemas.openxmlformats.org/officeDocument/2006/relationships/image" Target="../media/image5.wmf"/><Relationship Id="rId9" Type="http://schemas.openxmlformats.org/officeDocument/2006/relationships/oleObject" Target="../embeddings/oleObject5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2" name="Picture 8" descr="91淘课logo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555555"/>
              </a:clrFrom>
              <a:clrTo>
                <a:srgbClr val="555555">
                  <a:alpha val="0"/>
                </a:srgbClr>
              </a:clrTo>
            </a:clrChange>
            <a:lum contras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6284913"/>
            <a:ext cx="865188" cy="528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915816" y="2272804"/>
            <a:ext cx="60486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4800" dirty="0" smtClean="0">
                <a:latin typeface="华文新魏" pitchFamily="2" charset="-122"/>
                <a:ea typeface="华文新魏" pitchFamily="2" charset="-122"/>
              </a:rPr>
              <a:t>第</a:t>
            </a:r>
            <a:r>
              <a:rPr lang="en-US" altLang="zh-CN" sz="4800" dirty="0" smtClean="0">
                <a:latin typeface="华文新魏" pitchFamily="2" charset="-122"/>
                <a:ea typeface="华文新魏" pitchFamily="2" charset="-122"/>
              </a:rPr>
              <a:t>2</a:t>
            </a:r>
            <a:r>
              <a:rPr lang="zh-CN" altLang="en-US" sz="4800" dirty="0" smtClean="0">
                <a:latin typeface="华文新魏" pitchFamily="2" charset="-122"/>
                <a:ea typeface="华文新魏" pitchFamily="2" charset="-122"/>
              </a:rPr>
              <a:t>课时  </a:t>
            </a:r>
            <a:endParaRPr lang="en-US" altLang="zh-CN" sz="4800" dirty="0" smtClean="0">
              <a:latin typeface="华文新魏" pitchFamily="2" charset="-122"/>
              <a:ea typeface="华文新魏" pitchFamily="2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4800" dirty="0" smtClean="0">
                <a:latin typeface="华文新魏" pitchFamily="2" charset="-122"/>
                <a:ea typeface="华文新魏" pitchFamily="2" charset="-122"/>
              </a:rPr>
              <a:t>影响盐类水解的因素</a:t>
            </a:r>
            <a:endParaRPr lang="zh-CN" altLang="en-US" sz="4800" dirty="0">
              <a:latin typeface="华文新魏" pitchFamily="2" charset="-122"/>
              <a:ea typeface="华文新魏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7801" name="Group 10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389387"/>
              </p:ext>
            </p:extLst>
          </p:nvPr>
        </p:nvGraphicFramePr>
        <p:xfrm>
          <a:off x="251520" y="1433605"/>
          <a:ext cx="8496498" cy="4371659"/>
        </p:xfrm>
        <a:graphic>
          <a:graphicData uri="http://schemas.openxmlformats.org/drawingml/2006/table">
            <a:tbl>
              <a:tblPr/>
              <a:tblGrid>
                <a:gridCol w="1367706"/>
                <a:gridCol w="1368152"/>
                <a:gridCol w="1008112"/>
                <a:gridCol w="936550"/>
                <a:gridCol w="1368152"/>
                <a:gridCol w="2447826"/>
              </a:tblGrid>
              <a:tr h="923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条件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平衡移动方向</a:t>
                      </a:r>
                      <a:endParaRPr kumimoji="0" lang="zh-CN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kumimoji="0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(H</a:t>
                      </a:r>
                      <a:r>
                        <a:rPr kumimoji="0" lang="en-US" altLang="zh-CN" sz="24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+</a:t>
                      </a:r>
                      <a:r>
                        <a:rPr kumimoji="0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kumimoji="0" lang="zh-CN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pH</a:t>
                      </a:r>
                      <a:r>
                        <a:rPr kumimoji="0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值</a:t>
                      </a:r>
                      <a:endParaRPr kumimoji="0" lang="zh-CN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Fe</a:t>
                      </a:r>
                      <a:r>
                        <a:rPr kumimoji="0" lang="en-US" altLang="zh-CN" sz="2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3+</a:t>
                      </a: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的水解程度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         </a:t>
                      </a: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现象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加水</a:t>
                      </a:r>
                      <a:endParaRPr kumimoji="0" lang="zh-CN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76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升温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9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加</a:t>
                      </a:r>
                      <a:r>
                        <a:rPr kumimoji="0" lang="en-US" altLang="zh-CN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HCl</a:t>
                      </a:r>
                      <a:endParaRPr kumimoji="0" lang="en-US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77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400" b="1" i="0" u="none" strike="noStrike" cap="none" normalizeH="0" baseline="-2500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7750" name="Rectangle 54"/>
          <p:cNvSpPr>
            <a:spLocks noChangeArrowheads="1"/>
          </p:cNvSpPr>
          <p:nvPr/>
        </p:nvSpPr>
        <p:spPr bwMode="auto">
          <a:xfrm>
            <a:off x="4073319" y="4308567"/>
            <a:ext cx="129540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400" b="1" dirty="0">
                <a:solidFill>
                  <a:srgbClr val="FF0000"/>
                </a:solidFill>
                <a:latin typeface="Times New Roman" pitchFamily="18" charset="0"/>
              </a:rPr>
              <a:t>减少</a:t>
            </a:r>
          </a:p>
        </p:txBody>
      </p:sp>
      <p:sp>
        <p:nvSpPr>
          <p:cNvPr id="157753" name="Rectangle 57"/>
          <p:cNvSpPr>
            <a:spLocks noChangeArrowheads="1"/>
          </p:cNvSpPr>
          <p:nvPr/>
        </p:nvSpPr>
        <p:spPr bwMode="auto">
          <a:xfrm>
            <a:off x="1547664" y="2815084"/>
            <a:ext cx="11525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400" b="1" dirty="0">
                <a:solidFill>
                  <a:srgbClr val="FF0000"/>
                </a:solidFill>
                <a:latin typeface="Times New Roman" pitchFamily="18" charset="0"/>
              </a:rPr>
              <a:t>右移</a:t>
            </a:r>
          </a:p>
        </p:txBody>
      </p:sp>
      <p:sp>
        <p:nvSpPr>
          <p:cNvPr id="157754" name="Rectangle 58"/>
          <p:cNvSpPr>
            <a:spLocks noChangeArrowheads="1"/>
          </p:cNvSpPr>
          <p:nvPr/>
        </p:nvSpPr>
        <p:spPr bwMode="auto">
          <a:xfrm>
            <a:off x="1547664" y="5085184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400" b="1" dirty="0">
                <a:solidFill>
                  <a:srgbClr val="FF0000"/>
                </a:solidFill>
                <a:latin typeface="Times New Roman" pitchFamily="18" charset="0"/>
              </a:rPr>
              <a:t>右移</a:t>
            </a:r>
          </a:p>
        </p:txBody>
      </p:sp>
      <p:sp>
        <p:nvSpPr>
          <p:cNvPr id="157755" name="Rectangle 59"/>
          <p:cNvSpPr>
            <a:spLocks noChangeArrowheads="1"/>
          </p:cNvSpPr>
          <p:nvPr/>
        </p:nvSpPr>
        <p:spPr bwMode="auto">
          <a:xfrm>
            <a:off x="1547664" y="3501008"/>
            <a:ext cx="1000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400" b="1" dirty="0">
                <a:solidFill>
                  <a:srgbClr val="FF0000"/>
                </a:solidFill>
                <a:latin typeface="Times New Roman" pitchFamily="18" charset="0"/>
              </a:rPr>
              <a:t>右移</a:t>
            </a:r>
          </a:p>
        </p:txBody>
      </p:sp>
      <p:sp>
        <p:nvSpPr>
          <p:cNvPr id="157756" name="Rectangle 60"/>
          <p:cNvSpPr>
            <a:spLocks noChangeArrowheads="1"/>
          </p:cNvSpPr>
          <p:nvPr/>
        </p:nvSpPr>
        <p:spPr bwMode="auto">
          <a:xfrm>
            <a:off x="1547664" y="4267944"/>
            <a:ext cx="12239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400" b="1" dirty="0">
                <a:solidFill>
                  <a:srgbClr val="FF0000"/>
                </a:solidFill>
                <a:latin typeface="Times New Roman" pitchFamily="18" charset="0"/>
              </a:rPr>
              <a:t>左移</a:t>
            </a:r>
          </a:p>
        </p:txBody>
      </p:sp>
      <p:sp>
        <p:nvSpPr>
          <p:cNvPr id="157758" name="Rectangle 62"/>
          <p:cNvSpPr>
            <a:spLocks noChangeArrowheads="1"/>
          </p:cNvSpPr>
          <p:nvPr/>
        </p:nvSpPr>
        <p:spPr bwMode="auto">
          <a:xfrm>
            <a:off x="2987527" y="2756346"/>
            <a:ext cx="12239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400" b="1">
                <a:solidFill>
                  <a:srgbClr val="FF0000"/>
                </a:solidFill>
                <a:latin typeface="Times New Roman" pitchFamily="18" charset="0"/>
              </a:rPr>
              <a:t>增大</a:t>
            </a:r>
          </a:p>
        </p:txBody>
      </p:sp>
      <p:sp>
        <p:nvSpPr>
          <p:cNvPr id="157759" name="Rectangle 63"/>
          <p:cNvSpPr>
            <a:spLocks noChangeArrowheads="1"/>
          </p:cNvSpPr>
          <p:nvPr/>
        </p:nvSpPr>
        <p:spPr bwMode="auto">
          <a:xfrm>
            <a:off x="3034881" y="3453129"/>
            <a:ext cx="11525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400" b="1" dirty="0">
                <a:solidFill>
                  <a:srgbClr val="FF0000"/>
                </a:solidFill>
                <a:latin typeface="Times New Roman" pitchFamily="18" charset="0"/>
              </a:rPr>
              <a:t>增大</a:t>
            </a:r>
          </a:p>
        </p:txBody>
      </p:sp>
      <p:sp>
        <p:nvSpPr>
          <p:cNvPr id="157760" name="Rectangle 64"/>
          <p:cNvSpPr>
            <a:spLocks noChangeArrowheads="1"/>
          </p:cNvSpPr>
          <p:nvPr/>
        </p:nvSpPr>
        <p:spPr bwMode="auto">
          <a:xfrm>
            <a:off x="3059832" y="4267944"/>
            <a:ext cx="11525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400" b="1" dirty="0">
                <a:solidFill>
                  <a:srgbClr val="FF0000"/>
                </a:solidFill>
                <a:latin typeface="Times New Roman" pitchFamily="18" charset="0"/>
              </a:rPr>
              <a:t>增大</a:t>
            </a:r>
          </a:p>
        </p:txBody>
      </p:sp>
      <p:sp>
        <p:nvSpPr>
          <p:cNvPr id="157761" name="Text Box 65"/>
          <p:cNvSpPr txBox="1">
            <a:spLocks noChangeArrowheads="1"/>
          </p:cNvSpPr>
          <p:nvPr/>
        </p:nvSpPr>
        <p:spPr bwMode="auto">
          <a:xfrm>
            <a:off x="3107236" y="5085184"/>
            <a:ext cx="9366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400" b="1" dirty="0">
                <a:solidFill>
                  <a:srgbClr val="FF0000"/>
                </a:solidFill>
                <a:latin typeface="Times New Roman" pitchFamily="18" charset="0"/>
              </a:rPr>
              <a:t>减少</a:t>
            </a:r>
          </a:p>
        </p:txBody>
      </p:sp>
      <p:sp>
        <p:nvSpPr>
          <p:cNvPr id="157763" name="Rectangle 67"/>
          <p:cNvSpPr>
            <a:spLocks noChangeArrowheads="1"/>
          </p:cNvSpPr>
          <p:nvPr/>
        </p:nvSpPr>
        <p:spPr bwMode="auto">
          <a:xfrm>
            <a:off x="4067944" y="3449096"/>
            <a:ext cx="10080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400" b="1" dirty="0">
                <a:solidFill>
                  <a:srgbClr val="FF0000"/>
                </a:solidFill>
                <a:latin typeface="Times New Roman" pitchFamily="18" charset="0"/>
              </a:rPr>
              <a:t>减少</a:t>
            </a:r>
          </a:p>
        </p:txBody>
      </p:sp>
      <p:sp>
        <p:nvSpPr>
          <p:cNvPr id="157765" name="Rectangle 69"/>
          <p:cNvSpPr>
            <a:spLocks noChangeArrowheads="1"/>
          </p:cNvSpPr>
          <p:nvPr/>
        </p:nvSpPr>
        <p:spPr bwMode="auto">
          <a:xfrm>
            <a:off x="4990662" y="4284876"/>
            <a:ext cx="14398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400" b="1" dirty="0">
                <a:solidFill>
                  <a:srgbClr val="FF0000"/>
                </a:solidFill>
                <a:latin typeface="Times New Roman" pitchFamily="18" charset="0"/>
              </a:rPr>
              <a:t>减少</a:t>
            </a:r>
          </a:p>
        </p:txBody>
      </p:sp>
      <p:sp>
        <p:nvSpPr>
          <p:cNvPr id="157766" name="Rectangle 70"/>
          <p:cNvSpPr>
            <a:spLocks noChangeArrowheads="1"/>
          </p:cNvSpPr>
          <p:nvPr/>
        </p:nvSpPr>
        <p:spPr bwMode="auto">
          <a:xfrm>
            <a:off x="107504" y="673532"/>
            <a:ext cx="505619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en-US" altLang="zh-CN" sz="2800" b="1" dirty="0">
                <a:latin typeface="Times New Roman" pitchFamily="18" charset="0"/>
              </a:rPr>
              <a:t>Fe</a:t>
            </a:r>
            <a:r>
              <a:rPr kumimoji="1" lang="en-US" altLang="zh-CN" sz="2800" b="1" baseline="30000" dirty="0">
                <a:latin typeface="Times New Roman" pitchFamily="18" charset="0"/>
              </a:rPr>
              <a:t>3+</a:t>
            </a:r>
            <a:r>
              <a:rPr kumimoji="1" lang="en-US" altLang="zh-CN" sz="2800" b="1" dirty="0">
                <a:latin typeface="Times New Roman" pitchFamily="18" charset="0"/>
              </a:rPr>
              <a:t>+3H</a:t>
            </a:r>
            <a:r>
              <a:rPr kumimoji="1" lang="en-US" altLang="zh-CN" sz="2800" b="1" baseline="-25000" dirty="0">
                <a:latin typeface="Times New Roman" pitchFamily="18" charset="0"/>
              </a:rPr>
              <a:t>2</a:t>
            </a:r>
            <a:r>
              <a:rPr kumimoji="1" lang="en-US" altLang="zh-CN" sz="2800" b="1" dirty="0">
                <a:latin typeface="Times New Roman" pitchFamily="18" charset="0"/>
              </a:rPr>
              <a:t>O      </a:t>
            </a:r>
            <a:r>
              <a:rPr kumimoji="1" lang="en-US" altLang="zh-CN" sz="2800" b="1" dirty="0" smtClean="0">
                <a:latin typeface="Times New Roman" pitchFamily="18" charset="0"/>
              </a:rPr>
              <a:t>Fe(OH)</a:t>
            </a:r>
            <a:r>
              <a:rPr kumimoji="1" lang="en-US" altLang="zh-CN" sz="2800" b="1" baseline="-25000" dirty="0" smtClean="0">
                <a:latin typeface="Times New Roman" pitchFamily="18" charset="0"/>
              </a:rPr>
              <a:t>3</a:t>
            </a:r>
            <a:r>
              <a:rPr kumimoji="1" lang="en-US" altLang="zh-CN" sz="2800" b="1" dirty="0" smtClean="0">
                <a:latin typeface="Times New Roman" pitchFamily="18" charset="0"/>
              </a:rPr>
              <a:t>+3H</a:t>
            </a:r>
            <a:r>
              <a:rPr kumimoji="1" lang="en-US" altLang="zh-CN" sz="2800" b="1" baseline="30000" dirty="0">
                <a:latin typeface="Times New Roman" pitchFamily="18" charset="0"/>
              </a:rPr>
              <a:t>+</a:t>
            </a:r>
            <a:r>
              <a:rPr kumimoji="1" lang="en-US" altLang="zh-CN" sz="2800" b="1" dirty="0">
                <a:latin typeface="Times New Roman" pitchFamily="18" charset="0"/>
              </a:rPr>
              <a:t> </a:t>
            </a:r>
          </a:p>
        </p:txBody>
      </p:sp>
      <p:sp>
        <p:nvSpPr>
          <p:cNvPr id="157767" name="Rectangle 71"/>
          <p:cNvSpPr>
            <a:spLocks noChangeArrowheads="1"/>
          </p:cNvSpPr>
          <p:nvPr/>
        </p:nvSpPr>
        <p:spPr bwMode="auto">
          <a:xfrm>
            <a:off x="4067944" y="2756346"/>
            <a:ext cx="12239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1" lang="zh-CN" altLang="en-US" sz="2400" b="1" dirty="0">
                <a:solidFill>
                  <a:srgbClr val="FF0000"/>
                </a:solidFill>
                <a:latin typeface="Times New Roman" pitchFamily="18" charset="0"/>
              </a:rPr>
              <a:t>增大</a:t>
            </a:r>
          </a:p>
        </p:txBody>
      </p:sp>
      <p:sp>
        <p:nvSpPr>
          <p:cNvPr id="157768" name="Rectangle 72"/>
          <p:cNvSpPr>
            <a:spLocks noChangeArrowheads="1"/>
          </p:cNvSpPr>
          <p:nvPr/>
        </p:nvSpPr>
        <p:spPr bwMode="auto">
          <a:xfrm>
            <a:off x="4043861" y="5073882"/>
            <a:ext cx="1000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1" lang="zh-CN" altLang="en-US" sz="2400" b="1" dirty="0">
                <a:solidFill>
                  <a:srgbClr val="FF0000"/>
                </a:solidFill>
                <a:latin typeface="Times New Roman" pitchFamily="18" charset="0"/>
              </a:rPr>
              <a:t>增大</a:t>
            </a:r>
          </a:p>
        </p:txBody>
      </p:sp>
      <p:sp>
        <p:nvSpPr>
          <p:cNvPr id="157769" name="Rectangle 73"/>
          <p:cNvSpPr>
            <a:spLocks noChangeArrowheads="1"/>
          </p:cNvSpPr>
          <p:nvPr/>
        </p:nvSpPr>
        <p:spPr bwMode="auto">
          <a:xfrm>
            <a:off x="4995274" y="2776630"/>
            <a:ext cx="11525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1" lang="zh-CN" altLang="en-US" sz="2400" b="1" dirty="0">
                <a:solidFill>
                  <a:srgbClr val="FF0000"/>
                </a:solidFill>
                <a:latin typeface="Times New Roman" pitchFamily="18" charset="0"/>
              </a:rPr>
              <a:t>增大</a:t>
            </a:r>
          </a:p>
        </p:txBody>
      </p:sp>
      <p:sp>
        <p:nvSpPr>
          <p:cNvPr id="157770" name="Rectangle 74"/>
          <p:cNvSpPr>
            <a:spLocks noChangeArrowheads="1"/>
          </p:cNvSpPr>
          <p:nvPr/>
        </p:nvSpPr>
        <p:spPr bwMode="auto">
          <a:xfrm>
            <a:off x="5075139" y="3453456"/>
            <a:ext cx="11525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1" lang="zh-CN" altLang="en-US" sz="2400" b="1" dirty="0">
                <a:solidFill>
                  <a:srgbClr val="FF0000"/>
                </a:solidFill>
                <a:latin typeface="Times New Roman" pitchFamily="18" charset="0"/>
              </a:rPr>
              <a:t>增大</a:t>
            </a:r>
          </a:p>
        </p:txBody>
      </p:sp>
      <p:sp>
        <p:nvSpPr>
          <p:cNvPr id="157771" name="Rectangle 75"/>
          <p:cNvSpPr>
            <a:spLocks noChangeArrowheads="1"/>
          </p:cNvSpPr>
          <p:nvPr/>
        </p:nvSpPr>
        <p:spPr bwMode="auto">
          <a:xfrm>
            <a:off x="4990662" y="5073882"/>
            <a:ext cx="11509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1" lang="zh-CN" altLang="en-US" sz="2400" b="1" dirty="0">
                <a:solidFill>
                  <a:srgbClr val="FF0000"/>
                </a:solidFill>
                <a:latin typeface="Times New Roman" pitchFamily="18" charset="0"/>
              </a:rPr>
              <a:t>增大</a:t>
            </a:r>
          </a:p>
        </p:txBody>
      </p:sp>
      <p:sp>
        <p:nvSpPr>
          <p:cNvPr id="157773" name="Rectangle 77"/>
          <p:cNvSpPr>
            <a:spLocks noChangeArrowheads="1"/>
          </p:cNvSpPr>
          <p:nvPr/>
        </p:nvSpPr>
        <p:spPr bwMode="auto">
          <a:xfrm>
            <a:off x="6228184" y="3164775"/>
            <a:ext cx="2411413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kumimoji="1" lang="zh-CN" altLang="en-US" sz="2400" b="1" dirty="0" smtClean="0">
                <a:solidFill>
                  <a:srgbClr val="FF0000"/>
                </a:solidFill>
                <a:latin typeface="Times New Roman" pitchFamily="18" charset="0"/>
              </a:rPr>
              <a:t>溶液逐渐变为红褐色</a:t>
            </a:r>
            <a:endParaRPr kumimoji="1" lang="zh-CN" altLang="en-US" sz="24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57774" name="Rectangle 78"/>
          <p:cNvSpPr>
            <a:spLocks noChangeArrowheads="1"/>
          </p:cNvSpPr>
          <p:nvPr/>
        </p:nvSpPr>
        <p:spPr bwMode="auto">
          <a:xfrm>
            <a:off x="6430523" y="4318092"/>
            <a:ext cx="22461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400" b="1" dirty="0" smtClean="0">
                <a:solidFill>
                  <a:srgbClr val="FF0000"/>
                </a:solidFill>
                <a:latin typeface="Times New Roman" pitchFamily="18" charset="0"/>
              </a:rPr>
              <a:t>溶液颜色变浅</a:t>
            </a:r>
            <a:endParaRPr kumimoji="1" lang="zh-CN" altLang="en-US" sz="24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57775" name="Rectangle 79"/>
          <p:cNvSpPr>
            <a:spLocks noChangeArrowheads="1"/>
          </p:cNvSpPr>
          <p:nvPr/>
        </p:nvSpPr>
        <p:spPr bwMode="auto">
          <a:xfrm>
            <a:off x="6408141" y="2676620"/>
            <a:ext cx="21605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400" b="1" dirty="0" smtClean="0">
                <a:solidFill>
                  <a:srgbClr val="FF3300"/>
                </a:solidFill>
                <a:latin typeface="Times New Roman" pitchFamily="18" charset="0"/>
              </a:rPr>
              <a:t>溶液变</a:t>
            </a:r>
            <a:r>
              <a:rPr kumimoji="1" lang="zh-CN" altLang="en-US" sz="2400" b="1" dirty="0">
                <a:solidFill>
                  <a:srgbClr val="FF3300"/>
                </a:solidFill>
                <a:latin typeface="Times New Roman" pitchFamily="18" charset="0"/>
              </a:rPr>
              <a:t>浅</a:t>
            </a:r>
          </a:p>
        </p:txBody>
      </p:sp>
      <p:sp>
        <p:nvSpPr>
          <p:cNvPr id="157776" name="Text Box 80"/>
          <p:cNvSpPr txBox="1">
            <a:spLocks noChangeArrowheads="1"/>
          </p:cNvSpPr>
          <p:nvPr/>
        </p:nvSpPr>
        <p:spPr bwMode="auto">
          <a:xfrm>
            <a:off x="6227961" y="4748951"/>
            <a:ext cx="237648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kumimoji="1" lang="zh-CN" altLang="en-US" sz="2400" b="1" dirty="0">
                <a:solidFill>
                  <a:srgbClr val="FF0000"/>
                </a:solidFill>
                <a:latin typeface="Times New Roman" pitchFamily="18" charset="0"/>
              </a:rPr>
              <a:t>有红褐色沉定生成、有气体产生</a:t>
            </a:r>
          </a:p>
        </p:txBody>
      </p:sp>
      <p:sp>
        <p:nvSpPr>
          <p:cNvPr id="157805" name="Rectangle 109"/>
          <p:cNvSpPr>
            <a:spLocks noChangeArrowheads="1"/>
          </p:cNvSpPr>
          <p:nvPr/>
        </p:nvSpPr>
        <p:spPr bwMode="auto">
          <a:xfrm>
            <a:off x="251520" y="4970554"/>
            <a:ext cx="136447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zh-CN" altLang="en-US" sz="2400" b="1" dirty="0">
                <a:latin typeface="Times New Roman" pitchFamily="18" charset="0"/>
              </a:rPr>
              <a:t>加固体</a:t>
            </a:r>
          </a:p>
          <a:p>
            <a:r>
              <a:rPr kumimoji="1" lang="en-US" altLang="zh-CN" sz="2400" b="1" dirty="0">
                <a:latin typeface="Times New Roman" pitchFamily="18" charset="0"/>
              </a:rPr>
              <a:t>NaHCO</a:t>
            </a:r>
            <a:r>
              <a:rPr kumimoji="1" lang="en-US" altLang="zh-CN" sz="2400" b="1" baseline="-25000" dirty="0">
                <a:latin typeface="Times New Roman" pitchFamily="18" charset="0"/>
              </a:rPr>
              <a:t>3</a:t>
            </a:r>
          </a:p>
        </p:txBody>
      </p:sp>
      <p:graphicFrame>
        <p:nvGraphicFramePr>
          <p:cNvPr id="2" name="对象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6208333"/>
              </p:ext>
            </p:extLst>
          </p:nvPr>
        </p:nvGraphicFramePr>
        <p:xfrm>
          <a:off x="1915493" y="628998"/>
          <a:ext cx="863600" cy="639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0" name="Equation" r:id="rId3" imgW="393480" imgH="279360" progId="Equation.DSMT4">
                  <p:embed/>
                </p:oleObj>
              </mc:Choice>
              <mc:Fallback>
                <p:oleObj name="Equation" r:id="rId3" imgW="393480" imgH="279360" progId="Equation.DSMT4">
                  <p:embed/>
                  <p:pic>
                    <p:nvPicPr>
                      <p:cNvPr id="0" name="对象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5493" y="628998"/>
                        <a:ext cx="863600" cy="639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560813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750" grpId="0"/>
      <p:bldP spid="157753" grpId="0"/>
      <p:bldP spid="157754" grpId="0"/>
      <p:bldP spid="157755" grpId="0"/>
      <p:bldP spid="157756" grpId="0"/>
      <p:bldP spid="157758" grpId="0"/>
      <p:bldP spid="157759" grpId="0"/>
      <p:bldP spid="157760" grpId="0"/>
      <p:bldP spid="157761" grpId="0"/>
      <p:bldP spid="157763" grpId="0"/>
      <p:bldP spid="157765" grpId="0"/>
      <p:bldP spid="157767" grpId="0"/>
      <p:bldP spid="157768" grpId="0"/>
      <p:bldP spid="157769" grpId="0"/>
      <p:bldP spid="157770" grpId="0"/>
      <p:bldP spid="157771" grpId="0"/>
      <p:bldP spid="157773" grpId="0"/>
      <p:bldP spid="157774" grpId="0"/>
      <p:bldP spid="157775" grpId="0"/>
      <p:bldP spid="157776" grpId="0"/>
      <p:bldP spid="15780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3" name="Text Box 3"/>
          <p:cNvSpPr txBox="1">
            <a:spLocks noChangeArrowheads="1"/>
          </p:cNvSpPr>
          <p:nvPr/>
        </p:nvSpPr>
        <p:spPr bwMode="auto">
          <a:xfrm>
            <a:off x="251520" y="620688"/>
            <a:ext cx="7200800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kumimoji="1" lang="zh-CN" altLang="en-US" sz="2800" b="1" dirty="0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结论：</a:t>
            </a:r>
            <a:r>
              <a:rPr kumimoji="1" lang="zh-CN" altLang="en-US" sz="2800" b="1" dirty="0" smtClean="0">
                <a:solidFill>
                  <a:srgbClr val="0033CC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外在因素</a:t>
            </a:r>
            <a:endParaRPr kumimoji="1" lang="en-US" altLang="zh-CN" sz="2800" b="1" dirty="0" smtClean="0">
              <a:solidFill>
                <a:srgbClr val="0033CC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algn="just">
              <a:spcBef>
                <a:spcPct val="50000"/>
              </a:spcBef>
            </a:pPr>
            <a:r>
              <a:rPr kumimoji="1" lang="zh-CN" altLang="en-US" sz="2800" b="1" dirty="0" smtClean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（</a:t>
            </a:r>
            <a:r>
              <a:rPr kumimoji="1" lang="en-US" altLang="zh-CN" sz="28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1" lang="zh-CN" altLang="en-US" sz="2800" b="1" dirty="0" smtClean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）温度</a:t>
            </a:r>
            <a:r>
              <a:rPr kumimoji="1" lang="zh-CN" altLang="en-US" sz="2800" b="1" dirty="0">
                <a:latin typeface="Times New Roman" pitchFamily="18" charset="0"/>
                <a:ea typeface="+mn-ea"/>
                <a:cs typeface="Times New Roman" pitchFamily="18" charset="0"/>
              </a:rPr>
              <a:t>：</a:t>
            </a:r>
            <a:r>
              <a:rPr kumimoji="1" lang="zh-CN" altLang="en-US" sz="2800" b="1" dirty="0">
                <a:solidFill>
                  <a:schemeClr val="tx2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升高温度水解程度增大</a:t>
            </a:r>
          </a:p>
          <a:p>
            <a:pPr algn="just">
              <a:spcBef>
                <a:spcPct val="50000"/>
              </a:spcBef>
            </a:pPr>
            <a:r>
              <a:rPr kumimoji="1" lang="zh-CN" altLang="en-US" sz="2800" b="1" dirty="0" smtClean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（</a:t>
            </a:r>
            <a:r>
              <a:rPr kumimoji="1" lang="en-US" altLang="zh-CN" sz="28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1" lang="zh-CN" altLang="en-US" sz="2800" b="1" dirty="0" smtClean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）浓度</a:t>
            </a:r>
            <a:r>
              <a:rPr kumimoji="1" lang="zh-CN" altLang="en-US" sz="2800" b="1" dirty="0">
                <a:latin typeface="Times New Roman" pitchFamily="18" charset="0"/>
                <a:ea typeface="+mn-ea"/>
                <a:cs typeface="Times New Roman" pitchFamily="18" charset="0"/>
              </a:rPr>
              <a:t>：</a:t>
            </a:r>
            <a:r>
              <a:rPr kumimoji="1" lang="zh-CN" altLang="en-US" sz="2800" b="1" dirty="0">
                <a:solidFill>
                  <a:schemeClr val="tx2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加水稀释该盐，可以促进</a:t>
            </a:r>
            <a:r>
              <a:rPr kumimoji="1" lang="zh-CN" altLang="en-US" sz="2800" b="1" dirty="0" smtClean="0">
                <a:solidFill>
                  <a:schemeClr val="tx2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水解 </a:t>
            </a:r>
            <a:endParaRPr kumimoji="1" lang="en-US" altLang="zh-CN" sz="2800" b="1" dirty="0" smtClean="0">
              <a:solidFill>
                <a:schemeClr val="tx2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algn="just">
              <a:spcBef>
                <a:spcPct val="50000"/>
              </a:spcBef>
            </a:pPr>
            <a:r>
              <a:rPr kumimoji="1" lang="zh-CN" altLang="en-US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（</a:t>
            </a:r>
            <a:r>
              <a:rPr kumimoji="1" lang="zh-CN" altLang="en-US" sz="28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越稀越水解  </a:t>
            </a:r>
            <a:r>
              <a:rPr kumimoji="1" lang="en-US" altLang="zh-CN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 </a:t>
            </a:r>
            <a:r>
              <a:rPr kumimoji="1" lang="zh-CN" altLang="en-US" sz="28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但溶液的酸性或碱性减弱</a:t>
            </a:r>
            <a:r>
              <a:rPr kumimoji="1"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</a:p>
          <a:p>
            <a:pPr algn="just">
              <a:spcBef>
                <a:spcPct val="50000"/>
              </a:spcBef>
            </a:pPr>
            <a:r>
              <a:rPr kumimoji="1" lang="zh-CN" altLang="en-US" sz="2800" b="1" dirty="0" smtClean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（</a:t>
            </a:r>
            <a:r>
              <a:rPr kumimoji="1" lang="en-US" altLang="zh-CN" sz="28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1" lang="zh-CN" altLang="en-US" sz="2800" b="1" dirty="0" smtClean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）外加</a:t>
            </a:r>
            <a:r>
              <a:rPr kumimoji="1" lang="zh-CN" altLang="en-US" sz="2800" b="1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酸、碱       </a:t>
            </a:r>
            <a:endParaRPr kumimoji="1" lang="en-US" altLang="zh-CN" sz="2800" b="1" dirty="0" smtClean="0">
              <a:solidFill>
                <a:srgbClr val="0000FF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algn="just">
              <a:spcBef>
                <a:spcPct val="50000"/>
              </a:spcBef>
            </a:pPr>
            <a:r>
              <a:rPr kumimoji="1" lang="zh-CN" altLang="en-US" sz="2800" b="1" dirty="0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酸</a:t>
            </a:r>
            <a:r>
              <a:rPr kumimoji="1" lang="zh-CN" altLang="en-US" sz="28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抑制强酸弱碱盐的水解</a:t>
            </a:r>
          </a:p>
          <a:p>
            <a:pPr algn="just">
              <a:spcBef>
                <a:spcPct val="50000"/>
              </a:spcBef>
            </a:pPr>
            <a:r>
              <a:rPr kumimoji="1" lang="zh-CN" altLang="en-US" sz="2800" b="1" dirty="0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碱</a:t>
            </a:r>
            <a:r>
              <a:rPr kumimoji="1" lang="zh-CN" altLang="en-US" sz="28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抑制强碱弱酸盐的水解</a:t>
            </a:r>
          </a:p>
        </p:txBody>
      </p:sp>
      <p:sp>
        <p:nvSpPr>
          <p:cNvPr id="158725" name="Rectangle 5"/>
          <p:cNvSpPr>
            <a:spLocks noChangeArrowheads="1"/>
          </p:cNvSpPr>
          <p:nvPr/>
        </p:nvSpPr>
        <p:spPr bwMode="auto">
          <a:xfrm>
            <a:off x="251520" y="5138028"/>
            <a:ext cx="361028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zh-CN" altLang="en-US" sz="2800" b="1" dirty="0" smtClean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（</a:t>
            </a:r>
            <a:r>
              <a:rPr kumimoji="1" lang="en-US" altLang="zh-CN" sz="28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</a:t>
            </a:r>
            <a:r>
              <a:rPr kumimoji="1" lang="zh-CN" altLang="en-US" sz="2800" b="1" dirty="0" smtClean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）外加</a:t>
            </a:r>
            <a:r>
              <a:rPr kumimoji="1" lang="zh-CN" altLang="en-US" sz="2800" b="1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水解的盐：</a:t>
            </a:r>
          </a:p>
        </p:txBody>
      </p:sp>
    </p:spTree>
    <p:extLst>
      <p:ext uri="{BB962C8B-B14F-4D97-AF65-F5344CB8AC3E}">
        <p14:creationId xmlns:p14="http://schemas.microsoft.com/office/powerpoint/2010/main" val="19671045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Text Box 2"/>
          <p:cNvSpPr txBox="1">
            <a:spLocks noChangeArrowheads="1"/>
          </p:cNvSpPr>
          <p:nvPr/>
        </p:nvSpPr>
        <p:spPr bwMode="auto">
          <a:xfrm>
            <a:off x="250826" y="188640"/>
            <a:ext cx="8104188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kumimoji="1" lang="zh-CN" altLang="en-US" sz="2400" b="1" dirty="0">
                <a:latin typeface="Times New Roman" pitchFamily="18" charset="0"/>
                <a:ea typeface="+mn-ea"/>
                <a:cs typeface="Times New Roman" pitchFamily="18" charset="0"/>
              </a:rPr>
              <a:t>填表</a:t>
            </a:r>
            <a:r>
              <a:rPr kumimoji="1" lang="en-US" altLang="zh-CN" sz="24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:CH</a:t>
            </a:r>
            <a:r>
              <a:rPr kumimoji="1" lang="en-US" altLang="zh-CN" sz="2400" b="1" baseline="-25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1" lang="en-US" altLang="zh-CN" sz="24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COONa</a:t>
            </a:r>
            <a:r>
              <a:rPr kumimoji="1" lang="zh-CN" altLang="en-US" sz="2400" b="1" dirty="0">
                <a:latin typeface="Times New Roman" pitchFamily="18" charset="0"/>
                <a:ea typeface="+mn-ea"/>
                <a:cs typeface="Times New Roman" pitchFamily="18" charset="0"/>
              </a:rPr>
              <a:t>溶液中存在以下水解平衡：</a:t>
            </a:r>
            <a:r>
              <a:rPr kumimoji="1" lang="en-US" altLang="zh-CN" sz="24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</a:t>
            </a:r>
            <a:r>
              <a:rPr kumimoji="1" lang="en-US" altLang="zh-CN" sz="2400" b="1" baseline="-25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1" lang="en-US" altLang="zh-CN" sz="24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COONa+H</a:t>
            </a:r>
            <a:r>
              <a:rPr kumimoji="1" lang="en-US" altLang="zh-CN" sz="2400" b="1" baseline="-25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1" lang="en-US" altLang="zh-CN" sz="24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             CH</a:t>
            </a:r>
            <a:r>
              <a:rPr kumimoji="1" lang="en-US" altLang="zh-CN" sz="2400" b="1" baseline="-25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1" lang="en-US" altLang="zh-CN" sz="24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COOH+NaOH</a:t>
            </a:r>
            <a:r>
              <a:rPr kumimoji="1" lang="zh-CN" altLang="en-US" sz="2400" b="1" dirty="0">
                <a:latin typeface="Times New Roman" pitchFamily="18" charset="0"/>
                <a:ea typeface="+mn-ea"/>
                <a:cs typeface="Times New Roman" pitchFamily="18" charset="0"/>
              </a:rPr>
              <a:t>，改变下列条件</a:t>
            </a:r>
            <a:r>
              <a:rPr kumimoji="1" lang="en-US" altLang="zh-CN" sz="24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</a:t>
            </a:r>
            <a:r>
              <a:rPr kumimoji="1" lang="zh-CN" altLang="en-US" sz="2400" b="1" dirty="0">
                <a:latin typeface="Times New Roman" pitchFamily="18" charset="0"/>
                <a:ea typeface="+mn-ea"/>
                <a:cs typeface="Times New Roman" pitchFamily="18" charset="0"/>
              </a:rPr>
              <a:t>填写变化情况</a:t>
            </a:r>
            <a:r>
              <a:rPr kumimoji="1" lang="en-US" altLang="zh-CN" sz="24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endParaRPr kumimoji="1" lang="en-US" altLang="zh-CN" sz="2400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grpSp>
        <p:nvGrpSpPr>
          <p:cNvPr id="159747" name="Group 3"/>
          <p:cNvGrpSpPr>
            <a:grpSpLocks/>
          </p:cNvGrpSpPr>
          <p:nvPr/>
        </p:nvGrpSpPr>
        <p:grpSpPr bwMode="auto">
          <a:xfrm>
            <a:off x="2828842" y="941389"/>
            <a:ext cx="835108" cy="250825"/>
            <a:chOff x="2544" y="1721"/>
            <a:chExt cx="624" cy="158"/>
          </a:xfrm>
        </p:grpSpPr>
        <p:sp>
          <p:nvSpPr>
            <p:cNvPr id="159748" name="Line 4"/>
            <p:cNvSpPr>
              <a:spLocks noChangeShapeType="1"/>
            </p:cNvSpPr>
            <p:nvPr/>
          </p:nvSpPr>
          <p:spPr bwMode="auto">
            <a:xfrm flipH="1" flipV="1">
              <a:off x="3072" y="1721"/>
              <a:ext cx="96" cy="5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 sz="2800"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grpSp>
          <p:nvGrpSpPr>
            <p:cNvPr id="159749" name="Group 5"/>
            <p:cNvGrpSpPr>
              <a:grpSpLocks/>
            </p:cNvGrpSpPr>
            <p:nvPr/>
          </p:nvGrpSpPr>
          <p:grpSpPr bwMode="auto">
            <a:xfrm>
              <a:off x="2544" y="1776"/>
              <a:ext cx="624" cy="103"/>
              <a:chOff x="1056" y="1776"/>
              <a:chExt cx="624" cy="103"/>
            </a:xfrm>
          </p:grpSpPr>
          <p:sp>
            <p:nvSpPr>
              <p:cNvPr id="159750" name="Line 6"/>
              <p:cNvSpPr>
                <a:spLocks noChangeShapeType="1"/>
              </p:cNvSpPr>
              <p:nvPr/>
            </p:nvSpPr>
            <p:spPr bwMode="auto">
              <a:xfrm>
                <a:off x="1104" y="1776"/>
                <a:ext cx="57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 sz="2800"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159751" name="Line 7"/>
              <p:cNvSpPr>
                <a:spLocks noChangeShapeType="1"/>
              </p:cNvSpPr>
              <p:nvPr/>
            </p:nvSpPr>
            <p:spPr bwMode="auto">
              <a:xfrm>
                <a:off x="1104" y="1831"/>
                <a:ext cx="57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 sz="2800"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159752" name="Line 8"/>
              <p:cNvSpPr>
                <a:spLocks noChangeShapeType="1"/>
              </p:cNvSpPr>
              <p:nvPr/>
            </p:nvSpPr>
            <p:spPr bwMode="auto">
              <a:xfrm flipH="1" flipV="1">
                <a:off x="1056" y="1824"/>
                <a:ext cx="96" cy="55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 sz="2800"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</p:grpSp>
      </p:grpSp>
      <p:graphicFrame>
        <p:nvGraphicFramePr>
          <p:cNvPr id="159823" name="Group 7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9519193"/>
              </p:ext>
            </p:extLst>
          </p:nvPr>
        </p:nvGraphicFramePr>
        <p:xfrm>
          <a:off x="369515" y="2060849"/>
          <a:ext cx="7730877" cy="4382453"/>
        </p:xfrm>
        <a:graphic>
          <a:graphicData uri="http://schemas.openxmlformats.org/drawingml/2006/table">
            <a:tbl>
              <a:tblPr/>
              <a:tblGrid>
                <a:gridCol w="2042245"/>
                <a:gridCol w="1656184"/>
                <a:gridCol w="2304256"/>
                <a:gridCol w="1728192"/>
              </a:tblGrid>
              <a:tr h="4393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改变条件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平衡移动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 C(CH</a:t>
                      </a:r>
                      <a:r>
                        <a:rPr kumimoji="0" lang="en-US" altLang="zh-CN" sz="24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COO</a:t>
                      </a:r>
                      <a:r>
                        <a:rPr kumimoji="1" lang="en-US" altLang="zh-CN" sz="2400" b="1" baseline="30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—</a:t>
                      </a:r>
                      <a:r>
                        <a:rPr kumimoji="0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 C(OH</a:t>
                      </a:r>
                      <a:r>
                        <a:rPr kumimoji="1" lang="en-US" altLang="zh-CN" sz="2400" b="1" baseline="30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—</a:t>
                      </a:r>
                      <a:r>
                        <a:rPr kumimoji="0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93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加入固体</a:t>
                      </a:r>
                      <a:r>
                        <a:rPr kumimoji="0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CH</a:t>
                      </a:r>
                      <a:r>
                        <a:rPr kumimoji="0" lang="en-US" altLang="zh-CN" sz="24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COONa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23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通入</a:t>
                      </a:r>
                      <a:r>
                        <a:rPr kumimoji="0" lang="en-US" altLang="zh-CN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HCl</a:t>
                      </a:r>
                      <a:endParaRPr kumimoji="0" lang="en-US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81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升温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08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加水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14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加</a:t>
                      </a:r>
                      <a:r>
                        <a:rPr kumimoji="0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NaOH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23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加</a:t>
                      </a:r>
                      <a:r>
                        <a:rPr kumimoji="1" lang="en-US" altLang="zh-CN" sz="2400" b="1" dirty="0" smtClean="0"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CH</a:t>
                      </a:r>
                      <a:r>
                        <a:rPr kumimoji="1" lang="en-US" altLang="zh-CN" sz="2400" b="1" baseline="-25000" dirty="0" smtClean="0"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kumimoji="1" lang="en-US" altLang="zh-CN" sz="2400" b="1" dirty="0" smtClean="0"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COOH</a:t>
                      </a:r>
                      <a:endParaRPr kumimoji="0" lang="en-US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08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加</a:t>
                      </a:r>
                      <a:r>
                        <a:rPr kumimoji="0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NH</a:t>
                      </a:r>
                      <a:r>
                        <a:rPr kumimoji="0" lang="en-US" altLang="zh-CN" sz="24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Cl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9800" name="Text Box 56"/>
          <p:cNvSpPr txBox="1">
            <a:spLocks noChangeArrowheads="1"/>
          </p:cNvSpPr>
          <p:nvPr/>
        </p:nvSpPr>
        <p:spPr bwMode="auto">
          <a:xfrm>
            <a:off x="2664668" y="2636912"/>
            <a:ext cx="990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400" b="1">
                <a:latin typeface="Times New Roman" pitchFamily="18" charset="0"/>
                <a:ea typeface="+mn-ea"/>
                <a:cs typeface="Times New Roman" pitchFamily="18" charset="0"/>
              </a:rPr>
              <a:t>向右</a:t>
            </a:r>
          </a:p>
        </p:txBody>
      </p:sp>
      <p:sp>
        <p:nvSpPr>
          <p:cNvPr id="159801" name="Text Box 57"/>
          <p:cNvSpPr txBox="1">
            <a:spLocks noChangeArrowheads="1"/>
          </p:cNvSpPr>
          <p:nvPr/>
        </p:nvSpPr>
        <p:spPr bwMode="auto">
          <a:xfrm>
            <a:off x="4609356" y="2636912"/>
            <a:ext cx="10668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400" b="1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增大</a:t>
            </a:r>
          </a:p>
        </p:txBody>
      </p:sp>
      <p:sp>
        <p:nvSpPr>
          <p:cNvPr id="159802" name="Text Box 58"/>
          <p:cNvSpPr txBox="1">
            <a:spLocks noChangeArrowheads="1"/>
          </p:cNvSpPr>
          <p:nvPr/>
        </p:nvSpPr>
        <p:spPr bwMode="auto">
          <a:xfrm>
            <a:off x="6708031" y="2636912"/>
            <a:ext cx="914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400" b="1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增大</a:t>
            </a:r>
          </a:p>
        </p:txBody>
      </p:sp>
      <p:sp>
        <p:nvSpPr>
          <p:cNvPr id="159803" name="Text Box 59"/>
          <p:cNvSpPr txBox="1">
            <a:spLocks noChangeArrowheads="1"/>
          </p:cNvSpPr>
          <p:nvPr/>
        </p:nvSpPr>
        <p:spPr bwMode="auto">
          <a:xfrm>
            <a:off x="2627784" y="3399383"/>
            <a:ext cx="990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400" b="1" dirty="0">
                <a:latin typeface="Times New Roman" pitchFamily="18" charset="0"/>
                <a:ea typeface="+mn-ea"/>
                <a:cs typeface="Times New Roman" pitchFamily="18" charset="0"/>
              </a:rPr>
              <a:t>向右</a:t>
            </a:r>
          </a:p>
        </p:txBody>
      </p:sp>
      <p:sp>
        <p:nvSpPr>
          <p:cNvPr id="159804" name="Text Box 60"/>
          <p:cNvSpPr txBox="1">
            <a:spLocks noChangeArrowheads="1"/>
          </p:cNvSpPr>
          <p:nvPr/>
        </p:nvSpPr>
        <p:spPr bwMode="auto">
          <a:xfrm>
            <a:off x="4644008" y="3399383"/>
            <a:ext cx="990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400" b="1" dirty="0">
                <a:latin typeface="Times New Roman" pitchFamily="18" charset="0"/>
                <a:ea typeface="+mn-ea"/>
                <a:cs typeface="Times New Roman" pitchFamily="18" charset="0"/>
              </a:rPr>
              <a:t>减小</a:t>
            </a:r>
          </a:p>
        </p:txBody>
      </p:sp>
      <p:sp>
        <p:nvSpPr>
          <p:cNvPr id="159805" name="Text Box 61"/>
          <p:cNvSpPr txBox="1">
            <a:spLocks noChangeArrowheads="1"/>
          </p:cNvSpPr>
          <p:nvPr/>
        </p:nvSpPr>
        <p:spPr bwMode="auto">
          <a:xfrm>
            <a:off x="2226518" y="6057975"/>
            <a:ext cx="10668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kumimoji="1" lang="zh-CN" altLang="zh-CN" sz="240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59806" name="Text Box 62"/>
          <p:cNvSpPr txBox="1">
            <a:spLocks noChangeArrowheads="1"/>
          </p:cNvSpPr>
          <p:nvPr/>
        </p:nvSpPr>
        <p:spPr bwMode="auto">
          <a:xfrm>
            <a:off x="6763321" y="3399383"/>
            <a:ext cx="10668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400" b="1">
                <a:latin typeface="Times New Roman" pitchFamily="18" charset="0"/>
                <a:ea typeface="+mn-ea"/>
                <a:cs typeface="Times New Roman" pitchFamily="18" charset="0"/>
              </a:rPr>
              <a:t>减小</a:t>
            </a:r>
          </a:p>
        </p:txBody>
      </p:sp>
      <p:sp>
        <p:nvSpPr>
          <p:cNvPr id="159807" name="Text Box 63"/>
          <p:cNvSpPr txBox="1">
            <a:spLocks noChangeArrowheads="1"/>
          </p:cNvSpPr>
          <p:nvPr/>
        </p:nvSpPr>
        <p:spPr bwMode="auto">
          <a:xfrm>
            <a:off x="2628528" y="3903439"/>
            <a:ext cx="1295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400" b="1" dirty="0">
                <a:latin typeface="Times New Roman" pitchFamily="18" charset="0"/>
                <a:ea typeface="+mn-ea"/>
                <a:cs typeface="Times New Roman" pitchFamily="18" charset="0"/>
              </a:rPr>
              <a:t>向右</a:t>
            </a:r>
          </a:p>
        </p:txBody>
      </p:sp>
      <p:sp>
        <p:nvSpPr>
          <p:cNvPr id="159808" name="Text Box 64"/>
          <p:cNvSpPr txBox="1">
            <a:spLocks noChangeArrowheads="1"/>
          </p:cNvSpPr>
          <p:nvPr/>
        </p:nvSpPr>
        <p:spPr bwMode="auto">
          <a:xfrm>
            <a:off x="4664918" y="3867225"/>
            <a:ext cx="990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400" b="1">
                <a:latin typeface="Times New Roman" pitchFamily="18" charset="0"/>
                <a:ea typeface="+mn-ea"/>
                <a:cs typeface="Times New Roman" pitchFamily="18" charset="0"/>
              </a:rPr>
              <a:t>减小</a:t>
            </a:r>
          </a:p>
        </p:txBody>
      </p:sp>
      <p:sp>
        <p:nvSpPr>
          <p:cNvPr id="159809" name="Text Box 65"/>
          <p:cNvSpPr txBox="1">
            <a:spLocks noChangeArrowheads="1"/>
          </p:cNvSpPr>
          <p:nvPr/>
        </p:nvSpPr>
        <p:spPr bwMode="auto">
          <a:xfrm>
            <a:off x="6768356" y="3867225"/>
            <a:ext cx="990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400" b="1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增大</a:t>
            </a:r>
          </a:p>
        </p:txBody>
      </p:sp>
      <p:sp>
        <p:nvSpPr>
          <p:cNvPr id="159810" name="Text Box 66"/>
          <p:cNvSpPr txBox="1">
            <a:spLocks noChangeArrowheads="1"/>
          </p:cNvSpPr>
          <p:nvPr/>
        </p:nvSpPr>
        <p:spPr bwMode="auto">
          <a:xfrm>
            <a:off x="2627784" y="4440312"/>
            <a:ext cx="11938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400" b="1" dirty="0">
                <a:latin typeface="Times New Roman" pitchFamily="18" charset="0"/>
                <a:ea typeface="+mn-ea"/>
                <a:cs typeface="Times New Roman" pitchFamily="18" charset="0"/>
              </a:rPr>
              <a:t>向右</a:t>
            </a:r>
            <a:endParaRPr kumimoji="1" lang="zh-CN" altLang="en-US" sz="2400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59811" name="Text Box 67"/>
          <p:cNvSpPr txBox="1">
            <a:spLocks noChangeArrowheads="1"/>
          </p:cNvSpPr>
          <p:nvPr/>
        </p:nvSpPr>
        <p:spPr bwMode="auto">
          <a:xfrm>
            <a:off x="4664918" y="4440312"/>
            <a:ext cx="12192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400" b="1">
                <a:latin typeface="Times New Roman" pitchFamily="18" charset="0"/>
                <a:ea typeface="+mn-ea"/>
                <a:cs typeface="Times New Roman" pitchFamily="18" charset="0"/>
              </a:rPr>
              <a:t>减小</a:t>
            </a:r>
          </a:p>
        </p:txBody>
      </p:sp>
      <p:sp>
        <p:nvSpPr>
          <p:cNvPr id="159812" name="Text Box 68"/>
          <p:cNvSpPr txBox="1">
            <a:spLocks noChangeArrowheads="1"/>
          </p:cNvSpPr>
          <p:nvPr/>
        </p:nvSpPr>
        <p:spPr bwMode="auto">
          <a:xfrm>
            <a:off x="6769943" y="4407495"/>
            <a:ext cx="11144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400" b="1" dirty="0">
                <a:latin typeface="Times New Roman" pitchFamily="18" charset="0"/>
                <a:ea typeface="+mn-ea"/>
                <a:cs typeface="Times New Roman" pitchFamily="18" charset="0"/>
              </a:rPr>
              <a:t>减小</a:t>
            </a:r>
          </a:p>
        </p:txBody>
      </p:sp>
      <p:sp>
        <p:nvSpPr>
          <p:cNvPr id="159813" name="Text Box 69"/>
          <p:cNvSpPr txBox="1">
            <a:spLocks noChangeArrowheads="1"/>
          </p:cNvSpPr>
          <p:nvPr/>
        </p:nvSpPr>
        <p:spPr bwMode="auto">
          <a:xfrm>
            <a:off x="2683718" y="4973712"/>
            <a:ext cx="914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400" b="1">
                <a:latin typeface="Times New Roman" pitchFamily="18" charset="0"/>
                <a:ea typeface="+mn-ea"/>
                <a:cs typeface="Times New Roman" pitchFamily="18" charset="0"/>
              </a:rPr>
              <a:t>向左</a:t>
            </a:r>
          </a:p>
        </p:txBody>
      </p:sp>
      <p:sp>
        <p:nvSpPr>
          <p:cNvPr id="159814" name="Text Box 70"/>
          <p:cNvSpPr txBox="1">
            <a:spLocks noChangeArrowheads="1"/>
          </p:cNvSpPr>
          <p:nvPr/>
        </p:nvSpPr>
        <p:spPr bwMode="auto">
          <a:xfrm>
            <a:off x="2683718" y="5507112"/>
            <a:ext cx="914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400" b="1">
                <a:latin typeface="Times New Roman" pitchFamily="18" charset="0"/>
                <a:ea typeface="+mn-ea"/>
                <a:cs typeface="Times New Roman" pitchFamily="18" charset="0"/>
              </a:rPr>
              <a:t>向左</a:t>
            </a:r>
          </a:p>
        </p:txBody>
      </p:sp>
      <p:sp>
        <p:nvSpPr>
          <p:cNvPr id="159815" name="Text Box 71"/>
          <p:cNvSpPr txBox="1">
            <a:spLocks noChangeArrowheads="1"/>
          </p:cNvSpPr>
          <p:nvPr/>
        </p:nvSpPr>
        <p:spPr bwMode="auto">
          <a:xfrm>
            <a:off x="4664918" y="4973712"/>
            <a:ext cx="10668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400" b="1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增大</a:t>
            </a:r>
          </a:p>
        </p:txBody>
      </p:sp>
      <p:sp>
        <p:nvSpPr>
          <p:cNvPr id="159816" name="Text Box 72"/>
          <p:cNvSpPr txBox="1">
            <a:spLocks noChangeArrowheads="1"/>
          </p:cNvSpPr>
          <p:nvPr/>
        </p:nvSpPr>
        <p:spPr bwMode="auto">
          <a:xfrm>
            <a:off x="4664918" y="5507112"/>
            <a:ext cx="10668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400" b="1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增大</a:t>
            </a:r>
          </a:p>
        </p:txBody>
      </p:sp>
      <p:sp>
        <p:nvSpPr>
          <p:cNvPr id="159817" name="Text Box 73"/>
          <p:cNvSpPr txBox="1">
            <a:spLocks noChangeArrowheads="1"/>
          </p:cNvSpPr>
          <p:nvPr/>
        </p:nvSpPr>
        <p:spPr bwMode="auto">
          <a:xfrm>
            <a:off x="6784231" y="4973712"/>
            <a:ext cx="10668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400" b="1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增大</a:t>
            </a:r>
          </a:p>
        </p:txBody>
      </p:sp>
      <p:sp>
        <p:nvSpPr>
          <p:cNvPr id="159818" name="Text Box 74"/>
          <p:cNvSpPr txBox="1">
            <a:spLocks noChangeArrowheads="1"/>
          </p:cNvSpPr>
          <p:nvPr/>
        </p:nvSpPr>
        <p:spPr bwMode="auto">
          <a:xfrm>
            <a:off x="6784231" y="5507112"/>
            <a:ext cx="990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400" b="1" dirty="0">
                <a:latin typeface="Times New Roman" pitchFamily="18" charset="0"/>
                <a:ea typeface="+mn-ea"/>
                <a:cs typeface="Times New Roman" pitchFamily="18" charset="0"/>
              </a:rPr>
              <a:t>减小</a:t>
            </a:r>
          </a:p>
        </p:txBody>
      </p:sp>
      <p:sp>
        <p:nvSpPr>
          <p:cNvPr id="159819" name="Text Box 75"/>
          <p:cNvSpPr txBox="1">
            <a:spLocks noChangeArrowheads="1"/>
          </p:cNvSpPr>
          <p:nvPr/>
        </p:nvSpPr>
        <p:spPr bwMode="auto">
          <a:xfrm>
            <a:off x="2658244" y="6021288"/>
            <a:ext cx="14097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400" b="1" dirty="0">
                <a:solidFill>
                  <a:srgbClr val="0033CC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向右</a:t>
            </a:r>
            <a:endParaRPr kumimoji="1" lang="zh-CN" altLang="en-US" sz="2400" dirty="0">
              <a:solidFill>
                <a:srgbClr val="0033CC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59820" name="Text Box 76"/>
          <p:cNvSpPr txBox="1">
            <a:spLocks noChangeArrowheads="1"/>
          </p:cNvSpPr>
          <p:nvPr/>
        </p:nvSpPr>
        <p:spPr bwMode="auto">
          <a:xfrm>
            <a:off x="4664918" y="5949280"/>
            <a:ext cx="12192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400" b="1" dirty="0">
                <a:solidFill>
                  <a:srgbClr val="0033CC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减小</a:t>
            </a:r>
          </a:p>
        </p:txBody>
      </p:sp>
      <p:sp>
        <p:nvSpPr>
          <p:cNvPr id="159821" name="Text Box 77"/>
          <p:cNvSpPr txBox="1">
            <a:spLocks noChangeArrowheads="1"/>
          </p:cNvSpPr>
          <p:nvPr/>
        </p:nvSpPr>
        <p:spPr bwMode="auto">
          <a:xfrm>
            <a:off x="6732240" y="5991671"/>
            <a:ext cx="12192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400" b="1" dirty="0">
                <a:solidFill>
                  <a:srgbClr val="0033CC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减小</a:t>
            </a:r>
          </a:p>
        </p:txBody>
      </p:sp>
    </p:spTree>
    <p:extLst>
      <p:ext uri="{BB962C8B-B14F-4D97-AF65-F5344CB8AC3E}">
        <p14:creationId xmlns:p14="http://schemas.microsoft.com/office/powerpoint/2010/main" val="39254275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800" grpId="0" autoUpdateAnimBg="0"/>
      <p:bldP spid="159801" grpId="0" autoUpdateAnimBg="0"/>
      <p:bldP spid="159802" grpId="0"/>
      <p:bldP spid="159803" grpId="0" autoUpdateAnimBg="0"/>
      <p:bldP spid="159804" grpId="0" autoUpdateAnimBg="0"/>
      <p:bldP spid="159806" grpId="0" autoUpdateAnimBg="0"/>
      <p:bldP spid="159807" grpId="0" autoUpdateAnimBg="0"/>
      <p:bldP spid="159808" grpId="0" autoUpdateAnimBg="0"/>
      <p:bldP spid="159809" grpId="0" autoUpdateAnimBg="0"/>
      <p:bldP spid="159810" grpId="0" autoUpdateAnimBg="0"/>
      <p:bldP spid="159811" grpId="0" autoUpdateAnimBg="0"/>
      <p:bldP spid="159812" grpId="0" autoUpdateAnimBg="0"/>
      <p:bldP spid="159813" grpId="0" autoUpdateAnimBg="0"/>
      <p:bldP spid="159814" grpId="0" autoUpdateAnimBg="0"/>
      <p:bldP spid="159815" grpId="0" autoUpdateAnimBg="0"/>
      <p:bldP spid="159816" grpId="0" autoUpdateAnimBg="0"/>
      <p:bldP spid="159817" grpId="0" autoUpdateAnimBg="0"/>
      <p:bldP spid="159818" grpId="0" autoUpdateAnimBg="0"/>
      <p:bldP spid="159819" grpId="0" autoUpdateAnimBg="0"/>
      <p:bldP spid="159820" grpId="0" autoUpdateAnimBg="0"/>
      <p:bldP spid="159821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Text Box 2"/>
          <p:cNvSpPr txBox="1">
            <a:spLocks noChangeArrowheads="1"/>
          </p:cNvSpPr>
          <p:nvPr/>
        </p:nvSpPr>
        <p:spPr bwMode="auto">
          <a:xfrm>
            <a:off x="150440" y="116632"/>
            <a:ext cx="83820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kumimoji="1" lang="zh-CN" altLang="en-US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判断</a:t>
            </a:r>
            <a:r>
              <a:rPr kumimoji="1" lang="zh-CN" altLang="en-US" sz="2800" b="1" dirty="0">
                <a:latin typeface="Times New Roman" pitchFamily="18" charset="0"/>
                <a:ea typeface="+mn-ea"/>
                <a:cs typeface="Times New Roman" pitchFamily="18" charset="0"/>
              </a:rPr>
              <a:t>下列盐类是否能够水解，若能水解，则水解后的酸碱性是怎样的？</a:t>
            </a:r>
          </a:p>
        </p:txBody>
      </p:sp>
      <p:sp>
        <p:nvSpPr>
          <p:cNvPr id="162845" name="Text Box 29"/>
          <p:cNvSpPr txBox="1">
            <a:spLocks noChangeArrowheads="1"/>
          </p:cNvSpPr>
          <p:nvPr/>
        </p:nvSpPr>
        <p:spPr bwMode="auto">
          <a:xfrm>
            <a:off x="3768382" y="3994757"/>
            <a:ext cx="38862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强碱弱酸盐显酸性</a:t>
            </a:r>
          </a:p>
        </p:txBody>
      </p:sp>
      <p:sp>
        <p:nvSpPr>
          <p:cNvPr id="162835" name="Text Box 19"/>
          <p:cNvSpPr txBox="1">
            <a:spLocks noChangeArrowheads="1"/>
          </p:cNvSpPr>
          <p:nvPr/>
        </p:nvSpPr>
        <p:spPr bwMode="auto">
          <a:xfrm>
            <a:off x="197478" y="4509120"/>
            <a:ext cx="8946521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kumimoji="1" lang="zh-CN" altLang="en-US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                            弱酸</a:t>
            </a:r>
            <a:r>
              <a:rPr kumimoji="1" lang="zh-CN" altLang="en-US" sz="2800" b="1" dirty="0">
                <a:latin typeface="Times New Roman" pitchFamily="18" charset="0"/>
                <a:ea typeface="+mn-ea"/>
                <a:cs typeface="Times New Roman" pitchFamily="18" charset="0"/>
              </a:rPr>
              <a:t>弱碱盐的</a:t>
            </a:r>
            <a:r>
              <a:rPr kumimoji="1" lang="zh-CN" altLang="en-US" sz="2800" b="1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双水解</a:t>
            </a:r>
            <a:r>
              <a:rPr kumimoji="1" lang="zh-CN" altLang="en-US" sz="2800" b="1" dirty="0">
                <a:latin typeface="Times New Roman" pitchFamily="18" charset="0"/>
                <a:ea typeface="+mn-ea"/>
                <a:cs typeface="Times New Roman" pitchFamily="18" charset="0"/>
              </a:rPr>
              <a:t>比单水解复杂，溶液酸碱性要由形成该盐的</a:t>
            </a:r>
            <a:r>
              <a:rPr kumimoji="1" lang="zh-CN" altLang="en-US" sz="2800" b="1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弱酸根离子</a:t>
            </a:r>
            <a:r>
              <a:rPr kumimoji="1" lang="zh-CN" altLang="en-US" sz="2800" b="1" dirty="0">
                <a:latin typeface="Times New Roman" pitchFamily="18" charset="0"/>
                <a:ea typeface="+mn-ea"/>
                <a:cs typeface="Times New Roman" pitchFamily="18" charset="0"/>
              </a:rPr>
              <a:t>和</a:t>
            </a:r>
            <a:r>
              <a:rPr kumimoji="1" lang="zh-CN" altLang="en-US" sz="2800" b="1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弱碱阳离子</a:t>
            </a:r>
            <a:r>
              <a:rPr kumimoji="1" lang="zh-CN" altLang="en-US" sz="2800" b="1" dirty="0">
                <a:latin typeface="Times New Roman" pitchFamily="18" charset="0"/>
                <a:ea typeface="+mn-ea"/>
                <a:cs typeface="Times New Roman" pitchFamily="18" charset="0"/>
              </a:rPr>
              <a:t>水解程度的相对强弱来决定，（</a:t>
            </a:r>
            <a:r>
              <a:rPr kumimoji="1" lang="zh-CN" altLang="en-US" sz="28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即对应酸、碱谁强显谁性</a:t>
            </a:r>
            <a:r>
              <a:rPr kumimoji="1" lang="zh-CN" altLang="en-US" sz="2800" b="1" dirty="0">
                <a:latin typeface="Times New Roman" pitchFamily="18" charset="0"/>
                <a:ea typeface="+mn-ea"/>
                <a:cs typeface="Times New Roman" pitchFamily="18" charset="0"/>
              </a:rPr>
              <a:t>。）</a:t>
            </a:r>
          </a:p>
        </p:txBody>
      </p:sp>
      <p:sp>
        <p:nvSpPr>
          <p:cNvPr id="162819" name="Text Box 3"/>
          <p:cNvSpPr txBox="1">
            <a:spLocks noChangeArrowheads="1"/>
          </p:cNvSpPr>
          <p:nvPr/>
        </p:nvSpPr>
        <p:spPr bwMode="auto">
          <a:xfrm>
            <a:off x="179512" y="1371927"/>
            <a:ext cx="3934322" cy="37548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800" b="1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NaCl</a:t>
            </a:r>
            <a:r>
              <a:rPr kumimoji="1"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K</a:t>
            </a:r>
            <a:r>
              <a:rPr kumimoji="1" lang="en-US" altLang="zh-CN" sz="2800" b="1" baseline="-25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1"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SO</a:t>
            </a:r>
            <a:r>
              <a:rPr kumimoji="1" lang="en-US" altLang="zh-CN" sz="2800" b="1" baseline="-25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</a:t>
            </a:r>
            <a:endParaRPr kumimoji="1" lang="en-US" altLang="zh-CN" sz="2800" b="1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kumimoji="1"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</a:t>
            </a:r>
            <a:r>
              <a:rPr kumimoji="1" lang="en-US" altLang="zh-CN" sz="2800" b="1" baseline="-25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1"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COONa  Na</a:t>
            </a:r>
            <a:r>
              <a:rPr kumimoji="1" lang="en-US" altLang="zh-CN" sz="2800" b="1" baseline="-25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1"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</a:t>
            </a:r>
            <a:r>
              <a:rPr kumimoji="1" lang="en-US" altLang="zh-CN" sz="2800" b="1" baseline="-25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endParaRPr kumimoji="1" lang="en-US" altLang="zh-CN" sz="2800" b="1" baseline="-25000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kumimoji="1"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AlCl</a:t>
            </a:r>
            <a:r>
              <a:rPr kumimoji="1" lang="en-US" altLang="zh-CN" sz="2800" b="1" baseline="-25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</a:p>
          <a:p>
            <a:pPr>
              <a:spcBef>
                <a:spcPct val="50000"/>
              </a:spcBef>
            </a:pPr>
            <a:r>
              <a:rPr kumimoji="1" lang="en-US" altLang="zh-CN" sz="2800" b="1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NaHS</a:t>
            </a:r>
            <a:r>
              <a:rPr kumimoji="1"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NaHCO</a:t>
            </a:r>
            <a:r>
              <a:rPr kumimoji="1" lang="en-US" altLang="zh-CN" sz="2800" b="1" baseline="-25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</a:p>
          <a:p>
            <a:pPr>
              <a:spcBef>
                <a:spcPct val="50000"/>
              </a:spcBef>
            </a:pPr>
            <a:r>
              <a:rPr kumimoji="1"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NaHSO</a:t>
            </a:r>
            <a:r>
              <a:rPr kumimoji="1" lang="en-US" altLang="zh-CN" sz="2800" b="1" baseline="-25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1"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NaH</a:t>
            </a:r>
            <a:r>
              <a:rPr kumimoji="1" lang="en-US" altLang="zh-CN" sz="2800" b="1" baseline="-25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1"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PO</a:t>
            </a:r>
            <a:r>
              <a:rPr kumimoji="1" lang="en-US" altLang="zh-CN" sz="2800" b="1" baseline="-25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</a:t>
            </a:r>
          </a:p>
          <a:p>
            <a:pPr>
              <a:spcBef>
                <a:spcPct val="50000"/>
              </a:spcBef>
            </a:pPr>
            <a:r>
              <a:rPr kumimoji="1"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</a:t>
            </a:r>
            <a:r>
              <a:rPr kumimoji="1" lang="en-US" altLang="zh-CN" sz="2800" b="1" baseline="-25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1"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COONH</a:t>
            </a:r>
            <a:r>
              <a:rPr kumimoji="1" lang="en-US" altLang="zh-CN" sz="2800" b="1" baseline="-25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162821" name="Text Box 5"/>
          <p:cNvSpPr txBox="1">
            <a:spLocks noChangeArrowheads="1"/>
          </p:cNvSpPr>
          <p:nvPr/>
        </p:nvSpPr>
        <p:spPr bwMode="auto">
          <a:xfrm>
            <a:off x="3664024" y="1412776"/>
            <a:ext cx="4724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强酸强碱盐不水解，显中性</a:t>
            </a:r>
          </a:p>
        </p:txBody>
      </p:sp>
      <p:sp>
        <p:nvSpPr>
          <p:cNvPr id="162822" name="Text Box 6"/>
          <p:cNvSpPr txBox="1">
            <a:spLocks noChangeArrowheads="1"/>
          </p:cNvSpPr>
          <p:nvPr/>
        </p:nvSpPr>
        <p:spPr bwMode="auto">
          <a:xfrm>
            <a:off x="3667030" y="2039355"/>
            <a:ext cx="4419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强碱弱酸盐水解显碱性</a:t>
            </a:r>
          </a:p>
        </p:txBody>
      </p:sp>
      <p:sp>
        <p:nvSpPr>
          <p:cNvPr id="162823" name="Text Box 7"/>
          <p:cNvSpPr txBox="1">
            <a:spLocks noChangeArrowheads="1"/>
          </p:cNvSpPr>
          <p:nvPr/>
        </p:nvSpPr>
        <p:spPr bwMode="auto">
          <a:xfrm>
            <a:off x="3675752" y="2687055"/>
            <a:ext cx="38862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强酸弱碱盐水解显酸性</a:t>
            </a:r>
          </a:p>
        </p:txBody>
      </p:sp>
      <p:sp>
        <p:nvSpPr>
          <p:cNvPr id="162844" name="Text Box 28"/>
          <p:cNvSpPr txBox="1">
            <a:spLocks noChangeArrowheads="1"/>
          </p:cNvSpPr>
          <p:nvPr/>
        </p:nvSpPr>
        <p:spPr bwMode="auto">
          <a:xfrm>
            <a:off x="3701389" y="3334755"/>
            <a:ext cx="38862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强碱弱酸盐显碱性</a:t>
            </a:r>
          </a:p>
        </p:txBody>
      </p:sp>
    </p:spTree>
    <p:extLst>
      <p:ext uri="{BB962C8B-B14F-4D97-AF65-F5344CB8AC3E}">
        <p14:creationId xmlns:p14="http://schemas.microsoft.com/office/powerpoint/2010/main" val="6851315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818" grpId="0" autoUpdateAnimBg="0"/>
      <p:bldP spid="162845" grpId="0" autoUpdateAnimBg="0"/>
      <p:bldP spid="162835" grpId="0" autoUpdateAnimBg="0"/>
      <p:bldP spid="162819" grpId="0" autoUpdateAnimBg="0"/>
      <p:bldP spid="162821" grpId="0" autoUpdateAnimBg="0"/>
      <p:bldP spid="162822" grpId="0" autoUpdateAnimBg="0"/>
      <p:bldP spid="162823" grpId="0" autoUpdateAnimBg="0"/>
      <p:bldP spid="162844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51520" y="404664"/>
            <a:ext cx="842493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zh-CN" altLang="en-US" sz="2800" b="1" dirty="0" smtClean="0">
                <a:latin typeface="Times New Roman" pitchFamily="18" charset="0"/>
              </a:rPr>
              <a:t>注意：</a:t>
            </a:r>
            <a:endParaRPr kumimoji="1" lang="en-US" altLang="zh-CN" sz="2800" b="1" dirty="0" smtClean="0">
              <a:latin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kumimoji="1" lang="zh-CN" altLang="en-US" sz="2800" b="1" dirty="0" smtClean="0">
                <a:latin typeface="Times New Roman" pitchFamily="18" charset="0"/>
              </a:rPr>
              <a:t>（</a:t>
            </a:r>
            <a:r>
              <a:rPr kumimoji="1" lang="en-US" altLang="zh-CN" sz="2800" b="1" dirty="0" smtClean="0">
                <a:latin typeface="Times New Roman" pitchFamily="18" charset="0"/>
              </a:rPr>
              <a:t>1</a:t>
            </a:r>
            <a:r>
              <a:rPr kumimoji="1" lang="zh-CN" altLang="en-US" sz="2800" b="1" dirty="0" smtClean="0">
                <a:latin typeface="Times New Roman" pitchFamily="18" charset="0"/>
              </a:rPr>
              <a:t>）双</a:t>
            </a:r>
            <a:r>
              <a:rPr kumimoji="1" lang="zh-CN" altLang="en-US" sz="2800" b="1" dirty="0">
                <a:latin typeface="Times New Roman" pitchFamily="18" charset="0"/>
              </a:rPr>
              <a:t>水解分为一般双水解和完全双水解。一般双水解通常比单水解要强。而完全双水解进行得非常充分</a:t>
            </a:r>
            <a:r>
              <a:rPr kumimoji="1" lang="zh-CN" altLang="en-US" sz="2800" b="1" dirty="0" smtClean="0">
                <a:latin typeface="Times New Roman" pitchFamily="18" charset="0"/>
              </a:rPr>
              <a:t>。</a:t>
            </a:r>
            <a:endParaRPr kumimoji="1" lang="en-US" altLang="zh-CN" sz="2800" b="1" dirty="0" smtClean="0">
              <a:latin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kumimoji="1" lang="zh-CN" altLang="en-US" sz="2800" b="1" dirty="0" smtClean="0">
                <a:latin typeface="Times New Roman" pitchFamily="18" charset="0"/>
              </a:rPr>
              <a:t>（</a:t>
            </a:r>
            <a:r>
              <a:rPr kumimoji="1" lang="en-US" altLang="zh-CN" sz="2800" b="1" dirty="0" smtClean="0">
                <a:latin typeface="Times New Roman" pitchFamily="18" charset="0"/>
              </a:rPr>
              <a:t>2</a:t>
            </a:r>
            <a:r>
              <a:rPr kumimoji="1" lang="zh-CN" altLang="en-US" sz="2800" b="1" dirty="0" smtClean="0">
                <a:latin typeface="Times New Roman" pitchFamily="18" charset="0"/>
              </a:rPr>
              <a:t>）多元</a:t>
            </a:r>
            <a:r>
              <a:rPr kumimoji="1" lang="zh-CN" altLang="en-US" sz="2800" b="1" dirty="0">
                <a:latin typeface="Times New Roman" pitchFamily="18" charset="0"/>
              </a:rPr>
              <a:t>弱酸的酸式氢根离子，水解和电离同步进行，水解和电离程度的比较</a:t>
            </a:r>
            <a:r>
              <a:rPr kumimoji="1" lang="en-US" altLang="zh-CN" sz="2800" b="1" dirty="0" smtClean="0">
                <a:latin typeface="Times New Roman" pitchFamily="18" charset="0"/>
              </a:rPr>
              <a:t>——            </a:t>
            </a:r>
            <a:r>
              <a:rPr kumimoji="1" lang="zh-CN" altLang="en-US" sz="2800" b="1" dirty="0" smtClean="0">
                <a:latin typeface="Times New Roman" pitchFamily="18" charset="0"/>
              </a:rPr>
              <a:t>、          电离</a:t>
            </a:r>
            <a:r>
              <a:rPr kumimoji="1" lang="zh-CN" altLang="en-US" sz="2800" b="1" dirty="0">
                <a:latin typeface="Times New Roman" pitchFamily="18" charset="0"/>
              </a:rPr>
              <a:t>强于水解，显酸性</a:t>
            </a:r>
            <a:r>
              <a:rPr kumimoji="1" lang="zh-CN" altLang="en-US" sz="2800" b="1" dirty="0" smtClean="0">
                <a:latin typeface="Times New Roman" pitchFamily="18" charset="0"/>
              </a:rPr>
              <a:t>；</a:t>
            </a:r>
            <a:r>
              <a:rPr kumimoji="1" lang="en-US" altLang="zh-CN" sz="2800" b="1" dirty="0" smtClean="0">
                <a:latin typeface="Times New Roman" pitchFamily="18" charset="0"/>
              </a:rPr>
              <a:t>        </a:t>
            </a:r>
            <a:r>
              <a:rPr kumimoji="1" lang="zh-CN" altLang="en-US" sz="2800" b="1" dirty="0" smtClean="0">
                <a:latin typeface="Times New Roman" pitchFamily="18" charset="0"/>
              </a:rPr>
              <a:t>、 </a:t>
            </a:r>
            <a:r>
              <a:rPr kumimoji="1" lang="en-US" altLang="zh-CN" sz="2800" b="1" dirty="0" smtClean="0">
                <a:latin typeface="Times New Roman" pitchFamily="18" charset="0"/>
              </a:rPr>
              <a:t>        </a:t>
            </a:r>
            <a:r>
              <a:rPr kumimoji="1" lang="zh-CN" altLang="en-US" sz="2800" b="1" dirty="0" smtClean="0">
                <a:latin typeface="Times New Roman" pitchFamily="18" charset="0"/>
              </a:rPr>
              <a:t>、</a:t>
            </a:r>
            <a:r>
              <a:rPr kumimoji="1" lang="en-US" altLang="zh-CN" sz="2800" b="1" dirty="0" smtClean="0">
                <a:latin typeface="Times New Roman" pitchFamily="18" charset="0"/>
              </a:rPr>
              <a:t>HS</a:t>
            </a:r>
            <a:r>
              <a:rPr kumimoji="1" lang="en-US" altLang="zh-CN" sz="2800" b="1" baseline="30000" dirty="0" smtClean="0">
                <a:latin typeface="Times New Roman" pitchFamily="18" charset="0"/>
              </a:rPr>
              <a:t>—</a:t>
            </a:r>
            <a:r>
              <a:rPr kumimoji="1" lang="zh-CN" altLang="en-US" sz="2800" b="1" dirty="0" smtClean="0">
                <a:latin typeface="Times New Roman" pitchFamily="18" charset="0"/>
              </a:rPr>
              <a:t>水解</a:t>
            </a:r>
            <a:r>
              <a:rPr kumimoji="1" lang="zh-CN" altLang="en-US" sz="2800" b="1" dirty="0">
                <a:latin typeface="Times New Roman" pitchFamily="18" charset="0"/>
              </a:rPr>
              <a:t>强于电离，显碱性；</a:t>
            </a:r>
            <a:r>
              <a:rPr kumimoji="1" lang="en-US" altLang="zh-CN" sz="2800" b="1" dirty="0">
                <a:latin typeface="Times New Roman" pitchFamily="18" charset="0"/>
              </a:rPr>
              <a:t>(</a:t>
            </a:r>
            <a:r>
              <a:rPr kumimoji="1" lang="zh-CN" altLang="en-US" sz="2800" b="1" dirty="0">
                <a:latin typeface="Times New Roman" pitchFamily="18" charset="0"/>
              </a:rPr>
              <a:t>注：此时溶液阳离子为强碱阳离子</a:t>
            </a:r>
            <a:r>
              <a:rPr kumimoji="1" lang="en-US" altLang="zh-CN" sz="2800" b="1" dirty="0" smtClean="0">
                <a:latin typeface="Times New Roman" pitchFamily="18" charset="0"/>
              </a:rPr>
              <a:t>)</a:t>
            </a:r>
            <a:endParaRPr kumimoji="1" lang="en-US" altLang="zh-CN" sz="2800" b="1" dirty="0">
              <a:latin typeface="Times New Roman" pitchFamily="18" charset="0"/>
            </a:endParaRPr>
          </a:p>
        </p:txBody>
      </p:sp>
      <p:graphicFrame>
        <p:nvGraphicFramePr>
          <p:cNvPr id="3" name="对象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6075250"/>
              </p:ext>
            </p:extLst>
          </p:nvPr>
        </p:nvGraphicFramePr>
        <p:xfrm>
          <a:off x="5292080" y="3717032"/>
          <a:ext cx="1160463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9" name="Equation" r:id="rId3" imgW="469800" imgH="241200" progId="Equation.DSMT4">
                  <p:embed/>
                </p:oleObj>
              </mc:Choice>
              <mc:Fallback>
                <p:oleObj name="Equation" r:id="rId3" imgW="46980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292080" y="3717032"/>
                        <a:ext cx="1160463" cy="596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对象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9237035"/>
              </p:ext>
            </p:extLst>
          </p:nvPr>
        </p:nvGraphicFramePr>
        <p:xfrm>
          <a:off x="6539632" y="3717032"/>
          <a:ext cx="1128712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0" name="Equation" r:id="rId5" imgW="457200" imgH="241200" progId="Equation.DSMT4">
                  <p:embed/>
                </p:oleObj>
              </mc:Choice>
              <mc:Fallback>
                <p:oleObj name="Equation" r:id="rId5" imgW="457200" imgH="241200" progId="Equation.DSMT4">
                  <p:embed/>
                  <p:pic>
                    <p:nvPicPr>
                      <p:cNvPr id="0" name="对象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39632" y="3717032"/>
                        <a:ext cx="1128712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5581523"/>
              </p:ext>
            </p:extLst>
          </p:nvPr>
        </p:nvGraphicFramePr>
        <p:xfrm>
          <a:off x="3290764" y="4365104"/>
          <a:ext cx="1065212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1" name="Equation" r:id="rId7" imgW="431640" imgH="241200" progId="Equation.DSMT4">
                  <p:embed/>
                </p:oleObj>
              </mc:Choice>
              <mc:Fallback>
                <p:oleObj name="Equation" r:id="rId7" imgW="431640" imgH="241200" progId="Equation.DSMT4">
                  <p:embed/>
                  <p:pic>
                    <p:nvPicPr>
                      <p:cNvPr id="0" name="对象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90764" y="4365104"/>
                        <a:ext cx="1065212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对象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3302327"/>
              </p:ext>
            </p:extLst>
          </p:nvPr>
        </p:nvGraphicFramePr>
        <p:xfrm>
          <a:off x="4427984" y="4365104"/>
          <a:ext cx="11303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2" name="Equation" r:id="rId9" imgW="457200" imgH="241200" progId="Equation.DSMT4">
                  <p:embed/>
                </p:oleObj>
              </mc:Choice>
              <mc:Fallback>
                <p:oleObj name="Equation" r:id="rId9" imgW="457200" imgH="241200" progId="Equation.DSMT4">
                  <p:embed/>
                  <p:pic>
                    <p:nvPicPr>
                      <p:cNvPr id="0" name="对象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7984" y="4365104"/>
                        <a:ext cx="1130300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53192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9" name="Rectangle 5"/>
          <p:cNvSpPr>
            <a:spLocks noChangeArrowheads="1"/>
          </p:cNvSpPr>
          <p:nvPr/>
        </p:nvSpPr>
        <p:spPr bwMode="auto">
          <a:xfrm>
            <a:off x="293906" y="428625"/>
            <a:ext cx="8598573" cy="22382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zh-CN" altLang="en-US" sz="2400" b="1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例：在</a:t>
            </a:r>
            <a:r>
              <a:rPr lang="zh-CN" altLang="en-US" sz="2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纯碱溶液中加入酚酞溶液，溶液呈 </a:t>
            </a:r>
            <a:r>
              <a:rPr lang="zh-CN" altLang="en-US" sz="2400" b="1" u="sng" dirty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            </a:t>
            </a:r>
            <a:r>
              <a:rPr lang="zh-CN" altLang="en-US" sz="2400" b="1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，加热</a:t>
            </a:r>
            <a:r>
              <a:rPr lang="zh-CN" altLang="en-US" sz="2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后</a:t>
            </a:r>
            <a:r>
              <a:rPr lang="zh-CN" altLang="en-US" sz="2400" b="1" u="sng" dirty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                 </a:t>
            </a:r>
            <a:r>
              <a:rPr lang="zh-CN" altLang="en-US" sz="2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。若在该溶液中再滴加</a:t>
            </a:r>
            <a:r>
              <a:rPr lang="zh-CN" altLang="en-US" sz="2400" b="1" dirty="0" smtClean="0">
                <a:solidFill>
                  <a:srgbClr val="0033CC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过量</a:t>
            </a:r>
            <a:r>
              <a:rPr lang="zh-CN" altLang="en-US" sz="2400" b="1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的</a:t>
            </a:r>
            <a:r>
              <a:rPr lang="zh-CN" altLang="en-US" sz="2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氯化钡溶液，观察到的现象是</a:t>
            </a:r>
            <a:r>
              <a:rPr lang="zh-CN" altLang="en-US" sz="2400" b="1" u="sng" dirty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      </a:t>
            </a:r>
            <a:r>
              <a:rPr lang="zh-CN" altLang="en-US" sz="2400" b="1" u="sng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                                              </a:t>
            </a:r>
            <a:r>
              <a:rPr lang="zh-CN" altLang="en-US" sz="2400" b="1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，原因</a:t>
            </a:r>
            <a:r>
              <a:rPr lang="zh-CN" altLang="en-US" sz="2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： </a:t>
            </a:r>
            <a:r>
              <a:rPr lang="en-US" altLang="zh-CN" sz="24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___________________</a:t>
            </a:r>
            <a:r>
              <a:rPr lang="zh-CN" altLang="en-US" sz="2400" b="1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（</a:t>
            </a:r>
            <a:r>
              <a:rPr lang="zh-CN" altLang="en-US" sz="2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用离子方程式和简要文字说明表示）</a:t>
            </a:r>
          </a:p>
        </p:txBody>
      </p:sp>
      <p:sp>
        <p:nvSpPr>
          <p:cNvPr id="262150" name="Text Box 6"/>
          <p:cNvSpPr txBox="1">
            <a:spLocks noChangeArrowheads="1"/>
          </p:cNvSpPr>
          <p:nvPr/>
        </p:nvSpPr>
        <p:spPr bwMode="auto">
          <a:xfrm>
            <a:off x="6000823" y="404664"/>
            <a:ext cx="803425" cy="576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红色</a:t>
            </a:r>
          </a:p>
        </p:txBody>
      </p:sp>
      <p:sp>
        <p:nvSpPr>
          <p:cNvPr id="262151" name="Text Box 7"/>
          <p:cNvSpPr txBox="1">
            <a:spLocks noChangeArrowheads="1"/>
          </p:cNvSpPr>
          <p:nvPr/>
        </p:nvSpPr>
        <p:spPr bwMode="auto">
          <a:xfrm>
            <a:off x="683568" y="980544"/>
            <a:ext cx="1422184" cy="576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红色加深</a:t>
            </a:r>
          </a:p>
        </p:txBody>
      </p:sp>
      <p:sp>
        <p:nvSpPr>
          <p:cNvPr id="262152" name="Text Box 8"/>
          <p:cNvSpPr txBox="1">
            <a:spLocks noChangeArrowheads="1"/>
          </p:cNvSpPr>
          <p:nvPr/>
        </p:nvSpPr>
        <p:spPr bwMode="auto">
          <a:xfrm>
            <a:off x="1907704" y="1484784"/>
            <a:ext cx="389475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产生白色沉淀，且红色褪去</a:t>
            </a:r>
          </a:p>
        </p:txBody>
      </p:sp>
      <p:sp>
        <p:nvSpPr>
          <p:cNvPr id="262159" name="Text Box 15"/>
          <p:cNvSpPr txBox="1">
            <a:spLocks noChangeArrowheads="1"/>
          </p:cNvSpPr>
          <p:nvPr/>
        </p:nvSpPr>
        <p:spPr bwMode="auto">
          <a:xfrm>
            <a:off x="324104" y="2780928"/>
            <a:ext cx="8280344" cy="2308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在纯碱溶液</a:t>
            </a:r>
            <a:r>
              <a:rPr lang="zh-CN" altLang="en-US" sz="2400" b="1" dirty="0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中</a:t>
            </a:r>
            <a:r>
              <a:rPr lang="en-US" altLang="zh-CN" sz="24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</a:t>
            </a:r>
            <a:r>
              <a:rPr lang="zh-CN" altLang="en-US" sz="2400" b="1" dirty="0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水解：</a:t>
            </a:r>
            <a:r>
              <a:rPr lang="en-US" altLang="zh-CN" sz="24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+</a:t>
            </a:r>
            <a:r>
              <a:rPr lang="en-US" altLang="zh-CN" sz="24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</a:t>
            </a:r>
            <a:r>
              <a:rPr lang="en-US" altLang="zh-CN" sz="2400" b="1" baseline="-25000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altLang="zh-CN" sz="24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       </a:t>
            </a:r>
            <a:r>
              <a:rPr lang="en-US" altLang="zh-CN" sz="24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+OH</a:t>
            </a:r>
            <a:r>
              <a:rPr lang="en-US" altLang="zh-CN" sz="2400" b="1" baseline="30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—</a:t>
            </a:r>
            <a:r>
              <a:rPr lang="zh-CN" altLang="en-US" sz="2400" b="1" dirty="0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，</a:t>
            </a:r>
            <a:r>
              <a:rPr lang="zh-CN" altLang="en-US" sz="24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加热水解平衡右移，</a:t>
            </a:r>
            <a:r>
              <a:rPr lang="en-US" altLang="zh-CN" sz="24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OH</a:t>
            </a:r>
            <a:r>
              <a:rPr lang="en-US" altLang="zh-CN" sz="2400" b="1" baseline="30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— </a:t>
            </a:r>
            <a:r>
              <a:rPr lang="zh-CN" altLang="en-US" sz="2400" b="1" dirty="0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浓度</a:t>
            </a:r>
            <a:r>
              <a:rPr lang="zh-CN" altLang="en-US" sz="24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增大，颜色加深，加入</a:t>
            </a:r>
            <a:r>
              <a:rPr lang="en-US" altLang="zh-CN" sz="24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BaCl</a:t>
            </a:r>
            <a:r>
              <a:rPr lang="en-US" altLang="zh-CN" sz="2400" b="1" baseline="-25000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zh-CN" altLang="en-US" sz="24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后，</a:t>
            </a:r>
          </a:p>
          <a:p>
            <a:pPr>
              <a:lnSpc>
                <a:spcPct val="150000"/>
              </a:lnSpc>
            </a:pPr>
            <a:r>
              <a:rPr lang="en-US" altLang="zh-CN" sz="24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+</a:t>
            </a:r>
            <a:r>
              <a:rPr lang="en-US" altLang="zh-CN" sz="24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Ba</a:t>
            </a:r>
            <a:r>
              <a:rPr lang="en-US" altLang="zh-CN" sz="2400" b="1" baseline="30000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altLang="zh-CN" sz="2400" b="1" baseline="30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 </a:t>
            </a:r>
            <a:r>
              <a:rPr lang="en-US" altLang="zh-CN" sz="24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=== BaCO</a:t>
            </a:r>
            <a:r>
              <a:rPr lang="en-US" altLang="zh-CN" sz="2400" b="1" baseline="-25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en-US" altLang="zh-CN" sz="24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↓</a:t>
            </a:r>
            <a:r>
              <a:rPr lang="zh-CN" altLang="en-US" sz="2400" b="1" dirty="0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使</a:t>
            </a:r>
            <a:r>
              <a:rPr lang="en-US" altLang="zh-CN" sz="24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</a:t>
            </a:r>
            <a:r>
              <a:rPr lang="zh-CN" altLang="en-US" sz="2400" b="1" dirty="0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浓度</a:t>
            </a:r>
            <a:r>
              <a:rPr lang="zh-CN" altLang="en-US" sz="24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减小，水解平衡左移， </a:t>
            </a:r>
            <a:r>
              <a:rPr lang="en-US" altLang="zh-CN" sz="24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OH</a:t>
            </a:r>
            <a:r>
              <a:rPr lang="en-US" altLang="zh-CN" sz="2400" b="1" baseline="30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— </a:t>
            </a:r>
            <a:r>
              <a:rPr lang="zh-CN" altLang="en-US" sz="2400" b="1" dirty="0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浓度</a:t>
            </a:r>
            <a:r>
              <a:rPr lang="zh-CN" altLang="en-US" sz="24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减小，酚酞褪色。</a:t>
            </a:r>
          </a:p>
        </p:txBody>
      </p:sp>
      <p:graphicFrame>
        <p:nvGraphicFramePr>
          <p:cNvPr id="2" name="对象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1783396"/>
              </p:ext>
            </p:extLst>
          </p:nvPr>
        </p:nvGraphicFramePr>
        <p:xfrm>
          <a:off x="5868144" y="2852936"/>
          <a:ext cx="932942" cy="5227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5" name="Equation" r:id="rId3" imgW="431640" imgH="241200" progId="Equation.DSMT4">
                  <p:embed/>
                </p:oleObj>
              </mc:Choice>
              <mc:Fallback>
                <p:oleObj name="Equation" r:id="rId3" imgW="431640" imgH="241200" progId="Equation.DSMT4">
                  <p:embed/>
                  <p:pic>
                    <p:nvPicPr>
                      <p:cNvPr id="0" name="对象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8144" y="2852936"/>
                        <a:ext cx="932942" cy="52278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对象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3015403"/>
              </p:ext>
            </p:extLst>
          </p:nvPr>
        </p:nvGraphicFramePr>
        <p:xfrm>
          <a:off x="3766197" y="2924944"/>
          <a:ext cx="795337" cy="522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6" name="Equation" r:id="rId5" imgW="368280" imgH="241200" progId="Equation.DSMT4">
                  <p:embed/>
                </p:oleObj>
              </mc:Choice>
              <mc:Fallback>
                <p:oleObj name="Equation" r:id="rId5" imgW="368280" imgH="241200" progId="Equation.DSMT4">
                  <p:embed/>
                  <p:pic>
                    <p:nvPicPr>
                      <p:cNvPr id="0" name="对象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66197" y="2924944"/>
                        <a:ext cx="795337" cy="522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对象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5374770"/>
              </p:ext>
            </p:extLst>
          </p:nvPr>
        </p:nvGraphicFramePr>
        <p:xfrm>
          <a:off x="2267744" y="2852936"/>
          <a:ext cx="795337" cy="522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7" name="Equation" r:id="rId7" imgW="368280" imgH="241200" progId="Equation.DSMT4">
                  <p:embed/>
                </p:oleObj>
              </mc:Choice>
              <mc:Fallback>
                <p:oleObj name="Equation" r:id="rId7" imgW="368280" imgH="241200" progId="Equation.DSMT4">
                  <p:embed/>
                  <p:pic>
                    <p:nvPicPr>
                      <p:cNvPr id="0" name="对象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7744" y="2852936"/>
                        <a:ext cx="795337" cy="522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339324"/>
              </p:ext>
            </p:extLst>
          </p:nvPr>
        </p:nvGraphicFramePr>
        <p:xfrm>
          <a:off x="3923928" y="3986833"/>
          <a:ext cx="793750" cy="522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8" name="Equation" r:id="rId9" imgW="368300" imgH="241300" progId="Equation.DSMT4">
                  <p:embed/>
                </p:oleObj>
              </mc:Choice>
              <mc:Fallback>
                <p:oleObj name="Equation" r:id="rId9" imgW="368300" imgH="241300" progId="Equation.DSMT4">
                  <p:embed/>
                  <p:pic>
                    <p:nvPicPr>
                      <p:cNvPr id="0" name="对象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3928" y="3986833"/>
                        <a:ext cx="793750" cy="522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对象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1063865"/>
              </p:ext>
            </p:extLst>
          </p:nvPr>
        </p:nvGraphicFramePr>
        <p:xfrm>
          <a:off x="467544" y="3986833"/>
          <a:ext cx="793750" cy="522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9" name="Equation" r:id="rId10" imgW="368300" imgH="241300" progId="Equation.DSMT4">
                  <p:embed/>
                </p:oleObj>
              </mc:Choice>
              <mc:Fallback>
                <p:oleObj name="Equation" r:id="rId10" imgW="368300" imgH="241300" progId="Equation.DSMT4">
                  <p:embed/>
                  <p:pic>
                    <p:nvPicPr>
                      <p:cNvPr id="0" name="对象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3986833"/>
                        <a:ext cx="793750" cy="522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对象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9070265"/>
              </p:ext>
            </p:extLst>
          </p:nvPr>
        </p:nvGraphicFramePr>
        <p:xfrm>
          <a:off x="5301060" y="2852936"/>
          <a:ext cx="639092" cy="5065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0" name="Equation" r:id="rId11" imgW="393480" imgH="279360" progId="Equation.DSMT4">
                  <p:embed/>
                </p:oleObj>
              </mc:Choice>
              <mc:Fallback>
                <p:oleObj name="Equation" r:id="rId11" imgW="393480" imgH="279360" progId="Equation.DSMT4">
                  <p:embed/>
                  <p:pic>
                    <p:nvPicPr>
                      <p:cNvPr id="0" name="对象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01060" y="2852936"/>
                        <a:ext cx="639092" cy="50655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65866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2150" grpId="0"/>
      <p:bldP spid="262151" grpId="0"/>
      <p:bldP spid="262152" grpId="0"/>
      <p:bldP spid="26215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35496" y="1753652"/>
            <a:ext cx="89154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 dirty="0">
                <a:latin typeface="Times New Roman" pitchFamily="18" charset="0"/>
                <a:ea typeface="+mn-ea"/>
                <a:cs typeface="Times New Roman" pitchFamily="18" charset="0"/>
              </a:rPr>
              <a:t>（</a:t>
            </a:r>
            <a:r>
              <a:rPr kumimoji="1"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1" lang="zh-CN" altLang="en-US" sz="2800" b="1" dirty="0">
                <a:latin typeface="Times New Roman" pitchFamily="18" charset="0"/>
                <a:ea typeface="+mn-ea"/>
                <a:cs typeface="Times New Roman" pitchFamily="18" charset="0"/>
              </a:rPr>
              <a:t>）配制和保存易水解的盐溶液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228600" y="2260029"/>
            <a:ext cx="8015808" cy="1303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kumimoji="1" lang="zh-CN" altLang="en-US" sz="2800" b="1" dirty="0">
                <a:latin typeface="Times New Roman" pitchFamily="18" charset="0"/>
                <a:ea typeface="+mn-ea"/>
                <a:cs typeface="Times New Roman" pitchFamily="18" charset="0"/>
              </a:rPr>
              <a:t>问题：为什么用热水配制</a:t>
            </a:r>
            <a:r>
              <a:rPr kumimoji="1"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CuCl</a:t>
            </a:r>
            <a:r>
              <a:rPr kumimoji="1" lang="en-US" altLang="zh-CN" sz="2800" b="1" baseline="-25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1" lang="zh-CN" altLang="en-US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溶液，溶液</a:t>
            </a:r>
            <a:r>
              <a:rPr kumimoji="1" lang="zh-CN" altLang="en-US" sz="2800" b="1" dirty="0">
                <a:latin typeface="Times New Roman" pitchFamily="18" charset="0"/>
                <a:ea typeface="+mn-ea"/>
                <a:cs typeface="Times New Roman" pitchFamily="18" charset="0"/>
              </a:rPr>
              <a:t>会出现浑浊？怎样配制澄清溶液？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250304" y="5142135"/>
            <a:ext cx="5257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热水：升温能够促进水解</a:t>
            </a:r>
          </a:p>
        </p:txBody>
      </p:sp>
      <p:grpSp>
        <p:nvGrpSpPr>
          <p:cNvPr id="16389" name="Group 5"/>
          <p:cNvGrpSpPr>
            <a:grpSpLocks/>
          </p:cNvGrpSpPr>
          <p:nvPr/>
        </p:nvGrpSpPr>
        <p:grpSpPr bwMode="auto">
          <a:xfrm>
            <a:off x="251520" y="3620790"/>
            <a:ext cx="7777163" cy="1169988"/>
            <a:chOff x="476" y="2614"/>
            <a:chExt cx="4899" cy="737"/>
          </a:xfrm>
        </p:grpSpPr>
        <p:sp>
          <p:nvSpPr>
            <p:cNvPr id="16390" name="Text Box 6"/>
            <p:cNvSpPr txBox="1">
              <a:spLocks noChangeArrowheads="1"/>
            </p:cNvSpPr>
            <p:nvPr/>
          </p:nvSpPr>
          <p:spPr bwMode="auto">
            <a:xfrm>
              <a:off x="476" y="2614"/>
              <a:ext cx="4899" cy="7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en-US" altLang="zh-CN" sz="2800" b="1" dirty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CuCl</a:t>
              </a:r>
              <a:r>
                <a:rPr kumimoji="1" lang="en-US" altLang="zh-CN" sz="2800" b="1" baseline="-25000" dirty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2</a:t>
              </a:r>
              <a:r>
                <a:rPr kumimoji="1" lang="en-US" altLang="zh-CN" sz="2800" b="1" dirty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+2H</a:t>
              </a:r>
              <a:r>
                <a:rPr kumimoji="1" lang="en-US" altLang="zh-CN" sz="2800" b="1" baseline="-25000" dirty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2</a:t>
              </a:r>
              <a:r>
                <a:rPr kumimoji="1" lang="en-US" altLang="zh-CN" sz="2800" b="1" dirty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O                </a:t>
              </a:r>
              <a:r>
                <a:rPr kumimoji="1" lang="en-US" altLang="zh-CN" sz="2800" b="1" dirty="0" smtClean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Cu(OH)</a:t>
              </a:r>
              <a:r>
                <a:rPr kumimoji="1" lang="en-US" altLang="zh-CN" sz="2800" b="1" baseline="-25000" dirty="0" smtClean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2</a:t>
              </a:r>
              <a:r>
                <a:rPr kumimoji="1" lang="en-US" altLang="zh-CN" sz="2800" b="1" dirty="0" smtClean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+2HCl  </a:t>
              </a:r>
              <a:r>
                <a:rPr kumimoji="1" lang="zh-CN" altLang="en-US" sz="28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ea typeface="+mn-ea"/>
                  <a:cs typeface="Times New Roman" pitchFamily="18" charset="0"/>
                </a:rPr>
                <a:t>－</a:t>
              </a:r>
              <a:r>
                <a:rPr kumimoji="1" lang="en-US" altLang="zh-CN" sz="2800" i="1" dirty="0">
                  <a:solidFill>
                    <a:srgbClr val="FF00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Q</a:t>
              </a:r>
            </a:p>
            <a:p>
              <a:pPr>
                <a:spcBef>
                  <a:spcPct val="50000"/>
                </a:spcBef>
              </a:pPr>
              <a:r>
                <a:rPr kumimoji="1" lang="zh-CN" altLang="en-US" sz="2800" b="1" dirty="0">
                  <a:latin typeface="Times New Roman" pitchFamily="18" charset="0"/>
                  <a:ea typeface="+mn-ea"/>
                  <a:cs typeface="Times New Roman" pitchFamily="18" charset="0"/>
                </a:rPr>
                <a:t>或</a:t>
              </a:r>
              <a:r>
                <a:rPr kumimoji="1" lang="en-US" altLang="zh-CN" sz="2800" b="1" dirty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Cu</a:t>
              </a:r>
              <a:r>
                <a:rPr kumimoji="1" lang="en-US" altLang="zh-CN" sz="2800" b="1" baseline="30000" dirty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2+</a:t>
              </a:r>
              <a:r>
                <a:rPr kumimoji="1" lang="en-US" altLang="zh-CN" sz="2800" b="1" dirty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+2H</a:t>
              </a:r>
              <a:r>
                <a:rPr kumimoji="1" lang="en-US" altLang="zh-CN" sz="2800" b="1" baseline="-25000" dirty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2</a:t>
              </a:r>
              <a:r>
                <a:rPr kumimoji="1" lang="en-US" altLang="zh-CN" sz="2800" b="1" dirty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O             Cu(OH)</a:t>
              </a:r>
              <a:r>
                <a:rPr kumimoji="1" lang="en-US" altLang="zh-CN" sz="2800" b="1" baseline="-25000" dirty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2</a:t>
              </a:r>
              <a:r>
                <a:rPr kumimoji="1" lang="en-US" altLang="zh-CN" sz="2800" b="1" dirty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+2H</a:t>
              </a:r>
              <a:r>
                <a:rPr kumimoji="1" lang="en-US" altLang="zh-CN" sz="2800" b="1" baseline="30000" dirty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+</a:t>
              </a:r>
              <a:r>
                <a:rPr kumimoji="1" lang="en-US" altLang="zh-CN" sz="2800" b="1" dirty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</a:t>
              </a:r>
              <a:r>
                <a:rPr kumimoji="1" lang="en-US" altLang="zh-CN" sz="2800" b="1" dirty="0" smtClean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   </a:t>
              </a:r>
              <a:r>
                <a:rPr kumimoji="1" lang="zh-CN" altLang="en-US" sz="28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ea typeface="+mn-ea"/>
                  <a:cs typeface="Times New Roman" pitchFamily="18" charset="0"/>
                </a:rPr>
                <a:t>－</a:t>
              </a:r>
              <a:r>
                <a:rPr kumimoji="1" lang="en-US" altLang="zh-CN" sz="2800" i="1" dirty="0">
                  <a:solidFill>
                    <a:srgbClr val="FF00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Q</a:t>
              </a:r>
            </a:p>
          </p:txBody>
        </p:sp>
        <p:pic>
          <p:nvPicPr>
            <p:cNvPr id="16391" name="Picture 7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46" y="2629"/>
              <a:ext cx="942" cy="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392" name="Picture 8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37" y="3013"/>
              <a:ext cx="816" cy="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228600" y="5733256"/>
            <a:ext cx="89154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kumimoji="1" lang="zh-CN" altLang="en-US" sz="2800" b="1" dirty="0">
                <a:latin typeface="Times New Roman" pitchFamily="18" charset="0"/>
                <a:ea typeface="+mn-ea"/>
                <a:cs typeface="Times New Roman" pitchFamily="18" charset="0"/>
              </a:rPr>
              <a:t>配制</a:t>
            </a:r>
            <a:r>
              <a:rPr kumimoji="1" lang="en-US" altLang="zh-CN" sz="2800" b="1" dirty="0">
                <a:solidFill>
                  <a:srgbClr val="CC009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CuCl</a:t>
            </a:r>
            <a:r>
              <a:rPr kumimoji="1" lang="en-US" altLang="zh-CN" sz="2800" b="1" baseline="-30000" dirty="0">
                <a:solidFill>
                  <a:srgbClr val="CC009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1" lang="zh-CN" altLang="en-US" sz="2800" b="1" dirty="0">
                <a:latin typeface="Times New Roman" pitchFamily="18" charset="0"/>
                <a:ea typeface="+mn-ea"/>
                <a:cs typeface="Times New Roman" pitchFamily="18" charset="0"/>
              </a:rPr>
              <a:t>溶液，为防止出现浑浊，应加少量的</a:t>
            </a:r>
            <a:r>
              <a:rPr kumimoji="1"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_______</a:t>
            </a:r>
          </a:p>
        </p:txBody>
      </p:sp>
      <p:sp>
        <p:nvSpPr>
          <p:cNvPr id="16394" name="Text Box 10"/>
          <p:cNvSpPr txBox="1">
            <a:spLocks noChangeArrowheads="1"/>
          </p:cNvSpPr>
          <p:nvPr/>
        </p:nvSpPr>
        <p:spPr bwMode="auto">
          <a:xfrm>
            <a:off x="7467600" y="5724207"/>
            <a:ext cx="18288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1" lang="zh-CN" altLang="en-US" sz="28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稀盐酸</a:t>
            </a:r>
          </a:p>
        </p:txBody>
      </p:sp>
      <p:sp>
        <p:nvSpPr>
          <p:cNvPr id="16395" name="Rectangle 11"/>
          <p:cNvSpPr>
            <a:spLocks noChangeArrowheads="1"/>
          </p:cNvSpPr>
          <p:nvPr/>
        </p:nvSpPr>
        <p:spPr bwMode="auto">
          <a:xfrm>
            <a:off x="304800" y="1030025"/>
            <a:ext cx="496161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zh-CN" sz="2800" b="1" dirty="0" smtClean="0">
                <a:solidFill>
                  <a:srgbClr val="231AD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lang="en-US" altLang="zh-CN" sz="2800" b="1" dirty="0" smtClean="0">
                <a:solidFill>
                  <a:srgbClr val="231AD6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. </a:t>
            </a:r>
            <a:r>
              <a:rPr lang="zh-CN" altLang="en-US" sz="2800" b="1" dirty="0" smtClean="0">
                <a:solidFill>
                  <a:srgbClr val="231AD6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化学</a:t>
            </a:r>
            <a:r>
              <a:rPr lang="zh-CN" altLang="en-US" sz="2800" b="1" dirty="0">
                <a:solidFill>
                  <a:srgbClr val="231AD6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实验中的盐类水解问题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23528" y="313492"/>
            <a:ext cx="45742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/>
              <a:t>二</a:t>
            </a:r>
            <a:r>
              <a:rPr lang="en-US" altLang="zh-CN" sz="2800" b="1" dirty="0" smtClean="0"/>
              <a:t>. </a:t>
            </a:r>
            <a:r>
              <a:rPr lang="zh-CN" altLang="en-US" sz="2800" b="1" dirty="0" smtClean="0"/>
              <a:t>盐类水解反应的应用</a:t>
            </a:r>
            <a:endParaRPr lang="zh-CN" alt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2873264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 autoUpdateAnimBg="0"/>
      <p:bldP spid="16393" grpId="0" autoUpdateAnimBg="0"/>
      <p:bldP spid="16394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65856" y="548680"/>
            <a:ext cx="4305300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kumimoji="1" lang="zh-CN" altLang="en-US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（</a:t>
            </a:r>
            <a:r>
              <a:rPr kumimoji="1" lang="en-US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1" lang="zh-CN" altLang="en-US" sz="2800" b="1" dirty="0">
                <a:latin typeface="Times New Roman" pitchFamily="18" charset="0"/>
                <a:ea typeface="+mn-ea"/>
                <a:cs typeface="Times New Roman" pitchFamily="18" charset="0"/>
              </a:rPr>
              <a:t>）试剂瓶的选用：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273496" y="1251917"/>
            <a:ext cx="8330952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zh-CN" altLang="en-US" sz="2800" b="1" dirty="0">
                <a:latin typeface="Times New Roman" pitchFamily="18" charset="0"/>
                <a:ea typeface="+mn-ea"/>
                <a:cs typeface="Times New Roman" pitchFamily="18" charset="0"/>
              </a:rPr>
              <a:t>盛放</a:t>
            </a:r>
            <a:r>
              <a:rPr lang="en-US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</a:t>
            </a:r>
            <a:r>
              <a:rPr lang="en-US" sz="2800" b="1" baseline="-25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 </a:t>
            </a:r>
            <a:r>
              <a:rPr lang="zh-CN" altLang="en-US" sz="2800" b="1" dirty="0">
                <a:latin typeface="Times New Roman" pitchFamily="18" charset="0"/>
                <a:ea typeface="+mn-ea"/>
                <a:cs typeface="Times New Roman" pitchFamily="18" charset="0"/>
              </a:rPr>
              <a:t>、</a:t>
            </a:r>
            <a:r>
              <a:rPr lang="en-US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</a:t>
            </a:r>
            <a:r>
              <a:rPr lang="en-US" sz="2800" b="1" baseline="-25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</a:t>
            </a:r>
            <a:r>
              <a:rPr lang="en-US" sz="2800" b="1" baseline="-25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zh-CN" altLang="en-US" sz="2800" b="1" dirty="0">
                <a:latin typeface="Times New Roman" pitchFamily="18" charset="0"/>
                <a:ea typeface="+mn-ea"/>
                <a:cs typeface="Times New Roman" pitchFamily="18" charset="0"/>
              </a:rPr>
              <a:t>的试剂瓶为什么不能用玻璃塞？</a:t>
            </a:r>
            <a:r>
              <a:rPr lang="en-US" sz="2800" b="1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NaF</a:t>
            </a:r>
            <a:r>
              <a:rPr lang="zh-CN" altLang="en-US" sz="2800" b="1" dirty="0">
                <a:latin typeface="Times New Roman" pitchFamily="18" charset="0"/>
                <a:ea typeface="+mn-ea"/>
                <a:cs typeface="Times New Roman" pitchFamily="18" charset="0"/>
              </a:rPr>
              <a:t>溶液能否用玻璃瓶？</a:t>
            </a: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179512" y="4869160"/>
            <a:ext cx="8640960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zh-CN" altLang="en-US" sz="2800" b="1" dirty="0">
                <a:solidFill>
                  <a:srgbClr val="0066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注意：</a:t>
            </a:r>
            <a:r>
              <a:rPr lang="zh-CN" altLang="en-US" sz="2800" b="1" dirty="0">
                <a:solidFill>
                  <a:srgbClr val="FF33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实验室贮存碱性溶液的试剂瓶一律使用橡胶塞</a:t>
            </a: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282375" y="2636912"/>
            <a:ext cx="5009705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zh-CN" altLang="en-US" sz="2800" b="1" dirty="0">
                <a:solidFill>
                  <a:srgbClr val="99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如</a:t>
            </a:r>
            <a:r>
              <a:rPr lang="en-US" sz="2800" b="1" dirty="0">
                <a:solidFill>
                  <a:srgbClr val="99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</a:t>
            </a:r>
            <a:r>
              <a:rPr lang="en-US" sz="2800" b="1" baseline="-25000" dirty="0">
                <a:solidFill>
                  <a:srgbClr val="99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sz="2800" b="1" dirty="0">
                <a:solidFill>
                  <a:srgbClr val="99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</a:t>
            </a:r>
            <a:r>
              <a:rPr lang="en-US" sz="2800" b="1" baseline="-25000" dirty="0">
                <a:solidFill>
                  <a:srgbClr val="99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zh-CN" altLang="en-US" sz="2800" b="1" dirty="0">
                <a:solidFill>
                  <a:srgbClr val="99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溶液贮存时用橡胶塞</a:t>
            </a:r>
          </a:p>
        </p:txBody>
      </p:sp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251966" y="3554413"/>
            <a:ext cx="6546850" cy="1169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  H</a:t>
            </a:r>
            <a:r>
              <a:rPr lang="en-US" sz="2800" b="1" baseline="-25000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</a:t>
            </a:r>
            <a:r>
              <a:rPr lang="en-US" sz="2800" b="1" baseline="-25000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OH</a:t>
            </a:r>
            <a:r>
              <a:rPr lang="en-US" altLang="zh-CN" sz="2800" b="1" baseline="30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—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SiO</a:t>
            </a:r>
            <a:r>
              <a:rPr lang="en-US" sz="2800" b="1" baseline="-25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 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2OH</a:t>
            </a:r>
            <a:r>
              <a:rPr lang="en-US" altLang="zh-CN" sz="2800" b="1" baseline="30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—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</a:t>
            </a:r>
            <a:r>
              <a:rPr lang="en-US" sz="2800" b="1" baseline="-25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</a:t>
            </a:r>
            <a:r>
              <a:rPr lang="en-US" sz="2800" b="1" baseline="-25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17417" name="Text Box 9"/>
          <p:cNvSpPr txBox="1">
            <a:spLocks noChangeArrowheads="1"/>
          </p:cNvSpPr>
          <p:nvPr/>
        </p:nvSpPr>
        <p:spPr bwMode="auto">
          <a:xfrm>
            <a:off x="247363" y="5517232"/>
            <a:ext cx="4900701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None/>
            </a:pPr>
            <a:r>
              <a:rPr lang="en-US" altLang="zh-CN" sz="2800" b="1" dirty="0" err="1">
                <a:solidFill>
                  <a:schemeClr val="tx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NaF</a:t>
            </a:r>
            <a:r>
              <a:rPr lang="zh-CN" altLang="en-US" sz="2800" b="1" dirty="0">
                <a:solidFill>
                  <a:schemeClr val="tx2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溶液 ：</a:t>
            </a:r>
            <a:r>
              <a:rPr lang="zh-CN" altLang="en-US" sz="2800" b="1" dirty="0">
                <a:latin typeface="Times New Roman" pitchFamily="18" charset="0"/>
                <a:ea typeface="+mn-ea"/>
                <a:cs typeface="Times New Roman" pitchFamily="18" charset="0"/>
              </a:rPr>
              <a:t>铅容器或塑料瓶。</a:t>
            </a:r>
          </a:p>
        </p:txBody>
      </p:sp>
      <p:graphicFrame>
        <p:nvGraphicFramePr>
          <p:cNvPr id="2" name="对象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9173092"/>
              </p:ext>
            </p:extLst>
          </p:nvPr>
        </p:nvGraphicFramePr>
        <p:xfrm>
          <a:off x="2987824" y="3554413"/>
          <a:ext cx="931862" cy="522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2" name="Equation" r:id="rId3" imgW="431640" imgH="241200" progId="Equation.DSMT4">
                  <p:embed/>
                </p:oleObj>
              </mc:Choice>
              <mc:Fallback>
                <p:oleObj name="Equation" r:id="rId3" imgW="431640" imgH="241200" progId="Equation.DSMT4">
                  <p:embed/>
                  <p:pic>
                    <p:nvPicPr>
                      <p:cNvPr id="0" name="对象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824" y="3554413"/>
                        <a:ext cx="931862" cy="522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对象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7185483"/>
              </p:ext>
            </p:extLst>
          </p:nvPr>
        </p:nvGraphicFramePr>
        <p:xfrm>
          <a:off x="320278" y="3554413"/>
          <a:ext cx="795338" cy="522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3" name="Equation" r:id="rId5" imgW="368300" imgH="241300" progId="Equation.DSMT4">
                  <p:embed/>
                </p:oleObj>
              </mc:Choice>
              <mc:Fallback>
                <p:oleObj name="Equation" r:id="rId5" imgW="368300" imgH="241300" progId="Equation.DSMT4">
                  <p:embed/>
                  <p:pic>
                    <p:nvPicPr>
                      <p:cNvPr id="0" name="对象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278" y="3554413"/>
                        <a:ext cx="795338" cy="522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对象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5293095"/>
              </p:ext>
            </p:extLst>
          </p:nvPr>
        </p:nvGraphicFramePr>
        <p:xfrm>
          <a:off x="3114228" y="4160043"/>
          <a:ext cx="822325" cy="522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4" name="Equation" r:id="rId7" imgW="380880" imgH="241200" progId="Equation.DSMT4">
                  <p:embed/>
                </p:oleObj>
              </mc:Choice>
              <mc:Fallback>
                <p:oleObj name="Equation" r:id="rId7" imgW="380880" imgH="241200" progId="Equation.DSMT4">
                  <p:embed/>
                  <p:pic>
                    <p:nvPicPr>
                      <p:cNvPr id="0" name="对象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14228" y="4160043"/>
                        <a:ext cx="822325" cy="522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5924846"/>
              </p:ext>
            </p:extLst>
          </p:nvPr>
        </p:nvGraphicFramePr>
        <p:xfrm>
          <a:off x="2231664" y="3501263"/>
          <a:ext cx="639762" cy="506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5" name="Equation" r:id="rId9" imgW="393480" imgH="279360" progId="Equation.DSMT4">
                  <p:embed/>
                </p:oleObj>
              </mc:Choice>
              <mc:Fallback>
                <p:oleObj name="Equation" r:id="rId9" imgW="393480" imgH="279360" progId="Equation.DSMT4">
                  <p:embed/>
                  <p:pic>
                    <p:nvPicPr>
                      <p:cNvPr id="0" name="对象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1664" y="3501263"/>
                        <a:ext cx="639762" cy="506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对象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1633092"/>
              </p:ext>
            </p:extLst>
          </p:nvPr>
        </p:nvGraphicFramePr>
        <p:xfrm>
          <a:off x="2627784" y="4365104"/>
          <a:ext cx="510160" cy="207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6" name="Equation" r:id="rId11" imgW="380880" imgH="114120" progId="Equation.DSMT4">
                  <p:embed/>
                </p:oleObj>
              </mc:Choice>
              <mc:Fallback>
                <p:oleObj name="Equation" r:id="rId11" imgW="380880" imgH="114120" progId="Equation.DSMT4">
                  <p:embed/>
                  <p:pic>
                    <p:nvPicPr>
                      <p:cNvPr id="0" name="对象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784" y="4365104"/>
                        <a:ext cx="510160" cy="207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621961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/>
      <p:bldP spid="17413" grpId="0"/>
      <p:bldP spid="17415" grpId="0"/>
      <p:bldP spid="1741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07504" y="827938"/>
            <a:ext cx="8077200" cy="656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kumimoji="1" lang="zh-CN" altLang="en-US" sz="2800" b="1" dirty="0">
                <a:latin typeface="Times New Roman" pitchFamily="18" charset="0"/>
                <a:ea typeface="+mn-ea"/>
                <a:cs typeface="Times New Roman" pitchFamily="18" charset="0"/>
              </a:rPr>
              <a:t>（</a:t>
            </a:r>
            <a:r>
              <a:rPr kumimoji="1"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1" lang="zh-CN" altLang="en-US" sz="2800" b="1" dirty="0">
                <a:latin typeface="Times New Roman" pitchFamily="18" charset="0"/>
                <a:ea typeface="+mn-ea"/>
                <a:cs typeface="Times New Roman" pitchFamily="18" charset="0"/>
              </a:rPr>
              <a:t>）加热蒸发可水解的盐溶液 </a:t>
            </a: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302840" y="1484784"/>
            <a:ext cx="8229600" cy="1303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kumimoji="1" lang="zh-CN" altLang="en-US" sz="2800" b="1" dirty="0">
                <a:latin typeface="Times New Roman" pitchFamily="18" charset="0"/>
                <a:ea typeface="+mn-ea"/>
                <a:cs typeface="Times New Roman" pitchFamily="18" charset="0"/>
              </a:rPr>
              <a:t>把</a:t>
            </a:r>
            <a:r>
              <a:rPr kumimoji="1"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FeCl</a:t>
            </a:r>
            <a:r>
              <a:rPr kumimoji="1" lang="en-US" altLang="zh-CN" sz="2800" b="1" baseline="-25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1" lang="zh-CN" altLang="en-US" sz="2800" b="1" dirty="0">
                <a:latin typeface="Times New Roman" pitchFamily="18" charset="0"/>
                <a:ea typeface="+mn-ea"/>
                <a:cs typeface="Times New Roman" pitchFamily="18" charset="0"/>
              </a:rPr>
              <a:t>溶液蒸干灼烧，最后得到的固体产物是什么，为什么？ </a:t>
            </a:r>
          </a:p>
        </p:txBody>
      </p:sp>
      <p:grpSp>
        <p:nvGrpSpPr>
          <p:cNvPr id="20484" name="Group 4"/>
          <p:cNvGrpSpPr>
            <a:grpSpLocks/>
          </p:cNvGrpSpPr>
          <p:nvPr/>
        </p:nvGrpSpPr>
        <p:grpSpPr bwMode="auto">
          <a:xfrm>
            <a:off x="281856" y="4410100"/>
            <a:ext cx="7412038" cy="981076"/>
            <a:chOff x="-232" y="2914"/>
            <a:chExt cx="4896" cy="618"/>
          </a:xfrm>
        </p:grpSpPr>
        <p:sp>
          <p:nvSpPr>
            <p:cNvPr id="20485" name="Rectangle 5"/>
            <p:cNvSpPr>
              <a:spLocks noChangeArrowheads="1"/>
            </p:cNvSpPr>
            <p:nvPr/>
          </p:nvSpPr>
          <p:spPr bwMode="auto">
            <a:xfrm>
              <a:off x="890" y="2914"/>
              <a:ext cx="290" cy="4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kumimoji="1" lang="en-US" altLang="zh-CN" sz="2800" b="1" dirty="0">
                  <a:solidFill>
                    <a:srgbClr val="FF00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△</a:t>
              </a:r>
            </a:p>
          </p:txBody>
        </p:sp>
        <p:sp>
          <p:nvSpPr>
            <p:cNvPr id="20486" name="Text Box 6"/>
            <p:cNvSpPr txBox="1">
              <a:spLocks noChangeArrowheads="1"/>
            </p:cNvSpPr>
            <p:nvPr/>
          </p:nvSpPr>
          <p:spPr bwMode="auto">
            <a:xfrm>
              <a:off x="-232" y="3067"/>
              <a:ext cx="4896" cy="4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150000"/>
                </a:lnSpc>
                <a:spcBef>
                  <a:spcPct val="50000"/>
                </a:spcBef>
              </a:pPr>
              <a:r>
                <a:rPr kumimoji="1" lang="en-US" altLang="zh-CN" sz="2800" b="1" dirty="0">
                  <a:solidFill>
                    <a:srgbClr val="FF00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2Fe(OH)</a:t>
              </a:r>
              <a:r>
                <a:rPr kumimoji="1" lang="en-US" altLang="zh-CN" sz="2800" b="1" baseline="-25000" dirty="0">
                  <a:solidFill>
                    <a:srgbClr val="FF00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3 </a:t>
              </a:r>
              <a:r>
                <a:rPr kumimoji="1" lang="en-US" altLang="zh-CN" sz="2800" b="1" dirty="0" smtClean="0">
                  <a:solidFill>
                    <a:srgbClr val="FF00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       Fe</a:t>
              </a:r>
              <a:r>
                <a:rPr kumimoji="1" lang="en-US" altLang="zh-CN" sz="2800" b="1" baseline="-25000" dirty="0" smtClean="0">
                  <a:solidFill>
                    <a:srgbClr val="FF00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2</a:t>
              </a:r>
              <a:r>
                <a:rPr kumimoji="1" lang="en-US" altLang="zh-CN" sz="2800" b="1" dirty="0" smtClean="0">
                  <a:solidFill>
                    <a:srgbClr val="FF00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O</a:t>
              </a:r>
              <a:r>
                <a:rPr kumimoji="1" lang="en-US" altLang="zh-CN" sz="2800" b="1" baseline="-25000" dirty="0" smtClean="0">
                  <a:solidFill>
                    <a:srgbClr val="FF00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3</a:t>
              </a:r>
              <a:r>
                <a:rPr kumimoji="1" lang="en-US" altLang="zh-CN" sz="2800" b="1" dirty="0" smtClean="0">
                  <a:solidFill>
                    <a:srgbClr val="FF00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</a:t>
              </a:r>
              <a:r>
                <a:rPr kumimoji="1" lang="en-US" altLang="zh-CN" sz="2800" b="1" dirty="0">
                  <a:solidFill>
                    <a:srgbClr val="FF00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+ 3H</a:t>
              </a:r>
              <a:r>
                <a:rPr kumimoji="1" lang="en-US" altLang="zh-CN" sz="2800" b="1" baseline="-25000" dirty="0">
                  <a:solidFill>
                    <a:srgbClr val="FF00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2</a:t>
              </a:r>
              <a:r>
                <a:rPr kumimoji="1" lang="en-US" altLang="zh-CN" sz="2800" b="1" dirty="0">
                  <a:solidFill>
                    <a:srgbClr val="FF00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O</a:t>
              </a:r>
              <a:endParaRPr kumimoji="1" lang="en-US" altLang="zh-CN" sz="2800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0489" name="Text Box 9"/>
          <p:cNvSpPr txBox="1">
            <a:spLocks noChangeArrowheads="1"/>
          </p:cNvSpPr>
          <p:nvPr/>
        </p:nvSpPr>
        <p:spPr bwMode="auto">
          <a:xfrm>
            <a:off x="340420" y="2911028"/>
            <a:ext cx="7924800" cy="661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kumimoji="1" lang="en-US" altLang="zh-CN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FeCl</a:t>
            </a:r>
            <a:r>
              <a:rPr kumimoji="1" lang="en-US" altLang="zh-CN" sz="2800" b="1" baseline="-25000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1" lang="en-US" altLang="zh-CN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+3H</a:t>
            </a:r>
            <a:r>
              <a:rPr kumimoji="1" lang="en-US" altLang="zh-CN" sz="2800" b="1" baseline="-25000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1" lang="en-US" altLang="zh-CN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         </a:t>
            </a:r>
            <a:r>
              <a:rPr kumimoji="1" lang="en-US" altLang="zh-CN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Fe(OH)</a:t>
            </a:r>
            <a:r>
              <a:rPr kumimoji="1" lang="en-US" altLang="zh-CN" sz="2800" b="1" baseline="-25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1" lang="en-US" altLang="zh-CN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+3HCl</a:t>
            </a:r>
            <a:endParaRPr kumimoji="1" lang="en-US" altLang="zh-CN" sz="2800" dirty="0">
              <a:solidFill>
                <a:srgbClr val="FF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20490" name="Text Box 10"/>
          <p:cNvSpPr txBox="1">
            <a:spLocks noChangeArrowheads="1"/>
          </p:cNvSpPr>
          <p:nvPr/>
        </p:nvSpPr>
        <p:spPr bwMode="auto">
          <a:xfrm>
            <a:off x="251520" y="3752491"/>
            <a:ext cx="7545388" cy="656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zh-CN" altLang="en-US" sz="28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①加热促进水解         </a:t>
            </a:r>
            <a:r>
              <a:rPr kumimoji="1" lang="zh-CN" altLang="en-US" sz="2800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②</a:t>
            </a:r>
            <a:r>
              <a:rPr kumimoji="1" lang="en-US" altLang="zh-CN" sz="2800" b="1" dirty="0" err="1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HCl</a:t>
            </a:r>
            <a:r>
              <a:rPr kumimoji="1" lang="zh-CN" altLang="en-US" sz="28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挥发</a:t>
            </a:r>
          </a:p>
        </p:txBody>
      </p:sp>
      <p:graphicFrame>
        <p:nvGraphicFramePr>
          <p:cNvPr id="2" name="对象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457694"/>
              </p:ext>
            </p:extLst>
          </p:nvPr>
        </p:nvGraphicFramePr>
        <p:xfrm>
          <a:off x="2346361" y="3066603"/>
          <a:ext cx="639763" cy="506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8" name="Equation" r:id="rId3" imgW="393529" imgH="279279" progId="Equation.DSMT4">
                  <p:embed/>
                </p:oleObj>
              </mc:Choice>
              <mc:Fallback>
                <p:oleObj name="Equation" r:id="rId3" imgW="393529" imgH="279279" progId="Equation.DSMT4">
                  <p:embed/>
                  <p:pic>
                    <p:nvPicPr>
                      <p:cNvPr id="0" name="对象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6361" y="3066603"/>
                        <a:ext cx="639763" cy="506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对象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2227657"/>
              </p:ext>
            </p:extLst>
          </p:nvPr>
        </p:nvGraphicFramePr>
        <p:xfrm>
          <a:off x="1944375" y="4941168"/>
          <a:ext cx="511175" cy="207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9" name="Equation" r:id="rId5" imgW="380880" imgH="114120" progId="Equation.DSMT4">
                  <p:embed/>
                </p:oleObj>
              </mc:Choice>
              <mc:Fallback>
                <p:oleObj name="Equation" r:id="rId5" imgW="380880" imgH="114120" progId="Equation.DSMT4">
                  <p:embed/>
                  <p:pic>
                    <p:nvPicPr>
                      <p:cNvPr id="0" name="对象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44375" y="4941168"/>
                        <a:ext cx="511175" cy="207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803274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9" grpId="0"/>
      <p:bldP spid="2049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395858" y="2132856"/>
            <a:ext cx="8064574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kumimoji="1" lang="zh-CN" altLang="en-US" sz="2800" b="1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尽管</a:t>
            </a:r>
            <a:r>
              <a:rPr kumimoji="1" lang="en-US" altLang="zh-CN" sz="28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Al</a:t>
            </a:r>
            <a:r>
              <a:rPr kumimoji="1" lang="en-US" altLang="zh-CN" sz="2800" b="1" baseline="30000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3+</a:t>
            </a:r>
            <a:r>
              <a:rPr kumimoji="1" lang="zh-CN" altLang="en-US" sz="2800" b="1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水解生成</a:t>
            </a:r>
            <a:r>
              <a:rPr kumimoji="1" lang="en-US" altLang="zh-CN" sz="28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Al(OH)</a:t>
            </a:r>
            <a:r>
              <a:rPr kumimoji="1" lang="en-US" altLang="zh-CN" sz="2800" b="1" baseline="-25000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1" lang="zh-CN" altLang="en-US" sz="2800" b="1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和</a:t>
            </a:r>
            <a:r>
              <a:rPr kumimoji="1" lang="en-US" altLang="zh-CN" sz="28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</a:t>
            </a:r>
            <a:r>
              <a:rPr kumimoji="1" lang="en-US" altLang="zh-CN" sz="2800" b="1" baseline="-25000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1" lang="en-US" altLang="zh-CN" sz="28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SO</a:t>
            </a:r>
            <a:r>
              <a:rPr kumimoji="1" lang="en-US" altLang="zh-CN" sz="2800" b="1" baseline="-25000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</a:t>
            </a:r>
            <a:r>
              <a:rPr kumimoji="1" lang="zh-CN" altLang="en-US" sz="2800" b="1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，但由于</a:t>
            </a:r>
            <a:r>
              <a:rPr kumimoji="1" lang="en-US" altLang="zh-CN" sz="28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</a:t>
            </a:r>
            <a:r>
              <a:rPr kumimoji="1" lang="en-US" altLang="zh-CN" sz="2800" b="1" baseline="-25000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1" lang="en-US" altLang="zh-CN" sz="28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SO</a:t>
            </a:r>
            <a:r>
              <a:rPr kumimoji="1" lang="en-US" altLang="zh-CN" sz="2800" b="1" baseline="-25000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</a:t>
            </a:r>
            <a:r>
              <a:rPr kumimoji="1" lang="zh-CN" altLang="en-US" sz="2800" b="1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是高沸点酸，不易挥发，加热最终只是把水蒸去，因此仍得</a:t>
            </a:r>
            <a:r>
              <a:rPr kumimoji="1" lang="en-US" altLang="zh-CN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Al</a:t>
            </a:r>
            <a:r>
              <a:rPr kumimoji="1" lang="en-US" altLang="zh-CN" sz="2800" b="1" baseline="-25000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1" lang="en-US" altLang="zh-CN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(SO</a:t>
            </a:r>
            <a:r>
              <a:rPr kumimoji="1" lang="en-US" altLang="zh-CN" sz="2800" b="1" baseline="-25000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</a:t>
            </a:r>
            <a:r>
              <a:rPr kumimoji="1" lang="en-US" altLang="zh-CN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r>
              <a:rPr kumimoji="1" lang="en-US" altLang="zh-CN" sz="2800" b="1" baseline="-25000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1" lang="zh-CN" altLang="en-US" sz="2800" b="1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固体。</a:t>
            </a:r>
            <a:endParaRPr kumimoji="1" lang="zh-CN" altLang="en-US" sz="2800" b="1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395536" y="4221088"/>
            <a:ext cx="8382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3H</a:t>
            </a:r>
            <a:r>
              <a:rPr kumimoji="1" lang="en-US" altLang="zh-CN" sz="2800" b="1" baseline="-25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1" lang="en-US" altLang="zh-CN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SO</a:t>
            </a:r>
            <a:r>
              <a:rPr kumimoji="1" lang="en-US" altLang="zh-CN" sz="2800" b="1" baseline="-25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</a:t>
            </a:r>
            <a:r>
              <a:rPr kumimoji="1" lang="en-US" altLang="zh-CN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+2Al(OH)</a:t>
            </a:r>
            <a:r>
              <a:rPr kumimoji="1" lang="en-US" altLang="zh-CN" sz="2800" b="1" baseline="-25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1" lang="en-US" altLang="zh-CN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Al</a:t>
            </a:r>
            <a:r>
              <a:rPr kumimoji="1" lang="en-US" altLang="zh-CN" sz="2800" b="1" baseline="-25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1" lang="en-US" altLang="zh-CN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(SO</a:t>
            </a:r>
            <a:r>
              <a:rPr kumimoji="1" lang="en-US" altLang="zh-CN" sz="2800" b="1" baseline="-25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</a:t>
            </a:r>
            <a:r>
              <a:rPr kumimoji="1" lang="en-US" altLang="zh-CN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r>
              <a:rPr kumimoji="1" lang="en-US" altLang="zh-CN" sz="2800" b="1" baseline="-25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1" lang="en-US" altLang="zh-CN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+6H</a:t>
            </a:r>
            <a:r>
              <a:rPr kumimoji="1" lang="en-US" altLang="zh-CN" sz="2800" b="1" baseline="-25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1" lang="en-US" altLang="zh-CN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</a:t>
            </a:r>
            <a:endParaRPr kumimoji="1" lang="en-US" altLang="zh-CN" sz="2800" b="1" dirty="0">
              <a:solidFill>
                <a:srgbClr val="FF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440432" y="817548"/>
            <a:ext cx="722791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Al</a:t>
            </a:r>
            <a:r>
              <a:rPr kumimoji="1" lang="en-US" altLang="zh-CN" sz="2800" b="1" baseline="-25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1"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(SO</a:t>
            </a:r>
            <a:r>
              <a:rPr kumimoji="1" lang="en-US" altLang="zh-CN" sz="2800" b="1" baseline="-25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</a:t>
            </a:r>
            <a:r>
              <a:rPr kumimoji="1"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r>
              <a:rPr kumimoji="1" lang="en-US" altLang="zh-CN" sz="2800" b="1" baseline="-25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1" lang="zh-CN" altLang="en-US" sz="2800" b="1" dirty="0">
                <a:latin typeface="Times New Roman" pitchFamily="18" charset="0"/>
                <a:ea typeface="+mn-ea"/>
                <a:cs typeface="Times New Roman" pitchFamily="18" charset="0"/>
              </a:rPr>
              <a:t>溶液加热蒸发后得到固体是什么？</a:t>
            </a:r>
          </a:p>
        </p:txBody>
      </p:sp>
      <p:grpSp>
        <p:nvGrpSpPr>
          <p:cNvPr id="21509" name="Group 5"/>
          <p:cNvGrpSpPr>
            <a:grpSpLocks/>
          </p:cNvGrpSpPr>
          <p:nvPr/>
        </p:nvGrpSpPr>
        <p:grpSpPr bwMode="auto">
          <a:xfrm>
            <a:off x="250826" y="1556792"/>
            <a:ext cx="6769100" cy="523876"/>
            <a:chOff x="115" y="1207"/>
            <a:chExt cx="4264" cy="330"/>
          </a:xfrm>
        </p:grpSpPr>
        <p:pic>
          <p:nvPicPr>
            <p:cNvPr id="21510" name="Picture 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85" y="1253"/>
              <a:ext cx="544" cy="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1511" name="Text Box 7"/>
            <p:cNvSpPr txBox="1">
              <a:spLocks noChangeArrowheads="1"/>
            </p:cNvSpPr>
            <p:nvPr/>
          </p:nvSpPr>
          <p:spPr bwMode="auto">
            <a:xfrm>
              <a:off x="115" y="1207"/>
              <a:ext cx="4264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en-US" altLang="zh-CN" sz="2800" b="1" dirty="0">
                  <a:solidFill>
                    <a:srgbClr val="FF00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 Al</a:t>
              </a:r>
              <a:r>
                <a:rPr kumimoji="1" lang="en-US" altLang="zh-CN" sz="2800" b="1" baseline="-25000" dirty="0">
                  <a:solidFill>
                    <a:srgbClr val="FF00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2</a:t>
              </a:r>
              <a:r>
                <a:rPr kumimoji="1" lang="en-US" altLang="zh-CN" sz="2800" b="1" dirty="0">
                  <a:solidFill>
                    <a:srgbClr val="FF00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(SO</a:t>
              </a:r>
              <a:r>
                <a:rPr kumimoji="1" lang="en-US" altLang="zh-CN" sz="2800" b="1" baseline="-25000" dirty="0">
                  <a:solidFill>
                    <a:srgbClr val="FF00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4</a:t>
              </a:r>
              <a:r>
                <a:rPr kumimoji="1" lang="en-US" altLang="zh-CN" sz="2800" b="1" dirty="0">
                  <a:solidFill>
                    <a:srgbClr val="FF00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)</a:t>
              </a:r>
              <a:r>
                <a:rPr kumimoji="1" lang="en-US" altLang="zh-CN" sz="2800" b="1" baseline="-25000" dirty="0">
                  <a:solidFill>
                    <a:srgbClr val="FF00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3</a:t>
              </a:r>
              <a:r>
                <a:rPr kumimoji="1" lang="en-US" altLang="zh-CN" sz="2800" b="1" dirty="0">
                  <a:solidFill>
                    <a:srgbClr val="FF00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+6H</a:t>
              </a:r>
              <a:r>
                <a:rPr kumimoji="1" lang="en-US" altLang="zh-CN" sz="2800" b="1" baseline="-25000" dirty="0">
                  <a:solidFill>
                    <a:srgbClr val="FF00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2</a:t>
              </a:r>
              <a:r>
                <a:rPr kumimoji="1" lang="en-US" altLang="zh-CN" sz="2800" b="1" dirty="0">
                  <a:solidFill>
                    <a:srgbClr val="FF00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O           </a:t>
              </a:r>
              <a:r>
                <a:rPr kumimoji="1" lang="en-US" altLang="zh-CN" sz="2800" b="1" dirty="0" smtClean="0">
                  <a:solidFill>
                    <a:srgbClr val="FF00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2Al(OH)</a:t>
              </a:r>
              <a:r>
                <a:rPr kumimoji="1" lang="en-US" altLang="zh-CN" sz="2800" b="1" baseline="-25000" dirty="0" smtClean="0">
                  <a:solidFill>
                    <a:srgbClr val="FF00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3</a:t>
              </a:r>
              <a:r>
                <a:rPr kumimoji="1" lang="en-US" altLang="zh-CN" sz="2800" b="1" dirty="0" smtClean="0">
                  <a:solidFill>
                    <a:srgbClr val="FF00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+3H</a:t>
              </a:r>
              <a:r>
                <a:rPr kumimoji="1" lang="en-US" altLang="zh-CN" sz="2800" b="1" baseline="-25000" dirty="0" smtClean="0">
                  <a:solidFill>
                    <a:srgbClr val="FF00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2</a:t>
              </a:r>
              <a:r>
                <a:rPr kumimoji="1" lang="en-US" altLang="zh-CN" sz="2800" b="1" dirty="0" smtClean="0">
                  <a:solidFill>
                    <a:srgbClr val="FF00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SO</a:t>
              </a:r>
              <a:r>
                <a:rPr kumimoji="1" lang="en-US" altLang="zh-CN" sz="2800" b="1" baseline="-25000" dirty="0" smtClean="0">
                  <a:solidFill>
                    <a:srgbClr val="FF00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4</a:t>
              </a:r>
              <a:endParaRPr kumimoji="1" lang="en-US" altLang="zh-CN" sz="2800" baseline="-25000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endParaRPr>
            </a:p>
          </p:txBody>
        </p:sp>
      </p:grpSp>
      <p:graphicFrame>
        <p:nvGraphicFramePr>
          <p:cNvPr id="2" name="对象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0824603"/>
              </p:ext>
            </p:extLst>
          </p:nvPr>
        </p:nvGraphicFramePr>
        <p:xfrm>
          <a:off x="3275856" y="4378716"/>
          <a:ext cx="674600" cy="2744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2" name="Equation" r:id="rId4" imgW="380835" imgH="114250" progId="Equation.DSMT4">
                  <p:embed/>
                </p:oleObj>
              </mc:Choice>
              <mc:Fallback>
                <p:oleObj name="Equation" r:id="rId4" imgW="380835" imgH="114250" progId="Equation.DSMT4">
                  <p:embed/>
                  <p:pic>
                    <p:nvPicPr>
                      <p:cNvPr id="0" name="对象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5856" y="4378716"/>
                        <a:ext cx="674600" cy="2744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446515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 autoUpdateAnimBg="0"/>
      <p:bldP spid="21507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395536" y="609069"/>
            <a:ext cx="792088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200" b="1" dirty="0" smtClean="0">
                <a:solidFill>
                  <a:srgbClr val="7030A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学习目标</a:t>
            </a:r>
            <a:endParaRPr lang="en-US" altLang="zh-CN" sz="3200" b="1" dirty="0" smtClean="0">
              <a:solidFill>
                <a:srgbClr val="7030A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lang="zh-CN" altLang="zh-CN" sz="2800" b="1" dirty="0">
                <a:latin typeface="Times New Roman" pitchFamily="18" charset="0"/>
                <a:ea typeface="+mn-ea"/>
                <a:cs typeface="Times New Roman" pitchFamily="18" charset="0"/>
              </a:rPr>
              <a:t>．掌握影响盐类水解平衡移动的外界因素以及水解程度的变化。</a:t>
            </a:r>
          </a:p>
          <a:p>
            <a:pPr>
              <a:lnSpc>
                <a:spcPct val="150000"/>
              </a:lnSpc>
            </a:pP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zh-CN" altLang="zh-CN" sz="2800" b="1" dirty="0">
                <a:latin typeface="Times New Roman" pitchFamily="18" charset="0"/>
                <a:ea typeface="+mn-ea"/>
                <a:cs typeface="Times New Roman" pitchFamily="18" charset="0"/>
              </a:rPr>
              <a:t>．了解盐类水解在生产生活中的应用。</a:t>
            </a:r>
          </a:p>
          <a:p>
            <a:pPr>
              <a:lnSpc>
                <a:spcPct val="150000"/>
              </a:lnSpc>
            </a:pP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zh-CN" altLang="zh-CN" sz="2800" b="1" dirty="0">
                <a:latin typeface="Times New Roman" pitchFamily="18" charset="0"/>
                <a:ea typeface="+mn-ea"/>
                <a:cs typeface="Times New Roman" pitchFamily="18" charset="0"/>
              </a:rPr>
              <a:t>．了解盐类水解在化学实验和科学研究中的应用。</a:t>
            </a:r>
          </a:p>
        </p:txBody>
      </p:sp>
    </p:spTree>
    <p:extLst>
      <p:ext uri="{BB962C8B-B14F-4D97-AF65-F5344CB8AC3E}">
        <p14:creationId xmlns:p14="http://schemas.microsoft.com/office/powerpoint/2010/main" val="22868207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251520" y="319296"/>
            <a:ext cx="5206624" cy="2677656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None/>
            </a:pPr>
            <a:r>
              <a:rPr lang="zh-CN" altLang="en-US" sz="28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FeCl</a:t>
            </a:r>
            <a:r>
              <a:rPr lang="zh-CN" altLang="en-US" sz="2800" b="1" baseline="-25000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3</a:t>
            </a:r>
            <a:r>
              <a:rPr lang="zh-CN" altLang="en-US" sz="28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溶液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→</a:t>
            </a:r>
            <a:r>
              <a:rPr lang="zh-CN" altLang="en-US" sz="28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Fe</a:t>
            </a:r>
            <a:r>
              <a:rPr lang="zh-CN" altLang="en-US" sz="2800" b="1" baseline="-25000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2</a:t>
            </a:r>
            <a:r>
              <a:rPr lang="zh-CN" altLang="en-US" sz="28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O</a:t>
            </a:r>
            <a:r>
              <a:rPr lang="zh-CN" altLang="en-US" sz="2800" b="1" baseline="-25000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3</a:t>
            </a:r>
          </a:p>
          <a:p>
            <a:pPr>
              <a:lnSpc>
                <a:spcPct val="150000"/>
              </a:lnSpc>
              <a:buFont typeface="Arial" pitchFamily="34" charset="0"/>
              <a:buNone/>
            </a:pPr>
            <a:r>
              <a:rPr lang="zh-CN" altLang="en-US" sz="28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Fe(NO</a:t>
            </a:r>
            <a:r>
              <a:rPr lang="zh-CN" altLang="en-US" sz="2800" b="1" baseline="-25000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3</a:t>
            </a:r>
            <a:r>
              <a:rPr lang="zh-CN" altLang="en-US" sz="28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)</a:t>
            </a:r>
            <a:r>
              <a:rPr lang="zh-CN" altLang="en-US" sz="2800" b="1" baseline="-25000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3</a:t>
            </a:r>
            <a:r>
              <a:rPr lang="zh-CN" altLang="en-US" sz="28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溶液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→</a:t>
            </a:r>
            <a:r>
              <a:rPr lang="zh-CN" altLang="en-US" sz="28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Fe</a:t>
            </a:r>
            <a:r>
              <a:rPr lang="zh-CN" altLang="en-US" sz="2800" b="1" baseline="-25000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2</a:t>
            </a:r>
            <a:r>
              <a:rPr lang="zh-CN" altLang="en-US" sz="28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O</a:t>
            </a:r>
            <a:r>
              <a:rPr lang="zh-CN" altLang="en-US" sz="2800" b="1" baseline="-25000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3</a:t>
            </a:r>
          </a:p>
          <a:p>
            <a:pPr>
              <a:lnSpc>
                <a:spcPct val="150000"/>
              </a:lnSpc>
              <a:buFont typeface="Arial" pitchFamily="34" charset="0"/>
              <a:buNone/>
            </a:pPr>
            <a:r>
              <a:rPr lang="zh-CN" altLang="en-US" sz="28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Fe</a:t>
            </a:r>
            <a:r>
              <a:rPr lang="zh-CN" altLang="en-US" sz="2800" b="1" baseline="-25000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2</a:t>
            </a:r>
            <a:r>
              <a:rPr lang="zh-CN" altLang="en-US" sz="28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(SO</a:t>
            </a:r>
            <a:r>
              <a:rPr lang="zh-CN" altLang="en-US" sz="2800" b="1" baseline="-25000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4</a:t>
            </a:r>
            <a:r>
              <a:rPr lang="zh-CN" altLang="en-US" sz="28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)</a:t>
            </a:r>
            <a:r>
              <a:rPr lang="zh-CN" altLang="en-US" sz="2800" b="1" baseline="-25000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3</a:t>
            </a:r>
            <a:r>
              <a:rPr lang="zh-CN" altLang="en-US" sz="28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溶液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→</a:t>
            </a:r>
            <a:r>
              <a:rPr lang="zh-CN" altLang="en-US" sz="28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Fe</a:t>
            </a:r>
            <a:r>
              <a:rPr lang="zh-CN" altLang="en-US" sz="2800" b="1" baseline="-25000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2</a:t>
            </a:r>
            <a:r>
              <a:rPr lang="zh-CN" altLang="en-US" sz="28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(SO</a:t>
            </a:r>
            <a:r>
              <a:rPr lang="zh-CN" altLang="en-US" sz="2800" b="1" baseline="-25000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4</a:t>
            </a:r>
            <a:r>
              <a:rPr lang="zh-CN" altLang="en-US" sz="28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)</a:t>
            </a:r>
            <a:r>
              <a:rPr lang="zh-CN" altLang="en-US" sz="2800" b="1" baseline="-25000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3</a:t>
            </a:r>
          </a:p>
          <a:p>
            <a:pPr>
              <a:lnSpc>
                <a:spcPct val="150000"/>
              </a:lnSpc>
              <a:buFont typeface="Arial" pitchFamily="34" charset="0"/>
              <a:buNone/>
            </a:pPr>
            <a:r>
              <a:rPr lang="zh-CN" altLang="en-US" sz="28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Na</a:t>
            </a:r>
            <a:r>
              <a:rPr lang="zh-CN" altLang="en-US" sz="2800" b="1" baseline="-25000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2</a:t>
            </a:r>
            <a:r>
              <a:rPr lang="zh-CN" altLang="en-US" sz="28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CO</a:t>
            </a:r>
            <a:r>
              <a:rPr lang="zh-CN" altLang="en-US" sz="2800" b="1" baseline="-25000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3</a:t>
            </a:r>
            <a:r>
              <a:rPr lang="zh-CN" altLang="en-US" sz="28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溶液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→</a:t>
            </a:r>
            <a:r>
              <a:rPr lang="zh-CN" altLang="en-US" sz="28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endParaRPr lang="zh-CN" altLang="en-US" sz="2800" b="1" baseline="-25000" dirty="0">
              <a:solidFill>
                <a:srgbClr val="FF0000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4572000" y="1325667"/>
            <a:ext cx="3188618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None/>
            </a:pPr>
            <a:r>
              <a:rPr lang="zh-CN" altLang="en-US" sz="2800" b="1" dirty="0">
                <a:solidFill>
                  <a:schemeClr val="tx2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Na</a:t>
            </a:r>
            <a:r>
              <a:rPr lang="zh-CN" altLang="en-US" sz="2800" b="1" baseline="-25000" dirty="0">
                <a:solidFill>
                  <a:schemeClr val="tx2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2</a:t>
            </a:r>
            <a:r>
              <a:rPr lang="zh-CN" altLang="en-US" sz="2800" b="1" dirty="0">
                <a:solidFill>
                  <a:schemeClr val="tx2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CO</a:t>
            </a:r>
            <a:r>
              <a:rPr lang="zh-CN" altLang="en-US" sz="2800" b="1" baseline="-25000" dirty="0">
                <a:solidFill>
                  <a:schemeClr val="tx2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3</a:t>
            </a:r>
            <a:r>
              <a:rPr lang="zh-CN" altLang="en-US" sz="2800" b="1" dirty="0">
                <a:solidFill>
                  <a:schemeClr val="tx2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·10H</a:t>
            </a:r>
            <a:r>
              <a:rPr lang="zh-CN" altLang="en-US" sz="2800" b="1" baseline="-25000" dirty="0">
                <a:solidFill>
                  <a:schemeClr val="tx2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2</a:t>
            </a:r>
            <a:r>
              <a:rPr lang="zh-CN" altLang="en-US" sz="2800" b="1" dirty="0">
                <a:solidFill>
                  <a:schemeClr val="tx2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O 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→</a:t>
            </a:r>
            <a:r>
              <a:rPr lang="zh-CN" altLang="en-US" sz="2800" b="1" dirty="0">
                <a:solidFill>
                  <a:schemeClr val="tx2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</a:p>
          <a:p>
            <a:pPr>
              <a:lnSpc>
                <a:spcPct val="150000"/>
              </a:lnSpc>
              <a:buFont typeface="Arial" pitchFamily="34" charset="0"/>
              <a:buNone/>
            </a:pPr>
            <a:r>
              <a:rPr lang="zh-CN" altLang="en-US" sz="2800" b="1" dirty="0">
                <a:solidFill>
                  <a:schemeClr val="tx2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Na</a:t>
            </a:r>
            <a:r>
              <a:rPr lang="zh-CN" altLang="en-US" sz="2800" b="1" baseline="-25000" dirty="0">
                <a:solidFill>
                  <a:schemeClr val="tx2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2</a:t>
            </a:r>
            <a:r>
              <a:rPr lang="zh-CN" altLang="en-US" sz="2800" b="1" dirty="0">
                <a:solidFill>
                  <a:schemeClr val="tx2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SO</a:t>
            </a:r>
            <a:r>
              <a:rPr lang="zh-CN" altLang="en-US" sz="2800" b="1" baseline="-25000" dirty="0">
                <a:solidFill>
                  <a:schemeClr val="tx2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3</a:t>
            </a:r>
            <a:r>
              <a:rPr lang="zh-CN" altLang="en-US" sz="2800" b="1" dirty="0">
                <a:solidFill>
                  <a:schemeClr val="tx2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溶液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→</a:t>
            </a:r>
            <a:r>
              <a:rPr lang="zh-CN" altLang="en-US" sz="2800" b="1" dirty="0">
                <a:solidFill>
                  <a:schemeClr val="tx2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endParaRPr lang="zh-CN" altLang="en-US" sz="2800" b="1" baseline="-25000" dirty="0">
              <a:solidFill>
                <a:schemeClr val="tx2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>
              <a:lnSpc>
                <a:spcPct val="150000"/>
              </a:lnSpc>
              <a:buFont typeface="Arial" pitchFamily="34" charset="0"/>
              <a:buNone/>
            </a:pPr>
            <a:r>
              <a:rPr lang="zh-CN" altLang="en-US" sz="2800" b="1" dirty="0">
                <a:solidFill>
                  <a:schemeClr val="tx2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NaHCO</a:t>
            </a:r>
            <a:r>
              <a:rPr lang="zh-CN" altLang="en-US" sz="2800" b="1" baseline="-25000" dirty="0">
                <a:solidFill>
                  <a:schemeClr val="tx2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3</a:t>
            </a:r>
            <a:r>
              <a:rPr lang="zh-CN" altLang="en-US" sz="2800" b="1" dirty="0">
                <a:solidFill>
                  <a:schemeClr val="tx2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溶液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→</a:t>
            </a:r>
            <a:r>
              <a:rPr lang="zh-CN" altLang="en-US" sz="2800" b="1" dirty="0">
                <a:solidFill>
                  <a:schemeClr val="tx2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endParaRPr lang="zh-CN" altLang="en-US" sz="2800" b="1" baseline="-25000" dirty="0">
              <a:solidFill>
                <a:schemeClr val="tx2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2699792" y="2401724"/>
            <a:ext cx="140294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buFont typeface="Arial" pitchFamily="34" charset="0"/>
              <a:buNone/>
            </a:pPr>
            <a:r>
              <a:rPr lang="en-US" altLang="zh-CN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</a:t>
            </a:r>
            <a:r>
              <a:rPr lang="en-US" altLang="zh-CN" sz="2800" b="1" baseline="-25000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altLang="zh-CN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</a:t>
            </a:r>
            <a:r>
              <a:rPr lang="en-US" altLang="zh-CN" sz="2800" b="1" baseline="-25000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endParaRPr lang="en-US" altLang="zh-CN" sz="2800" b="1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7500112" y="1484784"/>
            <a:ext cx="140294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buFont typeface="Arial" pitchFamily="34" charset="0"/>
              <a:buNone/>
            </a:pPr>
            <a:r>
              <a:rPr lang="en-US" altLang="zh-CN" sz="2800" b="1" dirty="0">
                <a:solidFill>
                  <a:schemeClr val="tx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</a:t>
            </a:r>
            <a:r>
              <a:rPr lang="en-US" altLang="zh-CN" sz="2800" b="1" baseline="-25000" dirty="0">
                <a:solidFill>
                  <a:schemeClr val="tx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altLang="zh-CN" sz="2800" b="1" dirty="0">
                <a:solidFill>
                  <a:schemeClr val="tx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</a:t>
            </a:r>
            <a:r>
              <a:rPr lang="en-US" altLang="zh-CN" sz="2800" b="1" baseline="-25000" dirty="0">
                <a:solidFill>
                  <a:schemeClr val="tx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endParaRPr lang="en-US" altLang="zh-CN" sz="2800" b="1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6969038" y="2140114"/>
            <a:ext cx="134363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buFont typeface="Arial" pitchFamily="34" charset="0"/>
              <a:buNone/>
            </a:pPr>
            <a:r>
              <a:rPr lang="en-US" altLang="zh-CN" sz="2800" b="1" dirty="0">
                <a:solidFill>
                  <a:schemeClr val="tx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</a:t>
            </a:r>
            <a:r>
              <a:rPr lang="en-US" altLang="zh-CN" sz="2800" b="1" baseline="-25000" dirty="0">
                <a:solidFill>
                  <a:schemeClr val="tx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altLang="zh-CN" sz="2800" b="1" dirty="0">
                <a:solidFill>
                  <a:schemeClr val="tx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SO</a:t>
            </a:r>
            <a:r>
              <a:rPr lang="en-US" altLang="zh-CN" sz="2800" b="1" baseline="-25000" dirty="0">
                <a:solidFill>
                  <a:schemeClr val="tx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</a:t>
            </a:r>
            <a:endParaRPr lang="en-US" altLang="zh-CN" sz="2800" b="1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22536" name="Text Box 8"/>
          <p:cNvSpPr txBox="1">
            <a:spLocks noChangeArrowheads="1"/>
          </p:cNvSpPr>
          <p:nvPr/>
        </p:nvSpPr>
        <p:spPr bwMode="auto">
          <a:xfrm>
            <a:off x="7129492" y="2780928"/>
            <a:ext cx="140294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buFont typeface="Arial" pitchFamily="34" charset="0"/>
              <a:buNone/>
            </a:pPr>
            <a:r>
              <a:rPr lang="en-US" altLang="zh-CN" sz="2800" b="1" dirty="0">
                <a:solidFill>
                  <a:schemeClr val="tx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lang="zh-CN" altLang="en-US" sz="2800" b="1" dirty="0">
                <a:solidFill>
                  <a:schemeClr val="tx2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a</a:t>
            </a:r>
            <a:r>
              <a:rPr lang="en-US" altLang="zh-CN" sz="2800" b="1" baseline="-25000" dirty="0">
                <a:solidFill>
                  <a:schemeClr val="tx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zh-CN" altLang="en-US" sz="2800" b="1" dirty="0">
                <a:solidFill>
                  <a:schemeClr val="tx2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CO</a:t>
            </a:r>
            <a:r>
              <a:rPr lang="zh-CN" altLang="en-US" sz="2800" b="1" baseline="-25000" dirty="0">
                <a:solidFill>
                  <a:schemeClr val="tx2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3</a:t>
            </a:r>
            <a:endParaRPr lang="zh-CN" altLang="en-US" sz="2800" b="1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2537" name="Rectangle 9"/>
          <p:cNvSpPr>
            <a:spLocks noChangeArrowheads="1"/>
          </p:cNvSpPr>
          <p:nvPr/>
        </p:nvSpPr>
        <p:spPr bwMode="auto">
          <a:xfrm>
            <a:off x="251520" y="3356992"/>
            <a:ext cx="8672513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None/>
            </a:pPr>
            <a:r>
              <a:rPr lang="zh-CN" altLang="en-US" sz="2800" b="1" dirty="0">
                <a:latin typeface="Times New Roman" pitchFamily="18" charset="0"/>
                <a:ea typeface="+mn-ea"/>
                <a:cs typeface="Times New Roman" pitchFamily="18" charset="0"/>
              </a:rPr>
              <a:t>某些盐的无水物，不能用蒸发溶液或灼烧晶体的方法制取。</a:t>
            </a:r>
          </a:p>
        </p:txBody>
      </p:sp>
      <p:grpSp>
        <p:nvGrpSpPr>
          <p:cNvPr id="22538" name="Group 10"/>
          <p:cNvGrpSpPr>
            <a:grpSpLocks/>
          </p:cNvGrpSpPr>
          <p:nvPr/>
        </p:nvGrpSpPr>
        <p:grpSpPr bwMode="auto">
          <a:xfrm>
            <a:off x="250576" y="4509243"/>
            <a:ext cx="7387702" cy="989014"/>
            <a:chOff x="0" y="-136"/>
            <a:chExt cx="3274" cy="623"/>
          </a:xfrm>
        </p:grpSpPr>
        <p:sp>
          <p:nvSpPr>
            <p:cNvPr id="22539" name="Text Box 11"/>
            <p:cNvSpPr txBox="1">
              <a:spLocks noChangeArrowheads="1"/>
            </p:cNvSpPr>
            <p:nvPr/>
          </p:nvSpPr>
          <p:spPr bwMode="auto">
            <a:xfrm>
              <a:off x="86" y="157"/>
              <a:ext cx="82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buFont typeface="Arial" pitchFamily="34" charset="0"/>
                <a:buNone/>
              </a:pPr>
              <a:endParaRPr lang="zh-CN" altLang="zh-CN" sz="2800" b="1"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22540" name="Rectangle 12"/>
            <p:cNvSpPr>
              <a:spLocks noChangeArrowheads="1"/>
            </p:cNvSpPr>
            <p:nvPr/>
          </p:nvSpPr>
          <p:spPr bwMode="auto">
            <a:xfrm>
              <a:off x="0" y="7"/>
              <a:ext cx="1221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buFont typeface="Arial" pitchFamily="34" charset="0"/>
                <a:buNone/>
              </a:pPr>
              <a:r>
                <a:rPr lang="en-US" altLang="zh-CN" sz="2800" b="1" dirty="0">
                  <a:solidFill>
                    <a:schemeClr val="tx2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MgCl</a:t>
              </a:r>
              <a:r>
                <a:rPr lang="en-US" altLang="zh-CN" sz="2800" b="1" baseline="-25000" dirty="0">
                  <a:solidFill>
                    <a:schemeClr val="tx2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2</a:t>
              </a:r>
              <a:r>
                <a:rPr lang="en-US" altLang="zh-CN" sz="2800" b="1" dirty="0">
                  <a:solidFill>
                    <a:schemeClr val="tx2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·6H</a:t>
              </a:r>
              <a:r>
                <a:rPr lang="en-US" altLang="zh-CN" sz="2800" b="1" baseline="-25000" dirty="0">
                  <a:solidFill>
                    <a:schemeClr val="tx2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2</a:t>
              </a:r>
              <a:r>
                <a:rPr lang="en-US" altLang="zh-CN" sz="2800" b="1" dirty="0">
                  <a:solidFill>
                    <a:schemeClr val="tx2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O</a:t>
              </a:r>
            </a:p>
          </p:txBody>
        </p:sp>
        <p:sp>
          <p:nvSpPr>
            <p:cNvPr id="22541" name="Rectangle 13"/>
            <p:cNvSpPr>
              <a:spLocks noChangeArrowheads="1"/>
            </p:cNvSpPr>
            <p:nvPr/>
          </p:nvSpPr>
          <p:spPr bwMode="auto">
            <a:xfrm>
              <a:off x="1373" y="2"/>
              <a:ext cx="718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buFont typeface="Arial" pitchFamily="34" charset="0"/>
                <a:buNone/>
              </a:pPr>
              <a:r>
                <a:rPr lang="en-US" altLang="zh-CN" sz="2800" b="1" dirty="0">
                  <a:solidFill>
                    <a:schemeClr val="tx2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Mg(OH)</a:t>
              </a:r>
              <a:r>
                <a:rPr lang="en-US" altLang="zh-CN" sz="2800" b="1" baseline="-25000" dirty="0">
                  <a:solidFill>
                    <a:schemeClr val="tx2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22542" name="Text Box 14"/>
            <p:cNvSpPr txBox="1">
              <a:spLocks noChangeArrowheads="1"/>
            </p:cNvSpPr>
            <p:nvPr/>
          </p:nvSpPr>
          <p:spPr bwMode="auto">
            <a:xfrm>
              <a:off x="2518" y="27"/>
              <a:ext cx="756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buFont typeface="Arial" pitchFamily="34" charset="0"/>
                <a:buNone/>
              </a:pPr>
              <a:r>
                <a:rPr lang="en-US" altLang="zh-CN" sz="2800" b="1" dirty="0" err="1">
                  <a:solidFill>
                    <a:schemeClr val="tx2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MgO</a:t>
              </a:r>
              <a:endParaRPr lang="en-US" altLang="zh-CN" sz="2800" b="1" dirty="0">
                <a:solidFill>
                  <a:schemeClr val="tx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22543" name="Group 15"/>
            <p:cNvGrpSpPr>
              <a:grpSpLocks/>
            </p:cNvGrpSpPr>
            <p:nvPr/>
          </p:nvGrpSpPr>
          <p:grpSpPr bwMode="auto">
            <a:xfrm>
              <a:off x="2086" y="-91"/>
              <a:ext cx="432" cy="359"/>
              <a:chOff x="-396" y="-91"/>
              <a:chExt cx="432" cy="359"/>
            </a:xfrm>
          </p:grpSpPr>
          <p:sp>
            <p:nvSpPr>
              <p:cNvPr id="22544" name="AutoShape 16"/>
              <p:cNvSpPr>
                <a:spLocks noChangeArrowheads="1"/>
              </p:cNvSpPr>
              <p:nvPr/>
            </p:nvSpPr>
            <p:spPr bwMode="auto">
              <a:xfrm>
                <a:off x="-396" y="172"/>
                <a:ext cx="432" cy="96"/>
              </a:xfrm>
              <a:prstGeom prst="rightArrow">
                <a:avLst>
                  <a:gd name="adj1" fmla="val 50000"/>
                  <a:gd name="adj2" fmla="val 1125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 sz="2800" b="1"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22545" name="Text Box 17"/>
              <p:cNvSpPr txBox="1">
                <a:spLocks noChangeArrowheads="1"/>
              </p:cNvSpPr>
              <p:nvPr/>
            </p:nvSpPr>
            <p:spPr bwMode="auto">
              <a:xfrm>
                <a:off x="-343" y="-91"/>
                <a:ext cx="197" cy="3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buFont typeface="Arial" pitchFamily="34" charset="0"/>
                  <a:buNone/>
                </a:pPr>
                <a:r>
                  <a:rPr lang="en-US" altLang="zh-CN" sz="2800" b="1" dirty="0">
                    <a:solidFill>
                      <a:srgbClr val="FF3300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△</a:t>
                </a:r>
              </a:p>
            </p:txBody>
          </p:sp>
        </p:grpSp>
        <p:grpSp>
          <p:nvGrpSpPr>
            <p:cNvPr id="22546" name="Group 18"/>
            <p:cNvGrpSpPr>
              <a:grpSpLocks/>
            </p:cNvGrpSpPr>
            <p:nvPr/>
          </p:nvGrpSpPr>
          <p:grpSpPr bwMode="auto">
            <a:xfrm>
              <a:off x="964" y="-136"/>
              <a:ext cx="432" cy="376"/>
              <a:chOff x="-179" y="-136"/>
              <a:chExt cx="432" cy="376"/>
            </a:xfrm>
          </p:grpSpPr>
          <p:sp>
            <p:nvSpPr>
              <p:cNvPr id="22547" name="AutoShape 19"/>
              <p:cNvSpPr>
                <a:spLocks noChangeArrowheads="1"/>
              </p:cNvSpPr>
              <p:nvPr/>
            </p:nvSpPr>
            <p:spPr bwMode="auto">
              <a:xfrm>
                <a:off x="-179" y="144"/>
                <a:ext cx="432" cy="96"/>
              </a:xfrm>
              <a:prstGeom prst="rightArrow">
                <a:avLst>
                  <a:gd name="adj1" fmla="val 50000"/>
                  <a:gd name="adj2" fmla="val 1125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 sz="2800" b="1"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22548" name="Text Box 20"/>
              <p:cNvSpPr txBox="1">
                <a:spLocks noChangeArrowheads="1"/>
              </p:cNvSpPr>
              <p:nvPr/>
            </p:nvSpPr>
            <p:spPr bwMode="auto">
              <a:xfrm>
                <a:off x="-89" y="-136"/>
                <a:ext cx="197" cy="3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buFont typeface="Arial" pitchFamily="34" charset="0"/>
                  <a:buNone/>
                </a:pPr>
                <a:r>
                  <a:rPr lang="en-US" altLang="zh-CN" sz="2800" b="1" dirty="0">
                    <a:solidFill>
                      <a:srgbClr val="FF3300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△</a:t>
                </a:r>
              </a:p>
            </p:txBody>
          </p:sp>
        </p:grpSp>
      </p:grpSp>
      <p:grpSp>
        <p:nvGrpSpPr>
          <p:cNvPr id="22549" name="Group 21"/>
          <p:cNvGrpSpPr>
            <a:grpSpLocks/>
          </p:cNvGrpSpPr>
          <p:nvPr/>
        </p:nvGrpSpPr>
        <p:grpSpPr bwMode="auto">
          <a:xfrm>
            <a:off x="248915" y="5805264"/>
            <a:ext cx="6314144" cy="720725"/>
            <a:chOff x="0" y="0"/>
            <a:chExt cx="2687" cy="454"/>
          </a:xfrm>
        </p:grpSpPr>
        <p:sp>
          <p:nvSpPr>
            <p:cNvPr id="22550" name="Rectangle 22"/>
            <p:cNvSpPr>
              <a:spLocks noChangeArrowheads="1"/>
            </p:cNvSpPr>
            <p:nvPr/>
          </p:nvSpPr>
          <p:spPr bwMode="auto">
            <a:xfrm>
              <a:off x="0" y="124"/>
              <a:ext cx="741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buFont typeface="Arial" pitchFamily="34" charset="0"/>
                <a:buNone/>
              </a:pPr>
              <a:r>
                <a:rPr lang="en-US" altLang="zh-CN" sz="2800" b="1">
                  <a:solidFill>
                    <a:schemeClr val="tx2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AlCl</a:t>
              </a:r>
              <a:r>
                <a:rPr lang="en-US" altLang="zh-CN" sz="2800" b="1" baseline="-25000">
                  <a:solidFill>
                    <a:schemeClr val="tx2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3</a:t>
              </a:r>
              <a:r>
                <a:rPr lang="zh-CN" altLang="en-US" sz="2800" b="1">
                  <a:solidFill>
                    <a:schemeClr val="tx2"/>
                  </a:solidFill>
                  <a:latin typeface="Times New Roman" pitchFamily="18" charset="0"/>
                  <a:ea typeface="+mn-ea"/>
                  <a:cs typeface="Times New Roman" pitchFamily="18" charset="0"/>
                </a:rPr>
                <a:t>溶液</a:t>
              </a:r>
            </a:p>
          </p:txBody>
        </p:sp>
        <p:grpSp>
          <p:nvGrpSpPr>
            <p:cNvPr id="22551" name="Group 23"/>
            <p:cNvGrpSpPr>
              <a:grpSpLocks/>
            </p:cNvGrpSpPr>
            <p:nvPr/>
          </p:nvGrpSpPr>
          <p:grpSpPr bwMode="auto">
            <a:xfrm>
              <a:off x="742" y="0"/>
              <a:ext cx="440" cy="383"/>
              <a:chOff x="-196" y="0"/>
              <a:chExt cx="440" cy="383"/>
            </a:xfrm>
          </p:grpSpPr>
          <p:sp>
            <p:nvSpPr>
              <p:cNvPr id="22552" name="AutoShape 24"/>
              <p:cNvSpPr>
                <a:spLocks noChangeArrowheads="1"/>
              </p:cNvSpPr>
              <p:nvPr/>
            </p:nvSpPr>
            <p:spPr bwMode="auto">
              <a:xfrm>
                <a:off x="-196" y="287"/>
                <a:ext cx="432" cy="96"/>
              </a:xfrm>
              <a:prstGeom prst="rightArrow">
                <a:avLst>
                  <a:gd name="adj1" fmla="val 50000"/>
                  <a:gd name="adj2" fmla="val 1125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 sz="2800" b="1"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22553" name="Rectangle 25"/>
              <p:cNvSpPr>
                <a:spLocks noChangeArrowheads="1"/>
              </p:cNvSpPr>
              <p:nvPr/>
            </p:nvSpPr>
            <p:spPr bwMode="auto">
              <a:xfrm>
                <a:off x="-140" y="0"/>
                <a:ext cx="384" cy="3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buFont typeface="Arial" pitchFamily="34" charset="0"/>
                  <a:buNone/>
                </a:pPr>
                <a:r>
                  <a:rPr lang="zh-CN" altLang="en-US" sz="2800" b="1" dirty="0">
                    <a:solidFill>
                      <a:srgbClr val="FF3300"/>
                    </a:solidFill>
                    <a:latin typeface="Times New Roman" pitchFamily="18" charset="0"/>
                    <a:ea typeface="+mn-ea"/>
                    <a:cs typeface="Times New Roman" pitchFamily="18" charset="0"/>
                  </a:rPr>
                  <a:t>蒸干</a:t>
                </a:r>
              </a:p>
            </p:txBody>
          </p:sp>
        </p:grpSp>
        <p:sp>
          <p:nvSpPr>
            <p:cNvPr id="22554" name="Rectangle 26"/>
            <p:cNvSpPr>
              <a:spLocks noChangeArrowheads="1"/>
            </p:cNvSpPr>
            <p:nvPr/>
          </p:nvSpPr>
          <p:spPr bwMode="auto">
            <a:xfrm>
              <a:off x="1174" y="124"/>
              <a:ext cx="1188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buFont typeface="Arial" pitchFamily="34" charset="0"/>
                <a:buNone/>
              </a:pPr>
              <a:r>
                <a:rPr lang="en-US" altLang="zh-CN" sz="2800" b="1" dirty="0">
                  <a:solidFill>
                    <a:schemeClr val="tx2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Al(OH)</a:t>
              </a:r>
              <a:r>
                <a:rPr lang="en-US" altLang="zh-CN" sz="2800" b="1" baseline="-25000" dirty="0">
                  <a:solidFill>
                    <a:schemeClr val="tx2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3</a:t>
              </a:r>
            </a:p>
          </p:txBody>
        </p:sp>
        <p:grpSp>
          <p:nvGrpSpPr>
            <p:cNvPr id="22555" name="Group 27"/>
            <p:cNvGrpSpPr>
              <a:grpSpLocks/>
            </p:cNvGrpSpPr>
            <p:nvPr/>
          </p:nvGrpSpPr>
          <p:grpSpPr bwMode="auto">
            <a:xfrm>
              <a:off x="1809" y="5"/>
              <a:ext cx="457" cy="356"/>
              <a:chOff x="-377" y="5"/>
              <a:chExt cx="457" cy="356"/>
            </a:xfrm>
          </p:grpSpPr>
          <p:sp>
            <p:nvSpPr>
              <p:cNvPr id="22556" name="AutoShape 28"/>
              <p:cNvSpPr>
                <a:spLocks noChangeArrowheads="1"/>
              </p:cNvSpPr>
              <p:nvPr/>
            </p:nvSpPr>
            <p:spPr bwMode="auto">
              <a:xfrm>
                <a:off x="-352" y="265"/>
                <a:ext cx="432" cy="96"/>
              </a:xfrm>
              <a:prstGeom prst="rightArrow">
                <a:avLst>
                  <a:gd name="adj1" fmla="val 50000"/>
                  <a:gd name="adj2" fmla="val 1125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 sz="2800" b="1"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22557" name="Rectangle 29"/>
              <p:cNvSpPr>
                <a:spLocks noChangeArrowheads="1"/>
              </p:cNvSpPr>
              <p:nvPr/>
            </p:nvSpPr>
            <p:spPr bwMode="auto">
              <a:xfrm>
                <a:off x="-377" y="5"/>
                <a:ext cx="384" cy="3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buFont typeface="Arial" pitchFamily="34" charset="0"/>
                  <a:buNone/>
                </a:pPr>
                <a:r>
                  <a:rPr lang="zh-CN" altLang="en-US" sz="2800" b="1" dirty="0">
                    <a:solidFill>
                      <a:srgbClr val="FF3300"/>
                    </a:solidFill>
                    <a:latin typeface="Times New Roman" pitchFamily="18" charset="0"/>
                    <a:ea typeface="+mn-ea"/>
                    <a:cs typeface="Times New Roman" pitchFamily="18" charset="0"/>
                  </a:rPr>
                  <a:t>灼烧</a:t>
                </a:r>
              </a:p>
            </p:txBody>
          </p:sp>
        </p:grpSp>
        <p:sp>
          <p:nvSpPr>
            <p:cNvPr id="22558" name="Text Box 30"/>
            <p:cNvSpPr txBox="1">
              <a:spLocks noChangeArrowheads="1"/>
            </p:cNvSpPr>
            <p:nvPr/>
          </p:nvSpPr>
          <p:spPr bwMode="auto">
            <a:xfrm>
              <a:off x="2235" y="100"/>
              <a:ext cx="452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buFont typeface="Arial" pitchFamily="34" charset="0"/>
                <a:buNone/>
              </a:pPr>
              <a:r>
                <a:rPr lang="en-US" altLang="zh-CN" sz="2800" b="1" dirty="0">
                  <a:solidFill>
                    <a:schemeClr val="tx2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Al</a:t>
              </a:r>
              <a:r>
                <a:rPr lang="en-US" altLang="zh-CN" sz="2800" b="1" baseline="-25000" dirty="0">
                  <a:solidFill>
                    <a:schemeClr val="tx2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2</a:t>
              </a:r>
              <a:r>
                <a:rPr lang="en-US" altLang="zh-CN" sz="2800" b="1" dirty="0">
                  <a:solidFill>
                    <a:schemeClr val="tx2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O</a:t>
              </a:r>
              <a:r>
                <a:rPr lang="en-US" altLang="zh-CN" sz="2800" b="1" baseline="-25000" dirty="0">
                  <a:solidFill>
                    <a:schemeClr val="tx2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3</a:t>
              </a:r>
            </a:p>
          </p:txBody>
        </p:sp>
      </p:grpSp>
      <p:sp>
        <p:nvSpPr>
          <p:cNvPr id="22559" name="Text Box 31"/>
          <p:cNvSpPr txBox="1">
            <a:spLocks noChangeArrowheads="1"/>
          </p:cNvSpPr>
          <p:nvPr/>
        </p:nvSpPr>
        <p:spPr bwMode="auto">
          <a:xfrm>
            <a:off x="107504" y="5301208"/>
            <a:ext cx="890164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buFont typeface="Arial" pitchFamily="34" charset="0"/>
              <a:buNone/>
            </a:pPr>
            <a:r>
              <a:rPr lang="zh-CN" altLang="en-US" sz="2800" b="1" dirty="0">
                <a:latin typeface="Times New Roman" pitchFamily="18" charset="0"/>
                <a:ea typeface="+mn-ea"/>
                <a:cs typeface="Times New Roman" pitchFamily="18" charset="0"/>
              </a:rPr>
              <a:t>晶体只有在干燥的</a:t>
            </a:r>
            <a:r>
              <a:rPr lang="en-US" altLang="zh-CN" sz="2800" b="1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HCl</a:t>
            </a:r>
            <a:r>
              <a:rPr lang="zh-CN" altLang="en-US" sz="2800" b="1" dirty="0">
                <a:latin typeface="Times New Roman" pitchFamily="18" charset="0"/>
                <a:ea typeface="+mn-ea"/>
                <a:cs typeface="Times New Roman" pitchFamily="18" charset="0"/>
              </a:rPr>
              <a:t>气流中加热，才能得到</a:t>
            </a:r>
            <a:r>
              <a:rPr lang="zh-CN" altLang="en-US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无</a:t>
            </a:r>
            <a:r>
              <a:rPr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MgCl</a:t>
            </a:r>
            <a:r>
              <a:rPr lang="en-US" altLang="zh-CN" sz="2800" b="1" baseline="-25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endParaRPr lang="en-US" altLang="zh-CN" sz="2800" b="1" baseline="-25000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09998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 bldLvl="0"/>
      <p:bldP spid="22531" grpId="0" autoUpdateAnimBg="0"/>
      <p:bldP spid="22533" grpId="0" bldLvl="0" autoUpdateAnimBg="0"/>
      <p:bldP spid="22534" grpId="0" bldLvl="0" autoUpdateAnimBg="0"/>
      <p:bldP spid="22535" grpId="0" bldLvl="0" autoUpdateAnimBg="0"/>
      <p:bldP spid="22536" grpId="0" bldLvl="0" autoUpdateAnimBg="0"/>
      <p:bldP spid="22537" grpId="0" autoUpdateAnimBg="0"/>
      <p:bldP spid="22559" grpId="0" bldLvl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54" name="Group 2"/>
          <p:cNvGrpSpPr>
            <a:grpSpLocks/>
          </p:cNvGrpSpPr>
          <p:nvPr/>
        </p:nvGrpSpPr>
        <p:grpSpPr bwMode="auto">
          <a:xfrm>
            <a:off x="539552" y="2996952"/>
            <a:ext cx="7924800" cy="661988"/>
            <a:chOff x="0" y="0"/>
            <a:chExt cx="4992" cy="417"/>
          </a:xfrm>
        </p:grpSpPr>
        <p:sp>
          <p:nvSpPr>
            <p:cNvPr id="23555" name="Text Box 3"/>
            <p:cNvSpPr txBox="1">
              <a:spLocks noChangeArrowheads="1"/>
            </p:cNvSpPr>
            <p:nvPr/>
          </p:nvSpPr>
          <p:spPr bwMode="auto">
            <a:xfrm>
              <a:off x="0" y="0"/>
              <a:ext cx="4992" cy="4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150000"/>
                </a:lnSpc>
                <a:spcBef>
                  <a:spcPct val="50000"/>
                </a:spcBef>
              </a:pPr>
              <a:r>
                <a:rPr lang="en-US" sz="2800" b="1" dirty="0">
                  <a:solidFill>
                    <a:srgbClr val="FF00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Fe</a:t>
              </a:r>
              <a:r>
                <a:rPr lang="en-US" sz="2800" b="1" baseline="30000" dirty="0">
                  <a:solidFill>
                    <a:srgbClr val="FF00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3+</a:t>
              </a:r>
              <a:r>
                <a:rPr lang="en-US" sz="2800" b="1" dirty="0">
                  <a:solidFill>
                    <a:srgbClr val="FF00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+3H</a:t>
              </a:r>
              <a:r>
                <a:rPr lang="en-US" sz="2800" b="1" baseline="-25000" dirty="0">
                  <a:solidFill>
                    <a:srgbClr val="FF00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2</a:t>
              </a:r>
              <a:r>
                <a:rPr lang="en-US" sz="2800" b="1" dirty="0">
                  <a:solidFill>
                    <a:srgbClr val="FF00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O          </a:t>
              </a:r>
              <a:r>
                <a:rPr lang="en-US" sz="2800" b="1" dirty="0" smtClean="0">
                  <a:solidFill>
                    <a:srgbClr val="FF00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Fe(OH)</a:t>
              </a:r>
              <a:r>
                <a:rPr lang="en-US" sz="2800" b="1" baseline="-25000" dirty="0" smtClean="0">
                  <a:solidFill>
                    <a:srgbClr val="FF00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3</a:t>
              </a:r>
              <a:r>
                <a:rPr lang="en-US" sz="2800" b="1" dirty="0" smtClean="0">
                  <a:solidFill>
                    <a:srgbClr val="FF00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+3H</a:t>
              </a:r>
              <a:r>
                <a:rPr lang="en-US" sz="2800" b="1" baseline="30000" dirty="0">
                  <a:solidFill>
                    <a:srgbClr val="FF00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+</a:t>
              </a:r>
              <a:endParaRPr lang="en-US" sz="2800" baseline="30000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endParaRPr>
            </a:p>
          </p:txBody>
        </p:sp>
        <p:pic>
          <p:nvPicPr>
            <p:cNvPr id="23556" name="Picture 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4" y="110"/>
              <a:ext cx="544" cy="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142875" y="908720"/>
            <a:ext cx="8077200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kumimoji="1" lang="zh-CN" altLang="en-US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（</a:t>
            </a:r>
            <a:r>
              <a:rPr kumimoji="1" lang="en-US" altLang="zh-CN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4</a:t>
            </a:r>
            <a:r>
              <a:rPr kumimoji="1" lang="zh-CN" altLang="en-US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）除杂</a:t>
            </a:r>
            <a:endParaRPr lang="zh-CN" altLang="en-US" sz="2800" b="1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3558" name="Text Box 6"/>
          <p:cNvSpPr txBox="1">
            <a:spLocks noChangeArrowheads="1"/>
          </p:cNvSpPr>
          <p:nvPr/>
        </p:nvSpPr>
        <p:spPr bwMode="auto">
          <a:xfrm>
            <a:off x="430088" y="1621767"/>
            <a:ext cx="8534400" cy="1303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zh-CN" altLang="en-US" sz="2800" b="1" dirty="0">
                <a:latin typeface="Times New Roman" pitchFamily="18" charset="0"/>
                <a:ea typeface="+mn-ea"/>
                <a:cs typeface="Times New Roman" pitchFamily="18" charset="0"/>
              </a:rPr>
              <a:t>除去</a:t>
            </a:r>
            <a:r>
              <a:rPr lang="en-US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KNO</a:t>
            </a:r>
            <a:r>
              <a:rPr lang="en-US" sz="2800" b="1" baseline="-25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zh-CN" altLang="en-US" sz="2800" b="1" dirty="0">
                <a:latin typeface="Times New Roman" pitchFamily="18" charset="0"/>
                <a:ea typeface="+mn-ea"/>
                <a:cs typeface="Times New Roman" pitchFamily="18" charset="0"/>
              </a:rPr>
              <a:t>溶液中少量的</a:t>
            </a:r>
            <a:r>
              <a:rPr lang="en-US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Fe</a:t>
            </a:r>
            <a:r>
              <a:rPr lang="en-US" sz="2800" b="1" baseline="30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3+</a:t>
            </a:r>
            <a:r>
              <a:rPr lang="zh-CN" altLang="en-US" sz="2800" b="1" dirty="0">
                <a:latin typeface="Times New Roman" pitchFamily="18" charset="0"/>
                <a:ea typeface="+mn-ea"/>
                <a:cs typeface="Times New Roman" pitchFamily="18" charset="0"/>
              </a:rPr>
              <a:t>离子可用加热的方法吗，说明理由？</a:t>
            </a:r>
          </a:p>
        </p:txBody>
      </p:sp>
    </p:spTree>
    <p:extLst>
      <p:ext uri="{BB962C8B-B14F-4D97-AF65-F5344CB8AC3E}">
        <p14:creationId xmlns:p14="http://schemas.microsoft.com/office/powerpoint/2010/main" val="22477533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474481" y="548680"/>
            <a:ext cx="496161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zh-CN" sz="2800" b="1" dirty="0" smtClean="0">
                <a:solidFill>
                  <a:srgbClr val="231AD6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2</a:t>
            </a:r>
            <a:r>
              <a:rPr lang="en-US" sz="2800" b="1" dirty="0" smtClean="0">
                <a:solidFill>
                  <a:srgbClr val="231AD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lang="zh-CN" altLang="en-US" sz="2800" b="1" dirty="0" smtClean="0">
                <a:solidFill>
                  <a:srgbClr val="231AD6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农业</a:t>
            </a:r>
            <a:r>
              <a:rPr lang="zh-CN" altLang="en-US" sz="2800" b="1" dirty="0">
                <a:solidFill>
                  <a:srgbClr val="231AD6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生产中的盐类水解问题 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381000" y="3565983"/>
            <a:ext cx="8534400" cy="1303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zh-CN" altLang="en-US" sz="2800" b="1" dirty="0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问题</a:t>
            </a:r>
            <a:r>
              <a:rPr lang="zh-CN" altLang="en-US" sz="28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：化肥的使用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——</a:t>
            </a:r>
            <a:r>
              <a:rPr lang="zh-CN" altLang="en-US" sz="28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草木灰不能和铵态氮肥混合使用，为什么？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381000" y="1323345"/>
            <a:ext cx="8153400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 dirty="0">
                <a:latin typeface="Times New Roman" pitchFamily="18" charset="0"/>
                <a:ea typeface="+mn-ea"/>
                <a:cs typeface="Times New Roman" pitchFamily="18" charset="0"/>
              </a:rPr>
              <a:t>农业谚语 ：</a:t>
            </a:r>
          </a:p>
          <a:p>
            <a:pPr>
              <a:spcBef>
                <a:spcPct val="50000"/>
              </a:spcBef>
            </a:pPr>
            <a:r>
              <a:rPr lang="zh-CN" altLang="en-US" sz="2800" b="1" dirty="0">
                <a:latin typeface="Times New Roman" pitchFamily="18" charset="0"/>
                <a:ea typeface="+mn-ea"/>
                <a:cs typeface="Times New Roman" pitchFamily="18" charset="0"/>
              </a:rPr>
              <a:t>“灰混粪，粪混灰，灰粪相混损肥分。” </a:t>
            </a: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381000" y="2780928"/>
            <a:ext cx="79248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思考：为什么会</a:t>
            </a:r>
            <a:r>
              <a:rPr lang="zh-CN" altLang="en-US" sz="28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损肥分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31764755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autoUpdateAnimBg="0"/>
      <p:bldP spid="24581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35496" y="404664"/>
            <a:ext cx="8001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 dirty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lang="zh-CN" altLang="en-US" sz="2800" b="1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草木灰不宜与铵态氮肥混合施用： </a:t>
            </a: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251520" y="1052736"/>
            <a:ext cx="7696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zh-CN" altLang="en-US" sz="2800" b="1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草木灰</a:t>
            </a:r>
            <a:r>
              <a:rPr lang="zh-CN" altLang="en-US" sz="2800" b="1">
                <a:latin typeface="Times New Roman" pitchFamily="18" charset="0"/>
                <a:ea typeface="+mn-ea"/>
                <a:cs typeface="Times New Roman" pitchFamily="18" charset="0"/>
              </a:rPr>
              <a:t>的成分：</a:t>
            </a:r>
            <a:r>
              <a:rPr lang="en-US" sz="2800" b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</a:t>
            </a:r>
            <a:r>
              <a:rPr lang="en-US" sz="2800" b="1" baseline="-3000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sz="2800" b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</a:t>
            </a:r>
            <a:r>
              <a:rPr lang="en-US" sz="2800" b="1" baseline="-3000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zh-CN" altLang="en-US" sz="2800" b="1">
                <a:latin typeface="Times New Roman" pitchFamily="18" charset="0"/>
                <a:ea typeface="+mn-ea"/>
                <a:cs typeface="Times New Roman" pitchFamily="18" charset="0"/>
              </a:rPr>
              <a:t>，水解呈碱性</a:t>
            </a:r>
          </a:p>
        </p:txBody>
      </p:sp>
      <p:grpSp>
        <p:nvGrpSpPr>
          <p:cNvPr id="25604" name="Group 4"/>
          <p:cNvGrpSpPr>
            <a:grpSpLocks/>
          </p:cNvGrpSpPr>
          <p:nvPr/>
        </p:nvGrpSpPr>
        <p:grpSpPr bwMode="auto">
          <a:xfrm>
            <a:off x="395536" y="1676400"/>
            <a:ext cx="7239000" cy="1239838"/>
            <a:chOff x="0" y="0"/>
            <a:chExt cx="4560" cy="781"/>
          </a:xfrm>
        </p:grpSpPr>
        <p:sp>
          <p:nvSpPr>
            <p:cNvPr id="25605" name="Text Box 5"/>
            <p:cNvSpPr txBox="1">
              <a:spLocks noChangeArrowheads="1"/>
            </p:cNvSpPr>
            <p:nvPr/>
          </p:nvSpPr>
          <p:spPr bwMode="auto">
            <a:xfrm>
              <a:off x="66" y="0"/>
              <a:ext cx="4206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en-US" sz="2800" b="1" dirty="0" smtClean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        </a:t>
              </a:r>
              <a:r>
                <a:rPr lang="zh-CN" altLang="en-US" sz="2800" b="1" dirty="0" smtClean="0">
                  <a:latin typeface="Times New Roman" pitchFamily="18" charset="0"/>
                  <a:ea typeface="+mn-ea"/>
                  <a:cs typeface="Times New Roman" pitchFamily="18" charset="0"/>
                </a:rPr>
                <a:t>＋</a:t>
              </a:r>
              <a:r>
                <a:rPr lang="en-US" sz="2800" b="1" dirty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H</a:t>
              </a:r>
              <a:r>
                <a:rPr lang="en-US" sz="2800" b="1" baseline="-30000" dirty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2</a:t>
              </a:r>
              <a:r>
                <a:rPr lang="en-US" sz="2800" b="1" dirty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O </a:t>
              </a:r>
              <a:r>
                <a:rPr lang="en-US" sz="2800" b="1" dirty="0" smtClean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                       +</a:t>
              </a:r>
              <a:r>
                <a:rPr lang="en-US" sz="2800" b="1" dirty="0" smtClean="0">
                  <a:solidFill>
                    <a:srgbClr val="FF33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OH</a:t>
              </a:r>
              <a:r>
                <a:rPr lang="en-US" altLang="zh-CN" sz="2800" b="1" baseline="30000" dirty="0" smtClean="0">
                  <a:solidFill>
                    <a:srgbClr val="FF33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—</a:t>
              </a:r>
              <a:r>
                <a:rPr lang="zh-CN" altLang="en-US" sz="2800" b="1" dirty="0" smtClean="0">
                  <a:latin typeface="Times New Roman" pitchFamily="18" charset="0"/>
                  <a:ea typeface="+mn-ea"/>
                  <a:cs typeface="Times New Roman" pitchFamily="18" charset="0"/>
                </a:rPr>
                <a:t>，</a:t>
              </a:r>
              <a:endParaRPr lang="zh-CN" altLang="en-US" sz="2800" b="1" dirty="0"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pic>
          <p:nvPicPr>
            <p:cNvPr id="25606" name="Picture 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25" y="15"/>
              <a:ext cx="85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5607" name="Text Box 7"/>
            <p:cNvSpPr txBox="1">
              <a:spLocks noChangeArrowheads="1"/>
            </p:cNvSpPr>
            <p:nvPr/>
          </p:nvSpPr>
          <p:spPr bwMode="auto">
            <a:xfrm>
              <a:off x="66" y="451"/>
              <a:ext cx="4494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en-US" sz="2800" b="1" dirty="0" smtClean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          </a:t>
              </a:r>
              <a:r>
                <a:rPr lang="zh-CN" altLang="en-US" sz="2800" b="1" dirty="0" smtClean="0">
                  <a:latin typeface="Times New Roman" pitchFamily="18" charset="0"/>
                  <a:ea typeface="+mn-ea"/>
                  <a:cs typeface="Times New Roman" pitchFamily="18" charset="0"/>
                </a:rPr>
                <a:t>＋</a:t>
              </a:r>
              <a:r>
                <a:rPr lang="en-US" sz="2800" b="1" dirty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H</a:t>
              </a:r>
              <a:r>
                <a:rPr lang="en-US" sz="2800" b="1" baseline="-30000" dirty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2</a:t>
              </a:r>
              <a:r>
                <a:rPr lang="en-US" sz="2800" b="1" dirty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O </a:t>
              </a:r>
              <a:r>
                <a:rPr lang="en-US" sz="2800" b="1" dirty="0" smtClean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             </a:t>
              </a:r>
              <a:r>
                <a:rPr lang="en-US" sz="2800" b="1" dirty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H</a:t>
              </a:r>
              <a:r>
                <a:rPr lang="en-US" sz="2800" b="1" baseline="-30000" dirty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2</a:t>
              </a:r>
              <a:r>
                <a:rPr lang="en-US" sz="2800" b="1" dirty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CO</a:t>
              </a:r>
              <a:r>
                <a:rPr lang="en-US" sz="2800" b="1" baseline="-30000" dirty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3</a:t>
              </a:r>
              <a:r>
                <a:rPr lang="en-US" sz="2800" b="1" dirty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+</a:t>
              </a:r>
              <a:r>
                <a:rPr lang="en-US" sz="2800" b="1" dirty="0" smtClean="0">
                  <a:solidFill>
                    <a:srgbClr val="FF33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OH</a:t>
              </a:r>
              <a:r>
                <a:rPr lang="en-US" altLang="zh-CN" sz="2800" b="1" baseline="30000" dirty="0" smtClean="0">
                  <a:solidFill>
                    <a:srgbClr val="FF33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— </a:t>
              </a:r>
              <a:r>
                <a:rPr lang="zh-CN" altLang="en-US" sz="2800" b="1" dirty="0" smtClean="0">
                  <a:latin typeface="Times New Roman" pitchFamily="18" charset="0"/>
                  <a:ea typeface="+mn-ea"/>
                  <a:cs typeface="Times New Roman" pitchFamily="18" charset="0"/>
                </a:rPr>
                <a:t>，</a:t>
              </a:r>
              <a:endParaRPr lang="zh-CN" altLang="en-US" sz="2800" dirty="0"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pic>
          <p:nvPicPr>
            <p:cNvPr id="25608" name="Picture 8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06" y="487"/>
              <a:ext cx="85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5609" name="AutoShape 9"/>
            <p:cNvSpPr>
              <a:spLocks/>
            </p:cNvSpPr>
            <p:nvPr/>
          </p:nvSpPr>
          <p:spPr bwMode="auto">
            <a:xfrm>
              <a:off x="0" y="126"/>
              <a:ext cx="144" cy="576"/>
            </a:xfrm>
            <a:prstGeom prst="leftBrace">
              <a:avLst>
                <a:gd name="adj1" fmla="val 33333"/>
                <a:gd name="adj2" fmla="val 50000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 sz="2800"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25610" name="Group 10"/>
          <p:cNvGrpSpPr>
            <a:grpSpLocks/>
          </p:cNvGrpSpPr>
          <p:nvPr/>
        </p:nvGrpSpPr>
        <p:grpSpPr bwMode="auto">
          <a:xfrm>
            <a:off x="323528" y="3124200"/>
            <a:ext cx="7315200" cy="1169988"/>
            <a:chOff x="0" y="0"/>
            <a:chExt cx="4608" cy="737"/>
          </a:xfrm>
        </p:grpSpPr>
        <p:sp>
          <p:nvSpPr>
            <p:cNvPr id="25611" name="Text Box 11"/>
            <p:cNvSpPr txBox="1">
              <a:spLocks noChangeArrowheads="1"/>
            </p:cNvSpPr>
            <p:nvPr/>
          </p:nvSpPr>
          <p:spPr bwMode="auto">
            <a:xfrm>
              <a:off x="0" y="0"/>
              <a:ext cx="4608" cy="7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zh-CN" altLang="en-US" sz="2800" b="1" dirty="0">
                  <a:latin typeface="Times New Roman" pitchFamily="18" charset="0"/>
                  <a:ea typeface="+mn-ea"/>
                  <a:cs typeface="Times New Roman" pitchFamily="18" charset="0"/>
                </a:rPr>
                <a:t>铵态氮肥</a:t>
              </a:r>
              <a:r>
                <a:rPr lang="en-US" sz="2800" b="1" dirty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——</a:t>
              </a:r>
              <a:r>
                <a:rPr lang="zh-CN" altLang="en-US" sz="2800" b="1" dirty="0">
                  <a:latin typeface="Times New Roman" pitchFamily="18" charset="0"/>
                  <a:ea typeface="+mn-ea"/>
                  <a:cs typeface="Times New Roman" pitchFamily="18" charset="0"/>
                </a:rPr>
                <a:t>铵盐，水解呈酸性。</a:t>
              </a:r>
            </a:p>
            <a:p>
              <a:pPr algn="just">
                <a:spcBef>
                  <a:spcPct val="50000"/>
                </a:spcBef>
              </a:pPr>
              <a:r>
                <a:rPr lang="en-US" sz="2800" b="1" dirty="0" smtClean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        </a:t>
              </a:r>
              <a:r>
                <a:rPr lang="zh-CN" altLang="en-US" sz="2800" b="1" dirty="0" smtClean="0">
                  <a:latin typeface="Times New Roman" pitchFamily="18" charset="0"/>
                  <a:ea typeface="+mn-ea"/>
                  <a:cs typeface="Times New Roman" pitchFamily="18" charset="0"/>
                </a:rPr>
                <a:t>＋</a:t>
              </a:r>
              <a:r>
                <a:rPr lang="en-US" sz="2800" b="1" dirty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H</a:t>
              </a:r>
              <a:r>
                <a:rPr lang="en-US" sz="2800" b="1" baseline="-30000" dirty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2</a:t>
              </a:r>
              <a:r>
                <a:rPr lang="en-US" sz="2800" b="1" dirty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O            NH</a:t>
              </a:r>
              <a:r>
                <a:rPr lang="en-US" sz="2800" b="1" baseline="-30000" dirty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3</a:t>
              </a:r>
              <a:r>
                <a:rPr lang="en-US" sz="2800" b="1" dirty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·H</a:t>
              </a:r>
              <a:r>
                <a:rPr lang="en-US" sz="2800" b="1" baseline="-30000" dirty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2</a:t>
              </a:r>
              <a:r>
                <a:rPr lang="en-US" sz="2800" b="1" dirty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O+ </a:t>
              </a:r>
              <a:r>
                <a:rPr lang="en-US" sz="2800" b="1" dirty="0">
                  <a:solidFill>
                    <a:srgbClr val="FF00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H</a:t>
              </a:r>
              <a:r>
                <a:rPr lang="en-US" sz="2800" b="1" baseline="30000" dirty="0">
                  <a:solidFill>
                    <a:srgbClr val="FF00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+</a:t>
              </a:r>
              <a:r>
                <a:rPr lang="zh-CN" altLang="en-US" sz="2800" b="1" dirty="0">
                  <a:latin typeface="Times New Roman" pitchFamily="18" charset="0"/>
                  <a:ea typeface="+mn-ea"/>
                  <a:cs typeface="Times New Roman" pitchFamily="18" charset="0"/>
                </a:rPr>
                <a:t>，</a:t>
              </a:r>
            </a:p>
          </p:txBody>
        </p:sp>
        <p:pic>
          <p:nvPicPr>
            <p:cNvPr id="25612" name="Picture 1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90" y="459"/>
              <a:ext cx="691" cy="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5613" name="Text Box 13"/>
          <p:cNvSpPr txBox="1">
            <a:spLocks noChangeArrowheads="1"/>
          </p:cNvSpPr>
          <p:nvPr/>
        </p:nvSpPr>
        <p:spPr bwMode="auto">
          <a:xfrm>
            <a:off x="321568" y="4293096"/>
            <a:ext cx="8426896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ct val="50000"/>
              </a:spcBef>
            </a:pP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</a:t>
            </a:r>
            <a:r>
              <a:rPr lang="zh-CN" altLang="en-US" sz="2800" b="1" dirty="0">
                <a:latin typeface="Times New Roman" pitchFamily="18" charset="0"/>
                <a:ea typeface="+mn-ea"/>
                <a:cs typeface="Times New Roman" pitchFamily="18" charset="0"/>
              </a:rPr>
              <a:t>混施后，</a:t>
            </a:r>
            <a:r>
              <a:rPr lang="en-US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OH</a:t>
            </a:r>
            <a:r>
              <a:rPr lang="en-US" altLang="zh-CN" sz="2800" b="1" baseline="30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—</a:t>
            </a:r>
            <a:r>
              <a:rPr lang="zh-CN" altLang="en-US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与</a:t>
            </a:r>
            <a:r>
              <a:rPr lang="en-US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</a:t>
            </a:r>
            <a:r>
              <a:rPr lang="en-US" sz="2800" b="1" baseline="30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</a:t>
            </a:r>
            <a:r>
              <a:rPr lang="zh-CN" altLang="en-US" sz="2800" b="1" dirty="0">
                <a:latin typeface="Times New Roman" pitchFamily="18" charset="0"/>
                <a:ea typeface="+mn-ea"/>
                <a:cs typeface="Times New Roman" pitchFamily="18" charset="0"/>
              </a:rPr>
              <a:t>中和成水，使</a:t>
            </a:r>
            <a:r>
              <a:rPr lang="zh-CN" altLang="en-US" sz="2800" b="1" dirty="0">
                <a:solidFill>
                  <a:srgbClr val="CC0099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两种盐的水解平衡强烈地向右移动</a:t>
            </a:r>
            <a:r>
              <a:rPr lang="zh-CN" altLang="en-US" sz="2800" b="1" dirty="0">
                <a:latin typeface="Times New Roman" pitchFamily="18" charset="0"/>
                <a:ea typeface="+mn-ea"/>
                <a:cs typeface="Times New Roman" pitchFamily="18" charset="0"/>
              </a:rPr>
              <a:t>，以至生成大量的</a:t>
            </a:r>
            <a:r>
              <a:rPr lang="en-US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NH</a:t>
            </a:r>
            <a:r>
              <a:rPr lang="en-US" sz="2800" b="1" baseline="-30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en-US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·H</a:t>
            </a:r>
            <a:r>
              <a:rPr lang="en-US" sz="2800" b="1" baseline="-30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</a:t>
            </a:r>
            <a:r>
              <a:rPr lang="zh-CN" altLang="en-US" sz="2800" b="1" dirty="0">
                <a:latin typeface="Times New Roman" pitchFamily="18" charset="0"/>
                <a:ea typeface="+mn-ea"/>
                <a:cs typeface="Times New Roman" pitchFamily="18" charset="0"/>
              </a:rPr>
              <a:t>，进一步分解成</a:t>
            </a:r>
            <a:r>
              <a:rPr lang="en-US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NH</a:t>
            </a:r>
            <a:r>
              <a:rPr lang="en-US" sz="2800" b="1" baseline="-30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zh-CN" altLang="en-US" sz="2800" b="1" dirty="0">
                <a:latin typeface="Times New Roman" pitchFamily="18" charset="0"/>
                <a:ea typeface="+mn-ea"/>
                <a:cs typeface="Times New Roman" pitchFamily="18" charset="0"/>
              </a:rPr>
              <a:t>逸出了，从而降低了肥效。</a:t>
            </a:r>
          </a:p>
        </p:txBody>
      </p:sp>
      <p:grpSp>
        <p:nvGrpSpPr>
          <p:cNvPr id="25614" name="Group 14"/>
          <p:cNvGrpSpPr>
            <a:grpSpLocks/>
          </p:cNvGrpSpPr>
          <p:nvPr/>
        </p:nvGrpSpPr>
        <p:grpSpPr bwMode="auto">
          <a:xfrm>
            <a:off x="572021" y="5415309"/>
            <a:ext cx="3063875" cy="461963"/>
            <a:chOff x="-318" y="27"/>
            <a:chExt cx="1930" cy="291"/>
          </a:xfrm>
        </p:grpSpPr>
        <p:sp>
          <p:nvSpPr>
            <p:cNvPr id="25615" name="Text Box 15"/>
            <p:cNvSpPr txBox="1">
              <a:spLocks noChangeArrowheads="1"/>
            </p:cNvSpPr>
            <p:nvPr/>
          </p:nvSpPr>
          <p:spPr bwMode="auto">
            <a:xfrm>
              <a:off x="912" y="27"/>
              <a:ext cx="700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2400" b="1" dirty="0">
                  <a:solidFill>
                    <a:srgbClr val="FF0000"/>
                  </a:solidFill>
                  <a:latin typeface="Times New Roman" pitchFamily="18" charset="0"/>
                  <a:ea typeface="+mn-ea"/>
                  <a:cs typeface="Times New Roman" pitchFamily="18" charset="0"/>
                </a:rPr>
                <a:t>双水解</a:t>
              </a:r>
            </a:p>
          </p:txBody>
        </p:sp>
        <p:sp>
          <p:nvSpPr>
            <p:cNvPr id="25616" name="Line 16"/>
            <p:cNvSpPr>
              <a:spLocks noChangeShapeType="1"/>
            </p:cNvSpPr>
            <p:nvPr/>
          </p:nvSpPr>
          <p:spPr bwMode="auto">
            <a:xfrm>
              <a:off x="-318" y="192"/>
              <a:ext cx="1278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 sz="2800"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aphicFrame>
        <p:nvGraphicFramePr>
          <p:cNvPr id="3" name="对象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417284"/>
              </p:ext>
            </p:extLst>
          </p:nvPr>
        </p:nvGraphicFramePr>
        <p:xfrm>
          <a:off x="651277" y="1682883"/>
          <a:ext cx="796925" cy="522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1" name="Equation" r:id="rId4" imgW="368280" imgH="241200" progId="Equation.DSMT4">
                  <p:embed/>
                </p:oleObj>
              </mc:Choice>
              <mc:Fallback>
                <p:oleObj name="Equation" r:id="rId4" imgW="368280" imgH="241200" progId="Equation.DSMT4">
                  <p:embed/>
                  <p:pic>
                    <p:nvPicPr>
                      <p:cNvPr id="0" name="对象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1277" y="1682883"/>
                        <a:ext cx="796925" cy="522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对象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0039971"/>
              </p:ext>
            </p:extLst>
          </p:nvPr>
        </p:nvGraphicFramePr>
        <p:xfrm>
          <a:off x="683568" y="2393951"/>
          <a:ext cx="933450" cy="522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2" name="Equation" r:id="rId6" imgW="431640" imgH="241200" progId="Equation.DSMT4">
                  <p:embed/>
                </p:oleObj>
              </mc:Choice>
              <mc:Fallback>
                <p:oleObj name="Equation" r:id="rId6" imgW="431640" imgH="241200" progId="Equation.DSMT4">
                  <p:embed/>
                  <p:pic>
                    <p:nvPicPr>
                      <p:cNvPr id="0" name="对象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2393951"/>
                        <a:ext cx="933450" cy="522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2153951"/>
              </p:ext>
            </p:extLst>
          </p:nvPr>
        </p:nvGraphicFramePr>
        <p:xfrm>
          <a:off x="509836" y="3770314"/>
          <a:ext cx="715962" cy="522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3" name="Equation" r:id="rId8" imgW="330120" imgH="241200" progId="Equation.DSMT4">
                  <p:embed/>
                </p:oleObj>
              </mc:Choice>
              <mc:Fallback>
                <p:oleObj name="Equation" r:id="rId8" imgW="330120" imgH="241200" progId="Equation.DSMT4">
                  <p:embed/>
                  <p:pic>
                    <p:nvPicPr>
                      <p:cNvPr id="0" name="对象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836" y="3770314"/>
                        <a:ext cx="715962" cy="522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对象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9762958"/>
              </p:ext>
            </p:extLst>
          </p:nvPr>
        </p:nvGraphicFramePr>
        <p:xfrm>
          <a:off x="3630605" y="1667669"/>
          <a:ext cx="933450" cy="522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4" name="Equation" r:id="rId10" imgW="431640" imgH="241200" progId="Equation.DSMT4">
                  <p:embed/>
                </p:oleObj>
              </mc:Choice>
              <mc:Fallback>
                <p:oleObj name="Equation" r:id="rId10" imgW="431640" imgH="241200" progId="Equation.DSMT4">
                  <p:embed/>
                  <p:pic>
                    <p:nvPicPr>
                      <p:cNvPr id="0" name="对象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0605" y="1667669"/>
                        <a:ext cx="933450" cy="522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616476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467544" y="404664"/>
            <a:ext cx="451117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zh-CN" sz="2800" b="1" dirty="0">
                <a:solidFill>
                  <a:srgbClr val="231AD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</a:t>
            </a:r>
            <a:r>
              <a:rPr lang="zh-CN" altLang="en-US" sz="2800" b="1" dirty="0">
                <a:solidFill>
                  <a:srgbClr val="231AD6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日常生活中盐类水解问题 </a:t>
            </a: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180528" y="2060848"/>
            <a:ext cx="9144000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 dirty="0">
                <a:latin typeface="Times New Roman" pitchFamily="18" charset="0"/>
                <a:ea typeface="+mn-ea"/>
                <a:cs typeface="Times New Roman" pitchFamily="18" charset="0"/>
              </a:rPr>
              <a:t>（</a:t>
            </a:r>
            <a:r>
              <a:rPr kumimoji="1"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1" lang="zh-CN" altLang="en-US" sz="2800" b="1" dirty="0">
                <a:latin typeface="Times New Roman" pitchFamily="18" charset="0"/>
                <a:ea typeface="+mn-ea"/>
                <a:cs typeface="Times New Roman" pitchFamily="18" charset="0"/>
              </a:rPr>
              <a:t>）用盐作净化剂：明矾、</a:t>
            </a:r>
            <a:r>
              <a:rPr kumimoji="1"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FeCl</a:t>
            </a:r>
            <a:r>
              <a:rPr kumimoji="1" lang="en-US" altLang="zh-CN" sz="2800" b="1" baseline="-25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1"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1" lang="zh-CN" altLang="en-US" sz="2800" b="1" dirty="0">
                <a:latin typeface="Times New Roman" pitchFamily="18" charset="0"/>
                <a:ea typeface="+mn-ea"/>
                <a:cs typeface="Times New Roman" pitchFamily="18" charset="0"/>
              </a:rPr>
              <a:t>等</a:t>
            </a:r>
          </a:p>
          <a:p>
            <a:pPr>
              <a:spcBef>
                <a:spcPct val="50000"/>
              </a:spcBef>
            </a:pPr>
            <a:endParaRPr kumimoji="1" lang="en-US" altLang="zh-CN" sz="2800" b="1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grpSp>
        <p:nvGrpSpPr>
          <p:cNvPr id="27653" name="Group 5"/>
          <p:cNvGrpSpPr>
            <a:grpSpLocks/>
          </p:cNvGrpSpPr>
          <p:nvPr/>
        </p:nvGrpSpPr>
        <p:grpSpPr bwMode="auto">
          <a:xfrm>
            <a:off x="467544" y="2636912"/>
            <a:ext cx="6824663" cy="523875"/>
            <a:chOff x="860" y="2688"/>
            <a:chExt cx="4299" cy="330"/>
          </a:xfrm>
        </p:grpSpPr>
        <p:sp>
          <p:nvSpPr>
            <p:cNvPr id="27654" name="Rectangle 6"/>
            <p:cNvSpPr>
              <a:spLocks noChangeArrowheads="1"/>
            </p:cNvSpPr>
            <p:nvPr/>
          </p:nvSpPr>
          <p:spPr bwMode="auto">
            <a:xfrm>
              <a:off x="860" y="2688"/>
              <a:ext cx="4299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kumimoji="1" lang="en-US" altLang="zh-CN" sz="2800" b="1" dirty="0">
                  <a:solidFill>
                    <a:schemeClr val="tx2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Al</a:t>
              </a:r>
              <a:r>
                <a:rPr kumimoji="1" lang="en-US" altLang="zh-CN" sz="2800" b="1" baseline="30000" dirty="0">
                  <a:solidFill>
                    <a:schemeClr val="tx2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3</a:t>
              </a:r>
              <a:r>
                <a:rPr lang="en-US" altLang="zh-CN" sz="2800" b="1" baseline="30000" dirty="0">
                  <a:solidFill>
                    <a:schemeClr val="tx2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+</a:t>
              </a:r>
              <a:r>
                <a:rPr kumimoji="1" lang="en-US" altLang="zh-CN" sz="2800" b="1" dirty="0">
                  <a:solidFill>
                    <a:srgbClr val="FF33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 +</a:t>
              </a:r>
              <a:r>
                <a:rPr kumimoji="1" lang="en-US" altLang="zh-CN" sz="2800" b="1" dirty="0">
                  <a:solidFill>
                    <a:schemeClr val="tx2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  3</a:t>
              </a:r>
              <a:r>
                <a:rPr kumimoji="1" lang="en-US" altLang="zh-CN" sz="2800" b="1" dirty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H</a:t>
              </a:r>
              <a:r>
                <a:rPr kumimoji="1" lang="en-US" altLang="zh-CN" sz="2800" b="1" baseline="-25000" dirty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2</a:t>
              </a:r>
              <a:r>
                <a:rPr kumimoji="1" lang="en-US" altLang="zh-CN" sz="2800" b="1" dirty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O          </a:t>
              </a:r>
              <a:r>
                <a:rPr kumimoji="1" lang="en-US" altLang="zh-CN" sz="2800" b="1" dirty="0" smtClean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Al(OH)</a:t>
              </a:r>
              <a:r>
                <a:rPr kumimoji="1" lang="en-US" altLang="zh-CN" sz="2800" b="1" baseline="-25000" dirty="0" smtClean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3</a:t>
              </a:r>
              <a:r>
                <a:rPr lang="en-US" altLang="zh-CN" sz="2800" b="1" baseline="-25000" dirty="0" smtClean="0">
                  <a:solidFill>
                    <a:srgbClr val="FF33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zh-CN" sz="2800" b="1" dirty="0">
                  <a:solidFill>
                    <a:srgbClr val="FF33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(</a:t>
              </a:r>
              <a:r>
                <a:rPr lang="zh-CN" altLang="en-US" sz="2800" b="1" dirty="0">
                  <a:solidFill>
                    <a:srgbClr val="FF3300"/>
                  </a:solidFill>
                  <a:latin typeface="Times New Roman" pitchFamily="18" charset="0"/>
                  <a:ea typeface="+mn-ea"/>
                  <a:cs typeface="Times New Roman" pitchFamily="18" charset="0"/>
                </a:rPr>
                <a:t>胶体</a:t>
              </a:r>
              <a:r>
                <a:rPr lang="en-US" altLang="zh-CN" sz="2800" b="1" dirty="0">
                  <a:solidFill>
                    <a:srgbClr val="FF33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)</a:t>
              </a:r>
              <a:r>
                <a:rPr lang="en-US" altLang="zh-CN" sz="2800" b="1" baseline="-25000" dirty="0">
                  <a:solidFill>
                    <a:srgbClr val="FF33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 </a:t>
              </a:r>
              <a:r>
                <a:rPr kumimoji="1" lang="en-US" altLang="zh-CN" sz="2800" b="1" dirty="0">
                  <a:solidFill>
                    <a:srgbClr val="FF33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+ </a:t>
              </a:r>
              <a:r>
                <a:rPr kumimoji="1" lang="en-US" altLang="zh-CN" sz="2800" b="1" dirty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3H</a:t>
              </a:r>
              <a:r>
                <a:rPr kumimoji="1" lang="en-US" altLang="zh-CN" sz="2800" b="1" baseline="30000" dirty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+ </a:t>
              </a:r>
            </a:p>
          </p:txBody>
        </p:sp>
        <p:grpSp>
          <p:nvGrpSpPr>
            <p:cNvPr id="27655" name="Group 7"/>
            <p:cNvGrpSpPr>
              <a:grpSpLocks/>
            </p:cNvGrpSpPr>
            <p:nvPr/>
          </p:nvGrpSpPr>
          <p:grpSpPr bwMode="auto">
            <a:xfrm>
              <a:off x="2256" y="2760"/>
              <a:ext cx="425" cy="159"/>
              <a:chOff x="1968" y="672"/>
              <a:chExt cx="425" cy="138"/>
            </a:xfrm>
          </p:grpSpPr>
          <p:sp>
            <p:nvSpPr>
              <p:cNvPr id="27656" name="Line 8"/>
              <p:cNvSpPr>
                <a:spLocks noChangeShapeType="1"/>
              </p:cNvSpPr>
              <p:nvPr/>
            </p:nvSpPr>
            <p:spPr bwMode="auto">
              <a:xfrm>
                <a:off x="1968" y="716"/>
                <a:ext cx="39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 sz="2800"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27657" name="Line 9"/>
              <p:cNvSpPr>
                <a:spLocks noChangeShapeType="1"/>
              </p:cNvSpPr>
              <p:nvPr/>
            </p:nvSpPr>
            <p:spPr bwMode="auto">
              <a:xfrm>
                <a:off x="2001" y="766"/>
                <a:ext cx="39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 sz="2800"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27658" name="Line 10"/>
              <p:cNvSpPr>
                <a:spLocks noChangeShapeType="1"/>
              </p:cNvSpPr>
              <p:nvPr/>
            </p:nvSpPr>
            <p:spPr bwMode="auto">
              <a:xfrm>
                <a:off x="2262" y="672"/>
                <a:ext cx="98" cy="4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 sz="2800"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27659" name="Line 11"/>
              <p:cNvSpPr>
                <a:spLocks noChangeShapeType="1"/>
              </p:cNvSpPr>
              <p:nvPr/>
            </p:nvSpPr>
            <p:spPr bwMode="auto">
              <a:xfrm>
                <a:off x="2001" y="766"/>
                <a:ext cx="98" cy="4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 sz="2800"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</p:grpSp>
      </p:grpSp>
      <p:grpSp>
        <p:nvGrpSpPr>
          <p:cNvPr id="27660" name="Group 12"/>
          <p:cNvGrpSpPr>
            <a:grpSpLocks/>
          </p:cNvGrpSpPr>
          <p:nvPr/>
        </p:nvGrpSpPr>
        <p:grpSpPr bwMode="auto">
          <a:xfrm>
            <a:off x="467544" y="3212976"/>
            <a:ext cx="6613524" cy="523875"/>
            <a:chOff x="860" y="2688"/>
            <a:chExt cx="4166" cy="330"/>
          </a:xfrm>
        </p:grpSpPr>
        <p:sp>
          <p:nvSpPr>
            <p:cNvPr id="27661" name="Rectangle 13"/>
            <p:cNvSpPr>
              <a:spLocks noChangeArrowheads="1"/>
            </p:cNvSpPr>
            <p:nvPr/>
          </p:nvSpPr>
          <p:spPr bwMode="auto">
            <a:xfrm>
              <a:off x="860" y="2688"/>
              <a:ext cx="4166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kumimoji="1" lang="en-US" altLang="zh-CN" sz="2800" b="1" dirty="0">
                  <a:solidFill>
                    <a:schemeClr val="tx2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Fe</a:t>
              </a:r>
              <a:r>
                <a:rPr kumimoji="1" lang="en-US" altLang="zh-CN" sz="2800" b="1" baseline="30000" dirty="0">
                  <a:solidFill>
                    <a:schemeClr val="tx2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3</a:t>
              </a:r>
              <a:r>
                <a:rPr lang="en-US" altLang="zh-CN" sz="2800" b="1" baseline="30000" dirty="0">
                  <a:solidFill>
                    <a:schemeClr val="tx2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+</a:t>
              </a:r>
              <a:r>
                <a:rPr kumimoji="1" lang="en-US" altLang="zh-CN" sz="2800" b="1" dirty="0">
                  <a:solidFill>
                    <a:srgbClr val="FF33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 +</a:t>
              </a:r>
              <a:r>
                <a:rPr kumimoji="1" lang="en-US" altLang="zh-CN" sz="2800" b="1" dirty="0">
                  <a:solidFill>
                    <a:schemeClr val="tx2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 </a:t>
              </a:r>
              <a:r>
                <a:rPr kumimoji="1" lang="en-US" altLang="zh-CN" sz="2800" b="1" dirty="0" smtClean="0">
                  <a:solidFill>
                    <a:schemeClr val="tx2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3</a:t>
              </a:r>
              <a:r>
                <a:rPr kumimoji="1" lang="en-US" altLang="zh-CN" sz="2800" b="1" dirty="0" smtClean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H</a:t>
              </a:r>
              <a:r>
                <a:rPr kumimoji="1" lang="en-US" altLang="zh-CN" sz="2800" b="1" baseline="-25000" dirty="0" smtClean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2</a:t>
              </a:r>
              <a:r>
                <a:rPr kumimoji="1" lang="en-US" altLang="zh-CN" sz="2800" b="1" dirty="0" smtClean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O          Fe(OH)</a:t>
              </a:r>
              <a:r>
                <a:rPr kumimoji="1" lang="en-US" altLang="zh-CN" sz="2800" b="1" baseline="-25000" dirty="0" smtClean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3</a:t>
              </a:r>
              <a:r>
                <a:rPr lang="en-US" altLang="zh-CN" sz="2800" b="1" baseline="-25000" dirty="0" smtClean="0">
                  <a:solidFill>
                    <a:srgbClr val="FF33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zh-CN" sz="2800" b="1" dirty="0">
                  <a:solidFill>
                    <a:srgbClr val="FF33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(</a:t>
              </a:r>
              <a:r>
                <a:rPr lang="zh-CN" altLang="en-US" sz="2800" b="1" dirty="0">
                  <a:solidFill>
                    <a:srgbClr val="FF3300"/>
                  </a:solidFill>
                  <a:latin typeface="Times New Roman" pitchFamily="18" charset="0"/>
                  <a:ea typeface="+mn-ea"/>
                  <a:cs typeface="Times New Roman" pitchFamily="18" charset="0"/>
                </a:rPr>
                <a:t>胶体</a:t>
              </a:r>
              <a:r>
                <a:rPr lang="en-US" altLang="zh-CN" sz="2800" b="1" dirty="0">
                  <a:solidFill>
                    <a:srgbClr val="FF33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)</a:t>
              </a:r>
              <a:r>
                <a:rPr lang="en-US" altLang="zh-CN" sz="2800" b="1" baseline="-25000" dirty="0">
                  <a:solidFill>
                    <a:srgbClr val="FF33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 </a:t>
              </a:r>
              <a:r>
                <a:rPr kumimoji="1" lang="en-US" altLang="zh-CN" sz="2800" b="1" dirty="0">
                  <a:solidFill>
                    <a:srgbClr val="FF33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+ </a:t>
              </a:r>
              <a:r>
                <a:rPr kumimoji="1" lang="en-US" altLang="zh-CN" sz="2800" b="1" dirty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3H</a:t>
              </a:r>
              <a:r>
                <a:rPr kumimoji="1" lang="en-US" altLang="zh-CN" sz="2800" b="1" baseline="30000" dirty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+ </a:t>
              </a:r>
            </a:p>
          </p:txBody>
        </p:sp>
        <p:grpSp>
          <p:nvGrpSpPr>
            <p:cNvPr id="27662" name="Group 14"/>
            <p:cNvGrpSpPr>
              <a:grpSpLocks/>
            </p:cNvGrpSpPr>
            <p:nvPr/>
          </p:nvGrpSpPr>
          <p:grpSpPr bwMode="auto">
            <a:xfrm>
              <a:off x="2256" y="2760"/>
              <a:ext cx="425" cy="159"/>
              <a:chOff x="1968" y="672"/>
              <a:chExt cx="425" cy="138"/>
            </a:xfrm>
          </p:grpSpPr>
          <p:sp>
            <p:nvSpPr>
              <p:cNvPr id="27663" name="Line 15"/>
              <p:cNvSpPr>
                <a:spLocks noChangeShapeType="1"/>
              </p:cNvSpPr>
              <p:nvPr/>
            </p:nvSpPr>
            <p:spPr bwMode="auto">
              <a:xfrm>
                <a:off x="1968" y="716"/>
                <a:ext cx="39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 sz="2800"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27664" name="Line 16"/>
              <p:cNvSpPr>
                <a:spLocks noChangeShapeType="1"/>
              </p:cNvSpPr>
              <p:nvPr/>
            </p:nvSpPr>
            <p:spPr bwMode="auto">
              <a:xfrm>
                <a:off x="2001" y="766"/>
                <a:ext cx="39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 sz="2800"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27665" name="Line 17"/>
              <p:cNvSpPr>
                <a:spLocks noChangeShapeType="1"/>
              </p:cNvSpPr>
              <p:nvPr/>
            </p:nvSpPr>
            <p:spPr bwMode="auto">
              <a:xfrm>
                <a:off x="2262" y="672"/>
                <a:ext cx="98" cy="4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 sz="2800"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27666" name="Line 18"/>
              <p:cNvSpPr>
                <a:spLocks noChangeShapeType="1"/>
              </p:cNvSpPr>
              <p:nvPr/>
            </p:nvSpPr>
            <p:spPr bwMode="auto">
              <a:xfrm>
                <a:off x="2001" y="766"/>
                <a:ext cx="98" cy="4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 sz="2800"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</p:grpSp>
      </p:grpSp>
      <p:sp>
        <p:nvSpPr>
          <p:cNvPr id="27667" name="Text Box 19"/>
          <p:cNvSpPr txBox="1">
            <a:spLocks noChangeArrowheads="1"/>
          </p:cNvSpPr>
          <p:nvPr/>
        </p:nvSpPr>
        <p:spPr bwMode="auto">
          <a:xfrm>
            <a:off x="5004122" y="1563629"/>
            <a:ext cx="381635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1" lang="zh-CN" altLang="en-US" sz="28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胶体可以吸附杂质</a:t>
            </a:r>
          </a:p>
        </p:txBody>
      </p:sp>
      <p:sp>
        <p:nvSpPr>
          <p:cNvPr id="27681" name="Text Box 33"/>
          <p:cNvSpPr txBox="1">
            <a:spLocks noChangeArrowheads="1"/>
          </p:cNvSpPr>
          <p:nvPr/>
        </p:nvSpPr>
        <p:spPr bwMode="auto">
          <a:xfrm>
            <a:off x="413320" y="1105580"/>
            <a:ext cx="8839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 dirty="0">
                <a:latin typeface="Times New Roman" pitchFamily="18" charset="0"/>
                <a:ea typeface="+mn-ea"/>
                <a:cs typeface="Times New Roman" pitchFamily="18" charset="0"/>
              </a:rPr>
              <a:t>明矾（</a:t>
            </a:r>
            <a:r>
              <a:rPr kumimoji="1" lang="en-US" altLang="zh-CN" sz="2800" b="1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KAl</a:t>
            </a:r>
            <a:r>
              <a:rPr kumimoji="1"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(SO</a:t>
            </a:r>
            <a:r>
              <a:rPr kumimoji="1" lang="en-US" altLang="zh-CN" sz="2800" b="1" baseline="-25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</a:t>
            </a:r>
            <a:r>
              <a:rPr kumimoji="1"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r>
              <a:rPr kumimoji="1" lang="en-US" altLang="zh-CN" sz="2800" b="1" baseline="-25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1"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·12H</a:t>
            </a:r>
            <a:r>
              <a:rPr kumimoji="1" lang="en-US" altLang="zh-CN" sz="2800" b="1" baseline="-25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1"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</a:t>
            </a:r>
            <a:r>
              <a:rPr kumimoji="1" lang="zh-CN" altLang="en-US" sz="2800" b="1" dirty="0">
                <a:latin typeface="Times New Roman" pitchFamily="18" charset="0"/>
                <a:ea typeface="+mn-ea"/>
                <a:cs typeface="Times New Roman" pitchFamily="18" charset="0"/>
              </a:rPr>
              <a:t>）能够用来净水的原理。</a:t>
            </a:r>
          </a:p>
        </p:txBody>
      </p:sp>
      <p:pic>
        <p:nvPicPr>
          <p:cNvPr id="34" name="图片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083" y="3789040"/>
            <a:ext cx="3738885" cy="26369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363363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67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233364" y="836712"/>
            <a:ext cx="8731124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zh-CN" altLang="en-US" sz="2800" b="1" dirty="0">
                <a:latin typeface="Times New Roman" pitchFamily="18" charset="0"/>
                <a:ea typeface="+mn-ea"/>
                <a:cs typeface="Times New Roman" pitchFamily="18" charset="0"/>
              </a:rPr>
              <a:t>（</a:t>
            </a:r>
            <a:r>
              <a:rPr kumimoji="1"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1" lang="zh-CN" altLang="en-US" sz="2800" b="1" dirty="0">
                <a:latin typeface="Times New Roman" pitchFamily="18" charset="0"/>
                <a:ea typeface="+mn-ea"/>
                <a:cs typeface="Times New Roman" pitchFamily="18" charset="0"/>
              </a:rPr>
              <a:t>）用盐作杀菌剂： </a:t>
            </a:r>
            <a:r>
              <a:rPr kumimoji="1"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</a:t>
            </a:r>
            <a:r>
              <a:rPr kumimoji="1" lang="en-US" altLang="zh-CN" sz="2800" b="1" baseline="-25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1"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FeO</a:t>
            </a:r>
            <a:r>
              <a:rPr kumimoji="1" lang="en-US" altLang="zh-CN" sz="2800" b="1" baseline="-25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  </a:t>
            </a:r>
            <a:r>
              <a:rPr kumimoji="1" lang="zh-CN" altLang="en-US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或者氯气</a:t>
            </a:r>
            <a:r>
              <a:rPr kumimoji="1" lang="zh-CN" altLang="en-US" sz="2800" b="1" dirty="0">
                <a:latin typeface="Times New Roman" pitchFamily="18" charset="0"/>
                <a:ea typeface="+mn-ea"/>
                <a:cs typeface="Times New Roman" pitchFamily="18" charset="0"/>
              </a:rPr>
              <a:t>和绿矾混合等 </a:t>
            </a:r>
          </a:p>
        </p:txBody>
      </p:sp>
      <p:sp>
        <p:nvSpPr>
          <p:cNvPr id="27668" name="Text Box 20"/>
          <p:cNvSpPr txBox="1">
            <a:spLocks noChangeArrowheads="1"/>
          </p:cNvSpPr>
          <p:nvPr/>
        </p:nvSpPr>
        <p:spPr bwMode="auto">
          <a:xfrm>
            <a:off x="558979" y="1772816"/>
            <a:ext cx="7613421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</a:t>
            </a:r>
            <a:r>
              <a:rPr kumimoji="1"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</a:t>
            </a:r>
            <a:r>
              <a:rPr kumimoji="1" lang="zh-CN" altLang="en-US" sz="2800" b="1" dirty="0">
                <a:latin typeface="Times New Roman" pitchFamily="18" charset="0"/>
                <a:ea typeface="+mn-ea"/>
                <a:cs typeface="Times New Roman" pitchFamily="18" charset="0"/>
              </a:rPr>
              <a:t>的铁具有强氧化性，其</a:t>
            </a:r>
            <a:r>
              <a:rPr kumimoji="1" lang="zh-CN" altLang="en-US" sz="2800" b="1" dirty="0">
                <a:solidFill>
                  <a:srgbClr val="FF33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还原产物</a:t>
            </a:r>
            <a:r>
              <a:rPr kumimoji="1" lang="en-US" altLang="zh-CN" sz="2800" b="1" dirty="0">
                <a:solidFill>
                  <a:srgbClr val="FF33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Fe</a:t>
            </a:r>
            <a:r>
              <a:rPr kumimoji="1" lang="en-US" altLang="zh-CN" sz="2800" b="1" baseline="30000" dirty="0">
                <a:solidFill>
                  <a:srgbClr val="FF33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3+</a:t>
            </a:r>
            <a:r>
              <a:rPr kumimoji="1" lang="zh-CN" altLang="en-US" sz="2800" b="1" dirty="0">
                <a:latin typeface="Times New Roman" pitchFamily="18" charset="0"/>
                <a:ea typeface="+mn-ea"/>
                <a:cs typeface="Times New Roman" pitchFamily="18" charset="0"/>
              </a:rPr>
              <a:t>水解生成</a:t>
            </a:r>
            <a:r>
              <a:rPr kumimoji="1"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Fe(OH)</a:t>
            </a:r>
            <a:r>
              <a:rPr kumimoji="1" lang="en-US" altLang="zh-CN" sz="2800" b="1" baseline="-25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en-US" altLang="zh-CN" sz="2800" b="1" baseline="-25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2800" b="1" dirty="0">
                <a:latin typeface="Times New Roman" pitchFamily="18" charset="0"/>
                <a:ea typeface="+mn-ea"/>
                <a:cs typeface="Times New Roman" pitchFamily="18" charset="0"/>
              </a:rPr>
              <a:t>胶体具有</a:t>
            </a:r>
            <a:r>
              <a:rPr kumimoji="1" lang="zh-CN" altLang="en-US" sz="2800" b="1" dirty="0">
                <a:latin typeface="Times New Roman" pitchFamily="18" charset="0"/>
                <a:ea typeface="+mn-ea"/>
                <a:cs typeface="Times New Roman" pitchFamily="18" charset="0"/>
              </a:rPr>
              <a:t>吸附</a:t>
            </a:r>
            <a:r>
              <a:rPr lang="zh-CN" altLang="en-US" sz="2800" b="1" dirty="0">
                <a:latin typeface="Times New Roman" pitchFamily="18" charset="0"/>
                <a:ea typeface="+mn-ea"/>
                <a:cs typeface="Times New Roman" pitchFamily="18" charset="0"/>
              </a:rPr>
              <a:t>性。</a:t>
            </a:r>
          </a:p>
        </p:txBody>
      </p:sp>
      <p:grpSp>
        <p:nvGrpSpPr>
          <p:cNvPr id="27669" name="Group 21"/>
          <p:cNvGrpSpPr>
            <a:grpSpLocks/>
          </p:cNvGrpSpPr>
          <p:nvPr/>
        </p:nvGrpSpPr>
        <p:grpSpPr bwMode="auto">
          <a:xfrm>
            <a:off x="627881" y="3194868"/>
            <a:ext cx="4489450" cy="661988"/>
            <a:chOff x="2643" y="3555"/>
            <a:chExt cx="2828" cy="417"/>
          </a:xfrm>
        </p:grpSpPr>
        <p:grpSp>
          <p:nvGrpSpPr>
            <p:cNvPr id="27670" name="Group 22"/>
            <p:cNvGrpSpPr>
              <a:grpSpLocks/>
            </p:cNvGrpSpPr>
            <p:nvPr/>
          </p:nvGrpSpPr>
          <p:grpSpPr bwMode="auto">
            <a:xfrm>
              <a:off x="3747" y="3792"/>
              <a:ext cx="333" cy="48"/>
              <a:chOff x="1776" y="3168"/>
              <a:chExt cx="336" cy="48"/>
            </a:xfrm>
          </p:grpSpPr>
          <p:sp>
            <p:nvSpPr>
              <p:cNvPr id="27671" name="Line 23"/>
              <p:cNvSpPr>
                <a:spLocks noChangeShapeType="1"/>
              </p:cNvSpPr>
              <p:nvPr/>
            </p:nvSpPr>
            <p:spPr bwMode="auto">
              <a:xfrm>
                <a:off x="1776" y="3168"/>
                <a:ext cx="336" cy="0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lnSpc>
                    <a:spcPct val="150000"/>
                  </a:lnSpc>
                </a:pPr>
                <a:endParaRPr lang="zh-CN" altLang="en-US" sz="2800"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27672" name="Line 24"/>
              <p:cNvSpPr>
                <a:spLocks noChangeShapeType="1"/>
              </p:cNvSpPr>
              <p:nvPr/>
            </p:nvSpPr>
            <p:spPr bwMode="auto">
              <a:xfrm>
                <a:off x="1776" y="3216"/>
                <a:ext cx="336" cy="0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lnSpc>
                    <a:spcPct val="150000"/>
                  </a:lnSpc>
                </a:pPr>
                <a:endParaRPr lang="zh-CN" altLang="en-US" sz="2800"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</p:grpSp>
        <p:sp>
          <p:nvSpPr>
            <p:cNvPr id="27673" name="Rectangle 25"/>
            <p:cNvSpPr>
              <a:spLocks noChangeArrowheads="1"/>
            </p:cNvSpPr>
            <p:nvPr/>
          </p:nvSpPr>
          <p:spPr bwMode="auto">
            <a:xfrm>
              <a:off x="2643" y="3555"/>
              <a:ext cx="2828" cy="4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kumimoji="1" lang="en-US" altLang="zh-CN" sz="2800" b="1" dirty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Cl</a:t>
              </a:r>
              <a:r>
                <a:rPr kumimoji="1" lang="en-US" altLang="zh-CN" sz="2800" b="1" baseline="-25000" dirty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2 </a:t>
              </a:r>
              <a:r>
                <a:rPr kumimoji="1" lang="en-US" altLang="zh-CN" sz="2800" b="1" baseline="30000" dirty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</a:t>
              </a:r>
              <a:r>
                <a:rPr kumimoji="1" lang="en-US" altLang="zh-CN" sz="2800" b="1" dirty="0">
                  <a:solidFill>
                    <a:srgbClr val="FF33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+</a:t>
              </a:r>
              <a:r>
                <a:rPr kumimoji="1" lang="en-US" altLang="zh-CN" sz="2800" b="1" dirty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2Fe</a:t>
              </a:r>
              <a:r>
                <a:rPr kumimoji="1" lang="en-US" altLang="zh-CN" sz="2800" b="1" baseline="30000" dirty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2+           </a:t>
              </a:r>
              <a:r>
                <a:rPr kumimoji="1" lang="en-US" altLang="zh-CN" sz="2800" b="1" baseline="30000" dirty="0" smtClean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</a:t>
              </a:r>
              <a:r>
                <a:rPr kumimoji="1" lang="en-US" altLang="zh-CN" sz="2800" b="1" dirty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2Fe</a:t>
              </a:r>
              <a:r>
                <a:rPr kumimoji="1" lang="en-US" altLang="zh-CN" sz="2800" b="1" baseline="30000" dirty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3+ </a:t>
              </a:r>
              <a:r>
                <a:rPr kumimoji="1" lang="en-US" altLang="zh-CN" sz="2800" b="1" dirty="0">
                  <a:solidFill>
                    <a:srgbClr val="FF33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+</a:t>
              </a:r>
              <a:r>
                <a:rPr kumimoji="1" lang="en-US" altLang="zh-CN" sz="2800" b="1" baseline="30000" dirty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</a:t>
              </a:r>
              <a:r>
                <a:rPr kumimoji="1" lang="en-US" altLang="zh-CN" sz="2800" b="1" dirty="0" smtClean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2Cl</a:t>
              </a:r>
              <a:r>
                <a:rPr kumimoji="1" lang="en-US" altLang="zh-CN" sz="2800" b="1" baseline="30000" dirty="0" smtClean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— </a:t>
              </a:r>
              <a:endParaRPr kumimoji="1" lang="en-US" altLang="zh-CN" sz="2800" b="1" baseline="30000" dirty="0">
                <a:latin typeface="Times New Roman" pitchFamily="18" charset="0"/>
                <a:ea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7674" name="Group 26"/>
          <p:cNvGrpSpPr>
            <a:grpSpLocks/>
          </p:cNvGrpSpPr>
          <p:nvPr/>
        </p:nvGrpSpPr>
        <p:grpSpPr bwMode="auto">
          <a:xfrm>
            <a:off x="611857" y="3842941"/>
            <a:ext cx="6048375" cy="738187"/>
            <a:chOff x="627" y="3904"/>
            <a:chExt cx="3810" cy="465"/>
          </a:xfrm>
        </p:grpSpPr>
        <p:sp>
          <p:nvSpPr>
            <p:cNvPr id="27675" name="Text Box 27"/>
            <p:cNvSpPr txBox="1">
              <a:spLocks noChangeArrowheads="1"/>
            </p:cNvSpPr>
            <p:nvPr/>
          </p:nvSpPr>
          <p:spPr bwMode="auto">
            <a:xfrm>
              <a:off x="627" y="3904"/>
              <a:ext cx="3810" cy="4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FF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kumimoji="1" lang="en-US" altLang="zh-CN" sz="2800" b="1" dirty="0">
                  <a:solidFill>
                    <a:schemeClr val="tx2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Cl</a:t>
              </a:r>
              <a:r>
                <a:rPr kumimoji="1" lang="en-US" altLang="zh-CN" sz="2800" b="1" baseline="-30000" dirty="0">
                  <a:solidFill>
                    <a:schemeClr val="tx2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2 </a:t>
              </a:r>
              <a:r>
                <a:rPr kumimoji="1" lang="en-US" altLang="zh-CN" sz="2800" b="1" dirty="0">
                  <a:solidFill>
                    <a:srgbClr val="FF33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+</a:t>
              </a:r>
              <a:r>
                <a:rPr kumimoji="1" lang="en-US" altLang="zh-CN" sz="2800" b="1" dirty="0">
                  <a:solidFill>
                    <a:schemeClr val="tx2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H</a:t>
              </a:r>
              <a:r>
                <a:rPr kumimoji="1" lang="en-US" altLang="zh-CN" sz="2800" b="1" baseline="-30000" dirty="0">
                  <a:solidFill>
                    <a:schemeClr val="tx2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2</a:t>
              </a:r>
              <a:r>
                <a:rPr kumimoji="1" lang="en-US" altLang="zh-CN" sz="2800" b="1" dirty="0">
                  <a:solidFill>
                    <a:schemeClr val="tx2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O          </a:t>
              </a:r>
              <a:r>
                <a:rPr kumimoji="1" lang="en-US" altLang="zh-CN" sz="2800" b="1" dirty="0" smtClean="0">
                  <a:solidFill>
                    <a:schemeClr val="tx2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H</a:t>
              </a:r>
              <a:r>
                <a:rPr kumimoji="1" lang="en-US" altLang="zh-CN" sz="2800" b="1" baseline="30000" dirty="0">
                  <a:solidFill>
                    <a:schemeClr val="tx2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+ </a:t>
              </a:r>
              <a:r>
                <a:rPr kumimoji="1" lang="en-US" altLang="zh-CN" sz="2800" b="1" dirty="0">
                  <a:solidFill>
                    <a:srgbClr val="FF33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+ </a:t>
              </a:r>
              <a:r>
                <a:rPr kumimoji="1" lang="en-US" altLang="zh-CN" sz="2800" b="1" dirty="0" err="1" smtClean="0">
                  <a:solidFill>
                    <a:schemeClr val="tx2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Cl</a:t>
              </a:r>
              <a:r>
                <a:rPr kumimoji="1" lang="en-US" altLang="zh-CN" sz="2800" b="1" baseline="30000" dirty="0" smtClean="0">
                  <a:solidFill>
                    <a:schemeClr val="tx2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—</a:t>
              </a:r>
              <a:r>
                <a:rPr kumimoji="1" lang="en-US" altLang="zh-CN" sz="2800" b="1" dirty="0" smtClean="0">
                  <a:solidFill>
                    <a:srgbClr val="FF33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+</a:t>
              </a:r>
              <a:r>
                <a:rPr kumimoji="1" lang="en-US" altLang="zh-CN" sz="2800" b="1" baseline="30000" dirty="0" smtClean="0">
                  <a:solidFill>
                    <a:schemeClr val="tx2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</a:t>
              </a:r>
              <a:r>
                <a:rPr kumimoji="1" lang="en-US" altLang="zh-CN" sz="2800" b="1" dirty="0" err="1">
                  <a:solidFill>
                    <a:schemeClr val="tx2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HClO</a:t>
              </a:r>
              <a:endParaRPr kumimoji="1" lang="en-US" altLang="zh-CN" sz="2800" b="1" dirty="0">
                <a:solidFill>
                  <a:schemeClr val="tx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27676" name="Group 28"/>
            <p:cNvGrpSpPr>
              <a:grpSpLocks/>
            </p:cNvGrpSpPr>
            <p:nvPr/>
          </p:nvGrpSpPr>
          <p:grpSpPr bwMode="auto">
            <a:xfrm>
              <a:off x="1687" y="4065"/>
              <a:ext cx="425" cy="159"/>
              <a:chOff x="1968" y="672"/>
              <a:chExt cx="425" cy="138"/>
            </a:xfrm>
          </p:grpSpPr>
          <p:sp>
            <p:nvSpPr>
              <p:cNvPr id="27677" name="Line 29"/>
              <p:cNvSpPr>
                <a:spLocks noChangeShapeType="1"/>
              </p:cNvSpPr>
              <p:nvPr/>
            </p:nvSpPr>
            <p:spPr bwMode="auto">
              <a:xfrm>
                <a:off x="1968" y="716"/>
                <a:ext cx="392" cy="0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lnSpc>
                    <a:spcPct val="150000"/>
                  </a:lnSpc>
                </a:pPr>
                <a:endParaRPr lang="zh-CN" altLang="en-US" sz="2800"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27678" name="Line 30"/>
              <p:cNvSpPr>
                <a:spLocks noChangeShapeType="1"/>
              </p:cNvSpPr>
              <p:nvPr/>
            </p:nvSpPr>
            <p:spPr bwMode="auto">
              <a:xfrm>
                <a:off x="2001" y="766"/>
                <a:ext cx="392" cy="0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lnSpc>
                    <a:spcPct val="150000"/>
                  </a:lnSpc>
                </a:pPr>
                <a:endParaRPr lang="zh-CN" altLang="en-US" sz="2800"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27679" name="Line 31"/>
              <p:cNvSpPr>
                <a:spLocks noChangeShapeType="1"/>
              </p:cNvSpPr>
              <p:nvPr/>
            </p:nvSpPr>
            <p:spPr bwMode="auto">
              <a:xfrm>
                <a:off x="2262" y="672"/>
                <a:ext cx="98" cy="44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lnSpc>
                    <a:spcPct val="150000"/>
                  </a:lnSpc>
                </a:pPr>
                <a:endParaRPr lang="zh-CN" altLang="en-US" sz="2800"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27680" name="Line 32"/>
              <p:cNvSpPr>
                <a:spLocks noChangeShapeType="1"/>
              </p:cNvSpPr>
              <p:nvPr/>
            </p:nvSpPr>
            <p:spPr bwMode="auto">
              <a:xfrm>
                <a:off x="2001" y="766"/>
                <a:ext cx="98" cy="44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lnSpc>
                    <a:spcPct val="150000"/>
                  </a:lnSpc>
                </a:pPr>
                <a:endParaRPr lang="zh-CN" altLang="en-US" sz="2800"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5489671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2" grpId="0"/>
      <p:bldP spid="27668" grpId="0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152400" y="764704"/>
            <a:ext cx="8459787" cy="656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zh-CN" altLang="en-US" sz="2800" b="1" dirty="0">
                <a:latin typeface="Times New Roman" pitchFamily="18" charset="0"/>
                <a:ea typeface="+mn-ea"/>
                <a:cs typeface="Times New Roman" pitchFamily="18" charset="0"/>
              </a:rPr>
              <a:t>（</a:t>
            </a:r>
            <a:r>
              <a:rPr kumimoji="1"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1" lang="zh-CN" altLang="en-US" sz="2800" b="1" dirty="0">
                <a:latin typeface="Times New Roman" pitchFamily="18" charset="0"/>
                <a:ea typeface="+mn-ea"/>
                <a:cs typeface="Times New Roman" pitchFamily="18" charset="0"/>
              </a:rPr>
              <a:t>）用盐作洗涤剂：</a:t>
            </a:r>
            <a:r>
              <a:rPr kumimoji="1"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</a:t>
            </a:r>
            <a:r>
              <a:rPr kumimoji="1" lang="en-US" altLang="zh-CN" sz="2800" b="1" baseline="-25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1"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</a:t>
            </a:r>
            <a:r>
              <a:rPr kumimoji="1" lang="en-US" altLang="zh-CN" sz="2800" b="1" baseline="-25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1" lang="zh-CN" altLang="en-US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、</a:t>
            </a:r>
            <a:r>
              <a:rPr kumimoji="1"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kumimoji="1" lang="en-US" altLang="zh-CN" sz="2800" b="1" baseline="-25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17</a:t>
            </a:r>
            <a:r>
              <a:rPr kumimoji="1"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</a:t>
            </a:r>
            <a:r>
              <a:rPr kumimoji="1" lang="en-US" altLang="zh-CN" sz="2800" b="1" baseline="-25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35</a:t>
            </a:r>
            <a:r>
              <a:rPr kumimoji="1"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COONa</a:t>
            </a:r>
            <a:r>
              <a:rPr kumimoji="1" lang="zh-CN" altLang="en-US" sz="2800" b="1" dirty="0">
                <a:latin typeface="Times New Roman" pitchFamily="18" charset="0"/>
                <a:ea typeface="+mn-ea"/>
                <a:cs typeface="Times New Roman" pitchFamily="18" charset="0"/>
              </a:rPr>
              <a:t>等</a:t>
            </a:r>
          </a:p>
        </p:txBody>
      </p:sp>
      <p:grpSp>
        <p:nvGrpSpPr>
          <p:cNvPr id="28675" name="Group 3"/>
          <p:cNvGrpSpPr>
            <a:grpSpLocks/>
          </p:cNvGrpSpPr>
          <p:nvPr/>
        </p:nvGrpSpPr>
        <p:grpSpPr bwMode="auto">
          <a:xfrm>
            <a:off x="323528" y="2348880"/>
            <a:ext cx="6738942" cy="738189"/>
            <a:chOff x="486" y="782"/>
            <a:chExt cx="4245" cy="465"/>
          </a:xfrm>
        </p:grpSpPr>
        <p:sp>
          <p:nvSpPr>
            <p:cNvPr id="28676" name="Rectangle 4"/>
            <p:cNvSpPr>
              <a:spLocks noChangeArrowheads="1"/>
            </p:cNvSpPr>
            <p:nvPr/>
          </p:nvSpPr>
          <p:spPr bwMode="auto">
            <a:xfrm>
              <a:off x="486" y="782"/>
              <a:ext cx="4245" cy="4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2800" b="1" dirty="0" smtClean="0">
                  <a:solidFill>
                    <a:schemeClr val="tx2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         </a:t>
              </a:r>
              <a:r>
                <a:rPr kumimoji="1" lang="en-US" altLang="zh-CN" sz="2800" b="1" dirty="0" smtClean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+</a:t>
              </a:r>
              <a:r>
                <a:rPr kumimoji="1" lang="en-US" altLang="zh-CN" sz="2800" b="1" dirty="0" smtClean="0">
                  <a:solidFill>
                    <a:schemeClr val="tx2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  </a:t>
              </a:r>
              <a:r>
                <a:rPr kumimoji="1" lang="en-US" altLang="zh-CN" sz="2800" b="1" dirty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H</a:t>
              </a:r>
              <a:r>
                <a:rPr kumimoji="1" lang="en-US" altLang="zh-CN" sz="2800" b="1" baseline="-25000" dirty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2</a:t>
              </a:r>
              <a:r>
                <a:rPr kumimoji="1" lang="en-US" altLang="zh-CN" sz="2800" b="1" dirty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O           </a:t>
              </a:r>
              <a:r>
                <a:rPr kumimoji="1" lang="en-US" altLang="zh-CN" sz="2800" b="1" dirty="0" smtClean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        + </a:t>
              </a:r>
              <a:r>
                <a:rPr kumimoji="1" lang="en-US" altLang="zh-CN" sz="2800" b="1" baseline="30000" dirty="0" smtClean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 </a:t>
              </a:r>
              <a:r>
                <a:rPr kumimoji="1" lang="en-US" altLang="zh-CN" sz="2800" b="1" dirty="0" smtClean="0">
                  <a:solidFill>
                    <a:srgbClr val="FF33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OH</a:t>
              </a:r>
              <a:r>
                <a:rPr kumimoji="1" lang="en-US" altLang="zh-CN" sz="2800" b="1" baseline="30000" dirty="0">
                  <a:solidFill>
                    <a:srgbClr val="FF00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—</a:t>
              </a:r>
              <a:r>
                <a:rPr kumimoji="1" lang="en-US" altLang="zh-CN" sz="2800" b="1" baseline="30000" dirty="0" smtClean="0">
                  <a:solidFill>
                    <a:srgbClr val="FF33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    </a:t>
              </a:r>
              <a:r>
                <a:rPr kumimoji="1" lang="en-US" altLang="zh-CN" sz="2800" b="1" dirty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(</a:t>
              </a:r>
              <a:r>
                <a:rPr kumimoji="1" lang="zh-CN" altLang="en-US" sz="2800" b="1" dirty="0">
                  <a:latin typeface="Times New Roman" pitchFamily="18" charset="0"/>
                  <a:ea typeface="+mn-ea"/>
                  <a:cs typeface="Times New Roman" pitchFamily="18" charset="0"/>
                </a:rPr>
                <a:t>主要）</a:t>
              </a:r>
            </a:p>
          </p:txBody>
        </p:sp>
        <p:grpSp>
          <p:nvGrpSpPr>
            <p:cNvPr id="28677" name="Group 5"/>
            <p:cNvGrpSpPr>
              <a:grpSpLocks/>
            </p:cNvGrpSpPr>
            <p:nvPr/>
          </p:nvGrpSpPr>
          <p:grpSpPr bwMode="auto">
            <a:xfrm>
              <a:off x="1882" y="935"/>
              <a:ext cx="425" cy="159"/>
              <a:chOff x="1968" y="672"/>
              <a:chExt cx="425" cy="138"/>
            </a:xfrm>
          </p:grpSpPr>
          <p:sp>
            <p:nvSpPr>
              <p:cNvPr id="28678" name="Line 6"/>
              <p:cNvSpPr>
                <a:spLocks noChangeShapeType="1"/>
              </p:cNvSpPr>
              <p:nvPr/>
            </p:nvSpPr>
            <p:spPr bwMode="auto">
              <a:xfrm>
                <a:off x="1968" y="716"/>
                <a:ext cx="39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lnSpc>
                    <a:spcPct val="150000"/>
                  </a:lnSpc>
                </a:pPr>
                <a:endParaRPr lang="zh-CN" altLang="en-US" sz="2800"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28679" name="Line 7"/>
              <p:cNvSpPr>
                <a:spLocks noChangeShapeType="1"/>
              </p:cNvSpPr>
              <p:nvPr/>
            </p:nvSpPr>
            <p:spPr bwMode="auto">
              <a:xfrm>
                <a:off x="2001" y="766"/>
                <a:ext cx="39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lnSpc>
                    <a:spcPct val="150000"/>
                  </a:lnSpc>
                </a:pPr>
                <a:endParaRPr lang="zh-CN" altLang="en-US" sz="2800"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28680" name="Line 8"/>
              <p:cNvSpPr>
                <a:spLocks noChangeShapeType="1"/>
              </p:cNvSpPr>
              <p:nvPr/>
            </p:nvSpPr>
            <p:spPr bwMode="auto">
              <a:xfrm>
                <a:off x="2262" y="672"/>
                <a:ext cx="98" cy="4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lnSpc>
                    <a:spcPct val="150000"/>
                  </a:lnSpc>
                </a:pPr>
                <a:endParaRPr lang="zh-CN" altLang="en-US" sz="2800"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28681" name="Line 9"/>
              <p:cNvSpPr>
                <a:spLocks noChangeShapeType="1"/>
              </p:cNvSpPr>
              <p:nvPr/>
            </p:nvSpPr>
            <p:spPr bwMode="auto">
              <a:xfrm>
                <a:off x="2001" y="766"/>
                <a:ext cx="98" cy="4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lnSpc>
                    <a:spcPct val="150000"/>
                  </a:lnSpc>
                </a:pPr>
                <a:endParaRPr lang="zh-CN" altLang="en-US" sz="2800"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</p:grpSp>
      </p:grpSp>
      <p:grpSp>
        <p:nvGrpSpPr>
          <p:cNvPr id="28682" name="Group 10"/>
          <p:cNvGrpSpPr>
            <a:grpSpLocks/>
          </p:cNvGrpSpPr>
          <p:nvPr/>
        </p:nvGrpSpPr>
        <p:grpSpPr bwMode="auto">
          <a:xfrm>
            <a:off x="395536" y="3068960"/>
            <a:ext cx="7966076" cy="738186"/>
            <a:chOff x="460" y="1253"/>
            <a:chExt cx="5018" cy="465"/>
          </a:xfrm>
        </p:grpSpPr>
        <p:sp>
          <p:nvSpPr>
            <p:cNvPr id="28683" name="Rectangle 11"/>
            <p:cNvSpPr>
              <a:spLocks noChangeArrowheads="1"/>
            </p:cNvSpPr>
            <p:nvPr/>
          </p:nvSpPr>
          <p:spPr bwMode="auto">
            <a:xfrm>
              <a:off x="460" y="1253"/>
              <a:ext cx="5018" cy="4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kumimoji="1" lang="en-US" altLang="zh-CN" sz="2800" b="1" dirty="0" smtClean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C</a:t>
              </a:r>
              <a:r>
                <a:rPr kumimoji="1" lang="en-US" altLang="zh-CN" sz="2800" b="1" baseline="-25000" dirty="0" smtClean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17</a:t>
              </a:r>
              <a:r>
                <a:rPr kumimoji="1" lang="en-US" altLang="zh-CN" sz="2800" b="1" dirty="0" smtClean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H</a:t>
              </a:r>
              <a:r>
                <a:rPr kumimoji="1" lang="en-US" altLang="zh-CN" sz="2800" b="1" baseline="-25000" dirty="0" smtClean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35</a:t>
              </a:r>
              <a:r>
                <a:rPr kumimoji="1" lang="en-US" altLang="zh-CN" sz="2800" b="1" dirty="0" smtClean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COO</a:t>
              </a:r>
              <a:r>
                <a:rPr kumimoji="1" lang="en-US" altLang="zh-CN" sz="2800" b="1" baseline="30000" dirty="0" smtClean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— </a:t>
              </a:r>
              <a:r>
                <a:rPr kumimoji="1" lang="en-US" altLang="zh-CN" sz="2800" b="1" dirty="0" smtClean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+</a:t>
              </a:r>
              <a:r>
                <a:rPr kumimoji="1" lang="en-US" altLang="zh-CN" sz="2800" b="1" dirty="0" smtClean="0">
                  <a:solidFill>
                    <a:schemeClr val="tx2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  </a:t>
              </a:r>
              <a:r>
                <a:rPr kumimoji="1" lang="en-US" altLang="zh-CN" sz="2800" b="1" dirty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H</a:t>
              </a:r>
              <a:r>
                <a:rPr kumimoji="1" lang="en-US" altLang="zh-CN" sz="2800" b="1" baseline="-25000" dirty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2</a:t>
              </a:r>
              <a:r>
                <a:rPr kumimoji="1" lang="en-US" altLang="zh-CN" sz="2800" b="1" dirty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O          </a:t>
              </a:r>
              <a:r>
                <a:rPr kumimoji="1" lang="en-US" altLang="zh-CN" sz="2800" b="1" dirty="0" smtClean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C</a:t>
              </a:r>
              <a:r>
                <a:rPr kumimoji="1" lang="en-US" altLang="zh-CN" sz="2800" b="1" baseline="-25000" dirty="0" smtClean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17</a:t>
              </a:r>
              <a:r>
                <a:rPr kumimoji="1" lang="en-US" altLang="zh-CN" sz="2800" b="1" dirty="0" smtClean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H</a:t>
              </a:r>
              <a:r>
                <a:rPr kumimoji="1" lang="en-US" altLang="zh-CN" sz="2800" b="1" baseline="-25000" dirty="0" smtClean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35</a:t>
              </a:r>
              <a:r>
                <a:rPr kumimoji="1" lang="en-US" altLang="zh-CN" sz="2800" b="1" dirty="0" smtClean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COOH   </a:t>
              </a:r>
              <a:r>
                <a:rPr kumimoji="1" lang="en-US" altLang="zh-CN" sz="2800" b="1" dirty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+ </a:t>
              </a:r>
              <a:r>
                <a:rPr kumimoji="1" lang="en-US" altLang="zh-CN" sz="2800" b="1" baseline="30000" dirty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 </a:t>
              </a:r>
              <a:r>
                <a:rPr kumimoji="1" lang="en-US" altLang="zh-CN" sz="2800" b="1" dirty="0" smtClean="0">
                  <a:solidFill>
                    <a:srgbClr val="FF33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OH</a:t>
              </a:r>
              <a:r>
                <a:rPr kumimoji="1" lang="en-US" altLang="zh-CN" sz="2800" b="1" baseline="30000" dirty="0">
                  <a:solidFill>
                    <a:srgbClr val="FF00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—</a:t>
              </a:r>
            </a:p>
          </p:txBody>
        </p:sp>
        <p:grpSp>
          <p:nvGrpSpPr>
            <p:cNvPr id="28684" name="Group 12"/>
            <p:cNvGrpSpPr>
              <a:grpSpLocks/>
            </p:cNvGrpSpPr>
            <p:nvPr/>
          </p:nvGrpSpPr>
          <p:grpSpPr bwMode="auto">
            <a:xfrm>
              <a:off x="2608" y="1434"/>
              <a:ext cx="425" cy="159"/>
              <a:chOff x="1968" y="672"/>
              <a:chExt cx="425" cy="138"/>
            </a:xfrm>
          </p:grpSpPr>
          <p:sp>
            <p:nvSpPr>
              <p:cNvPr id="28685" name="Line 13"/>
              <p:cNvSpPr>
                <a:spLocks noChangeShapeType="1"/>
              </p:cNvSpPr>
              <p:nvPr/>
            </p:nvSpPr>
            <p:spPr bwMode="auto">
              <a:xfrm>
                <a:off x="1968" y="716"/>
                <a:ext cx="39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lnSpc>
                    <a:spcPct val="150000"/>
                  </a:lnSpc>
                </a:pPr>
                <a:endParaRPr lang="zh-CN" altLang="en-US" sz="2800"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28686" name="Line 14"/>
              <p:cNvSpPr>
                <a:spLocks noChangeShapeType="1"/>
              </p:cNvSpPr>
              <p:nvPr/>
            </p:nvSpPr>
            <p:spPr bwMode="auto">
              <a:xfrm>
                <a:off x="2001" y="766"/>
                <a:ext cx="39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lnSpc>
                    <a:spcPct val="150000"/>
                  </a:lnSpc>
                </a:pPr>
                <a:endParaRPr lang="zh-CN" altLang="en-US" sz="2800"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28687" name="Line 15"/>
              <p:cNvSpPr>
                <a:spLocks noChangeShapeType="1"/>
              </p:cNvSpPr>
              <p:nvPr/>
            </p:nvSpPr>
            <p:spPr bwMode="auto">
              <a:xfrm>
                <a:off x="2262" y="672"/>
                <a:ext cx="98" cy="4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lnSpc>
                    <a:spcPct val="150000"/>
                  </a:lnSpc>
                </a:pPr>
                <a:endParaRPr lang="zh-CN" altLang="en-US" sz="2800"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28688" name="Line 16"/>
              <p:cNvSpPr>
                <a:spLocks noChangeShapeType="1"/>
              </p:cNvSpPr>
              <p:nvPr/>
            </p:nvSpPr>
            <p:spPr bwMode="auto">
              <a:xfrm>
                <a:off x="2001" y="766"/>
                <a:ext cx="98" cy="4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lnSpc>
                    <a:spcPct val="150000"/>
                  </a:lnSpc>
                </a:pPr>
                <a:endParaRPr lang="zh-CN" altLang="en-US" sz="2800"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</p:grpSp>
      </p:grpSp>
      <p:sp>
        <p:nvSpPr>
          <p:cNvPr id="28689" name="Text Box 17"/>
          <p:cNvSpPr txBox="1">
            <a:spLocks noChangeArrowheads="1"/>
          </p:cNvSpPr>
          <p:nvPr/>
        </p:nvSpPr>
        <p:spPr bwMode="auto">
          <a:xfrm>
            <a:off x="467544" y="4221088"/>
            <a:ext cx="7632848" cy="738664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zh-CN" altLang="en-US" sz="2800" b="1" dirty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加热，平衡右移，碱性增强，去污效果更好</a:t>
            </a:r>
          </a:p>
        </p:txBody>
      </p:sp>
      <p:sp>
        <p:nvSpPr>
          <p:cNvPr id="28691" name="Rectangle 19"/>
          <p:cNvSpPr>
            <a:spLocks noChangeArrowheads="1"/>
          </p:cNvSpPr>
          <p:nvPr/>
        </p:nvSpPr>
        <p:spPr bwMode="auto">
          <a:xfrm>
            <a:off x="360362" y="1538208"/>
            <a:ext cx="6947942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zh-CN" altLang="en-US" sz="2800" b="1" dirty="0">
                <a:latin typeface="Times New Roman" pitchFamily="18" charset="0"/>
                <a:ea typeface="+mn-ea"/>
                <a:cs typeface="Times New Roman" pitchFamily="18" charset="0"/>
              </a:rPr>
              <a:t>为什么用热的纯碱溶液洗涤油污效果好？</a:t>
            </a:r>
            <a:r>
              <a:rPr lang="zh-CN" altLang="en-US" sz="2800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</a:p>
        </p:txBody>
      </p:sp>
      <p:graphicFrame>
        <p:nvGraphicFramePr>
          <p:cNvPr id="2" name="对象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7873006"/>
              </p:ext>
            </p:extLst>
          </p:nvPr>
        </p:nvGraphicFramePr>
        <p:xfrm>
          <a:off x="468709" y="2502557"/>
          <a:ext cx="796925" cy="522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0" name="Equation" r:id="rId3" imgW="368280" imgH="241200" progId="Equation.DSMT4">
                  <p:embed/>
                </p:oleObj>
              </mc:Choice>
              <mc:Fallback>
                <p:oleObj name="Equation" r:id="rId3" imgW="368280" imgH="241200" progId="Equation.DSMT4">
                  <p:embed/>
                  <p:pic>
                    <p:nvPicPr>
                      <p:cNvPr id="0" name="对象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709" y="2502557"/>
                        <a:ext cx="796925" cy="522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对象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1282414"/>
              </p:ext>
            </p:extLst>
          </p:nvPr>
        </p:nvGraphicFramePr>
        <p:xfrm>
          <a:off x="3276312" y="2502557"/>
          <a:ext cx="933450" cy="522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1" name="Equation" r:id="rId5" imgW="431613" imgH="241195" progId="Equation.DSMT4">
                  <p:embed/>
                </p:oleObj>
              </mc:Choice>
              <mc:Fallback>
                <p:oleObj name="Equation" r:id="rId5" imgW="431613" imgH="241195" progId="Equation.DSMT4">
                  <p:embed/>
                  <p:pic>
                    <p:nvPicPr>
                      <p:cNvPr id="0" name="对象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312" y="2502557"/>
                        <a:ext cx="933450" cy="522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306715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89" grpId="0" animBg="1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341312" y="1035893"/>
            <a:ext cx="7975104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kumimoji="1" lang="zh-CN" altLang="en-US" sz="2800" b="1" dirty="0">
                <a:latin typeface="Times New Roman" pitchFamily="18" charset="0"/>
                <a:ea typeface="+mn-ea"/>
                <a:cs typeface="Times New Roman" pitchFamily="18" charset="0"/>
              </a:rPr>
              <a:t>金属镁与水反应比较困难，若加一些</a:t>
            </a:r>
            <a:r>
              <a:rPr kumimoji="1"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NH</a:t>
            </a:r>
            <a:r>
              <a:rPr kumimoji="1" lang="en-US" altLang="zh-CN" sz="2800" b="1" baseline="-25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</a:t>
            </a:r>
            <a:r>
              <a:rPr kumimoji="1"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Cl</a:t>
            </a:r>
            <a:r>
              <a:rPr kumimoji="1" lang="zh-CN" altLang="en-US" sz="2800" b="1" dirty="0">
                <a:latin typeface="Times New Roman" pitchFamily="18" charset="0"/>
                <a:ea typeface="+mn-ea"/>
                <a:cs typeface="Times New Roman" pitchFamily="18" charset="0"/>
              </a:rPr>
              <a:t>马上产生大量气体？为什么？</a:t>
            </a:r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341312" y="4561999"/>
            <a:ext cx="8458200" cy="656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kumimoji="1" lang="zh-CN" altLang="en-US" sz="2800" b="1" dirty="0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总</a:t>
            </a:r>
            <a:r>
              <a:rPr kumimoji="1" lang="zh-CN" altLang="en-US" sz="28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方程式：</a:t>
            </a:r>
            <a:r>
              <a:rPr kumimoji="1" lang="en-US" altLang="zh-CN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Mg+2NH</a:t>
            </a:r>
            <a:r>
              <a:rPr kumimoji="1" lang="en-US" altLang="zh-CN" sz="2800" b="1" baseline="-25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</a:t>
            </a:r>
            <a:r>
              <a:rPr kumimoji="1" lang="en-US" altLang="zh-CN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Cl      MgCl</a:t>
            </a:r>
            <a:r>
              <a:rPr kumimoji="1" lang="en-US" altLang="zh-CN" sz="2800" b="1" baseline="-25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1" lang="en-US" altLang="zh-CN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+2NH</a:t>
            </a:r>
            <a:r>
              <a:rPr kumimoji="1" lang="en-US" altLang="zh-CN" sz="2800" b="1" baseline="-25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  </a:t>
            </a:r>
            <a:r>
              <a:rPr kumimoji="1" lang="en-US" altLang="zh-CN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+H</a:t>
            </a:r>
            <a:r>
              <a:rPr kumimoji="1" lang="en-US" altLang="zh-CN" sz="2800" b="1" baseline="-25000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endParaRPr kumimoji="1" lang="en-US" altLang="zh-CN" sz="2800" b="1" dirty="0">
              <a:solidFill>
                <a:srgbClr val="FF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29700" name="Line 4"/>
          <p:cNvSpPr>
            <a:spLocks noChangeShapeType="1"/>
          </p:cNvSpPr>
          <p:nvPr/>
        </p:nvSpPr>
        <p:spPr bwMode="auto">
          <a:xfrm flipV="1">
            <a:off x="6732240" y="4797152"/>
            <a:ext cx="0" cy="3810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150000"/>
              </a:lnSpc>
            </a:pPr>
            <a:endParaRPr lang="zh-CN" altLang="en-US" sz="2800">
              <a:solidFill>
                <a:srgbClr val="FF0000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9701" name="Line 5"/>
          <p:cNvSpPr>
            <a:spLocks noChangeShapeType="1"/>
          </p:cNvSpPr>
          <p:nvPr/>
        </p:nvSpPr>
        <p:spPr bwMode="auto">
          <a:xfrm flipV="1">
            <a:off x="7493257" y="4797152"/>
            <a:ext cx="0" cy="3810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150000"/>
              </a:lnSpc>
            </a:pPr>
            <a:endParaRPr lang="zh-CN" altLang="en-US" sz="2800">
              <a:solidFill>
                <a:srgbClr val="FF0000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9702" name="Text Box 6"/>
          <p:cNvSpPr txBox="1">
            <a:spLocks noChangeArrowheads="1"/>
          </p:cNvSpPr>
          <p:nvPr/>
        </p:nvSpPr>
        <p:spPr bwMode="auto">
          <a:xfrm>
            <a:off x="265112" y="5301208"/>
            <a:ext cx="8915400" cy="1303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kumimoji="1" lang="en-US" altLang="zh-CN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“</a:t>
            </a:r>
            <a:r>
              <a:rPr kumimoji="1" lang="zh-CN" altLang="en-US" sz="28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焊药”</a:t>
            </a:r>
            <a:r>
              <a:rPr kumimoji="1" lang="en-US" altLang="zh-CN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—</a:t>
            </a:r>
            <a:r>
              <a:rPr kumimoji="1" lang="zh-CN" altLang="en-US" sz="28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金属焊接时常用于除去金属表面的氧化膜，常用</a:t>
            </a:r>
            <a:r>
              <a:rPr kumimoji="1" lang="en-US" altLang="zh-CN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ZnCl</a:t>
            </a:r>
            <a:r>
              <a:rPr kumimoji="1" lang="en-US" altLang="zh-CN" sz="2800" b="1" baseline="-25000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1" lang="zh-CN" altLang="en-US" sz="28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、</a:t>
            </a:r>
            <a:r>
              <a:rPr kumimoji="1" lang="en-US" altLang="zh-CN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NH</a:t>
            </a:r>
            <a:r>
              <a:rPr kumimoji="1" lang="en-US" altLang="zh-CN" sz="2800" b="1" baseline="-25000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</a:t>
            </a:r>
            <a:r>
              <a:rPr kumimoji="1" lang="en-US" altLang="zh-CN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Cl</a:t>
            </a:r>
            <a:r>
              <a:rPr kumimoji="1" lang="zh-CN" altLang="en-US" sz="28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。</a:t>
            </a:r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403246" y="445573"/>
            <a:ext cx="5051383" cy="656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b="1" dirty="0" smtClean="0">
                <a:solidFill>
                  <a:srgbClr val="231AD6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4</a:t>
            </a:r>
            <a:r>
              <a:rPr lang="en-US" altLang="zh-CN" sz="2800" b="1" dirty="0" smtClean="0">
                <a:solidFill>
                  <a:srgbClr val="231AD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 </a:t>
            </a:r>
            <a:r>
              <a:rPr lang="zh-CN" altLang="en-US" sz="2800" b="1" dirty="0" smtClean="0">
                <a:solidFill>
                  <a:srgbClr val="231AD6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工业</a:t>
            </a:r>
            <a:r>
              <a:rPr lang="zh-CN" altLang="en-US" sz="2800" b="1" dirty="0">
                <a:solidFill>
                  <a:srgbClr val="231AD6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生产中的盐类水解问题 </a:t>
            </a:r>
          </a:p>
        </p:txBody>
      </p:sp>
      <p:sp>
        <p:nvSpPr>
          <p:cNvPr id="29705" name="Text Box 9"/>
          <p:cNvSpPr txBox="1">
            <a:spLocks noChangeArrowheads="1"/>
          </p:cNvSpPr>
          <p:nvPr/>
        </p:nvSpPr>
        <p:spPr bwMode="auto">
          <a:xfrm>
            <a:off x="323528" y="2420888"/>
            <a:ext cx="7200900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kumimoji="1" lang="en-US" altLang="zh-CN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zh-CN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+H</a:t>
            </a:r>
            <a:r>
              <a:rPr kumimoji="1" lang="en-US" altLang="zh-CN" sz="2800" b="1" baseline="-25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1" lang="en-US" altLang="zh-CN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          NH</a:t>
            </a:r>
            <a:r>
              <a:rPr kumimoji="1" lang="en-US" altLang="zh-CN" sz="2800" b="1" baseline="-25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1" lang="en-US" altLang="zh-CN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•H</a:t>
            </a:r>
            <a:r>
              <a:rPr kumimoji="1" lang="en-US" altLang="zh-CN" sz="2800" b="1" baseline="-25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1" lang="en-US" altLang="zh-CN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 </a:t>
            </a:r>
            <a:r>
              <a:rPr kumimoji="1" lang="en-US" altLang="zh-CN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 H</a:t>
            </a:r>
            <a:r>
              <a:rPr kumimoji="1" lang="en-US" altLang="zh-CN" sz="2800" b="1" baseline="30000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</a:t>
            </a:r>
            <a:endParaRPr kumimoji="1" lang="en-US" altLang="zh-CN" sz="2800" b="1" dirty="0">
              <a:solidFill>
                <a:srgbClr val="FF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grpSp>
        <p:nvGrpSpPr>
          <p:cNvPr id="29707" name="Group 11"/>
          <p:cNvGrpSpPr>
            <a:grpSpLocks/>
          </p:cNvGrpSpPr>
          <p:nvPr/>
        </p:nvGrpSpPr>
        <p:grpSpPr bwMode="auto">
          <a:xfrm>
            <a:off x="323528" y="3581407"/>
            <a:ext cx="7543800" cy="876301"/>
            <a:chOff x="476" y="3657"/>
            <a:chExt cx="4752" cy="552"/>
          </a:xfrm>
        </p:grpSpPr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1536" y="3657"/>
              <a:ext cx="309" cy="4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kumimoji="1" lang="en-US" altLang="zh-CN" sz="2800" b="1">
                  <a:solidFill>
                    <a:srgbClr val="FF00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△</a:t>
              </a:r>
            </a:p>
          </p:txBody>
        </p:sp>
        <p:sp>
          <p:nvSpPr>
            <p:cNvPr id="29709" name="Text Box 13"/>
            <p:cNvSpPr txBox="1">
              <a:spLocks noChangeArrowheads="1"/>
            </p:cNvSpPr>
            <p:nvPr/>
          </p:nvSpPr>
          <p:spPr bwMode="auto">
            <a:xfrm>
              <a:off x="476" y="3792"/>
              <a:ext cx="4752" cy="4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150000"/>
                </a:lnSpc>
                <a:spcBef>
                  <a:spcPct val="50000"/>
                </a:spcBef>
              </a:pPr>
              <a:r>
                <a:rPr kumimoji="1" lang="en-US" altLang="zh-CN" sz="2800" b="1" dirty="0">
                  <a:solidFill>
                    <a:srgbClr val="FF00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NH</a:t>
              </a:r>
              <a:r>
                <a:rPr kumimoji="1" lang="en-US" altLang="zh-CN" sz="2800" b="1" baseline="-25000" dirty="0">
                  <a:solidFill>
                    <a:srgbClr val="FF00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3</a:t>
              </a:r>
              <a:r>
                <a:rPr kumimoji="1" lang="en-US" altLang="zh-CN" sz="2800" b="1" dirty="0">
                  <a:solidFill>
                    <a:srgbClr val="FF00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•H</a:t>
              </a:r>
              <a:r>
                <a:rPr kumimoji="1" lang="en-US" altLang="zh-CN" sz="2800" b="1" baseline="-25000" dirty="0">
                  <a:solidFill>
                    <a:srgbClr val="FF00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2</a:t>
              </a:r>
              <a:r>
                <a:rPr kumimoji="1" lang="en-US" altLang="zh-CN" sz="2800" b="1" dirty="0">
                  <a:solidFill>
                    <a:srgbClr val="FF00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O   </a:t>
              </a:r>
              <a:r>
                <a:rPr kumimoji="1" lang="en-US" altLang="zh-CN" sz="2800" b="1" dirty="0" smtClean="0">
                  <a:solidFill>
                    <a:srgbClr val="FF00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      </a:t>
              </a:r>
              <a:r>
                <a:rPr kumimoji="1" lang="en-US" altLang="zh-CN" sz="2800" b="1" dirty="0">
                  <a:solidFill>
                    <a:srgbClr val="FF00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NH</a:t>
              </a:r>
              <a:r>
                <a:rPr kumimoji="1" lang="en-US" altLang="zh-CN" sz="2800" b="1" baseline="-25000" dirty="0">
                  <a:solidFill>
                    <a:srgbClr val="FF00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3  </a:t>
              </a:r>
              <a:r>
                <a:rPr kumimoji="1" lang="en-US" altLang="zh-CN" sz="2800" b="1" dirty="0">
                  <a:solidFill>
                    <a:srgbClr val="FF00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↑</a:t>
              </a:r>
              <a:r>
                <a:rPr kumimoji="1" lang="en-US" altLang="zh-CN" sz="2800" b="1" baseline="-25000" dirty="0">
                  <a:solidFill>
                    <a:srgbClr val="FF00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  </a:t>
              </a:r>
              <a:r>
                <a:rPr kumimoji="1" lang="en-US" altLang="zh-CN" sz="2800" b="1" dirty="0">
                  <a:solidFill>
                    <a:srgbClr val="FF00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+  H</a:t>
              </a:r>
              <a:r>
                <a:rPr kumimoji="1" lang="en-US" altLang="zh-CN" sz="2800" b="1" baseline="-25000" dirty="0">
                  <a:solidFill>
                    <a:srgbClr val="FF00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2</a:t>
              </a:r>
              <a:r>
                <a:rPr kumimoji="1" lang="en-US" altLang="zh-CN" sz="2800" b="1" dirty="0">
                  <a:solidFill>
                    <a:srgbClr val="FF00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O</a:t>
              </a:r>
            </a:p>
          </p:txBody>
        </p:sp>
      </p:grpSp>
      <p:sp>
        <p:nvSpPr>
          <p:cNvPr id="29710" name="Text Box 14"/>
          <p:cNvSpPr txBox="1">
            <a:spLocks noChangeArrowheads="1"/>
          </p:cNvSpPr>
          <p:nvPr/>
        </p:nvSpPr>
        <p:spPr bwMode="auto">
          <a:xfrm>
            <a:off x="323528" y="3134513"/>
            <a:ext cx="6324600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kumimoji="1" lang="en-US" altLang="zh-CN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Mg + 2H</a:t>
            </a:r>
            <a:r>
              <a:rPr kumimoji="1" lang="en-US" altLang="zh-CN" sz="2800" b="1" baseline="30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     </a:t>
            </a:r>
            <a:r>
              <a:rPr kumimoji="1" lang="en-US" altLang="zh-CN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zh-CN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Mg</a:t>
            </a:r>
            <a:r>
              <a:rPr kumimoji="1" lang="en-US" altLang="zh-CN" sz="2800" b="1" baseline="30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1" lang="en-US" altLang="zh-CN" sz="2800" b="1" baseline="30000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 </a:t>
            </a:r>
            <a:r>
              <a:rPr kumimoji="1" lang="en-US" altLang="zh-CN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 H</a:t>
            </a:r>
            <a:r>
              <a:rPr kumimoji="1" lang="en-US" altLang="zh-CN" sz="2800" b="1" baseline="-25000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1" lang="en-US" altLang="zh-CN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↑</a:t>
            </a:r>
          </a:p>
        </p:txBody>
      </p:sp>
      <p:pic>
        <p:nvPicPr>
          <p:cNvPr id="29711" name="Picture 15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3825" y="0"/>
            <a:ext cx="1400175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对象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7298042"/>
              </p:ext>
            </p:extLst>
          </p:nvPr>
        </p:nvGraphicFramePr>
        <p:xfrm>
          <a:off x="395536" y="2546351"/>
          <a:ext cx="715962" cy="522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63" name="Equation" r:id="rId5" imgW="330120" imgH="241200" progId="Equation.DSMT4">
                  <p:embed/>
                </p:oleObj>
              </mc:Choice>
              <mc:Fallback>
                <p:oleObj name="Equation" r:id="rId5" imgW="330120" imgH="241200" progId="Equation.DSMT4">
                  <p:embed/>
                  <p:pic>
                    <p:nvPicPr>
                      <p:cNvPr id="0" name="对象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2546351"/>
                        <a:ext cx="715962" cy="522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对象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0694876"/>
              </p:ext>
            </p:extLst>
          </p:nvPr>
        </p:nvGraphicFramePr>
        <p:xfrm>
          <a:off x="2118518" y="2562547"/>
          <a:ext cx="639763" cy="506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64" name="Equation" r:id="rId7" imgW="393529" imgH="279279" progId="Equation.DSMT4">
                  <p:embed/>
                </p:oleObj>
              </mc:Choice>
              <mc:Fallback>
                <p:oleObj name="Equation" r:id="rId7" imgW="393529" imgH="279279" progId="Equation.DSMT4">
                  <p:embed/>
                  <p:pic>
                    <p:nvPicPr>
                      <p:cNvPr id="0" name="对象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8518" y="2562547"/>
                        <a:ext cx="639763" cy="506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对象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2527328"/>
              </p:ext>
            </p:extLst>
          </p:nvPr>
        </p:nvGraphicFramePr>
        <p:xfrm>
          <a:off x="2010569" y="3444088"/>
          <a:ext cx="673100" cy="274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65" name="Equation" r:id="rId9" imgW="380835" imgH="114250" progId="Equation.DSMT4">
                  <p:embed/>
                </p:oleObj>
              </mc:Choice>
              <mc:Fallback>
                <p:oleObj name="Equation" r:id="rId9" imgW="380835" imgH="114250" progId="Equation.DSMT4">
                  <p:embed/>
                  <p:pic>
                    <p:nvPicPr>
                      <p:cNvPr id="0" name="对象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10569" y="3444088"/>
                        <a:ext cx="673100" cy="274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0803428"/>
              </p:ext>
            </p:extLst>
          </p:nvPr>
        </p:nvGraphicFramePr>
        <p:xfrm>
          <a:off x="1956447" y="4119555"/>
          <a:ext cx="673100" cy="274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66" name="Equation" r:id="rId11" imgW="380835" imgH="114250" progId="Equation.DSMT4">
                  <p:embed/>
                </p:oleObj>
              </mc:Choice>
              <mc:Fallback>
                <p:oleObj name="Equation" r:id="rId11" imgW="380835" imgH="114250" progId="Equation.DSMT4">
                  <p:embed/>
                  <p:pic>
                    <p:nvPicPr>
                      <p:cNvPr id="0" name="对象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6447" y="4119555"/>
                        <a:ext cx="673100" cy="274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对象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9723174"/>
              </p:ext>
            </p:extLst>
          </p:nvPr>
        </p:nvGraphicFramePr>
        <p:xfrm>
          <a:off x="4139952" y="4850333"/>
          <a:ext cx="516269" cy="274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67" name="Equation" r:id="rId12" imgW="380835" imgH="114250" progId="Equation.DSMT4">
                  <p:embed/>
                </p:oleObj>
              </mc:Choice>
              <mc:Fallback>
                <p:oleObj name="Equation" r:id="rId12" imgW="380835" imgH="114250" progId="Equation.DSMT4">
                  <p:embed/>
                  <p:pic>
                    <p:nvPicPr>
                      <p:cNvPr id="0" name="对象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39952" y="4850333"/>
                        <a:ext cx="516269" cy="274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046661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/>
      <p:bldP spid="29700" grpId="0" animBg="1"/>
      <p:bldP spid="29701" grpId="0" animBg="1"/>
      <p:bldP spid="29702" grpId="0"/>
      <p:bldP spid="29705" grpId="0"/>
      <p:bldP spid="29710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9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8614242"/>
              </p:ext>
            </p:extLst>
          </p:nvPr>
        </p:nvGraphicFramePr>
        <p:xfrm>
          <a:off x="1143000" y="1219200"/>
          <a:ext cx="7239000" cy="411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BMP 图象" r:id="rId3" imgW="4105848" imgH="3238952" progId="Paint.Picture">
                  <p:embed/>
                </p:oleObj>
              </mc:Choice>
              <mc:Fallback>
                <p:oleObj name="BMP 图象" r:id="rId3" imgW="4105848" imgH="3238952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1219200"/>
                        <a:ext cx="7239000" cy="411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498872" y="1571625"/>
            <a:ext cx="615553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灭火器原理</a:t>
            </a:r>
          </a:p>
        </p:txBody>
      </p:sp>
      <p:sp>
        <p:nvSpPr>
          <p:cNvPr id="8196" name="AutoShape 4"/>
          <p:cNvSpPr>
            <a:spLocks noChangeArrowheads="1"/>
          </p:cNvSpPr>
          <p:nvPr/>
        </p:nvSpPr>
        <p:spPr bwMode="auto">
          <a:xfrm>
            <a:off x="806648" y="214536"/>
            <a:ext cx="7725792" cy="838200"/>
          </a:xfrm>
          <a:prstGeom prst="cloudCallout">
            <a:avLst>
              <a:gd name="adj1" fmla="val -33180"/>
              <a:gd name="adj2" fmla="val 260754"/>
            </a:avLst>
          </a:prstGeom>
          <a:solidFill>
            <a:srgbClr val="66FF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kumimoji="1" lang="zh-CN" altLang="en-US" sz="2800" b="1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塑料筒里面放入的什么是药品？</a:t>
            </a:r>
          </a:p>
        </p:txBody>
      </p:sp>
      <p:sp>
        <p:nvSpPr>
          <p:cNvPr id="8197" name="AutoShape 5"/>
          <p:cNvSpPr>
            <a:spLocks noChangeArrowheads="1"/>
          </p:cNvSpPr>
          <p:nvPr/>
        </p:nvSpPr>
        <p:spPr bwMode="auto">
          <a:xfrm>
            <a:off x="1371600" y="3212976"/>
            <a:ext cx="1066800" cy="2057400"/>
          </a:xfrm>
          <a:custGeom>
            <a:avLst/>
            <a:gdLst>
              <a:gd name="G0" fmla="+- 12427 0 0"/>
              <a:gd name="G1" fmla="+- 3914 0 0"/>
              <a:gd name="G2" fmla="+- 12158 0 3914"/>
              <a:gd name="G3" fmla="+- G2 0 3914"/>
              <a:gd name="G4" fmla="*/ G3 32768 32059"/>
              <a:gd name="G5" fmla="*/ G4 1 2"/>
              <a:gd name="G6" fmla="+- 21600 0 12427"/>
              <a:gd name="G7" fmla="*/ G6 3914 6079"/>
              <a:gd name="G8" fmla="+- G7 12427 0"/>
              <a:gd name="T0" fmla="*/ 12427 w 21600"/>
              <a:gd name="T1" fmla="*/ 0 h 21600"/>
              <a:gd name="T2" fmla="*/ 12427 w 21600"/>
              <a:gd name="T3" fmla="*/ 12158 h 21600"/>
              <a:gd name="T4" fmla="*/ 2213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2427" y="0"/>
                </a:lnTo>
                <a:lnTo>
                  <a:pt x="12427" y="3914"/>
                </a:lnTo>
                <a:cubicBezTo>
                  <a:pt x="5564" y="3914"/>
                  <a:pt x="0" y="7605"/>
                  <a:pt x="0" y="12158"/>
                </a:cubicBezTo>
                <a:lnTo>
                  <a:pt x="0" y="21600"/>
                </a:lnTo>
                <a:lnTo>
                  <a:pt x="4426" y="21600"/>
                </a:lnTo>
                <a:lnTo>
                  <a:pt x="4426" y="12158"/>
                </a:lnTo>
                <a:cubicBezTo>
                  <a:pt x="4426" y="9996"/>
                  <a:pt x="8008" y="8244"/>
                  <a:pt x="12427" y="8244"/>
                </a:cubicBezTo>
                <a:lnTo>
                  <a:pt x="12427" y="12158"/>
                </a:lnTo>
                <a:close/>
              </a:path>
            </a:pathLst>
          </a:cu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zh-CN" altLang="zh-CN" sz="2800" b="1">
              <a:solidFill>
                <a:srgbClr val="00FF00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1114425" y="5373216"/>
            <a:ext cx="4953000" cy="52322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 dirty="0">
                <a:latin typeface="Times New Roman" pitchFamily="18" charset="0"/>
                <a:ea typeface="+mn-ea"/>
                <a:cs typeface="Times New Roman" pitchFamily="18" charset="0"/>
              </a:rPr>
              <a:t>外筒放入的是什么药品？</a:t>
            </a: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179388" y="5877272"/>
            <a:ext cx="8763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 dirty="0">
                <a:latin typeface="Times New Roman" pitchFamily="18" charset="0"/>
                <a:ea typeface="+mn-ea"/>
                <a:cs typeface="Times New Roman" pitchFamily="18" charset="0"/>
              </a:rPr>
              <a:t>泡沫灭火器里的药品是</a:t>
            </a:r>
            <a:r>
              <a:rPr kumimoji="1"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NaHCO</a:t>
            </a:r>
            <a:r>
              <a:rPr kumimoji="1" lang="en-US" altLang="zh-CN" sz="2800" b="1" baseline="-30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1" lang="zh-CN" altLang="en-US" sz="2800" b="1" dirty="0">
                <a:latin typeface="Times New Roman" pitchFamily="18" charset="0"/>
                <a:ea typeface="+mn-ea"/>
                <a:cs typeface="Times New Roman" pitchFamily="18" charset="0"/>
              </a:rPr>
              <a:t>溶液和</a:t>
            </a:r>
            <a:r>
              <a:rPr kumimoji="1"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Al</a:t>
            </a:r>
            <a:r>
              <a:rPr kumimoji="1" lang="en-US" altLang="zh-CN" sz="2800" b="1" baseline="-30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1"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(SO</a:t>
            </a:r>
            <a:r>
              <a:rPr kumimoji="1" lang="en-US" altLang="zh-CN" sz="2800" b="1" baseline="-30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</a:t>
            </a:r>
            <a:r>
              <a:rPr kumimoji="1"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r>
              <a:rPr kumimoji="1" lang="en-US" altLang="zh-CN" sz="2800" b="1" baseline="-30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1" lang="zh-CN" altLang="en-US" sz="2800" b="1" dirty="0">
                <a:latin typeface="Times New Roman" pitchFamily="18" charset="0"/>
                <a:ea typeface="+mn-ea"/>
                <a:cs typeface="Times New Roman" pitchFamily="18" charset="0"/>
              </a:rPr>
              <a:t>溶液。 </a:t>
            </a:r>
          </a:p>
        </p:txBody>
      </p:sp>
    </p:spTree>
    <p:extLst>
      <p:ext uri="{BB962C8B-B14F-4D97-AF65-F5344CB8AC3E}">
        <p14:creationId xmlns:p14="http://schemas.microsoft.com/office/powerpoint/2010/main" val="944025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 animBg="1" autoUpdateAnimBg="0"/>
      <p:bldP spid="8197" grpId="0" animBg="1" autoUpdateAnimBg="0"/>
      <p:bldP spid="8198" grpId="0" animBg="1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323800" y="1340768"/>
            <a:ext cx="7848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Font typeface="Arial" pitchFamily="34" charset="0"/>
              <a:buNone/>
            </a:pPr>
            <a:r>
              <a:rPr lang="zh-CN" altLang="en-US" sz="2800" b="1" dirty="0">
                <a:latin typeface="Times New Roman" pitchFamily="18" charset="0"/>
                <a:ea typeface="+mn-ea"/>
                <a:cs typeface="Times New Roman" pitchFamily="18" charset="0"/>
              </a:rPr>
              <a:t>药品：</a:t>
            </a:r>
            <a:r>
              <a:rPr lang="en-US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Al</a:t>
            </a:r>
            <a:r>
              <a:rPr lang="en-US" sz="2800" b="1" baseline="-30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(SO</a:t>
            </a:r>
            <a:r>
              <a:rPr lang="en-US" sz="2800" b="1" baseline="-30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</a:t>
            </a:r>
            <a:r>
              <a:rPr lang="en-US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r>
              <a:rPr lang="en-US" sz="2800" b="1" baseline="-30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zh-CN" altLang="en-US" sz="2800" b="1" dirty="0">
                <a:latin typeface="Times New Roman" pitchFamily="18" charset="0"/>
                <a:ea typeface="+mn-ea"/>
                <a:cs typeface="Times New Roman" pitchFamily="18" charset="0"/>
              </a:rPr>
              <a:t>溶液、</a:t>
            </a:r>
            <a:r>
              <a:rPr lang="en-US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NaHCO</a:t>
            </a:r>
            <a:r>
              <a:rPr lang="en-US" sz="2800" b="1" baseline="-30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zh-CN" altLang="en-US" sz="2800" b="1" dirty="0">
                <a:latin typeface="Times New Roman" pitchFamily="18" charset="0"/>
                <a:ea typeface="+mn-ea"/>
                <a:cs typeface="Times New Roman" pitchFamily="18" charset="0"/>
              </a:rPr>
              <a:t>溶液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347077" y="5103632"/>
            <a:ext cx="7696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Font typeface="Arial" pitchFamily="34" charset="0"/>
              <a:buNone/>
            </a:pPr>
            <a:r>
              <a:rPr lang="zh-CN" alt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泡沫灭火器的原理应用双水解反应</a:t>
            </a:r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379414" y="2289284"/>
            <a:ext cx="8153400" cy="24622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Font typeface="Arial" pitchFamily="34" charset="0"/>
              <a:buNone/>
            </a:pPr>
            <a:r>
              <a:rPr lang="en-US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Al</a:t>
            </a:r>
            <a:r>
              <a:rPr lang="en-US" sz="2800" b="1" baseline="30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3+</a:t>
            </a:r>
            <a:r>
              <a:rPr lang="en-US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+3H</a:t>
            </a:r>
            <a:r>
              <a:rPr lang="en-US" sz="2800" b="1" baseline="-30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           Al(OH)</a:t>
            </a:r>
            <a:r>
              <a:rPr lang="en-US" sz="2800" b="1" baseline="-30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en-US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+3H</a:t>
            </a:r>
            <a:r>
              <a:rPr lang="en-US" sz="2800" b="1" baseline="30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</a:t>
            </a:r>
            <a:r>
              <a:rPr lang="en-US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</a:t>
            </a:r>
          </a:p>
          <a:p>
            <a:pPr algn="just">
              <a:spcBef>
                <a:spcPct val="50000"/>
              </a:spcBef>
              <a:buFont typeface="Arial" pitchFamily="34" charset="0"/>
              <a:buNone/>
            </a:pPr>
            <a:r>
              <a:rPr lang="zh-CN" altLang="en-US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           ＋</a:t>
            </a:r>
            <a:r>
              <a:rPr lang="en-US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</a:t>
            </a:r>
            <a:r>
              <a:rPr lang="en-US" sz="2800" b="1" baseline="-30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           H</a:t>
            </a:r>
            <a:r>
              <a:rPr lang="en-US" sz="2800" b="1" baseline="-30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</a:t>
            </a:r>
            <a:r>
              <a:rPr lang="en-US" sz="2800" b="1" baseline="-30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en-US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+</a:t>
            </a:r>
            <a:r>
              <a:rPr lang="en-US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OH</a:t>
            </a:r>
            <a:r>
              <a:rPr lang="en-US" altLang="zh-CN" sz="2800" b="1" baseline="30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—</a:t>
            </a:r>
            <a:r>
              <a:rPr lang="zh-CN" altLang="en-US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，</a:t>
            </a:r>
            <a:endParaRPr lang="zh-CN" altLang="en-US" sz="2800" b="1" dirty="0"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algn="just">
              <a:spcBef>
                <a:spcPct val="50000"/>
              </a:spcBef>
              <a:buFont typeface="Arial" pitchFamily="34" charset="0"/>
              <a:buNone/>
            </a:pPr>
            <a:endParaRPr lang="zh-CN" altLang="en-US" sz="2800" b="1" dirty="0"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algn="just">
              <a:spcBef>
                <a:spcPct val="50000"/>
              </a:spcBef>
              <a:buFont typeface="Arial" pitchFamily="34" charset="0"/>
              <a:buNone/>
            </a:pPr>
            <a:r>
              <a:rPr lang="zh-CN" altLang="en-US" sz="2800" b="1" dirty="0">
                <a:latin typeface="Times New Roman" pitchFamily="18" charset="0"/>
                <a:ea typeface="+mn-ea"/>
                <a:cs typeface="Times New Roman" pitchFamily="18" charset="0"/>
              </a:rPr>
              <a:t>总式：</a:t>
            </a:r>
            <a:r>
              <a:rPr lang="en-US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Al</a:t>
            </a:r>
            <a:r>
              <a:rPr lang="en-US" sz="2800" b="1" baseline="30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3+</a:t>
            </a:r>
            <a:r>
              <a:rPr lang="en-US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</a:t>
            </a:r>
            <a:r>
              <a:rPr lang="en-US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                   Al(OH)</a:t>
            </a:r>
            <a:r>
              <a:rPr lang="en-US" sz="2800" b="1" baseline="-30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en-US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↓+3CO</a:t>
            </a:r>
            <a:r>
              <a:rPr lang="en-US" sz="2800" b="1" baseline="-30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↑</a:t>
            </a:r>
            <a:r>
              <a:rPr lang="zh-CN" altLang="en-US" sz="2800" b="1" dirty="0">
                <a:latin typeface="Times New Roman" pitchFamily="18" charset="0"/>
                <a:ea typeface="+mn-ea"/>
                <a:cs typeface="Times New Roman" pitchFamily="18" charset="0"/>
              </a:rPr>
              <a:t>；</a:t>
            </a:r>
          </a:p>
        </p:txBody>
      </p:sp>
      <p:sp>
        <p:nvSpPr>
          <p:cNvPr id="30731" name="Rectangle 11"/>
          <p:cNvSpPr>
            <a:spLocks noChangeArrowheads="1"/>
          </p:cNvSpPr>
          <p:nvPr/>
        </p:nvSpPr>
        <p:spPr bwMode="auto">
          <a:xfrm>
            <a:off x="362743" y="620688"/>
            <a:ext cx="788511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>
              <a:buFont typeface="Arial" pitchFamily="34" charset="0"/>
              <a:buNone/>
            </a:pPr>
            <a:r>
              <a:rPr lang="en-US" altLang="zh-CN" sz="2800" b="1" dirty="0" smtClean="0">
                <a:solidFill>
                  <a:srgbClr val="231AD6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5</a:t>
            </a:r>
            <a:r>
              <a:rPr lang="en-US" sz="2800" b="1" dirty="0" smtClean="0">
                <a:solidFill>
                  <a:srgbClr val="231AD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lang="zh-CN" altLang="en-US" sz="2800" b="1" dirty="0" smtClean="0">
                <a:solidFill>
                  <a:srgbClr val="231AD6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消防</a:t>
            </a:r>
            <a:r>
              <a:rPr lang="zh-CN" altLang="en-US" sz="2800" b="1" dirty="0">
                <a:solidFill>
                  <a:srgbClr val="231AD6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灭火中的盐类水解知识 </a:t>
            </a:r>
          </a:p>
        </p:txBody>
      </p:sp>
      <p:sp>
        <p:nvSpPr>
          <p:cNvPr id="30732" name="Text Box 12"/>
          <p:cNvSpPr txBox="1">
            <a:spLocks noChangeArrowheads="1"/>
          </p:cNvSpPr>
          <p:nvPr/>
        </p:nvSpPr>
        <p:spPr bwMode="auto">
          <a:xfrm>
            <a:off x="5724128" y="2564904"/>
            <a:ext cx="15303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buFont typeface="Arial" pitchFamily="34" charset="0"/>
              <a:buNone/>
            </a:pPr>
            <a:r>
              <a:rPr lang="zh-CN" altLang="en-US" sz="2800" b="1" dirty="0">
                <a:solidFill>
                  <a:srgbClr val="FF33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混合前</a:t>
            </a:r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6930082" y="4228287"/>
            <a:ext cx="153035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 typeface="Arial" pitchFamily="34" charset="0"/>
              <a:buNone/>
            </a:pPr>
            <a:r>
              <a:rPr lang="zh-CN" altLang="en-US" sz="2800" b="1" dirty="0">
                <a:solidFill>
                  <a:srgbClr val="FF33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混合后</a:t>
            </a:r>
          </a:p>
        </p:txBody>
      </p:sp>
      <p:pic>
        <p:nvPicPr>
          <p:cNvPr id="12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2348880"/>
            <a:ext cx="936104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2971800"/>
            <a:ext cx="936104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对象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1925079"/>
              </p:ext>
            </p:extLst>
          </p:nvPr>
        </p:nvGraphicFramePr>
        <p:xfrm>
          <a:off x="467544" y="2924944"/>
          <a:ext cx="933450" cy="522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4" name="Equation" r:id="rId4" imgW="431613" imgH="241195" progId="Equation.DSMT4">
                  <p:embed/>
                </p:oleObj>
              </mc:Choice>
              <mc:Fallback>
                <p:oleObj name="Equation" r:id="rId4" imgW="431613" imgH="241195" progId="Equation.DSMT4">
                  <p:embed/>
                  <p:pic>
                    <p:nvPicPr>
                      <p:cNvPr id="0" name="对象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2924944"/>
                        <a:ext cx="933450" cy="522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对象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0506400"/>
              </p:ext>
            </p:extLst>
          </p:nvPr>
        </p:nvGraphicFramePr>
        <p:xfrm>
          <a:off x="2483768" y="4229219"/>
          <a:ext cx="933450" cy="522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5" name="Equation" r:id="rId6" imgW="431613" imgH="241195" progId="Equation.DSMT4">
                  <p:embed/>
                </p:oleObj>
              </mc:Choice>
              <mc:Fallback>
                <p:oleObj name="Equation" r:id="rId6" imgW="431613" imgH="241195" progId="Equation.DSMT4">
                  <p:embed/>
                  <p:pic>
                    <p:nvPicPr>
                      <p:cNvPr id="0" name="对象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3768" y="4229219"/>
                        <a:ext cx="933450" cy="522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对象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1732550"/>
              </p:ext>
            </p:extLst>
          </p:nvPr>
        </p:nvGraphicFramePr>
        <p:xfrm>
          <a:off x="3473008" y="4352578"/>
          <a:ext cx="515938" cy="274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6" name="Equation" r:id="rId7" imgW="380880" imgH="114120" progId="Equation.DSMT4">
                  <p:embed/>
                </p:oleObj>
              </mc:Choice>
              <mc:Fallback>
                <p:oleObj name="Equation" r:id="rId7" imgW="380880" imgH="114120" progId="Equation.DSMT4">
                  <p:embed/>
                  <p:pic>
                    <p:nvPicPr>
                      <p:cNvPr id="0" name="对象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73008" y="4352578"/>
                        <a:ext cx="515938" cy="274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398179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autoUpdateAnimBg="0"/>
      <p:bldP spid="30732" grpId="0" bldLvl="0" autoUpdateAnimBg="0"/>
      <p:bldP spid="30733" grpId="0" bldLvl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251520" y="2979181"/>
            <a:ext cx="7340152" cy="2419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80000"/>
              </a:lnSpc>
            </a:pPr>
            <a:r>
              <a:rPr lang="zh-CN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提示：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不是。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</a:t>
            </a:r>
            <a:r>
              <a:rPr lang="en-US" altLang="zh-CN" sz="2800" b="1" baseline="-30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</a:t>
            </a:r>
            <a:r>
              <a:rPr lang="en-US" altLang="zh-CN" sz="2800" b="1" baseline="30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实际上就是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</a:t>
            </a:r>
            <a:r>
              <a:rPr lang="en-US" altLang="zh-CN" sz="2800" b="1" baseline="30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+H</a:t>
            </a:r>
            <a:r>
              <a:rPr lang="en-US" altLang="zh-CN" sz="2800" b="1" baseline="-30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，所以该反应可以写成：</a:t>
            </a:r>
          </a:p>
          <a:p>
            <a:pPr>
              <a:lnSpc>
                <a:spcPct val="180000"/>
              </a:lnSpc>
            </a:pP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HS</a:t>
            </a:r>
            <a:r>
              <a:rPr lang="en-US" altLang="zh-CN" sz="2800" b="1" baseline="30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—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S</a:t>
            </a:r>
            <a:r>
              <a:rPr lang="en-US" altLang="zh-CN" sz="2800" b="1" baseline="30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2-  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+H</a:t>
            </a:r>
            <a:r>
              <a:rPr lang="en-US" altLang="zh-CN" sz="2800" b="1" baseline="30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，属于电离。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251520" y="509154"/>
            <a:ext cx="8640960" cy="25299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80000"/>
              </a:lnSpc>
            </a:pPr>
            <a:r>
              <a:rPr lang="zh-CN" altLang="en-US" sz="3200" b="1" dirty="0" smtClean="0">
                <a:solidFill>
                  <a:srgbClr val="7030A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知识回顾</a:t>
            </a:r>
            <a:endParaRPr lang="en-US" altLang="zh-CN" sz="3200" b="1" dirty="0" smtClean="0">
              <a:solidFill>
                <a:srgbClr val="7030A0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>
              <a:lnSpc>
                <a:spcPct val="180000"/>
              </a:lnSpc>
            </a:pPr>
            <a:r>
              <a:rPr lang="en-US" altLang="zh-CN" sz="2800" b="1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1. </a:t>
            </a:r>
            <a:r>
              <a:rPr lang="zh-CN" altLang="en-US" sz="2800" b="1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在</a:t>
            </a:r>
            <a:r>
              <a:rPr lang="en-US" altLang="zh-CN" sz="2800" b="1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NaHS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溶液中存在如下平衡：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HS</a:t>
            </a:r>
            <a:r>
              <a:rPr lang="en-US" altLang="zh-CN" sz="2800" b="1" baseline="30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+H</a:t>
            </a:r>
            <a:r>
              <a:rPr lang="en-US" altLang="zh-CN" sz="2800" b="1" baseline="-30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     </a:t>
            </a:r>
            <a:r>
              <a:rPr lang="en-US" altLang="zh-CN" sz="28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S</a:t>
            </a:r>
            <a:r>
              <a:rPr lang="en-US" altLang="zh-CN" sz="2800" b="1" baseline="30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2-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+H</a:t>
            </a:r>
            <a:r>
              <a:rPr lang="en-US" altLang="zh-CN" sz="2800" b="1" baseline="-30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</a:t>
            </a:r>
            <a:r>
              <a:rPr lang="en-US" altLang="zh-CN" sz="2800" b="1" baseline="30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，该</a:t>
            </a:r>
            <a:r>
              <a:rPr lang="zh-CN" altLang="en-US" sz="2800" b="1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反应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属于水解反应吗</a:t>
            </a:r>
            <a:r>
              <a:rPr lang="zh-CN" altLang="en-US" sz="2800" b="1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？</a:t>
            </a:r>
            <a:endParaRPr lang="zh-CN" altLang="en-US" sz="2800" b="1" dirty="0">
              <a:solidFill>
                <a:srgbClr val="FF0000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5" name="Picture 9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4935" y="1656036"/>
            <a:ext cx="566737" cy="40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9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4942" y="4824387"/>
            <a:ext cx="566738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071889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250825" y="1126865"/>
            <a:ext cx="8893175" cy="656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sz="2800" b="1" dirty="0">
                <a:latin typeface="Times New Roman" pitchFamily="18" charset="0"/>
                <a:ea typeface="+mn-ea"/>
                <a:cs typeface="Times New Roman" pitchFamily="18" charset="0"/>
              </a:rPr>
              <a:t>为什么不能把溶解度大的Na</a:t>
            </a:r>
            <a:r>
              <a:rPr lang="zh-CN" sz="2800" b="1" baseline="-25000" dirty="0">
                <a:latin typeface="Times New Roman" pitchFamily="18" charset="0"/>
                <a:ea typeface="+mn-ea"/>
                <a:cs typeface="Times New Roman" pitchFamily="18" charset="0"/>
              </a:rPr>
              <a:t>2</a:t>
            </a:r>
            <a:r>
              <a:rPr lang="zh-CN" sz="2800" b="1" dirty="0">
                <a:latin typeface="Times New Roman" pitchFamily="18" charset="0"/>
                <a:ea typeface="+mn-ea"/>
                <a:cs typeface="Times New Roman" pitchFamily="18" charset="0"/>
              </a:rPr>
              <a:t>CO</a:t>
            </a:r>
            <a:r>
              <a:rPr lang="zh-CN" sz="2800" b="1" baseline="-25000" dirty="0">
                <a:latin typeface="Times New Roman" pitchFamily="18" charset="0"/>
                <a:ea typeface="+mn-ea"/>
                <a:cs typeface="Times New Roman" pitchFamily="18" charset="0"/>
              </a:rPr>
              <a:t>3</a:t>
            </a:r>
            <a:r>
              <a:rPr lang="zh-CN" altLang="en-US" sz="2800" b="1" dirty="0">
                <a:latin typeface="Times New Roman" pitchFamily="18" charset="0"/>
                <a:ea typeface="+mn-ea"/>
                <a:cs typeface="Times New Roman" pitchFamily="18" charset="0"/>
              </a:rPr>
              <a:t>代替</a:t>
            </a:r>
            <a:r>
              <a:rPr lang="zh-CN" sz="2800" b="1" dirty="0">
                <a:latin typeface="Times New Roman" pitchFamily="18" charset="0"/>
                <a:ea typeface="+mn-ea"/>
                <a:cs typeface="Times New Roman" pitchFamily="18" charset="0"/>
              </a:rPr>
              <a:t>NaHCO</a:t>
            </a:r>
            <a:r>
              <a:rPr lang="zh-CN" sz="2800" b="1" baseline="-25000" dirty="0">
                <a:latin typeface="Times New Roman" pitchFamily="18" charset="0"/>
                <a:ea typeface="+mn-ea"/>
                <a:cs typeface="Times New Roman" pitchFamily="18" charset="0"/>
              </a:rPr>
              <a:t>3</a:t>
            </a:r>
            <a:r>
              <a:rPr lang="zh-CN" sz="2800" b="1" dirty="0">
                <a:latin typeface="Times New Roman" pitchFamily="18" charset="0"/>
                <a:ea typeface="+mn-ea"/>
                <a:cs typeface="Times New Roman" pitchFamily="18" charset="0"/>
              </a:rPr>
              <a:t>?</a:t>
            </a: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179512" y="1916832"/>
            <a:ext cx="78676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原因是：等物质的量的</a:t>
            </a:r>
            <a:r>
              <a:rPr lang="en-US" altLang="zh-CN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Al</a:t>
            </a:r>
            <a:r>
              <a:rPr lang="en-US" altLang="zh-CN" sz="2800" b="1" baseline="-25000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altLang="zh-CN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(SO</a:t>
            </a:r>
            <a:r>
              <a:rPr lang="en-US" altLang="zh-CN" sz="2800" b="1" baseline="-25000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</a:t>
            </a:r>
            <a:r>
              <a:rPr lang="en-US" altLang="zh-CN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r>
              <a:rPr lang="en-US" altLang="zh-CN" sz="2800" b="1" baseline="-25000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zh-CN" altLang="en-US" sz="2800" b="1" dirty="0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产生</a:t>
            </a:r>
            <a:r>
              <a:rPr lang="zh-CN" altLang="en-US" sz="28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的</a:t>
            </a:r>
            <a:r>
              <a:rPr lang="en-US" altLang="zh-CN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</a:t>
            </a:r>
            <a:r>
              <a:rPr lang="en-US" altLang="zh-CN" sz="2800" b="1" baseline="-25000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zh-CN" altLang="en-US" sz="28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少且生成</a:t>
            </a:r>
            <a:r>
              <a:rPr lang="en-US" altLang="zh-CN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</a:t>
            </a:r>
            <a:r>
              <a:rPr lang="en-US" altLang="zh-CN" sz="2800" b="1" baseline="-25000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zh-CN" altLang="en-US" sz="28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的速率慢。</a:t>
            </a: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250825" y="3412157"/>
            <a:ext cx="7417519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Al</a:t>
            </a:r>
            <a:r>
              <a:rPr lang="en-US" altLang="zh-CN" sz="2800" b="1" baseline="30000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3+</a:t>
            </a:r>
            <a:r>
              <a:rPr lang="en-US" altLang="zh-CN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+ 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           </a:t>
            </a:r>
            <a:r>
              <a:rPr lang="en-US" altLang="zh-CN" sz="2800" b="1" baseline="30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</a:t>
            </a:r>
            <a:r>
              <a:rPr lang="en-US" altLang="zh-CN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Al(OH)</a:t>
            </a:r>
            <a:r>
              <a:rPr lang="en-US" altLang="zh-CN" sz="2800" b="1" baseline="-25000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en-US" altLang="zh-CN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↓+3CO</a:t>
            </a:r>
            <a:r>
              <a:rPr lang="en-US" altLang="zh-CN" sz="2800" b="1" baseline="-25000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↑</a:t>
            </a:r>
            <a:endParaRPr lang="en-US" altLang="zh-CN" sz="2800" b="1" dirty="0">
              <a:solidFill>
                <a:srgbClr val="FF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2Al</a:t>
            </a:r>
            <a:r>
              <a:rPr lang="en-US" altLang="zh-CN" sz="2800" b="1" baseline="30000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3+</a:t>
            </a:r>
            <a:r>
              <a:rPr lang="en-US" altLang="zh-CN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+ 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          +3H</a:t>
            </a:r>
            <a:r>
              <a:rPr lang="en-US" altLang="zh-CN" sz="2800" b="1" baseline="-25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        2Al(OH)</a:t>
            </a:r>
            <a:r>
              <a:rPr lang="en-US" altLang="zh-CN" sz="2800" b="1" baseline="-25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en-US" altLang="zh-CN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↓+3CO</a:t>
            </a:r>
            <a:r>
              <a:rPr lang="en-US" altLang="zh-CN" sz="2800" b="1" baseline="-25000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altLang="zh-CN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↑</a:t>
            </a:r>
          </a:p>
        </p:txBody>
      </p:sp>
      <p:graphicFrame>
        <p:nvGraphicFramePr>
          <p:cNvPr id="2" name="对象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889403"/>
              </p:ext>
            </p:extLst>
          </p:nvPr>
        </p:nvGraphicFramePr>
        <p:xfrm>
          <a:off x="3779912" y="4365104"/>
          <a:ext cx="515938" cy="274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4" name="Equation" r:id="rId3" imgW="380835" imgH="114250" progId="Equation.DSMT4">
                  <p:embed/>
                </p:oleObj>
              </mc:Choice>
              <mc:Fallback>
                <p:oleObj name="Equation" r:id="rId3" imgW="380835" imgH="114250" progId="Equation.DSMT4">
                  <p:embed/>
                  <p:pic>
                    <p:nvPicPr>
                      <p:cNvPr id="0" name="对象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9912" y="4365104"/>
                        <a:ext cx="515938" cy="274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对象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8351730"/>
              </p:ext>
            </p:extLst>
          </p:nvPr>
        </p:nvGraphicFramePr>
        <p:xfrm>
          <a:off x="2555776" y="3717032"/>
          <a:ext cx="515938" cy="274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5" name="Equation" r:id="rId5" imgW="380835" imgH="114250" progId="Equation.DSMT4">
                  <p:embed/>
                </p:oleObj>
              </mc:Choice>
              <mc:Fallback>
                <p:oleObj name="Equation" r:id="rId5" imgW="380835" imgH="114250" progId="Equation.DSMT4">
                  <p:embed/>
                  <p:pic>
                    <p:nvPicPr>
                      <p:cNvPr id="0" name="对象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776" y="3717032"/>
                        <a:ext cx="515938" cy="274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对象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4577873"/>
              </p:ext>
            </p:extLst>
          </p:nvPr>
        </p:nvGraphicFramePr>
        <p:xfrm>
          <a:off x="1648979" y="4202856"/>
          <a:ext cx="906797" cy="5942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6" name="Equation" r:id="rId6" imgW="368280" imgH="241200" progId="Equation.DSMT4">
                  <p:embed/>
                </p:oleObj>
              </mc:Choice>
              <mc:Fallback>
                <p:oleObj name="Equation" r:id="rId6" imgW="368280" imgH="241200" progId="Equation.DSMT4">
                  <p:embed/>
                  <p:pic>
                    <p:nvPicPr>
                      <p:cNvPr id="0" name="对象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8979" y="4202856"/>
                        <a:ext cx="906797" cy="59429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0564786"/>
              </p:ext>
            </p:extLst>
          </p:nvPr>
        </p:nvGraphicFramePr>
        <p:xfrm>
          <a:off x="1475656" y="3573015"/>
          <a:ext cx="1008112" cy="564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7" name="Equation" r:id="rId8" imgW="431640" imgH="241200" progId="Equation.DSMT4">
                  <p:embed/>
                </p:oleObj>
              </mc:Choice>
              <mc:Fallback>
                <p:oleObj name="Equation" r:id="rId8" imgW="431640" imgH="241200" progId="Equation.DSMT4">
                  <p:embed/>
                  <p:pic>
                    <p:nvPicPr>
                      <p:cNvPr id="0" name="对象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656" y="3573015"/>
                        <a:ext cx="1008112" cy="564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494012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395536" y="476672"/>
            <a:ext cx="1266693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zh-CN" altLang="en-US" sz="2800" b="1" dirty="0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归纳</a:t>
            </a:r>
            <a:r>
              <a:rPr kumimoji="1" lang="zh-CN" altLang="en-US" sz="28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：</a:t>
            </a:r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395536" y="2099834"/>
            <a:ext cx="830997" cy="2572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zh-CN" altLang="en-US" sz="2800" b="1" dirty="0">
                <a:solidFill>
                  <a:srgbClr val="FF3399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盐类水解的应用</a:t>
            </a:r>
          </a:p>
        </p:txBody>
      </p:sp>
      <p:sp>
        <p:nvSpPr>
          <p:cNvPr id="31748" name="AutoShape 4"/>
          <p:cNvSpPr>
            <a:spLocks/>
          </p:cNvSpPr>
          <p:nvPr/>
        </p:nvSpPr>
        <p:spPr bwMode="auto">
          <a:xfrm>
            <a:off x="1043608" y="1484784"/>
            <a:ext cx="216024" cy="4464496"/>
          </a:xfrm>
          <a:prstGeom prst="leftBrace">
            <a:avLst>
              <a:gd name="adj1" fmla="val 136111"/>
              <a:gd name="adj2" fmla="val 50000"/>
            </a:avLst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lnSpc>
                <a:spcPct val="150000"/>
              </a:lnSpc>
            </a:pPr>
            <a:endParaRPr lang="zh-CN" altLang="en-US" sz="280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1342443" y="1196752"/>
            <a:ext cx="1988045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zh-CN" altLang="en-US" sz="2800" b="1" dirty="0">
                <a:latin typeface="Times New Roman" pitchFamily="18" charset="0"/>
                <a:ea typeface="+mn-ea"/>
                <a:cs typeface="Times New Roman" pitchFamily="18" charset="0"/>
              </a:rPr>
              <a:t>利用水解：</a:t>
            </a:r>
          </a:p>
        </p:txBody>
      </p:sp>
      <p:sp>
        <p:nvSpPr>
          <p:cNvPr id="31750" name="Text Box 6"/>
          <p:cNvSpPr txBox="1">
            <a:spLocks noChangeArrowheads="1"/>
          </p:cNvSpPr>
          <p:nvPr/>
        </p:nvSpPr>
        <p:spPr bwMode="auto">
          <a:xfrm>
            <a:off x="1331640" y="1196752"/>
            <a:ext cx="7162800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en-US" altLang="zh-CN" sz="2800" b="1" dirty="0">
                <a:solidFill>
                  <a:srgbClr val="00009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</a:t>
            </a:r>
            <a:r>
              <a:rPr kumimoji="1" lang="zh-CN" altLang="en-US" sz="2800" b="1" dirty="0">
                <a:solidFill>
                  <a:srgbClr val="000099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泡沫灭火器原理；饱和</a:t>
            </a:r>
            <a:r>
              <a:rPr kumimoji="1" lang="en-US" altLang="zh-CN" sz="2800" b="1" dirty="0">
                <a:solidFill>
                  <a:srgbClr val="00009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FeCl</a:t>
            </a:r>
            <a:r>
              <a:rPr kumimoji="1" lang="en-US" altLang="zh-CN" sz="2800" b="1" baseline="-25000" dirty="0">
                <a:solidFill>
                  <a:srgbClr val="00009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1" lang="zh-CN" altLang="en-US" sz="2800" b="1" dirty="0">
                <a:solidFill>
                  <a:srgbClr val="000099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溶液制</a:t>
            </a:r>
            <a:r>
              <a:rPr kumimoji="1" lang="zh-CN" altLang="en-US" sz="2800" b="1" dirty="0" smtClean="0">
                <a:solidFill>
                  <a:srgbClr val="000099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胶体；明矾</a:t>
            </a:r>
            <a:r>
              <a:rPr kumimoji="1" lang="zh-CN" altLang="en-US" sz="2800" b="1" dirty="0">
                <a:solidFill>
                  <a:srgbClr val="000099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净水；食碱溶液能去污；氯化铵溶液能除锈等。</a:t>
            </a:r>
            <a:endParaRPr kumimoji="1" lang="zh-CN" altLang="en-US" sz="2800" b="1" baseline="-25000" dirty="0">
              <a:solidFill>
                <a:srgbClr val="000099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1751" name="Text Box 7"/>
          <p:cNvSpPr txBox="1">
            <a:spLocks noChangeArrowheads="1"/>
          </p:cNvSpPr>
          <p:nvPr/>
        </p:nvSpPr>
        <p:spPr bwMode="auto">
          <a:xfrm>
            <a:off x="1384246" y="3016591"/>
            <a:ext cx="1988045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zh-CN" altLang="en-US" sz="2800" b="1" dirty="0">
                <a:latin typeface="Times New Roman" pitchFamily="18" charset="0"/>
                <a:ea typeface="+mn-ea"/>
                <a:cs typeface="Times New Roman" pitchFamily="18" charset="0"/>
              </a:rPr>
              <a:t>抑制水解：</a:t>
            </a:r>
          </a:p>
        </p:txBody>
      </p:sp>
      <p:sp>
        <p:nvSpPr>
          <p:cNvPr id="31752" name="Text Box 8"/>
          <p:cNvSpPr txBox="1">
            <a:spLocks noChangeArrowheads="1"/>
          </p:cNvSpPr>
          <p:nvPr/>
        </p:nvSpPr>
        <p:spPr bwMode="auto">
          <a:xfrm>
            <a:off x="1384246" y="4994592"/>
            <a:ext cx="1988045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zh-CN" altLang="en-US" sz="2800" b="1" dirty="0">
                <a:latin typeface="Times New Roman" pitchFamily="18" charset="0"/>
                <a:ea typeface="+mn-ea"/>
                <a:cs typeface="Times New Roman" pitchFamily="18" charset="0"/>
              </a:rPr>
              <a:t>考虑水解：</a:t>
            </a:r>
          </a:p>
        </p:txBody>
      </p:sp>
      <p:sp>
        <p:nvSpPr>
          <p:cNvPr id="31753" name="Text Box 9"/>
          <p:cNvSpPr txBox="1">
            <a:spLocks noChangeArrowheads="1"/>
          </p:cNvSpPr>
          <p:nvPr/>
        </p:nvSpPr>
        <p:spPr bwMode="auto">
          <a:xfrm>
            <a:off x="1403648" y="2996952"/>
            <a:ext cx="7560840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en-US" altLang="zh-CN" sz="2800" b="1" dirty="0">
                <a:solidFill>
                  <a:srgbClr val="00009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FeCl</a:t>
            </a:r>
            <a:r>
              <a:rPr kumimoji="1" lang="en-US" altLang="zh-CN" sz="2800" b="1" baseline="-25000" dirty="0">
                <a:solidFill>
                  <a:srgbClr val="00009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1" lang="zh-CN" altLang="en-US" sz="2800" b="1" dirty="0">
                <a:solidFill>
                  <a:srgbClr val="000099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、</a:t>
            </a:r>
            <a:r>
              <a:rPr kumimoji="1" lang="en-US" altLang="zh-CN" sz="2800" b="1" dirty="0">
                <a:solidFill>
                  <a:srgbClr val="00009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SnCl</a:t>
            </a:r>
            <a:r>
              <a:rPr kumimoji="1" lang="en-US" altLang="zh-CN" sz="2800" b="1" baseline="-25000" dirty="0">
                <a:solidFill>
                  <a:srgbClr val="00009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1" lang="zh-CN" altLang="en-US" sz="2800" b="1" dirty="0">
                <a:solidFill>
                  <a:srgbClr val="000099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、</a:t>
            </a:r>
            <a:r>
              <a:rPr kumimoji="1" lang="en-US" altLang="zh-CN" sz="2800" b="1" dirty="0">
                <a:solidFill>
                  <a:srgbClr val="00009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FeSO</a:t>
            </a:r>
            <a:r>
              <a:rPr kumimoji="1" lang="en-US" altLang="zh-CN" sz="2800" b="1" baseline="-25000" dirty="0">
                <a:solidFill>
                  <a:srgbClr val="00009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</a:t>
            </a:r>
            <a:r>
              <a:rPr kumimoji="1" lang="zh-CN" altLang="en-US" sz="2800" b="1" dirty="0">
                <a:solidFill>
                  <a:srgbClr val="000099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等配制时</a:t>
            </a:r>
          </a:p>
          <a:p>
            <a:pPr>
              <a:lnSpc>
                <a:spcPct val="150000"/>
              </a:lnSpc>
            </a:pPr>
            <a:r>
              <a:rPr kumimoji="1" lang="zh-CN" altLang="en-US" sz="2800" b="1" dirty="0">
                <a:solidFill>
                  <a:srgbClr val="000099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加酸或在酸中溶液；在</a:t>
            </a:r>
            <a:r>
              <a:rPr kumimoji="1" lang="en-US" altLang="zh-CN" sz="2800" b="1" dirty="0" err="1">
                <a:solidFill>
                  <a:srgbClr val="00009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HCl</a:t>
            </a:r>
            <a:r>
              <a:rPr kumimoji="1" lang="zh-CN" altLang="en-US" sz="2800" b="1" dirty="0">
                <a:solidFill>
                  <a:srgbClr val="000099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气流</a:t>
            </a:r>
            <a:r>
              <a:rPr kumimoji="1" lang="zh-CN" altLang="en-US" sz="2800" b="1" dirty="0" smtClean="0">
                <a:solidFill>
                  <a:srgbClr val="000099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中使</a:t>
            </a:r>
            <a:r>
              <a:rPr kumimoji="1" lang="en-US" altLang="zh-CN" sz="2800" b="1" dirty="0" smtClean="0">
                <a:solidFill>
                  <a:srgbClr val="00009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MgCl</a:t>
            </a:r>
            <a:r>
              <a:rPr kumimoji="1" lang="en-US" altLang="zh-CN" sz="2800" b="1" baseline="-25000" dirty="0" smtClean="0">
                <a:solidFill>
                  <a:srgbClr val="00009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 </a:t>
            </a:r>
            <a:r>
              <a:rPr kumimoji="1" lang="en-US" altLang="zh-CN" sz="2800" b="1" dirty="0">
                <a:solidFill>
                  <a:srgbClr val="00009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· 6H</a:t>
            </a:r>
            <a:r>
              <a:rPr kumimoji="1" lang="en-US" altLang="zh-CN" sz="2800" b="1" baseline="-25000" dirty="0">
                <a:solidFill>
                  <a:srgbClr val="00009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1" lang="en-US" altLang="zh-CN" sz="2800" b="1" dirty="0">
                <a:solidFill>
                  <a:srgbClr val="00009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</a:t>
            </a:r>
            <a:r>
              <a:rPr kumimoji="1" lang="zh-CN" altLang="en-US" sz="2800" b="1" dirty="0">
                <a:solidFill>
                  <a:srgbClr val="000099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脱水制无水</a:t>
            </a:r>
            <a:r>
              <a:rPr kumimoji="1" lang="en-US" altLang="zh-CN" sz="2800" b="1" dirty="0">
                <a:solidFill>
                  <a:srgbClr val="00009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MgCl</a:t>
            </a:r>
            <a:r>
              <a:rPr kumimoji="1" lang="en-US" altLang="zh-CN" sz="2800" b="1" baseline="-25000" dirty="0">
                <a:solidFill>
                  <a:srgbClr val="00009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1" lang="zh-CN" altLang="en-US" sz="2800" b="1" dirty="0">
                <a:solidFill>
                  <a:srgbClr val="000099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。</a:t>
            </a:r>
            <a:endParaRPr kumimoji="1" lang="zh-CN" altLang="en-US" sz="2800" b="1" baseline="-25000" dirty="0">
              <a:solidFill>
                <a:srgbClr val="000099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1754" name="Text Box 10"/>
          <p:cNvSpPr txBox="1">
            <a:spLocks noChangeArrowheads="1"/>
          </p:cNvSpPr>
          <p:nvPr/>
        </p:nvSpPr>
        <p:spPr bwMode="auto">
          <a:xfrm>
            <a:off x="1259632" y="5013176"/>
            <a:ext cx="7298793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en-US" altLang="zh-CN" sz="2800" b="1" dirty="0">
                <a:solidFill>
                  <a:srgbClr val="00009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</a:t>
            </a:r>
            <a:r>
              <a:rPr kumimoji="1" lang="zh-CN" altLang="en-US" sz="2800" b="1" dirty="0">
                <a:solidFill>
                  <a:srgbClr val="000099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分析盐溶液离子浓度、酸碱性；</a:t>
            </a:r>
          </a:p>
          <a:p>
            <a:pPr>
              <a:lnSpc>
                <a:spcPct val="150000"/>
              </a:lnSpc>
            </a:pPr>
            <a:r>
              <a:rPr kumimoji="1" lang="zh-CN" altLang="en-US" sz="2800" b="1" dirty="0">
                <a:solidFill>
                  <a:srgbClr val="000099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化肥混施；盐溶液浓缩蒸干等。</a:t>
            </a:r>
          </a:p>
        </p:txBody>
      </p:sp>
    </p:spTree>
    <p:extLst>
      <p:ext uri="{BB962C8B-B14F-4D97-AF65-F5344CB8AC3E}">
        <p14:creationId xmlns:p14="http://schemas.microsoft.com/office/powerpoint/2010/main" val="12417501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8" grpId="0" animBg="1"/>
      <p:bldP spid="31750" grpId="0" autoUpdateAnimBg="0"/>
      <p:bldP spid="31753" grpId="0" autoUpdateAnimBg="0"/>
      <p:bldP spid="31754" grpId="0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>
            <p:ph type="body" idx="1"/>
          </p:nvPr>
        </p:nvSpPr>
        <p:spPr>
          <a:xfrm>
            <a:off x="323528" y="1268760"/>
            <a:ext cx="8477250" cy="3670300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</a:t>
            </a:r>
            <a:r>
              <a:rPr lang="zh-CN" altLang="en-US" sz="2800" b="1" dirty="0" smtClean="0">
                <a:latin typeface="Times New Roman" pitchFamily="18" charset="0"/>
                <a:cs typeface="Times New Roman" pitchFamily="18" charset="0"/>
              </a:rPr>
              <a:t>为</a:t>
            </a:r>
            <a:r>
              <a:rPr lang="zh-CN" altLang="en-US" sz="2800" b="1" dirty="0">
                <a:latin typeface="Times New Roman" pitchFamily="18" charset="0"/>
                <a:cs typeface="Times New Roman" pitchFamily="18" charset="0"/>
              </a:rPr>
              <a:t>使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</a:t>
            </a:r>
            <a:r>
              <a:rPr lang="en-US" altLang="zh-CN" sz="2800" b="1" baseline="-30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</a:t>
            </a:r>
            <a:r>
              <a:rPr lang="zh-CN" altLang="en-US" sz="2800" b="1" dirty="0">
                <a:latin typeface="Times New Roman" pitchFamily="18" charset="0"/>
                <a:cs typeface="Times New Roman" pitchFamily="18" charset="0"/>
              </a:rPr>
              <a:t>溶液中</a:t>
            </a:r>
            <a:r>
              <a:rPr lang="en-US" altLang="zh-CN" sz="2800" b="1" i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(Na</a:t>
            </a:r>
            <a:r>
              <a:rPr lang="zh-CN" altLang="en-US" sz="2800" b="1" baseline="30000" dirty="0">
                <a:latin typeface="Times New Roman" pitchFamily="18" charset="0"/>
                <a:cs typeface="Times New Roman" pitchFamily="18" charset="0"/>
              </a:rPr>
              <a:t>＋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)/</a:t>
            </a:r>
            <a:r>
              <a:rPr lang="en-US" altLang="zh-CN" sz="2800" b="1" i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(S</a:t>
            </a:r>
            <a:r>
              <a:rPr lang="en-US" altLang="zh-CN" sz="2800" b="1" baseline="30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zh-CN" altLang="en-US" sz="2800" b="1" baseline="30000" dirty="0">
                <a:latin typeface="Times New Roman" pitchFamily="18" charset="0"/>
                <a:cs typeface="Times New Roman" pitchFamily="18" charset="0"/>
              </a:rPr>
              <a:t>－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r>
              <a:rPr lang="zh-CN" altLang="en-US" sz="2800" b="1" dirty="0">
                <a:latin typeface="Times New Roman" pitchFamily="18" charset="0"/>
                <a:cs typeface="Times New Roman" pitchFamily="18" charset="0"/>
              </a:rPr>
              <a:t>的值减小，可加入的物质是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lang="zh-CN" altLang="en-US" sz="2800" b="1" dirty="0">
                <a:latin typeface="Times New Roman" pitchFamily="18" charset="0"/>
                <a:cs typeface="Times New Roman" pitchFamily="18" charset="0"/>
              </a:rPr>
              <a:t>　　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</a:t>
            </a:r>
            <a:r>
              <a:rPr lang="zh-CN" altLang="en-US" sz="2800" b="1" dirty="0">
                <a:latin typeface="Times New Roman" pitchFamily="18" charset="0"/>
                <a:cs typeface="Times New Roman" pitchFamily="18" charset="0"/>
              </a:rPr>
              <a:t>．盐酸	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</a:t>
            </a:r>
            <a:r>
              <a:rPr lang="zh-CN" altLang="en-US" sz="2800" b="1" dirty="0">
                <a:latin typeface="Times New Roman" pitchFamily="18" charset="0"/>
                <a:cs typeface="Times New Roman" pitchFamily="18" charset="0"/>
              </a:rPr>
              <a:t>．适量的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NaOH</a:t>
            </a:r>
            <a:r>
              <a:rPr lang="zh-CN" altLang="en-US" sz="2800" b="1" dirty="0">
                <a:latin typeface="Times New Roman" pitchFamily="18" charset="0"/>
                <a:cs typeface="Times New Roman" pitchFamily="18" charset="0"/>
              </a:rPr>
              <a:t>溶液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zh-CN" altLang="en-US" sz="2800" b="1" dirty="0">
                <a:latin typeface="Times New Roman" pitchFamily="18" charset="0"/>
                <a:cs typeface="Times New Roman" pitchFamily="18" charset="0"/>
              </a:rPr>
              <a:t>．适量的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KOH</a:t>
            </a:r>
            <a:r>
              <a:rPr lang="zh-CN" altLang="en-US" sz="2800" b="1" dirty="0">
                <a:latin typeface="Times New Roman" pitchFamily="18" charset="0"/>
                <a:cs typeface="Times New Roman" pitchFamily="18" charset="0"/>
              </a:rPr>
              <a:t>溶液	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</a:t>
            </a:r>
            <a:r>
              <a:rPr lang="zh-CN" altLang="en-US" sz="2800" b="1" dirty="0">
                <a:latin typeface="Times New Roman" pitchFamily="18" charset="0"/>
                <a:cs typeface="Times New Roman" pitchFamily="18" charset="0"/>
              </a:rPr>
              <a:t>．适量的</a:t>
            </a:r>
            <a:r>
              <a:rPr lang="en-US" altLang="zh-CN" sz="2800" b="1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NaHS</a:t>
            </a:r>
            <a:r>
              <a:rPr lang="zh-CN" altLang="en-US" sz="2800" b="1" dirty="0">
                <a:latin typeface="Times New Roman" pitchFamily="18" charset="0"/>
                <a:cs typeface="Times New Roman" pitchFamily="18" charset="0"/>
              </a:rPr>
              <a:t>溶液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23528" y="683985"/>
            <a:ext cx="19442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rgbClr val="7030A0"/>
                </a:solidFill>
              </a:rPr>
              <a:t>当堂检测</a:t>
            </a:r>
            <a:endParaRPr lang="zh-CN" altLang="en-US" sz="3200" b="1" dirty="0">
              <a:solidFill>
                <a:srgbClr val="7030A0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1763688" y="2060848"/>
            <a:ext cx="4443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47214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>
            <p:ph type="body" idx="1"/>
          </p:nvPr>
        </p:nvSpPr>
        <p:spPr>
          <a:xfrm>
            <a:off x="395536" y="392534"/>
            <a:ext cx="7632848" cy="4692650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</a:t>
            </a:r>
            <a:r>
              <a:rPr lang="zh-CN" altLang="en-US" sz="2800" b="1" dirty="0" smtClean="0">
                <a:latin typeface="Times New Roman" pitchFamily="18" charset="0"/>
                <a:cs typeface="Times New Roman" pitchFamily="18" charset="0"/>
              </a:rPr>
              <a:t>欲</a:t>
            </a:r>
            <a:r>
              <a:rPr lang="zh-CN" altLang="en-US" sz="2800" b="1" dirty="0">
                <a:latin typeface="Times New Roman" pitchFamily="18" charset="0"/>
                <a:cs typeface="Times New Roman" pitchFamily="18" charset="0"/>
              </a:rPr>
              <a:t>使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0.1 </a:t>
            </a:r>
            <a:r>
              <a:rPr lang="en-US" altLang="zh-CN" sz="2800" b="1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mol·L</a:t>
            </a:r>
            <a:r>
              <a:rPr lang="zh-CN" altLang="en-US" sz="2800" b="1" baseline="30000" dirty="0">
                <a:latin typeface="Times New Roman" pitchFamily="18" charset="0"/>
                <a:cs typeface="Times New Roman" pitchFamily="18" charset="0"/>
              </a:rPr>
              <a:t>－</a:t>
            </a:r>
            <a:r>
              <a:rPr lang="en-US" altLang="zh-CN" sz="2800" b="1" baseline="30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CH</a:t>
            </a:r>
            <a:r>
              <a:rPr lang="en-US" altLang="zh-CN" sz="2800" b="1" baseline="-30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COONa</a:t>
            </a:r>
            <a:r>
              <a:rPr lang="zh-CN" altLang="en-US" sz="2800" b="1" dirty="0">
                <a:latin typeface="Times New Roman" pitchFamily="18" charset="0"/>
                <a:cs typeface="Times New Roman" pitchFamily="18" charset="0"/>
              </a:rPr>
              <a:t>溶液中，</a:t>
            </a:r>
            <a:r>
              <a:rPr lang="en-US" altLang="zh-CN" sz="28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(Na</a:t>
            </a:r>
            <a:r>
              <a:rPr lang="zh-CN" altLang="en-US" sz="2800" b="1" baseline="30000" dirty="0" smtClean="0">
                <a:latin typeface="Times New Roman" pitchFamily="18" charset="0"/>
                <a:cs typeface="Times New Roman" pitchFamily="18" charset="0"/>
              </a:rPr>
              <a:t>＋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)/</a:t>
            </a:r>
            <a:r>
              <a:rPr lang="en-US" altLang="zh-CN" sz="2800" b="1" i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(CH</a:t>
            </a:r>
            <a:r>
              <a:rPr lang="en-US" altLang="zh-CN" sz="2800" b="1" baseline="-30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COO</a:t>
            </a:r>
            <a:r>
              <a:rPr lang="zh-CN" altLang="en-US" sz="2800" b="1" baseline="30000" dirty="0">
                <a:latin typeface="Times New Roman" pitchFamily="18" charset="0"/>
                <a:cs typeface="Times New Roman" pitchFamily="18" charset="0"/>
              </a:rPr>
              <a:t>－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r>
              <a:rPr lang="zh-CN" altLang="en-US" sz="2800" b="1" dirty="0">
                <a:latin typeface="Times New Roman" pitchFamily="18" charset="0"/>
                <a:cs typeface="Times New Roman" pitchFamily="18" charset="0"/>
              </a:rPr>
              <a:t>更接近于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1∶1</a:t>
            </a:r>
            <a:r>
              <a:rPr lang="zh-CN" altLang="en-US" sz="2800" b="1" dirty="0">
                <a:latin typeface="Times New Roman" pitchFamily="18" charset="0"/>
                <a:cs typeface="Times New Roman" pitchFamily="18" charset="0"/>
              </a:rPr>
              <a:t>，应采取的措施是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________(</a:t>
            </a:r>
            <a:r>
              <a:rPr lang="zh-CN" altLang="en-US" sz="2800" b="1" dirty="0">
                <a:latin typeface="Times New Roman" pitchFamily="18" charset="0"/>
                <a:cs typeface="Times New Roman" pitchFamily="18" charset="0"/>
              </a:rPr>
              <a:t>填字母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r>
              <a:rPr lang="zh-CN" altLang="en-US" sz="2800" b="1" dirty="0">
                <a:latin typeface="Times New Roman" pitchFamily="18" charset="0"/>
                <a:cs typeface="Times New Roman" pitchFamily="18" charset="0"/>
              </a:rPr>
              <a:t>。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</a:t>
            </a:r>
            <a:r>
              <a:rPr lang="zh-CN" altLang="en-US" sz="2800" b="1" dirty="0">
                <a:latin typeface="Times New Roman" pitchFamily="18" charset="0"/>
                <a:cs typeface="Times New Roman" pitchFamily="18" charset="0"/>
              </a:rPr>
              <a:t>．加入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NaOH</a:t>
            </a:r>
            <a:r>
              <a:rPr lang="zh-CN" altLang="en-US" sz="2800" b="1" dirty="0">
                <a:latin typeface="Times New Roman" pitchFamily="18" charset="0"/>
                <a:cs typeface="Times New Roman" pitchFamily="18" charset="0"/>
              </a:rPr>
              <a:t>固体　	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</a:t>
            </a:r>
            <a:r>
              <a:rPr lang="zh-CN" altLang="en-US" sz="2800" b="1" dirty="0">
                <a:latin typeface="Times New Roman" pitchFamily="18" charset="0"/>
                <a:cs typeface="Times New Roman" pitchFamily="18" charset="0"/>
              </a:rPr>
              <a:t>．加入适量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</a:t>
            </a:r>
            <a:r>
              <a:rPr lang="en-US" altLang="zh-CN" sz="2800" b="1" baseline="-30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COOH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zh-CN" altLang="en-US" sz="2800" b="1" dirty="0">
                <a:latin typeface="Times New Roman" pitchFamily="18" charset="0"/>
                <a:cs typeface="Times New Roman" pitchFamily="18" charset="0"/>
              </a:rPr>
              <a:t>．加入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KOH</a:t>
            </a:r>
            <a:r>
              <a:rPr lang="zh-CN" altLang="en-US" sz="2800" b="1" dirty="0">
                <a:latin typeface="Times New Roman" pitchFamily="18" charset="0"/>
                <a:cs typeface="Times New Roman" pitchFamily="18" charset="0"/>
              </a:rPr>
              <a:t>固体　	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</a:t>
            </a:r>
            <a:r>
              <a:rPr lang="zh-CN" altLang="en-US" sz="2800" b="1" dirty="0">
                <a:latin typeface="Times New Roman" pitchFamily="18" charset="0"/>
                <a:cs typeface="Times New Roman" pitchFamily="18" charset="0"/>
              </a:rPr>
              <a:t>．加水稀释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</a:t>
            </a:r>
            <a:r>
              <a:rPr lang="zh-CN" altLang="en-US" sz="2800" b="1" dirty="0" smtClean="0">
                <a:latin typeface="Times New Roman" pitchFamily="18" charset="0"/>
                <a:cs typeface="Times New Roman" pitchFamily="18" charset="0"/>
              </a:rPr>
              <a:t>．加入适量</a:t>
            </a:r>
            <a:r>
              <a:rPr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</a:t>
            </a:r>
            <a:r>
              <a:rPr lang="en-US" altLang="zh-CN" sz="2800" b="1" baseline="-30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COOK</a:t>
            </a:r>
            <a:r>
              <a:rPr lang="zh-CN" altLang="en-US" sz="2800" b="1" dirty="0" smtClean="0">
                <a:latin typeface="Times New Roman" pitchFamily="18" charset="0"/>
                <a:cs typeface="Times New Roman" pitchFamily="18" charset="0"/>
              </a:rPr>
              <a:t>固体</a:t>
            </a:r>
            <a:endParaRPr lang="zh-CN" altLang="en-US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187624" y="1700808"/>
            <a:ext cx="922047" cy="6612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zh-CN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BCE</a:t>
            </a:r>
            <a:endParaRPr lang="en-US" altLang="zh-CN" sz="2800" b="1" dirty="0">
              <a:solidFill>
                <a:srgbClr val="FF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76370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333375" y="620688"/>
            <a:ext cx="8477250" cy="418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en-US" altLang="zh-CN" sz="2800" b="1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3. </a:t>
            </a:r>
            <a:r>
              <a:rPr lang="zh-CN" altLang="en-US" sz="2800" b="1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常温下，在</a:t>
            </a:r>
            <a:r>
              <a:rPr lang="en-US" altLang="zh-CN" sz="2800" b="1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pH</a:t>
            </a:r>
            <a:r>
              <a:rPr lang="zh-CN" altLang="en-US" sz="2800" b="1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＝</a:t>
            </a:r>
            <a:r>
              <a:rPr lang="en-US" altLang="zh-CN" sz="2800" b="1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12</a:t>
            </a:r>
            <a:r>
              <a:rPr lang="zh-CN" altLang="en-US" sz="2800" b="1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的某溶液中，分别有甲、乙、丙、丁四位同学计算出由水电离出的</a:t>
            </a:r>
            <a:r>
              <a:rPr lang="en-US" altLang="zh-CN" sz="2800" b="1" i="1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c</a:t>
            </a:r>
            <a:r>
              <a:rPr lang="en-US" altLang="zh-CN" sz="2800" b="1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(OH</a:t>
            </a:r>
            <a:r>
              <a:rPr lang="zh-CN" altLang="en-US" sz="2800" b="1" baseline="300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－</a:t>
            </a:r>
            <a:r>
              <a:rPr lang="en-US" altLang="zh-CN" sz="2800" b="1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)</a:t>
            </a:r>
            <a:r>
              <a:rPr lang="zh-CN" altLang="en-US" sz="2800" b="1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的数据分别为：甲：</a:t>
            </a:r>
            <a:r>
              <a:rPr lang="en-US" altLang="zh-CN" sz="2800" b="1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1.0</a:t>
            </a:r>
            <a:r>
              <a:rPr lang="en-US" altLang="zh-CN" sz="2800" b="1" dirty="0" smtClean="0">
                <a:ea typeface="宋体" pitchFamily="2" charset="-122"/>
                <a:cs typeface="Times New Roman" pitchFamily="18" charset="0"/>
              </a:rPr>
              <a:t>×</a:t>
            </a:r>
            <a:r>
              <a:rPr lang="en-US" altLang="zh-CN" sz="2800" b="1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10</a:t>
            </a:r>
            <a:r>
              <a:rPr lang="zh-CN" altLang="en-US" sz="2800" b="1" baseline="300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－</a:t>
            </a:r>
            <a:r>
              <a:rPr lang="en-US" altLang="zh-CN" sz="2800" b="1" baseline="300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7</a:t>
            </a:r>
            <a:r>
              <a:rPr lang="en-US" altLang="zh-CN" sz="2800" b="1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altLang="zh-CN" sz="2800" b="1" dirty="0" err="1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mol</a:t>
            </a:r>
            <a:r>
              <a:rPr lang="en-US" altLang="zh-CN" sz="2800" b="1" dirty="0" err="1" smtClean="0">
                <a:latin typeface="Courier New"/>
                <a:ea typeface="宋体" pitchFamily="2" charset="-122"/>
                <a:cs typeface="Times New Roman" pitchFamily="18" charset="0"/>
              </a:rPr>
              <a:t>·</a:t>
            </a:r>
            <a:r>
              <a:rPr lang="en-US" altLang="zh-CN" sz="2800" b="1" dirty="0" err="1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L</a:t>
            </a:r>
            <a:r>
              <a:rPr lang="zh-CN" altLang="en-US" sz="2800" b="1" baseline="300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－</a:t>
            </a:r>
            <a:r>
              <a:rPr lang="en-US" altLang="zh-CN" sz="2800" b="1" baseline="300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1</a:t>
            </a:r>
            <a:r>
              <a:rPr lang="zh-CN" altLang="en-US" sz="2800" b="1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；乙：</a:t>
            </a:r>
            <a:r>
              <a:rPr lang="en-US" altLang="zh-CN" sz="2800" b="1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1.0</a:t>
            </a:r>
            <a:r>
              <a:rPr lang="en-US" altLang="zh-CN" sz="2800" b="1" dirty="0" smtClean="0">
                <a:ea typeface="宋体" pitchFamily="2" charset="-122"/>
                <a:cs typeface="Times New Roman" pitchFamily="18" charset="0"/>
              </a:rPr>
              <a:t>×</a:t>
            </a:r>
            <a:r>
              <a:rPr lang="en-US" altLang="zh-CN" sz="2800" b="1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10</a:t>
            </a:r>
            <a:r>
              <a:rPr lang="zh-CN" altLang="en-US" sz="2800" b="1" baseline="300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－</a:t>
            </a:r>
            <a:r>
              <a:rPr lang="en-US" altLang="zh-CN" sz="2800" b="1" baseline="300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6</a:t>
            </a:r>
            <a:r>
              <a:rPr lang="en-US" altLang="zh-CN" sz="2800" b="1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altLang="zh-CN" sz="2800" b="1" dirty="0" err="1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mol</a:t>
            </a:r>
            <a:r>
              <a:rPr lang="en-US" altLang="zh-CN" sz="2800" b="1" dirty="0" err="1" smtClean="0">
                <a:latin typeface="Courier New"/>
                <a:ea typeface="宋体" pitchFamily="2" charset="-122"/>
                <a:cs typeface="Times New Roman" pitchFamily="18" charset="0"/>
              </a:rPr>
              <a:t>·</a:t>
            </a:r>
            <a:r>
              <a:rPr lang="en-US" altLang="zh-CN" sz="2800" b="1" dirty="0" err="1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L</a:t>
            </a:r>
            <a:r>
              <a:rPr lang="zh-CN" altLang="en-US" sz="2800" b="1" baseline="300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－</a:t>
            </a:r>
            <a:r>
              <a:rPr lang="en-US" altLang="zh-CN" sz="2800" b="1" baseline="300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1</a:t>
            </a:r>
            <a:r>
              <a:rPr lang="zh-CN" altLang="en-US" sz="2800" b="1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；丙：</a:t>
            </a:r>
            <a:r>
              <a:rPr lang="en-US" altLang="zh-CN" sz="2800" b="1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1.0</a:t>
            </a:r>
            <a:r>
              <a:rPr lang="en-US" altLang="zh-CN" sz="2800" b="1" dirty="0" smtClean="0">
                <a:ea typeface="宋体" pitchFamily="2" charset="-122"/>
                <a:cs typeface="Times New Roman" pitchFamily="18" charset="0"/>
              </a:rPr>
              <a:t>×</a:t>
            </a:r>
            <a:r>
              <a:rPr lang="en-US" altLang="zh-CN" sz="2800" b="1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10</a:t>
            </a:r>
            <a:r>
              <a:rPr lang="zh-CN" altLang="en-US" sz="2800" b="1" baseline="300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－</a:t>
            </a:r>
            <a:r>
              <a:rPr lang="en-US" altLang="zh-CN" sz="2800" b="1" baseline="300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2</a:t>
            </a:r>
            <a:r>
              <a:rPr lang="en-US" altLang="zh-CN" sz="2800" b="1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altLang="zh-CN" sz="2800" b="1" dirty="0" err="1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mol</a:t>
            </a:r>
            <a:r>
              <a:rPr lang="en-US" altLang="zh-CN" sz="2800" b="1" dirty="0" err="1" smtClean="0">
                <a:latin typeface="Courier New"/>
                <a:ea typeface="宋体" pitchFamily="2" charset="-122"/>
                <a:cs typeface="Times New Roman" pitchFamily="18" charset="0"/>
              </a:rPr>
              <a:t>·</a:t>
            </a:r>
            <a:r>
              <a:rPr lang="en-US" altLang="zh-CN" sz="2800" b="1" dirty="0" err="1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L</a:t>
            </a:r>
            <a:r>
              <a:rPr lang="zh-CN" altLang="en-US" sz="2800" b="1" baseline="300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－</a:t>
            </a:r>
            <a:r>
              <a:rPr lang="en-US" altLang="zh-CN" sz="2800" b="1" baseline="300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1</a:t>
            </a:r>
            <a:r>
              <a:rPr lang="zh-CN" altLang="en-US" sz="2800" b="1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；丁：</a:t>
            </a:r>
            <a:r>
              <a:rPr lang="en-US" altLang="zh-CN" sz="2800" b="1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1.0</a:t>
            </a:r>
            <a:r>
              <a:rPr lang="en-US" altLang="zh-CN" sz="2800" b="1" dirty="0" smtClean="0">
                <a:ea typeface="宋体" pitchFamily="2" charset="-122"/>
                <a:cs typeface="Times New Roman" pitchFamily="18" charset="0"/>
              </a:rPr>
              <a:t>×</a:t>
            </a:r>
            <a:r>
              <a:rPr lang="en-US" altLang="zh-CN" sz="2800" b="1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10</a:t>
            </a:r>
            <a:r>
              <a:rPr lang="zh-CN" altLang="en-US" sz="2800" b="1" baseline="300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－</a:t>
            </a:r>
            <a:r>
              <a:rPr lang="en-US" altLang="zh-CN" sz="2800" b="1" baseline="300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12</a:t>
            </a:r>
            <a:r>
              <a:rPr lang="en-US" altLang="zh-CN" sz="2800" b="1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altLang="zh-CN" sz="2800" b="1" dirty="0" err="1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mol</a:t>
            </a:r>
            <a:r>
              <a:rPr lang="en-US" altLang="zh-CN" sz="2800" b="1" dirty="0" err="1" smtClean="0">
                <a:latin typeface="Courier New"/>
                <a:ea typeface="宋体" pitchFamily="2" charset="-122"/>
                <a:cs typeface="Times New Roman" pitchFamily="18" charset="0"/>
              </a:rPr>
              <a:t>·</a:t>
            </a:r>
            <a:r>
              <a:rPr lang="en-US" altLang="zh-CN" sz="2800" b="1" dirty="0" err="1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L</a:t>
            </a:r>
            <a:r>
              <a:rPr lang="zh-CN" altLang="en-US" sz="2800" b="1" baseline="300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－</a:t>
            </a:r>
            <a:r>
              <a:rPr lang="en-US" altLang="zh-CN" sz="2800" b="1" baseline="300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1</a:t>
            </a:r>
            <a:r>
              <a:rPr lang="zh-CN" altLang="en-US" sz="2800" b="1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。其中你认为正确的数据是</a:t>
            </a:r>
            <a:r>
              <a:rPr lang="en-US" altLang="zh-CN" sz="2800" b="1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(</a:t>
            </a:r>
            <a:r>
              <a:rPr lang="zh-CN" altLang="en-US" sz="2800" b="1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　　</a:t>
            </a:r>
            <a:r>
              <a:rPr lang="en-US" altLang="zh-CN" sz="2800" b="1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2800" b="1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A</a:t>
            </a:r>
            <a:r>
              <a:rPr lang="zh-CN" altLang="en-US" sz="2800" b="1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．甲、乙	 </a:t>
            </a:r>
            <a:r>
              <a:rPr lang="en-US" altLang="zh-CN" sz="2800" b="1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B</a:t>
            </a:r>
            <a:r>
              <a:rPr lang="zh-CN" altLang="en-US" sz="2800" b="1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．乙、丙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2800" b="1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C</a:t>
            </a:r>
            <a:r>
              <a:rPr lang="zh-CN" altLang="en-US" sz="2800" b="1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．丙、丁 	</a:t>
            </a:r>
            <a:r>
              <a:rPr lang="en-US" altLang="zh-CN" sz="2800" b="1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D</a:t>
            </a:r>
            <a:r>
              <a:rPr lang="zh-CN" altLang="en-US" sz="2800" b="1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．乙、丁</a:t>
            </a:r>
            <a:endParaRPr lang="zh-CN" altLang="en-US" sz="28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  <a:cs typeface="Times New Roman" pitchFamily="18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6372200" y="3212976"/>
            <a:ext cx="444352" cy="6612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en-US" altLang="zh-CN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15536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467544" y="620688"/>
            <a:ext cx="777686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</a:t>
            </a:r>
            <a:r>
              <a:rPr lang="zh-CN" altLang="zh-CN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．</a:t>
            </a:r>
            <a:r>
              <a:rPr lang="zh-CN" altLang="zh-CN" sz="2800" b="1" dirty="0">
                <a:latin typeface="Times New Roman" pitchFamily="18" charset="0"/>
                <a:ea typeface="+mn-ea"/>
                <a:cs typeface="Times New Roman" pitchFamily="18" charset="0"/>
              </a:rPr>
              <a:t>下列事实不属于盐类水解应用的</a:t>
            </a:r>
            <a:r>
              <a:rPr lang="zh-CN" altLang="zh-CN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是</a:t>
            </a:r>
            <a:r>
              <a:rPr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lang="zh-CN" altLang="zh-CN" sz="2800" b="1" dirty="0">
                <a:latin typeface="Times New Roman" pitchFamily="18" charset="0"/>
                <a:ea typeface="+mn-ea"/>
                <a:cs typeface="Times New Roman" pitchFamily="18" charset="0"/>
              </a:rPr>
              <a:t>　　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endParaRPr lang="zh-CN" altLang="zh-CN" sz="2800" dirty="0"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</a:t>
            </a:r>
            <a:r>
              <a:rPr lang="zh-CN" altLang="zh-CN" sz="2800" b="1" dirty="0">
                <a:latin typeface="Times New Roman" pitchFamily="18" charset="0"/>
                <a:ea typeface="+mn-ea"/>
                <a:cs typeface="Times New Roman" pitchFamily="18" charset="0"/>
              </a:rPr>
              <a:t>．明矾净水</a:t>
            </a:r>
            <a:endParaRPr lang="zh-CN" altLang="zh-CN" sz="2800" dirty="0"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</a:t>
            </a:r>
            <a:r>
              <a:rPr lang="zh-CN" altLang="zh-CN" sz="2800" b="1" dirty="0">
                <a:latin typeface="Times New Roman" pitchFamily="18" charset="0"/>
                <a:ea typeface="+mn-ea"/>
                <a:cs typeface="Times New Roman" pitchFamily="18" charset="0"/>
              </a:rPr>
              <a:t>．使用热的纯碱溶液去除油污</a:t>
            </a:r>
            <a:endParaRPr lang="zh-CN" altLang="zh-CN" sz="2800" dirty="0"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zh-CN" altLang="zh-CN" sz="2800" b="1" dirty="0">
                <a:latin typeface="Times New Roman" pitchFamily="18" charset="0"/>
                <a:ea typeface="+mn-ea"/>
                <a:cs typeface="Times New Roman" pitchFamily="18" charset="0"/>
              </a:rPr>
              <a:t>．实验室配制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FeCl</a:t>
            </a:r>
            <a:r>
              <a:rPr lang="en-US" altLang="zh-CN" sz="2800" b="1" baseline="-25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zh-CN" altLang="zh-CN" sz="2800" b="1" dirty="0">
                <a:latin typeface="Times New Roman" pitchFamily="18" charset="0"/>
                <a:ea typeface="+mn-ea"/>
                <a:cs typeface="Times New Roman" pitchFamily="18" charset="0"/>
              </a:rPr>
              <a:t>溶液时加入少量稀盐酸</a:t>
            </a:r>
            <a:endParaRPr lang="zh-CN" altLang="zh-CN" sz="2800" dirty="0"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</a:t>
            </a:r>
            <a:r>
              <a:rPr lang="zh-CN" altLang="zh-CN" sz="2800" b="1" dirty="0">
                <a:latin typeface="Times New Roman" pitchFamily="18" charset="0"/>
                <a:ea typeface="+mn-ea"/>
                <a:cs typeface="Times New Roman" pitchFamily="18" charset="0"/>
              </a:rPr>
              <a:t>．向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FeCl</a:t>
            </a:r>
            <a:r>
              <a:rPr lang="en-US" altLang="zh-CN" sz="2800" b="1" baseline="-25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zh-CN" altLang="zh-CN" sz="2800" b="1" dirty="0">
                <a:latin typeface="Times New Roman" pitchFamily="18" charset="0"/>
                <a:ea typeface="+mn-ea"/>
                <a:cs typeface="Times New Roman" pitchFamily="18" charset="0"/>
              </a:rPr>
              <a:t>溶液中加入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NaOH</a:t>
            </a:r>
            <a:r>
              <a:rPr lang="zh-CN" altLang="zh-CN" sz="2800" b="1" dirty="0">
                <a:latin typeface="Times New Roman" pitchFamily="18" charset="0"/>
                <a:ea typeface="+mn-ea"/>
                <a:cs typeface="Times New Roman" pitchFamily="18" charset="0"/>
              </a:rPr>
              <a:t>溶液产生红褐色沉淀</a:t>
            </a:r>
            <a:endParaRPr lang="zh-CN" altLang="zh-CN" sz="2800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6804248" y="836712"/>
            <a:ext cx="4443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11454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35496" y="579780"/>
            <a:ext cx="7416824" cy="332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5613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00300" algn="l"/>
              </a:tabLst>
            </a:pPr>
            <a:r>
              <a:rPr lang="en-US" altLang="zh-CN" sz="2800" b="1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．在蒸发皿中加热蒸干并灼烧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(&lt;400 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itchFamily="2" charset="-122"/>
                <a:cs typeface="Times New Roman" pitchFamily="18" charset="0"/>
              </a:rPr>
              <a:t>℃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)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下</a:t>
            </a:r>
            <a:endParaRPr kumimoji="0" lang="en-US" altLang="zh-CN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5613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00300" algn="l"/>
              </a:tabLst>
            </a:pP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列物质的溶液，可以得到该物质的固体的</a:t>
            </a:r>
            <a:endParaRPr kumimoji="0" lang="en-US" altLang="zh-CN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5613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00300" algn="l"/>
              </a:tabLst>
            </a:pP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是 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(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　　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marR="0" lvl="0" indent="455613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00300" algn="l"/>
              </a:tabLst>
            </a:pP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A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．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AlCl</a:t>
            </a:r>
            <a:r>
              <a:rPr kumimoji="0" lang="en-US" altLang="zh-CN" sz="28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3            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B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．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NaHCO</a:t>
            </a:r>
            <a:r>
              <a:rPr kumimoji="0" lang="en-US" altLang="zh-CN" sz="28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3    </a:t>
            </a:r>
          </a:p>
          <a:p>
            <a:pPr marL="0" marR="0" lvl="0" indent="455613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00300" algn="l"/>
              </a:tabLst>
            </a:pP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C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．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MgSO</a:t>
            </a:r>
            <a:r>
              <a:rPr kumimoji="0" lang="en-US" altLang="zh-CN" sz="28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4      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D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．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KMnO</a:t>
            </a:r>
            <a:r>
              <a:rPr kumimoji="0" lang="en-US" altLang="zh-CN" sz="28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4</a:t>
            </a:r>
            <a:endParaRPr kumimoji="0" lang="en-US" altLang="zh-CN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331640" y="2113692"/>
            <a:ext cx="4443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84370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12" y="4224"/>
            <a:ext cx="9180512" cy="6853776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422562" y="1916874"/>
            <a:ext cx="6414513" cy="145507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5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25400" stA="30000" endPos="30000" dist="50800" dir="5400000" sy="-100000" algn="bl" rotWithShape="0"/>
                </a:effectLst>
                <a:latin typeface="微软雅黑" pitchFamily="34" charset="-122"/>
                <a:ea typeface="微软雅黑" pitchFamily="34" charset="-122"/>
              </a:rPr>
              <a:t>本节内容结束</a:t>
            </a:r>
            <a:endParaRPr lang="en-US" altLang="zh-CN" sz="50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25400" stA="30000" endPos="30000" dist="50800" dir="5400000" sy="-100000" algn="bl" rotWithShape="0"/>
              </a:effectLst>
              <a:latin typeface="微软雅黑" pitchFamily="34" charset="-122"/>
              <a:ea typeface="微软雅黑" pitchFamily="34" charset="-122"/>
            </a:endParaRPr>
          </a:p>
          <a:p>
            <a:pPr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600" dirty="0">
                <a:effectLst>
                  <a:reflection blurRad="25400" stA="30000" endPos="30000" dist="50800" dir="5400000" sy="-100000" algn="bl" rotWithShape="0"/>
                </a:effectLst>
                <a:latin typeface="微软雅黑" pitchFamily="34" charset="-122"/>
                <a:ea typeface="微软雅黑" pitchFamily="34" charset="-122"/>
              </a:rPr>
              <a:t>更多精彩内容请登录：</a:t>
            </a:r>
            <a:r>
              <a:rPr lang="en-US" altLang="zh-CN" sz="2600" dirty="0">
                <a:effectLst>
                  <a:reflection blurRad="25400" stA="30000" endPos="30000" dist="50800" dir="5400000" sy="-100000" algn="bl" rotWithShape="0"/>
                </a:effectLst>
                <a:latin typeface="微软雅黑" pitchFamily="34" charset="-122"/>
                <a:ea typeface="微软雅黑" pitchFamily="34" charset="-122"/>
              </a:rPr>
              <a:t>www.91taoke.com</a:t>
            </a:r>
            <a:endParaRPr lang="zh-CN" altLang="en-US" sz="2600" dirty="0">
              <a:effectLst>
                <a:reflection blurRad="25400" stA="30000" endPos="30000" dist="50800" dir="5400000" sy="-100000" algn="bl" rotWithShape="0"/>
              </a:effectLst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3" name="Picture 8" descr="91淘课logo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555555"/>
              </a:clrFrom>
              <a:clrTo>
                <a:srgbClr val="555555">
                  <a:alpha val="0"/>
                </a:srgbClr>
              </a:clrTo>
            </a:clrChange>
            <a:lum contras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6284913"/>
            <a:ext cx="865188" cy="528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317266" y="726252"/>
            <a:ext cx="8302625" cy="16435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80000"/>
              </a:lnSpc>
            </a:pPr>
            <a:r>
              <a:rPr lang="en-US" altLang="zh-CN" sz="2800" b="1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2. </a:t>
            </a:r>
            <a:r>
              <a:rPr lang="zh-CN" altLang="en-US" sz="2800" b="1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硫化钠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的第一步水解的离子方程式能否表示为</a:t>
            </a:r>
            <a:r>
              <a:rPr lang="en-US" altLang="zh-CN" sz="28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</a:t>
            </a:r>
            <a:r>
              <a:rPr lang="en-US" altLang="zh-CN" sz="2800" b="1" baseline="30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2- </a:t>
            </a:r>
            <a:r>
              <a:rPr lang="en-US" altLang="zh-CN" sz="28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2H</a:t>
            </a:r>
            <a:r>
              <a:rPr lang="en-US" altLang="zh-CN" sz="2800" b="1" baseline="-30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 </a:t>
            </a:r>
            <a:r>
              <a:rPr lang="en-US" altLang="zh-CN" sz="28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H</a:t>
            </a:r>
            <a:r>
              <a:rPr lang="en-US" altLang="zh-CN" sz="2800" b="1" baseline="-30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altLang="zh-CN" sz="28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 +2OH</a:t>
            </a:r>
            <a:r>
              <a:rPr lang="en-US" altLang="zh-CN" sz="2800" b="1" baseline="30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— </a:t>
            </a:r>
            <a:r>
              <a:rPr lang="zh-CN" altLang="en-US" sz="2800" b="1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？</a:t>
            </a:r>
            <a:endParaRPr lang="zh-CN" altLang="en-US" sz="2800" b="1" dirty="0">
              <a:solidFill>
                <a:srgbClr val="FF0000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7" name="Picture 9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772816"/>
            <a:ext cx="566738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9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9888" y="3488351"/>
            <a:ext cx="566737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矩形 1"/>
          <p:cNvSpPr/>
          <p:nvPr/>
        </p:nvSpPr>
        <p:spPr>
          <a:xfrm>
            <a:off x="395536" y="2420888"/>
            <a:ext cx="8208912" cy="16435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80000"/>
              </a:lnSpc>
            </a:pPr>
            <a:r>
              <a:rPr lang="zh-CN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提示：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不能。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</a:t>
            </a:r>
            <a:r>
              <a:rPr lang="en-US" altLang="zh-CN" sz="2800" b="1" baseline="-30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是二元弱酸，所以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</a:t>
            </a:r>
            <a:r>
              <a:rPr lang="en-US" altLang="zh-CN" sz="2800" b="1" baseline="30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2-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水解分两步进行，以第一步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</a:t>
            </a:r>
            <a:r>
              <a:rPr lang="en-US" altLang="zh-CN" sz="2800" b="1" baseline="30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2-  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+H</a:t>
            </a:r>
            <a:r>
              <a:rPr lang="en-US" altLang="zh-CN" sz="2800" b="1" baseline="-30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  </a:t>
            </a:r>
            <a:r>
              <a:rPr lang="en-US" altLang="zh-CN" sz="28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HS</a:t>
            </a:r>
            <a:r>
              <a:rPr lang="en-US" altLang="zh-CN" sz="2800" b="1" baseline="30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 </a:t>
            </a:r>
            <a:r>
              <a:rPr lang="en-US" altLang="zh-CN" sz="28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 OH</a:t>
            </a:r>
            <a:r>
              <a:rPr lang="en-US" altLang="zh-CN" sz="2800" b="1" baseline="30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—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为主。</a:t>
            </a:r>
          </a:p>
        </p:txBody>
      </p:sp>
    </p:spTree>
    <p:extLst>
      <p:ext uri="{BB962C8B-B14F-4D97-AF65-F5344CB8AC3E}">
        <p14:creationId xmlns:p14="http://schemas.microsoft.com/office/powerpoint/2010/main" val="27518480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179512" y="531257"/>
            <a:ext cx="6192688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en-US" altLang="zh-CN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3. </a:t>
            </a:r>
            <a:r>
              <a:rPr kumimoji="1" lang="zh-CN" altLang="en-US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写出下列物质</a:t>
            </a:r>
            <a:r>
              <a:rPr kumimoji="1" lang="zh-CN" altLang="en-US" sz="2800" b="1" dirty="0">
                <a:latin typeface="Times New Roman" pitchFamily="18" charset="0"/>
                <a:ea typeface="+mn-ea"/>
                <a:cs typeface="Times New Roman" pitchFamily="18" charset="0"/>
              </a:rPr>
              <a:t>水解的方程式</a:t>
            </a:r>
            <a:r>
              <a:rPr kumimoji="1" lang="zh-CN" altLang="en-US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：</a:t>
            </a:r>
            <a:endParaRPr kumimoji="1" lang="en-US" altLang="zh-CN" sz="2800" b="1" dirty="0" smtClean="0"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kumimoji="1" lang="en-US" altLang="zh-CN" sz="2800" b="1" dirty="0"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1" lang="en-US" altLang="zh-CN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   </a:t>
            </a:r>
            <a:r>
              <a:rPr kumimoji="1" lang="en-US" altLang="zh-CN" sz="2800" b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NaF</a:t>
            </a:r>
            <a:r>
              <a:rPr kumimoji="1" lang="zh-CN" altLang="en-US" sz="2800" b="1" dirty="0">
                <a:latin typeface="Times New Roman" pitchFamily="18" charset="0"/>
                <a:ea typeface="+mn-ea"/>
                <a:cs typeface="Times New Roman" pitchFamily="18" charset="0"/>
              </a:rPr>
              <a:t>、</a:t>
            </a:r>
            <a:r>
              <a:rPr kumimoji="1"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</a:t>
            </a:r>
            <a:r>
              <a:rPr kumimoji="1" lang="en-US" altLang="zh-CN" sz="2800" b="1" baseline="-25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1"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</a:t>
            </a:r>
            <a:r>
              <a:rPr kumimoji="1" lang="en-US" altLang="zh-CN" sz="2800" b="1" baseline="-25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1" lang="zh-CN" altLang="en-US" sz="2800" b="1" dirty="0">
                <a:latin typeface="Times New Roman" pitchFamily="18" charset="0"/>
                <a:ea typeface="+mn-ea"/>
                <a:cs typeface="Times New Roman" pitchFamily="18" charset="0"/>
              </a:rPr>
              <a:t>、</a:t>
            </a:r>
            <a:r>
              <a:rPr kumimoji="1"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NH</a:t>
            </a:r>
            <a:r>
              <a:rPr kumimoji="1" lang="en-US" altLang="zh-CN" sz="2800" b="1" baseline="-25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</a:t>
            </a:r>
            <a:r>
              <a:rPr kumimoji="1"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Cl</a:t>
            </a:r>
            <a:r>
              <a:rPr kumimoji="1" lang="zh-CN" altLang="en-US" sz="2800" b="1" dirty="0">
                <a:latin typeface="Times New Roman" pitchFamily="18" charset="0"/>
                <a:ea typeface="+mn-ea"/>
                <a:cs typeface="Times New Roman" pitchFamily="18" charset="0"/>
              </a:rPr>
              <a:t>、</a:t>
            </a:r>
            <a:r>
              <a:rPr kumimoji="1"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CuCl</a:t>
            </a:r>
            <a:r>
              <a:rPr kumimoji="1" lang="en-US" altLang="zh-CN" sz="2800" b="1" baseline="-25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1"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1" lang="zh-CN" altLang="en-US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。</a:t>
            </a:r>
            <a:r>
              <a:rPr kumimoji="1"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1" lang="en-US" altLang="zh-CN" sz="2800" b="1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503435" y="1970980"/>
            <a:ext cx="8101013" cy="116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NaF+H</a:t>
            </a:r>
            <a:r>
              <a:rPr kumimoji="1" lang="en-US" altLang="zh-CN" sz="2800" b="1" baseline="-25000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1" lang="en-US" altLang="zh-CN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          </a:t>
            </a:r>
            <a:r>
              <a:rPr kumimoji="1" lang="en-US" altLang="zh-CN" sz="2800" b="1" dirty="0" err="1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HF+NaOH</a:t>
            </a:r>
            <a:endParaRPr kumimoji="1" lang="en-US" altLang="zh-CN" sz="2800" b="1" dirty="0">
              <a:solidFill>
                <a:srgbClr val="FF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kumimoji="1" lang="zh-CN" altLang="en-US" sz="28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离子方程式：</a:t>
            </a:r>
            <a:r>
              <a:rPr kumimoji="1" lang="en-US" altLang="zh-CN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</a:t>
            </a:r>
            <a:r>
              <a:rPr kumimoji="1" lang="en-US" altLang="zh-CN" sz="2800" b="1" baseline="30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— </a:t>
            </a:r>
            <a:r>
              <a:rPr kumimoji="1" lang="en-US" altLang="zh-CN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 </a:t>
            </a:r>
            <a:r>
              <a:rPr kumimoji="1" lang="en-US" altLang="zh-CN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</a:t>
            </a:r>
            <a:r>
              <a:rPr kumimoji="1" lang="en-US" altLang="zh-CN" sz="2800" b="1" baseline="-25000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1" lang="en-US" altLang="zh-CN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          </a:t>
            </a:r>
            <a:r>
              <a:rPr kumimoji="1" lang="en-US" altLang="zh-CN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HF+OH</a:t>
            </a:r>
            <a:r>
              <a:rPr kumimoji="1" lang="en-US" altLang="zh-CN" sz="2800" b="1" baseline="30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—</a:t>
            </a:r>
            <a:endParaRPr kumimoji="1" lang="en-US" altLang="zh-CN" sz="2800" b="1" baseline="30000" dirty="0">
              <a:solidFill>
                <a:srgbClr val="FF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12"/>
          <p:cNvSpPr>
            <a:spLocks noChangeArrowheads="1"/>
          </p:cNvSpPr>
          <p:nvPr/>
        </p:nvSpPr>
        <p:spPr bwMode="auto">
          <a:xfrm>
            <a:off x="572144" y="3356992"/>
            <a:ext cx="6664152" cy="1169988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</a:t>
            </a:r>
            <a:r>
              <a:rPr kumimoji="1" lang="en-US" altLang="zh-CN" sz="2800" b="1" baseline="-25000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1" lang="en-US" altLang="zh-CN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</a:t>
            </a:r>
            <a:r>
              <a:rPr kumimoji="1" lang="en-US" altLang="zh-CN" sz="2800" b="1" baseline="-25000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 </a:t>
            </a:r>
            <a:r>
              <a:rPr kumimoji="1" lang="en-US" altLang="zh-CN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+H</a:t>
            </a:r>
            <a:r>
              <a:rPr kumimoji="1" lang="en-US" altLang="zh-CN" sz="2800" b="1" baseline="-25000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1" lang="en-US" altLang="zh-CN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         </a:t>
            </a:r>
            <a:r>
              <a:rPr kumimoji="1" lang="en-US" altLang="zh-CN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NaHCO</a:t>
            </a:r>
            <a:r>
              <a:rPr kumimoji="1" lang="en-US" altLang="zh-CN" sz="2800" b="1" baseline="-25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 </a:t>
            </a:r>
            <a:r>
              <a:rPr kumimoji="1" lang="en-US" altLang="zh-CN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+NaOH  (</a:t>
            </a:r>
            <a:r>
              <a:rPr kumimoji="1" lang="zh-CN" altLang="en-US" sz="28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主</a:t>
            </a:r>
            <a:r>
              <a:rPr kumimoji="1" lang="en-US" altLang="zh-CN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</a:p>
          <a:p>
            <a:pPr>
              <a:spcBef>
                <a:spcPct val="50000"/>
              </a:spcBef>
            </a:pPr>
            <a:r>
              <a:rPr kumimoji="1" lang="en-US" altLang="zh-CN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NaHCO</a:t>
            </a:r>
            <a:r>
              <a:rPr kumimoji="1" lang="en-US" altLang="zh-CN" sz="2800" b="1" baseline="-25000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 </a:t>
            </a:r>
            <a:r>
              <a:rPr kumimoji="1" lang="en-US" altLang="zh-CN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 H</a:t>
            </a:r>
            <a:r>
              <a:rPr kumimoji="1" lang="en-US" altLang="zh-CN" sz="2800" b="1" baseline="-25000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1" lang="en-US" altLang="zh-CN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          </a:t>
            </a:r>
            <a:r>
              <a:rPr kumimoji="1" lang="en-US" altLang="zh-CN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</a:t>
            </a:r>
            <a:r>
              <a:rPr kumimoji="1" lang="en-US" altLang="zh-CN" sz="2800" b="1" baseline="-25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1" lang="en-US" altLang="zh-CN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</a:t>
            </a:r>
            <a:r>
              <a:rPr kumimoji="1" lang="en-US" altLang="zh-CN" sz="2800" b="1" baseline="-25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 </a:t>
            </a:r>
            <a:r>
              <a:rPr kumimoji="1" lang="en-US" altLang="zh-CN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+NaOH   (</a:t>
            </a:r>
            <a:r>
              <a:rPr kumimoji="1" lang="zh-CN" altLang="en-US" sz="28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次</a:t>
            </a:r>
            <a:r>
              <a:rPr kumimoji="1" lang="en-US" altLang="zh-CN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6" name="Text Box 18"/>
          <p:cNvSpPr txBox="1">
            <a:spLocks noChangeArrowheads="1"/>
          </p:cNvSpPr>
          <p:nvPr/>
        </p:nvSpPr>
        <p:spPr bwMode="auto">
          <a:xfrm>
            <a:off x="503361" y="4725144"/>
            <a:ext cx="558080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en-US" altLang="zh-CN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NH</a:t>
            </a:r>
            <a:r>
              <a:rPr kumimoji="1" lang="en-US" altLang="zh-CN" sz="2800" b="1" baseline="-25000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</a:t>
            </a:r>
            <a:r>
              <a:rPr kumimoji="1" lang="en-US" altLang="zh-CN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Cl + H</a:t>
            </a:r>
            <a:r>
              <a:rPr kumimoji="1" lang="en-US" altLang="zh-CN" sz="2800" b="1" baseline="-25000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1" lang="en-US" altLang="zh-CN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         </a:t>
            </a:r>
            <a:r>
              <a:rPr kumimoji="1" lang="en-US" altLang="zh-CN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NH</a:t>
            </a:r>
            <a:r>
              <a:rPr kumimoji="1" lang="en-US" altLang="zh-CN" sz="2800" b="1" baseline="-25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1" lang="en-US" altLang="zh-CN" sz="2800" b="1" baseline="30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kumimoji="1" lang="en-US" altLang="zh-CN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</a:t>
            </a:r>
            <a:r>
              <a:rPr kumimoji="1" lang="en-US" altLang="zh-CN" sz="2800" b="1" baseline="-25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1" lang="en-US" altLang="zh-CN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O+HCl</a:t>
            </a:r>
            <a:endParaRPr kumimoji="1" lang="en-US" altLang="zh-CN" sz="2800" b="1" dirty="0">
              <a:solidFill>
                <a:srgbClr val="FF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22"/>
          <p:cNvSpPr>
            <a:spLocks noChangeArrowheads="1"/>
          </p:cNvSpPr>
          <p:nvPr/>
        </p:nvSpPr>
        <p:spPr bwMode="auto">
          <a:xfrm>
            <a:off x="503709" y="5445224"/>
            <a:ext cx="67325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CuCl</a:t>
            </a:r>
            <a:r>
              <a:rPr kumimoji="1" lang="en-US" altLang="zh-CN" sz="2800" b="1" baseline="-25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1" lang="en-US" altLang="zh-CN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+2H</a:t>
            </a:r>
            <a:r>
              <a:rPr kumimoji="1" lang="en-US" altLang="zh-CN" sz="2800" b="1" baseline="-25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1" lang="en-US" altLang="zh-CN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         Cu(OH)</a:t>
            </a:r>
            <a:r>
              <a:rPr kumimoji="1" lang="en-US" altLang="zh-CN" sz="2800" b="1" baseline="-25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1" lang="en-US" altLang="zh-CN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+2HCl</a:t>
            </a:r>
            <a:endParaRPr kumimoji="1" lang="en-US" altLang="zh-CN" sz="2800" b="1" dirty="0">
              <a:solidFill>
                <a:srgbClr val="FF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对象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1292119"/>
              </p:ext>
            </p:extLst>
          </p:nvPr>
        </p:nvGraphicFramePr>
        <p:xfrm>
          <a:off x="2123728" y="1916445"/>
          <a:ext cx="864096" cy="6395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0" name="Equation" r:id="rId3" imgW="393480" imgH="279360" progId="Equation.DSMT4">
                  <p:embed/>
                </p:oleObj>
              </mc:Choice>
              <mc:Fallback>
                <p:oleObj name="Equation" r:id="rId3" imgW="39348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23728" y="1916445"/>
                        <a:ext cx="864096" cy="63952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对象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0740002"/>
              </p:ext>
            </p:extLst>
          </p:nvPr>
        </p:nvGraphicFramePr>
        <p:xfrm>
          <a:off x="4211960" y="2570590"/>
          <a:ext cx="863600" cy="639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1" name="Equation" r:id="rId5" imgW="393480" imgH="279360" progId="Equation.DSMT4">
                  <p:embed/>
                </p:oleObj>
              </mc:Choice>
              <mc:Fallback>
                <p:oleObj name="Equation" r:id="rId5" imgW="393480" imgH="279360" progId="Equation.DSMT4">
                  <p:embed/>
                  <p:pic>
                    <p:nvPicPr>
                      <p:cNvPr id="0" name="对象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1960" y="2570590"/>
                        <a:ext cx="863600" cy="639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对象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3158251"/>
              </p:ext>
            </p:extLst>
          </p:nvPr>
        </p:nvGraphicFramePr>
        <p:xfrm>
          <a:off x="2771800" y="3302223"/>
          <a:ext cx="863600" cy="639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2" name="Equation" r:id="rId7" imgW="393480" imgH="279360" progId="Equation.DSMT4">
                  <p:embed/>
                </p:oleObj>
              </mc:Choice>
              <mc:Fallback>
                <p:oleObj name="Equation" r:id="rId7" imgW="393480" imgH="279360" progId="Equation.DSMT4">
                  <p:embed/>
                  <p:pic>
                    <p:nvPicPr>
                      <p:cNvPr id="0" name="对象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800" y="3302223"/>
                        <a:ext cx="863600" cy="639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对象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521464"/>
              </p:ext>
            </p:extLst>
          </p:nvPr>
        </p:nvGraphicFramePr>
        <p:xfrm>
          <a:off x="3059832" y="3941986"/>
          <a:ext cx="863600" cy="639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3" name="Equation" r:id="rId8" imgW="393480" imgH="279360" progId="Equation.DSMT4">
                  <p:embed/>
                </p:oleObj>
              </mc:Choice>
              <mc:Fallback>
                <p:oleObj name="Equation" r:id="rId8" imgW="393480" imgH="279360" progId="Equation.DSMT4">
                  <p:embed/>
                  <p:pic>
                    <p:nvPicPr>
                      <p:cNvPr id="0" name="对象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832" y="3941986"/>
                        <a:ext cx="863600" cy="639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对象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6264392"/>
              </p:ext>
            </p:extLst>
          </p:nvPr>
        </p:nvGraphicFramePr>
        <p:xfrm>
          <a:off x="2627784" y="4667199"/>
          <a:ext cx="863600" cy="639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4" name="Equation" r:id="rId9" imgW="393480" imgH="279360" progId="Equation.DSMT4">
                  <p:embed/>
                </p:oleObj>
              </mc:Choice>
              <mc:Fallback>
                <p:oleObj name="Equation" r:id="rId9" imgW="393480" imgH="279360" progId="Equation.DSMT4">
                  <p:embed/>
                  <p:pic>
                    <p:nvPicPr>
                      <p:cNvPr id="0" name="对象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784" y="4667199"/>
                        <a:ext cx="863600" cy="639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对象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3794401"/>
              </p:ext>
            </p:extLst>
          </p:nvPr>
        </p:nvGraphicFramePr>
        <p:xfrm>
          <a:off x="2555776" y="5445224"/>
          <a:ext cx="863600" cy="639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5" name="Equation" r:id="rId10" imgW="393480" imgH="279360" progId="Equation.DSMT4">
                  <p:embed/>
                </p:oleObj>
              </mc:Choice>
              <mc:Fallback>
                <p:oleObj name="Equation" r:id="rId10" imgW="393480" imgH="279360" progId="Equation.DSMT4">
                  <p:embed/>
                  <p:pic>
                    <p:nvPicPr>
                      <p:cNvPr id="0" name="对象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776" y="5445224"/>
                        <a:ext cx="863600" cy="639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789188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900009"/>
            <a:ext cx="43924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rgbClr val="7030A0"/>
                </a:solidFill>
              </a:rPr>
              <a:t>新课引入</a:t>
            </a:r>
            <a:endParaRPr lang="zh-CN" altLang="en-US" sz="3200" b="1" dirty="0">
              <a:solidFill>
                <a:srgbClr val="7030A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11560" y="1484784"/>
            <a:ext cx="712879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 smtClean="0"/>
              <a:t>我们已经知道，溶液中的化学平衡浓度、温度等因素的影响，而盐类的水解也是一种化学平衡，那么这些因素会怎样影响盐类的水解平衡呢？</a:t>
            </a:r>
            <a:endParaRPr lang="zh-CN" alt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4859356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395536" y="323882"/>
            <a:ext cx="4692650" cy="6568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>
              <a:lnSpc>
                <a:spcPct val="150000"/>
              </a:lnSpc>
              <a:spcBef>
                <a:spcPct val="50000"/>
              </a:spcBef>
            </a:pPr>
            <a:r>
              <a:rPr lang="zh-CN" altLang="en-US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一</a:t>
            </a:r>
            <a:r>
              <a:rPr lang="en-US" altLang="zh-CN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. </a:t>
            </a:r>
            <a:r>
              <a:rPr lang="zh-CN" altLang="en-US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影响</a:t>
            </a:r>
            <a:r>
              <a:rPr lang="zh-CN" altLang="en-US" sz="2800" b="1" dirty="0">
                <a:latin typeface="Times New Roman" pitchFamily="18" charset="0"/>
                <a:ea typeface="+mn-ea"/>
                <a:cs typeface="Times New Roman" pitchFamily="18" charset="0"/>
              </a:rPr>
              <a:t>盐类水解的因素</a:t>
            </a:r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395536" y="980728"/>
            <a:ext cx="1627188" cy="6568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>
              <a:lnSpc>
                <a:spcPct val="150000"/>
              </a:lnSpc>
            </a:pPr>
            <a:r>
              <a:rPr lang="en-US" altLang="zh-CN" sz="2800" b="1" dirty="0" smtClean="0">
                <a:solidFill>
                  <a:srgbClr val="231AD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lang="en-US" altLang="zh-CN" sz="2800" b="1" dirty="0" smtClean="0">
                <a:solidFill>
                  <a:srgbClr val="231AD6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. </a:t>
            </a:r>
            <a:r>
              <a:rPr lang="zh-CN" altLang="en-US" sz="2800" b="1" dirty="0" smtClean="0">
                <a:solidFill>
                  <a:srgbClr val="231AD6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内因</a:t>
            </a:r>
            <a:endParaRPr lang="zh-CN" altLang="en-US" sz="2800" b="1" dirty="0">
              <a:solidFill>
                <a:srgbClr val="231AD6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7" name="矩形 6"/>
          <p:cNvSpPr>
            <a:spLocks noChangeArrowheads="1"/>
          </p:cNvSpPr>
          <p:nvPr/>
        </p:nvSpPr>
        <p:spPr bwMode="auto">
          <a:xfrm>
            <a:off x="395536" y="2060848"/>
            <a:ext cx="8340798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eaLnBrk="0" hangingPunct="0">
              <a:lnSpc>
                <a:spcPct val="150000"/>
              </a:lnSpc>
            </a:pPr>
            <a:r>
              <a:rPr lang="zh-CN" altLang="en-US" sz="2800" b="1" dirty="0">
                <a:latin typeface="Times New Roman" pitchFamily="18" charset="0"/>
                <a:ea typeface="+mn-ea"/>
                <a:cs typeface="Times New Roman" pitchFamily="18" charset="0"/>
              </a:rPr>
              <a:t>已知</a:t>
            </a:r>
            <a:r>
              <a:rPr lang="en-US" altLang="zh-CN" sz="2800" b="1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HClO</a:t>
            </a:r>
            <a:r>
              <a:rPr lang="zh-CN" altLang="en-US" sz="2800" b="1" dirty="0">
                <a:latin typeface="Times New Roman" pitchFamily="18" charset="0"/>
                <a:ea typeface="+mn-ea"/>
                <a:cs typeface="Times New Roman" pitchFamily="18" charset="0"/>
              </a:rPr>
              <a:t>、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</a:t>
            </a:r>
            <a:r>
              <a:rPr lang="en-US" altLang="zh-CN" sz="2800" b="1" baseline="-25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COOH</a:t>
            </a:r>
            <a:r>
              <a:rPr lang="zh-CN" altLang="en-US" sz="2800" b="1" dirty="0">
                <a:latin typeface="Times New Roman" pitchFamily="18" charset="0"/>
                <a:ea typeface="+mn-ea"/>
                <a:cs typeface="Times New Roman" pitchFamily="18" charset="0"/>
              </a:rPr>
              <a:t>、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HNO</a:t>
            </a:r>
            <a:r>
              <a:rPr lang="en-US" altLang="zh-CN" sz="2800" b="1" baseline="-25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zh-CN" altLang="en-US" sz="2800" b="1" dirty="0">
                <a:latin typeface="Times New Roman" pitchFamily="18" charset="0"/>
                <a:ea typeface="+mn-ea"/>
                <a:cs typeface="Times New Roman" pitchFamily="18" charset="0"/>
              </a:rPr>
              <a:t>都是弱酸，电离平衡常数</a:t>
            </a:r>
            <a:r>
              <a:rPr lang="en-US" altLang="zh-CN" sz="2800" b="1" i="1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Ka</a:t>
            </a:r>
            <a:r>
              <a:rPr lang="zh-CN" altLang="en-US" sz="2800" b="1" dirty="0">
                <a:latin typeface="Times New Roman" pitchFamily="18" charset="0"/>
                <a:ea typeface="+mn-ea"/>
                <a:cs typeface="Times New Roman" pitchFamily="18" charset="0"/>
              </a:rPr>
              <a:t>分别为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3.0×10</a:t>
            </a:r>
            <a:r>
              <a:rPr lang="en-US" altLang="zh-CN" sz="2800" b="1" baseline="30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-8</a:t>
            </a:r>
            <a:r>
              <a:rPr lang="zh-CN" altLang="en-US" sz="2800" b="1" dirty="0">
                <a:latin typeface="Times New Roman" pitchFamily="18" charset="0"/>
                <a:ea typeface="+mn-ea"/>
                <a:cs typeface="Times New Roman" pitchFamily="18" charset="0"/>
              </a:rPr>
              <a:t>，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1.8×10</a:t>
            </a:r>
            <a:r>
              <a:rPr lang="en-US" altLang="zh-CN" sz="2800" b="1" baseline="30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-5</a:t>
            </a:r>
            <a:r>
              <a:rPr lang="zh-CN" altLang="en-US" sz="2800" b="1" dirty="0">
                <a:latin typeface="Times New Roman" pitchFamily="18" charset="0"/>
                <a:ea typeface="+mn-ea"/>
                <a:cs typeface="Times New Roman" pitchFamily="18" charset="0"/>
              </a:rPr>
              <a:t>，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4.6×10</a:t>
            </a:r>
            <a:r>
              <a:rPr lang="en-US" altLang="zh-CN" sz="2800" b="1" baseline="30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-4</a:t>
            </a:r>
            <a:r>
              <a:rPr lang="zh-CN" altLang="en-US" sz="2800" b="1" dirty="0">
                <a:latin typeface="Times New Roman" pitchFamily="18" charset="0"/>
                <a:ea typeface="+mn-ea"/>
                <a:cs typeface="Times New Roman" pitchFamily="18" charset="0"/>
              </a:rPr>
              <a:t>。试推测等物质的量浓度的</a:t>
            </a:r>
            <a:r>
              <a:rPr lang="en-US" altLang="zh-CN" sz="2800" b="1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NaClO</a:t>
            </a:r>
            <a:r>
              <a:rPr lang="zh-CN" altLang="en-US" sz="2800" b="1" dirty="0">
                <a:latin typeface="Times New Roman" pitchFamily="18" charset="0"/>
                <a:ea typeface="+mn-ea"/>
                <a:cs typeface="Times New Roman" pitchFamily="18" charset="0"/>
              </a:rPr>
              <a:t>、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</a:t>
            </a:r>
            <a:r>
              <a:rPr lang="en-US" altLang="zh-CN" sz="2800" b="1" baseline="-25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COONa</a:t>
            </a:r>
            <a:r>
              <a:rPr lang="zh-CN" altLang="en-US" sz="2800" b="1" dirty="0">
                <a:latin typeface="Times New Roman" pitchFamily="18" charset="0"/>
                <a:ea typeface="+mn-ea"/>
                <a:cs typeface="Times New Roman" pitchFamily="18" charset="0"/>
              </a:rPr>
              <a:t>、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NaNO</a:t>
            </a:r>
            <a:r>
              <a:rPr lang="en-US" altLang="zh-CN" sz="2800" b="1" baseline="-25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zh-CN" altLang="en-US" sz="2800" b="1" dirty="0">
                <a:latin typeface="Times New Roman" pitchFamily="18" charset="0"/>
                <a:ea typeface="+mn-ea"/>
                <a:cs typeface="Times New Roman" pitchFamily="18" charset="0"/>
              </a:rPr>
              <a:t>溶液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</a:t>
            </a:r>
            <a:r>
              <a:rPr lang="zh-CN" altLang="en-US" sz="2800" b="1" dirty="0">
                <a:latin typeface="Times New Roman" pitchFamily="18" charset="0"/>
                <a:ea typeface="+mn-ea"/>
                <a:cs typeface="Times New Roman" pitchFamily="18" charset="0"/>
              </a:rPr>
              <a:t>由大到小顺序，后用</a:t>
            </a:r>
            <a:r>
              <a:rPr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</a:t>
            </a:r>
            <a:r>
              <a:rPr lang="zh-CN" altLang="en-US" sz="2800" b="1" dirty="0">
                <a:latin typeface="Times New Roman" pitchFamily="18" charset="0"/>
                <a:ea typeface="+mn-ea"/>
                <a:cs typeface="Times New Roman" pitchFamily="18" charset="0"/>
              </a:rPr>
              <a:t>计测量进行验证。</a:t>
            </a:r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auto">
          <a:xfrm>
            <a:off x="460795" y="4738504"/>
            <a:ext cx="7279557" cy="6568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>
              <a:lnSpc>
                <a:spcPct val="150000"/>
              </a:lnSpc>
            </a:pPr>
            <a:r>
              <a:rPr lang="en-US" altLang="zh-CN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</a:t>
            </a:r>
            <a:r>
              <a:rPr lang="zh-CN" altLang="en-US" sz="28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大小顺序：</a:t>
            </a:r>
            <a:r>
              <a:rPr lang="en-US" altLang="zh-CN" sz="2800" b="1" dirty="0" err="1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NaClO</a:t>
            </a:r>
            <a:r>
              <a:rPr lang="zh-CN" altLang="en-US" sz="28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＞</a:t>
            </a:r>
            <a:r>
              <a:rPr lang="en-US" altLang="zh-CN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</a:t>
            </a:r>
            <a:r>
              <a:rPr lang="en-US" altLang="zh-CN" sz="2800" b="1" baseline="-25000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en-US" altLang="zh-CN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COONa</a:t>
            </a:r>
            <a:r>
              <a:rPr lang="zh-CN" altLang="en-US" sz="28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＞</a:t>
            </a:r>
            <a:r>
              <a:rPr lang="en-US" altLang="zh-CN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NaNO</a:t>
            </a:r>
            <a:r>
              <a:rPr lang="en-US" altLang="zh-CN" sz="2800" b="1" baseline="-25000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endParaRPr lang="zh-CN" altLang="en-US" sz="2800" b="1" baseline="-25000" dirty="0">
              <a:solidFill>
                <a:srgbClr val="FF0000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auto">
          <a:xfrm>
            <a:off x="1691680" y="980728"/>
            <a:ext cx="2339102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>
              <a:lnSpc>
                <a:spcPct val="150000"/>
              </a:lnSpc>
            </a:pPr>
            <a:r>
              <a:rPr lang="zh-CN" altLang="en-US" sz="28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盐本身的性质</a:t>
            </a:r>
          </a:p>
        </p:txBody>
      </p:sp>
      <p:sp>
        <p:nvSpPr>
          <p:cNvPr id="20" name="Text Box 64"/>
          <p:cNvSpPr txBox="1">
            <a:spLocks noChangeArrowheads="1"/>
          </p:cNvSpPr>
          <p:nvPr/>
        </p:nvSpPr>
        <p:spPr bwMode="auto">
          <a:xfrm>
            <a:off x="215230" y="1556792"/>
            <a:ext cx="6877050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en-US" altLang="zh-CN" sz="2800" b="1" dirty="0">
                <a:solidFill>
                  <a:srgbClr val="0033CC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【</a:t>
            </a:r>
            <a:r>
              <a:rPr kumimoji="1" lang="zh-CN" altLang="en-US" sz="2800" b="1" dirty="0">
                <a:solidFill>
                  <a:srgbClr val="0033CC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活动与探究</a:t>
            </a:r>
            <a:r>
              <a:rPr kumimoji="1" lang="en-US" altLang="zh-CN" sz="2800" b="1" dirty="0" smtClean="0">
                <a:solidFill>
                  <a:srgbClr val="0033CC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】</a:t>
            </a:r>
            <a:endParaRPr kumimoji="1" lang="en-US" altLang="zh-CN" sz="2800" b="1" dirty="0">
              <a:solidFill>
                <a:srgbClr val="0033CC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17581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文本框 1"/>
          <p:cNvSpPr txBox="1">
            <a:spLocks noChangeArrowheads="1"/>
          </p:cNvSpPr>
          <p:nvPr/>
        </p:nvSpPr>
        <p:spPr bwMode="auto">
          <a:xfrm>
            <a:off x="323528" y="3429000"/>
            <a:ext cx="8676455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eaLnBrk="0" hangingPunct="0">
              <a:lnSpc>
                <a:spcPct val="150000"/>
              </a:lnSpc>
            </a:pPr>
            <a:r>
              <a:rPr lang="zh-CN" altLang="en-US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（</a:t>
            </a:r>
            <a:r>
              <a:rPr lang="en-US" altLang="zh-CN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2</a:t>
            </a:r>
            <a:r>
              <a:rPr lang="zh-CN" altLang="en-US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）正盐</a:t>
            </a:r>
            <a:r>
              <a:rPr lang="zh-CN" altLang="en-US" sz="2800" b="1" dirty="0">
                <a:latin typeface="Times New Roman" pitchFamily="18" charset="0"/>
                <a:ea typeface="+mn-ea"/>
                <a:cs typeface="Times New Roman" pitchFamily="18" charset="0"/>
              </a:rPr>
              <a:t>离子比其对应的酸式盐离子的水解程度大。</a:t>
            </a:r>
          </a:p>
        </p:txBody>
      </p:sp>
      <p:sp>
        <p:nvSpPr>
          <p:cNvPr id="16" name="文本框 13"/>
          <p:cNvSpPr txBox="1"/>
          <p:nvPr/>
        </p:nvSpPr>
        <p:spPr>
          <a:xfrm>
            <a:off x="467544" y="764704"/>
            <a:ext cx="7960785" cy="25958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0" hangingPunct="0">
              <a:lnSpc>
                <a:spcPct val="150000"/>
              </a:lnSpc>
            </a:pPr>
            <a:r>
              <a:rPr lang="zh-CN" altLang="en-US" sz="2800" b="1" dirty="0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结论：</a:t>
            </a:r>
            <a:endParaRPr lang="en-US" altLang="zh-CN" sz="2800" b="1" dirty="0" smtClean="0">
              <a:solidFill>
                <a:srgbClr val="FF0000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eaLnBrk="0" hangingPunct="0">
              <a:lnSpc>
                <a:spcPct val="150000"/>
              </a:lnSpc>
            </a:pPr>
            <a:r>
              <a:rPr lang="zh-CN" altLang="en-US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（</a:t>
            </a:r>
            <a:r>
              <a:rPr lang="en-US" altLang="zh-CN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1</a:t>
            </a:r>
            <a:r>
              <a:rPr lang="zh-CN" altLang="en-US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）盐水</a:t>
            </a:r>
            <a:r>
              <a:rPr lang="zh-CN" altLang="en-US" sz="2800" b="1" dirty="0">
                <a:latin typeface="Times New Roman" pitchFamily="18" charset="0"/>
                <a:ea typeface="+mn-ea"/>
                <a:cs typeface="Times New Roman" pitchFamily="18" charset="0"/>
              </a:rPr>
              <a:t>解生成的弱电解质</a:t>
            </a:r>
            <a:r>
              <a:rPr lang="zh-CN" altLang="en-US" sz="28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越难电离</a:t>
            </a:r>
            <a:r>
              <a:rPr lang="zh-CN" altLang="en-US" sz="2800" b="1" dirty="0">
                <a:latin typeface="Times New Roman" pitchFamily="18" charset="0"/>
                <a:ea typeface="+mn-ea"/>
                <a:cs typeface="Times New Roman" pitchFamily="18" charset="0"/>
              </a:rPr>
              <a:t>，生成弱电解质的倾向越大，盐水解的程度越大，盐溶液的</a:t>
            </a:r>
            <a:r>
              <a:rPr lang="zh-CN" altLang="en-US" sz="28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酸性或碱性越强</a:t>
            </a:r>
            <a:r>
              <a:rPr lang="zh-CN" altLang="en-US" sz="2800" b="1" dirty="0">
                <a:latin typeface="Times New Roman" pitchFamily="18" charset="0"/>
                <a:ea typeface="+mn-ea"/>
                <a:cs typeface="Times New Roman" pitchFamily="18" charset="0"/>
              </a:rPr>
              <a:t>。</a:t>
            </a:r>
          </a:p>
        </p:txBody>
      </p:sp>
      <p:sp>
        <p:nvSpPr>
          <p:cNvPr id="10" name="Rectangle 13"/>
          <p:cNvSpPr>
            <a:spLocks noChangeArrowheads="1"/>
          </p:cNvSpPr>
          <p:nvPr/>
        </p:nvSpPr>
        <p:spPr bwMode="auto">
          <a:xfrm>
            <a:off x="539552" y="4221088"/>
            <a:ext cx="794159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物质的量浓度相同时，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</a:t>
            </a:r>
            <a:r>
              <a:rPr lang="zh-CN" alt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：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</a:t>
            </a:r>
            <a:r>
              <a:rPr lang="en-US" altLang="zh-CN" sz="2800" b="1" baseline="-25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</a:t>
            </a:r>
            <a:r>
              <a:rPr lang="en-US" altLang="zh-CN" sz="2800" b="1" baseline="-25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 </a:t>
            </a:r>
            <a:r>
              <a:rPr lang="en-US" altLang="zh-CN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&gt; 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NaHCO</a:t>
            </a:r>
            <a:r>
              <a:rPr lang="en-US" altLang="zh-CN" sz="2800" b="1" baseline="-25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zh-CN" alt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。</a:t>
            </a:r>
            <a:endParaRPr lang="en-US" altLang="zh-CN" sz="2800" b="1" dirty="0">
              <a:solidFill>
                <a:srgbClr val="FF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50610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Text Box 2"/>
          <p:cNvSpPr txBox="1">
            <a:spLocks noChangeArrowheads="1"/>
          </p:cNvSpPr>
          <p:nvPr/>
        </p:nvSpPr>
        <p:spPr bwMode="auto">
          <a:xfrm>
            <a:off x="107505" y="1268760"/>
            <a:ext cx="8568952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kumimoji="1" lang="zh-CN" altLang="en-US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在</a:t>
            </a:r>
            <a:r>
              <a:rPr kumimoji="1"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FeCl</a:t>
            </a:r>
            <a:r>
              <a:rPr kumimoji="1" lang="en-US" altLang="zh-CN" sz="2800" b="1" baseline="-25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1" lang="zh-CN" altLang="en-US" sz="2800" b="1" dirty="0">
                <a:latin typeface="Times New Roman" pitchFamily="18" charset="0"/>
                <a:ea typeface="+mn-ea"/>
                <a:cs typeface="Times New Roman" pitchFamily="18" charset="0"/>
              </a:rPr>
              <a:t>稀溶液中 已知存在如下</a:t>
            </a:r>
            <a:r>
              <a:rPr kumimoji="1" lang="zh-CN" altLang="en-US" sz="2800" b="1" dirty="0">
                <a:solidFill>
                  <a:srgbClr val="FF33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水解平衡</a:t>
            </a:r>
            <a:r>
              <a:rPr kumimoji="1" lang="zh-CN" altLang="en-US" sz="2800" b="1" dirty="0">
                <a:latin typeface="Times New Roman" pitchFamily="18" charset="0"/>
                <a:ea typeface="+mn-ea"/>
                <a:cs typeface="Times New Roman" pitchFamily="18" charset="0"/>
              </a:rPr>
              <a:t>，填写下列表格</a:t>
            </a:r>
            <a:r>
              <a:rPr kumimoji="1"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Fe</a:t>
            </a:r>
            <a:r>
              <a:rPr kumimoji="1" lang="en-US" altLang="zh-CN" sz="2800" b="1" baseline="30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3+</a:t>
            </a:r>
            <a:r>
              <a:rPr kumimoji="1"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+3H</a:t>
            </a:r>
            <a:r>
              <a:rPr kumimoji="1" lang="en-US" altLang="zh-CN" sz="2800" b="1" baseline="-25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1"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         </a:t>
            </a:r>
            <a:r>
              <a:rPr kumimoji="1"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Fe</a:t>
            </a:r>
            <a:r>
              <a:rPr kumimoji="1" lang="en-US" altLang="zh-CN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(</a:t>
            </a:r>
            <a:r>
              <a:rPr kumimoji="1"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OH</a:t>
            </a:r>
            <a:r>
              <a:rPr kumimoji="1" lang="en-US" altLang="zh-CN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)</a:t>
            </a:r>
            <a:r>
              <a:rPr kumimoji="1" lang="en-US" altLang="zh-CN" sz="2800" b="1" baseline="-25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1" lang="en-US" altLang="zh-CN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+3H</a:t>
            </a:r>
            <a:r>
              <a:rPr kumimoji="1" lang="en-US" altLang="zh-CN" sz="2800" b="1" baseline="30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</a:t>
            </a:r>
            <a:r>
              <a:rPr kumimoji="1" lang="en-US" altLang="zh-CN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</p:txBody>
      </p:sp>
      <p:graphicFrame>
        <p:nvGraphicFramePr>
          <p:cNvPr id="156740" name="Group 6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2656308"/>
              </p:ext>
            </p:extLst>
          </p:nvPr>
        </p:nvGraphicFramePr>
        <p:xfrm>
          <a:off x="288031" y="2708275"/>
          <a:ext cx="8244409" cy="3198287"/>
        </p:xfrm>
        <a:graphic>
          <a:graphicData uri="http://schemas.openxmlformats.org/drawingml/2006/table">
            <a:tbl>
              <a:tblPr/>
              <a:tblGrid>
                <a:gridCol w="1681802"/>
                <a:gridCol w="1110706"/>
                <a:gridCol w="1462810"/>
                <a:gridCol w="1331128"/>
                <a:gridCol w="1571591"/>
                <a:gridCol w="1086372"/>
              </a:tblGrid>
              <a:tr h="7936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条件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平衡移动方向</a:t>
                      </a:r>
                      <a:endParaRPr kumimoji="0" lang="zh-CN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</a:t>
                      </a:r>
                      <a:r>
                        <a:rPr kumimoji="0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</a:t>
                      </a:r>
                      <a:r>
                        <a:rPr kumimoji="0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H</a:t>
                      </a:r>
                      <a:r>
                        <a:rPr kumimoji="0" lang="en-US" altLang="zh-CN" sz="24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+</a:t>
                      </a:r>
                      <a:r>
                        <a:rPr kumimoji="0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  <a:endParaRPr kumimoji="0" lang="zh-CN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pH</a:t>
                      </a: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值</a:t>
                      </a:r>
                      <a:endParaRPr kumimoji="0" lang="zh-CN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Fe</a:t>
                      </a:r>
                      <a:r>
                        <a:rPr kumimoji="0" lang="en-US" altLang="zh-CN" sz="24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3+</a:t>
                      </a:r>
                      <a:r>
                        <a:rPr kumimoji="0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的水解率</a:t>
                      </a:r>
                      <a:r>
                        <a:rPr kumimoji="0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kumimoji="0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程度</a:t>
                      </a:r>
                      <a:r>
                        <a:rPr kumimoji="0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现象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60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45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45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00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6729" name="Rectangle 57"/>
          <p:cNvSpPr>
            <a:spLocks noChangeArrowheads="1"/>
          </p:cNvSpPr>
          <p:nvPr/>
        </p:nvSpPr>
        <p:spPr bwMode="auto">
          <a:xfrm>
            <a:off x="323528" y="4149278"/>
            <a:ext cx="1547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zh-CN" altLang="en-US" sz="2400" b="1">
                <a:latin typeface="Times New Roman" pitchFamily="18" charset="0"/>
                <a:ea typeface="+mn-ea"/>
                <a:cs typeface="Times New Roman" pitchFamily="18" charset="0"/>
              </a:rPr>
              <a:t>升温</a:t>
            </a:r>
          </a:p>
        </p:txBody>
      </p:sp>
      <p:sp>
        <p:nvSpPr>
          <p:cNvPr id="156730" name="Rectangle 58"/>
          <p:cNvSpPr>
            <a:spLocks noChangeArrowheads="1"/>
          </p:cNvSpPr>
          <p:nvPr/>
        </p:nvSpPr>
        <p:spPr bwMode="auto">
          <a:xfrm>
            <a:off x="323528" y="4796978"/>
            <a:ext cx="147637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CN" altLang="en-US" sz="2400" b="1">
                <a:latin typeface="Times New Roman" pitchFamily="18" charset="0"/>
                <a:ea typeface="+mn-ea"/>
                <a:cs typeface="Times New Roman" pitchFamily="18" charset="0"/>
              </a:rPr>
              <a:t>加</a:t>
            </a:r>
            <a:r>
              <a:rPr lang="en-US" altLang="zh-CN" sz="2400" b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HCl</a:t>
            </a:r>
          </a:p>
        </p:txBody>
      </p:sp>
      <p:sp>
        <p:nvSpPr>
          <p:cNvPr id="156731" name="Rectangle 59"/>
          <p:cNvSpPr>
            <a:spLocks noChangeArrowheads="1"/>
          </p:cNvSpPr>
          <p:nvPr/>
        </p:nvSpPr>
        <p:spPr bwMode="auto">
          <a:xfrm>
            <a:off x="394965" y="3573016"/>
            <a:ext cx="169227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CN" altLang="en-US" sz="2400" b="1">
                <a:latin typeface="Times New Roman" pitchFamily="18" charset="0"/>
                <a:ea typeface="+mn-ea"/>
                <a:cs typeface="Times New Roman" pitchFamily="18" charset="0"/>
              </a:rPr>
              <a:t>加水</a:t>
            </a:r>
          </a:p>
        </p:txBody>
      </p:sp>
      <p:sp>
        <p:nvSpPr>
          <p:cNvPr id="156732" name="Rectangle 60"/>
          <p:cNvSpPr>
            <a:spLocks noChangeArrowheads="1"/>
          </p:cNvSpPr>
          <p:nvPr/>
        </p:nvSpPr>
        <p:spPr bwMode="auto">
          <a:xfrm>
            <a:off x="323528" y="5444678"/>
            <a:ext cx="1763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zh-CN" altLang="en-US" sz="2400" b="1">
                <a:latin typeface="Times New Roman" pitchFamily="18" charset="0"/>
                <a:ea typeface="+mn-ea"/>
                <a:cs typeface="Times New Roman" pitchFamily="18" charset="0"/>
              </a:rPr>
              <a:t>加</a:t>
            </a:r>
            <a:r>
              <a:rPr lang="en-US" altLang="zh-CN" sz="2400" b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NaHCO</a:t>
            </a:r>
            <a:r>
              <a:rPr kumimoji="1" lang="en-US" altLang="zh-CN" sz="2400" b="1" baseline="-2500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156736" name="Text Box 64"/>
          <p:cNvSpPr txBox="1">
            <a:spLocks noChangeArrowheads="1"/>
          </p:cNvSpPr>
          <p:nvPr/>
        </p:nvSpPr>
        <p:spPr bwMode="auto">
          <a:xfrm>
            <a:off x="-36512" y="836712"/>
            <a:ext cx="687705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1" lang="en-US" altLang="zh-CN" sz="2800" b="1" dirty="0">
                <a:solidFill>
                  <a:srgbClr val="0033CC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【</a:t>
            </a:r>
            <a:r>
              <a:rPr kumimoji="1" lang="zh-CN" altLang="en-US" sz="2800" b="1" dirty="0">
                <a:solidFill>
                  <a:srgbClr val="0033CC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活动与探究</a:t>
            </a:r>
            <a:r>
              <a:rPr kumimoji="1" lang="en-US" altLang="zh-CN" sz="2800" b="1" dirty="0" smtClean="0">
                <a:solidFill>
                  <a:srgbClr val="0033CC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】</a:t>
            </a:r>
            <a:endParaRPr kumimoji="1" lang="en-US" altLang="zh-CN" sz="2800" b="1" dirty="0">
              <a:solidFill>
                <a:srgbClr val="0033CC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260648"/>
            <a:ext cx="40621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rgbClr val="231AD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</a:t>
            </a:r>
            <a:r>
              <a:rPr lang="zh-CN" altLang="en-US" sz="2800" b="1" dirty="0" smtClean="0">
                <a:solidFill>
                  <a:srgbClr val="231AD6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外因</a:t>
            </a:r>
            <a:endParaRPr lang="zh-CN" altLang="en-US" sz="2800" b="1" dirty="0">
              <a:solidFill>
                <a:srgbClr val="231AD6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graphicFrame>
        <p:nvGraphicFramePr>
          <p:cNvPr id="3" name="对象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5625896"/>
              </p:ext>
            </p:extLst>
          </p:nvPr>
        </p:nvGraphicFramePr>
        <p:xfrm>
          <a:off x="2699792" y="1989177"/>
          <a:ext cx="863600" cy="639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Equation" r:id="rId3" imgW="393480" imgH="279360" progId="Equation.DSMT4">
                  <p:embed/>
                </p:oleObj>
              </mc:Choice>
              <mc:Fallback>
                <p:oleObj name="Equation" r:id="rId3" imgW="393480" imgH="279360" progId="Equation.DSMT4">
                  <p:embed/>
                  <p:pic>
                    <p:nvPicPr>
                      <p:cNvPr id="0" name="对象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9792" y="1989177"/>
                        <a:ext cx="863600" cy="639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34739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729" grpId="0"/>
      <p:bldP spid="156730" grpId="0"/>
      <p:bldP spid="156731" grpId="0"/>
      <p:bldP spid="156732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CCDDC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396</TotalTime>
  <Words>2151</Words>
  <Application>Microsoft Office PowerPoint</Application>
  <PresentationFormat>全屏显示(4:3)</PresentationFormat>
  <Paragraphs>287</Paragraphs>
  <Slides>37</Slides>
  <Notes>0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37</vt:i4>
      </vt:variant>
    </vt:vector>
  </HeadingPairs>
  <TitlesOfParts>
    <vt:vector size="40" baseType="lpstr">
      <vt:lpstr>Office 主题</vt:lpstr>
      <vt:lpstr>MathType 6.0 Equation</vt:lpstr>
      <vt:lpstr>BMP 图象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dreamsummit</cp:lastModifiedBy>
  <cp:revision>48</cp:revision>
  <dcterms:created xsi:type="dcterms:W3CDTF">2014-11-20T03:29:07Z</dcterms:created>
  <dcterms:modified xsi:type="dcterms:W3CDTF">2017-11-30T07:44:22Z</dcterms:modified>
</cp:coreProperties>
</file>