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" ContentType="application/msword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41" r:id="rId3"/>
    <p:sldId id="549" r:id="rId4"/>
    <p:sldId id="550" r:id="rId5"/>
    <p:sldId id="551" r:id="rId6"/>
    <p:sldId id="552" r:id="rId7"/>
    <p:sldId id="563" r:id="rId8"/>
    <p:sldId id="564" r:id="rId9"/>
    <p:sldId id="562" r:id="rId10"/>
    <p:sldId id="553" r:id="rId11"/>
    <p:sldId id="546" r:id="rId12"/>
    <p:sldId id="547" r:id="rId13"/>
    <p:sldId id="554" r:id="rId14"/>
    <p:sldId id="556" r:id="rId15"/>
  </p:sldIdLst>
  <p:sldSz cx="12192000" cy="6858000"/>
  <p:notesSz cx="7103745" cy="10234295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新课标第一网" initials="" lastIdx="0" clrIdx="0"/>
  <p:cmAuthor id="1" name="微软用户" initials="微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-330" y="-96"/>
      </p:cViewPr>
      <p:guideLst>
        <p:guide orient="horz" pos="206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4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栏目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 flipH="1"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image" Target="file:///D:\qq&#25991;&#20214;\712321467\Image\C2C\Image2\%7b75232B38-A165-1FB7-499C-2E1C792CACB5%7d.png" TargetMode="External"/><Relationship Id="rId16" Type="http://schemas.openxmlformats.org/officeDocument/2006/relationships/image" Target="../media/image1.png"/><Relationship Id="rId15" Type="http://schemas.openxmlformats.org/officeDocument/2006/relationships/tags" Target="../tags/tag3.xml"/><Relationship Id="rId14" Type="http://schemas.openxmlformats.org/officeDocument/2006/relationships/tags" Target="../tags/tag2.xml"/><Relationship Id="rId13" Type="http://schemas.openxmlformats.org/officeDocument/2006/relationships/tags" Target="../tags/tag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5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16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emf"/><Relationship Id="rId1" Type="http://schemas.openxmlformats.org/officeDocument/2006/relationships/oleObject" Target="../embeddings/Document7.doc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emf"/><Relationship Id="rId3" Type="http://schemas.openxmlformats.org/officeDocument/2006/relationships/oleObject" Target="../embeddings/Document9.doc"/><Relationship Id="rId2" Type="http://schemas.openxmlformats.org/officeDocument/2006/relationships/image" Target="../media/image11.emf"/><Relationship Id="rId1" Type="http://schemas.openxmlformats.org/officeDocument/2006/relationships/oleObject" Target="../embeddings/Document8.doc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4.emf"/><Relationship Id="rId3" Type="http://schemas.openxmlformats.org/officeDocument/2006/relationships/oleObject" Target="../embeddings/Document11.doc"/><Relationship Id="rId2" Type="http://schemas.openxmlformats.org/officeDocument/2006/relationships/image" Target="../media/image13.emf"/><Relationship Id="rId1" Type="http://schemas.openxmlformats.org/officeDocument/2006/relationships/oleObject" Target="../embeddings/Document10.doc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emf"/><Relationship Id="rId1" Type="http://schemas.openxmlformats.org/officeDocument/2006/relationships/oleObject" Target="../embeddings/Document12.doc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1" Type="http://schemas.openxmlformats.org/officeDocument/2006/relationships/oleObject" Target="../embeddings/Document2.doc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emf"/><Relationship Id="rId1" Type="http://schemas.openxmlformats.org/officeDocument/2006/relationships/oleObject" Target="../embeddings/Document3.doc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oleObject" Target="../embeddings/Document4.doc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emf"/><Relationship Id="rId1" Type="http://schemas.openxmlformats.org/officeDocument/2006/relationships/oleObject" Target="../embeddings/Document5.doc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emf"/><Relationship Id="rId1" Type="http://schemas.openxmlformats.org/officeDocument/2006/relationships/oleObject" Target="../embeddings/Document6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对象 1"/>
          <p:cNvGraphicFramePr>
            <a:graphicFrameLocks noChangeAspect="1"/>
          </p:cNvGraphicFramePr>
          <p:nvPr/>
        </p:nvGraphicFramePr>
        <p:xfrm>
          <a:off x="555625" y="2327275"/>
          <a:ext cx="10961688" cy="222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1" imgW="8279765" imgH="1684020" progId="Word.Document.8">
                  <p:embed/>
                </p:oleObj>
              </mc:Choice>
              <mc:Fallback>
                <p:oleObj name="Document" r:id="rId1" imgW="8279765" imgH="16840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5625" y="2327275"/>
                        <a:ext cx="10961688" cy="2220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燕尾形 4"/>
          <p:cNvSpPr/>
          <p:nvPr/>
        </p:nvSpPr>
        <p:spPr>
          <a:xfrm>
            <a:off x="11758085" y="23814"/>
            <a:ext cx="383116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7632701" y="25400"/>
            <a:ext cx="4127500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l">
              <a:spcAft>
                <a:spcPct val="0"/>
              </a:spcAft>
              <a:defRPr/>
            </a:pPr>
            <a:r>
              <a:rPr lang="zh-CN" altLang="en-US" sz="1600" b="1" kern="100">
                <a:solidFill>
                  <a:srgbClr val="0033CC"/>
                </a:solidFill>
                <a:latin typeface="+mj-ea"/>
                <a:ea typeface="+mj-ea"/>
                <a:cs typeface="Courier New" panose="02070309020205020404"/>
              </a:rPr>
              <a:t>第六章　化学反应与能量</a:t>
            </a:r>
            <a:endParaRPr lang="zh-CN" altLang="zh-CN" sz="1600" b="1" kern="100">
              <a:solidFill>
                <a:srgbClr val="0033CC"/>
              </a:solidFill>
              <a:latin typeface="+mj-ea"/>
              <a:ea typeface="+mj-ea"/>
              <a:cs typeface="Courier New" panose="02070309020205020404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对象 1"/>
          <p:cNvGraphicFramePr>
            <a:graphicFrameLocks noChangeAspect="1"/>
          </p:cNvGraphicFramePr>
          <p:nvPr/>
        </p:nvGraphicFramePr>
        <p:xfrm>
          <a:off x="509588" y="625475"/>
          <a:ext cx="11156950" cy="737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1" imgW="8426450" imgH="5573395" progId="Word.Document.8">
                  <p:embed/>
                </p:oleObj>
              </mc:Choice>
              <mc:Fallback>
                <p:oleObj name="Document" r:id="rId1" imgW="8426450" imgH="55733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9588" y="625475"/>
                        <a:ext cx="11156950" cy="7372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对象 1"/>
          <p:cNvGraphicFramePr>
            <a:graphicFrameLocks noChangeAspect="1"/>
          </p:cNvGraphicFramePr>
          <p:nvPr/>
        </p:nvGraphicFramePr>
        <p:xfrm>
          <a:off x="558800" y="404813"/>
          <a:ext cx="11040533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1" imgW="8282940" imgH="4113530" progId="Word.Document.8">
                  <p:embed/>
                </p:oleObj>
              </mc:Choice>
              <mc:Fallback>
                <p:oleObj name="Document" r:id="rId1" imgW="8282940" imgH="41135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8800" y="404813"/>
                        <a:ext cx="11040533" cy="4102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558800" y="4437063"/>
          <a:ext cx="11040533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3" imgW="8282940" imgH="1804670" progId="Word.Document.8">
                  <p:embed/>
                </p:oleObj>
              </mc:Choice>
              <mc:Fallback>
                <p:oleObj name="Document" r:id="rId3" imgW="8282940" imgH="18046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800" y="4437063"/>
                        <a:ext cx="11040533" cy="180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对象 1"/>
          <p:cNvGraphicFramePr>
            <a:graphicFrameLocks noChangeAspect="1"/>
          </p:cNvGraphicFramePr>
          <p:nvPr/>
        </p:nvGraphicFramePr>
        <p:xfrm>
          <a:off x="0" y="222501"/>
          <a:ext cx="12043611" cy="470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文档" r:id="rId1" imgW="8282940" imgH="3558540" progId="Word.Document.8">
                  <p:embed/>
                </p:oleObj>
              </mc:Choice>
              <mc:Fallback>
                <p:oleObj name="文档" r:id="rId1" imgW="8282940" imgH="35585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222501"/>
                        <a:ext cx="12043611" cy="4703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1"/>
          <p:cNvGraphicFramePr>
            <a:graphicFrameLocks noChangeAspect="1"/>
          </p:cNvGraphicFramePr>
          <p:nvPr/>
        </p:nvGraphicFramePr>
        <p:xfrm>
          <a:off x="503890" y="3898900"/>
          <a:ext cx="11040533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3" imgW="8282940" imgH="2965450" progId="Word.Document.8">
                  <p:embed/>
                </p:oleObj>
              </mc:Choice>
              <mc:Fallback>
                <p:oleObj name="Document" r:id="rId3" imgW="8282940" imgH="29654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3890" y="3898900"/>
                        <a:ext cx="11040533" cy="295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对象 1"/>
          <p:cNvGraphicFramePr>
            <a:graphicFrameLocks noChangeAspect="1"/>
          </p:cNvGraphicFramePr>
          <p:nvPr/>
        </p:nvGraphicFramePr>
        <p:xfrm>
          <a:off x="508000" y="1401763"/>
          <a:ext cx="11226800" cy="368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1" imgW="8426450" imgH="3686810" progId="Word.Document.8">
                  <p:embed/>
                </p:oleObj>
              </mc:Choice>
              <mc:Fallback>
                <p:oleObj name="Document" r:id="rId1" imgW="8426450" imgH="36868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8000" y="1401763"/>
                        <a:ext cx="11226800" cy="368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对象 1"/>
          <p:cNvGraphicFramePr>
            <a:graphicFrameLocks noChangeAspect="1"/>
          </p:cNvGraphicFramePr>
          <p:nvPr/>
        </p:nvGraphicFramePr>
        <p:xfrm>
          <a:off x="1575900" y="688489"/>
          <a:ext cx="8616839" cy="572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1" imgW="8566150" imgH="5609590" progId="Word.Document.8">
                  <p:embed/>
                </p:oleObj>
              </mc:Choice>
              <mc:Fallback>
                <p:oleObj name="Document" r:id="rId1" imgW="8566150" imgH="56095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75900" y="688489"/>
                        <a:ext cx="8616839" cy="5729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对象 1"/>
          <p:cNvGraphicFramePr>
            <a:graphicFrameLocks noChangeAspect="1"/>
          </p:cNvGraphicFramePr>
          <p:nvPr/>
        </p:nvGraphicFramePr>
        <p:xfrm>
          <a:off x="541867" y="1503363"/>
          <a:ext cx="11040533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1" imgW="8426450" imgH="2988310" progId="Word.Document.8">
                  <p:embed/>
                </p:oleObj>
              </mc:Choice>
              <mc:Fallback>
                <p:oleObj name="Document" r:id="rId1" imgW="8426450" imgH="29883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1867" y="1503363"/>
                        <a:ext cx="11040533" cy="293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3600452" y="2205038"/>
            <a:ext cx="4210049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产生气泡速率较慢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8172449" y="2454398"/>
            <a:ext cx="3634851" cy="533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5000"/>
              </a:lnSpc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产生气泡速率较快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8801101" y="3087689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快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3390901" y="3573463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快</a:t>
            </a:r>
            <a:endParaRPr lang="zh-CN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对象 1"/>
          <p:cNvGraphicFramePr>
            <a:graphicFrameLocks noChangeAspect="1"/>
          </p:cNvGraphicFramePr>
          <p:nvPr/>
        </p:nvGraphicFramePr>
        <p:xfrm>
          <a:off x="508000" y="981075"/>
          <a:ext cx="11226800" cy="478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1" imgW="8426450" imgH="4839970" progId="Word.Document.8">
                  <p:embed/>
                </p:oleObj>
              </mc:Choice>
              <mc:Fallback>
                <p:oleObj name="Document" r:id="rId1" imgW="8426450" imgH="48399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8000" y="981075"/>
                        <a:ext cx="11226800" cy="4787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3007784" y="3848100"/>
            <a:ext cx="37084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产生气泡速率较慢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7535334" y="3848100"/>
            <a:ext cx="389043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产生气泡速率较快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2927351" y="4911726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快</a:t>
            </a:r>
            <a:endParaRPr lang="zh-CN" altLang="en-US" sz="240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452100" y="125349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对象 1"/>
          <p:cNvGraphicFramePr>
            <a:graphicFrameLocks noChangeAspect="1"/>
          </p:cNvGraphicFramePr>
          <p:nvPr/>
        </p:nvGraphicFramePr>
        <p:xfrm>
          <a:off x="541867" y="1341438"/>
          <a:ext cx="11226800" cy="398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1" imgW="8426450" imgH="3988435" progId="Word.Document.8">
                  <p:embed/>
                </p:oleObj>
              </mc:Choice>
              <mc:Fallback>
                <p:oleObj name="Document" r:id="rId1" imgW="8426450" imgH="398843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1867" y="1341438"/>
                        <a:ext cx="11226800" cy="398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3024718" y="3813176"/>
            <a:ext cx="407458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产生气泡速率很慢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7632701" y="3817938"/>
            <a:ext cx="43815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产生气泡速率较快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6532034" y="441483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zh-CN" altLang="zh-CN" sz="2400" b="1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加快</a:t>
            </a:r>
            <a:endParaRPr lang="zh-CN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43089" y="1266496"/>
            <a:ext cx="114098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z="2800" b="1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800" b="1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1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压强</a:t>
            </a:r>
            <a:r>
              <a:rPr lang="zh-CN" altLang="zh-CN" sz="2800" b="1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对反应速率的影响</a:t>
            </a:r>
            <a:endParaRPr lang="zh-CN" altLang="zh-CN" sz="1050" b="1" kern="1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b="1" kern="1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有气体参加</a:t>
            </a:r>
            <a:r>
              <a:rPr lang="zh-CN" altLang="zh-CN" sz="2800" kern="1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的反应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，改变压强对反应速率的影响实质是改变体积，</a:t>
            </a:r>
            <a:r>
              <a:rPr lang="zh-CN" altLang="zh-CN" sz="2800" b="1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使反应物的浓度改变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b="1" kern="10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压缩</a:t>
            </a:r>
            <a:r>
              <a:rPr lang="zh-CN" altLang="zh-CN" sz="2800" b="1" kern="1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体积或充入气态反应物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，使压强增大，都能</a:t>
            </a:r>
            <a:r>
              <a:rPr lang="zh-CN" altLang="zh-CN" sz="2800" b="1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加快化学反应速率</a:t>
            </a:r>
            <a:r>
              <a:rPr lang="zh-CN" altLang="zh-CN" sz="2800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3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496800" y="111887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43089" y="388191"/>
            <a:ext cx="11409887" cy="5908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z="2800" b="1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800" b="1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1" kern="10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压强</a:t>
            </a:r>
            <a:r>
              <a:rPr lang="zh-CN" altLang="zh-CN" sz="2800" b="1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对反应速率的影响</a:t>
            </a:r>
            <a:endParaRPr lang="zh-CN" altLang="zh-CN" sz="1050" b="1" kern="1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b="1" kern="1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有气体参加</a:t>
            </a:r>
            <a:r>
              <a:rPr lang="zh-CN" altLang="zh-CN" sz="2800" kern="1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的反应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，改变压强对反应速率的影响实质是改变体积，</a:t>
            </a:r>
            <a:r>
              <a:rPr lang="zh-CN" altLang="zh-CN" sz="2800" b="1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使反应物的浓度改变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</a:t>
            </a:r>
            <a:r>
              <a:rPr lang="zh-CN" altLang="zh-CN" sz="2800" b="1" kern="1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压缩体积或充入气态反应物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，使压强增大，都能</a:t>
            </a:r>
            <a:r>
              <a:rPr lang="zh-CN" altLang="zh-CN" sz="2800" b="1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加快化学反应速率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altLang="zh-CN" sz="2800" b="1" kern="1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充入非反应气体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对化学反应速率的影响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恒容时：充入非反应气体</a:t>
            </a: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→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压强增大，但各物质浓度不变</a:t>
            </a: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→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反应速率不变。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恒压时：充入非反应气体</a:t>
            </a: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→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压强不变</a:t>
            </a: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→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体积增大</a:t>
            </a: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→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各物质浓度减小</a:t>
            </a:r>
            <a:r>
              <a:rPr lang="en-US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→</a:t>
            </a:r>
            <a:r>
              <a:rPr lang="zh-CN" altLang="zh-CN" sz="28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反应速率减慢。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3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496800" y="111887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0"/>
            <a:ext cx="10787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归纳：影响反应速率的原因（其它条件不变）：</a:t>
            </a:r>
            <a:endParaRPr lang="zh-CN" altLang="en-US" sz="36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62548" y="824597"/>
          <a:ext cx="11476383" cy="5960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1323"/>
                <a:gridCol w="2134445"/>
                <a:gridCol w="8020615"/>
              </a:tblGrid>
              <a:tr h="928899">
                <a:tc gridSpan="2"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095"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454">
                <a:tc rowSpan="5"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454">
                <a:tc vMerge="1"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095">
                <a:tc vMerge="1"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454">
                <a:tc vMerge="1"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454">
                <a:tc vMerge="1">
                  <a:tcPr marL="91437" marR="9143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1800"/>
                    </a:p>
                  </a:txBody>
                  <a:tcPr marL="91437" marR="91437" vert="horz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44"/>
          <p:cNvSpPr>
            <a:spLocks noChangeArrowheads="1"/>
          </p:cNvSpPr>
          <p:nvPr/>
        </p:nvSpPr>
        <p:spPr bwMode="auto">
          <a:xfrm>
            <a:off x="4002090" y="682129"/>
            <a:ext cx="5903912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规律 </a:t>
            </a:r>
            <a:r>
              <a:rPr lang="en-US" altLang="zh-CN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在其它条件相同时</a:t>
            </a:r>
            <a:r>
              <a:rPr lang="en-US" altLang="zh-CN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42"/>
          <p:cNvSpPr>
            <a:spLocks noChangeArrowheads="1"/>
          </p:cNvSpPr>
          <p:nvPr/>
        </p:nvSpPr>
        <p:spPr bwMode="auto">
          <a:xfrm>
            <a:off x="790841" y="689040"/>
            <a:ext cx="2296889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影响化学反应速率的因素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1803535" y="5085827"/>
            <a:ext cx="1516062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催化剂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49"/>
          <p:cNvSpPr>
            <a:spLocks noChangeArrowheads="1"/>
          </p:cNvSpPr>
          <p:nvPr/>
        </p:nvSpPr>
        <p:spPr bwMode="auto">
          <a:xfrm>
            <a:off x="1777034" y="4125660"/>
            <a:ext cx="1516062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温度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Rectangle 48"/>
          <p:cNvSpPr>
            <a:spLocks noChangeArrowheads="1"/>
          </p:cNvSpPr>
          <p:nvPr/>
        </p:nvSpPr>
        <p:spPr bwMode="auto">
          <a:xfrm>
            <a:off x="523540" y="3491515"/>
            <a:ext cx="649486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外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因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46"/>
          <p:cNvSpPr>
            <a:spLocks noChangeArrowheads="1"/>
          </p:cNvSpPr>
          <p:nvPr/>
        </p:nvSpPr>
        <p:spPr bwMode="auto">
          <a:xfrm>
            <a:off x="1949637" y="1603576"/>
            <a:ext cx="1516062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反应物本身性质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Rectangle 45"/>
          <p:cNvSpPr>
            <a:spLocks noChangeArrowheads="1"/>
          </p:cNvSpPr>
          <p:nvPr/>
        </p:nvSpPr>
        <p:spPr bwMode="auto">
          <a:xfrm>
            <a:off x="286709" y="1541664"/>
            <a:ext cx="1090270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内因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561594" y="3298488"/>
            <a:ext cx="2092139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反应物的浓度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727848" y="2548815"/>
            <a:ext cx="18698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固体表面积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Rectangle 53"/>
          <p:cNvSpPr>
            <a:spLocks noChangeArrowheads="1"/>
          </p:cNvSpPr>
          <p:nvPr/>
        </p:nvSpPr>
        <p:spPr bwMode="auto">
          <a:xfrm>
            <a:off x="3328550" y="5103614"/>
            <a:ext cx="5903912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使用催化剂，化学反应速率加快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Rectangle 50"/>
          <p:cNvSpPr>
            <a:spLocks noChangeArrowheads="1"/>
          </p:cNvSpPr>
          <p:nvPr/>
        </p:nvSpPr>
        <p:spPr bwMode="auto">
          <a:xfrm>
            <a:off x="3969817" y="4160837"/>
            <a:ext cx="5786438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升高温度，化学反应速率加快；反之减慢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" name="Rectangle 47"/>
          <p:cNvSpPr>
            <a:spLocks noChangeArrowheads="1"/>
          </p:cNvSpPr>
          <p:nvPr/>
        </p:nvSpPr>
        <p:spPr bwMode="auto">
          <a:xfrm>
            <a:off x="3481902" y="1563083"/>
            <a:ext cx="846343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反应物的化学性质越活泼，化学反应速率越快；反之则越慢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655682" y="3539900"/>
            <a:ext cx="7482269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增大反应物的浓度，化学反应速率加快；反之减慢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910105" y="2707953"/>
            <a:ext cx="7496309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增大反应物固体面积，化学反应速率加快；反之减慢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52"/>
          <p:cNvSpPr>
            <a:spLocks noChangeArrowheads="1"/>
          </p:cNvSpPr>
          <p:nvPr/>
        </p:nvSpPr>
        <p:spPr bwMode="auto">
          <a:xfrm>
            <a:off x="1869873" y="5962650"/>
            <a:ext cx="1516062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 smtClean="0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压强</a:t>
            </a:r>
            <a:endParaRPr lang="zh-CN" altLang="en-US" sz="2400" b="1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3696103" y="5962650"/>
            <a:ext cx="804049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 anchorCtr="1"/>
          <a:lstStyle/>
          <a:p>
            <a:pPr eaLnBrk="0" hangingPunct="0">
              <a:spcBef>
                <a:spcPct val="20000"/>
              </a:spcBef>
            </a:pPr>
            <a:r>
              <a:rPr lang="zh-CN" altLang="en-US" sz="24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对于有气体参加的反应，增大气体的压强，反应速率加快；反之则慢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对象 1"/>
          <p:cNvGraphicFramePr>
            <a:graphicFrameLocks noChangeAspect="1"/>
          </p:cNvGraphicFramePr>
          <p:nvPr/>
        </p:nvGraphicFramePr>
        <p:xfrm>
          <a:off x="558800" y="1295400"/>
          <a:ext cx="11040533" cy="370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1" imgW="8426450" imgH="3782695" progId="Word.Document.8">
                  <p:embed/>
                </p:oleObj>
              </mc:Choice>
              <mc:Fallback>
                <p:oleObj name="Document" r:id="rId1" imgW="8426450" imgH="37826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8800" y="1295400"/>
                        <a:ext cx="11040533" cy="370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KSO_WM_DOC_GUID" val="{d3c97366-4edf-458c-8d48-a0ab80dae9d2}"/>
  <p:tag name="commondata" val="eyJoZGlkIjoiMTY4NTlkNTQ4MGZkZWYxYmNiN2VkZWJlNDkxZDQwZmYifQ==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</Words>
  <Application>WPS 演示</Application>
  <PresentationFormat/>
  <Paragraphs>68</Paragraphs>
  <Slides>13</Slides>
  <Notes>0</Notes>
  <HiddenSlides>3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12</vt:i4>
      </vt:variant>
      <vt:variant>
        <vt:lpstr>幻灯片标题</vt:lpstr>
      </vt:variant>
      <vt:variant>
        <vt:i4>13</vt:i4>
      </vt:variant>
    </vt:vector>
  </HeadingPairs>
  <TitlesOfParts>
    <vt:vector size="37" baseType="lpstr">
      <vt:lpstr>Arial</vt:lpstr>
      <vt:lpstr>宋体</vt:lpstr>
      <vt:lpstr>Wingdings</vt:lpstr>
      <vt:lpstr>Courier New</vt:lpstr>
      <vt:lpstr>Times New Roman</vt:lpstr>
      <vt:lpstr>黑体</vt:lpstr>
      <vt:lpstr>Times New Roman</vt:lpstr>
      <vt:lpstr>微软雅黑</vt:lpstr>
      <vt:lpstr>Arial Unicode MS</vt:lpstr>
      <vt:lpstr>等线</vt:lpstr>
      <vt:lpstr>Calibri</vt:lpstr>
      <vt:lpstr>Office 主题​​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Administrator</cp:lastModifiedBy>
  <cp:revision>2</cp:revision>
  <cp:lastPrinted>2023-10-02T15:40:00Z</cp:lastPrinted>
  <dcterms:created xsi:type="dcterms:W3CDTF">2023-10-02T15:40:00Z</dcterms:created>
  <dcterms:modified xsi:type="dcterms:W3CDTF">2023-10-06T03:51:12Z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E484A45F3C1D43F8879EE9FE49A417BF_12</vt:lpwstr>
  </property>
  <property fmtid="{D5CDD505-2E9C-101B-9397-08002B2CF9AE}" pid="7" name="KSOProductBuildVer">
    <vt:lpwstr>2052-12.1.0.15374</vt:lpwstr>
  </property>
</Properties>
</file>